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0" r:id="rId3"/>
    <p:sldId id="282" r:id="rId4"/>
    <p:sldId id="258" r:id="rId5"/>
    <p:sldId id="260" r:id="rId6"/>
    <p:sldId id="264" r:id="rId7"/>
    <p:sldId id="275" r:id="rId8"/>
    <p:sldId id="288" r:id="rId9"/>
    <p:sldId id="293" r:id="rId10"/>
    <p:sldId id="289" r:id="rId11"/>
    <p:sldId id="283" r:id="rId12"/>
    <p:sldId id="292" r:id="rId13"/>
    <p:sldId id="291" r:id="rId14"/>
    <p:sldId id="295" r:id="rId15"/>
    <p:sldId id="269" r:id="rId16"/>
    <p:sldId id="290" r:id="rId17"/>
    <p:sldId id="294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E77B4"/>
    <a:srgbClr val="00FF00"/>
    <a:srgbClr val="A90000"/>
    <a:srgbClr val="9566BD"/>
    <a:srgbClr val="D62628"/>
    <a:srgbClr val="2BA02B"/>
    <a:srgbClr val="FF800D"/>
    <a:srgbClr val="000000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457" autoAdjust="0"/>
    <p:restoredTop sz="94660"/>
  </p:normalViewPr>
  <p:slideViewPr>
    <p:cSldViewPr snapToGrid="0" snapToObjects="1" showGuides="1">
      <p:cViewPr>
        <p:scale>
          <a:sx n="93" d="100"/>
          <a:sy n="93" d="100"/>
        </p:scale>
        <p:origin x="856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65" d="100"/>
          <a:sy n="165" d="100"/>
        </p:scale>
        <p:origin x="-138" y="-265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-1"/>
            <a:ext cx="2437260" cy="8082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FA731-96C6-1C4F-A61E-653465578A1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39817" y="0"/>
            <a:ext cx="111818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E862-AA2E-A649-A23D-0AE53E0EBE06}" type="datetimeFigureOut">
              <a:rPr lang="en-US" smtClean="0"/>
              <a:t>12/11/22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2988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673460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D080ACEF-038B-C84F-B8C5-91258E2417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15000" y="0"/>
            <a:ext cx="1159132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E862-AA2E-A649-A23D-0AE53E0EBE06}" type="datetimeFigureOut">
              <a:rPr lang="en-US" smtClean="0"/>
              <a:t>12/11/22</a:t>
            </a:fld>
            <a:endParaRPr lang="en-GB" dirty="0"/>
          </a:p>
        </p:txBody>
      </p:sp>
      <p:pic>
        <p:nvPicPr>
          <p:cNvPr id="8" name="Picture 7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53" y="8045128"/>
            <a:ext cx="1401034" cy="7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83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466534"/>
            <a:ext cx="9143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453" y="1986858"/>
            <a:ext cx="6663634" cy="1502881"/>
          </a:xfrm>
        </p:spPr>
        <p:txBody>
          <a:bodyPr anchor="t" anchorCtr="0">
            <a:noAutofit/>
          </a:bodyPr>
          <a:lstStyle>
            <a:lvl1pPr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453" y="4721654"/>
            <a:ext cx="5487504" cy="77856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4" name="Picture 3" descr="RHUL_Master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385" y="4467172"/>
            <a:ext cx="2386616" cy="1197524"/>
          </a:xfrm>
          <a:prstGeom prst="rect">
            <a:avLst/>
          </a:prstGeom>
        </p:spPr>
      </p:pic>
      <p:pic>
        <p:nvPicPr>
          <p:cNvPr id="7" name="Picture 6" descr="Music_Hall_Diagonal_6_long_lines_white-optimized1.png"/>
          <p:cNvPicPr>
            <a:picLocks noChangeAspect="1"/>
          </p:cNvPicPr>
          <p:nvPr userDrawn="1"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132"/>
          <a:stretch/>
        </p:blipFill>
        <p:spPr>
          <a:xfrm>
            <a:off x="1" y="4158702"/>
            <a:ext cx="9144000" cy="307832"/>
          </a:xfrm>
          <a:prstGeom prst="rect">
            <a:avLst/>
          </a:prstGeom>
        </p:spPr>
      </p:pic>
      <p:pic>
        <p:nvPicPr>
          <p:cNvPr id="11" name="Picture 10" descr="Music_Hall_Diagonal_6_long_lines_white-optimized1.png"/>
          <p:cNvPicPr>
            <a:picLocks noChangeAspect="1"/>
          </p:cNvPicPr>
          <p:nvPr userDrawn="1"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132"/>
          <a:stretch/>
        </p:blipFill>
        <p:spPr>
          <a:xfrm>
            <a:off x="1" y="5670454"/>
            <a:ext cx="9144000" cy="3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588" y="1365654"/>
            <a:ext cx="9145588" cy="5505174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6975" y="10903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412" y="6513014"/>
            <a:ext cx="216000" cy="216000"/>
          </a:xfrm>
        </p:spPr>
        <p:txBody>
          <a:bodyPr/>
          <a:lstStyle/>
          <a:p>
            <a:fld id="{6B49BB3D-90E4-C946-BCF9-8FBC622A1A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381380"/>
            <a:ext cx="6546059" cy="9221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55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457200" y="1555750"/>
            <a:ext cx="8229600" cy="4476750"/>
          </a:xfrm>
        </p:spPr>
        <p:txBody>
          <a:bodyPr lIns="72000" tIns="72000"/>
          <a:lstStyle>
            <a:lvl1pPr>
              <a:defRPr sz="1800"/>
            </a:lvl1pPr>
          </a:lstStyle>
          <a:p>
            <a:r>
              <a:rPr lang="en-GB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Chart/graph</a:t>
            </a:r>
            <a:endParaRPr lang="en-GB" dirty="0"/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434412" y="6513014"/>
            <a:ext cx="216000" cy="216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kern="1200" normalizeH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z="800" smtClean="0"/>
              <a:pPr/>
              <a:t>‹#›</a:t>
            </a:fld>
            <a:endParaRPr lang="en-GB" sz="80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81380"/>
            <a:ext cx="6546059" cy="9221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605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cascading bullets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9552"/>
            <a:ext cx="8229600" cy="4363278"/>
          </a:xfrm>
        </p:spPr>
        <p:txBody>
          <a:bodyPr/>
          <a:lstStyle>
            <a:lvl1pPr marL="266400" indent="-266400">
              <a:buFont typeface="Arial"/>
              <a:buChar char="•"/>
              <a:defRPr sz="2800"/>
            </a:lvl1pPr>
            <a:lvl2pPr marL="561600" indent="-248400">
              <a:buClr>
                <a:srgbClr val="DA5120"/>
              </a:buClr>
              <a:buFont typeface="Lucida Grande"/>
              <a:buChar char="-"/>
              <a:defRPr sz="2400"/>
            </a:lvl2pPr>
            <a:lvl3pPr marL="813600" indent="-234000">
              <a:buClr>
                <a:srgbClr val="171D23"/>
              </a:buClr>
              <a:buFont typeface="Wingdings" charset="2"/>
              <a:buChar char="§"/>
              <a:defRPr sz="2000"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370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463071" y="1557210"/>
            <a:ext cx="8229600" cy="4525963"/>
          </a:xfrm>
        </p:spPr>
        <p:txBody>
          <a:bodyPr/>
          <a:lstStyle>
            <a:lvl1pPr marL="288000" indent="-324000">
              <a:buFont typeface="+mj-lt"/>
              <a:buAutoNum type="arabicPeriod"/>
              <a:defRPr sz="2800">
                <a:latin typeface="Corbel"/>
                <a:cs typeface="Corbel"/>
              </a:defRPr>
            </a:lvl1pPr>
            <a:lvl2pPr marL="648000" indent="-288000" algn="l">
              <a:buClr>
                <a:srgbClr val="FF6600"/>
              </a:buClr>
              <a:buFont typeface="+mj-lt"/>
              <a:buAutoNum type="romanLcPeriod"/>
              <a:defRPr sz="2400" baseline="0">
                <a:latin typeface="Corbel"/>
                <a:cs typeface="Corbel"/>
              </a:defRPr>
            </a:lvl2pPr>
            <a:lvl3pPr marL="579600" indent="0">
              <a:buFont typeface="Arial"/>
              <a:buNone/>
              <a:defRPr sz="2000">
                <a:latin typeface="Corbel"/>
                <a:cs typeface="Corbel"/>
              </a:defRPr>
            </a:lvl3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	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434412" y="6513014"/>
            <a:ext cx="216000" cy="216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kern="1200" normalizeH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139730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66533"/>
            <a:ext cx="9143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" name="Picture 6" descr="RHUL_Master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23" y="4466533"/>
            <a:ext cx="2389161" cy="1198801"/>
          </a:xfrm>
          <a:prstGeom prst="rect">
            <a:avLst/>
          </a:prstGeom>
        </p:spPr>
      </p:pic>
      <p:pic>
        <p:nvPicPr>
          <p:cNvPr id="8" name="Picture 7" descr="Music_Hall_Diagonal_6_long_lines_white-optimized1.png"/>
          <p:cNvPicPr>
            <a:picLocks noChangeAspect="1"/>
          </p:cNvPicPr>
          <p:nvPr userDrawn="1"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132"/>
          <a:stretch/>
        </p:blipFill>
        <p:spPr>
          <a:xfrm>
            <a:off x="1" y="4158702"/>
            <a:ext cx="9144000" cy="307832"/>
          </a:xfrm>
          <a:prstGeom prst="rect">
            <a:avLst/>
          </a:prstGeom>
        </p:spPr>
      </p:pic>
      <p:pic>
        <p:nvPicPr>
          <p:cNvPr id="9" name="Picture 8" descr="Music_Hall_Diagonal_6_long_lines_white-optimized1.png"/>
          <p:cNvPicPr>
            <a:picLocks noChangeAspect="1"/>
          </p:cNvPicPr>
          <p:nvPr userDrawn="1"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132"/>
          <a:stretch/>
        </p:blipFill>
        <p:spPr>
          <a:xfrm>
            <a:off x="1" y="5670454"/>
            <a:ext cx="9144000" cy="3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9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482A-18B6-7297-531F-67FBD60F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3A27-07EC-5770-A511-8EC821490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19AB-516F-D86A-53A8-46590270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78898-3F03-6DC3-4558-A4E9B44D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06D56-317C-5B41-2039-2AF98DB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8496-4737-494B-B939-D0975731F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9145588" cy="4727046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4470387"/>
            <a:ext cx="9143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Picture 10" descr="RHUL_Master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633" y="4470387"/>
            <a:ext cx="2389161" cy="1198801"/>
          </a:xfrm>
          <a:prstGeom prst="rect">
            <a:avLst/>
          </a:prstGeom>
        </p:spPr>
      </p:pic>
      <p:pic>
        <p:nvPicPr>
          <p:cNvPr id="2" name="Picture 1" descr="Music_Hall_Diagonal_6_long_lines-40%-optimized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546"/>
          <a:stretch/>
        </p:blipFill>
        <p:spPr>
          <a:xfrm>
            <a:off x="794" y="4152163"/>
            <a:ext cx="9144000" cy="324115"/>
          </a:xfrm>
          <a:prstGeom prst="rect">
            <a:avLst/>
          </a:prstGeom>
        </p:spPr>
      </p:pic>
      <p:pic>
        <p:nvPicPr>
          <p:cNvPr id="9" name="Picture 8" descr="Music_Hall_Diagonal_6_long_lines-40%-optimized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546"/>
          <a:stretch/>
        </p:blipFill>
        <p:spPr>
          <a:xfrm>
            <a:off x="794" y="5658796"/>
            <a:ext cx="9144000" cy="324115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70453" y="4721654"/>
            <a:ext cx="5487504" cy="77856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61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8141" y="4466534"/>
            <a:ext cx="9143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36978" y="4748823"/>
            <a:ext cx="6197663" cy="916512"/>
          </a:xfr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860" y="4466534"/>
            <a:ext cx="2400139" cy="11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66533"/>
            <a:ext cx="9143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6978" y="4748823"/>
            <a:ext cx="6108115" cy="916512"/>
          </a:xfr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7" name="Picture 6" descr="RHUL_Master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23" y="4466533"/>
            <a:ext cx="2389161" cy="11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8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375"/>
            <a:ext cx="3904974" cy="436327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B3D-90E4-C946-BCF9-8FBC622A1A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60900" y="1771375"/>
            <a:ext cx="4025900" cy="4363950"/>
          </a:xfrm>
        </p:spPr>
        <p:txBody>
          <a:bodyPr/>
          <a:lstStyle>
            <a:lvl1pPr marL="285750" indent="-285750">
              <a:buSzPct val="120000"/>
              <a:buFont typeface="Wingdings" charset="2"/>
              <a:buChar char="§"/>
              <a:defRPr/>
            </a:lvl1pPr>
            <a:lvl2pPr marL="285750" indent="-285750">
              <a:buSzPct val="120000"/>
              <a:buFont typeface="Wingdings" charset="2"/>
              <a:buChar char="§"/>
              <a:defRPr/>
            </a:lvl2pPr>
            <a:lvl3pPr marL="173038" indent="-171450">
              <a:buSzPct val="120000"/>
              <a:buFont typeface="Wingdings" charset="2"/>
              <a:buChar char="§"/>
              <a:defRPr/>
            </a:lvl3pPr>
            <a:lvl4pPr marL="173038" indent="-171450">
              <a:buSzPct val="120000"/>
              <a:buFont typeface="Wingdings" charset="2"/>
              <a:buChar char="§"/>
              <a:defRPr/>
            </a:lvl4pPr>
            <a:lvl5pPr marL="173038" indent="-171450">
              <a:buSzPct val="120000"/>
              <a:buFont typeface="Wingdings" charset="2"/>
              <a:buChar char="§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81380"/>
            <a:ext cx="6546059" cy="9221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8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xt page 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98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29552"/>
            <a:ext cx="8229600" cy="436327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613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page 1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HUL_Master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238" y="430698"/>
            <a:ext cx="1837762" cy="865429"/>
          </a:xfrm>
          <a:prstGeom prst="rect">
            <a:avLst/>
          </a:prstGeom>
        </p:spPr>
      </p:pic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588" y="0"/>
            <a:ext cx="9145588" cy="6858000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412" y="6513014"/>
            <a:ext cx="216000" cy="216000"/>
          </a:xfrm>
        </p:spPr>
        <p:txBody>
          <a:bodyPr/>
          <a:lstStyle/>
          <a:p>
            <a:fld id="{6B49BB3D-90E4-C946-BCF9-8FBC622A1A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87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band at bottom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412" y="6513014"/>
            <a:ext cx="216000" cy="216000"/>
          </a:xfrm>
        </p:spPr>
        <p:txBody>
          <a:bodyPr/>
          <a:lstStyle/>
          <a:p>
            <a:fld id="{6B49BB3D-90E4-C946-BCF9-8FBC622A1A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475525"/>
            <a:ext cx="9144000" cy="9133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E99A9"/>
              </a:solidFill>
            </a:endParaRPr>
          </a:p>
        </p:txBody>
      </p:sp>
      <p:pic>
        <p:nvPicPr>
          <p:cNvPr id="7" name="Picture 6" descr="RHUL_Master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43" y="5475006"/>
            <a:ext cx="1822362" cy="9144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425690"/>
            <a:ext cx="6546059" cy="9221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34412" y="592782"/>
            <a:ext cx="3904974" cy="436327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4"/>
          </p:nvPr>
        </p:nvSpPr>
        <p:spPr>
          <a:xfrm>
            <a:off x="4638112" y="592782"/>
            <a:ext cx="4025900" cy="4363950"/>
          </a:xfrm>
        </p:spPr>
        <p:txBody>
          <a:bodyPr/>
          <a:lstStyle>
            <a:lvl1pPr marL="285750" indent="-285750">
              <a:buSzPct val="120000"/>
              <a:buFont typeface="Wingdings" charset="2"/>
              <a:buChar char="§"/>
              <a:defRPr/>
            </a:lvl1pPr>
            <a:lvl2pPr marL="285750" indent="-285750">
              <a:buSzPct val="120000"/>
              <a:buFont typeface="Wingdings" charset="2"/>
              <a:buChar char="§"/>
              <a:defRPr/>
            </a:lvl2pPr>
            <a:lvl3pPr marL="173038" indent="-171450">
              <a:buSzPct val="120000"/>
              <a:buFont typeface="Wingdings" charset="2"/>
              <a:buChar char="§"/>
              <a:defRPr/>
            </a:lvl3pPr>
            <a:lvl4pPr marL="173038" indent="-171450">
              <a:buSzPct val="120000"/>
              <a:buFont typeface="Wingdings" charset="2"/>
              <a:buChar char="§"/>
              <a:defRPr/>
            </a:lvl4pPr>
            <a:lvl5pPr marL="173038" indent="-171450">
              <a:buSzPct val="120000"/>
              <a:buFont typeface="Wingdings" charset="2"/>
              <a:buChar char="§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12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31215"/>
            <a:ext cx="9144000" cy="9133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E99A9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380"/>
            <a:ext cx="6546059" cy="9221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79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411" y="6513014"/>
            <a:ext cx="216000" cy="216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 anchorCtr="0"/>
          <a:lstStyle>
            <a:lvl1pPr algn="ctr">
              <a:defRPr sz="800" normalizeH="1">
                <a:solidFill>
                  <a:schemeClr val="bg1"/>
                </a:solidFill>
              </a:defRPr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RHUL_Master_logo_RGB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232" y="430696"/>
            <a:ext cx="182236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7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1" r:id="rId3"/>
    <p:sldLayoutId id="2147483662" r:id="rId4"/>
    <p:sldLayoutId id="2147483650" r:id="rId5"/>
    <p:sldLayoutId id="2147483653" r:id="rId6"/>
    <p:sldLayoutId id="2147483680" r:id="rId7"/>
    <p:sldLayoutId id="2147483685" r:id="rId8"/>
    <p:sldLayoutId id="2147483691" r:id="rId9"/>
    <p:sldLayoutId id="2147483654" r:id="rId10"/>
    <p:sldLayoutId id="2147483664" r:id="rId11"/>
    <p:sldLayoutId id="2147483693" r:id="rId12"/>
    <p:sldLayoutId id="2147483682" r:id="rId13"/>
    <p:sldLayoutId id="2147483687" r:id="rId14"/>
    <p:sldLayoutId id="2147483694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2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1200"/>
        </a:spcBef>
        <a:buFont typeface="Arial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457200" rtl="0" eaLnBrk="1" latinLnBrk="0" hangingPunct="1">
        <a:spcBef>
          <a:spcPts val="12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" indent="0" algn="l" defTabSz="457200" rtl="0" eaLnBrk="1" latinLnBrk="0" hangingPunct="1">
        <a:spcBef>
          <a:spcPts val="12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8" indent="0" algn="l" defTabSz="457200" rtl="0" eaLnBrk="1" latinLnBrk="0" hangingPunct="1">
        <a:spcBef>
          <a:spcPts val="12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UXEsoftware/lxflusim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bitbucket.org/jairhul/pyg4ometry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pyg4ometry/" TargetMode="External"/><Relationship Id="rId2" Type="http://schemas.openxmlformats.org/officeDocument/2006/relationships/hyperlink" Target="https://bitbucket.org/jairhul/pyg4ometry/src/develop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penmc.org/en/v0.12.1/examples/mgxs-part-i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F2BF-837C-704D-95E7-DE787928E6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FLUKA studies with the 3 dumps </a:t>
            </a: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update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E6F5D-5B87-7C46-AF79-1B767BA1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Stewart Boogert, Kyle Fleck</a:t>
            </a:r>
          </a:p>
          <a:p>
            <a:r>
              <a:rPr lang="en-US" dirty="0"/>
              <a:t>21/12/2022 LUXE simulation meeting</a:t>
            </a:r>
          </a:p>
        </p:txBody>
      </p:sp>
    </p:spTree>
    <p:extLst>
      <p:ext uri="{BB962C8B-B14F-4D97-AF65-F5344CB8AC3E}">
        <p14:creationId xmlns:p14="http://schemas.microsoft.com/office/powerpoint/2010/main" val="376129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B1FBD1-0688-84A7-D918-54CC487A2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G4 and FLUKA need to assign material (atomic number, mass number, density, state, temperature </a:t>
            </a:r>
            <a:r>
              <a:rPr lang="en-US" dirty="0" err="1"/>
              <a:t>etc</a:t>
            </a:r>
            <a:r>
              <a:rPr lang="en-US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to directly convert this information between G4 and FLUKA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Low energy neutron cross-sections/transportation are a different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Hand implemented by Kyle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Need automatic assignment and checking of validity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90E7F3-F8B3-C3C9-081F-D48DD56EC8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8857" t="27388" r="6050" b="9692"/>
          <a:stretch/>
        </p:blipFill>
        <p:spPr>
          <a:xfrm>
            <a:off x="4252278" y="3684769"/>
            <a:ext cx="4676183" cy="316004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F37220-39A3-6F14-3D79-5F9387F7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neutron cross sections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58180-908C-45B0-AE44-B5BD53C6E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" t="15202" r="29482" b="15291"/>
          <a:stretch/>
        </p:blipFill>
        <p:spPr>
          <a:xfrm>
            <a:off x="4544499" y="1481930"/>
            <a:ext cx="4142301" cy="22028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A73BF6-8645-EB72-0D93-B7A168B19672}"/>
              </a:ext>
            </a:extLst>
          </p:cNvPr>
          <p:cNvSpPr txBox="1"/>
          <p:nvPr/>
        </p:nvSpPr>
        <p:spPr>
          <a:xfrm>
            <a:off x="7686125" y="1345056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FLUKA 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1454A3-D5E7-F835-DE6B-C6FA83843782}"/>
              </a:ext>
            </a:extLst>
          </p:cNvPr>
          <p:cNvSpPr txBox="1"/>
          <p:nvPr/>
        </p:nvSpPr>
        <p:spPr>
          <a:xfrm>
            <a:off x="7686125" y="3416667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FLUKA mats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4639E-B143-30D5-439A-1EA2B2DAA23E}"/>
              </a:ext>
            </a:extLst>
          </p:cNvPr>
          <p:cNvSpPr/>
          <p:nvPr/>
        </p:nvSpPr>
        <p:spPr>
          <a:xfrm>
            <a:off x="4516998" y="1595044"/>
            <a:ext cx="2028181" cy="756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E5468-1308-FBA3-08FC-0413F6CB798D}"/>
              </a:ext>
            </a:extLst>
          </p:cNvPr>
          <p:cNvSpPr/>
          <p:nvPr/>
        </p:nvSpPr>
        <p:spPr>
          <a:xfrm>
            <a:off x="4516997" y="1783785"/>
            <a:ext cx="2028181" cy="756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94430F-B2D7-B38D-B150-A29EDADCF4F8}"/>
              </a:ext>
            </a:extLst>
          </p:cNvPr>
          <p:cNvSpPr/>
          <p:nvPr/>
        </p:nvSpPr>
        <p:spPr>
          <a:xfrm>
            <a:off x="4516996" y="2452227"/>
            <a:ext cx="2145061" cy="756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F54C3C-1225-AFEC-54FE-469D19396960}"/>
              </a:ext>
            </a:extLst>
          </p:cNvPr>
          <p:cNvSpPr/>
          <p:nvPr/>
        </p:nvSpPr>
        <p:spPr>
          <a:xfrm>
            <a:off x="4507131" y="2645570"/>
            <a:ext cx="2145061" cy="756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15A2D9-9696-BD64-EEE0-FE63A8F9C0B8}"/>
              </a:ext>
            </a:extLst>
          </p:cNvPr>
          <p:cNvSpPr/>
          <p:nvPr/>
        </p:nvSpPr>
        <p:spPr>
          <a:xfrm>
            <a:off x="4516996" y="2819388"/>
            <a:ext cx="2145061" cy="756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00C301-F0EB-D076-86DE-C2936B0A0ED3}"/>
              </a:ext>
            </a:extLst>
          </p:cNvPr>
          <p:cNvSpPr/>
          <p:nvPr/>
        </p:nvSpPr>
        <p:spPr>
          <a:xfrm>
            <a:off x="4507130" y="3198269"/>
            <a:ext cx="2145061" cy="756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9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32388E-8074-F337-35A3-F97DDE03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results</a:t>
            </a:r>
          </a:p>
        </p:txBody>
      </p:sp>
    </p:spTree>
    <p:extLst>
      <p:ext uri="{BB962C8B-B14F-4D97-AF65-F5344CB8AC3E}">
        <p14:creationId xmlns:p14="http://schemas.microsoft.com/office/powerpoint/2010/main" val="2205685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017FD0-86A1-394D-DFC5-E5A16F410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neutron fluence (gamma-laser)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6B37B02-6DFD-941C-DD5C-5E5F14D5A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2D sections around maximum bin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BF7E22-B5B2-7363-7273-FA50868F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9" t="2157" r="2638" b="6512"/>
          <a:stretch/>
        </p:blipFill>
        <p:spPr>
          <a:xfrm>
            <a:off x="89466" y="1952057"/>
            <a:ext cx="8965068" cy="43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9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6E284F-DFD8-69C5-57A6-2E8E4AF6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067" y="1616297"/>
            <a:ext cx="9694134" cy="48470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8ECF9C-1DAA-A1E4-C805-3D2997BF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Comparision</a:t>
            </a:r>
            <a:r>
              <a:rPr lang="en-US" dirty="0"/>
              <a:t> between FLUKA and G4 (gamma-laser)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22F4A-6071-BB4F-9333-83A35BD13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1D section (single line of bins) around maximum bin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2E631-ED5A-2112-CAFB-3ABDE8D81649}"/>
              </a:ext>
            </a:extLst>
          </p:cNvPr>
          <p:cNvSpPr txBox="1"/>
          <p:nvPr/>
        </p:nvSpPr>
        <p:spPr>
          <a:xfrm>
            <a:off x="8115616" y="232872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315AD-2CAD-1FEA-4BC5-5CDA3311EF89}"/>
              </a:ext>
            </a:extLst>
          </p:cNvPr>
          <p:cNvSpPr txBox="1"/>
          <p:nvPr/>
        </p:nvSpPr>
        <p:spPr>
          <a:xfrm>
            <a:off x="8115616" y="3626525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6C3C0-43E6-6E08-0A70-A5135EF76EC3}"/>
              </a:ext>
            </a:extLst>
          </p:cNvPr>
          <p:cNvSpPr txBox="1"/>
          <p:nvPr/>
        </p:nvSpPr>
        <p:spPr>
          <a:xfrm>
            <a:off x="8115616" y="492959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AA4A3-3B55-CFF0-B981-779859A70024}"/>
              </a:ext>
            </a:extLst>
          </p:cNvPr>
          <p:cNvSpPr txBox="1"/>
          <p:nvPr/>
        </p:nvSpPr>
        <p:spPr>
          <a:xfrm rot="16200000">
            <a:off x="-575865" y="3811191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Neutrons/mm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45742-D584-37AA-EA6C-E1210169A0FB}"/>
              </a:ext>
            </a:extLst>
          </p:cNvPr>
          <p:cNvSpPr/>
          <p:nvPr/>
        </p:nvSpPr>
        <p:spPr>
          <a:xfrm>
            <a:off x="6483927" y="4929595"/>
            <a:ext cx="1136073" cy="1063235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688CB-4AFD-697A-982D-C1440D9CAB3B}"/>
              </a:ext>
            </a:extLst>
          </p:cNvPr>
          <p:cNvSpPr txBox="1"/>
          <p:nvPr/>
        </p:nvSpPr>
        <p:spPr>
          <a:xfrm>
            <a:off x="5732259" y="6163984"/>
            <a:ext cx="3278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Photo-nuclear processes</a:t>
            </a:r>
          </a:p>
          <a:p>
            <a:r>
              <a:rPr lang="en-US" dirty="0"/>
              <a:t>(missing in the last presentation)</a:t>
            </a:r>
          </a:p>
        </p:txBody>
      </p:sp>
    </p:spTree>
    <p:extLst>
      <p:ext uri="{BB962C8B-B14F-4D97-AF65-F5344CB8AC3E}">
        <p14:creationId xmlns:p14="http://schemas.microsoft.com/office/powerpoint/2010/main" val="854133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8ECF9C-1DAA-A1E4-C805-3D2997BF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Comparision</a:t>
            </a:r>
            <a:r>
              <a:rPr lang="en-US" dirty="0"/>
              <a:t> between FLUKA and G4 (gamma-laser)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22F4A-6071-BB4F-9333-83A35BD13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2D section (plane of bins) around maximum bin (@ </a:t>
            </a:r>
            <a:r>
              <a:rPr lang="en-US" dirty="0" err="1"/>
              <a:t>centre</a:t>
            </a:r>
            <a:r>
              <a:rPr lang="en-US" dirty="0"/>
              <a:t> of e- dump)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Horizonal section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F562B-AA0F-4E4D-915D-DBC156ED9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6" t="6843" r="12195" b="3344"/>
          <a:stretch/>
        </p:blipFill>
        <p:spPr>
          <a:xfrm>
            <a:off x="375422" y="2359031"/>
            <a:ext cx="7582830" cy="4362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20451-1879-82DC-4259-7D6C6A8FB840}"/>
              </a:ext>
            </a:extLst>
          </p:cNvPr>
          <p:cNvSpPr txBox="1"/>
          <p:nvPr/>
        </p:nvSpPr>
        <p:spPr>
          <a:xfrm>
            <a:off x="7679009" y="461352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LXSIM/G4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6E64C-D453-E4A8-8D04-BBEEF3E76744}"/>
              </a:ext>
            </a:extLst>
          </p:cNvPr>
          <p:cNvSpPr txBox="1"/>
          <p:nvPr/>
        </p:nvSpPr>
        <p:spPr>
          <a:xfrm>
            <a:off x="7708665" y="2567538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FLUKA</a:t>
            </a:r>
          </a:p>
        </p:txBody>
      </p:sp>
    </p:spTree>
    <p:extLst>
      <p:ext uri="{BB962C8B-B14F-4D97-AF65-F5344CB8AC3E}">
        <p14:creationId xmlns:p14="http://schemas.microsoft.com/office/powerpoint/2010/main" val="254978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14AA-DB5A-4044-7CDD-81FBD138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Locations sampled for neutron fluence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FF110A08-E389-D101-EA5A-310FB6612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30" t="22405" r="1978" b="5611"/>
          <a:stretch/>
        </p:blipFill>
        <p:spPr>
          <a:xfrm>
            <a:off x="172505" y="1501003"/>
            <a:ext cx="4340723" cy="2588634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2BE3BA-8ABA-2EB3-2D29-8DE2909DC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90" t="23072" r="2043" b="9643"/>
          <a:stretch/>
        </p:blipFill>
        <p:spPr>
          <a:xfrm>
            <a:off x="4991602" y="1501003"/>
            <a:ext cx="3996427" cy="25886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C3CC54-871E-43DD-99FA-653AA4934D74}"/>
              </a:ext>
            </a:extLst>
          </p:cNvPr>
          <p:cNvSpPr txBox="1"/>
          <p:nvPr/>
        </p:nvSpPr>
        <p:spPr>
          <a:xfrm>
            <a:off x="1667025" y="214149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6C471-1A9C-0E0B-13BD-5DEE3C568256}"/>
              </a:ext>
            </a:extLst>
          </p:cNvPr>
          <p:cNvSpPr txBox="1"/>
          <p:nvPr/>
        </p:nvSpPr>
        <p:spPr>
          <a:xfrm>
            <a:off x="2432977" y="205486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F062B-7551-A30C-2FF0-AD4EA0A38C28}"/>
              </a:ext>
            </a:extLst>
          </p:cNvPr>
          <p:cNvSpPr txBox="1"/>
          <p:nvPr/>
        </p:nvSpPr>
        <p:spPr>
          <a:xfrm>
            <a:off x="3592407" y="190422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B2931-B56F-4EFD-CD99-7F1813086F20}"/>
              </a:ext>
            </a:extLst>
          </p:cNvPr>
          <p:cNvSpPr txBox="1"/>
          <p:nvPr/>
        </p:nvSpPr>
        <p:spPr>
          <a:xfrm>
            <a:off x="4259812" y="254010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49708-4317-C779-36E2-BA56465240BE}"/>
              </a:ext>
            </a:extLst>
          </p:cNvPr>
          <p:cNvSpPr txBox="1"/>
          <p:nvPr/>
        </p:nvSpPr>
        <p:spPr>
          <a:xfrm>
            <a:off x="3752942" y="3159475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58B239-51B0-0147-A662-304A0283364C}"/>
              </a:ext>
            </a:extLst>
          </p:cNvPr>
          <p:cNvSpPr txBox="1"/>
          <p:nvPr/>
        </p:nvSpPr>
        <p:spPr>
          <a:xfrm>
            <a:off x="2013160" y="3310027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E76366-6F67-3466-F943-2BE0FCC852C6}"/>
              </a:ext>
            </a:extLst>
          </p:cNvPr>
          <p:cNvSpPr txBox="1"/>
          <p:nvPr/>
        </p:nvSpPr>
        <p:spPr>
          <a:xfrm>
            <a:off x="231402" y="3191784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85D578-A97F-0CFA-E5C4-9DE19466F1A6}"/>
              </a:ext>
            </a:extLst>
          </p:cNvPr>
          <p:cNvSpPr txBox="1"/>
          <p:nvPr/>
        </p:nvSpPr>
        <p:spPr>
          <a:xfrm>
            <a:off x="278702" y="253488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79A06-C1A2-879B-F07C-85B0BC7647EC}"/>
              </a:ext>
            </a:extLst>
          </p:cNvPr>
          <p:cNvSpPr txBox="1"/>
          <p:nvPr/>
        </p:nvSpPr>
        <p:spPr>
          <a:xfrm>
            <a:off x="5706031" y="187020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5DF4-E1E9-2717-D563-09A77B016B42}"/>
              </a:ext>
            </a:extLst>
          </p:cNvPr>
          <p:cNvSpPr txBox="1"/>
          <p:nvPr/>
        </p:nvSpPr>
        <p:spPr>
          <a:xfrm>
            <a:off x="7005026" y="2425988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2B78F8-24C6-9E5B-979E-7EC49FF63684}"/>
              </a:ext>
            </a:extLst>
          </p:cNvPr>
          <p:cNvSpPr txBox="1"/>
          <p:nvPr/>
        </p:nvSpPr>
        <p:spPr>
          <a:xfrm>
            <a:off x="8061317" y="211186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C55A72-4BDD-2517-BBBD-788A110DD22F}"/>
              </a:ext>
            </a:extLst>
          </p:cNvPr>
          <p:cNvSpPr txBox="1"/>
          <p:nvPr/>
        </p:nvSpPr>
        <p:spPr>
          <a:xfrm>
            <a:off x="8516970" y="269555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41B269-3201-DEF3-4BA9-36CDE1C2F755}"/>
              </a:ext>
            </a:extLst>
          </p:cNvPr>
          <p:cNvSpPr txBox="1"/>
          <p:nvPr/>
        </p:nvSpPr>
        <p:spPr>
          <a:xfrm>
            <a:off x="6368932" y="337645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</a:t>
            </a:r>
          </a:p>
        </p:txBody>
      </p:sp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C8E71F-34F9-6A94-9F18-C7123AE20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38" t="36263" r="6851" b="16549"/>
          <a:stretch/>
        </p:blipFill>
        <p:spPr>
          <a:xfrm>
            <a:off x="172505" y="4285054"/>
            <a:ext cx="4835258" cy="20325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606AA6-D4C0-6DDA-E9BE-6E4DFC96B362}"/>
              </a:ext>
            </a:extLst>
          </p:cNvPr>
          <p:cNvSpPr txBox="1"/>
          <p:nvPr/>
        </p:nvSpPr>
        <p:spPr>
          <a:xfrm>
            <a:off x="4169753" y="517233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542190-06A7-19EC-5457-41D085C4C6CF}"/>
              </a:ext>
            </a:extLst>
          </p:cNvPr>
          <p:cNvSpPr txBox="1"/>
          <p:nvPr/>
        </p:nvSpPr>
        <p:spPr>
          <a:xfrm>
            <a:off x="5998859" y="4707838"/>
            <a:ext cx="2076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W1-8 : Walls</a:t>
            </a:r>
          </a:p>
          <a:p>
            <a:r>
              <a:rPr lang="en-US" dirty="0"/>
              <a:t>C1-3 : Ceiling</a:t>
            </a:r>
          </a:p>
          <a:p>
            <a:r>
              <a:rPr lang="en-US" dirty="0"/>
              <a:t>F1 : Floor</a:t>
            </a:r>
          </a:p>
          <a:p>
            <a:r>
              <a:rPr lang="en-US" dirty="0"/>
              <a:t>R1: XFEL dump rack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C92167-D3CC-399A-50C4-035702CDAA4F}"/>
              </a:ext>
            </a:extLst>
          </p:cNvPr>
          <p:cNvSpPr txBox="1"/>
          <p:nvPr/>
        </p:nvSpPr>
        <p:spPr>
          <a:xfrm>
            <a:off x="172505" y="150087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39AEF7-57E9-DCC7-8E0A-32E640ECA94B}"/>
              </a:ext>
            </a:extLst>
          </p:cNvPr>
          <p:cNvSpPr txBox="1"/>
          <p:nvPr/>
        </p:nvSpPr>
        <p:spPr>
          <a:xfrm>
            <a:off x="4988918" y="1500870"/>
            <a:ext cx="107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1748803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034A-4E0D-3DE3-20E7-84BE2933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rack spectrum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826B7-743E-AF36-4DF1-F05370350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R1 neutron spectrum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0CD1F-4761-1DEE-9DBE-D927F517E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8" t="8632" r="8252" b="979"/>
          <a:stretch/>
        </p:blipFill>
        <p:spPr>
          <a:xfrm>
            <a:off x="656327" y="2241394"/>
            <a:ext cx="7831345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9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6689D1-12ED-D6D1-8DF4-7E5995CBA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11" t="11604" r="7199" b="8570"/>
          <a:stretch/>
        </p:blipFill>
        <p:spPr>
          <a:xfrm>
            <a:off x="345380" y="2365064"/>
            <a:ext cx="4025900" cy="343661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F4AC5-42FE-EE5B-EB00-08775F02631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data on NFS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Simple and fast python library and </a:t>
            </a:r>
            <a:r>
              <a:rPr lang="en-US" dirty="0" err="1"/>
              <a:t>jupyter</a:t>
            </a:r>
            <a:r>
              <a:rPr lang="en-US" dirty="0"/>
              <a:t> notebooks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Data: </a:t>
            </a:r>
            <a:r>
              <a:rPr lang="en-US" dirty="0"/>
              <a:t>/</a:t>
            </a:r>
            <a:r>
              <a:rPr lang="en-US" dirty="0" err="1"/>
              <a:t>nfs</a:t>
            </a:r>
            <a:r>
              <a:rPr lang="en-US" dirty="0"/>
              <a:t>/dust/luxe/user/</a:t>
            </a:r>
            <a:r>
              <a:rPr lang="en-US" dirty="0" err="1"/>
              <a:t>sboogert</a:t>
            </a:r>
            <a:r>
              <a:rPr lang="en-US" dirty="0"/>
              <a:t>/01_luxe_fluka/output/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Scripts: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/</a:t>
            </a:r>
            <a:r>
              <a:rPr lang="en-US" dirty="0" err="1"/>
              <a:t>nfs</a:t>
            </a:r>
            <a:r>
              <a:rPr lang="en-US" dirty="0"/>
              <a:t>/dust/luxe/group/</a:t>
            </a:r>
            <a:r>
              <a:rPr lang="en-US" dirty="0" err="1"/>
              <a:t>MCProduction</a:t>
            </a:r>
            <a:r>
              <a:rPr lang="en-US" dirty="0"/>
              <a:t>/</a:t>
            </a:r>
            <a:r>
              <a:rPr lang="en-US" dirty="0" err="1"/>
              <a:t>tmp</a:t>
            </a:r>
            <a:r>
              <a:rPr lang="en-US" dirty="0"/>
              <a:t>/</a:t>
            </a:r>
            <a:r>
              <a:rPr lang="en-US" dirty="0" err="1"/>
              <a:t>flukaSim</a:t>
            </a:r>
            <a:r>
              <a:rPr lang="en-US" dirty="0"/>
              <a:t>-Boogert/analysis/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you require access let me know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9B764-4CC8-D1B2-2FF2-E51B94BC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results (</a:t>
            </a:r>
            <a:r>
              <a:rPr lang="en-US" dirty="0" err="1"/>
              <a:t>juypter</a:t>
            </a:r>
            <a:r>
              <a:rPr lang="en-US" dirty="0"/>
              <a:t> on NAF)</a:t>
            </a:r>
          </a:p>
        </p:txBody>
      </p:sp>
    </p:spTree>
    <p:extLst>
      <p:ext uri="{BB962C8B-B14F-4D97-AF65-F5344CB8AC3E}">
        <p14:creationId xmlns:p14="http://schemas.microsoft.com/office/powerpoint/2010/main" val="471201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A22207-1D5C-5E0B-FDEB-7BBEEF86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04531-75CB-1795-00BC-29ABB39BA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all configurations (e-laser, no-magnet)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all particles (e</a:t>
            </a:r>
            <a:r>
              <a:rPr lang="en-US" baseline="30000" dirty="0"/>
              <a:t>+/-</a:t>
            </a:r>
            <a:r>
              <a:rPr lang="en-US" dirty="0"/>
              <a:t>, photons, protons, muons,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all critical areas (fluence and spectrum), so XFEL racks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 low energy neutron cross section assignment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other neutron transportation in FLUKA (Pointwise transportation)</a:t>
            </a:r>
          </a:p>
          <a:p>
            <a:r>
              <a:rPr lang="en-US" b="1" dirty="0"/>
              <a:t>Other related study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Dumps (starting with final dump)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to resolve some of the neutron differences (source of the difference)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2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D3CB03-2601-974E-8997-821FB267F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Need for FLUKA simulations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Trusted for radioprotection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Especially low energy hadronic processes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Cross check of Geant4 simulations (</a:t>
            </a:r>
            <a:r>
              <a:rPr lang="en-US" dirty="0" err="1"/>
              <a:t>lxsim</a:t>
            </a:r>
            <a:r>
              <a:rPr lang="en-US" dirty="0"/>
              <a:t>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(Re-)start detailed dump simulations (G4/</a:t>
            </a:r>
            <a:r>
              <a:rPr lang="en-US" dirty="0" err="1"/>
              <a:t>Fluka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Excellent starting point from Kyle Fleck (QUB)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Three configurations (</a:t>
            </a:r>
            <a:r>
              <a:rPr lang="en-US" dirty="0" err="1"/>
              <a:t>elaser</a:t>
            </a:r>
            <a:r>
              <a:rPr lang="en-US" dirty="0"/>
              <a:t>, </a:t>
            </a:r>
            <a:r>
              <a:rPr lang="en-US" dirty="0" err="1"/>
              <a:t>glaser</a:t>
            </a:r>
            <a:r>
              <a:rPr lang="en-US" dirty="0"/>
              <a:t>, </a:t>
            </a:r>
            <a:r>
              <a:rPr lang="en-US" dirty="0" err="1"/>
              <a:t>nomagnet</a:t>
            </a:r>
            <a:r>
              <a:rPr lang="en-US" dirty="0"/>
              <a:t>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Pyg4ometry converted GDML with hand added DEFAULTS, BEAM, BEAMPOS, MGNFIELD, USRBIN, USRBDX, RANDOMIZ, START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Included small hand edits for Gamma detector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FDCE8-CE86-D39D-4C8B-957C51C963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E77B4"/>
                </a:solidFill>
              </a:rPr>
              <a:t>Improvements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77B4"/>
                </a:solidFill>
              </a:rPr>
              <a:t>2M histories per configuration (1M/3 hours on NAF)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77B4"/>
                </a:solidFill>
              </a:rPr>
              <a:t>Proper comparison with Geant4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77B4"/>
                </a:solidFill>
              </a:rPr>
              <a:t>New analysis scripts with deal with LXSIM and FLUKA data in completely even 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77B4"/>
                </a:solidFill>
              </a:rPr>
              <a:t>Inclusion of electro- and photo-nuclear processes (FLUKA mainly on)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77B4"/>
                </a:solidFill>
              </a:rPr>
              <a:t>Understanding of the neutron transportation in FLUKA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67E09A-8602-DFDF-878C-5A6A2241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FB6ED7-D4EC-34DB-D524-065A700D798C}"/>
              </a:ext>
            </a:extLst>
          </p:cNvPr>
          <p:cNvSpPr txBox="1"/>
          <p:nvPr/>
        </p:nvSpPr>
        <p:spPr>
          <a:xfrm>
            <a:off x="4924575" y="6436348"/>
            <a:ext cx="421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LUXEsoftware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lxflusim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7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2083-C12F-0576-7881-A86BF49D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slides</a:t>
            </a:r>
          </a:p>
        </p:txBody>
      </p:sp>
    </p:spTree>
    <p:extLst>
      <p:ext uri="{BB962C8B-B14F-4D97-AF65-F5344CB8AC3E}">
        <p14:creationId xmlns:p14="http://schemas.microsoft.com/office/powerpoint/2010/main" val="287060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163A1C-D755-1DD5-B693-D95598B26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Run </a:t>
            </a:r>
            <a:r>
              <a:rPr lang="en-US" dirty="0" err="1"/>
              <a:t>lxsim</a:t>
            </a:r>
            <a:r>
              <a:rPr lang="en-US" dirty="0"/>
              <a:t> and generate GDML geometry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Convert </a:t>
            </a:r>
            <a:r>
              <a:rPr lang="en-US" dirty="0" err="1"/>
              <a:t>lxsim</a:t>
            </a:r>
            <a:r>
              <a:rPr lang="en-US" dirty="0"/>
              <a:t> GDML geometry to FLUKA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Augment with control cards (BEAM, BEAMPOS…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Run FLUKA jobs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Merge output from all jobs (utilities provided by </a:t>
            </a:r>
            <a:r>
              <a:rPr lang="en-US" dirty="0" err="1"/>
              <a:t>Fluka</a:t>
            </a:r>
            <a:r>
              <a:rPr lang="en-US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Plotting in matplotlib and/or VTK (</a:t>
            </a:r>
            <a:r>
              <a:rPr lang="en-US" dirty="0" err="1"/>
              <a:t>pyvista</a:t>
            </a:r>
            <a:r>
              <a:rPr lang="en-US" dirty="0"/>
              <a:t>)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/>
              <a:t>Output are 3d histograms or spectra.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/>
              <a:t>Binning x [-800,400], y [-250,250],                             z [-2000,2000], 400   </a:t>
            </a:r>
          </a:p>
          <a:p>
            <a:pPr lvl="1"/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4D6CA3-AEC8-B79B-B28E-43801E71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FLUKA workflow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23597-1F25-2FA3-749E-79B2CC4A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88" y="3228894"/>
            <a:ext cx="4060929" cy="2099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180F8A-3B06-301A-225A-A67BB5A93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3" t="22825" r="5371" b="25270"/>
          <a:stretch/>
        </p:blipFill>
        <p:spPr>
          <a:xfrm>
            <a:off x="4740965" y="1570851"/>
            <a:ext cx="4001352" cy="147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0D9FC8-BD5B-68BF-D69D-E0AEF1913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853" y="5571737"/>
            <a:ext cx="4195464" cy="1191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C4A8BE-CFEF-BD1C-9795-641402444C94}"/>
              </a:ext>
            </a:extLst>
          </p:cNvPr>
          <p:cNvSpPr txBox="1"/>
          <p:nvPr/>
        </p:nvSpPr>
        <p:spPr>
          <a:xfrm>
            <a:off x="7106263" y="1345056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GMDL/pyg4ometry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E4873C-6EAB-837C-9115-FDA3C75DD63E}"/>
              </a:ext>
            </a:extLst>
          </p:cNvPr>
          <p:cNvSpPr txBox="1"/>
          <p:nvPr/>
        </p:nvSpPr>
        <p:spPr>
          <a:xfrm>
            <a:off x="7182820" y="291439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AA0C40-0B3A-D9FF-611E-821157776F1B}"/>
              </a:ext>
            </a:extLst>
          </p:cNvPr>
          <p:cNvSpPr txBox="1"/>
          <p:nvPr/>
        </p:nvSpPr>
        <p:spPr>
          <a:xfrm>
            <a:off x="7182820" y="5263396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Fluka</a:t>
            </a:r>
            <a:r>
              <a:rPr lang="en-US" dirty="0"/>
              <a:t> output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57673-C709-FED5-9711-71F075CB800B}"/>
              </a:ext>
            </a:extLst>
          </p:cNvPr>
          <p:cNvSpPr txBox="1"/>
          <p:nvPr/>
        </p:nvSpPr>
        <p:spPr>
          <a:xfrm>
            <a:off x="562632" y="6490878"/>
            <a:ext cx="411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bitbucket.org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jairhul</a:t>
            </a:r>
            <a:r>
              <a:rPr lang="en-US" dirty="0">
                <a:hlinkClick r:id="rId5"/>
              </a:rPr>
              <a:t>/pyg4ometry/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3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8FA889-7AF2-8867-3DED-CE0776EB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Pyg4ometry (showing off)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8245D-B532-B8F0-58AC-4A29DAF4FB75}"/>
              </a:ext>
            </a:extLst>
          </p:cNvPr>
          <p:cNvSpPr txBox="1"/>
          <p:nvPr/>
        </p:nvSpPr>
        <p:spPr>
          <a:xfrm>
            <a:off x="4926216" y="6295451"/>
            <a:ext cx="4154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https://bitbucket.org/jairhul/pyg4ometry/src/develop/</a:t>
            </a:r>
            <a:endParaRPr lang="en-US" sz="1400" dirty="0"/>
          </a:p>
          <a:p>
            <a:r>
              <a:rPr lang="en-US" sz="1400" dirty="0">
                <a:hlinkClick r:id="rId3"/>
              </a:rPr>
              <a:t>https://pypi.org/project/pyg4ometry/</a:t>
            </a:r>
            <a:endParaRPr lang="en-US" sz="1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Content Placeholder 6">
                <a:extLst>
                  <a:ext uri="{FF2B5EF4-FFF2-40B4-BE49-F238E27FC236}">
                    <a16:creationId xmlns:a16="http://schemas.microsoft.com/office/drawing/2014/main" id="{543E0865-E467-751F-302F-D2501573A0C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6141644"/>
                  </p:ext>
                </p:extLst>
              </p:nvPr>
            </p:nvGraphicFramePr>
            <p:xfrm>
              <a:off x="434411" y="2483034"/>
              <a:ext cx="9374465" cy="28504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374465" cy="2850456"/>
                    </a:xfrm>
                    <a:prstGeom prst="rect">
                      <a:avLst/>
                    </a:prstGeom>
                  </am3d:spPr>
                  <am3d:camera>
                    <am3d:pos x="0" y="0" z="505988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51" d="1000000"/>
                    <am3d:preTrans dx="885273" dy="-775855" dz="226770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280" ay="-3787478" az="-21614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1097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Content Placeholder 6">
                <a:extLst>
                  <a:ext uri="{FF2B5EF4-FFF2-40B4-BE49-F238E27FC236}">
                    <a16:creationId xmlns:a16="http://schemas.microsoft.com/office/drawing/2014/main" id="{543E0865-E467-751F-302F-D2501573A0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411" y="2483034"/>
                <a:ext cx="9374465" cy="28504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87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D2F522-961B-15D0-3DB4-45032BBA5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Very advanced conversion (written by me for another project)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Flair (GUI for FLUKA) would indicate geometry errors (overlaps)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Converted from Geant4 down to isotopic composition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Hard to independently check (could with simplified models </a:t>
            </a:r>
            <a:r>
              <a:rPr lang="en-US" dirty="0" err="1"/>
              <a:t>i.e</a:t>
            </a:r>
            <a:r>
              <a:rPr lang="en-US" dirty="0"/>
              <a:t> a block of material in G4/</a:t>
            </a:r>
            <a:r>
              <a:rPr lang="en-US" dirty="0" err="1"/>
              <a:t>Fluka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Magnetic fields (3 important)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Track test particles and dump all trajectories (see right)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A74D4C-F30A-BCAC-C381-289DA31B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verification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EAC92-6FDC-6882-1A58-C84DE1AB8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2" t="15674" r="8056" b="16200"/>
          <a:stretch/>
        </p:blipFill>
        <p:spPr>
          <a:xfrm>
            <a:off x="4894179" y="1391479"/>
            <a:ext cx="3702063" cy="1826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5310C-8F7F-02A2-2815-84B955D09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6" t="15315" r="7582" b="16770"/>
          <a:stretch/>
        </p:blipFill>
        <p:spPr>
          <a:xfrm>
            <a:off x="4851253" y="4994566"/>
            <a:ext cx="3787914" cy="186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C7FC1-69EC-061A-211B-6F899A5CC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9" t="15586" r="7849" b="16472"/>
          <a:stretch/>
        </p:blipFill>
        <p:spPr>
          <a:xfrm>
            <a:off x="4894179" y="3228238"/>
            <a:ext cx="3702063" cy="1831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D5AC8C-A1AF-9B7A-C707-09CC26FAC09B}"/>
              </a:ext>
            </a:extLst>
          </p:cNvPr>
          <p:cNvSpPr txBox="1"/>
          <p:nvPr/>
        </p:nvSpPr>
        <p:spPr>
          <a:xfrm>
            <a:off x="7106263" y="134505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Electron-laser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F459E0-ACEA-7130-B5EF-D0128854402C}"/>
              </a:ext>
            </a:extLst>
          </p:cNvPr>
          <p:cNvSpPr txBox="1"/>
          <p:nvPr/>
        </p:nvSpPr>
        <p:spPr>
          <a:xfrm>
            <a:off x="7106263" y="3169811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Gamma-laser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E12D7-75CE-7AB6-BC73-E33270B0503D}"/>
              </a:ext>
            </a:extLst>
          </p:cNvPr>
          <p:cNvSpPr txBox="1"/>
          <p:nvPr/>
        </p:nvSpPr>
        <p:spPr>
          <a:xfrm>
            <a:off x="7180775" y="505981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magnets</a:t>
            </a:r>
          </a:p>
        </p:txBody>
      </p:sp>
    </p:spTree>
    <p:extLst>
      <p:ext uri="{BB962C8B-B14F-4D97-AF65-F5344CB8AC3E}">
        <p14:creationId xmlns:p14="http://schemas.microsoft.com/office/powerpoint/2010/main" val="165225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AF7D92-AD12-34A5-6A4E-D00168E8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distribution comparison (g-laser)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002239-E7CF-2894-FA07-EDDA7CA5B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48" t="8111" r="12077" b="3965"/>
          <a:stretch/>
        </p:blipFill>
        <p:spPr>
          <a:xfrm>
            <a:off x="83880" y="1562627"/>
            <a:ext cx="8235494" cy="469127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A78F54-3812-9862-0237-8C1DA13FEAEE}"/>
              </a:ext>
            </a:extLst>
          </p:cNvPr>
          <p:cNvSpPr txBox="1"/>
          <p:nvPr/>
        </p:nvSpPr>
        <p:spPr>
          <a:xfrm>
            <a:off x="3501306" y="190962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edep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A9DC7-6623-D792-13BD-1DB6B897F104}"/>
              </a:ext>
            </a:extLst>
          </p:cNvPr>
          <p:cNvSpPr txBox="1"/>
          <p:nvPr/>
        </p:nvSpPr>
        <p:spPr>
          <a:xfrm>
            <a:off x="3501306" y="273698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em-edep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CFB6F8-43B7-4C11-39BE-FFFD71757776}"/>
              </a:ext>
            </a:extLst>
          </p:cNvPr>
          <p:cNvSpPr txBox="1"/>
          <p:nvPr/>
        </p:nvSpPr>
        <p:spPr>
          <a:xfrm>
            <a:off x="3501306" y="353893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77F479-565A-8077-1BE0-68F605FDA753}"/>
              </a:ext>
            </a:extLst>
          </p:cNvPr>
          <p:cNvSpPr txBox="1"/>
          <p:nvPr/>
        </p:nvSpPr>
        <p:spPr>
          <a:xfrm>
            <a:off x="3522145" y="44855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elec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50639-030A-3C30-1E2A-7C94285E09C6}"/>
              </a:ext>
            </a:extLst>
          </p:cNvPr>
          <p:cNvSpPr txBox="1"/>
          <p:nvPr/>
        </p:nvSpPr>
        <p:spPr>
          <a:xfrm>
            <a:off x="3507853" y="524740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21137-F6CF-2012-F68A-223D20CB6709}"/>
              </a:ext>
            </a:extLst>
          </p:cNvPr>
          <p:cNvSpPr txBox="1"/>
          <p:nvPr/>
        </p:nvSpPr>
        <p:spPr>
          <a:xfrm>
            <a:off x="8097499" y="1909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A09F99-E12A-FEB2-6356-D891EC3E8444}"/>
              </a:ext>
            </a:extLst>
          </p:cNvPr>
          <p:cNvSpPr txBox="1"/>
          <p:nvPr/>
        </p:nvSpPr>
        <p:spPr>
          <a:xfrm>
            <a:off x="8097499" y="273698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73108-DCA5-B0E0-BB47-29F8A96CEB17}"/>
              </a:ext>
            </a:extLst>
          </p:cNvPr>
          <p:cNvSpPr txBox="1"/>
          <p:nvPr/>
        </p:nvSpPr>
        <p:spPr>
          <a:xfrm>
            <a:off x="8097499" y="353893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1D0EB-9DA0-C7DC-D419-FB9D9E69FD43}"/>
              </a:ext>
            </a:extLst>
          </p:cNvPr>
          <p:cNvSpPr txBox="1"/>
          <p:nvPr/>
        </p:nvSpPr>
        <p:spPr>
          <a:xfrm>
            <a:off x="8118338" y="4485501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712122-C1F2-A73C-007C-6918D203F714}"/>
              </a:ext>
            </a:extLst>
          </p:cNvPr>
          <p:cNvSpPr txBox="1"/>
          <p:nvPr/>
        </p:nvSpPr>
        <p:spPr>
          <a:xfrm>
            <a:off x="8104046" y="524740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2F24E4-A9AE-1942-9E12-80FFD1AEB96A}"/>
              </a:ext>
            </a:extLst>
          </p:cNvPr>
          <p:cNvSpPr txBox="1"/>
          <p:nvPr/>
        </p:nvSpPr>
        <p:spPr>
          <a:xfrm>
            <a:off x="735280" y="1377961"/>
            <a:ext cx="597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 view of different scoring maps for g-laser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383079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046374-9CA2-8CE5-9127-FB0F3C1E4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FLUKA neutron transport </a:t>
            </a:r>
          </a:p>
        </p:txBody>
      </p:sp>
    </p:spTree>
    <p:extLst>
      <p:ext uri="{BB962C8B-B14F-4D97-AF65-F5344CB8AC3E}">
        <p14:creationId xmlns:p14="http://schemas.microsoft.com/office/powerpoint/2010/main" val="312338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CFEBA8-C207-976C-96D6-303D2B4C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091" y="4354132"/>
            <a:ext cx="5194303" cy="8201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AE6A16-EC49-CFD9-A0AC-259272F99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5" y="1771375"/>
            <a:ext cx="3904974" cy="43632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FLUKA uses both continuous and discontinuous neutron transport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Mutligroup</a:t>
            </a:r>
            <a:r>
              <a:rPr lang="en-US" dirty="0"/>
              <a:t> does not simulate elastic and inelastic exclusive processes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Divides neutrons into 260 energy bins (groups) and simulates group to group transfer probabilities (10</a:t>
            </a:r>
            <a:r>
              <a:rPr lang="en-US" baseline="30000" dirty="0"/>
              <a:t>-14</a:t>
            </a:r>
            <a:r>
              <a:rPr lang="en-US" dirty="0"/>
              <a:t> to 2 x 10</a:t>
            </a:r>
            <a:r>
              <a:rPr lang="en-US" baseline="30000" dirty="0"/>
              <a:t>-2</a:t>
            </a:r>
            <a:r>
              <a:rPr lang="en-US" dirty="0"/>
              <a:t> GeV)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Energy boundary for 260 multigroup is 20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Potentially could expect a difference for low energy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Pointwise transportation still possible with the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 LOW-NEUT and  LOW-PWXS cards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LOW-PWXS uses ENDF libraries like JEFF, ENDF, JENDL, CENDL, BROND</a:t>
            </a:r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C1FF58-3A6B-9CF2-071B-7E2C1CC0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like/Multigroup transportation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1D95F5-60BC-70B3-F54E-C16C59A551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Cross section for group g, for space point </a:t>
            </a:r>
            <a:r>
              <a:rPr lang="en-US" b="1" dirty="0"/>
              <a:t>r</a:t>
            </a:r>
            <a:r>
              <a:rPr lang="en-US" dirty="0"/>
              <a:t>, for region </a:t>
            </a:r>
            <a:r>
              <a:rPr lang="en-US" dirty="0" err="1"/>
              <a:t>V</a:t>
            </a:r>
            <a:r>
              <a:rPr lang="en-US" baseline="-25000" dirty="0" err="1"/>
              <a:t>k</a:t>
            </a:r>
            <a:r>
              <a:rPr lang="en-US" dirty="0"/>
              <a:t>,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Multigroup scatting matrix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8DB4C-54E5-D0FC-1A5F-6E048D4C5C57}"/>
              </a:ext>
            </a:extLst>
          </p:cNvPr>
          <p:cNvSpPr txBox="1"/>
          <p:nvPr/>
        </p:nvSpPr>
        <p:spPr>
          <a:xfrm>
            <a:off x="2868895" y="6436348"/>
            <a:ext cx="622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https://docs.openmc.org/en/v0.12.1/examples/mgxs-part-i.html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8594D4-5FE1-CB51-B5D3-5A6BC7E68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01" y="2608847"/>
            <a:ext cx="4031596" cy="8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0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HUL Primary Colour Palett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 2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44374</TotalTime>
  <Words>831</Words>
  <Application>Microsoft Macintosh PowerPoint</Application>
  <PresentationFormat>On-screen Show (4:3)</PresentationFormat>
  <Paragraphs>144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corbel</vt:lpstr>
      <vt:lpstr>Lucida Grande</vt:lpstr>
      <vt:lpstr>Wingdings</vt:lpstr>
      <vt:lpstr>Office Theme</vt:lpstr>
      <vt:lpstr>FLUKA studies with the 3 dumps 2nd update</vt:lpstr>
      <vt:lpstr>Introduction</vt:lpstr>
      <vt:lpstr>Reminder slides</vt:lpstr>
      <vt:lpstr>FLUKA workflow</vt:lpstr>
      <vt:lpstr>Pyg4ometry (showing off)</vt:lpstr>
      <vt:lpstr>Model verification</vt:lpstr>
      <vt:lpstr>Scoring distribution comparison (g-laser) </vt:lpstr>
      <vt:lpstr>FLUKA neutron transport </vt:lpstr>
      <vt:lpstr>Point like/Multigroup transportation</vt:lpstr>
      <vt:lpstr>Low energy neutron cross sections</vt:lpstr>
      <vt:lpstr>New results</vt:lpstr>
      <vt:lpstr>3D neutron fluence (gamma-laser)</vt:lpstr>
      <vt:lpstr>Comparision between FLUKA and G4 (gamma-laser)</vt:lpstr>
      <vt:lpstr>Comparision between FLUKA and G4 (gamma-laser)</vt:lpstr>
      <vt:lpstr>Locations sampled for neutron fluence</vt:lpstr>
      <vt:lpstr>XFEL rack spectrum</vt:lpstr>
      <vt:lpstr>Access to results (juypter on NAF)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Boogert, Stewart</cp:lastModifiedBy>
  <cp:revision>361</cp:revision>
  <cp:lastPrinted>2022-09-12T09:27:52Z</cp:lastPrinted>
  <dcterms:created xsi:type="dcterms:W3CDTF">2013-08-15T13:27:17Z</dcterms:created>
  <dcterms:modified xsi:type="dcterms:W3CDTF">2022-12-11T14:48:06Z</dcterms:modified>
</cp:coreProperties>
</file>