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handoutMasterIdLst>
    <p:handoutMasterId r:id="rId8"/>
  </p:handoutMasterIdLst>
  <p:sldIdLst>
    <p:sldId id="267" r:id="rId2"/>
    <p:sldId id="268" r:id="rId3"/>
    <p:sldId id="278" r:id="rId4"/>
    <p:sldId id="275" r:id="rId5"/>
    <p:sldId id="269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  <a:srgbClr val="97C3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 autoAdjust="0"/>
    <p:restoredTop sz="96327" autoAdjust="0"/>
  </p:normalViewPr>
  <p:slideViewPr>
    <p:cSldViewPr showGuides="1">
      <p:cViewPr varScale="1">
        <p:scale>
          <a:sx n="66" d="100"/>
          <a:sy n="66" d="100"/>
        </p:scale>
        <p:origin x="66" y="1140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12.12.2022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12.12.2022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14.11.2022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14.11.2022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14.11.2022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14.11.2022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14.11.2022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14.11.2022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14.11.2022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14.11.2022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14.11.2022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14.11.2022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14.11.2022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14.11.2022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14.11.2022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| ARES Operation Meeting | 14.11.2022</a:t>
            </a:r>
            <a:endParaRPr lang="en-US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ARES Operation Meeting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Summary of week 49 / 2022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Blae Stacey</a:t>
            </a:r>
            <a:r>
              <a:rPr lang="en-US" dirty="0"/>
              <a:t>, on behalf of the ARES crew</a:t>
            </a:r>
          </a:p>
        </p:txBody>
      </p:sp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086983-9D0C-CA47-ABF6-7132C0F03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69590"/>
            <a:ext cx="11376024" cy="451098"/>
          </a:xfrm>
        </p:spPr>
        <p:txBody>
          <a:bodyPr/>
          <a:lstStyle/>
          <a:p>
            <a:r>
              <a:rPr lang="en-US" dirty="0"/>
              <a:t>Summary of week 49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74E62B-7FDC-D844-A97B-361C24F5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ARES Operation Meeting | </a:t>
            </a:r>
            <a:r>
              <a:rPr lang="en-US" dirty="0"/>
              <a:t>12</a:t>
            </a:r>
            <a:r>
              <a:rPr lang="en-US" noProof="0" dirty="0"/>
              <a:t>.12.2022</a:t>
            </a:r>
          </a:p>
        </p:txBody>
      </p:sp>
      <p:graphicFrame>
        <p:nvGraphicFramePr>
          <p:cNvPr id="6" name="Tabelle 6">
            <a:extLst>
              <a:ext uri="{FF2B5EF4-FFF2-40B4-BE49-F238E27FC236}">
                <a16:creationId xmlns:a16="http://schemas.microsoft.com/office/drawing/2014/main" id="{18133723-89A3-AC43-BAD4-5C7FC2B7B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358603"/>
              </p:ext>
            </p:extLst>
          </p:nvPr>
        </p:nvGraphicFramePr>
        <p:xfrm>
          <a:off x="624632" y="697036"/>
          <a:ext cx="11159380" cy="575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876">
                  <a:extLst>
                    <a:ext uri="{9D8B030D-6E8A-4147-A177-3AD203B41FA5}">
                      <a16:colId xmlns:a16="http://schemas.microsoft.com/office/drawing/2014/main" val="3689221004"/>
                    </a:ext>
                  </a:extLst>
                </a:gridCol>
                <a:gridCol w="2231876">
                  <a:extLst>
                    <a:ext uri="{9D8B030D-6E8A-4147-A177-3AD203B41FA5}">
                      <a16:colId xmlns:a16="http://schemas.microsoft.com/office/drawing/2014/main" val="659369014"/>
                    </a:ext>
                  </a:extLst>
                </a:gridCol>
                <a:gridCol w="2231876">
                  <a:extLst>
                    <a:ext uri="{9D8B030D-6E8A-4147-A177-3AD203B41FA5}">
                      <a16:colId xmlns:a16="http://schemas.microsoft.com/office/drawing/2014/main" val="1597999574"/>
                    </a:ext>
                  </a:extLst>
                </a:gridCol>
                <a:gridCol w="2231876">
                  <a:extLst>
                    <a:ext uri="{9D8B030D-6E8A-4147-A177-3AD203B41FA5}">
                      <a16:colId xmlns:a16="http://schemas.microsoft.com/office/drawing/2014/main" val="822430712"/>
                    </a:ext>
                  </a:extLst>
                </a:gridCol>
                <a:gridCol w="2231876">
                  <a:extLst>
                    <a:ext uri="{9D8B030D-6E8A-4147-A177-3AD203B41FA5}">
                      <a16:colId xmlns:a16="http://schemas.microsoft.com/office/drawing/2014/main" val="1820145738"/>
                    </a:ext>
                  </a:extLst>
                </a:gridCol>
              </a:tblGrid>
              <a:tr h="53836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Mon. 5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December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Tue. 6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December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Wed. 7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December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Thu. 8</a:t>
                      </a:r>
                      <a:r>
                        <a:rPr lang="en-US" sz="1400" b="1" baseline="30000" dirty="0"/>
                        <a:t>th </a:t>
                      </a:r>
                      <a:r>
                        <a:rPr lang="en-US" sz="1400" b="1" dirty="0"/>
                        <a:t>December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Fri. 9</a:t>
                      </a:r>
                      <a:r>
                        <a:rPr lang="en-US" sz="1400" b="1" baseline="30000" dirty="0"/>
                        <a:t>th</a:t>
                      </a:r>
                      <a:r>
                        <a:rPr lang="en-US" sz="1400" b="1" dirty="0"/>
                        <a:t> December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028511"/>
                  </a:ext>
                </a:extLst>
              </a:tr>
              <a:tr h="2881830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MIN cabling work for PolariX;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Painting of modulator cellar;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MCS 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Beam characterisation in low energy section;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Checking BC collimators influence on DC at the end of the beam line;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100" noProof="0" dirty="0"/>
                        <a:t>Maximising</a:t>
                      </a:r>
                      <a:r>
                        <a:rPr lang="en-US" sz="1100" dirty="0"/>
                        <a:t> beam size in the FL section (measured beam size with FL screen and wire scanner).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Beam characterisation at high energy;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Measuring dark charge and comparing to FL BLM;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100" dirty="0"/>
                        <a:t>Quick pulse shot mode test (using MCS panel);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Measuring beam sizes in FL section at high charge;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FC amplifier and tuning discussion with Timmy (MDI).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 err="1"/>
                        <a:t>AutoAcc</a:t>
                      </a:r>
                      <a:r>
                        <a:rPr lang="en-US" sz="1100" dirty="0"/>
                        <a:t> measurements – RL vs BO for further charges;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/>
                        <a:t>New button on the cockpit panel, to save machine file with the current </a:t>
                      </a:r>
                      <a:br>
                        <a:rPr lang="en-GB" sz="1100" dirty="0"/>
                      </a:br>
                      <a:r>
                        <a:rPr lang="en-GB" sz="1100" dirty="0"/>
                        <a:t>settings and prints the file location to logbook;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100" dirty="0"/>
                        <a:t>New Save button in scan tool to save current state of the scan tool as a </a:t>
                      </a:r>
                      <a:r>
                        <a:rPr lang="en-GB" sz="1100" dirty="0" err="1"/>
                        <a:t>preset</a:t>
                      </a:r>
                      <a:r>
                        <a:rPr lang="en-GB" sz="1100" dirty="0"/>
                        <a:t>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ARES visit by CLARA;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Low charge set-up;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dirty="0"/>
                        <a:t>Arrival time stability measurement.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547191"/>
                  </a:ext>
                </a:extLst>
              </a:tr>
              <a:tr h="143831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0" dirty="0">
                          <a:sym typeface="Wingdings" pitchFamily="2" charset="2"/>
                        </a:rPr>
                        <a:t>FL section BLM position probably needs adjusting to increased signal to noise for the new stage position.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i="0" dirty="0">
                        <a:sym typeface="Wingdings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6204"/>
                  </a:ext>
                </a:extLst>
              </a:tr>
              <a:tr h="89778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1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Adjust RF setting to use lower 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sz="1100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100" i="1" dirty="0">
                          <a:solidFill>
                            <a:schemeClr val="tx1"/>
                          </a:solidFill>
                        </a:rPr>
                        <a:t>Tunnel open over the weekend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573760"/>
                  </a:ext>
                </a:extLst>
              </a:tr>
            </a:tbl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6C374A01-B131-4949-9721-B3DE8D4D54EF}"/>
              </a:ext>
            </a:extLst>
          </p:cNvPr>
          <p:cNvSpPr txBox="1"/>
          <p:nvPr/>
        </p:nvSpPr>
        <p:spPr>
          <a:xfrm rot="16200000">
            <a:off x="-477136" y="2544496"/>
            <a:ext cx="157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Achievements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72B7B8C-9092-E144-A340-397D67D1263C}"/>
              </a:ext>
            </a:extLst>
          </p:cNvPr>
          <p:cNvSpPr txBox="1"/>
          <p:nvPr/>
        </p:nvSpPr>
        <p:spPr>
          <a:xfrm rot="16200000">
            <a:off x="-308020" y="4729837"/>
            <a:ext cx="1236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Difficulties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9722E93-2694-6C47-92C8-ACF8A2FADB5C}"/>
              </a:ext>
            </a:extLst>
          </p:cNvPr>
          <p:cNvSpPr txBox="1"/>
          <p:nvPr/>
        </p:nvSpPr>
        <p:spPr>
          <a:xfrm rot="16200000">
            <a:off x="-66768" y="5835185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1841653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35426-1C53-4E5C-95A5-90F7E27A4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New UKE </a:t>
            </a:r>
            <a:r>
              <a:rPr lang="de-DE" dirty="0" err="1"/>
              <a:t>targets</a:t>
            </a:r>
            <a:r>
              <a:rPr lang="de-DE" dirty="0"/>
              <a:t> </a:t>
            </a:r>
            <a:r>
              <a:rPr lang="de-DE" dirty="0" err="1"/>
              <a:t>installed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2A9E4C-B159-48B8-828A-2A5AC4591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| ARES Operation Meeting | 14.11.2022</a:t>
            </a:r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C3A6E2-67FE-4AFB-815D-BB6BAF149B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DC60B7-F265-43E3-98DD-D17F67B2B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091" y="1154374"/>
            <a:ext cx="4011910" cy="534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6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E0896B-967E-C44E-9F65-ADF4267AF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FA97E29-9D90-024F-9382-E5DC6F88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ARES Operation Meeting | 12.12.2022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B495DD-18F0-CB48-9001-2004993DF7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50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5C14BD6-25EF-074E-8850-12334B4E1290}"/>
              </a:ext>
            </a:extLst>
          </p:cNvPr>
          <p:cNvSpPr txBox="1"/>
          <p:nvPr/>
        </p:nvSpPr>
        <p:spPr>
          <a:xfrm>
            <a:off x="479376" y="1340768"/>
            <a:ext cx="102611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Monday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Tunnel open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MEN cabling work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Installation of new UKE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ym typeface="Wingdings" pitchFamily="2" charset="2"/>
              </a:rPr>
              <a:t>Tuesday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Charge counter server tests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itchFamily="2" charset="2"/>
              </a:rPr>
              <a:t>Autonomous Accelerator workshop at ARES with MSK and KIT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Wednesday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ARES visit from UKE (tunnel open)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Irradiation beam time for UKE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ym typeface="Wingdings" pitchFamily="2" charset="2"/>
              </a:rPr>
              <a:t>Thursday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sym typeface="Wingdings" pitchFamily="2" charset="2"/>
              </a:rPr>
              <a:t>Maybe MDI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ym typeface="Wingdings" pitchFamily="2" charset="2"/>
              </a:rPr>
              <a:t>Friday</a:t>
            </a:r>
            <a:endParaRPr lang="en-US" sz="1600" i="1" dirty="0">
              <a:sym typeface="Wingdings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sym typeface="Wingdings" pitchFamily="2" charset="2"/>
              </a:rPr>
              <a:t>Maybe MDI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99341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AAC0A9-9FC6-2F44-91BD-86BFD8CE7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CD01DCD-8CBE-B44E-80C2-A091A3754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| ARES Operation Meeting | 12.12.2022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AAADFE7-A8C9-BD4D-B81E-3D07AE08D5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50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hteck: abgerundete Ecken 2">
            <a:extLst>
              <a:ext uri="{FF2B5EF4-FFF2-40B4-BE49-F238E27FC236}">
                <a16:creationId xmlns:a16="http://schemas.microsoft.com/office/drawing/2014/main" id="{D014A472-30FC-4547-BA11-625D54F48708}"/>
              </a:ext>
            </a:extLst>
          </p:cNvPr>
          <p:cNvSpPr/>
          <p:nvPr/>
        </p:nvSpPr>
        <p:spPr>
          <a:xfrm>
            <a:off x="378658" y="5733256"/>
            <a:ext cx="11405353" cy="377503"/>
          </a:xfrm>
          <a:prstGeom prst="roundRect">
            <a:avLst>
              <a:gd name="adj" fmla="val 8456"/>
            </a:avLst>
          </a:prstGeom>
          <a:solidFill>
            <a:srgbClr val="FFC000"/>
          </a:solidFill>
          <a:ln w="952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you want to learn or join the shift: please give the shift leader a call (BKR 2840 / SINBAD Box 2454)</a:t>
            </a:r>
          </a:p>
        </p:txBody>
      </p:sp>
      <p:graphicFrame>
        <p:nvGraphicFramePr>
          <p:cNvPr id="8" name="Tabelle">
            <a:extLst>
              <a:ext uri="{FF2B5EF4-FFF2-40B4-BE49-F238E27FC236}">
                <a16:creationId xmlns:a16="http://schemas.microsoft.com/office/drawing/2014/main" id="{C35DD957-FED7-4522-AC8B-568AB21176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9135350"/>
              </p:ext>
            </p:extLst>
          </p:nvPr>
        </p:nvGraphicFramePr>
        <p:xfrm>
          <a:off x="355399" y="1213543"/>
          <a:ext cx="11376024" cy="4326828"/>
        </p:xfrm>
        <a:graphic>
          <a:graphicData uri="http://schemas.openxmlformats.org/drawingml/2006/table">
            <a:tbl>
              <a:tblPr bandRow="1"/>
              <a:tblGrid>
                <a:gridCol w="3887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8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11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 sz="1800"/>
                      </a:pPr>
                      <a:r>
                        <a:rPr sz="2400" b="1" noProof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Date</a:t>
                      </a: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 sz="1800"/>
                      </a:pPr>
                      <a:r>
                        <a:rPr lang="de-DE" sz="2400" b="1" noProof="0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Schedule</a:t>
                      </a:r>
                      <a:endParaRPr sz="2400" b="1" noProof="0" dirty="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50800">
                      <a:solidFill>
                        <a:srgbClr val="FFFFFF"/>
                      </a:solidFill>
                      <a:miter lim="400000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11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 sz="1800"/>
                      </a:pPr>
                      <a:r>
                        <a:rPr lang="de-DE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12.12.</a:t>
                      </a:r>
                      <a:endParaRPr sz="2400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 sz="1800"/>
                      </a:pPr>
                      <a:r>
                        <a:rPr lang="en-US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Tunnel open</a:t>
                      </a:r>
                      <a:endParaRPr sz="2400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508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11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 sz="1800"/>
                      </a:pPr>
                      <a:r>
                        <a:rPr lang="de-DE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r>
                        <a:rPr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r>
                        <a:rPr lang="de-DE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</a:t>
                      </a:r>
                      <a:endParaRPr sz="2400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de-DE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Willi Kuropka, Frank Mayet (?)</a:t>
                      </a: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1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 sz="1800"/>
                      </a:pPr>
                      <a:r>
                        <a:rPr lang="de-DE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14.12.</a:t>
                      </a:r>
                      <a:endParaRPr sz="2400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de-DE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Frank Mayet, Willi Kuropka</a:t>
                      </a: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11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 sz="1800"/>
                      </a:pPr>
                      <a:r>
                        <a:rPr lang="de-DE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15.12.</a:t>
                      </a:r>
                      <a:endParaRPr sz="2400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de-DE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Thomas Vinatier, Hannes Dinter (?)</a:t>
                      </a: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11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 sz="1800"/>
                      </a:pPr>
                      <a:r>
                        <a:rPr lang="de-DE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16.12.</a:t>
                      </a:r>
                      <a:endParaRPr sz="2400" noProof="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 sz="1800"/>
                      </a:pPr>
                      <a:r>
                        <a:rPr lang="de-DE" sz="2400" noProof="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Thomas Vinatier</a:t>
                      </a:r>
                    </a:p>
                  </a:txBody>
                  <a:tcPr marL="121920" marR="121920" marT="60960" marB="6096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471053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" id="{FF3377BC-8E16-034C-B37F-4D96C015CDA1}" vid="{4C42B158-ADD8-9242-AD54-4E9401BE2496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0</TotalTime>
  <Words>380</Words>
  <Application>Microsoft Office PowerPoint</Application>
  <PresentationFormat>Widescreen</PresentationFormat>
  <Paragraphs>68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Wingdings</vt:lpstr>
      <vt:lpstr>DESY</vt:lpstr>
      <vt:lpstr>ARES Operation Meeting</vt:lpstr>
      <vt:lpstr>Summary of week 49</vt:lpstr>
      <vt:lpstr>New UKE targets installed</vt:lpstr>
      <vt:lpstr>Plan</vt:lpstr>
      <vt:lpstr>Schedule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ARES Operation Meeting</dc:title>
  <dc:creator>Frank Mayet</dc:creator>
  <cp:lastModifiedBy>Stacey, Blae</cp:lastModifiedBy>
  <cp:revision>399</cp:revision>
  <dcterms:created xsi:type="dcterms:W3CDTF">2021-08-09T09:06:11Z</dcterms:created>
  <dcterms:modified xsi:type="dcterms:W3CDTF">2022-12-12T11:41:17Z</dcterms:modified>
</cp:coreProperties>
</file>