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2" r:id="rId3"/>
    <p:sldId id="271" r:id="rId4"/>
    <p:sldId id="265" r:id="rId5"/>
    <p:sldId id="266" r:id="rId6"/>
    <p:sldId id="272" r:id="rId7"/>
    <p:sldId id="261" r:id="rId8"/>
    <p:sldId id="273" r:id="rId9"/>
    <p:sldId id="274" r:id="rId10"/>
    <p:sldId id="275" r:id="rId11"/>
    <p:sldId id="276" r:id="rId1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1748"/>
    <a:srgbClr val="E0E0E0"/>
    <a:srgbClr val="FD930A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31" autoAdjust="0"/>
    <p:restoredTop sz="95752" autoAdjust="0"/>
  </p:normalViewPr>
  <p:slideViewPr>
    <p:cSldViewPr snapToGrid="0">
      <p:cViewPr varScale="1">
        <p:scale>
          <a:sx n="90" d="100"/>
          <a:sy n="90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059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F7EBF87D-F99B-4BE4-8FE5-A1A93E72297A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8142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8A719-8D43-455F-9F1A-04CD13739090}" type="slidenum">
              <a:rPr lang="de-DE"/>
              <a:pPr/>
              <a:t>1</a:t>
            </a:fld>
            <a:endParaRPr lang="de-DE"/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r>
              <a:rPr lang="en-GB" sz="1100" b="1"/>
              <a:t>How to edit the title slide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endParaRPr lang="en-GB" sz="1100"/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Upper area: </a:t>
            </a:r>
            <a:r>
              <a:rPr lang="en-GB" sz="1100" b="1"/>
              <a:t>Title</a:t>
            </a:r>
            <a:r>
              <a:rPr lang="en-GB" sz="1100"/>
              <a:t> of your talk, max. 2 rows of the defined size (55 pt)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Lower area </a:t>
            </a:r>
            <a:r>
              <a:rPr lang="en-GB" sz="1100" b="1"/>
              <a:t>(subtitle):</a:t>
            </a:r>
            <a:r>
              <a:rPr lang="en-GB" sz="1100"/>
              <a:t> Conference/meeting/workshop, location, date, </a:t>
            </a:r>
            <a:br>
              <a:rPr lang="en-GB" sz="1100"/>
            </a:br>
            <a:r>
              <a:rPr lang="en-GB" sz="1100"/>
              <a:t>  your name and affiliation, </a:t>
            </a:r>
            <a:br>
              <a:rPr lang="en-GB" sz="1100"/>
            </a:br>
            <a:r>
              <a:rPr lang="en-GB" sz="1100"/>
              <a:t>  max. 4 rows of the defined size (32 pt)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Change the </a:t>
            </a:r>
            <a:r>
              <a:rPr lang="en-GB" sz="1100" b="1"/>
              <a:t>partner logos</a:t>
            </a:r>
            <a:r>
              <a:rPr lang="en-GB" sz="1100"/>
              <a:t> or add others in the last row.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5494" y="4342939"/>
            <a:ext cx="5487013" cy="4114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31" tIns="45716" rIns="91431" bIns="45716"/>
          <a:lstStyle/>
          <a:p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22" name="Rectangle 82"/>
          <p:cNvSpPr>
            <a:spLocks noChangeArrowheads="1"/>
          </p:cNvSpPr>
          <p:nvPr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28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3600" b="0" baseline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CCCD76-1ECA-430A-9A3E-F99470E98C6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  RF Sync. Users Meeting, 25.11.2010 Winfried Decking, XFEL Machine Layout Coordinator, DESY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962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1F0CA58-F2B4-4550-AFC7-8670E158EF2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  RF Sync. Users Meeting, 25.11.2010 Winfried Decking, XFEL Machine Layout Coordinator, DESY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1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1095154"/>
            <a:ext cx="8898934" cy="524185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33AF60-5751-451B-8F69-D9DE8022EA5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  RF Sync. Users Meeting, 25.11.2010 Winfried Decking, XFEL Machine Layout Coordinator, DESY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43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88B1DD-BEE5-476C-8BEF-959DC15F28C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  RF Sync. Users Meeting, 25.11.2010 Winfried Decking, XFEL Machine Layout Coordinator, DESY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90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5B9F39-45BC-4288-A348-75FED8D4BE6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  RF Sync. Users Meeting, 25.11.2010 Winfried Decking, XFEL Machine Layout Coordinator, DESY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928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CA8FE2-57BD-47D9-B151-54FC698ED20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  RF Sync. Users Meeting, 25.11.2010 Winfried Decking, XFEL Machine Layout Coordinator, DESY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28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F5EC2A-748B-4A3B-B343-B156130C1CF6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  RF Sync. Users Meeting, 25.11.2010 Winfried Decking, XFEL Machine Layout Coordinator, DESY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23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C602E3-3134-4F49-BFE7-7BCDDF57380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  RF Sync. Users Meeting, 25.11.2010 Winfried Decking, XFEL Machine Layout Coordinator, DESY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21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99A6D0-07DB-42A3-ACA2-F33D92D64BEE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  RF Sync. Users Meeting, 25.11.2010 Winfried Decking, XFEL Machine Layout Coordinator, DESY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549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938A34-1EB8-4BF8-AB4B-B14D377226F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  RF Sync. Users Meeting, 25.11.2010 Winfried Decking, XFEL Machine Layout Coordinator, DESY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28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fld id="{EBB9FCD0-5D67-46F3-BAAA-45FD88AB9D6A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61" name="Picture 37" descr="Helmholtz_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  RF Sync. Users Meeting, 25.11.2010 Winfried Decking, XFEL Machine Layout Coordinator, DESY</a:t>
            </a:r>
            <a:endParaRPr lang="en-GB" dirty="0" smtClean="0"/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145" name="Picture 121" descr="DESY-Logo-cyan-RGB_Hintergrund weiss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8902700" cy="5021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8586" y="3298825"/>
            <a:ext cx="8102009" cy="1814513"/>
          </a:xfrm>
        </p:spPr>
        <p:txBody>
          <a:bodyPr/>
          <a:lstStyle/>
          <a:p>
            <a:r>
              <a:rPr lang="en-GB" dirty="0" smtClean="0"/>
              <a:t>Winni Decking</a:t>
            </a:r>
          </a:p>
          <a:p>
            <a:r>
              <a:rPr lang="en-GB" dirty="0" smtClean="0"/>
              <a:t>XFEL Machine Layout Coordinator</a:t>
            </a:r>
          </a:p>
          <a:p>
            <a:r>
              <a:rPr lang="en-GB" dirty="0" smtClean="0"/>
              <a:t>RF Synchronisation Users Meeting, 25.11.2010</a:t>
            </a:r>
            <a:endParaRPr lang="en-GB" dirty="0"/>
          </a:p>
        </p:txBody>
      </p:sp>
      <p:sp>
        <p:nvSpPr>
          <p:cNvPr id="83986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939800" y="1319213"/>
            <a:ext cx="7251700" cy="1844675"/>
          </a:xfrm>
          <a:ln/>
        </p:spPr>
        <p:txBody>
          <a:bodyPr/>
          <a:lstStyle/>
          <a:p>
            <a:r>
              <a:rPr lang="en-GB" dirty="0" smtClean="0"/>
              <a:t>XFEL Operation Modes</a:t>
            </a:r>
            <a:endParaRPr lang="en-GB" dirty="0"/>
          </a:p>
        </p:txBody>
      </p:sp>
      <p:pic>
        <p:nvPicPr>
          <p:cNvPr id="83987" name="Picture 19" descr="DESY-Logo-cyan-RGB_Hintergrund wei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5348288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988" name="Picture 20" descr="Helmholtz_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650" y="5373688"/>
            <a:ext cx="2201863" cy="89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Baseline layout assumes constant linac and bunch compression parameters</a:t>
            </a:r>
          </a:p>
          <a:p>
            <a:r>
              <a:rPr lang="en-US" dirty="0" smtClean="0"/>
              <a:t>But, in 2015 multiple users will require full flexibility of XFEL</a:t>
            </a:r>
          </a:p>
          <a:p>
            <a:pPr lvl="1"/>
            <a:r>
              <a:rPr lang="en-US" dirty="0" smtClean="0"/>
              <a:t>Different bunch length/charges pulse to pules or even within pulse</a:t>
            </a:r>
            <a:endParaRPr lang="de-DE" dirty="0" smtClean="0"/>
          </a:p>
          <a:p>
            <a:pPr lvl="1"/>
            <a:r>
              <a:rPr lang="en-US" dirty="0" smtClean="0"/>
              <a:t>Different energies</a:t>
            </a:r>
          </a:p>
          <a:p>
            <a:pPr lvl="1"/>
            <a:r>
              <a:rPr lang="en-US" dirty="0" smtClean="0"/>
              <a:t>….</a:t>
            </a:r>
            <a:endParaRPr lang="en-US" dirty="0"/>
          </a:p>
          <a:p>
            <a:r>
              <a:rPr lang="en-US" dirty="0" smtClean="0"/>
              <a:t>Operating options with fast varying compression schemes (i.e. only RF variation studied next)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 RF Sync. Users Meeting, 25.11.2010 </a:t>
            </a:r>
          </a:p>
          <a:p>
            <a:r>
              <a:rPr lang="en-US" dirty="0" smtClean="0"/>
              <a:t>Winfried Decking, XFEL Machine Layout Coordinator, DESY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506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cont.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 tuning range of BC chicane has to be </a:t>
            </a:r>
            <a:r>
              <a:rPr lang="en-US" dirty="0" smtClean="0"/>
              <a:t>maintained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XFEL optimized for minimal peak current </a:t>
            </a:r>
            <a:r>
              <a:rPr lang="en-US" dirty="0" smtClean="0"/>
              <a:t>jitter, not timing jitter</a:t>
            </a:r>
          </a:p>
          <a:p>
            <a:pPr lvl="1"/>
            <a:r>
              <a:rPr lang="en-US" dirty="0" smtClean="0"/>
              <a:t>With nominal bunch compression setting (</a:t>
            </a:r>
            <a:r>
              <a:rPr lang="en-US" dirty="0" smtClean="0">
                <a:latin typeface="Symbol" pitchFamily="18" charset="2"/>
              </a:rPr>
              <a:t>S </a:t>
            </a:r>
            <a:r>
              <a:rPr lang="en-US" dirty="0" smtClean="0">
                <a:latin typeface="+mj-lt"/>
              </a:rPr>
              <a:t>R</a:t>
            </a:r>
            <a:r>
              <a:rPr lang="en-US" baseline="-25000" dirty="0" smtClean="0">
                <a:latin typeface="+mj-lt"/>
              </a:rPr>
              <a:t>56</a:t>
            </a:r>
            <a:r>
              <a:rPr lang="en-US" dirty="0" smtClean="0">
                <a:latin typeface="+mj-lt"/>
              </a:rPr>
              <a:t> ≈ 150 mm) and 1e-4 RF amplitude stability </a:t>
            </a:r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 smtClean="0">
                <a:latin typeface="+mj-lt"/>
              </a:rPr>
              <a:t>t</a:t>
            </a:r>
            <a:r>
              <a:rPr lang="en-US" dirty="0" smtClean="0">
                <a:latin typeface="+mj-lt"/>
              </a:rPr>
              <a:t> </a:t>
            </a:r>
            <a:r>
              <a:rPr lang="en-US" dirty="0"/>
              <a:t>≈ </a:t>
            </a:r>
            <a:r>
              <a:rPr lang="en-US" dirty="0" smtClean="0"/>
              <a:t>50 fs</a:t>
            </a:r>
          </a:p>
          <a:p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 RF Sync. </a:t>
            </a:r>
            <a:r>
              <a:rPr lang="en-US" smtClean="0"/>
              <a:t>Users Meeting, 25.11.2010 </a:t>
            </a:r>
          </a:p>
          <a:p>
            <a:r>
              <a:rPr lang="en-US" smtClean="0"/>
              <a:t>Winfried Decking, XFEL Machine Layout Coordinator, DESY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4556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Pulse Patterns</a:t>
            </a:r>
            <a:endParaRPr lang="en-US" dirty="0" smtClean="0"/>
          </a:p>
        </p:txBody>
      </p:sp>
      <p:sp>
        <p:nvSpPr>
          <p:cNvPr id="14" name="Rectangle 3"/>
          <p:cNvSpPr txBox="1">
            <a:spLocks noChangeAspect="1" noChangeArrowheads="1"/>
          </p:cNvSpPr>
          <p:nvPr/>
        </p:nvSpPr>
        <p:spPr bwMode="auto">
          <a:xfrm>
            <a:off x="117473" y="1180214"/>
            <a:ext cx="8867037" cy="505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8800" indent="-2587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817563" indent="-2571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077913" indent="-2587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</a:defRPr>
            </a:lvl4pPr>
            <a:lvl5pPr marL="13128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5pPr>
            <a:lvl6pPr marL="17700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pPr marL="342900" indent="-342900"/>
            <a:r>
              <a:rPr lang="en-US" sz="2000" dirty="0"/>
              <a:t>Assumption: linac is most stable with constant bunch pattern/beam loading</a:t>
            </a:r>
          </a:p>
          <a:p>
            <a:pPr marL="342900" indent="-342900"/>
            <a:r>
              <a:rPr lang="en-US" sz="2000" dirty="0"/>
              <a:t>Pulse switching is done with fast kickers</a:t>
            </a:r>
          </a:p>
          <a:p>
            <a:pPr marL="342900" indent="-342900"/>
            <a:r>
              <a:rPr lang="en-US" sz="2000" dirty="0"/>
              <a:t>Both beam lines have same bunch </a:t>
            </a:r>
            <a:r>
              <a:rPr lang="en-US" sz="2000" dirty="0" smtClean="0"/>
              <a:t>properties</a:t>
            </a:r>
          </a:p>
          <a:p>
            <a:pPr marL="0" indent="0">
              <a:buNone/>
            </a:pPr>
            <a:r>
              <a:rPr lang="en-US" sz="2000" dirty="0" smtClean="0"/>
              <a:t>Options:</a:t>
            </a:r>
          </a:p>
          <a:p>
            <a:pPr lvl="1"/>
            <a:r>
              <a:rPr lang="en-US" sz="2000" dirty="0" smtClean="0"/>
              <a:t>All </a:t>
            </a:r>
            <a:r>
              <a:rPr lang="en-US" sz="2000" dirty="0"/>
              <a:t>pulses in one beam line (max. beam power 300 kW !)</a:t>
            </a:r>
          </a:p>
          <a:p>
            <a:pPr lvl="1"/>
            <a:r>
              <a:rPr lang="en-US" sz="2000" dirty="0"/>
              <a:t>One split per pulse into two beam lines</a:t>
            </a:r>
          </a:p>
          <a:p>
            <a:pPr lvl="1"/>
            <a:r>
              <a:rPr lang="en-US" sz="2000" dirty="0"/>
              <a:t>Arbitrary patterns in each beam line</a:t>
            </a:r>
          </a:p>
          <a:p>
            <a:pPr lvl="1"/>
            <a:r>
              <a:rPr lang="en-US" sz="2000" dirty="0"/>
              <a:t>Closely spaced bunches by splitting RF </a:t>
            </a:r>
            <a:r>
              <a:rPr lang="en-US" sz="2000" dirty="0" smtClean="0"/>
              <a:t>laser</a:t>
            </a:r>
            <a:endParaRPr lang="en-US" sz="20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RF Sync. Users Meeting, 25.11.2010</a:t>
            </a:r>
            <a:endParaRPr lang="en-GB" dirty="0"/>
          </a:p>
          <a:p>
            <a:r>
              <a:rPr lang="en-GB" dirty="0" smtClean="0"/>
              <a:t>Winfried Decking, XFEL Machine Layout Coordinator, DESY</a:t>
            </a:r>
            <a:endParaRPr lang="en-GB" dirty="0"/>
          </a:p>
        </p:txBody>
      </p:sp>
      <p:pic>
        <p:nvPicPr>
          <p:cNvPr id="21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917" y="4100438"/>
            <a:ext cx="6440488" cy="232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619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sz="2400" b="1" dirty="0" smtClean="0"/>
              <a:t>Pulse pattern creation</a:t>
            </a:r>
            <a:endParaRPr lang="en-GB" sz="2400" b="1" dirty="0" smtClean="0"/>
          </a:p>
        </p:txBody>
      </p:sp>
      <p:pic>
        <p:nvPicPr>
          <p:cNvPr id="114691" name="Picture 3" descr="XFEL2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406900"/>
            <a:ext cx="185896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692" name="Line 4"/>
          <p:cNvSpPr>
            <a:spLocks noChangeShapeType="1"/>
          </p:cNvSpPr>
          <p:nvPr/>
        </p:nvSpPr>
        <p:spPr bwMode="auto">
          <a:xfrm>
            <a:off x="7267575" y="5087938"/>
            <a:ext cx="106045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7448550" y="5041900"/>
            <a:ext cx="836613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>
                <a:solidFill>
                  <a:srgbClr val="666699"/>
                </a:solidFill>
              </a:rPr>
              <a:t>300 </a:t>
            </a:r>
            <a:r>
              <a:rPr lang="en-GB" sz="1400">
                <a:solidFill>
                  <a:srgbClr val="666699"/>
                </a:solidFill>
                <a:latin typeface="Symbol" pitchFamily="18" charset="2"/>
              </a:rPr>
              <a:t>m</a:t>
            </a:r>
            <a:r>
              <a:rPr lang="en-GB" sz="1400">
                <a:solidFill>
                  <a:srgbClr val="666699"/>
                </a:solidFill>
              </a:rPr>
              <a:t>s</a:t>
            </a:r>
          </a:p>
        </p:txBody>
      </p:sp>
      <p:pic>
        <p:nvPicPr>
          <p:cNvPr id="114694" name="Picture 6" descr="Picture1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84388" y="4302125"/>
            <a:ext cx="2459037" cy="1571625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4695" name="Text Box 7"/>
          <p:cNvSpPr txBox="1">
            <a:spLocks noChangeArrowheads="1"/>
          </p:cNvSpPr>
          <p:nvPr/>
        </p:nvSpPr>
        <p:spPr bwMode="auto">
          <a:xfrm>
            <a:off x="2779713" y="4529138"/>
            <a:ext cx="804862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>
                <a:solidFill>
                  <a:srgbClr val="666699"/>
                </a:solidFill>
              </a:rPr>
              <a:t>200 ns</a:t>
            </a:r>
          </a:p>
        </p:txBody>
      </p:sp>
      <p:sp>
        <p:nvSpPr>
          <p:cNvPr id="114696" name="Line 8"/>
          <p:cNvSpPr>
            <a:spLocks noChangeShapeType="1"/>
          </p:cNvSpPr>
          <p:nvPr/>
        </p:nvSpPr>
        <p:spPr bwMode="auto">
          <a:xfrm>
            <a:off x="2871788" y="4886325"/>
            <a:ext cx="2190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697" name="Text Box 9"/>
          <p:cNvSpPr txBox="1">
            <a:spLocks noChangeArrowheads="1"/>
          </p:cNvSpPr>
          <p:nvPr/>
        </p:nvSpPr>
        <p:spPr bwMode="auto">
          <a:xfrm>
            <a:off x="4870450" y="4595813"/>
            <a:ext cx="207962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en-US" sz="1800">
                <a:solidFill>
                  <a:schemeClr val="accent2"/>
                </a:solidFill>
              </a:rPr>
              <a:t>high accuracy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 (&lt; 0.01 %)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en-US" sz="1800">
                <a:solidFill>
                  <a:schemeClr val="accent2"/>
                </a:solidFill>
              </a:rPr>
              <a:t>10 Hz operation</a:t>
            </a:r>
            <a:endParaRPr lang="en-GB" sz="1800">
              <a:solidFill>
                <a:schemeClr val="accent2"/>
              </a:solidFill>
            </a:endParaRPr>
          </a:p>
        </p:txBody>
      </p:sp>
      <p:sp>
        <p:nvSpPr>
          <p:cNvPr id="114698" name="Text Box 10"/>
          <p:cNvSpPr txBox="1">
            <a:spLocks noChangeArrowheads="1"/>
          </p:cNvSpPr>
          <p:nvPr/>
        </p:nvSpPr>
        <p:spPr bwMode="auto">
          <a:xfrm>
            <a:off x="530225" y="4410075"/>
            <a:ext cx="17621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7313" indent="-87313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en-US" sz="1800">
                <a:solidFill>
                  <a:srgbClr val="FF0000"/>
                </a:solidFill>
              </a:rPr>
              <a:t>low accuracy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sz="1800">
                <a:solidFill>
                  <a:srgbClr val="FF0000"/>
                </a:solidFill>
              </a:rPr>
              <a:t>	(&gt;1 %)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en-US" sz="1800">
                <a:solidFill>
                  <a:srgbClr val="FF0000"/>
                </a:solidFill>
              </a:rPr>
              <a:t>4.5 MHz burst operation</a:t>
            </a:r>
            <a:endParaRPr lang="en-GB" sz="1800">
              <a:solidFill>
                <a:srgbClr val="FF0000"/>
              </a:solidFill>
            </a:endParaRPr>
          </a:p>
        </p:txBody>
      </p:sp>
      <p:sp>
        <p:nvSpPr>
          <p:cNvPr id="114699" name="Text Box 11"/>
          <p:cNvSpPr txBox="1">
            <a:spLocks noChangeArrowheads="1"/>
          </p:cNvSpPr>
          <p:nvPr/>
        </p:nvSpPr>
        <p:spPr bwMode="auto">
          <a:xfrm>
            <a:off x="1943100" y="5894388"/>
            <a:ext cx="25860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>
                <a:solidFill>
                  <a:srgbClr val="666699"/>
                </a:solidFill>
              </a:rPr>
              <a:t>example: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>
                <a:solidFill>
                  <a:srgbClr val="666699"/>
                </a:solidFill>
              </a:rPr>
              <a:t>pulser prototype measurement</a:t>
            </a:r>
            <a:endParaRPr lang="en-GB" sz="1400">
              <a:solidFill>
                <a:srgbClr val="666699"/>
              </a:solidFill>
            </a:endParaRPr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6500813" y="5908675"/>
            <a:ext cx="25860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>
                <a:solidFill>
                  <a:srgbClr val="666699"/>
                </a:solidFill>
              </a:rPr>
              <a:t>example: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>
                <a:solidFill>
                  <a:srgbClr val="666699"/>
                </a:solidFill>
              </a:rPr>
              <a:t>pulser prototype measurement</a:t>
            </a:r>
            <a:endParaRPr lang="en-GB" sz="1400">
              <a:solidFill>
                <a:srgbClr val="666699"/>
              </a:solidFill>
            </a:endParaRPr>
          </a:p>
        </p:txBody>
      </p:sp>
      <p:sp>
        <p:nvSpPr>
          <p:cNvPr id="114701" name="Freeform 13"/>
          <p:cNvSpPr>
            <a:spLocks/>
          </p:cNvSpPr>
          <p:nvPr/>
        </p:nvSpPr>
        <p:spPr bwMode="auto">
          <a:xfrm>
            <a:off x="1619250" y="1258888"/>
            <a:ext cx="2695575" cy="3113087"/>
          </a:xfrm>
          <a:custGeom>
            <a:avLst/>
            <a:gdLst>
              <a:gd name="T0" fmla="*/ 1698 w 1698"/>
              <a:gd name="T1" fmla="*/ 232 h 1961"/>
              <a:gd name="T2" fmla="*/ 654 w 1698"/>
              <a:gd name="T3" fmla="*/ 17 h 1961"/>
              <a:gd name="T4" fmla="*/ 120 w 1698"/>
              <a:gd name="T5" fmla="*/ 335 h 1961"/>
              <a:gd name="T6" fmla="*/ 0 w 1698"/>
              <a:gd name="T7" fmla="*/ 1961 h 1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98" h="1961">
                <a:moveTo>
                  <a:pt x="1698" y="232"/>
                </a:moveTo>
                <a:cubicBezTo>
                  <a:pt x="1524" y="196"/>
                  <a:pt x="917" y="0"/>
                  <a:pt x="654" y="17"/>
                </a:cubicBezTo>
                <a:cubicBezTo>
                  <a:pt x="391" y="34"/>
                  <a:pt x="229" y="11"/>
                  <a:pt x="120" y="335"/>
                </a:cubicBezTo>
                <a:cubicBezTo>
                  <a:pt x="11" y="659"/>
                  <a:pt x="25" y="1622"/>
                  <a:pt x="0" y="1961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02" name="Freeform 14"/>
          <p:cNvSpPr>
            <a:spLocks/>
          </p:cNvSpPr>
          <p:nvPr/>
        </p:nvSpPr>
        <p:spPr bwMode="auto">
          <a:xfrm>
            <a:off x="5634038" y="2184400"/>
            <a:ext cx="2406650" cy="2230438"/>
          </a:xfrm>
          <a:custGeom>
            <a:avLst/>
            <a:gdLst>
              <a:gd name="T0" fmla="*/ 425 w 1404"/>
              <a:gd name="T1" fmla="*/ 46 h 1405"/>
              <a:gd name="T2" fmla="*/ 1217 w 1404"/>
              <a:gd name="T3" fmla="*/ 196 h 1405"/>
              <a:gd name="T4" fmla="*/ 1235 w 1404"/>
              <a:gd name="T5" fmla="*/ 1222 h 1405"/>
              <a:gd name="T6" fmla="*/ 203 w 1404"/>
              <a:gd name="T7" fmla="*/ 1294 h 1405"/>
              <a:gd name="T8" fmla="*/ 17 w 1404"/>
              <a:gd name="T9" fmla="*/ 1384 h 1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4" h="1405">
                <a:moveTo>
                  <a:pt x="425" y="46"/>
                </a:moveTo>
                <a:cubicBezTo>
                  <a:pt x="556" y="71"/>
                  <a:pt x="1082" y="0"/>
                  <a:pt x="1217" y="196"/>
                </a:cubicBezTo>
                <a:cubicBezTo>
                  <a:pt x="1352" y="392"/>
                  <a:pt x="1404" y="1039"/>
                  <a:pt x="1235" y="1222"/>
                </a:cubicBezTo>
                <a:cubicBezTo>
                  <a:pt x="1066" y="1405"/>
                  <a:pt x="406" y="1267"/>
                  <a:pt x="203" y="1294"/>
                </a:cubicBezTo>
                <a:cubicBezTo>
                  <a:pt x="0" y="1321"/>
                  <a:pt x="56" y="1365"/>
                  <a:pt x="17" y="1384"/>
                </a:cubicBezTo>
              </a:path>
            </a:pathLst>
          </a:custGeom>
          <a:noFill/>
          <a:ln w="158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03" name="Rectangle 15"/>
          <p:cNvSpPr>
            <a:spLocks noChangeArrowheads="1"/>
          </p:cNvSpPr>
          <p:nvPr/>
        </p:nvSpPr>
        <p:spPr bwMode="auto">
          <a:xfrm>
            <a:off x="4562475" y="2559050"/>
            <a:ext cx="355600" cy="117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04" name="Rectangle 16"/>
          <p:cNvSpPr>
            <a:spLocks noChangeArrowheads="1"/>
          </p:cNvSpPr>
          <p:nvPr/>
        </p:nvSpPr>
        <p:spPr bwMode="auto">
          <a:xfrm>
            <a:off x="1900238" y="3036888"/>
            <a:ext cx="234950" cy="234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05" name="Rectangle 17"/>
          <p:cNvSpPr>
            <a:spLocks noChangeArrowheads="1"/>
          </p:cNvSpPr>
          <p:nvPr/>
        </p:nvSpPr>
        <p:spPr bwMode="auto">
          <a:xfrm>
            <a:off x="1852613" y="3779838"/>
            <a:ext cx="741362" cy="165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06" name="Rectangle 18"/>
          <p:cNvSpPr>
            <a:spLocks noChangeArrowheads="1"/>
          </p:cNvSpPr>
          <p:nvPr/>
        </p:nvSpPr>
        <p:spPr bwMode="auto">
          <a:xfrm>
            <a:off x="4032250" y="1741488"/>
            <a:ext cx="1201738" cy="249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07" name="Rectangle 19"/>
          <p:cNvSpPr>
            <a:spLocks noChangeArrowheads="1"/>
          </p:cNvSpPr>
          <p:nvPr/>
        </p:nvSpPr>
        <p:spPr bwMode="auto">
          <a:xfrm>
            <a:off x="4341813" y="1658938"/>
            <a:ext cx="1352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1200">
                <a:solidFill>
                  <a:srgbClr val="FF0000"/>
                </a:solidFill>
              </a:rPr>
              <a:t>5 MHz Dump Kicker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14708" name="Rectangle 20"/>
          <p:cNvSpPr>
            <a:spLocks noChangeArrowheads="1"/>
          </p:cNvSpPr>
          <p:nvPr/>
        </p:nvSpPr>
        <p:spPr bwMode="auto">
          <a:xfrm>
            <a:off x="4337050" y="1824038"/>
            <a:ext cx="979488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1200">
                <a:solidFill>
                  <a:srgbClr val="FF0000"/>
                </a:solidFill>
              </a:rPr>
              <a:t>(pulse pattern)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14709" name="Rectangle 21"/>
          <p:cNvSpPr>
            <a:spLocks noChangeArrowheads="1"/>
          </p:cNvSpPr>
          <p:nvPr/>
        </p:nvSpPr>
        <p:spPr bwMode="auto">
          <a:xfrm>
            <a:off x="4854575" y="3948113"/>
            <a:ext cx="357188" cy="1031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10" name="Rectangle 22"/>
          <p:cNvSpPr>
            <a:spLocks noChangeArrowheads="1"/>
          </p:cNvSpPr>
          <p:nvPr/>
        </p:nvSpPr>
        <p:spPr bwMode="auto">
          <a:xfrm>
            <a:off x="4864100" y="3905250"/>
            <a:ext cx="2952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600 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14711" name="Rectangle 23"/>
          <p:cNvSpPr>
            <a:spLocks noChangeArrowheads="1"/>
          </p:cNvSpPr>
          <p:nvPr/>
        </p:nvSpPr>
        <p:spPr bwMode="auto">
          <a:xfrm>
            <a:off x="5160963" y="3890963"/>
            <a:ext cx="8731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1200">
                <a:solidFill>
                  <a:srgbClr val="000000"/>
                </a:solidFill>
                <a:latin typeface="Symbol" pitchFamily="18" charset="2"/>
              </a:rPr>
              <a:t>m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14712" name="Rectangle 24"/>
          <p:cNvSpPr>
            <a:spLocks noChangeArrowheads="1"/>
          </p:cNvSpPr>
          <p:nvPr/>
        </p:nvSpPr>
        <p:spPr bwMode="auto">
          <a:xfrm>
            <a:off x="5230813" y="3905250"/>
            <a:ext cx="76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s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14713" name="Line 25"/>
          <p:cNvSpPr>
            <a:spLocks noChangeShapeType="1"/>
          </p:cNvSpPr>
          <p:nvPr/>
        </p:nvSpPr>
        <p:spPr bwMode="auto">
          <a:xfrm flipV="1">
            <a:off x="5307013" y="1303338"/>
            <a:ext cx="2119312" cy="8556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14" name="Freeform 26"/>
          <p:cNvSpPr>
            <a:spLocks/>
          </p:cNvSpPr>
          <p:nvPr/>
        </p:nvSpPr>
        <p:spPr bwMode="auto">
          <a:xfrm>
            <a:off x="2152650" y="2055813"/>
            <a:ext cx="258763" cy="204787"/>
          </a:xfrm>
          <a:custGeom>
            <a:avLst/>
            <a:gdLst>
              <a:gd name="T0" fmla="*/ 163 w 163"/>
              <a:gd name="T1" fmla="*/ 69 h 138"/>
              <a:gd name="T2" fmla="*/ 153 w 163"/>
              <a:gd name="T3" fmla="*/ 34 h 138"/>
              <a:gd name="T4" fmla="*/ 122 w 163"/>
              <a:gd name="T5" fmla="*/ 9 h 138"/>
              <a:gd name="T6" fmla="*/ 82 w 163"/>
              <a:gd name="T7" fmla="*/ 0 h 138"/>
              <a:gd name="T8" fmla="*/ 41 w 163"/>
              <a:gd name="T9" fmla="*/ 9 h 138"/>
              <a:gd name="T10" fmla="*/ 11 w 163"/>
              <a:gd name="T11" fmla="*/ 34 h 138"/>
              <a:gd name="T12" fmla="*/ 0 w 163"/>
              <a:gd name="T13" fmla="*/ 69 h 138"/>
              <a:gd name="T14" fmla="*/ 11 w 163"/>
              <a:gd name="T15" fmla="*/ 103 h 138"/>
              <a:gd name="T16" fmla="*/ 41 w 163"/>
              <a:gd name="T17" fmla="*/ 129 h 138"/>
              <a:gd name="T18" fmla="*/ 82 w 163"/>
              <a:gd name="T19" fmla="*/ 138 h 138"/>
              <a:gd name="T20" fmla="*/ 122 w 163"/>
              <a:gd name="T21" fmla="*/ 129 h 138"/>
              <a:gd name="T22" fmla="*/ 153 w 163"/>
              <a:gd name="T23" fmla="*/ 103 h 138"/>
              <a:gd name="T24" fmla="*/ 163 w 163"/>
              <a:gd name="T25" fmla="*/ 69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63" h="138">
                <a:moveTo>
                  <a:pt x="163" y="69"/>
                </a:moveTo>
                <a:lnTo>
                  <a:pt x="153" y="34"/>
                </a:lnTo>
                <a:lnTo>
                  <a:pt x="122" y="9"/>
                </a:lnTo>
                <a:lnTo>
                  <a:pt x="82" y="0"/>
                </a:lnTo>
                <a:lnTo>
                  <a:pt x="41" y="9"/>
                </a:lnTo>
                <a:lnTo>
                  <a:pt x="11" y="34"/>
                </a:lnTo>
                <a:lnTo>
                  <a:pt x="0" y="69"/>
                </a:lnTo>
                <a:lnTo>
                  <a:pt x="11" y="103"/>
                </a:lnTo>
                <a:lnTo>
                  <a:pt x="41" y="129"/>
                </a:lnTo>
                <a:lnTo>
                  <a:pt x="82" y="138"/>
                </a:lnTo>
                <a:lnTo>
                  <a:pt x="122" y="129"/>
                </a:lnTo>
                <a:lnTo>
                  <a:pt x="153" y="103"/>
                </a:lnTo>
                <a:lnTo>
                  <a:pt x="163" y="6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15" name="Line 27"/>
          <p:cNvSpPr>
            <a:spLocks noChangeShapeType="1"/>
          </p:cNvSpPr>
          <p:nvPr/>
        </p:nvSpPr>
        <p:spPr bwMode="auto">
          <a:xfrm>
            <a:off x="3314700" y="2005013"/>
            <a:ext cx="1588" cy="90487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16" name="Line 28"/>
          <p:cNvSpPr>
            <a:spLocks noChangeShapeType="1"/>
          </p:cNvSpPr>
          <p:nvPr/>
        </p:nvSpPr>
        <p:spPr bwMode="auto">
          <a:xfrm>
            <a:off x="2995613" y="2005013"/>
            <a:ext cx="1587" cy="90487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17" name="Line 29"/>
          <p:cNvSpPr>
            <a:spLocks noChangeShapeType="1"/>
          </p:cNvSpPr>
          <p:nvPr/>
        </p:nvSpPr>
        <p:spPr bwMode="auto">
          <a:xfrm>
            <a:off x="2951163" y="2005013"/>
            <a:ext cx="1587" cy="90487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18" name="Line 30"/>
          <p:cNvSpPr>
            <a:spLocks noChangeShapeType="1"/>
          </p:cNvSpPr>
          <p:nvPr/>
        </p:nvSpPr>
        <p:spPr bwMode="auto">
          <a:xfrm>
            <a:off x="3268663" y="2005013"/>
            <a:ext cx="1587" cy="90487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19" name="Line 31"/>
          <p:cNvSpPr>
            <a:spLocks noChangeShapeType="1"/>
          </p:cNvSpPr>
          <p:nvPr/>
        </p:nvSpPr>
        <p:spPr bwMode="auto">
          <a:xfrm>
            <a:off x="3268663" y="2005013"/>
            <a:ext cx="1587" cy="90487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20" name="Line 32"/>
          <p:cNvSpPr>
            <a:spLocks noChangeShapeType="1"/>
          </p:cNvSpPr>
          <p:nvPr/>
        </p:nvSpPr>
        <p:spPr bwMode="auto">
          <a:xfrm>
            <a:off x="3224213" y="2005013"/>
            <a:ext cx="1587" cy="90487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21" name="Line 33"/>
          <p:cNvSpPr>
            <a:spLocks noChangeShapeType="1"/>
          </p:cNvSpPr>
          <p:nvPr/>
        </p:nvSpPr>
        <p:spPr bwMode="auto">
          <a:xfrm>
            <a:off x="3224213" y="2005013"/>
            <a:ext cx="1587" cy="90487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22" name="Line 34"/>
          <p:cNvSpPr>
            <a:spLocks noChangeShapeType="1"/>
          </p:cNvSpPr>
          <p:nvPr/>
        </p:nvSpPr>
        <p:spPr bwMode="auto">
          <a:xfrm>
            <a:off x="3178175" y="2005013"/>
            <a:ext cx="1588" cy="90487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23" name="Line 35"/>
          <p:cNvSpPr>
            <a:spLocks noChangeShapeType="1"/>
          </p:cNvSpPr>
          <p:nvPr/>
        </p:nvSpPr>
        <p:spPr bwMode="auto">
          <a:xfrm>
            <a:off x="3132138" y="2005013"/>
            <a:ext cx="1587" cy="90487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24" name="Line 36"/>
          <p:cNvSpPr>
            <a:spLocks noChangeShapeType="1"/>
          </p:cNvSpPr>
          <p:nvPr/>
        </p:nvSpPr>
        <p:spPr bwMode="auto">
          <a:xfrm>
            <a:off x="3087688" y="2005013"/>
            <a:ext cx="1587" cy="90487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25" name="Line 37"/>
          <p:cNvSpPr>
            <a:spLocks noChangeShapeType="1"/>
          </p:cNvSpPr>
          <p:nvPr/>
        </p:nvSpPr>
        <p:spPr bwMode="auto">
          <a:xfrm>
            <a:off x="3041650" y="2005013"/>
            <a:ext cx="1588" cy="90487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26" name="Line 38"/>
          <p:cNvSpPr>
            <a:spLocks noChangeShapeType="1"/>
          </p:cNvSpPr>
          <p:nvPr/>
        </p:nvSpPr>
        <p:spPr bwMode="auto">
          <a:xfrm>
            <a:off x="2905125" y="2005013"/>
            <a:ext cx="1588" cy="90487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27" name="Line 39"/>
          <p:cNvSpPr>
            <a:spLocks noChangeShapeType="1"/>
          </p:cNvSpPr>
          <p:nvPr/>
        </p:nvSpPr>
        <p:spPr bwMode="auto">
          <a:xfrm>
            <a:off x="5251450" y="2198688"/>
            <a:ext cx="111125" cy="1587"/>
          </a:xfrm>
          <a:prstGeom prst="line">
            <a:avLst/>
          </a:prstGeom>
          <a:noFill/>
          <a:ln w="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28" name="Line 40"/>
          <p:cNvSpPr>
            <a:spLocks noChangeShapeType="1"/>
          </p:cNvSpPr>
          <p:nvPr/>
        </p:nvSpPr>
        <p:spPr bwMode="auto">
          <a:xfrm flipV="1">
            <a:off x="5362575" y="2109788"/>
            <a:ext cx="1588" cy="88900"/>
          </a:xfrm>
          <a:prstGeom prst="line">
            <a:avLst/>
          </a:prstGeom>
          <a:noFill/>
          <a:ln w="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29" name="Line 41"/>
          <p:cNvSpPr>
            <a:spLocks noChangeShapeType="1"/>
          </p:cNvSpPr>
          <p:nvPr/>
        </p:nvSpPr>
        <p:spPr bwMode="auto">
          <a:xfrm flipH="1">
            <a:off x="5251450" y="2109788"/>
            <a:ext cx="111125" cy="1587"/>
          </a:xfrm>
          <a:prstGeom prst="line">
            <a:avLst/>
          </a:prstGeom>
          <a:noFill/>
          <a:ln w="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30" name="Line 42"/>
          <p:cNvSpPr>
            <a:spLocks noChangeShapeType="1"/>
          </p:cNvSpPr>
          <p:nvPr/>
        </p:nvSpPr>
        <p:spPr bwMode="auto">
          <a:xfrm>
            <a:off x="5251450" y="2109788"/>
            <a:ext cx="1588" cy="88900"/>
          </a:xfrm>
          <a:prstGeom prst="line">
            <a:avLst/>
          </a:prstGeom>
          <a:noFill/>
          <a:ln w="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31" name="Line 43"/>
          <p:cNvSpPr>
            <a:spLocks noChangeShapeType="1"/>
          </p:cNvSpPr>
          <p:nvPr/>
        </p:nvSpPr>
        <p:spPr bwMode="auto">
          <a:xfrm>
            <a:off x="4413250" y="2201863"/>
            <a:ext cx="111125" cy="1587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32" name="Line 44"/>
          <p:cNvSpPr>
            <a:spLocks noChangeShapeType="1"/>
          </p:cNvSpPr>
          <p:nvPr/>
        </p:nvSpPr>
        <p:spPr bwMode="auto">
          <a:xfrm>
            <a:off x="4413250" y="2112963"/>
            <a:ext cx="1588" cy="88900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33" name="Line 45"/>
          <p:cNvSpPr>
            <a:spLocks noChangeShapeType="1"/>
          </p:cNvSpPr>
          <p:nvPr/>
        </p:nvSpPr>
        <p:spPr bwMode="auto">
          <a:xfrm flipH="1">
            <a:off x="4413250" y="2112963"/>
            <a:ext cx="111125" cy="1587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34" name="Line 46"/>
          <p:cNvSpPr>
            <a:spLocks noChangeShapeType="1"/>
          </p:cNvSpPr>
          <p:nvPr/>
        </p:nvSpPr>
        <p:spPr bwMode="auto">
          <a:xfrm flipV="1">
            <a:off x="4524375" y="2112963"/>
            <a:ext cx="1588" cy="88900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35" name="Freeform 47"/>
          <p:cNvSpPr>
            <a:spLocks/>
          </p:cNvSpPr>
          <p:nvPr/>
        </p:nvSpPr>
        <p:spPr bwMode="auto">
          <a:xfrm>
            <a:off x="4492625" y="2160588"/>
            <a:ext cx="298450" cy="246062"/>
          </a:xfrm>
          <a:custGeom>
            <a:avLst/>
            <a:gdLst>
              <a:gd name="T0" fmla="*/ 188 w 188"/>
              <a:gd name="T1" fmla="*/ 166 h 166"/>
              <a:gd name="T2" fmla="*/ 156 w 188"/>
              <a:gd name="T3" fmla="*/ 89 h 166"/>
              <a:gd name="T4" fmla="*/ 90 w 188"/>
              <a:gd name="T5" fmla="*/ 30 h 166"/>
              <a:gd name="T6" fmla="*/ 0 w 188"/>
              <a:gd name="T7" fmla="*/ 0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8" h="166">
                <a:moveTo>
                  <a:pt x="188" y="166"/>
                </a:moveTo>
                <a:lnTo>
                  <a:pt x="156" y="89"/>
                </a:lnTo>
                <a:lnTo>
                  <a:pt x="90" y="3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36" name="Rectangle 48"/>
          <p:cNvSpPr>
            <a:spLocks noChangeArrowheads="1"/>
          </p:cNvSpPr>
          <p:nvPr/>
        </p:nvSpPr>
        <p:spPr bwMode="auto">
          <a:xfrm>
            <a:off x="4184650" y="1739900"/>
            <a:ext cx="9842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>
                <a:solidFill>
                  <a:srgbClr val="FF0000"/>
                </a:solidFill>
              </a:rPr>
              <a:t>5MHz Dump Kicker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14737" name="Rectangle 49"/>
          <p:cNvSpPr>
            <a:spLocks noChangeArrowheads="1"/>
          </p:cNvSpPr>
          <p:nvPr/>
        </p:nvSpPr>
        <p:spPr bwMode="auto">
          <a:xfrm>
            <a:off x="4181475" y="1866900"/>
            <a:ext cx="8763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>
                <a:solidFill>
                  <a:srgbClr val="FF0000"/>
                </a:solidFill>
              </a:rPr>
              <a:t>    (Pulse pattern)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14738" name="Line 50"/>
          <p:cNvSpPr>
            <a:spLocks noChangeShapeType="1"/>
          </p:cNvSpPr>
          <p:nvPr/>
        </p:nvSpPr>
        <p:spPr bwMode="auto">
          <a:xfrm>
            <a:off x="4711700" y="2527300"/>
            <a:ext cx="144463" cy="1588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39" name="Line 51"/>
          <p:cNvSpPr>
            <a:spLocks noChangeShapeType="1"/>
          </p:cNvSpPr>
          <p:nvPr/>
        </p:nvSpPr>
        <p:spPr bwMode="auto">
          <a:xfrm>
            <a:off x="4711700" y="2403475"/>
            <a:ext cx="1588" cy="115888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40" name="Line 52"/>
          <p:cNvSpPr>
            <a:spLocks noChangeShapeType="1"/>
          </p:cNvSpPr>
          <p:nvPr/>
        </p:nvSpPr>
        <p:spPr bwMode="auto">
          <a:xfrm flipV="1">
            <a:off x="4856163" y="2403475"/>
            <a:ext cx="1587" cy="115888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41" name="Line 53"/>
          <p:cNvSpPr>
            <a:spLocks noChangeShapeType="1"/>
          </p:cNvSpPr>
          <p:nvPr/>
        </p:nvSpPr>
        <p:spPr bwMode="auto">
          <a:xfrm flipH="1">
            <a:off x="4711700" y="2403475"/>
            <a:ext cx="144463" cy="1588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42" name="Line 54"/>
          <p:cNvSpPr>
            <a:spLocks noChangeShapeType="1"/>
          </p:cNvSpPr>
          <p:nvPr/>
        </p:nvSpPr>
        <p:spPr bwMode="auto">
          <a:xfrm>
            <a:off x="2541588" y="2005013"/>
            <a:ext cx="1587" cy="90487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43" name="Line 55"/>
          <p:cNvSpPr>
            <a:spLocks noChangeShapeType="1"/>
          </p:cNvSpPr>
          <p:nvPr/>
        </p:nvSpPr>
        <p:spPr bwMode="auto">
          <a:xfrm>
            <a:off x="2586038" y="2005013"/>
            <a:ext cx="1587" cy="90487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44" name="Line 56"/>
          <p:cNvSpPr>
            <a:spLocks noChangeShapeType="1"/>
          </p:cNvSpPr>
          <p:nvPr/>
        </p:nvSpPr>
        <p:spPr bwMode="auto">
          <a:xfrm>
            <a:off x="2632075" y="2005013"/>
            <a:ext cx="1588" cy="90487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45" name="Line 57"/>
          <p:cNvSpPr>
            <a:spLocks noChangeShapeType="1"/>
          </p:cNvSpPr>
          <p:nvPr/>
        </p:nvSpPr>
        <p:spPr bwMode="auto">
          <a:xfrm>
            <a:off x="2678113" y="2005013"/>
            <a:ext cx="1587" cy="90487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46" name="Line 58"/>
          <p:cNvSpPr>
            <a:spLocks noChangeShapeType="1"/>
          </p:cNvSpPr>
          <p:nvPr/>
        </p:nvSpPr>
        <p:spPr bwMode="auto">
          <a:xfrm>
            <a:off x="2722563" y="2005013"/>
            <a:ext cx="1587" cy="90487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47" name="Line 59"/>
          <p:cNvSpPr>
            <a:spLocks noChangeShapeType="1"/>
          </p:cNvSpPr>
          <p:nvPr/>
        </p:nvSpPr>
        <p:spPr bwMode="auto">
          <a:xfrm>
            <a:off x="2768600" y="2005013"/>
            <a:ext cx="1588" cy="90487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48" name="Line 60"/>
          <p:cNvSpPr>
            <a:spLocks noChangeShapeType="1"/>
          </p:cNvSpPr>
          <p:nvPr/>
        </p:nvSpPr>
        <p:spPr bwMode="auto">
          <a:xfrm>
            <a:off x="2814638" y="2005013"/>
            <a:ext cx="1587" cy="90487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49" name="Line 61"/>
          <p:cNvSpPr>
            <a:spLocks noChangeShapeType="1"/>
          </p:cNvSpPr>
          <p:nvPr/>
        </p:nvSpPr>
        <p:spPr bwMode="auto">
          <a:xfrm>
            <a:off x="2859088" y="2005013"/>
            <a:ext cx="1587" cy="90487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50" name="Line 62"/>
          <p:cNvSpPr>
            <a:spLocks noChangeShapeType="1"/>
          </p:cNvSpPr>
          <p:nvPr/>
        </p:nvSpPr>
        <p:spPr bwMode="auto">
          <a:xfrm>
            <a:off x="3724275" y="2005013"/>
            <a:ext cx="1588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51" name="Line 63"/>
          <p:cNvSpPr>
            <a:spLocks noChangeShapeType="1"/>
          </p:cNvSpPr>
          <p:nvPr/>
        </p:nvSpPr>
        <p:spPr bwMode="auto">
          <a:xfrm>
            <a:off x="3678238" y="2005013"/>
            <a:ext cx="1587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52" name="Line 64"/>
          <p:cNvSpPr>
            <a:spLocks noChangeShapeType="1"/>
          </p:cNvSpPr>
          <p:nvPr/>
        </p:nvSpPr>
        <p:spPr bwMode="auto">
          <a:xfrm>
            <a:off x="3633788" y="2005013"/>
            <a:ext cx="1587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53" name="Line 65"/>
          <p:cNvSpPr>
            <a:spLocks noChangeShapeType="1"/>
          </p:cNvSpPr>
          <p:nvPr/>
        </p:nvSpPr>
        <p:spPr bwMode="auto">
          <a:xfrm>
            <a:off x="3587750" y="2005013"/>
            <a:ext cx="1588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54" name="Line 66"/>
          <p:cNvSpPr>
            <a:spLocks noChangeShapeType="1"/>
          </p:cNvSpPr>
          <p:nvPr/>
        </p:nvSpPr>
        <p:spPr bwMode="auto">
          <a:xfrm>
            <a:off x="3541713" y="2005013"/>
            <a:ext cx="1587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55" name="Line 67"/>
          <p:cNvSpPr>
            <a:spLocks noChangeShapeType="1"/>
          </p:cNvSpPr>
          <p:nvPr/>
        </p:nvSpPr>
        <p:spPr bwMode="auto">
          <a:xfrm>
            <a:off x="3497263" y="2005013"/>
            <a:ext cx="1587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56" name="Line 68"/>
          <p:cNvSpPr>
            <a:spLocks noChangeShapeType="1"/>
          </p:cNvSpPr>
          <p:nvPr/>
        </p:nvSpPr>
        <p:spPr bwMode="auto">
          <a:xfrm>
            <a:off x="3451225" y="2005013"/>
            <a:ext cx="1588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57" name="Line 69"/>
          <p:cNvSpPr>
            <a:spLocks noChangeShapeType="1"/>
          </p:cNvSpPr>
          <p:nvPr/>
        </p:nvSpPr>
        <p:spPr bwMode="auto">
          <a:xfrm>
            <a:off x="3405188" y="2005013"/>
            <a:ext cx="1587" cy="90487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58" name="Line 70"/>
          <p:cNvSpPr>
            <a:spLocks noChangeShapeType="1"/>
          </p:cNvSpPr>
          <p:nvPr/>
        </p:nvSpPr>
        <p:spPr bwMode="auto">
          <a:xfrm>
            <a:off x="3360738" y="2005013"/>
            <a:ext cx="1587" cy="90487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59" name="Line 71"/>
          <p:cNvSpPr>
            <a:spLocks noChangeShapeType="1"/>
          </p:cNvSpPr>
          <p:nvPr/>
        </p:nvSpPr>
        <p:spPr bwMode="auto">
          <a:xfrm>
            <a:off x="3860800" y="2005013"/>
            <a:ext cx="1588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60" name="Line 72"/>
          <p:cNvSpPr>
            <a:spLocks noChangeShapeType="1"/>
          </p:cNvSpPr>
          <p:nvPr/>
        </p:nvSpPr>
        <p:spPr bwMode="auto">
          <a:xfrm>
            <a:off x="3906838" y="2005013"/>
            <a:ext cx="1587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61" name="Line 73"/>
          <p:cNvSpPr>
            <a:spLocks noChangeShapeType="1"/>
          </p:cNvSpPr>
          <p:nvPr/>
        </p:nvSpPr>
        <p:spPr bwMode="auto">
          <a:xfrm>
            <a:off x="3951288" y="2005013"/>
            <a:ext cx="1587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62" name="Line 74"/>
          <p:cNvSpPr>
            <a:spLocks noChangeShapeType="1"/>
          </p:cNvSpPr>
          <p:nvPr/>
        </p:nvSpPr>
        <p:spPr bwMode="auto">
          <a:xfrm>
            <a:off x="3997325" y="2005013"/>
            <a:ext cx="1588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63" name="Line 75"/>
          <p:cNvSpPr>
            <a:spLocks noChangeShapeType="1"/>
          </p:cNvSpPr>
          <p:nvPr/>
        </p:nvSpPr>
        <p:spPr bwMode="auto">
          <a:xfrm>
            <a:off x="4043363" y="2005013"/>
            <a:ext cx="1587" cy="904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64" name="Line 76"/>
          <p:cNvSpPr>
            <a:spLocks noChangeShapeType="1"/>
          </p:cNvSpPr>
          <p:nvPr/>
        </p:nvSpPr>
        <p:spPr bwMode="auto">
          <a:xfrm>
            <a:off x="4043363" y="2005013"/>
            <a:ext cx="1587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65" name="Line 77"/>
          <p:cNvSpPr>
            <a:spLocks noChangeShapeType="1"/>
          </p:cNvSpPr>
          <p:nvPr/>
        </p:nvSpPr>
        <p:spPr bwMode="auto">
          <a:xfrm>
            <a:off x="4087813" y="2005013"/>
            <a:ext cx="1587" cy="904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66" name="Line 78"/>
          <p:cNvSpPr>
            <a:spLocks noChangeShapeType="1"/>
          </p:cNvSpPr>
          <p:nvPr/>
        </p:nvSpPr>
        <p:spPr bwMode="auto">
          <a:xfrm>
            <a:off x="4087813" y="2005013"/>
            <a:ext cx="1587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67" name="Line 79"/>
          <p:cNvSpPr>
            <a:spLocks noChangeShapeType="1"/>
          </p:cNvSpPr>
          <p:nvPr/>
        </p:nvSpPr>
        <p:spPr bwMode="auto">
          <a:xfrm>
            <a:off x="3768725" y="2005013"/>
            <a:ext cx="1588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68" name="Line 80"/>
          <p:cNvSpPr>
            <a:spLocks noChangeShapeType="1"/>
          </p:cNvSpPr>
          <p:nvPr/>
        </p:nvSpPr>
        <p:spPr bwMode="auto">
          <a:xfrm>
            <a:off x="3814763" y="2005013"/>
            <a:ext cx="1587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69" name="Line 81"/>
          <p:cNvSpPr>
            <a:spLocks noChangeShapeType="1"/>
          </p:cNvSpPr>
          <p:nvPr/>
        </p:nvSpPr>
        <p:spPr bwMode="auto">
          <a:xfrm>
            <a:off x="4133850" y="2005013"/>
            <a:ext cx="1588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70" name="Line 82"/>
          <p:cNvSpPr>
            <a:spLocks noChangeShapeType="1"/>
          </p:cNvSpPr>
          <p:nvPr/>
        </p:nvSpPr>
        <p:spPr bwMode="auto">
          <a:xfrm>
            <a:off x="6721475" y="2008188"/>
            <a:ext cx="1588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71" name="Line 83"/>
          <p:cNvSpPr>
            <a:spLocks noChangeShapeType="1"/>
          </p:cNvSpPr>
          <p:nvPr/>
        </p:nvSpPr>
        <p:spPr bwMode="auto">
          <a:xfrm>
            <a:off x="6675438" y="2008188"/>
            <a:ext cx="1587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72" name="Line 84"/>
          <p:cNvSpPr>
            <a:spLocks noChangeShapeType="1"/>
          </p:cNvSpPr>
          <p:nvPr/>
        </p:nvSpPr>
        <p:spPr bwMode="auto">
          <a:xfrm>
            <a:off x="6629400" y="2008188"/>
            <a:ext cx="1588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73" name="Line 85"/>
          <p:cNvSpPr>
            <a:spLocks noChangeShapeType="1"/>
          </p:cNvSpPr>
          <p:nvPr/>
        </p:nvSpPr>
        <p:spPr bwMode="auto">
          <a:xfrm>
            <a:off x="6584950" y="2008188"/>
            <a:ext cx="1588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74" name="Line 86"/>
          <p:cNvSpPr>
            <a:spLocks noChangeShapeType="1"/>
          </p:cNvSpPr>
          <p:nvPr/>
        </p:nvSpPr>
        <p:spPr bwMode="auto">
          <a:xfrm>
            <a:off x="6448425" y="2008188"/>
            <a:ext cx="1588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75" name="Line 87"/>
          <p:cNvSpPr>
            <a:spLocks noChangeShapeType="1"/>
          </p:cNvSpPr>
          <p:nvPr/>
        </p:nvSpPr>
        <p:spPr bwMode="auto">
          <a:xfrm>
            <a:off x="6402388" y="2008188"/>
            <a:ext cx="1587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76" name="Line 88"/>
          <p:cNvSpPr>
            <a:spLocks noChangeShapeType="1"/>
          </p:cNvSpPr>
          <p:nvPr/>
        </p:nvSpPr>
        <p:spPr bwMode="auto">
          <a:xfrm>
            <a:off x="6356350" y="2008188"/>
            <a:ext cx="1588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77" name="Line 89"/>
          <p:cNvSpPr>
            <a:spLocks noChangeShapeType="1"/>
          </p:cNvSpPr>
          <p:nvPr/>
        </p:nvSpPr>
        <p:spPr bwMode="auto">
          <a:xfrm>
            <a:off x="6902450" y="2008188"/>
            <a:ext cx="1588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78" name="Line 90"/>
          <p:cNvSpPr>
            <a:spLocks noChangeShapeType="1"/>
          </p:cNvSpPr>
          <p:nvPr/>
        </p:nvSpPr>
        <p:spPr bwMode="auto">
          <a:xfrm>
            <a:off x="6948488" y="2008188"/>
            <a:ext cx="1587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79" name="Line 91"/>
          <p:cNvSpPr>
            <a:spLocks noChangeShapeType="1"/>
          </p:cNvSpPr>
          <p:nvPr/>
        </p:nvSpPr>
        <p:spPr bwMode="auto">
          <a:xfrm>
            <a:off x="7040563" y="2008188"/>
            <a:ext cx="1587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80" name="Line 92"/>
          <p:cNvSpPr>
            <a:spLocks noChangeShapeType="1"/>
          </p:cNvSpPr>
          <p:nvPr/>
        </p:nvSpPr>
        <p:spPr bwMode="auto">
          <a:xfrm>
            <a:off x="7085013" y="2008188"/>
            <a:ext cx="1587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81" name="Line 93"/>
          <p:cNvSpPr>
            <a:spLocks noChangeShapeType="1"/>
          </p:cNvSpPr>
          <p:nvPr/>
        </p:nvSpPr>
        <p:spPr bwMode="auto">
          <a:xfrm>
            <a:off x="6811963" y="2008188"/>
            <a:ext cx="1587" cy="90487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82" name="Line 94"/>
          <p:cNvSpPr>
            <a:spLocks noChangeShapeType="1"/>
          </p:cNvSpPr>
          <p:nvPr/>
        </p:nvSpPr>
        <p:spPr bwMode="auto">
          <a:xfrm>
            <a:off x="6743700" y="1387475"/>
            <a:ext cx="53975" cy="77788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83" name="Line 95"/>
          <p:cNvSpPr>
            <a:spLocks noChangeShapeType="1"/>
          </p:cNvSpPr>
          <p:nvPr/>
        </p:nvSpPr>
        <p:spPr bwMode="auto">
          <a:xfrm>
            <a:off x="6464300" y="1508125"/>
            <a:ext cx="53975" cy="79375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84" name="Line 96"/>
          <p:cNvSpPr>
            <a:spLocks noChangeShapeType="1"/>
          </p:cNvSpPr>
          <p:nvPr/>
        </p:nvSpPr>
        <p:spPr bwMode="auto">
          <a:xfrm>
            <a:off x="6704013" y="1404938"/>
            <a:ext cx="53975" cy="79375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85" name="Line 97"/>
          <p:cNvSpPr>
            <a:spLocks noChangeShapeType="1"/>
          </p:cNvSpPr>
          <p:nvPr/>
        </p:nvSpPr>
        <p:spPr bwMode="auto">
          <a:xfrm>
            <a:off x="6662738" y="1422400"/>
            <a:ext cx="55562" cy="79375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86" name="Line 98"/>
          <p:cNvSpPr>
            <a:spLocks noChangeShapeType="1"/>
          </p:cNvSpPr>
          <p:nvPr/>
        </p:nvSpPr>
        <p:spPr bwMode="auto">
          <a:xfrm>
            <a:off x="6623050" y="1439863"/>
            <a:ext cx="55563" cy="77787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87" name="Line 99"/>
          <p:cNvSpPr>
            <a:spLocks noChangeShapeType="1"/>
          </p:cNvSpPr>
          <p:nvPr/>
        </p:nvSpPr>
        <p:spPr bwMode="auto">
          <a:xfrm>
            <a:off x="6583363" y="1457325"/>
            <a:ext cx="55562" cy="77788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88" name="Line 100"/>
          <p:cNvSpPr>
            <a:spLocks noChangeShapeType="1"/>
          </p:cNvSpPr>
          <p:nvPr/>
        </p:nvSpPr>
        <p:spPr bwMode="auto">
          <a:xfrm>
            <a:off x="6543675" y="1473200"/>
            <a:ext cx="53975" cy="79375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89" name="Line 101"/>
          <p:cNvSpPr>
            <a:spLocks noChangeShapeType="1"/>
          </p:cNvSpPr>
          <p:nvPr/>
        </p:nvSpPr>
        <p:spPr bwMode="auto">
          <a:xfrm>
            <a:off x="6503988" y="1490663"/>
            <a:ext cx="53975" cy="79375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90" name="Line 102"/>
          <p:cNvSpPr>
            <a:spLocks noChangeShapeType="1"/>
          </p:cNvSpPr>
          <p:nvPr/>
        </p:nvSpPr>
        <p:spPr bwMode="auto">
          <a:xfrm>
            <a:off x="6383338" y="1543050"/>
            <a:ext cx="55562" cy="77788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91" name="Line 103"/>
          <p:cNvSpPr>
            <a:spLocks noChangeShapeType="1"/>
          </p:cNvSpPr>
          <p:nvPr/>
        </p:nvSpPr>
        <p:spPr bwMode="auto">
          <a:xfrm>
            <a:off x="6103938" y="1663700"/>
            <a:ext cx="55562" cy="77788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92" name="Line 104"/>
          <p:cNvSpPr>
            <a:spLocks noChangeShapeType="1"/>
          </p:cNvSpPr>
          <p:nvPr/>
        </p:nvSpPr>
        <p:spPr bwMode="auto">
          <a:xfrm>
            <a:off x="6145213" y="1646238"/>
            <a:ext cx="53975" cy="79375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93" name="Line 105"/>
          <p:cNvSpPr>
            <a:spLocks noChangeShapeType="1"/>
          </p:cNvSpPr>
          <p:nvPr/>
        </p:nvSpPr>
        <p:spPr bwMode="auto">
          <a:xfrm>
            <a:off x="6224588" y="1611313"/>
            <a:ext cx="53975" cy="77787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94" name="Line 106"/>
          <p:cNvSpPr>
            <a:spLocks noChangeShapeType="1"/>
          </p:cNvSpPr>
          <p:nvPr/>
        </p:nvSpPr>
        <p:spPr bwMode="auto">
          <a:xfrm>
            <a:off x="6303963" y="1576388"/>
            <a:ext cx="55562" cy="79375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95" name="Line 107"/>
          <p:cNvSpPr>
            <a:spLocks noChangeShapeType="1"/>
          </p:cNvSpPr>
          <p:nvPr/>
        </p:nvSpPr>
        <p:spPr bwMode="auto">
          <a:xfrm>
            <a:off x="6343650" y="1560513"/>
            <a:ext cx="55563" cy="79375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96" name="Line 108"/>
          <p:cNvSpPr>
            <a:spLocks noChangeShapeType="1"/>
          </p:cNvSpPr>
          <p:nvPr/>
        </p:nvSpPr>
        <p:spPr bwMode="auto">
          <a:xfrm>
            <a:off x="5243513" y="2608263"/>
            <a:ext cx="1587" cy="88900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97" name="Line 109"/>
          <p:cNvSpPr>
            <a:spLocks noChangeShapeType="1"/>
          </p:cNvSpPr>
          <p:nvPr/>
        </p:nvSpPr>
        <p:spPr bwMode="auto">
          <a:xfrm>
            <a:off x="4970463" y="2608263"/>
            <a:ext cx="1587" cy="88900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98" name="Line 110"/>
          <p:cNvSpPr>
            <a:spLocks noChangeShapeType="1"/>
          </p:cNvSpPr>
          <p:nvPr/>
        </p:nvSpPr>
        <p:spPr bwMode="auto">
          <a:xfrm>
            <a:off x="5060950" y="2608263"/>
            <a:ext cx="1588" cy="88900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799" name="Line 111"/>
          <p:cNvSpPr>
            <a:spLocks noChangeShapeType="1"/>
          </p:cNvSpPr>
          <p:nvPr/>
        </p:nvSpPr>
        <p:spPr bwMode="auto">
          <a:xfrm>
            <a:off x="4197350" y="2608263"/>
            <a:ext cx="1588" cy="88900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00" name="Line 112"/>
          <p:cNvSpPr>
            <a:spLocks noChangeShapeType="1"/>
          </p:cNvSpPr>
          <p:nvPr/>
        </p:nvSpPr>
        <p:spPr bwMode="auto">
          <a:xfrm>
            <a:off x="4151313" y="2608263"/>
            <a:ext cx="1587" cy="88900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01" name="Line 113"/>
          <p:cNvSpPr>
            <a:spLocks noChangeShapeType="1"/>
          </p:cNvSpPr>
          <p:nvPr/>
        </p:nvSpPr>
        <p:spPr bwMode="auto">
          <a:xfrm>
            <a:off x="4514850" y="2608263"/>
            <a:ext cx="1588" cy="88900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02" name="Line 114"/>
          <p:cNvSpPr>
            <a:spLocks noChangeShapeType="1"/>
          </p:cNvSpPr>
          <p:nvPr/>
        </p:nvSpPr>
        <p:spPr bwMode="auto">
          <a:xfrm>
            <a:off x="4651375" y="2608263"/>
            <a:ext cx="1588" cy="88900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03" name="Line 115"/>
          <p:cNvSpPr>
            <a:spLocks noChangeShapeType="1"/>
          </p:cNvSpPr>
          <p:nvPr/>
        </p:nvSpPr>
        <p:spPr bwMode="auto">
          <a:xfrm>
            <a:off x="4424363" y="2608263"/>
            <a:ext cx="1587" cy="88900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04" name="Line 116"/>
          <p:cNvSpPr>
            <a:spLocks noChangeShapeType="1"/>
          </p:cNvSpPr>
          <p:nvPr/>
        </p:nvSpPr>
        <p:spPr bwMode="auto">
          <a:xfrm flipV="1">
            <a:off x="5422900" y="3170238"/>
            <a:ext cx="1588" cy="38735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05" name="Line 117"/>
          <p:cNvSpPr>
            <a:spLocks noChangeShapeType="1"/>
          </p:cNvSpPr>
          <p:nvPr/>
        </p:nvSpPr>
        <p:spPr bwMode="auto">
          <a:xfrm flipV="1">
            <a:off x="5064125" y="3170238"/>
            <a:ext cx="1588" cy="38735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06" name="Freeform 118"/>
          <p:cNvSpPr>
            <a:spLocks/>
          </p:cNvSpPr>
          <p:nvPr/>
        </p:nvSpPr>
        <p:spPr bwMode="auto">
          <a:xfrm>
            <a:off x="7029450" y="4068763"/>
            <a:ext cx="15875" cy="4762"/>
          </a:xfrm>
          <a:custGeom>
            <a:avLst/>
            <a:gdLst>
              <a:gd name="T0" fmla="*/ 0 w 10"/>
              <a:gd name="T1" fmla="*/ 0 h 3"/>
              <a:gd name="T2" fmla="*/ 0 w 10"/>
              <a:gd name="T3" fmla="*/ 3 h 3"/>
              <a:gd name="T4" fmla="*/ 10 w 10"/>
              <a:gd name="T5" fmla="*/ 1 h 3"/>
              <a:gd name="T6" fmla="*/ 0 w 10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" h="3">
                <a:moveTo>
                  <a:pt x="0" y="0"/>
                </a:moveTo>
                <a:lnTo>
                  <a:pt x="0" y="3"/>
                </a:lnTo>
                <a:lnTo>
                  <a:pt x="10" y="1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07" name="Freeform 119"/>
          <p:cNvSpPr>
            <a:spLocks/>
          </p:cNvSpPr>
          <p:nvPr/>
        </p:nvSpPr>
        <p:spPr bwMode="auto">
          <a:xfrm>
            <a:off x="7029450" y="4068763"/>
            <a:ext cx="15875" cy="4762"/>
          </a:xfrm>
          <a:custGeom>
            <a:avLst/>
            <a:gdLst>
              <a:gd name="T0" fmla="*/ 0 w 10"/>
              <a:gd name="T1" fmla="*/ 0 h 3"/>
              <a:gd name="T2" fmla="*/ 0 w 10"/>
              <a:gd name="T3" fmla="*/ 3 h 3"/>
              <a:gd name="T4" fmla="*/ 10 w 10"/>
              <a:gd name="T5" fmla="*/ 1 h 3"/>
              <a:gd name="T6" fmla="*/ 0 w 10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" h="3">
                <a:moveTo>
                  <a:pt x="0" y="0"/>
                </a:moveTo>
                <a:lnTo>
                  <a:pt x="0" y="3"/>
                </a:lnTo>
                <a:lnTo>
                  <a:pt x="10" y="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C0C0C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08" name="Freeform 120"/>
          <p:cNvSpPr>
            <a:spLocks/>
          </p:cNvSpPr>
          <p:nvPr/>
        </p:nvSpPr>
        <p:spPr bwMode="auto">
          <a:xfrm>
            <a:off x="3011488" y="4068763"/>
            <a:ext cx="15875" cy="4762"/>
          </a:xfrm>
          <a:custGeom>
            <a:avLst/>
            <a:gdLst>
              <a:gd name="T0" fmla="*/ 10 w 10"/>
              <a:gd name="T1" fmla="*/ 0 h 3"/>
              <a:gd name="T2" fmla="*/ 10 w 10"/>
              <a:gd name="T3" fmla="*/ 3 h 3"/>
              <a:gd name="T4" fmla="*/ 0 w 10"/>
              <a:gd name="T5" fmla="*/ 1 h 3"/>
              <a:gd name="T6" fmla="*/ 10 w 10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" h="3">
                <a:moveTo>
                  <a:pt x="10" y="0"/>
                </a:moveTo>
                <a:lnTo>
                  <a:pt x="10" y="3"/>
                </a:lnTo>
                <a:lnTo>
                  <a:pt x="0" y="1"/>
                </a:lnTo>
                <a:lnTo>
                  <a:pt x="10" y="0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09" name="Freeform 121"/>
          <p:cNvSpPr>
            <a:spLocks/>
          </p:cNvSpPr>
          <p:nvPr/>
        </p:nvSpPr>
        <p:spPr bwMode="auto">
          <a:xfrm>
            <a:off x="3011488" y="4068763"/>
            <a:ext cx="15875" cy="4762"/>
          </a:xfrm>
          <a:custGeom>
            <a:avLst/>
            <a:gdLst>
              <a:gd name="T0" fmla="*/ 10 w 10"/>
              <a:gd name="T1" fmla="*/ 0 h 3"/>
              <a:gd name="T2" fmla="*/ 10 w 10"/>
              <a:gd name="T3" fmla="*/ 3 h 3"/>
              <a:gd name="T4" fmla="*/ 0 w 10"/>
              <a:gd name="T5" fmla="*/ 1 h 3"/>
              <a:gd name="T6" fmla="*/ 10 w 10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" h="3">
                <a:moveTo>
                  <a:pt x="10" y="0"/>
                </a:moveTo>
                <a:lnTo>
                  <a:pt x="10" y="3"/>
                </a:lnTo>
                <a:lnTo>
                  <a:pt x="0" y="1"/>
                </a:lnTo>
                <a:lnTo>
                  <a:pt x="10" y="0"/>
                </a:lnTo>
                <a:close/>
              </a:path>
            </a:pathLst>
          </a:custGeom>
          <a:noFill/>
          <a:ln w="0">
            <a:solidFill>
              <a:srgbClr val="C0C0C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10" name="Line 122"/>
          <p:cNvSpPr>
            <a:spLocks noChangeShapeType="1"/>
          </p:cNvSpPr>
          <p:nvPr/>
        </p:nvSpPr>
        <p:spPr bwMode="auto">
          <a:xfrm>
            <a:off x="3027363" y="4070350"/>
            <a:ext cx="4002087" cy="1588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11" name="Line 123"/>
          <p:cNvSpPr>
            <a:spLocks noChangeShapeType="1"/>
          </p:cNvSpPr>
          <p:nvPr/>
        </p:nvSpPr>
        <p:spPr bwMode="auto">
          <a:xfrm>
            <a:off x="7045325" y="3781425"/>
            <a:ext cx="1588" cy="296863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12" name="Line 124"/>
          <p:cNvSpPr>
            <a:spLocks noChangeShapeType="1"/>
          </p:cNvSpPr>
          <p:nvPr/>
        </p:nvSpPr>
        <p:spPr bwMode="auto">
          <a:xfrm>
            <a:off x="3011488" y="3781425"/>
            <a:ext cx="1587" cy="296863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13" name="Freeform 125"/>
          <p:cNvSpPr>
            <a:spLocks/>
          </p:cNvSpPr>
          <p:nvPr/>
        </p:nvSpPr>
        <p:spPr bwMode="auto">
          <a:xfrm>
            <a:off x="3011488" y="3170238"/>
            <a:ext cx="15875" cy="6350"/>
          </a:xfrm>
          <a:custGeom>
            <a:avLst/>
            <a:gdLst>
              <a:gd name="T0" fmla="*/ 10 w 10"/>
              <a:gd name="T1" fmla="*/ 0 h 4"/>
              <a:gd name="T2" fmla="*/ 10 w 10"/>
              <a:gd name="T3" fmla="*/ 4 h 4"/>
              <a:gd name="T4" fmla="*/ 0 w 10"/>
              <a:gd name="T5" fmla="*/ 2 h 4"/>
              <a:gd name="T6" fmla="*/ 10 w 10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" h="4">
                <a:moveTo>
                  <a:pt x="10" y="0"/>
                </a:moveTo>
                <a:lnTo>
                  <a:pt x="10" y="4"/>
                </a:lnTo>
                <a:lnTo>
                  <a:pt x="0" y="2"/>
                </a:lnTo>
                <a:lnTo>
                  <a:pt x="10" y="0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14" name="Line 126"/>
          <p:cNvSpPr>
            <a:spLocks noChangeShapeType="1"/>
          </p:cNvSpPr>
          <p:nvPr/>
        </p:nvSpPr>
        <p:spPr bwMode="auto">
          <a:xfrm flipV="1">
            <a:off x="3001963" y="3194050"/>
            <a:ext cx="1587" cy="57785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15" name="Line 127"/>
          <p:cNvSpPr>
            <a:spLocks noChangeShapeType="1"/>
          </p:cNvSpPr>
          <p:nvPr/>
        </p:nvSpPr>
        <p:spPr bwMode="auto">
          <a:xfrm>
            <a:off x="3011488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16" name="Line 128"/>
          <p:cNvSpPr>
            <a:spLocks noChangeShapeType="1"/>
          </p:cNvSpPr>
          <p:nvPr/>
        </p:nvSpPr>
        <p:spPr bwMode="auto">
          <a:xfrm flipH="1">
            <a:off x="3011488" y="3773488"/>
            <a:ext cx="30162" cy="1587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17" name="Line 129"/>
          <p:cNvSpPr>
            <a:spLocks noChangeShapeType="1"/>
          </p:cNvSpPr>
          <p:nvPr/>
        </p:nvSpPr>
        <p:spPr bwMode="auto">
          <a:xfrm flipV="1">
            <a:off x="7045325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18" name="Line 130"/>
          <p:cNvSpPr>
            <a:spLocks noChangeShapeType="1"/>
          </p:cNvSpPr>
          <p:nvPr/>
        </p:nvSpPr>
        <p:spPr bwMode="auto">
          <a:xfrm flipV="1">
            <a:off x="7013575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19" name="Line 131"/>
          <p:cNvSpPr>
            <a:spLocks noChangeShapeType="1"/>
          </p:cNvSpPr>
          <p:nvPr/>
        </p:nvSpPr>
        <p:spPr bwMode="auto">
          <a:xfrm>
            <a:off x="5432425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20" name="Line 132"/>
          <p:cNvSpPr>
            <a:spLocks noChangeShapeType="1"/>
          </p:cNvSpPr>
          <p:nvPr/>
        </p:nvSpPr>
        <p:spPr bwMode="auto">
          <a:xfrm>
            <a:off x="5494338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21" name="Line 133"/>
          <p:cNvSpPr>
            <a:spLocks noChangeShapeType="1"/>
          </p:cNvSpPr>
          <p:nvPr/>
        </p:nvSpPr>
        <p:spPr bwMode="auto">
          <a:xfrm>
            <a:off x="5462588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22" name="Line 134"/>
          <p:cNvSpPr>
            <a:spLocks noChangeShapeType="1"/>
          </p:cNvSpPr>
          <p:nvPr/>
        </p:nvSpPr>
        <p:spPr bwMode="auto">
          <a:xfrm>
            <a:off x="5773738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23" name="Line 135"/>
          <p:cNvSpPr>
            <a:spLocks noChangeShapeType="1"/>
          </p:cNvSpPr>
          <p:nvPr/>
        </p:nvSpPr>
        <p:spPr bwMode="auto">
          <a:xfrm>
            <a:off x="5803900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24" name="Line 136"/>
          <p:cNvSpPr>
            <a:spLocks noChangeShapeType="1"/>
          </p:cNvSpPr>
          <p:nvPr/>
        </p:nvSpPr>
        <p:spPr bwMode="auto">
          <a:xfrm>
            <a:off x="5865813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25" name="Line 137"/>
          <p:cNvSpPr>
            <a:spLocks noChangeShapeType="1"/>
          </p:cNvSpPr>
          <p:nvPr/>
        </p:nvSpPr>
        <p:spPr bwMode="auto">
          <a:xfrm>
            <a:off x="5835650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26" name="Line 138"/>
          <p:cNvSpPr>
            <a:spLocks noChangeShapeType="1"/>
          </p:cNvSpPr>
          <p:nvPr/>
        </p:nvSpPr>
        <p:spPr bwMode="auto">
          <a:xfrm>
            <a:off x="5959475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27" name="Line 139"/>
          <p:cNvSpPr>
            <a:spLocks noChangeShapeType="1"/>
          </p:cNvSpPr>
          <p:nvPr/>
        </p:nvSpPr>
        <p:spPr bwMode="auto">
          <a:xfrm>
            <a:off x="5989638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28" name="Line 140"/>
          <p:cNvSpPr>
            <a:spLocks noChangeShapeType="1"/>
          </p:cNvSpPr>
          <p:nvPr/>
        </p:nvSpPr>
        <p:spPr bwMode="auto">
          <a:xfrm>
            <a:off x="5927725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29" name="Line 141"/>
          <p:cNvSpPr>
            <a:spLocks noChangeShapeType="1"/>
          </p:cNvSpPr>
          <p:nvPr/>
        </p:nvSpPr>
        <p:spPr bwMode="auto">
          <a:xfrm>
            <a:off x="5897563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30" name="Line 142"/>
          <p:cNvSpPr>
            <a:spLocks noChangeShapeType="1"/>
          </p:cNvSpPr>
          <p:nvPr/>
        </p:nvSpPr>
        <p:spPr bwMode="auto">
          <a:xfrm>
            <a:off x="5648325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31" name="Line 143"/>
          <p:cNvSpPr>
            <a:spLocks noChangeShapeType="1"/>
          </p:cNvSpPr>
          <p:nvPr/>
        </p:nvSpPr>
        <p:spPr bwMode="auto">
          <a:xfrm>
            <a:off x="5680075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32" name="Line 144"/>
          <p:cNvSpPr>
            <a:spLocks noChangeShapeType="1"/>
          </p:cNvSpPr>
          <p:nvPr/>
        </p:nvSpPr>
        <p:spPr bwMode="auto">
          <a:xfrm>
            <a:off x="5741988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33" name="Line 145"/>
          <p:cNvSpPr>
            <a:spLocks noChangeShapeType="1"/>
          </p:cNvSpPr>
          <p:nvPr/>
        </p:nvSpPr>
        <p:spPr bwMode="auto">
          <a:xfrm>
            <a:off x="5710238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34" name="Line 146"/>
          <p:cNvSpPr>
            <a:spLocks noChangeShapeType="1"/>
          </p:cNvSpPr>
          <p:nvPr/>
        </p:nvSpPr>
        <p:spPr bwMode="auto">
          <a:xfrm>
            <a:off x="5586413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35" name="Line 147"/>
          <p:cNvSpPr>
            <a:spLocks noChangeShapeType="1"/>
          </p:cNvSpPr>
          <p:nvPr/>
        </p:nvSpPr>
        <p:spPr bwMode="auto">
          <a:xfrm>
            <a:off x="5618163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36" name="Line 148"/>
          <p:cNvSpPr>
            <a:spLocks noChangeShapeType="1"/>
          </p:cNvSpPr>
          <p:nvPr/>
        </p:nvSpPr>
        <p:spPr bwMode="auto">
          <a:xfrm>
            <a:off x="5556250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37" name="Line 149"/>
          <p:cNvSpPr>
            <a:spLocks noChangeShapeType="1"/>
          </p:cNvSpPr>
          <p:nvPr/>
        </p:nvSpPr>
        <p:spPr bwMode="auto">
          <a:xfrm>
            <a:off x="5524500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38" name="Line 150"/>
          <p:cNvSpPr>
            <a:spLocks noChangeShapeType="1"/>
          </p:cNvSpPr>
          <p:nvPr/>
        </p:nvSpPr>
        <p:spPr bwMode="auto">
          <a:xfrm>
            <a:off x="6518275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39" name="Line 151"/>
          <p:cNvSpPr>
            <a:spLocks noChangeShapeType="1"/>
          </p:cNvSpPr>
          <p:nvPr/>
        </p:nvSpPr>
        <p:spPr bwMode="auto">
          <a:xfrm>
            <a:off x="6548438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40" name="Line 152"/>
          <p:cNvSpPr>
            <a:spLocks noChangeShapeType="1"/>
          </p:cNvSpPr>
          <p:nvPr/>
        </p:nvSpPr>
        <p:spPr bwMode="auto">
          <a:xfrm>
            <a:off x="6610350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41" name="Line 153"/>
          <p:cNvSpPr>
            <a:spLocks noChangeShapeType="1"/>
          </p:cNvSpPr>
          <p:nvPr/>
        </p:nvSpPr>
        <p:spPr bwMode="auto">
          <a:xfrm>
            <a:off x="6580188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42" name="Line 154"/>
          <p:cNvSpPr>
            <a:spLocks noChangeShapeType="1"/>
          </p:cNvSpPr>
          <p:nvPr/>
        </p:nvSpPr>
        <p:spPr bwMode="auto">
          <a:xfrm>
            <a:off x="6704013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43" name="Line 155"/>
          <p:cNvSpPr>
            <a:spLocks noChangeShapeType="1"/>
          </p:cNvSpPr>
          <p:nvPr/>
        </p:nvSpPr>
        <p:spPr bwMode="auto">
          <a:xfrm flipV="1">
            <a:off x="6734175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44" name="Line 156"/>
          <p:cNvSpPr>
            <a:spLocks noChangeShapeType="1"/>
          </p:cNvSpPr>
          <p:nvPr/>
        </p:nvSpPr>
        <p:spPr bwMode="auto">
          <a:xfrm>
            <a:off x="6672263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45" name="Line 157"/>
          <p:cNvSpPr>
            <a:spLocks noChangeShapeType="1"/>
          </p:cNvSpPr>
          <p:nvPr/>
        </p:nvSpPr>
        <p:spPr bwMode="auto">
          <a:xfrm>
            <a:off x="6642100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46" name="Line 158"/>
          <p:cNvSpPr>
            <a:spLocks noChangeShapeType="1"/>
          </p:cNvSpPr>
          <p:nvPr/>
        </p:nvSpPr>
        <p:spPr bwMode="auto">
          <a:xfrm>
            <a:off x="6889750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47" name="Line 159"/>
          <p:cNvSpPr>
            <a:spLocks noChangeShapeType="1"/>
          </p:cNvSpPr>
          <p:nvPr/>
        </p:nvSpPr>
        <p:spPr bwMode="auto">
          <a:xfrm flipV="1">
            <a:off x="6921500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48" name="Line 160"/>
          <p:cNvSpPr>
            <a:spLocks noChangeShapeType="1"/>
          </p:cNvSpPr>
          <p:nvPr/>
        </p:nvSpPr>
        <p:spPr bwMode="auto">
          <a:xfrm flipV="1">
            <a:off x="6983413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49" name="Line 161"/>
          <p:cNvSpPr>
            <a:spLocks noChangeShapeType="1"/>
          </p:cNvSpPr>
          <p:nvPr/>
        </p:nvSpPr>
        <p:spPr bwMode="auto">
          <a:xfrm flipV="1">
            <a:off x="6951663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50" name="Line 162"/>
          <p:cNvSpPr>
            <a:spLocks noChangeShapeType="1"/>
          </p:cNvSpPr>
          <p:nvPr/>
        </p:nvSpPr>
        <p:spPr bwMode="auto">
          <a:xfrm flipV="1">
            <a:off x="6827838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51" name="Line 163"/>
          <p:cNvSpPr>
            <a:spLocks noChangeShapeType="1"/>
          </p:cNvSpPr>
          <p:nvPr/>
        </p:nvSpPr>
        <p:spPr bwMode="auto">
          <a:xfrm flipV="1">
            <a:off x="6859588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52" name="Line 164"/>
          <p:cNvSpPr>
            <a:spLocks noChangeShapeType="1"/>
          </p:cNvSpPr>
          <p:nvPr/>
        </p:nvSpPr>
        <p:spPr bwMode="auto">
          <a:xfrm>
            <a:off x="6797675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53" name="Line 165"/>
          <p:cNvSpPr>
            <a:spLocks noChangeShapeType="1"/>
          </p:cNvSpPr>
          <p:nvPr/>
        </p:nvSpPr>
        <p:spPr bwMode="auto">
          <a:xfrm>
            <a:off x="6765925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54" name="Line 166"/>
          <p:cNvSpPr>
            <a:spLocks noChangeShapeType="1"/>
          </p:cNvSpPr>
          <p:nvPr/>
        </p:nvSpPr>
        <p:spPr bwMode="auto">
          <a:xfrm>
            <a:off x="6269038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55" name="Line 167"/>
          <p:cNvSpPr>
            <a:spLocks noChangeShapeType="1"/>
          </p:cNvSpPr>
          <p:nvPr/>
        </p:nvSpPr>
        <p:spPr bwMode="auto">
          <a:xfrm>
            <a:off x="6300788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56" name="Line 168"/>
          <p:cNvSpPr>
            <a:spLocks noChangeShapeType="1"/>
          </p:cNvSpPr>
          <p:nvPr/>
        </p:nvSpPr>
        <p:spPr bwMode="auto">
          <a:xfrm>
            <a:off x="6362700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57" name="Line 169"/>
          <p:cNvSpPr>
            <a:spLocks noChangeShapeType="1"/>
          </p:cNvSpPr>
          <p:nvPr/>
        </p:nvSpPr>
        <p:spPr bwMode="auto">
          <a:xfrm>
            <a:off x="6330950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58" name="Line 170"/>
          <p:cNvSpPr>
            <a:spLocks noChangeShapeType="1"/>
          </p:cNvSpPr>
          <p:nvPr/>
        </p:nvSpPr>
        <p:spPr bwMode="auto">
          <a:xfrm>
            <a:off x="6456363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59" name="Line 171"/>
          <p:cNvSpPr>
            <a:spLocks noChangeShapeType="1"/>
          </p:cNvSpPr>
          <p:nvPr/>
        </p:nvSpPr>
        <p:spPr bwMode="auto">
          <a:xfrm>
            <a:off x="6486525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60" name="Line 172"/>
          <p:cNvSpPr>
            <a:spLocks noChangeShapeType="1"/>
          </p:cNvSpPr>
          <p:nvPr/>
        </p:nvSpPr>
        <p:spPr bwMode="auto">
          <a:xfrm>
            <a:off x="6424613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61" name="Line 173"/>
          <p:cNvSpPr>
            <a:spLocks noChangeShapeType="1"/>
          </p:cNvSpPr>
          <p:nvPr/>
        </p:nvSpPr>
        <p:spPr bwMode="auto">
          <a:xfrm>
            <a:off x="6394450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62" name="Line 174"/>
          <p:cNvSpPr>
            <a:spLocks noChangeShapeType="1"/>
          </p:cNvSpPr>
          <p:nvPr/>
        </p:nvSpPr>
        <p:spPr bwMode="auto">
          <a:xfrm>
            <a:off x="6145213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63" name="Line 175"/>
          <p:cNvSpPr>
            <a:spLocks noChangeShapeType="1"/>
          </p:cNvSpPr>
          <p:nvPr/>
        </p:nvSpPr>
        <p:spPr bwMode="auto">
          <a:xfrm>
            <a:off x="6176963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64" name="Line 176"/>
          <p:cNvSpPr>
            <a:spLocks noChangeShapeType="1"/>
          </p:cNvSpPr>
          <p:nvPr/>
        </p:nvSpPr>
        <p:spPr bwMode="auto">
          <a:xfrm>
            <a:off x="6238875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65" name="Line 177"/>
          <p:cNvSpPr>
            <a:spLocks noChangeShapeType="1"/>
          </p:cNvSpPr>
          <p:nvPr/>
        </p:nvSpPr>
        <p:spPr bwMode="auto">
          <a:xfrm>
            <a:off x="6207125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66" name="Line 178"/>
          <p:cNvSpPr>
            <a:spLocks noChangeShapeType="1"/>
          </p:cNvSpPr>
          <p:nvPr/>
        </p:nvSpPr>
        <p:spPr bwMode="auto">
          <a:xfrm>
            <a:off x="6083300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67" name="Line 179"/>
          <p:cNvSpPr>
            <a:spLocks noChangeShapeType="1"/>
          </p:cNvSpPr>
          <p:nvPr/>
        </p:nvSpPr>
        <p:spPr bwMode="auto">
          <a:xfrm>
            <a:off x="6115050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68" name="Line 180"/>
          <p:cNvSpPr>
            <a:spLocks noChangeShapeType="1"/>
          </p:cNvSpPr>
          <p:nvPr/>
        </p:nvSpPr>
        <p:spPr bwMode="auto">
          <a:xfrm>
            <a:off x="6051550" y="3565525"/>
            <a:ext cx="1588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69" name="Line 181"/>
          <p:cNvSpPr>
            <a:spLocks noChangeShapeType="1"/>
          </p:cNvSpPr>
          <p:nvPr/>
        </p:nvSpPr>
        <p:spPr bwMode="auto">
          <a:xfrm>
            <a:off x="6021388" y="3565525"/>
            <a:ext cx="1587" cy="207963"/>
          </a:xfrm>
          <a:prstGeom prst="line">
            <a:avLst/>
          </a:prstGeom>
          <a:noFill/>
          <a:ln w="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70" name="Line 182"/>
          <p:cNvSpPr>
            <a:spLocks noChangeShapeType="1"/>
          </p:cNvSpPr>
          <p:nvPr/>
        </p:nvSpPr>
        <p:spPr bwMode="auto">
          <a:xfrm>
            <a:off x="4035425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71" name="Line 183"/>
          <p:cNvSpPr>
            <a:spLocks noChangeShapeType="1"/>
          </p:cNvSpPr>
          <p:nvPr/>
        </p:nvSpPr>
        <p:spPr bwMode="auto">
          <a:xfrm>
            <a:off x="4065588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72" name="Line 184"/>
          <p:cNvSpPr>
            <a:spLocks noChangeShapeType="1"/>
          </p:cNvSpPr>
          <p:nvPr/>
        </p:nvSpPr>
        <p:spPr bwMode="auto">
          <a:xfrm>
            <a:off x="4129088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73" name="Line 185"/>
          <p:cNvSpPr>
            <a:spLocks noChangeShapeType="1"/>
          </p:cNvSpPr>
          <p:nvPr/>
        </p:nvSpPr>
        <p:spPr bwMode="auto">
          <a:xfrm>
            <a:off x="4097338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74" name="Line 186"/>
          <p:cNvSpPr>
            <a:spLocks noChangeShapeType="1"/>
          </p:cNvSpPr>
          <p:nvPr/>
        </p:nvSpPr>
        <p:spPr bwMode="auto">
          <a:xfrm>
            <a:off x="4221163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75" name="Line 187"/>
          <p:cNvSpPr>
            <a:spLocks noChangeShapeType="1"/>
          </p:cNvSpPr>
          <p:nvPr/>
        </p:nvSpPr>
        <p:spPr bwMode="auto">
          <a:xfrm>
            <a:off x="4252913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76" name="Line 188"/>
          <p:cNvSpPr>
            <a:spLocks noChangeShapeType="1"/>
          </p:cNvSpPr>
          <p:nvPr/>
        </p:nvSpPr>
        <p:spPr bwMode="auto">
          <a:xfrm>
            <a:off x="4191000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77" name="Line 189"/>
          <p:cNvSpPr>
            <a:spLocks noChangeShapeType="1"/>
          </p:cNvSpPr>
          <p:nvPr/>
        </p:nvSpPr>
        <p:spPr bwMode="auto">
          <a:xfrm>
            <a:off x="4159250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78" name="Line 190"/>
          <p:cNvSpPr>
            <a:spLocks noChangeShapeType="1"/>
          </p:cNvSpPr>
          <p:nvPr/>
        </p:nvSpPr>
        <p:spPr bwMode="auto">
          <a:xfrm>
            <a:off x="4408488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79" name="Line 191"/>
          <p:cNvSpPr>
            <a:spLocks noChangeShapeType="1"/>
          </p:cNvSpPr>
          <p:nvPr/>
        </p:nvSpPr>
        <p:spPr bwMode="auto">
          <a:xfrm>
            <a:off x="4438650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80" name="Line 192"/>
          <p:cNvSpPr>
            <a:spLocks noChangeShapeType="1"/>
          </p:cNvSpPr>
          <p:nvPr/>
        </p:nvSpPr>
        <p:spPr bwMode="auto">
          <a:xfrm>
            <a:off x="4500563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81" name="Line 193"/>
          <p:cNvSpPr>
            <a:spLocks noChangeShapeType="1"/>
          </p:cNvSpPr>
          <p:nvPr/>
        </p:nvSpPr>
        <p:spPr bwMode="auto">
          <a:xfrm>
            <a:off x="4470400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82" name="Line 194"/>
          <p:cNvSpPr>
            <a:spLocks noChangeShapeType="1"/>
          </p:cNvSpPr>
          <p:nvPr/>
        </p:nvSpPr>
        <p:spPr bwMode="auto">
          <a:xfrm>
            <a:off x="4346575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83" name="Line 195"/>
          <p:cNvSpPr>
            <a:spLocks noChangeShapeType="1"/>
          </p:cNvSpPr>
          <p:nvPr/>
        </p:nvSpPr>
        <p:spPr bwMode="auto">
          <a:xfrm>
            <a:off x="4376738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84" name="Line 196"/>
          <p:cNvSpPr>
            <a:spLocks noChangeShapeType="1"/>
          </p:cNvSpPr>
          <p:nvPr/>
        </p:nvSpPr>
        <p:spPr bwMode="auto">
          <a:xfrm>
            <a:off x="4314825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85" name="Line 197"/>
          <p:cNvSpPr>
            <a:spLocks noChangeShapeType="1"/>
          </p:cNvSpPr>
          <p:nvPr/>
        </p:nvSpPr>
        <p:spPr bwMode="auto">
          <a:xfrm>
            <a:off x="4283075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86" name="Line 198"/>
          <p:cNvSpPr>
            <a:spLocks noChangeShapeType="1"/>
          </p:cNvSpPr>
          <p:nvPr/>
        </p:nvSpPr>
        <p:spPr bwMode="auto">
          <a:xfrm>
            <a:off x="4779963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87" name="Line 199"/>
          <p:cNvSpPr>
            <a:spLocks noChangeShapeType="1"/>
          </p:cNvSpPr>
          <p:nvPr/>
        </p:nvSpPr>
        <p:spPr bwMode="auto">
          <a:xfrm>
            <a:off x="4811713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88" name="Line 200"/>
          <p:cNvSpPr>
            <a:spLocks noChangeShapeType="1"/>
          </p:cNvSpPr>
          <p:nvPr/>
        </p:nvSpPr>
        <p:spPr bwMode="auto">
          <a:xfrm>
            <a:off x="4873625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89" name="Line 201"/>
          <p:cNvSpPr>
            <a:spLocks noChangeShapeType="1"/>
          </p:cNvSpPr>
          <p:nvPr/>
        </p:nvSpPr>
        <p:spPr bwMode="auto">
          <a:xfrm>
            <a:off x="4841875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90" name="Line 202"/>
          <p:cNvSpPr>
            <a:spLocks noChangeShapeType="1"/>
          </p:cNvSpPr>
          <p:nvPr/>
        </p:nvSpPr>
        <p:spPr bwMode="auto">
          <a:xfrm>
            <a:off x="4965700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91" name="Line 203"/>
          <p:cNvSpPr>
            <a:spLocks noChangeShapeType="1"/>
          </p:cNvSpPr>
          <p:nvPr/>
        </p:nvSpPr>
        <p:spPr bwMode="auto">
          <a:xfrm>
            <a:off x="4997450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92" name="Line 204"/>
          <p:cNvSpPr>
            <a:spLocks noChangeShapeType="1"/>
          </p:cNvSpPr>
          <p:nvPr/>
        </p:nvSpPr>
        <p:spPr bwMode="auto">
          <a:xfrm>
            <a:off x="4935538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93" name="Line 205"/>
          <p:cNvSpPr>
            <a:spLocks noChangeShapeType="1"/>
          </p:cNvSpPr>
          <p:nvPr/>
        </p:nvSpPr>
        <p:spPr bwMode="auto">
          <a:xfrm>
            <a:off x="4903788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94" name="Line 206"/>
          <p:cNvSpPr>
            <a:spLocks noChangeShapeType="1"/>
          </p:cNvSpPr>
          <p:nvPr/>
        </p:nvSpPr>
        <p:spPr bwMode="auto">
          <a:xfrm>
            <a:off x="4656138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95" name="Line 207"/>
          <p:cNvSpPr>
            <a:spLocks noChangeShapeType="1"/>
          </p:cNvSpPr>
          <p:nvPr/>
        </p:nvSpPr>
        <p:spPr bwMode="auto">
          <a:xfrm>
            <a:off x="4686300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96" name="Line 208"/>
          <p:cNvSpPr>
            <a:spLocks noChangeShapeType="1"/>
          </p:cNvSpPr>
          <p:nvPr/>
        </p:nvSpPr>
        <p:spPr bwMode="auto">
          <a:xfrm>
            <a:off x="4749800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97" name="Line 209"/>
          <p:cNvSpPr>
            <a:spLocks noChangeShapeType="1"/>
          </p:cNvSpPr>
          <p:nvPr/>
        </p:nvSpPr>
        <p:spPr bwMode="auto">
          <a:xfrm>
            <a:off x="4718050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98" name="Line 210"/>
          <p:cNvSpPr>
            <a:spLocks noChangeShapeType="1"/>
          </p:cNvSpPr>
          <p:nvPr/>
        </p:nvSpPr>
        <p:spPr bwMode="auto">
          <a:xfrm>
            <a:off x="4594225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899" name="Line 211"/>
          <p:cNvSpPr>
            <a:spLocks noChangeShapeType="1"/>
          </p:cNvSpPr>
          <p:nvPr/>
        </p:nvSpPr>
        <p:spPr bwMode="auto">
          <a:xfrm>
            <a:off x="4624388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00" name="Line 212"/>
          <p:cNvSpPr>
            <a:spLocks noChangeShapeType="1"/>
          </p:cNvSpPr>
          <p:nvPr/>
        </p:nvSpPr>
        <p:spPr bwMode="auto">
          <a:xfrm>
            <a:off x="4562475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01" name="Line 213"/>
          <p:cNvSpPr>
            <a:spLocks noChangeShapeType="1"/>
          </p:cNvSpPr>
          <p:nvPr/>
        </p:nvSpPr>
        <p:spPr bwMode="auto">
          <a:xfrm>
            <a:off x="4532313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02" name="Line 214"/>
          <p:cNvSpPr>
            <a:spLocks noChangeShapeType="1"/>
          </p:cNvSpPr>
          <p:nvPr/>
        </p:nvSpPr>
        <p:spPr bwMode="auto">
          <a:xfrm>
            <a:off x="3538538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03" name="Line 215"/>
          <p:cNvSpPr>
            <a:spLocks noChangeShapeType="1"/>
          </p:cNvSpPr>
          <p:nvPr/>
        </p:nvSpPr>
        <p:spPr bwMode="auto">
          <a:xfrm>
            <a:off x="3570288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04" name="Line 216"/>
          <p:cNvSpPr>
            <a:spLocks noChangeShapeType="1"/>
          </p:cNvSpPr>
          <p:nvPr/>
        </p:nvSpPr>
        <p:spPr bwMode="auto">
          <a:xfrm>
            <a:off x="3632200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05" name="Line 217"/>
          <p:cNvSpPr>
            <a:spLocks noChangeShapeType="1"/>
          </p:cNvSpPr>
          <p:nvPr/>
        </p:nvSpPr>
        <p:spPr bwMode="auto">
          <a:xfrm>
            <a:off x="3600450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06" name="Line 218"/>
          <p:cNvSpPr>
            <a:spLocks noChangeShapeType="1"/>
          </p:cNvSpPr>
          <p:nvPr/>
        </p:nvSpPr>
        <p:spPr bwMode="auto">
          <a:xfrm>
            <a:off x="3725863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07" name="Line 219"/>
          <p:cNvSpPr>
            <a:spLocks noChangeShapeType="1"/>
          </p:cNvSpPr>
          <p:nvPr/>
        </p:nvSpPr>
        <p:spPr bwMode="auto">
          <a:xfrm>
            <a:off x="3756025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08" name="Line 220"/>
          <p:cNvSpPr>
            <a:spLocks noChangeShapeType="1"/>
          </p:cNvSpPr>
          <p:nvPr/>
        </p:nvSpPr>
        <p:spPr bwMode="auto">
          <a:xfrm>
            <a:off x="3694113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09" name="Line 221"/>
          <p:cNvSpPr>
            <a:spLocks noChangeShapeType="1"/>
          </p:cNvSpPr>
          <p:nvPr/>
        </p:nvSpPr>
        <p:spPr bwMode="auto">
          <a:xfrm>
            <a:off x="3662363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10" name="Line 222"/>
          <p:cNvSpPr>
            <a:spLocks noChangeShapeType="1"/>
          </p:cNvSpPr>
          <p:nvPr/>
        </p:nvSpPr>
        <p:spPr bwMode="auto">
          <a:xfrm>
            <a:off x="3911600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11" name="Line 223"/>
          <p:cNvSpPr>
            <a:spLocks noChangeShapeType="1"/>
          </p:cNvSpPr>
          <p:nvPr/>
        </p:nvSpPr>
        <p:spPr bwMode="auto">
          <a:xfrm>
            <a:off x="3941763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12" name="Line 224"/>
          <p:cNvSpPr>
            <a:spLocks noChangeShapeType="1"/>
          </p:cNvSpPr>
          <p:nvPr/>
        </p:nvSpPr>
        <p:spPr bwMode="auto">
          <a:xfrm>
            <a:off x="4003675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13" name="Line 225"/>
          <p:cNvSpPr>
            <a:spLocks noChangeShapeType="1"/>
          </p:cNvSpPr>
          <p:nvPr/>
        </p:nvSpPr>
        <p:spPr bwMode="auto">
          <a:xfrm>
            <a:off x="3973513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14" name="Line 226"/>
          <p:cNvSpPr>
            <a:spLocks noChangeShapeType="1"/>
          </p:cNvSpPr>
          <p:nvPr/>
        </p:nvSpPr>
        <p:spPr bwMode="auto">
          <a:xfrm>
            <a:off x="3849688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15" name="Line 227"/>
          <p:cNvSpPr>
            <a:spLocks noChangeShapeType="1"/>
          </p:cNvSpPr>
          <p:nvPr/>
        </p:nvSpPr>
        <p:spPr bwMode="auto">
          <a:xfrm>
            <a:off x="3879850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16" name="Line 228"/>
          <p:cNvSpPr>
            <a:spLocks noChangeShapeType="1"/>
          </p:cNvSpPr>
          <p:nvPr/>
        </p:nvSpPr>
        <p:spPr bwMode="auto">
          <a:xfrm>
            <a:off x="3817938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17" name="Line 229"/>
          <p:cNvSpPr>
            <a:spLocks noChangeShapeType="1"/>
          </p:cNvSpPr>
          <p:nvPr/>
        </p:nvSpPr>
        <p:spPr bwMode="auto">
          <a:xfrm>
            <a:off x="3787775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18" name="Line 230"/>
          <p:cNvSpPr>
            <a:spLocks noChangeShapeType="1"/>
          </p:cNvSpPr>
          <p:nvPr/>
        </p:nvSpPr>
        <p:spPr bwMode="auto">
          <a:xfrm>
            <a:off x="3290888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19" name="Line 231"/>
          <p:cNvSpPr>
            <a:spLocks noChangeShapeType="1"/>
          </p:cNvSpPr>
          <p:nvPr/>
        </p:nvSpPr>
        <p:spPr bwMode="auto">
          <a:xfrm>
            <a:off x="3322638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20" name="Line 232"/>
          <p:cNvSpPr>
            <a:spLocks noChangeShapeType="1"/>
          </p:cNvSpPr>
          <p:nvPr/>
        </p:nvSpPr>
        <p:spPr bwMode="auto">
          <a:xfrm>
            <a:off x="3384550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21" name="Line 233"/>
          <p:cNvSpPr>
            <a:spLocks noChangeShapeType="1"/>
          </p:cNvSpPr>
          <p:nvPr/>
        </p:nvSpPr>
        <p:spPr bwMode="auto">
          <a:xfrm>
            <a:off x="3352800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22" name="Line 234"/>
          <p:cNvSpPr>
            <a:spLocks noChangeShapeType="1"/>
          </p:cNvSpPr>
          <p:nvPr/>
        </p:nvSpPr>
        <p:spPr bwMode="auto">
          <a:xfrm>
            <a:off x="3476625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23" name="Line 235"/>
          <p:cNvSpPr>
            <a:spLocks noChangeShapeType="1"/>
          </p:cNvSpPr>
          <p:nvPr/>
        </p:nvSpPr>
        <p:spPr bwMode="auto">
          <a:xfrm>
            <a:off x="3508375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24" name="Line 236"/>
          <p:cNvSpPr>
            <a:spLocks noChangeShapeType="1"/>
          </p:cNvSpPr>
          <p:nvPr/>
        </p:nvSpPr>
        <p:spPr bwMode="auto">
          <a:xfrm>
            <a:off x="3446463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25" name="Line 237"/>
          <p:cNvSpPr>
            <a:spLocks noChangeShapeType="1"/>
          </p:cNvSpPr>
          <p:nvPr/>
        </p:nvSpPr>
        <p:spPr bwMode="auto">
          <a:xfrm>
            <a:off x="3414713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26" name="Line 238"/>
          <p:cNvSpPr>
            <a:spLocks noChangeShapeType="1"/>
          </p:cNvSpPr>
          <p:nvPr/>
        </p:nvSpPr>
        <p:spPr bwMode="auto">
          <a:xfrm>
            <a:off x="3167063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27" name="Line 239"/>
          <p:cNvSpPr>
            <a:spLocks noChangeShapeType="1"/>
          </p:cNvSpPr>
          <p:nvPr/>
        </p:nvSpPr>
        <p:spPr bwMode="auto">
          <a:xfrm>
            <a:off x="3197225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28" name="Line 240"/>
          <p:cNvSpPr>
            <a:spLocks noChangeShapeType="1"/>
          </p:cNvSpPr>
          <p:nvPr/>
        </p:nvSpPr>
        <p:spPr bwMode="auto">
          <a:xfrm>
            <a:off x="3259138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29" name="Line 241"/>
          <p:cNvSpPr>
            <a:spLocks noChangeShapeType="1"/>
          </p:cNvSpPr>
          <p:nvPr/>
        </p:nvSpPr>
        <p:spPr bwMode="auto">
          <a:xfrm>
            <a:off x="3228975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30" name="Line 242"/>
          <p:cNvSpPr>
            <a:spLocks noChangeShapeType="1"/>
          </p:cNvSpPr>
          <p:nvPr/>
        </p:nvSpPr>
        <p:spPr bwMode="auto">
          <a:xfrm>
            <a:off x="3105150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31" name="Line 243"/>
          <p:cNvSpPr>
            <a:spLocks noChangeShapeType="1"/>
          </p:cNvSpPr>
          <p:nvPr/>
        </p:nvSpPr>
        <p:spPr bwMode="auto">
          <a:xfrm>
            <a:off x="3135313" y="3565525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32" name="Line 244"/>
          <p:cNvSpPr>
            <a:spLocks noChangeShapeType="1"/>
          </p:cNvSpPr>
          <p:nvPr/>
        </p:nvSpPr>
        <p:spPr bwMode="auto">
          <a:xfrm>
            <a:off x="3073400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33" name="Line 245"/>
          <p:cNvSpPr>
            <a:spLocks noChangeShapeType="1"/>
          </p:cNvSpPr>
          <p:nvPr/>
        </p:nvSpPr>
        <p:spPr bwMode="auto">
          <a:xfrm>
            <a:off x="3041650" y="3565525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34" name="Freeform 246"/>
          <p:cNvSpPr>
            <a:spLocks/>
          </p:cNvSpPr>
          <p:nvPr/>
        </p:nvSpPr>
        <p:spPr bwMode="auto">
          <a:xfrm rot="10800000">
            <a:off x="2689225" y="3730625"/>
            <a:ext cx="163513" cy="50800"/>
          </a:xfrm>
          <a:custGeom>
            <a:avLst/>
            <a:gdLst>
              <a:gd name="T0" fmla="*/ 0 w 88"/>
              <a:gd name="T1" fmla="*/ 2 h 34"/>
              <a:gd name="T2" fmla="*/ 4 w 88"/>
              <a:gd name="T3" fmla="*/ 17 h 34"/>
              <a:gd name="T4" fmla="*/ 6 w 88"/>
              <a:gd name="T5" fmla="*/ 24 h 34"/>
              <a:gd name="T6" fmla="*/ 7 w 88"/>
              <a:gd name="T7" fmla="*/ 29 h 34"/>
              <a:gd name="T8" fmla="*/ 9 w 88"/>
              <a:gd name="T9" fmla="*/ 33 h 34"/>
              <a:gd name="T10" fmla="*/ 10 w 88"/>
              <a:gd name="T11" fmla="*/ 34 h 34"/>
              <a:gd name="T12" fmla="*/ 11 w 88"/>
              <a:gd name="T13" fmla="*/ 34 h 34"/>
              <a:gd name="T14" fmla="*/ 12 w 88"/>
              <a:gd name="T15" fmla="*/ 33 h 34"/>
              <a:gd name="T16" fmla="*/ 12 w 88"/>
              <a:gd name="T17" fmla="*/ 32 h 34"/>
              <a:gd name="T18" fmla="*/ 14 w 88"/>
              <a:gd name="T19" fmla="*/ 28 h 34"/>
              <a:gd name="T20" fmla="*/ 16 w 88"/>
              <a:gd name="T21" fmla="*/ 22 h 34"/>
              <a:gd name="T22" fmla="*/ 17 w 88"/>
              <a:gd name="T23" fmla="*/ 15 h 34"/>
              <a:gd name="T24" fmla="*/ 19 w 88"/>
              <a:gd name="T25" fmla="*/ 9 h 34"/>
              <a:gd name="T26" fmla="*/ 21 w 88"/>
              <a:gd name="T27" fmla="*/ 4 h 34"/>
              <a:gd name="T28" fmla="*/ 22 w 88"/>
              <a:gd name="T29" fmla="*/ 1 h 34"/>
              <a:gd name="T30" fmla="*/ 23 w 88"/>
              <a:gd name="T31" fmla="*/ 0 h 34"/>
              <a:gd name="T32" fmla="*/ 24 w 88"/>
              <a:gd name="T33" fmla="*/ 0 h 34"/>
              <a:gd name="T34" fmla="*/ 25 w 88"/>
              <a:gd name="T35" fmla="*/ 0 h 34"/>
              <a:gd name="T36" fmla="*/ 26 w 88"/>
              <a:gd name="T37" fmla="*/ 2 h 34"/>
              <a:gd name="T38" fmla="*/ 27 w 88"/>
              <a:gd name="T39" fmla="*/ 4 h 34"/>
              <a:gd name="T40" fmla="*/ 30 w 88"/>
              <a:gd name="T41" fmla="*/ 9 h 34"/>
              <a:gd name="T42" fmla="*/ 33 w 88"/>
              <a:gd name="T43" fmla="*/ 15 h 34"/>
              <a:gd name="T44" fmla="*/ 34 w 88"/>
              <a:gd name="T45" fmla="*/ 16 h 34"/>
              <a:gd name="T46" fmla="*/ 36 w 88"/>
              <a:gd name="T47" fmla="*/ 17 h 34"/>
              <a:gd name="T48" fmla="*/ 37 w 88"/>
              <a:gd name="T49" fmla="*/ 17 h 34"/>
              <a:gd name="T50" fmla="*/ 39 w 88"/>
              <a:gd name="T51" fmla="*/ 16 h 34"/>
              <a:gd name="T52" fmla="*/ 42 w 88"/>
              <a:gd name="T53" fmla="*/ 12 h 34"/>
              <a:gd name="T54" fmla="*/ 44 w 88"/>
              <a:gd name="T55" fmla="*/ 10 h 34"/>
              <a:gd name="T56" fmla="*/ 45 w 88"/>
              <a:gd name="T57" fmla="*/ 9 h 34"/>
              <a:gd name="T58" fmla="*/ 47 w 88"/>
              <a:gd name="T59" fmla="*/ 9 h 34"/>
              <a:gd name="T60" fmla="*/ 49 w 88"/>
              <a:gd name="T61" fmla="*/ 10 h 34"/>
              <a:gd name="T62" fmla="*/ 52 w 88"/>
              <a:gd name="T63" fmla="*/ 15 h 34"/>
              <a:gd name="T64" fmla="*/ 55 w 88"/>
              <a:gd name="T65" fmla="*/ 19 h 34"/>
              <a:gd name="T66" fmla="*/ 57 w 88"/>
              <a:gd name="T67" fmla="*/ 20 h 34"/>
              <a:gd name="T68" fmla="*/ 59 w 88"/>
              <a:gd name="T69" fmla="*/ 20 h 34"/>
              <a:gd name="T70" fmla="*/ 63 w 88"/>
              <a:gd name="T71" fmla="*/ 17 h 34"/>
              <a:gd name="T72" fmla="*/ 67 w 88"/>
              <a:gd name="T73" fmla="*/ 14 h 34"/>
              <a:gd name="T74" fmla="*/ 71 w 88"/>
              <a:gd name="T75" fmla="*/ 12 h 34"/>
              <a:gd name="T76" fmla="*/ 76 w 88"/>
              <a:gd name="T77" fmla="*/ 11 h 34"/>
              <a:gd name="T78" fmla="*/ 80 w 88"/>
              <a:gd name="T79" fmla="*/ 11 h 34"/>
              <a:gd name="T80" fmla="*/ 84 w 88"/>
              <a:gd name="T81" fmla="*/ 12 h 34"/>
              <a:gd name="T82" fmla="*/ 88 w 88"/>
              <a:gd name="T83" fmla="*/ 13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88" h="34">
                <a:moveTo>
                  <a:pt x="0" y="2"/>
                </a:moveTo>
                <a:lnTo>
                  <a:pt x="4" y="17"/>
                </a:lnTo>
                <a:lnTo>
                  <a:pt x="6" y="24"/>
                </a:lnTo>
                <a:lnTo>
                  <a:pt x="7" y="29"/>
                </a:lnTo>
                <a:lnTo>
                  <a:pt x="9" y="33"/>
                </a:lnTo>
                <a:lnTo>
                  <a:pt x="10" y="34"/>
                </a:lnTo>
                <a:lnTo>
                  <a:pt x="11" y="34"/>
                </a:lnTo>
                <a:lnTo>
                  <a:pt x="12" y="33"/>
                </a:lnTo>
                <a:lnTo>
                  <a:pt x="12" y="32"/>
                </a:lnTo>
                <a:lnTo>
                  <a:pt x="14" y="28"/>
                </a:lnTo>
                <a:lnTo>
                  <a:pt x="16" y="22"/>
                </a:lnTo>
                <a:lnTo>
                  <a:pt x="17" y="15"/>
                </a:lnTo>
                <a:lnTo>
                  <a:pt x="19" y="9"/>
                </a:lnTo>
                <a:lnTo>
                  <a:pt x="21" y="4"/>
                </a:lnTo>
                <a:lnTo>
                  <a:pt x="22" y="1"/>
                </a:lnTo>
                <a:lnTo>
                  <a:pt x="23" y="0"/>
                </a:lnTo>
                <a:lnTo>
                  <a:pt x="24" y="0"/>
                </a:lnTo>
                <a:lnTo>
                  <a:pt x="25" y="0"/>
                </a:lnTo>
                <a:lnTo>
                  <a:pt x="26" y="2"/>
                </a:lnTo>
                <a:lnTo>
                  <a:pt x="27" y="4"/>
                </a:lnTo>
                <a:lnTo>
                  <a:pt x="30" y="9"/>
                </a:lnTo>
                <a:lnTo>
                  <a:pt x="33" y="15"/>
                </a:lnTo>
                <a:lnTo>
                  <a:pt x="34" y="16"/>
                </a:lnTo>
                <a:lnTo>
                  <a:pt x="36" y="17"/>
                </a:lnTo>
                <a:lnTo>
                  <a:pt x="37" y="17"/>
                </a:lnTo>
                <a:lnTo>
                  <a:pt x="39" y="16"/>
                </a:lnTo>
                <a:lnTo>
                  <a:pt x="42" y="12"/>
                </a:lnTo>
                <a:lnTo>
                  <a:pt x="44" y="10"/>
                </a:lnTo>
                <a:lnTo>
                  <a:pt x="45" y="9"/>
                </a:lnTo>
                <a:lnTo>
                  <a:pt x="47" y="9"/>
                </a:lnTo>
                <a:lnTo>
                  <a:pt x="49" y="10"/>
                </a:lnTo>
                <a:lnTo>
                  <a:pt x="52" y="15"/>
                </a:lnTo>
                <a:lnTo>
                  <a:pt x="55" y="19"/>
                </a:lnTo>
                <a:lnTo>
                  <a:pt x="57" y="20"/>
                </a:lnTo>
                <a:lnTo>
                  <a:pt x="59" y="20"/>
                </a:lnTo>
                <a:lnTo>
                  <a:pt x="63" y="17"/>
                </a:lnTo>
                <a:lnTo>
                  <a:pt x="67" y="14"/>
                </a:lnTo>
                <a:lnTo>
                  <a:pt x="71" y="12"/>
                </a:lnTo>
                <a:lnTo>
                  <a:pt x="76" y="11"/>
                </a:lnTo>
                <a:lnTo>
                  <a:pt x="80" y="11"/>
                </a:lnTo>
                <a:lnTo>
                  <a:pt x="84" y="12"/>
                </a:lnTo>
                <a:lnTo>
                  <a:pt x="88" y="13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35" name="Line 247"/>
          <p:cNvSpPr>
            <a:spLocks noChangeShapeType="1"/>
          </p:cNvSpPr>
          <p:nvPr/>
        </p:nvSpPr>
        <p:spPr bwMode="auto">
          <a:xfrm>
            <a:off x="5345113" y="3476625"/>
            <a:ext cx="49212" cy="290513"/>
          </a:xfrm>
          <a:prstGeom prst="line">
            <a:avLst/>
          </a:prstGeom>
          <a:noFill/>
          <a:ln w="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36" name="Line 248"/>
          <p:cNvSpPr>
            <a:spLocks noChangeShapeType="1"/>
          </p:cNvSpPr>
          <p:nvPr/>
        </p:nvSpPr>
        <p:spPr bwMode="auto">
          <a:xfrm>
            <a:off x="3011488" y="3441700"/>
            <a:ext cx="2046287" cy="1588"/>
          </a:xfrm>
          <a:prstGeom prst="line">
            <a:avLst/>
          </a:prstGeom>
          <a:noFill/>
          <a:ln w="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37" name="Line 249"/>
          <p:cNvSpPr>
            <a:spLocks noChangeShapeType="1"/>
          </p:cNvSpPr>
          <p:nvPr/>
        </p:nvSpPr>
        <p:spPr bwMode="auto">
          <a:xfrm flipH="1">
            <a:off x="2857500" y="3451225"/>
            <a:ext cx="150813" cy="323850"/>
          </a:xfrm>
          <a:prstGeom prst="line">
            <a:avLst/>
          </a:prstGeom>
          <a:noFill/>
          <a:ln w="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38" name="Rectangle 250"/>
          <p:cNvSpPr>
            <a:spLocks noChangeArrowheads="1"/>
          </p:cNvSpPr>
          <p:nvPr/>
        </p:nvSpPr>
        <p:spPr bwMode="auto">
          <a:xfrm>
            <a:off x="1987550" y="3068638"/>
            <a:ext cx="1016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a)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14939" name="Rectangle 251"/>
          <p:cNvSpPr>
            <a:spLocks noChangeArrowheads="1"/>
          </p:cNvSpPr>
          <p:nvPr/>
        </p:nvSpPr>
        <p:spPr bwMode="auto">
          <a:xfrm>
            <a:off x="4905375" y="3946525"/>
            <a:ext cx="311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650us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14940" name="Rectangle 252"/>
          <p:cNvSpPr>
            <a:spLocks noChangeArrowheads="1"/>
          </p:cNvSpPr>
          <p:nvPr/>
        </p:nvSpPr>
        <p:spPr bwMode="auto">
          <a:xfrm>
            <a:off x="2147888" y="1762125"/>
            <a:ext cx="13350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Gun                Linac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14941" name="Rectangle 253"/>
          <p:cNvSpPr>
            <a:spLocks noChangeArrowheads="1"/>
          </p:cNvSpPr>
          <p:nvPr/>
        </p:nvSpPr>
        <p:spPr bwMode="auto">
          <a:xfrm>
            <a:off x="5240338" y="2236788"/>
            <a:ext cx="14144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200">
                <a:solidFill>
                  <a:srgbClr val="0000FF"/>
                </a:solidFill>
              </a:rPr>
              <a:t>Flat Top Kicker (pulse width 290 </a:t>
            </a:r>
            <a:r>
              <a:rPr lang="en-US" sz="1200">
                <a:solidFill>
                  <a:srgbClr val="0000FF"/>
                </a:solidFill>
                <a:latin typeface="Symbol" pitchFamily="18" charset="2"/>
              </a:rPr>
              <a:t>m</a:t>
            </a:r>
            <a:r>
              <a:rPr lang="en-US" sz="1200">
                <a:solidFill>
                  <a:srgbClr val="0000FF"/>
                </a:solidFill>
                <a:latin typeface="Arial Unicode MS" pitchFamily="34" charset="-128"/>
              </a:rPr>
              <a:t>s)</a:t>
            </a:r>
            <a:r>
              <a:rPr lang="en-US" sz="1200">
                <a:solidFill>
                  <a:srgbClr val="0000FF"/>
                </a:solidFill>
              </a:rPr>
              <a:t> 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14942" name="Rectangle 254"/>
          <p:cNvSpPr>
            <a:spLocks noChangeArrowheads="1"/>
          </p:cNvSpPr>
          <p:nvPr/>
        </p:nvSpPr>
        <p:spPr bwMode="auto">
          <a:xfrm>
            <a:off x="4284663" y="2359025"/>
            <a:ext cx="40481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1200">
                <a:solidFill>
                  <a:srgbClr val="FF0000"/>
                </a:solidFill>
              </a:rPr>
              <a:t>Dump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14943" name="Rectangle 255"/>
          <p:cNvSpPr>
            <a:spLocks noChangeArrowheads="1"/>
          </p:cNvSpPr>
          <p:nvPr/>
        </p:nvSpPr>
        <p:spPr bwMode="auto">
          <a:xfrm>
            <a:off x="3711575" y="3194050"/>
            <a:ext cx="50165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290 </a:t>
            </a:r>
            <a:r>
              <a:rPr lang="en-US" sz="1200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lang="en-US" sz="1200">
                <a:solidFill>
                  <a:srgbClr val="000000"/>
                </a:solidFill>
                <a:latin typeface="Arial Unicode MS" pitchFamily="34" charset="-128"/>
              </a:rPr>
              <a:t>s</a:t>
            </a:r>
            <a:r>
              <a:rPr lang="en-US" sz="1200">
                <a:solidFill>
                  <a:srgbClr val="000000"/>
                </a:solidFill>
              </a:rPr>
              <a:t> 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14944" name="Rectangle 256"/>
          <p:cNvSpPr>
            <a:spLocks noChangeArrowheads="1"/>
          </p:cNvSpPr>
          <p:nvPr/>
        </p:nvSpPr>
        <p:spPr bwMode="auto">
          <a:xfrm>
            <a:off x="1900238" y="3036888"/>
            <a:ext cx="234950" cy="234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45" name="Line 257"/>
          <p:cNvSpPr>
            <a:spLocks noChangeShapeType="1"/>
          </p:cNvSpPr>
          <p:nvPr/>
        </p:nvSpPr>
        <p:spPr bwMode="auto">
          <a:xfrm>
            <a:off x="3005138" y="3186113"/>
            <a:ext cx="2436812" cy="1587"/>
          </a:xfrm>
          <a:prstGeom prst="line">
            <a:avLst/>
          </a:prstGeom>
          <a:noFill/>
          <a:ln w="11113" cap="rnd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46" name="Rectangle 258"/>
          <p:cNvSpPr>
            <a:spLocks noChangeArrowheads="1"/>
          </p:cNvSpPr>
          <p:nvPr/>
        </p:nvSpPr>
        <p:spPr bwMode="auto">
          <a:xfrm>
            <a:off x="4032250" y="1741488"/>
            <a:ext cx="1201738" cy="249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47" name="Rectangle 259"/>
          <p:cNvSpPr>
            <a:spLocks noChangeArrowheads="1"/>
          </p:cNvSpPr>
          <p:nvPr/>
        </p:nvSpPr>
        <p:spPr bwMode="auto">
          <a:xfrm>
            <a:off x="4308475" y="1639888"/>
            <a:ext cx="1479550" cy="1825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1200">
                <a:solidFill>
                  <a:srgbClr val="FF0000"/>
                </a:solidFill>
              </a:rPr>
              <a:t>4.5 MHz Dump Kicker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14948" name="Rectangle 260"/>
          <p:cNvSpPr>
            <a:spLocks noChangeArrowheads="1"/>
          </p:cNvSpPr>
          <p:nvPr/>
        </p:nvSpPr>
        <p:spPr bwMode="auto">
          <a:xfrm>
            <a:off x="4337050" y="1824038"/>
            <a:ext cx="979488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1200">
                <a:solidFill>
                  <a:srgbClr val="FF0000"/>
                </a:solidFill>
              </a:rPr>
              <a:t>(pulse pattern)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14949" name="Rectangle 261"/>
          <p:cNvSpPr>
            <a:spLocks noChangeArrowheads="1"/>
          </p:cNvSpPr>
          <p:nvPr/>
        </p:nvSpPr>
        <p:spPr bwMode="auto">
          <a:xfrm>
            <a:off x="4854575" y="3948113"/>
            <a:ext cx="357188" cy="1031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50" name="Rectangle 262"/>
          <p:cNvSpPr>
            <a:spLocks noChangeArrowheads="1"/>
          </p:cNvSpPr>
          <p:nvPr/>
        </p:nvSpPr>
        <p:spPr bwMode="auto">
          <a:xfrm>
            <a:off x="4864100" y="3905250"/>
            <a:ext cx="2952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600 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14951" name="Rectangle 263"/>
          <p:cNvSpPr>
            <a:spLocks noChangeArrowheads="1"/>
          </p:cNvSpPr>
          <p:nvPr/>
        </p:nvSpPr>
        <p:spPr bwMode="auto">
          <a:xfrm>
            <a:off x="5160963" y="3890963"/>
            <a:ext cx="8731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1200">
                <a:solidFill>
                  <a:srgbClr val="000000"/>
                </a:solidFill>
                <a:latin typeface="Symbol" pitchFamily="18" charset="2"/>
              </a:rPr>
              <a:t>m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14952" name="Rectangle 264"/>
          <p:cNvSpPr>
            <a:spLocks noChangeArrowheads="1"/>
          </p:cNvSpPr>
          <p:nvPr/>
        </p:nvSpPr>
        <p:spPr bwMode="auto">
          <a:xfrm>
            <a:off x="5230813" y="3905250"/>
            <a:ext cx="76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s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14953" name="Line 265"/>
          <p:cNvSpPr>
            <a:spLocks noChangeShapeType="1"/>
          </p:cNvSpPr>
          <p:nvPr/>
        </p:nvSpPr>
        <p:spPr bwMode="auto">
          <a:xfrm>
            <a:off x="2403475" y="2157413"/>
            <a:ext cx="5040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54" name="Line 266"/>
          <p:cNvSpPr>
            <a:spLocks noChangeShapeType="1"/>
          </p:cNvSpPr>
          <p:nvPr/>
        </p:nvSpPr>
        <p:spPr bwMode="auto">
          <a:xfrm>
            <a:off x="2143125" y="3773488"/>
            <a:ext cx="5316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55" name="Line 267"/>
          <p:cNvSpPr>
            <a:spLocks noChangeShapeType="1"/>
          </p:cNvSpPr>
          <p:nvPr/>
        </p:nvSpPr>
        <p:spPr bwMode="auto">
          <a:xfrm>
            <a:off x="5027613" y="3562350"/>
            <a:ext cx="1587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56" name="Line 268"/>
          <p:cNvSpPr>
            <a:spLocks noChangeShapeType="1"/>
          </p:cNvSpPr>
          <p:nvPr/>
        </p:nvSpPr>
        <p:spPr bwMode="auto">
          <a:xfrm>
            <a:off x="5307013" y="3562350"/>
            <a:ext cx="1587" cy="207963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57" name="Line 269"/>
          <p:cNvSpPr>
            <a:spLocks noChangeShapeType="1"/>
          </p:cNvSpPr>
          <p:nvPr/>
        </p:nvSpPr>
        <p:spPr bwMode="auto">
          <a:xfrm>
            <a:off x="5183188" y="3562350"/>
            <a:ext cx="1587" cy="207963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58" name="Line 270"/>
          <p:cNvSpPr>
            <a:spLocks noChangeShapeType="1"/>
          </p:cNvSpPr>
          <p:nvPr/>
        </p:nvSpPr>
        <p:spPr bwMode="auto">
          <a:xfrm>
            <a:off x="5213350" y="3562350"/>
            <a:ext cx="1588" cy="207963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59" name="Line 271"/>
          <p:cNvSpPr>
            <a:spLocks noChangeShapeType="1"/>
          </p:cNvSpPr>
          <p:nvPr/>
        </p:nvSpPr>
        <p:spPr bwMode="auto">
          <a:xfrm>
            <a:off x="5275263" y="3562350"/>
            <a:ext cx="1587" cy="207963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60" name="Line 272"/>
          <p:cNvSpPr>
            <a:spLocks noChangeShapeType="1"/>
          </p:cNvSpPr>
          <p:nvPr/>
        </p:nvSpPr>
        <p:spPr bwMode="auto">
          <a:xfrm>
            <a:off x="5245100" y="3562350"/>
            <a:ext cx="1588" cy="207963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61" name="Line 273"/>
          <p:cNvSpPr>
            <a:spLocks noChangeShapeType="1"/>
          </p:cNvSpPr>
          <p:nvPr/>
        </p:nvSpPr>
        <p:spPr bwMode="auto">
          <a:xfrm>
            <a:off x="5121275" y="3562350"/>
            <a:ext cx="1588" cy="207963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62" name="Line 274"/>
          <p:cNvSpPr>
            <a:spLocks noChangeShapeType="1"/>
          </p:cNvSpPr>
          <p:nvPr/>
        </p:nvSpPr>
        <p:spPr bwMode="auto">
          <a:xfrm>
            <a:off x="5151438" y="3562350"/>
            <a:ext cx="1587" cy="207963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63" name="Line 275"/>
          <p:cNvSpPr>
            <a:spLocks noChangeShapeType="1"/>
          </p:cNvSpPr>
          <p:nvPr/>
        </p:nvSpPr>
        <p:spPr bwMode="auto">
          <a:xfrm>
            <a:off x="5089525" y="3562350"/>
            <a:ext cx="1588" cy="207963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64" name="Line 276"/>
          <p:cNvSpPr>
            <a:spLocks noChangeShapeType="1"/>
          </p:cNvSpPr>
          <p:nvPr/>
        </p:nvSpPr>
        <p:spPr bwMode="auto">
          <a:xfrm>
            <a:off x="5057775" y="3562350"/>
            <a:ext cx="1588" cy="207963"/>
          </a:xfrm>
          <a:prstGeom prst="line">
            <a:avLst/>
          </a:prstGeom>
          <a:noFill/>
          <a:ln w="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65" name="Line 277"/>
          <p:cNvSpPr>
            <a:spLocks noChangeShapeType="1"/>
          </p:cNvSpPr>
          <p:nvPr/>
        </p:nvSpPr>
        <p:spPr bwMode="auto">
          <a:xfrm>
            <a:off x="5338763" y="3559175"/>
            <a:ext cx="1587" cy="209550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66" name="Line 278"/>
          <p:cNvSpPr>
            <a:spLocks noChangeShapeType="1"/>
          </p:cNvSpPr>
          <p:nvPr/>
        </p:nvSpPr>
        <p:spPr bwMode="auto">
          <a:xfrm>
            <a:off x="5400675" y="3559175"/>
            <a:ext cx="1588" cy="209550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67" name="Line 279"/>
          <p:cNvSpPr>
            <a:spLocks noChangeShapeType="1"/>
          </p:cNvSpPr>
          <p:nvPr/>
        </p:nvSpPr>
        <p:spPr bwMode="auto">
          <a:xfrm>
            <a:off x="5368925" y="3559175"/>
            <a:ext cx="1588" cy="209550"/>
          </a:xfrm>
          <a:prstGeom prst="line">
            <a:avLst/>
          </a:prstGeom>
          <a:noFill/>
          <a:ln w="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114968" name="Group 280"/>
          <p:cNvGrpSpPr>
            <a:grpSpLocks/>
          </p:cNvGrpSpPr>
          <p:nvPr/>
        </p:nvGrpSpPr>
        <p:grpSpPr bwMode="auto">
          <a:xfrm>
            <a:off x="4713288" y="2605088"/>
            <a:ext cx="182562" cy="90487"/>
            <a:chOff x="2659" y="1399"/>
            <a:chExt cx="115" cy="61"/>
          </a:xfrm>
        </p:grpSpPr>
        <p:sp>
          <p:nvSpPr>
            <p:cNvPr id="114969" name="Line 281"/>
            <p:cNvSpPr>
              <a:spLocks noChangeShapeType="1"/>
            </p:cNvSpPr>
            <p:nvPr/>
          </p:nvSpPr>
          <p:spPr bwMode="auto">
            <a:xfrm>
              <a:off x="2716" y="1399"/>
              <a:ext cx="1" cy="61"/>
            </a:xfrm>
            <a:prstGeom prst="line">
              <a:avLst/>
            </a:prstGeom>
            <a:noFill/>
            <a:ln w="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4970" name="Line 282"/>
            <p:cNvSpPr>
              <a:spLocks noChangeShapeType="1"/>
            </p:cNvSpPr>
            <p:nvPr/>
          </p:nvSpPr>
          <p:spPr bwMode="auto">
            <a:xfrm>
              <a:off x="2687" y="1399"/>
              <a:ext cx="1" cy="61"/>
            </a:xfrm>
            <a:prstGeom prst="line">
              <a:avLst/>
            </a:prstGeom>
            <a:noFill/>
            <a:ln w="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4971" name="Line 283"/>
            <p:cNvSpPr>
              <a:spLocks noChangeShapeType="1"/>
            </p:cNvSpPr>
            <p:nvPr/>
          </p:nvSpPr>
          <p:spPr bwMode="auto">
            <a:xfrm>
              <a:off x="2687" y="1399"/>
              <a:ext cx="1" cy="61"/>
            </a:xfrm>
            <a:prstGeom prst="line">
              <a:avLst/>
            </a:prstGeom>
            <a:noFill/>
            <a:ln w="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4972" name="Line 284"/>
            <p:cNvSpPr>
              <a:spLocks noChangeShapeType="1"/>
            </p:cNvSpPr>
            <p:nvPr/>
          </p:nvSpPr>
          <p:spPr bwMode="auto">
            <a:xfrm>
              <a:off x="2659" y="1399"/>
              <a:ext cx="1" cy="61"/>
            </a:xfrm>
            <a:prstGeom prst="line">
              <a:avLst/>
            </a:prstGeom>
            <a:noFill/>
            <a:ln w="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4973" name="Line 285"/>
            <p:cNvSpPr>
              <a:spLocks noChangeShapeType="1"/>
            </p:cNvSpPr>
            <p:nvPr/>
          </p:nvSpPr>
          <p:spPr bwMode="auto">
            <a:xfrm>
              <a:off x="2659" y="1399"/>
              <a:ext cx="1" cy="61"/>
            </a:xfrm>
            <a:prstGeom prst="line">
              <a:avLst/>
            </a:prstGeom>
            <a:noFill/>
            <a:ln w="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4974" name="Line 286"/>
            <p:cNvSpPr>
              <a:spLocks noChangeShapeType="1"/>
            </p:cNvSpPr>
            <p:nvPr/>
          </p:nvSpPr>
          <p:spPr bwMode="auto">
            <a:xfrm>
              <a:off x="2773" y="1399"/>
              <a:ext cx="1" cy="61"/>
            </a:xfrm>
            <a:prstGeom prst="line">
              <a:avLst/>
            </a:prstGeom>
            <a:noFill/>
            <a:ln w="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4975" name="Line 287"/>
            <p:cNvSpPr>
              <a:spLocks noChangeShapeType="1"/>
            </p:cNvSpPr>
            <p:nvPr/>
          </p:nvSpPr>
          <p:spPr bwMode="auto">
            <a:xfrm>
              <a:off x="2745" y="1399"/>
              <a:ext cx="1" cy="61"/>
            </a:xfrm>
            <a:prstGeom prst="line">
              <a:avLst/>
            </a:prstGeom>
            <a:noFill/>
            <a:ln w="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14976" name="Freeform 288"/>
          <p:cNvSpPr>
            <a:spLocks/>
          </p:cNvSpPr>
          <p:nvPr/>
        </p:nvSpPr>
        <p:spPr bwMode="auto">
          <a:xfrm>
            <a:off x="5048250" y="3265488"/>
            <a:ext cx="295275" cy="334962"/>
          </a:xfrm>
          <a:custGeom>
            <a:avLst/>
            <a:gdLst>
              <a:gd name="T0" fmla="*/ 216 w 216"/>
              <a:gd name="T1" fmla="*/ 144 h 226"/>
              <a:gd name="T2" fmla="*/ 174 w 216"/>
              <a:gd name="T3" fmla="*/ 12 h 226"/>
              <a:gd name="T4" fmla="*/ 138 w 216"/>
              <a:gd name="T5" fmla="*/ 216 h 226"/>
              <a:gd name="T6" fmla="*/ 96 w 216"/>
              <a:gd name="T7" fmla="*/ 72 h 226"/>
              <a:gd name="T8" fmla="*/ 66 w 216"/>
              <a:gd name="T9" fmla="*/ 162 h 226"/>
              <a:gd name="T10" fmla="*/ 36 w 216"/>
              <a:gd name="T11" fmla="*/ 120 h 226"/>
              <a:gd name="T12" fmla="*/ 0 w 216"/>
              <a:gd name="T13" fmla="*/ 12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6" h="226">
                <a:moveTo>
                  <a:pt x="216" y="144"/>
                </a:moveTo>
                <a:cubicBezTo>
                  <a:pt x="201" y="72"/>
                  <a:pt x="187" y="0"/>
                  <a:pt x="174" y="12"/>
                </a:cubicBezTo>
                <a:cubicBezTo>
                  <a:pt x="161" y="24"/>
                  <a:pt x="151" y="206"/>
                  <a:pt x="138" y="216"/>
                </a:cubicBezTo>
                <a:cubicBezTo>
                  <a:pt x="125" y="226"/>
                  <a:pt x="108" y="81"/>
                  <a:pt x="96" y="72"/>
                </a:cubicBezTo>
                <a:cubicBezTo>
                  <a:pt x="84" y="63"/>
                  <a:pt x="76" y="154"/>
                  <a:pt x="66" y="162"/>
                </a:cubicBezTo>
                <a:cubicBezTo>
                  <a:pt x="56" y="170"/>
                  <a:pt x="47" y="127"/>
                  <a:pt x="36" y="120"/>
                </a:cubicBezTo>
                <a:cubicBezTo>
                  <a:pt x="25" y="113"/>
                  <a:pt x="6" y="119"/>
                  <a:pt x="0" y="120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77" name="Line 289"/>
          <p:cNvSpPr>
            <a:spLocks noChangeShapeType="1"/>
          </p:cNvSpPr>
          <p:nvPr/>
        </p:nvSpPr>
        <p:spPr bwMode="auto">
          <a:xfrm flipV="1">
            <a:off x="2143125" y="3194050"/>
            <a:ext cx="0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978" name="Rectangle 290"/>
          <p:cNvSpPr>
            <a:spLocks noChangeArrowheads="1"/>
          </p:cNvSpPr>
          <p:nvPr/>
        </p:nvSpPr>
        <p:spPr bwMode="auto">
          <a:xfrm>
            <a:off x="4905375" y="2954338"/>
            <a:ext cx="73501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1200">
                <a:solidFill>
                  <a:srgbClr val="FF0000"/>
                </a:solidFill>
              </a:rPr>
              <a:t>Dump Gap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1200">
                <a:solidFill>
                  <a:srgbClr val="FF0000"/>
                </a:solidFill>
              </a:rPr>
              <a:t> &lt; 20 </a:t>
            </a:r>
            <a:r>
              <a:rPr lang="en-US" sz="1200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en-US" sz="1200">
                <a:solidFill>
                  <a:srgbClr val="FF0000"/>
                </a:solidFill>
                <a:latin typeface="Arial Unicode MS" pitchFamily="34" charset="-128"/>
              </a:rPr>
              <a:t>s</a:t>
            </a:r>
            <a:r>
              <a:rPr lang="en-US" sz="12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4979" name="Rectangle 291"/>
          <p:cNvSpPr>
            <a:spLocks noChangeArrowheads="1"/>
          </p:cNvSpPr>
          <p:nvPr/>
        </p:nvSpPr>
        <p:spPr bwMode="auto">
          <a:xfrm>
            <a:off x="1866900" y="1111250"/>
            <a:ext cx="5762625" cy="1744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4980" name="Rectangle 292"/>
          <p:cNvSpPr>
            <a:spLocks noChangeArrowheads="1"/>
          </p:cNvSpPr>
          <p:nvPr/>
        </p:nvSpPr>
        <p:spPr bwMode="auto">
          <a:xfrm>
            <a:off x="1873250" y="2941638"/>
            <a:ext cx="5762625" cy="1246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RF Sync. Users Meeting, 25.11.2010 Winfried Decking, XFEL Machine Layout Coordinator, DESY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869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sz="2400" b="1" dirty="0" smtClean="0"/>
              <a:t>More </a:t>
            </a:r>
            <a:r>
              <a:rPr lang="en-US" sz="2400" b="1" dirty="0" smtClean="0"/>
              <a:t>Pulse Pattern creation</a:t>
            </a:r>
            <a:endParaRPr lang="en-US" sz="2400" b="1" dirty="0" smtClean="0"/>
          </a:p>
        </p:txBody>
      </p:sp>
      <p:pic>
        <p:nvPicPr>
          <p:cNvPr id="1167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6"/>
          <a:stretch>
            <a:fillRect/>
          </a:stretch>
        </p:blipFill>
        <p:spPr bwMode="auto">
          <a:xfrm>
            <a:off x="260350" y="1524000"/>
            <a:ext cx="4773613" cy="307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16740" name="Line 4"/>
          <p:cNvSpPr>
            <a:spLocks noChangeShapeType="1"/>
          </p:cNvSpPr>
          <p:nvPr/>
        </p:nvSpPr>
        <p:spPr bwMode="auto">
          <a:xfrm>
            <a:off x="4964113" y="2000250"/>
            <a:ext cx="2638425" cy="0"/>
          </a:xfrm>
          <a:prstGeom prst="line">
            <a:avLst/>
          </a:prstGeom>
          <a:noFill/>
          <a:ln w="28575">
            <a:solidFill>
              <a:srgbClr val="7EFD0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6741" name="Line 5"/>
          <p:cNvSpPr>
            <a:spLocks noChangeShapeType="1"/>
          </p:cNvSpPr>
          <p:nvPr/>
        </p:nvSpPr>
        <p:spPr bwMode="auto">
          <a:xfrm>
            <a:off x="5026025" y="2728913"/>
            <a:ext cx="2565400" cy="0"/>
          </a:xfrm>
          <a:prstGeom prst="line">
            <a:avLst/>
          </a:prstGeom>
          <a:noFill/>
          <a:ln w="28575">
            <a:solidFill>
              <a:srgbClr val="FDB80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6742" name="Line 6"/>
          <p:cNvSpPr>
            <a:spLocks noChangeShapeType="1"/>
          </p:cNvSpPr>
          <p:nvPr/>
        </p:nvSpPr>
        <p:spPr bwMode="auto">
          <a:xfrm>
            <a:off x="5010150" y="3508375"/>
            <a:ext cx="2478088" cy="0"/>
          </a:xfrm>
          <a:prstGeom prst="line">
            <a:avLst/>
          </a:prstGeom>
          <a:noFill/>
          <a:ln w="28575">
            <a:solidFill>
              <a:srgbClr val="FF090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6743" name="Rectangle 7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117475" y="4870450"/>
            <a:ext cx="9026525" cy="1401763"/>
          </a:xfrm>
        </p:spPr>
        <p:txBody>
          <a:bodyPr/>
          <a:lstStyle/>
          <a:p>
            <a:r>
              <a:rPr lang="en-US" sz="1800" smtClean="0"/>
              <a:t>Reasonable in one undulator only if L</a:t>
            </a:r>
            <a:r>
              <a:rPr lang="en-US" sz="1800" baseline="-25000" smtClean="0"/>
              <a:t>und</a:t>
            </a:r>
            <a:r>
              <a:rPr lang="en-US" sz="1800" smtClean="0"/>
              <a:t>&gt;L</a:t>
            </a:r>
            <a:r>
              <a:rPr lang="en-US" sz="1800" baseline="-25000" smtClean="0"/>
              <a:t>sat</a:t>
            </a:r>
            <a:endParaRPr lang="en-US" sz="1800" smtClean="0"/>
          </a:p>
          <a:p>
            <a:r>
              <a:rPr lang="en-US" sz="1800" smtClean="0"/>
              <a:t>Bunch to bunch switching possible</a:t>
            </a:r>
          </a:p>
          <a:p>
            <a:r>
              <a:rPr lang="en-US" sz="1800" smtClean="0"/>
              <a:t>Separate beam lines (</a:t>
            </a:r>
            <a:r>
              <a:rPr lang="en-US" sz="1800" smtClean="0">
                <a:latin typeface="Symbol" pitchFamily="18" charset="2"/>
              </a:rPr>
              <a:t>q </a:t>
            </a:r>
            <a:r>
              <a:rPr lang="en-US" sz="1800" smtClean="0">
                <a:cs typeface="Arial" charset="0"/>
              </a:rPr>
              <a:t>≈ 10 </a:t>
            </a:r>
            <a:r>
              <a:rPr lang="en-US" sz="1800" smtClean="0">
                <a:latin typeface="Symbol" pitchFamily="18" charset="2"/>
                <a:cs typeface="Arial" charset="0"/>
              </a:rPr>
              <a:t>m</a:t>
            </a:r>
            <a:r>
              <a:rPr lang="en-US" sz="1800" smtClean="0">
                <a:cs typeface="Arial" charset="0"/>
              </a:rPr>
              <a:t>rad) possible ?</a:t>
            </a:r>
          </a:p>
          <a:p>
            <a:r>
              <a:rPr lang="en-US" sz="1800" smtClean="0">
                <a:cs typeface="Arial" charset="0"/>
              </a:rPr>
              <a:t>‘De-coupled’ operation of SASE1 and SASE3 obviously possible</a:t>
            </a:r>
          </a:p>
        </p:txBody>
      </p:sp>
      <p:sp>
        <p:nvSpPr>
          <p:cNvPr id="116744" name="Rectangle 8"/>
          <p:cNvSpPr>
            <a:spLocks noChangeArrowheads="1"/>
          </p:cNvSpPr>
          <p:nvPr/>
        </p:nvSpPr>
        <p:spPr bwMode="auto">
          <a:xfrm>
            <a:off x="914400" y="1276350"/>
            <a:ext cx="1892300" cy="2095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6745" name="Rectangle 9"/>
          <p:cNvSpPr>
            <a:spLocks noChangeArrowheads="1"/>
          </p:cNvSpPr>
          <p:nvPr/>
        </p:nvSpPr>
        <p:spPr bwMode="auto">
          <a:xfrm>
            <a:off x="2830513" y="1301750"/>
            <a:ext cx="982662" cy="152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6746" name="Rectangle 10"/>
          <p:cNvSpPr>
            <a:spLocks noChangeArrowheads="1"/>
          </p:cNvSpPr>
          <p:nvPr/>
        </p:nvSpPr>
        <p:spPr bwMode="auto">
          <a:xfrm>
            <a:off x="3816350" y="1317625"/>
            <a:ext cx="941388" cy="104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6747" name="Text Box 11"/>
          <p:cNvSpPr txBox="1">
            <a:spLocks noChangeArrowheads="1"/>
          </p:cNvSpPr>
          <p:nvPr/>
        </p:nvSpPr>
        <p:spPr bwMode="auto">
          <a:xfrm>
            <a:off x="2127250" y="1011238"/>
            <a:ext cx="1841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1400"/>
              <a:t>SASE 1 / 2 undulator</a:t>
            </a:r>
          </a:p>
        </p:txBody>
      </p:sp>
      <p:sp>
        <p:nvSpPr>
          <p:cNvPr id="116748" name="Text Box 12"/>
          <p:cNvSpPr txBox="1">
            <a:spLocks noChangeArrowheads="1"/>
          </p:cNvSpPr>
          <p:nvPr/>
        </p:nvSpPr>
        <p:spPr bwMode="auto">
          <a:xfrm>
            <a:off x="431800" y="4554538"/>
            <a:ext cx="1071563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1400"/>
              <a:t>Fast Kicker</a:t>
            </a:r>
          </a:p>
        </p:txBody>
      </p:sp>
      <p:sp>
        <p:nvSpPr>
          <p:cNvPr id="116749" name="Text Box 13"/>
          <p:cNvSpPr txBox="1">
            <a:spLocks noChangeArrowheads="1"/>
          </p:cNvSpPr>
          <p:nvPr/>
        </p:nvSpPr>
        <p:spPr bwMode="auto">
          <a:xfrm>
            <a:off x="2581275" y="4579938"/>
            <a:ext cx="922338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1400"/>
              <a:t>Corrector</a:t>
            </a:r>
          </a:p>
        </p:txBody>
      </p:sp>
      <p:sp>
        <p:nvSpPr>
          <p:cNvPr id="116750" name="Text Box 14"/>
          <p:cNvSpPr txBox="1">
            <a:spLocks noChangeArrowheads="1"/>
          </p:cNvSpPr>
          <p:nvPr/>
        </p:nvSpPr>
        <p:spPr bwMode="auto">
          <a:xfrm>
            <a:off x="3854450" y="4586288"/>
            <a:ext cx="922338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1400"/>
              <a:t>Corrector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 RF Sync. Users Meeting, 25.11.2010 </a:t>
            </a:r>
          </a:p>
          <a:p>
            <a:r>
              <a:rPr lang="en-US" dirty="0" smtClean="0"/>
              <a:t>Winfried Decking, XFEL Machine Layout Coordinator, DESY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024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sz="2400" b="1" smtClean="0"/>
              <a:t>Energy Variation – Within Bunch Train</a:t>
            </a:r>
            <a:endParaRPr lang="en-GB" sz="2400" b="1" smtClean="0"/>
          </a:p>
        </p:txBody>
      </p:sp>
      <p:sp>
        <p:nvSpPr>
          <p:cNvPr id="117763" name="Line 3"/>
          <p:cNvSpPr>
            <a:spLocks noChangeShapeType="1"/>
          </p:cNvSpPr>
          <p:nvPr/>
        </p:nvSpPr>
        <p:spPr bwMode="auto">
          <a:xfrm flipV="1">
            <a:off x="1223963" y="1412875"/>
            <a:ext cx="2268537" cy="1295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64" name="Line 4"/>
          <p:cNvSpPr>
            <a:spLocks noChangeShapeType="1"/>
          </p:cNvSpPr>
          <p:nvPr/>
        </p:nvSpPr>
        <p:spPr bwMode="auto">
          <a:xfrm flipV="1">
            <a:off x="3708400" y="1449388"/>
            <a:ext cx="2339975" cy="12588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65" name="Line 5"/>
          <p:cNvSpPr>
            <a:spLocks noChangeShapeType="1"/>
          </p:cNvSpPr>
          <p:nvPr/>
        </p:nvSpPr>
        <p:spPr bwMode="auto">
          <a:xfrm>
            <a:off x="3492500" y="1449388"/>
            <a:ext cx="215900" cy="12588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66" name="Line 6"/>
          <p:cNvSpPr>
            <a:spLocks noChangeShapeType="1"/>
          </p:cNvSpPr>
          <p:nvPr/>
        </p:nvSpPr>
        <p:spPr bwMode="auto">
          <a:xfrm>
            <a:off x="1187450" y="1449388"/>
            <a:ext cx="0" cy="169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700088" y="1889125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600">
                <a:solidFill>
                  <a:srgbClr val="26004D"/>
                </a:solidFill>
              </a:rPr>
              <a:t>E</a:t>
            </a:r>
            <a:r>
              <a:rPr lang="en-US" sz="1600" baseline="-25000">
                <a:solidFill>
                  <a:srgbClr val="26004D"/>
                </a:solidFill>
              </a:rPr>
              <a:t>0</a:t>
            </a:r>
            <a:endParaRPr lang="en-GB" sz="1600">
              <a:solidFill>
                <a:srgbClr val="26004D"/>
              </a:solidFill>
            </a:endParaRPr>
          </a:p>
        </p:txBody>
      </p:sp>
      <p:sp>
        <p:nvSpPr>
          <p:cNvPr id="117768" name="Text Box 8"/>
          <p:cNvSpPr txBox="1">
            <a:spLocks noChangeArrowheads="1"/>
          </p:cNvSpPr>
          <p:nvPr/>
        </p:nvSpPr>
        <p:spPr bwMode="auto">
          <a:xfrm>
            <a:off x="244475" y="1304925"/>
            <a:ext cx="9794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600">
                <a:solidFill>
                  <a:srgbClr val="26004D"/>
                </a:solidFill>
              </a:rPr>
              <a:t>E</a:t>
            </a:r>
            <a:r>
              <a:rPr lang="en-US" sz="1600" baseline="-25000">
                <a:solidFill>
                  <a:srgbClr val="26004D"/>
                </a:solidFill>
              </a:rPr>
              <a:t>0</a:t>
            </a:r>
            <a:r>
              <a:rPr lang="en-US" sz="1600">
                <a:solidFill>
                  <a:srgbClr val="26004D"/>
                </a:solidFill>
              </a:rPr>
              <a:t>+1.5%</a:t>
            </a:r>
            <a:endParaRPr lang="en-GB" sz="1600">
              <a:solidFill>
                <a:srgbClr val="26004D"/>
              </a:solidFill>
            </a:endParaRPr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250825" y="2552700"/>
            <a:ext cx="928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600">
                <a:solidFill>
                  <a:srgbClr val="26004D"/>
                </a:solidFill>
              </a:rPr>
              <a:t>E</a:t>
            </a:r>
            <a:r>
              <a:rPr lang="en-US" sz="1600" baseline="-25000">
                <a:solidFill>
                  <a:srgbClr val="26004D"/>
                </a:solidFill>
              </a:rPr>
              <a:t>0</a:t>
            </a:r>
            <a:r>
              <a:rPr lang="en-US" sz="1600">
                <a:solidFill>
                  <a:srgbClr val="26004D"/>
                </a:solidFill>
              </a:rPr>
              <a:t>-1.5%</a:t>
            </a:r>
            <a:endParaRPr lang="en-GB" sz="1600">
              <a:solidFill>
                <a:srgbClr val="26004D"/>
              </a:solidFill>
            </a:endParaRPr>
          </a:p>
        </p:txBody>
      </p:sp>
      <p:sp>
        <p:nvSpPr>
          <p:cNvPr id="117770" name="Line 10"/>
          <p:cNvSpPr>
            <a:spLocks noChangeShapeType="1"/>
          </p:cNvSpPr>
          <p:nvPr/>
        </p:nvSpPr>
        <p:spPr bwMode="auto">
          <a:xfrm>
            <a:off x="1116013" y="1449388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71" name="Line 11"/>
          <p:cNvSpPr>
            <a:spLocks noChangeShapeType="1"/>
          </p:cNvSpPr>
          <p:nvPr/>
        </p:nvSpPr>
        <p:spPr bwMode="auto">
          <a:xfrm>
            <a:off x="1116013" y="2060575"/>
            <a:ext cx="179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72" name="Line 12"/>
          <p:cNvSpPr>
            <a:spLocks noChangeShapeType="1"/>
          </p:cNvSpPr>
          <p:nvPr/>
        </p:nvSpPr>
        <p:spPr bwMode="auto">
          <a:xfrm>
            <a:off x="1116013" y="2709863"/>
            <a:ext cx="179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73" name="Line 13"/>
          <p:cNvSpPr>
            <a:spLocks noChangeShapeType="1"/>
          </p:cNvSpPr>
          <p:nvPr/>
        </p:nvSpPr>
        <p:spPr bwMode="auto">
          <a:xfrm>
            <a:off x="1223963" y="2709863"/>
            <a:ext cx="4824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74" name="Line 14"/>
          <p:cNvSpPr>
            <a:spLocks noChangeShapeType="1"/>
          </p:cNvSpPr>
          <p:nvPr/>
        </p:nvSpPr>
        <p:spPr bwMode="auto">
          <a:xfrm>
            <a:off x="1187450" y="2636838"/>
            <a:ext cx="0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75" name="Line 15"/>
          <p:cNvSpPr>
            <a:spLocks noChangeShapeType="1"/>
          </p:cNvSpPr>
          <p:nvPr/>
        </p:nvSpPr>
        <p:spPr bwMode="auto">
          <a:xfrm>
            <a:off x="3455988" y="1412875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76" name="Line 16"/>
          <p:cNvSpPr>
            <a:spLocks noChangeShapeType="1"/>
          </p:cNvSpPr>
          <p:nvPr/>
        </p:nvSpPr>
        <p:spPr bwMode="auto">
          <a:xfrm>
            <a:off x="3708400" y="1412875"/>
            <a:ext cx="0" cy="176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77" name="Line 17"/>
          <p:cNvSpPr>
            <a:spLocks noChangeShapeType="1"/>
          </p:cNvSpPr>
          <p:nvPr/>
        </p:nvSpPr>
        <p:spPr bwMode="auto">
          <a:xfrm>
            <a:off x="6048375" y="1412875"/>
            <a:ext cx="0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78" name="Text Box 18"/>
          <p:cNvSpPr txBox="1">
            <a:spLocks noChangeArrowheads="1"/>
          </p:cNvSpPr>
          <p:nvPr/>
        </p:nvSpPr>
        <p:spPr bwMode="auto">
          <a:xfrm>
            <a:off x="1492250" y="2713038"/>
            <a:ext cx="16033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600">
                <a:solidFill>
                  <a:srgbClr val="26004D"/>
                </a:solidFill>
              </a:rPr>
              <a:t>280 </a:t>
            </a:r>
            <a:r>
              <a:rPr lang="en-US" sz="1600">
                <a:solidFill>
                  <a:srgbClr val="26004D"/>
                </a:solidFill>
                <a:latin typeface="Symbol" pitchFamily="18" charset="2"/>
              </a:rPr>
              <a:t>m</a:t>
            </a:r>
            <a:r>
              <a:rPr lang="en-US" sz="1600">
                <a:solidFill>
                  <a:srgbClr val="26004D"/>
                </a:solidFill>
              </a:rPr>
              <a:t>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600">
                <a:solidFill>
                  <a:srgbClr val="26004D"/>
                </a:solidFill>
              </a:rPr>
              <a:t>1350 bunches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600">
                <a:solidFill>
                  <a:srgbClr val="26004D"/>
                </a:solidFill>
              </a:rPr>
              <a:t>SASE1, SASE3</a:t>
            </a:r>
            <a:endParaRPr lang="en-GB" sz="1600">
              <a:solidFill>
                <a:srgbClr val="26004D"/>
              </a:solidFill>
            </a:endParaRPr>
          </a:p>
        </p:txBody>
      </p:sp>
      <p:sp>
        <p:nvSpPr>
          <p:cNvPr id="117779" name="Text Box 19"/>
          <p:cNvSpPr txBox="1">
            <a:spLocks noChangeArrowheads="1"/>
          </p:cNvSpPr>
          <p:nvPr/>
        </p:nvSpPr>
        <p:spPr bwMode="auto">
          <a:xfrm>
            <a:off x="4048125" y="2709863"/>
            <a:ext cx="18748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600">
                <a:solidFill>
                  <a:srgbClr val="26004D"/>
                </a:solidFill>
              </a:rPr>
              <a:t>280 </a:t>
            </a:r>
            <a:r>
              <a:rPr lang="en-US" sz="1600">
                <a:solidFill>
                  <a:srgbClr val="26004D"/>
                </a:solidFill>
                <a:latin typeface="Symbol" pitchFamily="18" charset="2"/>
              </a:rPr>
              <a:t>m</a:t>
            </a:r>
            <a:r>
              <a:rPr lang="en-US" sz="1600">
                <a:solidFill>
                  <a:srgbClr val="26004D"/>
                </a:solidFill>
              </a:rPr>
              <a:t>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600">
                <a:solidFill>
                  <a:srgbClr val="26004D"/>
                </a:solidFill>
              </a:rPr>
              <a:t>1350 bunches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600">
                <a:solidFill>
                  <a:srgbClr val="26004D"/>
                </a:solidFill>
              </a:rPr>
              <a:t>SASE2, UN1, UN2</a:t>
            </a:r>
            <a:endParaRPr lang="en-GB" sz="1600">
              <a:solidFill>
                <a:srgbClr val="26004D"/>
              </a:solidFill>
            </a:endParaRPr>
          </a:p>
        </p:txBody>
      </p:sp>
      <p:sp>
        <p:nvSpPr>
          <p:cNvPr id="117780" name="Line 20"/>
          <p:cNvSpPr>
            <a:spLocks noChangeShapeType="1"/>
          </p:cNvSpPr>
          <p:nvPr/>
        </p:nvSpPr>
        <p:spPr bwMode="auto">
          <a:xfrm>
            <a:off x="1158875" y="3716338"/>
            <a:ext cx="5683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81" name="Line 21"/>
          <p:cNvSpPr>
            <a:spLocks noChangeShapeType="1"/>
          </p:cNvSpPr>
          <p:nvPr/>
        </p:nvSpPr>
        <p:spPr bwMode="auto">
          <a:xfrm flipV="1">
            <a:off x="3635375" y="3716338"/>
            <a:ext cx="2376488" cy="12604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82" name="Line 22"/>
          <p:cNvSpPr>
            <a:spLocks noChangeShapeType="1"/>
          </p:cNvSpPr>
          <p:nvPr/>
        </p:nvSpPr>
        <p:spPr bwMode="auto">
          <a:xfrm>
            <a:off x="1158875" y="3716338"/>
            <a:ext cx="0" cy="169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83" name="Text Box 23"/>
          <p:cNvSpPr txBox="1">
            <a:spLocks noChangeArrowheads="1"/>
          </p:cNvSpPr>
          <p:nvPr/>
        </p:nvSpPr>
        <p:spPr bwMode="auto">
          <a:xfrm>
            <a:off x="671513" y="4156075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600">
                <a:solidFill>
                  <a:srgbClr val="26004D"/>
                </a:solidFill>
              </a:rPr>
              <a:t>E</a:t>
            </a:r>
            <a:r>
              <a:rPr lang="en-US" sz="1600" baseline="-25000">
                <a:solidFill>
                  <a:srgbClr val="26004D"/>
                </a:solidFill>
              </a:rPr>
              <a:t>0</a:t>
            </a:r>
            <a:endParaRPr lang="en-GB" sz="1600">
              <a:solidFill>
                <a:srgbClr val="26004D"/>
              </a:solidFill>
            </a:endParaRPr>
          </a:p>
        </p:txBody>
      </p:sp>
      <p:sp>
        <p:nvSpPr>
          <p:cNvPr id="117784" name="Text Box 24"/>
          <p:cNvSpPr txBox="1">
            <a:spLocks noChangeArrowheads="1"/>
          </p:cNvSpPr>
          <p:nvPr/>
        </p:nvSpPr>
        <p:spPr bwMode="auto">
          <a:xfrm>
            <a:off x="215900" y="3571875"/>
            <a:ext cx="9794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600">
                <a:solidFill>
                  <a:srgbClr val="26004D"/>
                </a:solidFill>
              </a:rPr>
              <a:t>E</a:t>
            </a:r>
            <a:r>
              <a:rPr lang="en-US" sz="1600" baseline="-25000">
                <a:solidFill>
                  <a:srgbClr val="26004D"/>
                </a:solidFill>
              </a:rPr>
              <a:t>0</a:t>
            </a:r>
            <a:r>
              <a:rPr lang="en-US" sz="1600">
                <a:solidFill>
                  <a:srgbClr val="26004D"/>
                </a:solidFill>
              </a:rPr>
              <a:t>+1.5%</a:t>
            </a:r>
            <a:endParaRPr lang="en-GB" sz="1600">
              <a:solidFill>
                <a:srgbClr val="26004D"/>
              </a:solidFill>
            </a:endParaRPr>
          </a:p>
        </p:txBody>
      </p:sp>
      <p:sp>
        <p:nvSpPr>
          <p:cNvPr id="117785" name="Text Box 25"/>
          <p:cNvSpPr txBox="1">
            <a:spLocks noChangeArrowheads="1"/>
          </p:cNvSpPr>
          <p:nvPr/>
        </p:nvSpPr>
        <p:spPr bwMode="auto">
          <a:xfrm>
            <a:off x="222250" y="4819650"/>
            <a:ext cx="928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600">
                <a:solidFill>
                  <a:srgbClr val="26004D"/>
                </a:solidFill>
              </a:rPr>
              <a:t>E</a:t>
            </a:r>
            <a:r>
              <a:rPr lang="en-US" sz="1600" baseline="-25000">
                <a:solidFill>
                  <a:srgbClr val="26004D"/>
                </a:solidFill>
              </a:rPr>
              <a:t>0</a:t>
            </a:r>
            <a:r>
              <a:rPr lang="en-US" sz="1600">
                <a:solidFill>
                  <a:srgbClr val="26004D"/>
                </a:solidFill>
              </a:rPr>
              <a:t>-1.5%</a:t>
            </a:r>
            <a:endParaRPr lang="en-GB" sz="1600">
              <a:solidFill>
                <a:srgbClr val="26004D"/>
              </a:solidFill>
            </a:endParaRPr>
          </a:p>
        </p:txBody>
      </p:sp>
      <p:sp>
        <p:nvSpPr>
          <p:cNvPr id="117786" name="Line 26"/>
          <p:cNvSpPr>
            <a:spLocks noChangeShapeType="1"/>
          </p:cNvSpPr>
          <p:nvPr/>
        </p:nvSpPr>
        <p:spPr bwMode="auto">
          <a:xfrm>
            <a:off x="1087438" y="3716338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87" name="Line 27"/>
          <p:cNvSpPr>
            <a:spLocks noChangeShapeType="1"/>
          </p:cNvSpPr>
          <p:nvPr/>
        </p:nvSpPr>
        <p:spPr bwMode="auto">
          <a:xfrm>
            <a:off x="1087438" y="4327525"/>
            <a:ext cx="179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88" name="Line 28"/>
          <p:cNvSpPr>
            <a:spLocks noChangeShapeType="1"/>
          </p:cNvSpPr>
          <p:nvPr/>
        </p:nvSpPr>
        <p:spPr bwMode="auto">
          <a:xfrm>
            <a:off x="1087438" y="4976813"/>
            <a:ext cx="179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89" name="Line 29"/>
          <p:cNvSpPr>
            <a:spLocks noChangeShapeType="1"/>
          </p:cNvSpPr>
          <p:nvPr/>
        </p:nvSpPr>
        <p:spPr bwMode="auto">
          <a:xfrm>
            <a:off x="1195388" y="4976813"/>
            <a:ext cx="4824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90" name="Line 30"/>
          <p:cNvSpPr>
            <a:spLocks noChangeShapeType="1"/>
          </p:cNvSpPr>
          <p:nvPr/>
        </p:nvSpPr>
        <p:spPr bwMode="auto">
          <a:xfrm>
            <a:off x="1158875" y="4903788"/>
            <a:ext cx="0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91" name="Line 31"/>
          <p:cNvSpPr>
            <a:spLocks noChangeShapeType="1"/>
          </p:cNvSpPr>
          <p:nvPr/>
        </p:nvSpPr>
        <p:spPr bwMode="auto">
          <a:xfrm>
            <a:off x="3463925" y="3679825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92" name="Line 32"/>
          <p:cNvSpPr>
            <a:spLocks noChangeShapeType="1"/>
          </p:cNvSpPr>
          <p:nvPr/>
        </p:nvSpPr>
        <p:spPr bwMode="auto">
          <a:xfrm>
            <a:off x="3643313" y="3679825"/>
            <a:ext cx="0" cy="176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93" name="Line 33"/>
          <p:cNvSpPr>
            <a:spLocks noChangeShapeType="1"/>
          </p:cNvSpPr>
          <p:nvPr/>
        </p:nvSpPr>
        <p:spPr bwMode="auto">
          <a:xfrm>
            <a:off x="6019800" y="3679825"/>
            <a:ext cx="0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94" name="Text Box 34"/>
          <p:cNvSpPr txBox="1">
            <a:spLocks noChangeArrowheads="1"/>
          </p:cNvSpPr>
          <p:nvPr/>
        </p:nvSpPr>
        <p:spPr bwMode="auto">
          <a:xfrm>
            <a:off x="1463675" y="4979988"/>
            <a:ext cx="16033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600">
                <a:solidFill>
                  <a:srgbClr val="26004D"/>
                </a:solidFill>
              </a:rPr>
              <a:t>300 </a:t>
            </a:r>
            <a:r>
              <a:rPr lang="en-US" sz="1600">
                <a:solidFill>
                  <a:srgbClr val="26004D"/>
                </a:solidFill>
                <a:latin typeface="Symbol" pitchFamily="18" charset="2"/>
              </a:rPr>
              <a:t>m</a:t>
            </a:r>
            <a:r>
              <a:rPr lang="en-US" sz="1600">
                <a:solidFill>
                  <a:srgbClr val="26004D"/>
                </a:solidFill>
              </a:rPr>
              <a:t>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600">
                <a:solidFill>
                  <a:srgbClr val="26004D"/>
                </a:solidFill>
              </a:rPr>
              <a:t>1350 bunches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600">
                <a:solidFill>
                  <a:srgbClr val="26004D"/>
                </a:solidFill>
              </a:rPr>
              <a:t>SASE1, SASE3</a:t>
            </a:r>
            <a:endParaRPr lang="en-GB" sz="1600">
              <a:solidFill>
                <a:srgbClr val="26004D"/>
              </a:solidFill>
            </a:endParaRPr>
          </a:p>
        </p:txBody>
      </p:sp>
      <p:sp>
        <p:nvSpPr>
          <p:cNvPr id="117795" name="Text Box 35"/>
          <p:cNvSpPr txBox="1">
            <a:spLocks noChangeArrowheads="1"/>
          </p:cNvSpPr>
          <p:nvPr/>
        </p:nvSpPr>
        <p:spPr bwMode="auto">
          <a:xfrm>
            <a:off x="4019550" y="4976813"/>
            <a:ext cx="18748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600">
                <a:solidFill>
                  <a:srgbClr val="26004D"/>
                </a:solidFill>
              </a:rPr>
              <a:t>300 </a:t>
            </a:r>
            <a:r>
              <a:rPr lang="en-US" sz="1600">
                <a:solidFill>
                  <a:srgbClr val="26004D"/>
                </a:solidFill>
                <a:latin typeface="Symbol" pitchFamily="18" charset="2"/>
              </a:rPr>
              <a:t>m</a:t>
            </a:r>
            <a:r>
              <a:rPr lang="en-US" sz="1600">
                <a:solidFill>
                  <a:srgbClr val="26004D"/>
                </a:solidFill>
              </a:rPr>
              <a:t>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600">
                <a:solidFill>
                  <a:srgbClr val="26004D"/>
                </a:solidFill>
              </a:rPr>
              <a:t>1350 bunches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600">
                <a:solidFill>
                  <a:srgbClr val="26004D"/>
                </a:solidFill>
              </a:rPr>
              <a:t>SASE2, UN1, UN2</a:t>
            </a:r>
            <a:endParaRPr lang="en-GB" sz="1600">
              <a:solidFill>
                <a:srgbClr val="26004D"/>
              </a:solidFill>
            </a:endParaRPr>
          </a:p>
        </p:txBody>
      </p:sp>
      <p:sp>
        <p:nvSpPr>
          <p:cNvPr id="117796" name="Line 36"/>
          <p:cNvSpPr>
            <a:spLocks noChangeShapeType="1"/>
          </p:cNvSpPr>
          <p:nvPr/>
        </p:nvSpPr>
        <p:spPr bwMode="auto">
          <a:xfrm>
            <a:off x="1987550" y="4400550"/>
            <a:ext cx="5683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97" name="Line 37"/>
          <p:cNvSpPr>
            <a:spLocks noChangeShapeType="1"/>
          </p:cNvSpPr>
          <p:nvPr/>
        </p:nvSpPr>
        <p:spPr bwMode="auto">
          <a:xfrm>
            <a:off x="2879725" y="4976813"/>
            <a:ext cx="5683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98" name="Text Box 38"/>
          <p:cNvSpPr txBox="1">
            <a:spLocks noChangeArrowheads="1"/>
          </p:cNvSpPr>
          <p:nvPr/>
        </p:nvSpPr>
        <p:spPr bwMode="auto">
          <a:xfrm>
            <a:off x="1547813" y="3860800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600">
                <a:solidFill>
                  <a:srgbClr val="26004D"/>
                </a:solidFill>
              </a:rPr>
              <a:t>20 </a:t>
            </a:r>
            <a:r>
              <a:rPr lang="en-US" sz="1600">
                <a:solidFill>
                  <a:srgbClr val="26004D"/>
                </a:solidFill>
                <a:latin typeface="Symbol" pitchFamily="18" charset="2"/>
              </a:rPr>
              <a:t>m</a:t>
            </a:r>
            <a:r>
              <a:rPr lang="en-US" sz="1600">
                <a:solidFill>
                  <a:srgbClr val="26004D"/>
                </a:solidFill>
              </a:rPr>
              <a:t>s</a:t>
            </a:r>
            <a:endParaRPr lang="en-GB" sz="1600">
              <a:solidFill>
                <a:srgbClr val="26004D"/>
              </a:solidFill>
            </a:endParaRPr>
          </a:p>
        </p:txBody>
      </p:sp>
      <p:sp>
        <p:nvSpPr>
          <p:cNvPr id="117799" name="Text Box 39"/>
          <p:cNvSpPr txBox="1">
            <a:spLocks noChangeArrowheads="1"/>
          </p:cNvSpPr>
          <p:nvPr/>
        </p:nvSpPr>
        <p:spPr bwMode="auto">
          <a:xfrm>
            <a:off x="2484438" y="4508500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600">
                <a:solidFill>
                  <a:srgbClr val="26004D"/>
                </a:solidFill>
              </a:rPr>
              <a:t>20 </a:t>
            </a:r>
            <a:r>
              <a:rPr lang="en-US" sz="1600">
                <a:solidFill>
                  <a:srgbClr val="26004D"/>
                </a:solidFill>
                <a:latin typeface="Symbol" pitchFamily="18" charset="2"/>
              </a:rPr>
              <a:t>m</a:t>
            </a:r>
            <a:r>
              <a:rPr lang="en-US" sz="1600">
                <a:solidFill>
                  <a:srgbClr val="26004D"/>
                </a:solidFill>
              </a:rPr>
              <a:t>s</a:t>
            </a:r>
            <a:endParaRPr lang="en-GB" sz="1600">
              <a:solidFill>
                <a:srgbClr val="26004D"/>
              </a:solidFill>
            </a:endParaRPr>
          </a:p>
        </p:txBody>
      </p:sp>
      <p:sp>
        <p:nvSpPr>
          <p:cNvPr id="117800" name="Line 40"/>
          <p:cNvSpPr>
            <a:spLocks noChangeShapeType="1"/>
          </p:cNvSpPr>
          <p:nvPr/>
        </p:nvSpPr>
        <p:spPr bwMode="auto">
          <a:xfrm>
            <a:off x="1727200" y="3716338"/>
            <a:ext cx="0" cy="395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801" name="Line 41"/>
          <p:cNvSpPr>
            <a:spLocks noChangeShapeType="1"/>
          </p:cNvSpPr>
          <p:nvPr/>
        </p:nvSpPr>
        <p:spPr bwMode="auto">
          <a:xfrm>
            <a:off x="1943100" y="3968750"/>
            <a:ext cx="0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802" name="Line 42"/>
          <p:cNvSpPr>
            <a:spLocks noChangeShapeType="1"/>
          </p:cNvSpPr>
          <p:nvPr/>
        </p:nvSpPr>
        <p:spPr bwMode="auto">
          <a:xfrm>
            <a:off x="2555875" y="4437063"/>
            <a:ext cx="0" cy="395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803" name="Line 43"/>
          <p:cNvSpPr>
            <a:spLocks noChangeShapeType="1"/>
          </p:cNvSpPr>
          <p:nvPr/>
        </p:nvSpPr>
        <p:spPr bwMode="auto">
          <a:xfrm>
            <a:off x="2843213" y="4616450"/>
            <a:ext cx="0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804" name="Text Box 44"/>
          <p:cNvSpPr txBox="1">
            <a:spLocks noChangeArrowheads="1"/>
          </p:cNvSpPr>
          <p:nvPr/>
        </p:nvSpPr>
        <p:spPr bwMode="auto">
          <a:xfrm>
            <a:off x="6659563" y="3392488"/>
            <a:ext cx="195421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800">
                <a:solidFill>
                  <a:srgbClr val="26004D"/>
                </a:solidFill>
                <a:latin typeface="Symbol" pitchFamily="18" charset="2"/>
              </a:rPr>
              <a:t>D</a:t>
            </a:r>
            <a:r>
              <a:rPr lang="en-US" sz="1800">
                <a:solidFill>
                  <a:srgbClr val="26004D"/>
                </a:solidFill>
              </a:rPr>
              <a:t>E/E = + 10</a:t>
            </a:r>
            <a:r>
              <a:rPr lang="en-US" sz="1800" baseline="30000">
                <a:solidFill>
                  <a:srgbClr val="26004D"/>
                </a:solidFill>
              </a:rPr>
              <a:t>-4 </a:t>
            </a:r>
            <a:r>
              <a:rPr lang="en-US" sz="1800">
                <a:solidFill>
                  <a:srgbClr val="26004D"/>
                </a:solidFill>
              </a:rPr>
              <a:t>/ </a:t>
            </a:r>
            <a:r>
              <a:rPr lang="en-US" sz="1800">
                <a:solidFill>
                  <a:srgbClr val="26004D"/>
                </a:solidFill>
                <a:latin typeface="Symbol" pitchFamily="18" charset="2"/>
              </a:rPr>
              <a:t>m</a:t>
            </a:r>
            <a:r>
              <a:rPr lang="en-US" sz="1800">
                <a:solidFill>
                  <a:srgbClr val="26004D"/>
                </a:solidFill>
              </a:rPr>
              <a:t>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800">
                <a:solidFill>
                  <a:srgbClr val="26004D"/>
                </a:solidFill>
              </a:rPr>
              <a:t>             - 10</a:t>
            </a:r>
            <a:r>
              <a:rPr lang="en-US" sz="1800" baseline="30000">
                <a:solidFill>
                  <a:srgbClr val="26004D"/>
                </a:solidFill>
              </a:rPr>
              <a:t>-3 </a:t>
            </a:r>
            <a:r>
              <a:rPr lang="en-US" sz="1800">
                <a:solidFill>
                  <a:srgbClr val="26004D"/>
                </a:solidFill>
              </a:rPr>
              <a:t>/ </a:t>
            </a:r>
            <a:r>
              <a:rPr lang="en-US" sz="1800">
                <a:solidFill>
                  <a:srgbClr val="26004D"/>
                </a:solidFill>
                <a:latin typeface="Symbol" pitchFamily="18" charset="2"/>
              </a:rPr>
              <a:t>m</a:t>
            </a:r>
            <a:r>
              <a:rPr lang="en-US" sz="1800">
                <a:solidFill>
                  <a:srgbClr val="26004D"/>
                </a:solidFill>
              </a:rPr>
              <a:t>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1800">
              <a:solidFill>
                <a:srgbClr val="26004D"/>
              </a:solidFill>
              <a:latin typeface="Symbol" pitchFamily="18" charset="2"/>
            </a:endParaRPr>
          </a:p>
        </p:txBody>
      </p:sp>
      <p:sp>
        <p:nvSpPr>
          <p:cNvPr id="117805" name="Rectangle 45"/>
          <p:cNvSpPr>
            <a:spLocks noChangeArrowheads="1"/>
          </p:cNvSpPr>
          <p:nvPr/>
        </p:nvSpPr>
        <p:spPr bwMode="auto">
          <a:xfrm>
            <a:off x="6659563" y="1446213"/>
            <a:ext cx="2116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2400">
                <a:solidFill>
                  <a:srgbClr val="26004D"/>
                </a:solidFill>
                <a:latin typeface="Symbol" pitchFamily="18" charset="2"/>
              </a:rPr>
              <a:t>D</a:t>
            </a:r>
            <a:r>
              <a:rPr lang="en-US" sz="2400">
                <a:solidFill>
                  <a:srgbClr val="26004D"/>
                </a:solidFill>
              </a:rPr>
              <a:t>E/E</a:t>
            </a:r>
            <a:r>
              <a:rPr lang="en-US" sz="2400" baseline="-25000">
                <a:solidFill>
                  <a:srgbClr val="26004D"/>
                </a:solidFill>
              </a:rPr>
              <a:t>max</a:t>
            </a:r>
            <a:r>
              <a:rPr lang="en-US" sz="2400">
                <a:solidFill>
                  <a:srgbClr val="26004D"/>
                </a:solidFill>
              </a:rPr>
              <a:t> = 3 %</a:t>
            </a:r>
            <a:endParaRPr lang="en-GB" sz="2400">
              <a:solidFill>
                <a:srgbClr val="26004D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 RF Sync. Users Meeting, 25.11.2010 </a:t>
            </a:r>
          </a:p>
          <a:p>
            <a:r>
              <a:rPr lang="en-US" dirty="0" smtClean="0"/>
              <a:t>Winfried Decking, XFEL Machine Layout Coordinator, DESY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561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Bunch Compression </a:t>
            </a:r>
            <a:r>
              <a:rPr lang="en-US" dirty="0" smtClean="0"/>
              <a:t>System Overview</a:t>
            </a:r>
            <a:endParaRPr lang="de-DE" dirty="0" smtClean="0"/>
          </a:p>
        </p:txBody>
      </p:sp>
      <p:pic>
        <p:nvPicPr>
          <p:cNvPr id="3277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3" t="45915" r="15125" b="31549"/>
          <a:stretch>
            <a:fillRect/>
          </a:stretch>
        </p:blipFill>
        <p:spPr bwMode="auto">
          <a:xfrm>
            <a:off x="454025" y="3322638"/>
            <a:ext cx="8208963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1809750" y="5172075"/>
            <a:ext cx="1839913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sz="1600" b="1"/>
              <a:t>R56 = 60-120 mm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sz="1600" b="1"/>
              <a:t>E = 130 MeV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176213" y="1265238"/>
            <a:ext cx="1462087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sz="1800" b="1">
                <a:latin typeface="Symbol" pitchFamily="18" charset="2"/>
              </a:rPr>
              <a:t>s</a:t>
            </a:r>
            <a:r>
              <a:rPr lang="de-DE" sz="1800" b="1" baseline="-25000">
                <a:latin typeface="Symbol" pitchFamily="18" charset="2"/>
              </a:rPr>
              <a:t>s</a:t>
            </a:r>
            <a:r>
              <a:rPr lang="de-DE" sz="1800" b="1"/>
              <a:t>    = 2 mm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sz="1800" b="1"/>
              <a:t>I</a:t>
            </a:r>
            <a:r>
              <a:rPr lang="de-DE" sz="1800" b="1" baseline="-25000"/>
              <a:t>peak  </a:t>
            </a:r>
            <a:r>
              <a:rPr lang="de-DE" sz="1800" b="1"/>
              <a:t>= 50 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sz="1800" b="1">
                <a:latin typeface="Symbol" pitchFamily="18" charset="2"/>
              </a:rPr>
              <a:t>s</a:t>
            </a:r>
            <a:r>
              <a:rPr lang="de-DE" sz="1800" b="1" baseline="-25000">
                <a:latin typeface="Symbol" pitchFamily="18" charset="2"/>
              </a:rPr>
              <a:t>E</a:t>
            </a:r>
            <a:r>
              <a:rPr lang="de-DE" sz="1800" b="1"/>
              <a:t>    = 0 %</a:t>
            </a:r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3948113" y="5192713"/>
            <a:ext cx="1839912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sz="1600" b="1"/>
              <a:t>R56 = 60-120 mm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sz="1600" b="1"/>
              <a:t>E = 500 MeV</a:t>
            </a: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6888163" y="5187950"/>
            <a:ext cx="1839912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sz="1600" b="1"/>
              <a:t>R56 = 30-100 mm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sz="1600" b="1"/>
              <a:t>E = 2000 GeV</a:t>
            </a: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1974850" y="1285875"/>
            <a:ext cx="14859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sz="1800" b="1">
                <a:latin typeface="Symbol" pitchFamily="18" charset="2"/>
              </a:rPr>
              <a:t>s</a:t>
            </a:r>
            <a:r>
              <a:rPr lang="de-DE" sz="1800" b="1" baseline="-25000">
                <a:latin typeface="Symbol" pitchFamily="18" charset="2"/>
              </a:rPr>
              <a:t>s</a:t>
            </a:r>
            <a:r>
              <a:rPr lang="de-DE" sz="1800" b="1"/>
              <a:t>    = 1 mm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sz="1800" b="1"/>
              <a:t>I</a:t>
            </a:r>
            <a:r>
              <a:rPr lang="de-DE" sz="1800" b="1" baseline="-25000"/>
              <a:t>peak  </a:t>
            </a:r>
            <a:r>
              <a:rPr lang="de-DE" sz="1800" b="1"/>
              <a:t>= 100 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sz="1800" b="1">
                <a:latin typeface="Symbol" pitchFamily="18" charset="2"/>
              </a:rPr>
              <a:t>s</a:t>
            </a:r>
            <a:r>
              <a:rPr lang="de-DE" sz="1800" b="1" baseline="-25000">
                <a:latin typeface="Symbol" pitchFamily="18" charset="2"/>
              </a:rPr>
              <a:t>E</a:t>
            </a:r>
            <a:r>
              <a:rPr lang="de-DE" sz="1800" b="1"/>
              <a:t>    = 1.5 %</a:t>
            </a: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3789363" y="1304925"/>
            <a:ext cx="1652587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sz="1800" b="1">
                <a:latin typeface="Symbol" pitchFamily="18" charset="2"/>
              </a:rPr>
              <a:t>s</a:t>
            </a:r>
            <a:r>
              <a:rPr lang="de-DE" sz="1800" b="1" baseline="-25000">
                <a:latin typeface="Symbol" pitchFamily="18" charset="2"/>
              </a:rPr>
              <a:t>s</a:t>
            </a:r>
            <a:r>
              <a:rPr lang="de-DE" sz="1800" b="1"/>
              <a:t>    = 0.1 mm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sz="1800" b="1"/>
              <a:t>I</a:t>
            </a:r>
            <a:r>
              <a:rPr lang="de-DE" sz="1800" b="1" baseline="-25000"/>
              <a:t>peak  </a:t>
            </a:r>
            <a:r>
              <a:rPr lang="de-DE" sz="1800" b="1"/>
              <a:t>= 1 kA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sz="1800" b="1">
                <a:latin typeface="Symbol" pitchFamily="18" charset="2"/>
              </a:rPr>
              <a:t>s</a:t>
            </a:r>
            <a:r>
              <a:rPr lang="de-DE" sz="1800" b="1" baseline="-25000">
                <a:latin typeface="Symbol" pitchFamily="18" charset="2"/>
              </a:rPr>
              <a:t>E</a:t>
            </a:r>
            <a:r>
              <a:rPr lang="de-DE" sz="1800" b="1"/>
              <a:t>    = 1 %</a:t>
            </a:r>
          </a:p>
        </p:txBody>
      </p: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7156450" y="1301750"/>
            <a:ext cx="1779588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sz="1800" b="1">
                <a:latin typeface="Symbol" pitchFamily="18" charset="2"/>
              </a:rPr>
              <a:t>s</a:t>
            </a:r>
            <a:r>
              <a:rPr lang="de-DE" sz="1800" b="1" baseline="-25000">
                <a:latin typeface="Symbol" pitchFamily="18" charset="2"/>
              </a:rPr>
              <a:t>s</a:t>
            </a:r>
            <a:r>
              <a:rPr lang="de-DE" sz="1800" b="1"/>
              <a:t>    = 0.02 mm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sz="1800" b="1"/>
              <a:t>I</a:t>
            </a:r>
            <a:r>
              <a:rPr lang="de-DE" sz="1800" b="1" baseline="-25000"/>
              <a:t>peak  </a:t>
            </a:r>
            <a:r>
              <a:rPr lang="de-DE" sz="1800" b="1"/>
              <a:t>= 5 kA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sz="1800" b="1">
                <a:latin typeface="Symbol" pitchFamily="18" charset="2"/>
              </a:rPr>
              <a:t>s</a:t>
            </a:r>
            <a:r>
              <a:rPr lang="de-DE" sz="1800" b="1" baseline="-25000">
                <a:latin typeface="Symbol" pitchFamily="18" charset="2"/>
              </a:rPr>
              <a:t>E</a:t>
            </a:r>
            <a:r>
              <a:rPr lang="de-DE" sz="1800" b="1"/>
              <a:t>    = 0.3 %</a:t>
            </a:r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>
            <a:off x="1509713" y="1692275"/>
            <a:ext cx="46355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>
            <a:off x="3375025" y="1712913"/>
            <a:ext cx="46355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91" name="Line 23"/>
          <p:cNvSpPr>
            <a:spLocks noChangeShapeType="1"/>
          </p:cNvSpPr>
          <p:nvPr/>
        </p:nvSpPr>
        <p:spPr bwMode="auto">
          <a:xfrm>
            <a:off x="5338763" y="1719263"/>
            <a:ext cx="1755775" cy="14287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>
            <a:off x="8529638" y="1708150"/>
            <a:ext cx="585787" cy="1588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85725" y="4192588"/>
            <a:ext cx="508000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sz="1400" b="1"/>
              <a:t>gun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600075" y="3598863"/>
            <a:ext cx="93027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de-DE" sz="1400" b="1"/>
              <a:t>3</a:t>
            </a:r>
            <a:r>
              <a:rPr lang="de-DE" sz="1400" b="1" baseline="30000"/>
              <a:t>rd</a:t>
            </a:r>
            <a:r>
              <a:rPr lang="de-DE" sz="1400" b="1"/>
              <a:t> harm.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de-DE" sz="1400" b="1"/>
              <a:t>module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3232150" y="4373563"/>
            <a:ext cx="1287463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de-DE" sz="1400" b="1"/>
              <a:t>bunch 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de-DE" sz="1400" b="1"/>
              <a:t>compression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de-DE" sz="1400" b="1"/>
              <a:t>chicane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4498975" y="3141663"/>
            <a:ext cx="2154238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sz="1400" b="1"/>
              <a:t>12 accelerator modules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1849438" y="3144838"/>
            <a:ext cx="2055812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sz="1400" b="1"/>
              <a:t>4 accelerator modules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3703638" y="3857625"/>
            <a:ext cx="1166812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de-DE" sz="1400" b="1"/>
              <a:t>diagnostics</a:t>
            </a:r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7305675" y="3862388"/>
            <a:ext cx="1166813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de-DE" sz="1400" b="1"/>
              <a:t>diagnostics</a:t>
            </a:r>
          </a:p>
        </p:txBody>
      </p:sp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1785938" y="4149725"/>
            <a:ext cx="80962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de-DE" sz="1400" b="1"/>
              <a:t>dogleg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de-DE" sz="1400" b="1"/>
              <a:t>R56 = 0</a:t>
            </a:r>
          </a:p>
        </p:txBody>
      </p:sp>
      <p:sp>
        <p:nvSpPr>
          <p:cNvPr id="32804" name="Line 36"/>
          <p:cNvSpPr>
            <a:spLocks noChangeShapeType="1"/>
          </p:cNvSpPr>
          <p:nvPr/>
        </p:nvSpPr>
        <p:spPr bwMode="auto">
          <a:xfrm flipH="1" flipV="1">
            <a:off x="2046288" y="3817938"/>
            <a:ext cx="1262062" cy="552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805" name="Line 37"/>
          <p:cNvSpPr>
            <a:spLocks noChangeShapeType="1"/>
          </p:cNvSpPr>
          <p:nvPr/>
        </p:nvSpPr>
        <p:spPr bwMode="auto">
          <a:xfrm flipV="1">
            <a:off x="3938588" y="3938588"/>
            <a:ext cx="3092450" cy="450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806" name="Line 38"/>
          <p:cNvSpPr>
            <a:spLocks noChangeShapeType="1"/>
          </p:cNvSpPr>
          <p:nvPr/>
        </p:nvSpPr>
        <p:spPr bwMode="auto">
          <a:xfrm flipH="1" flipV="1">
            <a:off x="3524250" y="3973513"/>
            <a:ext cx="14288" cy="40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 RF Sync. Users Meeting, 25.11.2010 </a:t>
            </a:r>
          </a:p>
          <a:p>
            <a:r>
              <a:rPr lang="en-US" dirty="0" smtClean="0"/>
              <a:t>Winfried Decking, XFEL Machine Layout Coordinator, DESY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17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Bunch Compressor Chicanes</a:t>
            </a:r>
            <a:endParaRPr lang="de-D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787305"/>
              </p:ext>
            </p:extLst>
          </p:nvPr>
        </p:nvGraphicFramePr>
        <p:xfrm>
          <a:off x="4215204" y="2227521"/>
          <a:ext cx="4427220" cy="2585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5740"/>
                <a:gridCol w="1475740"/>
                <a:gridCol w="1475740"/>
              </a:tblGrid>
              <a:tr h="555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Chicane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Minimum R56 [mm]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Maximum R56 [mm]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7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BC0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0, 60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120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7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BC1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60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120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7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BC2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30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100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26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  <a:effectLst/>
                          <a:latin typeface="Symbol" pitchFamily="18" charset="2"/>
                          <a:ea typeface="Times New Roman"/>
                        </a:rPr>
                        <a:t>D</a:t>
                      </a: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</a:rPr>
                        <a:t>t</a:t>
                      </a:r>
                      <a:endParaRPr lang="en-US" sz="12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</a:rPr>
                        <a:t>[</a:t>
                      </a: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</a:rPr>
                        <a:t>ps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</a:rPr>
                        <a:t>]</a:t>
                      </a:r>
                      <a:endParaRPr lang="de-DE" sz="1200" b="1" dirty="0">
                        <a:solidFill>
                          <a:schemeClr val="bg1"/>
                        </a:solidFill>
                        <a:effectLst/>
                        <a:latin typeface="Symbol" pitchFamily="18" charset="2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2617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7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BC0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/>
                        </a:rPr>
                        <a:t>200</a:t>
                      </a:r>
                      <a:endParaRPr lang="de-DE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7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BC1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/>
                        </a:rPr>
                        <a:t>100</a:t>
                      </a:r>
                      <a:endParaRPr lang="de-DE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7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BC2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Times New Roman"/>
                        </a:rPr>
                        <a:t>120</a:t>
                      </a:r>
                      <a:endParaRPr lang="de-DE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518" y="1265275"/>
            <a:ext cx="3621856" cy="484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068" t="60780"/>
          <a:stretch/>
        </p:blipFill>
        <p:spPr bwMode="auto">
          <a:xfrm rot="5400000">
            <a:off x="6326179" y="-1094961"/>
            <a:ext cx="382774" cy="5103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 RF Sync. Users Meeting, 25.11.2010 </a:t>
            </a:r>
          </a:p>
          <a:p>
            <a:r>
              <a:rPr lang="en-US" dirty="0" smtClean="0"/>
              <a:t>Winfried Decking, XFEL Machine Layout Coordinator, DESY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19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Bunch Compression at different charges</a:t>
            </a:r>
            <a:endParaRPr lang="de-DE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237" y="1318437"/>
            <a:ext cx="7330738" cy="449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 RF Sync. Users Meeting, 25.11.2010 </a:t>
            </a:r>
          </a:p>
          <a:p>
            <a:r>
              <a:rPr lang="en-US" dirty="0" smtClean="0"/>
              <a:t>Winfried Decking, XFEL Machine Layout Coordinator, DESY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36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Bunch Compression at different charges</a:t>
            </a:r>
            <a:endParaRPr lang="de-DE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698" y="1332013"/>
            <a:ext cx="6600000" cy="49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828" y="6050060"/>
            <a:ext cx="3413052" cy="367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939" y="5425041"/>
            <a:ext cx="20526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 RF Sync. Users Meeting, 25.11.2010 </a:t>
            </a:r>
          </a:p>
          <a:p>
            <a:r>
              <a:rPr lang="en-US" dirty="0" smtClean="0"/>
              <a:t>Winfried Decking, XFEL Machine Layout Coordinator, DESY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211817"/>
      </p:ext>
    </p:extLst>
  </p:cSld>
  <p:clrMapOvr>
    <a:masterClrMapping/>
  </p:clrMapOvr>
</p:sld>
</file>

<file path=ppt/theme/theme1.xml><?xml version="1.0" encoding="utf-8"?>
<a:theme xmlns:a="http://schemas.openxmlformats.org/drawingml/2006/main" name="XFELGmBH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XFELGmBH</Template>
  <TotalTime>0</TotalTime>
  <Words>703</Words>
  <Application>Microsoft Office PowerPoint</Application>
  <PresentationFormat>On-screen Show (4:3)</PresentationFormat>
  <Paragraphs>173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XFELGmBH</vt:lpstr>
      <vt:lpstr>XFEL Operation Modes</vt:lpstr>
      <vt:lpstr>Pulse Patterns</vt:lpstr>
      <vt:lpstr>Pulse pattern creation</vt:lpstr>
      <vt:lpstr>More Pulse Pattern creation</vt:lpstr>
      <vt:lpstr>Energy Variation – Within Bunch Train</vt:lpstr>
      <vt:lpstr>Bunch Compression System Overview</vt:lpstr>
      <vt:lpstr>Bunch Compressor Chicanes</vt:lpstr>
      <vt:lpstr>Bunch Compression at different charges</vt:lpstr>
      <vt:lpstr>Bunch Compression at different charges</vt:lpstr>
      <vt:lpstr>Summary</vt:lpstr>
      <vt:lpstr>Summary cont.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XFEL Operation Modes</dc:title>
  <dc:creator>wdecking</dc:creator>
  <cp:lastModifiedBy>wdecking</cp:lastModifiedBy>
  <cp:revision>9</cp:revision>
  <cp:lastPrinted>2008-09-01T15:04:16Z</cp:lastPrinted>
  <dcterms:created xsi:type="dcterms:W3CDTF">2010-11-24T14:22:02Z</dcterms:created>
  <dcterms:modified xsi:type="dcterms:W3CDTF">2010-11-24T15:54:24Z</dcterms:modified>
</cp:coreProperties>
</file>