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1" r:id="rId2"/>
    <p:sldId id="323" r:id="rId3"/>
    <p:sldId id="312" r:id="rId4"/>
    <p:sldId id="302" r:id="rId5"/>
    <p:sldId id="330" r:id="rId6"/>
    <p:sldId id="324" r:id="rId7"/>
    <p:sldId id="326" r:id="rId8"/>
    <p:sldId id="327" r:id="rId9"/>
    <p:sldId id="303" r:id="rId10"/>
    <p:sldId id="325" r:id="rId11"/>
    <p:sldId id="314" r:id="rId12"/>
    <p:sldId id="318" r:id="rId13"/>
    <p:sldId id="304" r:id="rId14"/>
    <p:sldId id="317" r:id="rId15"/>
    <p:sldId id="309" r:id="rId16"/>
    <p:sldId id="308" r:id="rId17"/>
    <p:sldId id="306" r:id="rId18"/>
    <p:sldId id="329" r:id="rId19"/>
    <p:sldId id="321" r:id="rId20"/>
    <p:sldId id="328" r:id="rId21"/>
    <p:sldId id="322" r:id="rId22"/>
    <p:sldId id="315" r:id="rId23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>
          <p15:clr>
            <a:srgbClr val="A4A3A4"/>
          </p15:clr>
        </p15:guide>
        <p15:guide id="2" orient="horz" pos="167">
          <p15:clr>
            <a:srgbClr val="A4A3A4"/>
          </p15:clr>
        </p15:guide>
        <p15:guide id="3" orient="horz" pos="616">
          <p15:clr>
            <a:srgbClr val="A4A3A4"/>
          </p15:clr>
        </p15:guide>
        <p15:guide id="4" orient="horz" pos="2672">
          <p15:clr>
            <a:srgbClr val="A4A3A4"/>
          </p15:clr>
        </p15:guide>
        <p15:guide id="5" orient="horz" pos="1165">
          <p15:clr>
            <a:srgbClr val="A4A3A4"/>
          </p15:clr>
        </p15:guide>
        <p15:guide id="6" pos="5551">
          <p15:clr>
            <a:srgbClr val="A4A3A4"/>
          </p15:clr>
        </p15:guide>
        <p15:guide id="7" pos="1551">
          <p15:clr>
            <a:srgbClr val="A4A3A4"/>
          </p15:clr>
        </p15:guide>
        <p15:guide id="8" pos="4178">
          <p15:clr>
            <a:srgbClr val="A4A3A4"/>
          </p15:clr>
        </p15:guide>
        <p15:guide id="9" pos="2927">
          <p15:clr>
            <a:srgbClr val="A4A3A4"/>
          </p15:clr>
        </p15:guide>
        <p15:guide id="10" pos="2809">
          <p15:clr>
            <a:srgbClr val="A4A3A4"/>
          </p15:clr>
        </p15:guide>
        <p15:guide id="11" pos="178">
          <p15:clr>
            <a:srgbClr val="A4A3A4"/>
          </p15:clr>
        </p15:guide>
        <p15:guide id="12" pos="4299">
          <p15:clr>
            <a:srgbClr val="A4A3A4"/>
          </p15:clr>
        </p15:guide>
        <p15:guide id="13" pos="14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EB"/>
    <a:srgbClr val="FFFFCC"/>
    <a:srgbClr val="2AB4C2"/>
    <a:srgbClr val="FFFF99"/>
    <a:srgbClr val="D3E903"/>
    <a:srgbClr val="FFFF00"/>
    <a:srgbClr val="FFFFFF"/>
    <a:srgbClr val="9C9E9F"/>
    <a:srgbClr val="DDDDDD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45" autoAdjust="0"/>
    <p:restoredTop sz="94095" autoAdjust="0"/>
  </p:normalViewPr>
  <p:slideViewPr>
    <p:cSldViewPr snapToGrid="0">
      <p:cViewPr varScale="1">
        <p:scale>
          <a:sx n="71" d="100"/>
          <a:sy n="71" d="100"/>
        </p:scale>
        <p:origin x="737" y="36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-1602" y="-90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736858A-39C2-4BA9-B2EA-2EBB3C5D7C04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034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329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56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09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969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2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90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387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18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027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731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674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60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661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139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439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281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577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20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35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59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7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51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8142" y="90011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900113" y="0"/>
            <a:ext cx="8219281" cy="900113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732094" y="6463378"/>
            <a:ext cx="7062531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 b="1" dirty="0" smtClean="0">
                <a:solidFill>
                  <a:schemeClr val="bg2"/>
                </a:solidFill>
              </a:rPr>
              <a:t>Wolfgang</a:t>
            </a:r>
            <a:r>
              <a:rPr lang="en-GB" sz="900" b="1" baseline="0" dirty="0" smtClean="0">
                <a:solidFill>
                  <a:schemeClr val="bg2"/>
                </a:solidFill>
              </a:rPr>
              <a:t> Lohmann</a:t>
            </a:r>
            <a:r>
              <a:rPr lang="en-GB" sz="900" dirty="0" smtClean="0">
                <a:solidFill>
                  <a:schemeClr val="bg2"/>
                </a:solidFill>
              </a:rPr>
              <a:t>  </a:t>
            </a:r>
            <a:r>
              <a:rPr lang="en-GB" sz="900" dirty="0">
                <a:solidFill>
                  <a:schemeClr val="bg2"/>
                </a:solidFill>
              </a:rPr>
              <a:t>| </a:t>
            </a:r>
            <a:r>
              <a:rPr lang="en-GB" sz="900" baseline="0" dirty="0" smtClean="0">
                <a:solidFill>
                  <a:schemeClr val="bg2"/>
                </a:solidFill>
              </a:rPr>
              <a:t> 15.11.2021 </a:t>
            </a:r>
            <a:r>
              <a:rPr lang="en-GB" sz="900" dirty="0" smtClean="0">
                <a:solidFill>
                  <a:schemeClr val="bg2"/>
                </a:solidFill>
              </a:rPr>
              <a:t>  </a:t>
            </a:r>
            <a:r>
              <a:rPr lang="en-GB" sz="900" b="1" dirty="0">
                <a:solidFill>
                  <a:schemeClr val="bg2"/>
                </a:solidFill>
              </a:rPr>
              <a:t>Page </a:t>
            </a:r>
            <a:fld id="{ABA098E9-E6EE-44BF-9612-6777A6DF1330}" type="slidenum">
              <a:rPr lang="en-GB" sz="900" b="1">
                <a:solidFill>
                  <a:schemeClr val="bg2"/>
                </a:solidFill>
              </a:rPr>
              <a:pPr algn="r" eaLnBrk="1" hangingPunct="1"/>
              <a:t>‹Nr.›</a:t>
            </a:fld>
            <a:endParaRPr lang="en-GB" sz="9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34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8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03188"/>
            <a:ext cx="79121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5" descr="CMS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59619" y="1249010"/>
            <a:ext cx="8431469" cy="378565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25000"/>
                </a:schemeClr>
              </a:buClr>
              <a:buSzPct val="148000"/>
            </a:pPr>
            <a:endParaRPr lang="en-US" sz="2400" u="sng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r>
              <a:rPr lang="en-US" sz="2400" dirty="0" smtClean="0"/>
              <a:t> </a:t>
            </a:r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r>
              <a:rPr lang="en-US" sz="2400" dirty="0" smtClean="0"/>
              <a:t>Electromagnetic calorimeters with small Moliere Radius</a:t>
            </a:r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r>
              <a:rPr lang="en-US" sz="2400" dirty="0" smtClean="0"/>
              <a:t>Wolfgang Lohmann</a:t>
            </a:r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r>
              <a:rPr lang="en-US" sz="2400" dirty="0" smtClean="0"/>
              <a:t>BTU, DESY and RWTH</a:t>
            </a:r>
            <a:endParaRPr lang="en-GB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178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788148"/>
            <a:ext cx="9144000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9" name="Rectangle 29"/>
          <p:cNvSpPr txBox="1">
            <a:spLocks noChangeArrowheads="1"/>
          </p:cNvSpPr>
          <p:nvPr/>
        </p:nvSpPr>
        <p:spPr bwMode="auto">
          <a:xfrm>
            <a:off x="829628" y="0"/>
            <a:ext cx="8219281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sz="2800" kern="0" dirty="0" smtClean="0"/>
              <a:t>Moliere </a:t>
            </a:r>
            <a:r>
              <a:rPr lang="de-DE" sz="2800" kern="0" dirty="0" err="1" smtClean="0"/>
              <a:t>radius</a:t>
            </a:r>
            <a:endParaRPr lang="de-DE" sz="2800" kern="0" dirty="0"/>
          </a:p>
        </p:txBody>
      </p:sp>
      <p:sp>
        <p:nvSpPr>
          <p:cNvPr id="10" name="Textfeld 9"/>
          <p:cNvSpPr txBox="1"/>
          <p:nvPr/>
        </p:nvSpPr>
        <p:spPr>
          <a:xfrm>
            <a:off x="4200537" y="1196788"/>
            <a:ext cx="484837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r>
              <a:rPr lang="de-DE" sz="1800" dirty="0" err="1" smtClean="0"/>
              <a:t>Effective</a:t>
            </a:r>
            <a:r>
              <a:rPr lang="de-DE" sz="1800" dirty="0" smtClean="0"/>
              <a:t> </a:t>
            </a:r>
            <a:r>
              <a:rPr lang="de-DE" sz="1800" dirty="0" smtClean="0"/>
              <a:t>Moliere </a:t>
            </a:r>
            <a:r>
              <a:rPr lang="de-DE" sz="1800" dirty="0" err="1" smtClean="0"/>
              <a:t>radius</a:t>
            </a:r>
            <a:r>
              <a:rPr lang="de-DE" sz="1800" dirty="0" smtClean="0"/>
              <a:t>: ~ 8 </a:t>
            </a:r>
            <a:r>
              <a:rPr lang="de-DE" sz="1800" dirty="0" smtClean="0"/>
              <a:t>mm (5GeV)</a:t>
            </a:r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endParaRPr lang="de-DE" sz="1800" dirty="0" smtClean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rgbClr val="0070C0"/>
                </a:solidFill>
              </a:rPr>
              <a:t>approaching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the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technological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limit</a:t>
            </a:r>
            <a:endParaRPr lang="de-DE" sz="1800" dirty="0" smtClean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r>
              <a:rPr lang="de-DE" sz="1800" dirty="0" smtClean="0"/>
              <a:t>Position </a:t>
            </a:r>
            <a:r>
              <a:rPr lang="de-DE" sz="1800" dirty="0" err="1" smtClean="0"/>
              <a:t>resolution</a:t>
            </a:r>
            <a:r>
              <a:rPr lang="de-DE" sz="1800" dirty="0" smtClean="0"/>
              <a:t>        : ~ 0.5 mm (5 </a:t>
            </a:r>
            <a:r>
              <a:rPr lang="de-DE" sz="1800" dirty="0" err="1" smtClean="0"/>
              <a:t>GeV</a:t>
            </a:r>
            <a:r>
              <a:rPr lang="de-DE" sz="1800" dirty="0" smtClean="0"/>
              <a:t>)</a:t>
            </a:r>
          </a:p>
          <a:p>
            <a:endParaRPr lang="en-GB" dirty="0"/>
          </a:p>
        </p:txBody>
      </p:sp>
      <p:sp>
        <p:nvSpPr>
          <p:cNvPr id="11" name="Rechteck 10"/>
          <p:cNvSpPr/>
          <p:nvPr/>
        </p:nvSpPr>
        <p:spPr>
          <a:xfrm>
            <a:off x="4374533" y="5665738"/>
            <a:ext cx="4240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Published in: </a:t>
            </a:r>
            <a:r>
              <a:rPr lang="en-GB" i="1" dirty="0" err="1"/>
              <a:t>Eur.Phys.J.C</a:t>
            </a:r>
            <a:r>
              <a:rPr lang="en-GB" dirty="0"/>
              <a:t> 79 (2019) 7, 579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" y="1076226"/>
            <a:ext cx="3831404" cy="36221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532" y="2920337"/>
            <a:ext cx="3838931" cy="27673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45459" y="4932381"/>
            <a:ext cx="2737821" cy="839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550256" y="5102890"/>
            <a:ext cx="3576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dependence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</a:t>
            </a:r>
            <a:r>
              <a:rPr lang="de-DE" baseline="-25000" dirty="0" smtClean="0"/>
              <a:t>M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limited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sensor</a:t>
            </a:r>
            <a:r>
              <a:rPr lang="de-DE" dirty="0" smtClean="0"/>
              <a:t> planes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82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846325"/>
            <a:ext cx="9143999" cy="563231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9" name="Rectangle 29"/>
          <p:cNvSpPr txBox="1">
            <a:spLocks noChangeArrowheads="1"/>
          </p:cNvSpPr>
          <p:nvPr/>
        </p:nvSpPr>
        <p:spPr bwMode="auto">
          <a:xfrm>
            <a:off x="829628" y="0"/>
            <a:ext cx="8219281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sz="2800" kern="0" dirty="0" err="1" smtClean="0"/>
              <a:t>GaAs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sensors</a:t>
            </a:r>
            <a:r>
              <a:rPr lang="de-DE" sz="2800" kern="0" dirty="0" smtClean="0"/>
              <a:t> </a:t>
            </a:r>
            <a:endParaRPr lang="de-DE" sz="2800" kern="0" dirty="0"/>
          </a:p>
        </p:txBody>
      </p:sp>
      <p:sp>
        <p:nvSpPr>
          <p:cNvPr id="2" name="Textfeld 1"/>
          <p:cNvSpPr txBox="1"/>
          <p:nvPr/>
        </p:nvSpPr>
        <p:spPr>
          <a:xfrm>
            <a:off x="688490" y="945328"/>
            <a:ext cx="76638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dirty="0" err="1" smtClean="0"/>
              <a:t>Within</a:t>
            </a:r>
            <a:r>
              <a:rPr lang="de-DE" dirty="0" smtClean="0"/>
              <a:t> FCAL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ago</a:t>
            </a:r>
            <a:r>
              <a:rPr lang="de-DE" dirty="0" smtClean="0"/>
              <a:t> a 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Tomsk State </a:t>
            </a:r>
            <a:r>
              <a:rPr lang="de-DE" dirty="0"/>
              <a:t>U</a:t>
            </a:r>
            <a:r>
              <a:rPr lang="de-DE" dirty="0" smtClean="0"/>
              <a:t>niversity was </a:t>
            </a:r>
            <a:r>
              <a:rPr lang="de-DE" dirty="0" err="1" smtClean="0"/>
              <a:t>established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high </a:t>
            </a:r>
            <a:r>
              <a:rPr lang="de-DE" dirty="0" err="1" smtClean="0"/>
              <a:t>resistivity</a:t>
            </a:r>
            <a:r>
              <a:rPr lang="de-DE" dirty="0"/>
              <a:t> </a:t>
            </a:r>
            <a:r>
              <a:rPr lang="de-DE" dirty="0" err="1" smtClean="0"/>
              <a:t>GaAs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Measurements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 </a:t>
            </a:r>
            <a:r>
              <a:rPr lang="de-DE" dirty="0" err="1" smtClean="0"/>
              <a:t>and</a:t>
            </a:r>
            <a:r>
              <a:rPr lang="de-DE" dirty="0" smtClean="0"/>
              <a:t> in </a:t>
            </a:r>
            <a:r>
              <a:rPr lang="de-DE" dirty="0" err="1" smtClean="0"/>
              <a:t>previous</a:t>
            </a:r>
            <a:r>
              <a:rPr lang="de-DE" dirty="0" smtClean="0"/>
              <a:t> test-</a:t>
            </a:r>
            <a:r>
              <a:rPr lang="de-DE" dirty="0" err="1" smtClean="0"/>
              <a:t>beams</a:t>
            </a:r>
            <a:r>
              <a:rPr lang="de-DE" dirty="0" smtClean="0"/>
              <a:t> (2011)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 promising</a:t>
            </a:r>
          </a:p>
          <a:p>
            <a:r>
              <a:rPr lang="de-DE" dirty="0" smtClean="0"/>
              <a:t> </a:t>
            </a:r>
          </a:p>
          <a:p>
            <a:endParaRPr lang="de-DE" dirty="0"/>
          </a:p>
          <a:p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2494896"/>
            <a:ext cx="1877210" cy="188787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36719" y="4556999"/>
            <a:ext cx="39352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43000"/>
              <a:buFont typeface="Arial" panose="020B0604020202020204" pitchFamily="34" charset="0"/>
              <a:buChar char="•"/>
            </a:pPr>
            <a:r>
              <a:rPr lang="de-DE" dirty="0" smtClean="0"/>
              <a:t>Sensor </a:t>
            </a:r>
            <a:r>
              <a:rPr lang="de-DE" dirty="0" err="1" smtClean="0"/>
              <a:t>thickness</a:t>
            </a:r>
            <a:r>
              <a:rPr lang="de-DE" dirty="0" smtClean="0"/>
              <a:t> 500 </a:t>
            </a:r>
            <a:r>
              <a:rPr lang="el-GR" dirty="0" smtClean="0"/>
              <a:t>μ</a:t>
            </a:r>
            <a:r>
              <a:rPr lang="de-DE" dirty="0" smtClean="0"/>
              <a:t>m</a:t>
            </a:r>
          </a:p>
          <a:p>
            <a:pPr marL="285750" indent="-285750">
              <a:buSzPct val="143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43000"/>
              <a:buFont typeface="Arial" panose="020B0604020202020204" pitchFamily="34" charset="0"/>
              <a:buChar char="•"/>
            </a:pPr>
            <a:r>
              <a:rPr lang="de-DE" dirty="0" err="1" smtClean="0"/>
              <a:t>Resistivity</a:t>
            </a:r>
            <a:r>
              <a:rPr lang="de-DE" dirty="0" smtClean="0"/>
              <a:t> 10</a:t>
            </a:r>
            <a:r>
              <a:rPr lang="de-DE" baseline="30000" dirty="0" smtClean="0"/>
              <a:t>9</a:t>
            </a:r>
            <a:r>
              <a:rPr lang="de-DE" dirty="0" smtClean="0"/>
              <a:t> </a:t>
            </a:r>
            <a:r>
              <a:rPr lang="el-GR" dirty="0" smtClean="0"/>
              <a:t>Ω</a:t>
            </a:r>
            <a:r>
              <a:rPr lang="de-DE" dirty="0"/>
              <a:t>m</a:t>
            </a:r>
            <a:endParaRPr lang="de-DE" dirty="0" smtClean="0"/>
          </a:p>
          <a:p>
            <a:pPr marL="285750" indent="-285750">
              <a:buSzPct val="143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43000"/>
              <a:buFont typeface="Arial" panose="020B0604020202020204" pitchFamily="34" charset="0"/>
              <a:buChar char="•"/>
            </a:pPr>
            <a:r>
              <a:rPr lang="de-DE" dirty="0" smtClean="0"/>
              <a:t>Bias </a:t>
            </a:r>
            <a:r>
              <a:rPr lang="de-DE" dirty="0" err="1" smtClean="0"/>
              <a:t>voltage</a:t>
            </a:r>
            <a:r>
              <a:rPr lang="de-DE" dirty="0" smtClean="0"/>
              <a:t> 100 V</a:t>
            </a:r>
          </a:p>
          <a:p>
            <a:pPr marL="285750" indent="-285750">
              <a:buSzPct val="143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43000"/>
              <a:buFont typeface="Arial" panose="020B0604020202020204" pitchFamily="34" charset="0"/>
              <a:buChar char="•"/>
            </a:pPr>
            <a:r>
              <a:rPr lang="de-DE" dirty="0" err="1" smtClean="0"/>
              <a:t>Leakage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O(100nA) per pad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606" y="2494896"/>
            <a:ext cx="4187784" cy="27799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093746" y="5744584"/>
            <a:ext cx="2796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S/N ≈ 20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/>
              <a:t>LUXE ECAL-P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8314" y="900113"/>
            <a:ext cx="8832791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371475" y="1045844"/>
            <a:ext cx="372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ECAL-P </a:t>
            </a:r>
            <a:r>
              <a:rPr lang="de-DE" sz="2000" dirty="0" err="1" smtClean="0"/>
              <a:t>concept</a:t>
            </a:r>
            <a:endParaRPr lang="en-GB" sz="2000" dirty="0"/>
          </a:p>
        </p:txBody>
      </p:sp>
      <p:sp>
        <p:nvSpPr>
          <p:cNvPr id="3" name="Textfeld 2"/>
          <p:cNvSpPr txBox="1"/>
          <p:nvPr/>
        </p:nvSpPr>
        <p:spPr>
          <a:xfrm>
            <a:off x="371475" y="1706513"/>
            <a:ext cx="4943475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r>
              <a:rPr lang="de-DE" dirty="0" err="1" smtClean="0"/>
              <a:t>GaAs</a:t>
            </a:r>
            <a:r>
              <a:rPr lang="de-DE" dirty="0" smtClean="0"/>
              <a:t>/</a:t>
            </a:r>
            <a:r>
              <a:rPr lang="de-DE" dirty="0" err="1" smtClean="0"/>
              <a:t>tungsten</a:t>
            </a:r>
            <a:r>
              <a:rPr lang="de-DE" dirty="0" smtClean="0"/>
              <a:t> </a:t>
            </a:r>
            <a:r>
              <a:rPr lang="de-DE" dirty="0" err="1" smtClean="0"/>
              <a:t>sandwich</a:t>
            </a:r>
            <a:r>
              <a:rPr lang="de-DE" dirty="0" smtClean="0"/>
              <a:t> </a:t>
            </a:r>
            <a:r>
              <a:rPr lang="de-DE" dirty="0" err="1" smtClean="0"/>
              <a:t>calorimeter</a:t>
            </a:r>
            <a:endParaRPr lang="de-DE" dirty="0" smtClean="0"/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r>
              <a:rPr lang="de-DE" dirty="0" smtClean="0"/>
              <a:t>Frame </a:t>
            </a:r>
            <a:r>
              <a:rPr lang="de-DE" dirty="0" err="1" smtClean="0"/>
              <a:t>aluminum</a:t>
            </a:r>
            <a:r>
              <a:rPr lang="de-DE" dirty="0" smtClean="0"/>
              <a:t>, </a:t>
            </a:r>
            <a:r>
              <a:rPr lang="de-DE" dirty="0" err="1"/>
              <a:t>f</a:t>
            </a:r>
            <a:r>
              <a:rPr lang="de-DE" dirty="0" err="1" smtClean="0"/>
              <a:t>iducial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r>
              <a:rPr lang="de-DE" dirty="0" smtClean="0"/>
              <a:t> </a:t>
            </a:r>
          </a:p>
          <a:p>
            <a:pPr>
              <a:buSzPct val="162000"/>
            </a:pPr>
            <a:r>
              <a:rPr lang="de-DE" dirty="0" smtClean="0"/>
              <a:t>     53x5.2x9 cm</a:t>
            </a:r>
            <a:r>
              <a:rPr lang="de-DE" baseline="30000" dirty="0" smtClean="0"/>
              <a:t>3</a:t>
            </a:r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endParaRPr lang="de-DE" baseline="30000" dirty="0"/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r>
              <a:rPr lang="de-DE" dirty="0" smtClean="0"/>
              <a:t>20 </a:t>
            </a:r>
            <a:r>
              <a:rPr lang="de-DE" dirty="0" err="1" smtClean="0"/>
              <a:t>tungsten</a:t>
            </a:r>
            <a:r>
              <a:rPr lang="de-DE" dirty="0" smtClean="0"/>
              <a:t> </a:t>
            </a:r>
            <a:r>
              <a:rPr lang="de-DE" dirty="0" err="1" smtClean="0"/>
              <a:t>plates</a:t>
            </a:r>
            <a:r>
              <a:rPr lang="de-DE" dirty="0" smtClean="0"/>
              <a:t> 1 X</a:t>
            </a:r>
            <a:r>
              <a:rPr lang="de-DE" baseline="-25000" dirty="0" smtClean="0"/>
              <a:t>0</a:t>
            </a:r>
            <a:r>
              <a:rPr lang="de-DE" dirty="0" smtClean="0"/>
              <a:t> </a:t>
            </a:r>
            <a:r>
              <a:rPr lang="de-DE" dirty="0" err="1" smtClean="0"/>
              <a:t>thick</a:t>
            </a:r>
            <a:endParaRPr lang="de-DE" dirty="0" smtClean="0"/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r>
              <a:rPr lang="de-DE" dirty="0" err="1" smtClean="0"/>
              <a:t>GaAs:Cr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r>
              <a:rPr lang="de-DE" dirty="0" smtClean="0"/>
              <a:t> 550 </a:t>
            </a:r>
            <a:r>
              <a:rPr lang="el-GR" dirty="0" smtClean="0"/>
              <a:t>μ</a:t>
            </a:r>
            <a:r>
              <a:rPr lang="de-DE" dirty="0" smtClean="0"/>
              <a:t>m </a:t>
            </a:r>
            <a:r>
              <a:rPr lang="de-DE" dirty="0" err="1" smtClean="0"/>
              <a:t>thick</a:t>
            </a:r>
            <a:r>
              <a:rPr lang="de-DE" dirty="0" smtClean="0"/>
              <a:t>, 52x76 mm</a:t>
            </a:r>
            <a:r>
              <a:rPr lang="de-DE" baseline="30000" dirty="0" smtClean="0"/>
              <a:t>2</a:t>
            </a:r>
          </a:p>
          <a:p>
            <a:pPr>
              <a:buSzPct val="162000"/>
            </a:pPr>
            <a:r>
              <a:rPr lang="de-DE" dirty="0" smtClean="0"/>
              <a:t>     </a:t>
            </a:r>
            <a:r>
              <a:rPr lang="de-DE" dirty="0" err="1" smtClean="0"/>
              <a:t>area</a:t>
            </a:r>
            <a:endParaRPr lang="de-DE" dirty="0" smtClean="0"/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r>
              <a:rPr lang="de-DE" dirty="0" smtClean="0"/>
              <a:t>FE ASICs FLAXE (</a:t>
            </a:r>
            <a:r>
              <a:rPr lang="de-DE" dirty="0" err="1" smtClean="0"/>
              <a:t>derived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FLAME) on top </a:t>
            </a:r>
            <a:r>
              <a:rPr lang="de-DE" dirty="0" err="1" smtClean="0"/>
              <a:t>of</a:t>
            </a:r>
            <a:r>
              <a:rPr lang="de-DE" dirty="0" smtClean="0"/>
              <a:t> ECAL</a:t>
            </a:r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r>
              <a:rPr lang="de-DE" dirty="0" smtClean="0"/>
              <a:t>FPGAs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orchestrating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 out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preprocessing</a:t>
            </a:r>
            <a:r>
              <a:rPr lang="de-DE" dirty="0" smtClean="0"/>
              <a:t> in a </a:t>
            </a:r>
            <a:r>
              <a:rPr lang="de-DE" dirty="0" err="1" smtClean="0"/>
              <a:t>rack</a:t>
            </a:r>
            <a:r>
              <a:rPr lang="de-DE" dirty="0" smtClean="0"/>
              <a:t> a </a:t>
            </a:r>
            <a:r>
              <a:rPr lang="de-DE" dirty="0" err="1" smtClean="0"/>
              <a:t>few</a:t>
            </a:r>
            <a:r>
              <a:rPr lang="de-DE" dirty="0" smtClean="0"/>
              <a:t> m </a:t>
            </a:r>
            <a:r>
              <a:rPr lang="de-DE" dirty="0" err="1" smtClean="0"/>
              <a:t>away</a:t>
            </a:r>
            <a:endParaRPr lang="de-DE" dirty="0" smtClean="0"/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62000"/>
              <a:buFont typeface="Arial" panose="020B0604020202020204" pitchFamily="34" charset="0"/>
              <a:buChar char="•"/>
            </a:pPr>
            <a:r>
              <a:rPr lang="de-DE" dirty="0" smtClean="0"/>
              <a:t>TLU </a:t>
            </a:r>
            <a:r>
              <a:rPr lang="de-DE" dirty="0" err="1" smtClean="0"/>
              <a:t>trigger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adapted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EUDAQ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25" y="1065908"/>
            <a:ext cx="4115865" cy="22216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32" y="3475042"/>
            <a:ext cx="2857657" cy="24274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008189" y="3709638"/>
            <a:ext cx="8272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updatedold</a:t>
            </a:r>
            <a:r>
              <a:rPr lang="de-DE" sz="1400" dirty="0" smtClean="0"/>
              <a:t> </a:t>
            </a:r>
            <a:r>
              <a:rPr lang="de-DE" sz="1400" dirty="0" err="1" smtClean="0"/>
              <a:t>figure</a:t>
            </a:r>
            <a:r>
              <a:rPr lang="de-DE" sz="1400" dirty="0" smtClean="0"/>
              <a:t>,</a:t>
            </a:r>
          </a:p>
          <a:p>
            <a:r>
              <a:rPr lang="de-DE" sz="1400" dirty="0" smtClean="0"/>
              <a:t>but </a:t>
            </a:r>
            <a:r>
              <a:rPr lang="de-DE" sz="1400" dirty="0" err="1" smtClean="0"/>
              <a:t>shows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principle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184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/>
              <a:t>^</a:t>
            </a:r>
            <a:r>
              <a:rPr lang="de-DE" sz="2800" dirty="0" err="1" smtClean="0"/>
              <a:t>new</a:t>
            </a:r>
            <a:r>
              <a:rPr lang="de-DE" sz="2800" dirty="0" smtClean="0"/>
              <a:t> </a:t>
            </a:r>
            <a:r>
              <a:rPr lang="de-DE" sz="2800" dirty="0" err="1" smtClean="0"/>
              <a:t>GaAs</a:t>
            </a:r>
            <a:r>
              <a:rPr lang="de-DE" sz="2800" dirty="0" smtClean="0"/>
              <a:t> </a:t>
            </a:r>
            <a:r>
              <a:rPr lang="de-DE" sz="2800" dirty="0" err="1" smtClean="0"/>
              <a:t>sensors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" y="900113"/>
            <a:ext cx="9144000" cy="563231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151001" y="975447"/>
            <a:ext cx="3895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70C0"/>
                </a:solidFill>
              </a:rPr>
              <a:t>New </a:t>
            </a:r>
            <a:r>
              <a:rPr lang="de-DE" sz="2000" dirty="0" err="1" smtClean="0">
                <a:solidFill>
                  <a:srgbClr val="0070C0"/>
                </a:solidFill>
              </a:rPr>
              <a:t>technology</a:t>
            </a:r>
            <a:r>
              <a:rPr lang="de-DE" sz="20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de-DE" sz="2000" dirty="0" err="1" smtClean="0">
                <a:solidFill>
                  <a:srgbClr val="0070C0"/>
                </a:solidFill>
              </a:rPr>
              <a:t>Sensors</a:t>
            </a:r>
            <a:r>
              <a:rPr lang="de-DE" sz="2000" dirty="0" smtClean="0">
                <a:solidFill>
                  <a:srgbClr val="0070C0"/>
                </a:solidFill>
              </a:rPr>
              <a:t>, </a:t>
            </a:r>
            <a:r>
              <a:rPr lang="de-DE" sz="2000" dirty="0" err="1" smtClean="0">
                <a:solidFill>
                  <a:srgbClr val="0070C0"/>
                </a:solidFill>
              </a:rPr>
              <a:t>with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signal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routing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integrated</a:t>
            </a:r>
            <a:r>
              <a:rPr lang="de-DE" sz="2000" dirty="0" smtClean="0">
                <a:solidFill>
                  <a:srgbClr val="0070C0"/>
                </a:solidFill>
              </a:rPr>
              <a:t> on </a:t>
            </a:r>
            <a:r>
              <a:rPr lang="de-DE" sz="2000" dirty="0" err="1" smtClean="0">
                <a:solidFill>
                  <a:srgbClr val="0070C0"/>
                </a:solidFill>
              </a:rPr>
              <a:t>the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de-DE" sz="2000" dirty="0" err="1" smtClean="0">
                <a:solidFill>
                  <a:srgbClr val="0070C0"/>
                </a:solidFill>
              </a:rPr>
              <a:t>sensor</a:t>
            </a:r>
            <a:endParaRPr lang="en-GB" sz="2000" dirty="0">
              <a:solidFill>
                <a:srgbClr val="0070C0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343D0D9-48BB-9B43-B61F-9A606015D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9" t="17682" r="12724" b="28554"/>
          <a:stretch/>
        </p:blipFill>
        <p:spPr>
          <a:xfrm>
            <a:off x="4281347" y="902867"/>
            <a:ext cx="4602879" cy="2525970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311209" y="1971675"/>
            <a:ext cx="3081197" cy="4108263"/>
            <a:chOff x="5674330" y="977265"/>
            <a:chExt cx="3081197" cy="4108263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593EC16E-6625-3A42-995B-E4687C5BE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160797" y="1490798"/>
              <a:ext cx="4108263" cy="3081197"/>
            </a:xfrm>
            <a:prstGeom prst="rect">
              <a:avLst/>
            </a:prstGeom>
          </p:spPr>
        </p:pic>
        <p:cxnSp>
          <p:nvCxnSpPr>
            <p:cNvPr id="8" name="Gerade Verbindung mit Pfeil 7"/>
            <p:cNvCxnSpPr/>
            <p:nvPr/>
          </p:nvCxnSpPr>
          <p:spPr bwMode="auto">
            <a:xfrm flipV="1">
              <a:off x="6877079" y="2562377"/>
              <a:ext cx="672436" cy="28369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feld 9"/>
            <p:cNvSpPr txBox="1"/>
            <p:nvPr/>
          </p:nvSpPr>
          <p:spPr>
            <a:xfrm>
              <a:off x="5749290" y="2668905"/>
              <a:ext cx="1171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Pad </a:t>
              </a:r>
              <a:r>
                <a:rPr lang="de-DE" sz="1200" dirty="0" err="1" smtClean="0"/>
                <a:t>connected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to</a:t>
              </a:r>
              <a:r>
                <a:rPr lang="de-DE" sz="1200" dirty="0" smtClean="0"/>
                <a:t> Al  </a:t>
              </a:r>
              <a:r>
                <a:rPr lang="de-DE" sz="1200" dirty="0" err="1" smtClean="0"/>
                <a:t>readout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trace</a:t>
              </a:r>
              <a:endParaRPr lang="en-GB" sz="1200" dirty="0"/>
            </a:p>
          </p:txBody>
        </p:sp>
      </p:grpSp>
      <p:pic>
        <p:nvPicPr>
          <p:cNvPr id="13" name="Picture 16">
            <a:extLst>
              <a:ext uri="{FF2B5EF4-FFF2-40B4-BE49-F238E27FC236}">
                <a16:creationId xmlns:a16="http://schemas.microsoft.com/office/drawing/2014/main" id="{1F665D8E-9D03-BE47-924A-A5DFA11BC7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21" t="13923" r="19347" b="17233"/>
          <a:stretch/>
        </p:blipFill>
        <p:spPr>
          <a:xfrm rot="5400000">
            <a:off x="5208146" y="3518791"/>
            <a:ext cx="2677494" cy="255860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622484" y="4278838"/>
            <a:ext cx="1645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Bond pads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FE ASIC</a:t>
            </a:r>
            <a:endParaRPr lang="en-GB" dirty="0"/>
          </a:p>
        </p:txBody>
      </p:sp>
      <p:sp>
        <p:nvSpPr>
          <p:cNvPr id="15" name="Textfeld 14"/>
          <p:cNvSpPr txBox="1"/>
          <p:nvPr/>
        </p:nvSpPr>
        <p:spPr>
          <a:xfrm>
            <a:off x="5009753" y="1097280"/>
            <a:ext cx="2465467" cy="347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15 x 10 pads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/>
              <a:t>Read out </a:t>
            </a:r>
            <a:r>
              <a:rPr lang="de-DE" sz="2800" dirty="0" err="1" smtClean="0"/>
              <a:t>connctions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900113"/>
            <a:ext cx="9119394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grpSp>
        <p:nvGrpSpPr>
          <p:cNvPr id="4" name="Группа 62"/>
          <p:cNvGrpSpPr/>
          <p:nvPr/>
        </p:nvGrpSpPr>
        <p:grpSpPr>
          <a:xfrm rot="5400000">
            <a:off x="6679448" y="881827"/>
            <a:ext cx="1535907" cy="2213925"/>
            <a:chOff x="6876366" y="2548349"/>
            <a:chExt cx="2000027" cy="3413994"/>
          </a:xfrm>
        </p:grpSpPr>
        <p:grpSp>
          <p:nvGrpSpPr>
            <p:cNvPr id="6" name="Группа 63"/>
            <p:cNvGrpSpPr/>
            <p:nvPr/>
          </p:nvGrpSpPr>
          <p:grpSpPr>
            <a:xfrm>
              <a:off x="6876366" y="2548349"/>
              <a:ext cx="2000027" cy="3413994"/>
              <a:chOff x="6876366" y="2548349"/>
              <a:chExt cx="2000027" cy="3413994"/>
            </a:xfrm>
          </p:grpSpPr>
          <p:grpSp>
            <p:nvGrpSpPr>
              <p:cNvPr id="8" name="Группа 68"/>
              <p:cNvGrpSpPr/>
              <p:nvPr/>
            </p:nvGrpSpPr>
            <p:grpSpPr>
              <a:xfrm>
                <a:off x="6876366" y="2548349"/>
                <a:ext cx="2000027" cy="3413994"/>
                <a:chOff x="5582331" y="2269754"/>
                <a:chExt cx="2000027" cy="3413994"/>
              </a:xfrm>
            </p:grpSpPr>
            <p:pic>
              <p:nvPicPr>
                <p:cNvPr id="10" name="Рисунок 6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7248" y="2269754"/>
                  <a:ext cx="885110" cy="3413994"/>
                </a:xfrm>
                <a:prstGeom prst="rect">
                  <a:avLst/>
                </a:prstGeom>
              </p:spPr>
            </p:pic>
            <p:pic>
              <p:nvPicPr>
                <p:cNvPr id="11" name="Рисунок 7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2331" y="2975873"/>
                  <a:ext cx="1114014" cy="160418"/>
                </a:xfrm>
                <a:prstGeom prst="rect">
                  <a:avLst/>
                </a:prstGeom>
              </p:spPr>
            </p:pic>
            <p:pic>
              <p:nvPicPr>
                <p:cNvPr id="12" name="Рисунок 7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4058" y="5352601"/>
                  <a:ext cx="761953" cy="280399"/>
                </a:xfrm>
                <a:prstGeom prst="rect">
                  <a:avLst/>
                </a:prstGeom>
              </p:spPr>
            </p:pic>
          </p:grpSp>
          <p:pic>
            <p:nvPicPr>
              <p:cNvPr id="9" name="Рисунок 6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8669" y="4302550"/>
                <a:ext cx="304800" cy="780555"/>
              </a:xfrm>
              <a:prstGeom prst="rect">
                <a:avLst/>
              </a:prstGeom>
            </p:spPr>
          </p:pic>
        </p:grpSp>
        <p:sp>
          <p:nvSpPr>
            <p:cNvPr id="7" name="Прямоугольная выноска 64"/>
            <p:cNvSpPr/>
            <p:nvPr/>
          </p:nvSpPr>
          <p:spPr>
            <a:xfrm rot="16200000">
              <a:off x="7047040" y="4157723"/>
              <a:ext cx="2514897" cy="432048"/>
            </a:xfrm>
            <a:prstGeom prst="wedgeRectCallout">
              <a:avLst>
                <a:gd name="adj1" fmla="val 27994"/>
                <a:gd name="adj2" fmla="val 4882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Sensor: 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500um</a:t>
              </a:r>
              <a:endParaRPr lang="en-US" sz="1400" dirty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542925" y="1051560"/>
            <a:ext cx="2428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Assembled</a:t>
            </a:r>
            <a:r>
              <a:rPr lang="de-DE" sz="2000" dirty="0" smtClean="0"/>
              <a:t> </a:t>
            </a:r>
            <a:r>
              <a:rPr lang="de-DE" sz="2000" dirty="0" err="1" smtClean="0"/>
              <a:t>sensor</a:t>
            </a:r>
            <a:r>
              <a:rPr lang="de-DE" sz="2000" dirty="0" smtClean="0"/>
              <a:t> plane</a:t>
            </a:r>
            <a:endParaRPr lang="en-GB" sz="2000" dirty="0"/>
          </a:p>
        </p:txBody>
      </p:sp>
      <p:sp>
        <p:nvSpPr>
          <p:cNvPr id="3" name="Textfeld 2"/>
          <p:cNvSpPr txBox="1"/>
          <p:nvPr/>
        </p:nvSpPr>
        <p:spPr>
          <a:xfrm>
            <a:off x="6669406" y="2949408"/>
            <a:ext cx="2000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Thickness</a:t>
            </a:r>
            <a:r>
              <a:rPr lang="de-DE" dirty="0" smtClean="0"/>
              <a:t> 710 </a:t>
            </a:r>
            <a:r>
              <a:rPr lang="el-GR" dirty="0" smtClean="0"/>
              <a:t>μ</a:t>
            </a:r>
            <a:r>
              <a:rPr lang="de-DE" dirty="0" smtClean="0"/>
              <a:t>m </a:t>
            </a:r>
            <a:endParaRPr lang="en-GB" dirty="0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B343D0D9-48BB-9B43-B61F-9A606015D5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99" t="17682" r="12724" b="28554"/>
          <a:stretch/>
        </p:blipFill>
        <p:spPr>
          <a:xfrm rot="16200000">
            <a:off x="2884112" y="1429861"/>
            <a:ext cx="3442603" cy="3024554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1D930CC-0C57-8446-9284-DBCFE33709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417"/>
          <a:stretch/>
        </p:blipFill>
        <p:spPr>
          <a:xfrm rot="16200000">
            <a:off x="560435" y="1254912"/>
            <a:ext cx="2890542" cy="338899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900113" y="5129859"/>
            <a:ext cx="667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Details still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robust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reliable</a:t>
            </a:r>
            <a:r>
              <a:rPr lang="de-DE" dirty="0" smtClean="0"/>
              <a:t> </a:t>
            </a:r>
            <a:r>
              <a:rPr lang="de-DE" dirty="0" err="1" smtClean="0"/>
              <a:t>connectivity</a:t>
            </a:r>
            <a:r>
              <a:rPr lang="de-DE" dirty="0" smtClean="0"/>
              <a:t> </a:t>
            </a:r>
            <a:r>
              <a:rPr lang="de-DE" dirty="0" err="1" smtClean="0"/>
              <a:t>scheme</a:t>
            </a:r>
            <a:r>
              <a:rPr lang="de-DE" dirty="0" smtClean="0"/>
              <a:t>,</a:t>
            </a:r>
          </a:p>
          <a:p>
            <a:r>
              <a:rPr lang="de-DE" dirty="0" smtClean="0"/>
              <a:t>Prototype </a:t>
            </a:r>
            <a:r>
              <a:rPr lang="de-DE" dirty="0" err="1" smtClean="0"/>
              <a:t>below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3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err="1" smtClean="0"/>
              <a:t>Testbeam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9167" y="900113"/>
            <a:ext cx="9084833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475869" y="1022985"/>
            <a:ext cx="6450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New </a:t>
            </a:r>
            <a:r>
              <a:rPr lang="de-DE" sz="2000" dirty="0" err="1" smtClean="0"/>
              <a:t>signal</a:t>
            </a:r>
            <a:r>
              <a:rPr lang="de-DE" sz="2000" dirty="0" smtClean="0"/>
              <a:t> </a:t>
            </a:r>
            <a:r>
              <a:rPr lang="de-DE" sz="2000" dirty="0" err="1" smtClean="0"/>
              <a:t>routing</a:t>
            </a:r>
            <a:r>
              <a:rPr lang="de-DE" sz="2000" dirty="0" smtClean="0"/>
              <a:t> </a:t>
            </a:r>
            <a:r>
              <a:rPr lang="de-DE" sz="2000" dirty="0" err="1" smtClean="0"/>
              <a:t>technology</a:t>
            </a:r>
            <a:r>
              <a:rPr lang="de-DE" sz="2000" dirty="0" smtClean="0"/>
              <a:t> on </a:t>
            </a:r>
            <a:r>
              <a:rPr lang="de-DE" sz="2000" dirty="0" err="1" smtClean="0"/>
              <a:t>GaAs</a:t>
            </a:r>
            <a:r>
              <a:rPr lang="de-DE" sz="2000" dirty="0" smtClean="0"/>
              <a:t> </a:t>
            </a:r>
            <a:r>
              <a:rPr lang="de-DE" sz="2000" dirty="0" err="1" smtClean="0"/>
              <a:t>sensors</a:t>
            </a:r>
            <a:r>
              <a:rPr lang="de-DE" sz="2000" dirty="0" smtClean="0"/>
              <a:t> </a:t>
            </a:r>
            <a:endParaRPr lang="en-GB" sz="2000" dirty="0"/>
          </a:p>
        </p:txBody>
      </p:sp>
      <p:sp>
        <p:nvSpPr>
          <p:cNvPr id="3" name="Textfeld 2"/>
          <p:cNvSpPr txBox="1"/>
          <p:nvPr/>
        </p:nvSpPr>
        <p:spPr>
          <a:xfrm>
            <a:off x="631371" y="1676400"/>
            <a:ext cx="5399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Beam </a:t>
            </a:r>
            <a:r>
              <a:rPr lang="de-DE" dirty="0" err="1" smtClean="0"/>
              <a:t>test</a:t>
            </a:r>
            <a:r>
              <a:rPr lang="de-DE" dirty="0" smtClean="0"/>
              <a:t> Nov. 8-14 at T24</a:t>
            </a:r>
            <a:endParaRPr lang="en-GB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5" y="2014954"/>
            <a:ext cx="5658099" cy="267736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12" y="3353637"/>
            <a:ext cx="3952615" cy="263976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662057" y="1937657"/>
            <a:ext cx="1943100" cy="84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Sensor box (DUT) </a:t>
            </a:r>
            <a:r>
              <a:rPr lang="de-DE" dirty="0" err="1" smtClean="0"/>
              <a:t>downstream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beam </a:t>
            </a:r>
            <a:r>
              <a:rPr lang="de-DE" dirty="0" err="1" smtClean="0"/>
              <a:t>talescope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751115" y="4916180"/>
            <a:ext cx="4049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GaAs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r>
              <a:rPr lang="de-DE" dirty="0" smtClean="0"/>
              <a:t> (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routing</a:t>
            </a:r>
            <a:r>
              <a:rPr lang="de-DE" dirty="0" smtClean="0"/>
              <a:t> Al </a:t>
            </a:r>
            <a:r>
              <a:rPr lang="de-DE" dirty="0" err="1" smtClean="0"/>
              <a:t>strips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Calice</a:t>
            </a:r>
            <a:r>
              <a:rPr lang="de-DE" dirty="0" smtClean="0"/>
              <a:t> </a:t>
            </a:r>
            <a:r>
              <a:rPr lang="de-DE" dirty="0" err="1" smtClean="0"/>
              <a:t>silicon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prepared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FLAME </a:t>
            </a:r>
            <a:r>
              <a:rPr lang="de-DE" dirty="0" err="1" smtClean="0"/>
              <a:t>readout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0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/>
              <a:t>Test-beam </a:t>
            </a:r>
            <a:r>
              <a:rPr lang="de-DE" sz="2800" dirty="0" err="1" smtClean="0"/>
              <a:t>results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900110"/>
            <a:ext cx="9144000" cy="563231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696686" y="1251857"/>
            <a:ext cx="7783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97" y="953950"/>
            <a:ext cx="2833310" cy="238203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579" y="900110"/>
            <a:ext cx="3129869" cy="241773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00113" y="3393271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Signal </a:t>
            </a:r>
            <a:r>
              <a:rPr lang="de-DE" dirty="0" err="1" smtClean="0"/>
              <a:t>size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Si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GaAs</a:t>
            </a:r>
            <a:r>
              <a:rPr lang="de-DE" dirty="0" smtClean="0"/>
              <a:t> </a:t>
            </a:r>
            <a:r>
              <a:rPr lang="de-DE" dirty="0" err="1" smtClean="0"/>
              <a:t>similar</a:t>
            </a:r>
            <a:r>
              <a:rPr lang="de-DE" dirty="0" smtClean="0"/>
              <a:t> (in </a:t>
            </a:r>
            <a:r>
              <a:rPr lang="de-DE" dirty="0" err="1" smtClean="0"/>
              <a:t>GaAs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hole </a:t>
            </a:r>
            <a:r>
              <a:rPr lang="de-DE" dirty="0" err="1" smtClean="0"/>
              <a:t>mobility</a:t>
            </a:r>
            <a:r>
              <a:rPr lang="de-DE" dirty="0" smtClean="0"/>
              <a:t>)</a:t>
            </a:r>
            <a:endParaRPr lang="en-GB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96" y="3807251"/>
            <a:ext cx="3630465" cy="261714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310" y="3845860"/>
            <a:ext cx="3274031" cy="251070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302137" y="5026854"/>
            <a:ext cx="135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70C0"/>
                </a:solidFill>
              </a:rPr>
              <a:t>Signal </a:t>
            </a:r>
            <a:r>
              <a:rPr lang="de-DE" sz="1400" dirty="0" err="1" smtClean="0">
                <a:solidFill>
                  <a:srgbClr val="0070C0"/>
                </a:solidFill>
              </a:rPr>
              <a:t>distribution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859794" y="4041221"/>
            <a:ext cx="135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70C0"/>
                </a:solidFill>
              </a:rPr>
              <a:t>MPV </a:t>
            </a:r>
            <a:r>
              <a:rPr lang="de-DE" sz="1400" dirty="0" err="1" smtClean="0">
                <a:solidFill>
                  <a:srgbClr val="0070C0"/>
                </a:solidFill>
              </a:rPr>
              <a:t>values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for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several</a:t>
            </a:r>
            <a:r>
              <a:rPr lang="de-DE" sz="1400" dirty="0" smtClean="0">
                <a:solidFill>
                  <a:srgbClr val="0070C0"/>
                </a:solidFill>
              </a:rPr>
              <a:t> pads </a:t>
            </a:r>
            <a:endParaRPr lang="en-GB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7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/>
              <a:t>Test-beam </a:t>
            </a:r>
            <a:r>
              <a:rPr lang="de-DE" sz="2800" dirty="0" err="1" smtClean="0"/>
              <a:t>results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900113"/>
            <a:ext cx="9133242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8" y="996194"/>
            <a:ext cx="4109953" cy="268180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149" y="996194"/>
            <a:ext cx="4187500" cy="358328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62578" y="3916396"/>
            <a:ext cx="8396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MPV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pad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</a:p>
          <a:p>
            <a:endParaRPr lang="de-DE" dirty="0"/>
          </a:p>
          <a:p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GaAs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silicon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r>
              <a:rPr lang="de-DE" dirty="0" smtClean="0"/>
              <a:t>,</a:t>
            </a:r>
          </a:p>
          <a:p>
            <a:endParaRPr lang="de-DE" dirty="0"/>
          </a:p>
          <a:p>
            <a:r>
              <a:rPr lang="de-DE" dirty="0" err="1" smtClean="0"/>
              <a:t>Assuming</a:t>
            </a:r>
            <a:r>
              <a:rPr lang="de-DE" dirty="0" smtClean="0"/>
              <a:t> 5% </a:t>
            </a:r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uncertainty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FE ASIC </a:t>
            </a:r>
            <a:r>
              <a:rPr lang="de-DE" dirty="0" err="1" smtClean="0"/>
              <a:t>channels</a:t>
            </a:r>
            <a:r>
              <a:rPr lang="de-DE" dirty="0" smtClean="0"/>
              <a:t> -&gt; </a:t>
            </a:r>
            <a:r>
              <a:rPr lang="de-DE" dirty="0" err="1" smtClean="0"/>
              <a:t>response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/>
              <a:t> </a:t>
            </a:r>
            <a:r>
              <a:rPr lang="de-DE" dirty="0" err="1" smtClean="0"/>
              <a:t>independent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pad </a:t>
            </a:r>
            <a:r>
              <a:rPr lang="de-DE" dirty="0" err="1" smtClean="0"/>
              <a:t>number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Quantitative </a:t>
            </a:r>
            <a:r>
              <a:rPr lang="de-DE" dirty="0" err="1" smtClean="0"/>
              <a:t>study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 test-beam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9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/>
              <a:t>Summary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4607" y="900113"/>
            <a:ext cx="9119393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656216" y="1425388"/>
            <a:ext cx="815429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r>
              <a:rPr lang="de-DE" dirty="0" smtClean="0"/>
              <a:t>A prototype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compact</a:t>
            </a:r>
            <a:r>
              <a:rPr lang="de-DE" dirty="0" smtClean="0"/>
              <a:t> </a:t>
            </a:r>
            <a:r>
              <a:rPr lang="de-DE" dirty="0" err="1" smtClean="0"/>
              <a:t>SiW</a:t>
            </a:r>
            <a:r>
              <a:rPr lang="de-DE" dirty="0" smtClean="0"/>
              <a:t> </a:t>
            </a:r>
            <a:r>
              <a:rPr lang="de-DE" dirty="0" err="1" smtClean="0"/>
              <a:t>electromagnetic</a:t>
            </a:r>
            <a:r>
              <a:rPr lang="de-DE" dirty="0" smtClean="0"/>
              <a:t> </a:t>
            </a:r>
            <a:r>
              <a:rPr lang="de-DE" dirty="0" err="1" smtClean="0"/>
              <a:t>calorimemter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endParaRPr lang="de-DE" dirty="0" smtClean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r>
              <a:rPr lang="de-DE" dirty="0" smtClean="0"/>
              <a:t>Fine-granular </a:t>
            </a:r>
            <a:r>
              <a:rPr lang="de-DE" dirty="0" err="1" smtClean="0"/>
              <a:t>sensors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dedicated</a:t>
            </a:r>
            <a:r>
              <a:rPr lang="de-DE" dirty="0" smtClean="0"/>
              <a:t> FE </a:t>
            </a:r>
            <a:r>
              <a:rPr lang="de-DE" dirty="0" err="1" smtClean="0"/>
              <a:t>electronics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endParaRPr lang="de-DE" dirty="0" smtClean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r>
              <a:rPr lang="de-DE" dirty="0" err="1" smtClean="0"/>
              <a:t>Assembled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r>
              <a:rPr lang="de-DE" dirty="0" smtClean="0"/>
              <a:t> planes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1 mm </a:t>
            </a:r>
            <a:r>
              <a:rPr lang="de-DE" dirty="0" err="1" smtClean="0"/>
              <a:t>thickness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endParaRPr lang="de-DE" dirty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r>
              <a:rPr lang="de-DE" dirty="0" smtClean="0"/>
              <a:t>The transversal </a:t>
            </a:r>
            <a:r>
              <a:rPr lang="de-DE" dirty="0" err="1" smtClean="0"/>
              <a:t>and</a:t>
            </a:r>
            <a:r>
              <a:rPr lang="de-DE" dirty="0" smtClean="0"/>
              <a:t> longitudinal </a:t>
            </a:r>
            <a:r>
              <a:rPr lang="de-DE" dirty="0" err="1" smtClean="0"/>
              <a:t>shower</a:t>
            </a:r>
            <a:r>
              <a:rPr lang="de-DE" dirty="0" smtClean="0"/>
              <a:t> </a:t>
            </a:r>
            <a:r>
              <a:rPr lang="de-DE" dirty="0" err="1" smtClean="0"/>
              <a:t>shape</a:t>
            </a:r>
            <a:r>
              <a:rPr lang="de-DE" dirty="0" smtClean="0"/>
              <a:t> was </a:t>
            </a:r>
            <a:r>
              <a:rPr lang="de-DE" dirty="0" err="1" smtClean="0"/>
              <a:t>measured</a:t>
            </a:r>
            <a:r>
              <a:rPr lang="de-DE" dirty="0" smtClean="0"/>
              <a:t> in an </a:t>
            </a:r>
            <a:r>
              <a:rPr lang="de-DE" dirty="0" err="1" smtClean="0"/>
              <a:t>electron</a:t>
            </a:r>
            <a:r>
              <a:rPr lang="de-DE" dirty="0" smtClean="0"/>
              <a:t> beam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5 </a:t>
            </a:r>
            <a:r>
              <a:rPr lang="de-DE" dirty="0" err="1" smtClean="0"/>
              <a:t>GeV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compared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endParaRPr lang="de-DE" dirty="0" smtClean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effective</a:t>
            </a:r>
            <a:r>
              <a:rPr lang="de-DE" dirty="0" smtClean="0"/>
              <a:t> Moliere </a:t>
            </a:r>
            <a:r>
              <a:rPr lang="de-DE" dirty="0" err="1" smtClean="0"/>
              <a:t>radius</a:t>
            </a:r>
            <a:r>
              <a:rPr lang="de-DE" dirty="0" smtClean="0"/>
              <a:t> was </a:t>
            </a:r>
            <a:r>
              <a:rPr lang="de-DE" dirty="0" err="1" smtClean="0"/>
              <a:t>measured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approched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‚</a:t>
            </a:r>
            <a:r>
              <a:rPr lang="de-DE" dirty="0" err="1" smtClean="0"/>
              <a:t>technological</a:t>
            </a:r>
            <a:r>
              <a:rPr lang="de-DE" dirty="0" smtClean="0"/>
              <a:t> </a:t>
            </a:r>
            <a:r>
              <a:rPr lang="de-DE" dirty="0" err="1" smtClean="0"/>
              <a:t>limit</a:t>
            </a:r>
            <a:r>
              <a:rPr lang="de-DE" dirty="0" smtClean="0"/>
              <a:t>‘</a:t>
            </a:r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r>
              <a:rPr lang="de-DE" dirty="0" err="1" smtClean="0"/>
              <a:t>GaAs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routing</a:t>
            </a:r>
            <a:r>
              <a:rPr lang="de-DE" dirty="0" smtClean="0"/>
              <a:t> </a:t>
            </a:r>
            <a:r>
              <a:rPr lang="de-DE" dirty="0" err="1" smtClean="0"/>
              <a:t>traces</a:t>
            </a:r>
            <a:r>
              <a:rPr lang="de-DE" dirty="0" smtClean="0"/>
              <a:t> </a:t>
            </a:r>
            <a:r>
              <a:rPr lang="de-DE" dirty="0" err="1" smtClean="0"/>
              <a:t>integrated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sensor</a:t>
            </a:r>
            <a:endParaRPr lang="de-DE" dirty="0" smtClean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r>
              <a:rPr lang="de-DE" dirty="0" smtClean="0"/>
              <a:t>Test-beam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,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</a:t>
            </a:r>
            <a:r>
              <a:rPr lang="de-DE" dirty="0" err="1" smtClean="0"/>
              <a:t>comparable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silicon</a:t>
            </a:r>
            <a:endParaRPr lang="de-DE" dirty="0" smtClean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46000"/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political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r>
              <a:rPr lang="de-DE" dirty="0"/>
              <a:t> </a:t>
            </a:r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reconsider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9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/>
              <a:t>Beam-test </a:t>
            </a:r>
            <a:r>
              <a:rPr lang="de-DE" sz="2800" dirty="0" err="1" smtClean="0"/>
              <a:t>campaign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22095" y="900113"/>
            <a:ext cx="8524181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28" y="1179959"/>
            <a:ext cx="2871359" cy="191764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19100" y="900113"/>
            <a:ext cx="7375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Participants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AGH-UST, ISS TAU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9" y="3095547"/>
            <a:ext cx="2695636" cy="180028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57" y="3095547"/>
            <a:ext cx="3804557" cy="18002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21" y="900112"/>
            <a:ext cx="2631555" cy="28987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89" y="902129"/>
            <a:ext cx="1854507" cy="247330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814" y="3798879"/>
            <a:ext cx="2067883" cy="275787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05" y="1179959"/>
            <a:ext cx="1428423" cy="301989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29" y="4714296"/>
            <a:ext cx="3893685" cy="184246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9" y="4832244"/>
            <a:ext cx="2582177" cy="17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3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402351" y="41616"/>
            <a:ext cx="8219281" cy="807591"/>
          </a:xfrm>
        </p:spPr>
        <p:txBody>
          <a:bodyPr/>
          <a:lstStyle/>
          <a:p>
            <a:r>
              <a:rPr lang="de-DE" sz="2800" dirty="0" smtClean="0"/>
              <a:t>Motivation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4547" y="899027"/>
            <a:ext cx="9079454" cy="563231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344199" y="1080113"/>
            <a:ext cx="887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Forward </a:t>
            </a:r>
            <a:r>
              <a:rPr lang="de-DE" sz="2400" dirty="0" err="1" smtClean="0"/>
              <a:t>region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an </a:t>
            </a:r>
            <a:r>
              <a:rPr lang="de-DE" sz="2400" dirty="0" err="1" smtClean="0"/>
              <a:t>e+e</a:t>
            </a:r>
            <a:r>
              <a:rPr lang="de-DE" sz="2400" dirty="0" smtClean="0"/>
              <a:t>- </a:t>
            </a:r>
            <a:r>
              <a:rPr lang="de-DE" sz="2400" dirty="0" err="1" smtClean="0"/>
              <a:t>collider</a:t>
            </a:r>
            <a:r>
              <a:rPr lang="de-DE" sz="2400" dirty="0" smtClean="0"/>
              <a:t> </a:t>
            </a:r>
            <a:r>
              <a:rPr lang="de-DE" sz="2400" dirty="0" err="1" smtClean="0"/>
              <a:t>detector</a:t>
            </a:r>
            <a:endParaRPr lang="en-GB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5923862" y="1591598"/>
            <a:ext cx="33078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r>
              <a:rPr lang="de-DE" sz="1800" dirty="0" err="1" smtClean="0"/>
              <a:t>LumiCal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precise</a:t>
            </a:r>
            <a:r>
              <a:rPr lang="de-DE" sz="1800" dirty="0" smtClean="0"/>
              <a:t> </a:t>
            </a:r>
          </a:p>
          <a:p>
            <a:pPr>
              <a:buSzPct val="165000"/>
            </a:pPr>
            <a:r>
              <a:rPr lang="de-DE" sz="1800" dirty="0" smtClean="0"/>
              <a:t>     </a:t>
            </a:r>
            <a:r>
              <a:rPr lang="de-DE" sz="1800" dirty="0" err="1" smtClean="0"/>
              <a:t>luminosity</a:t>
            </a:r>
            <a:r>
              <a:rPr lang="de-DE" sz="1800" dirty="0" smtClean="0"/>
              <a:t> </a:t>
            </a:r>
            <a:r>
              <a:rPr lang="de-DE" sz="1800" dirty="0" err="1" smtClean="0"/>
              <a:t>measurement</a:t>
            </a:r>
            <a:endParaRPr lang="de-DE" sz="1800" dirty="0" smtClean="0"/>
          </a:p>
          <a:p>
            <a:pPr>
              <a:buSzPct val="165000"/>
            </a:pPr>
            <a:r>
              <a:rPr lang="de-DE" sz="1800" dirty="0"/>
              <a:t> </a:t>
            </a:r>
            <a:r>
              <a:rPr lang="de-DE" sz="1800" dirty="0" smtClean="0"/>
              <a:t>    (</a:t>
            </a:r>
            <a:r>
              <a:rPr lang="de-DE" sz="1800" dirty="0" err="1" smtClean="0"/>
              <a:t>Counting</a:t>
            </a:r>
            <a:r>
              <a:rPr lang="de-DE" sz="1800" dirty="0" smtClean="0"/>
              <a:t> </a:t>
            </a:r>
            <a:r>
              <a:rPr lang="de-DE" sz="1800" dirty="0" err="1" smtClean="0"/>
              <a:t>Bhabhas</a:t>
            </a:r>
            <a:r>
              <a:rPr lang="de-DE" sz="1800" dirty="0" smtClean="0"/>
              <a:t>)</a:t>
            </a:r>
          </a:p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r>
              <a:rPr lang="de-DE" sz="1800" dirty="0" err="1" smtClean="0"/>
              <a:t>BeamCal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fast </a:t>
            </a:r>
            <a:r>
              <a:rPr lang="de-DE" sz="1800" dirty="0" err="1" smtClean="0"/>
              <a:t>luminosity</a:t>
            </a:r>
            <a:endParaRPr lang="de-DE" sz="1800" dirty="0" smtClean="0"/>
          </a:p>
          <a:p>
            <a:pPr>
              <a:buSzPct val="165000"/>
            </a:pPr>
            <a:r>
              <a:rPr lang="de-DE" sz="1800" dirty="0" smtClean="0"/>
              <a:t>    Measurement</a:t>
            </a:r>
          </a:p>
          <a:p>
            <a:pPr>
              <a:buSzPct val="165000"/>
            </a:pPr>
            <a:r>
              <a:rPr lang="de-DE" sz="1800" dirty="0"/>
              <a:t> </a:t>
            </a:r>
            <a:r>
              <a:rPr lang="de-DE" sz="1800" dirty="0" smtClean="0"/>
              <a:t>    (</a:t>
            </a:r>
            <a:r>
              <a:rPr lang="de-DE" sz="1800" dirty="0" err="1" smtClean="0"/>
              <a:t>using</a:t>
            </a:r>
            <a:r>
              <a:rPr lang="de-DE" sz="1800" dirty="0" smtClean="0"/>
              <a:t> </a:t>
            </a:r>
            <a:r>
              <a:rPr lang="de-DE" sz="1800" dirty="0" err="1" smtClean="0"/>
              <a:t>beamstrahlung</a:t>
            </a:r>
            <a:r>
              <a:rPr lang="de-DE" sz="1800" dirty="0" smtClean="0"/>
              <a:t>)</a:t>
            </a:r>
          </a:p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r>
              <a:rPr lang="de-DE" sz="1800" dirty="0" err="1" smtClean="0"/>
              <a:t>Both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large polar angle </a:t>
            </a:r>
          </a:p>
          <a:p>
            <a:pPr>
              <a:buSzPct val="165000"/>
            </a:pPr>
            <a:r>
              <a:rPr lang="de-DE" sz="1800" dirty="0"/>
              <a:t> </a:t>
            </a:r>
            <a:r>
              <a:rPr lang="de-DE" sz="1800" dirty="0" smtClean="0"/>
              <a:t>    </a:t>
            </a:r>
            <a:r>
              <a:rPr lang="de-DE" sz="1800" dirty="0" err="1" smtClean="0"/>
              <a:t>coverage</a:t>
            </a:r>
            <a:endParaRPr lang="de-DE" sz="1800" dirty="0" smtClean="0"/>
          </a:p>
          <a:p>
            <a:pPr>
              <a:buSzPct val="165000"/>
            </a:pPr>
            <a:r>
              <a:rPr lang="de-DE" sz="1800" dirty="0"/>
              <a:t> </a:t>
            </a:r>
            <a:r>
              <a:rPr lang="de-DE" sz="1800" dirty="0" smtClean="0"/>
              <a:t>    (</a:t>
            </a:r>
            <a:r>
              <a:rPr lang="de-DE" sz="1800" dirty="0" err="1" smtClean="0"/>
              <a:t>important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new</a:t>
            </a:r>
            <a:r>
              <a:rPr lang="de-DE" sz="1800" dirty="0" smtClean="0"/>
              <a:t> </a:t>
            </a:r>
            <a:r>
              <a:rPr lang="de-DE" sz="1800" dirty="0" err="1" smtClean="0"/>
              <a:t>particle</a:t>
            </a:r>
            <a:r>
              <a:rPr lang="de-DE" sz="1800" dirty="0" smtClean="0"/>
              <a:t>    </a:t>
            </a:r>
          </a:p>
          <a:p>
            <a:pPr>
              <a:buSzPct val="165000"/>
            </a:pPr>
            <a:r>
              <a:rPr lang="de-DE" sz="1800" dirty="0"/>
              <a:t> </a:t>
            </a:r>
            <a:r>
              <a:rPr lang="de-DE" sz="1800" dirty="0" smtClean="0"/>
              <a:t>    </a:t>
            </a:r>
            <a:r>
              <a:rPr lang="de-DE" sz="1800" dirty="0" err="1" smtClean="0"/>
              <a:t>searches</a:t>
            </a:r>
            <a:r>
              <a:rPr lang="de-DE" sz="1800" dirty="0" smtClean="0"/>
              <a:t>)</a:t>
            </a:r>
            <a:endParaRPr lang="en-GB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51" y="1450338"/>
            <a:ext cx="5609182" cy="397747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76511" y="5385462"/>
            <a:ext cx="7367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r>
              <a:rPr lang="de-DE" sz="1800" dirty="0" smtClean="0"/>
              <a:t>Small Moliere </a:t>
            </a:r>
            <a:r>
              <a:rPr lang="de-DE" sz="1800" dirty="0" err="1" smtClean="0"/>
              <a:t>radius</a:t>
            </a:r>
            <a:endParaRPr lang="de-DE" sz="1800" dirty="0" smtClean="0"/>
          </a:p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r>
              <a:rPr lang="de-DE" sz="1800" dirty="0" smtClean="0"/>
              <a:t>High </a:t>
            </a:r>
            <a:r>
              <a:rPr lang="de-DE" sz="1800" dirty="0" err="1" smtClean="0"/>
              <a:t>granularity</a:t>
            </a: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334876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err="1" smtClean="0"/>
              <a:t>backup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11209" y="900113"/>
            <a:ext cx="8524181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8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err="1" smtClean="0"/>
              <a:t>Conclusions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11209" y="900113"/>
            <a:ext cx="8524181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729343" y="1654629"/>
            <a:ext cx="74077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concept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ECAL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almost</a:t>
            </a:r>
            <a:r>
              <a:rPr lang="de-DE" dirty="0" smtClean="0"/>
              <a:t> </a:t>
            </a:r>
            <a:r>
              <a:rPr lang="de-DE" dirty="0" err="1" smtClean="0"/>
              <a:t>ready</a:t>
            </a:r>
            <a:endParaRPr lang="de-DE" dirty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produced</a:t>
            </a:r>
            <a:r>
              <a:rPr lang="de-DE" dirty="0" smtClean="0"/>
              <a:t>, </a:t>
            </a:r>
            <a:r>
              <a:rPr lang="de-DE" dirty="0" err="1" smtClean="0"/>
              <a:t>first</a:t>
            </a:r>
            <a:r>
              <a:rPr lang="de-DE" dirty="0" smtClean="0"/>
              <a:t> 5 </a:t>
            </a:r>
            <a:r>
              <a:rPr lang="de-DE" dirty="0" err="1" smtClean="0"/>
              <a:t>tungsten</a:t>
            </a:r>
            <a:r>
              <a:rPr lang="de-DE" dirty="0" smtClean="0"/>
              <a:t> planes </a:t>
            </a:r>
          </a:p>
          <a:p>
            <a:pPr>
              <a:buSzPct val="155000"/>
            </a:pPr>
            <a:r>
              <a:rPr lang="de-DE" dirty="0"/>
              <a:t> </a:t>
            </a:r>
            <a:r>
              <a:rPr lang="de-DE" dirty="0" smtClean="0"/>
              <a:t>    in lab </a:t>
            </a:r>
            <a:r>
              <a:rPr lang="de-DE" dirty="0" err="1" smtClean="0"/>
              <a:t>measurments</a:t>
            </a:r>
            <a:endParaRPr lang="de-DE" dirty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r>
              <a:rPr lang="de-DE" dirty="0" err="1" smtClean="0"/>
              <a:t>GaAs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baselaine</a:t>
            </a:r>
            <a:r>
              <a:rPr lang="de-DE" dirty="0" smtClean="0"/>
              <a:t>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option</a:t>
            </a:r>
            <a:r>
              <a:rPr lang="de-DE" dirty="0" smtClean="0"/>
              <a:t>,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confirmed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test-beam </a:t>
            </a:r>
            <a:r>
              <a:rPr lang="de-DE" dirty="0" err="1" smtClean="0"/>
              <a:t>analysis</a:t>
            </a:r>
            <a:endParaRPr lang="de-DE" dirty="0" smtClean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r>
              <a:rPr lang="de-DE" dirty="0" err="1" smtClean="0"/>
              <a:t>Delivery</a:t>
            </a:r>
            <a:r>
              <a:rPr lang="de-DE" dirty="0" smtClean="0"/>
              <a:t> plan </a:t>
            </a:r>
            <a:r>
              <a:rPr lang="de-DE" dirty="0" err="1" smtClean="0"/>
              <a:t>exists</a:t>
            </a:r>
            <a:r>
              <a:rPr lang="de-DE" dirty="0" smtClean="0"/>
              <a:t> (TSU)</a:t>
            </a:r>
            <a:endParaRPr lang="de-DE" dirty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r>
              <a:rPr lang="de-DE" dirty="0" smtClean="0"/>
              <a:t>Design </a:t>
            </a:r>
            <a:r>
              <a:rPr lang="de-DE" dirty="0" err="1" smtClean="0"/>
              <a:t>of</a:t>
            </a:r>
            <a:r>
              <a:rPr lang="de-DE" dirty="0" smtClean="0"/>
              <a:t> FLAXE FE ASICs </a:t>
            </a:r>
            <a:r>
              <a:rPr lang="de-DE" dirty="0" err="1" smtClean="0"/>
              <a:t>almost</a:t>
            </a:r>
            <a:r>
              <a:rPr lang="de-DE" dirty="0" smtClean="0"/>
              <a:t> </a:t>
            </a:r>
            <a:r>
              <a:rPr lang="de-DE" dirty="0" err="1" smtClean="0"/>
              <a:t>ready</a:t>
            </a:r>
            <a:r>
              <a:rPr lang="de-DE" dirty="0" smtClean="0"/>
              <a:t>, </a:t>
            </a:r>
            <a:r>
              <a:rPr lang="de-DE" dirty="0" err="1" smtClean="0"/>
              <a:t>delivery</a:t>
            </a:r>
            <a:r>
              <a:rPr lang="de-DE" dirty="0"/>
              <a:t>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critical</a:t>
            </a:r>
            <a:endParaRPr lang="de-DE" dirty="0" smtClean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r>
              <a:rPr lang="de-DE" dirty="0" smtClean="0"/>
              <a:t>Connectivity </a:t>
            </a:r>
            <a:r>
              <a:rPr lang="de-DE" dirty="0" err="1" smtClean="0"/>
              <a:t>scheme</a:t>
            </a:r>
            <a:r>
              <a:rPr lang="de-DE" dirty="0" smtClean="0"/>
              <a:t> sensor-FLAXE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mechanics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FE ASICs still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designed</a:t>
            </a:r>
            <a:endParaRPr lang="de-DE" dirty="0" smtClean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r>
              <a:rPr lang="de-DE" dirty="0" smtClean="0"/>
              <a:t>Tests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foreseen</a:t>
            </a:r>
            <a:r>
              <a:rPr lang="de-DE" dirty="0" smtClean="0"/>
              <a:t> in 2023/24 </a:t>
            </a:r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55000"/>
              <a:buFont typeface="Arial" panose="020B0604020202020204" pitchFamily="34" charset="0"/>
              <a:buChar char="•"/>
            </a:pPr>
            <a:r>
              <a:rPr lang="de-DE" dirty="0" smtClean="0"/>
              <a:t>So </a:t>
            </a:r>
            <a:r>
              <a:rPr lang="de-DE" dirty="0" err="1" smtClean="0"/>
              <a:t>far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in time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818" y="900113"/>
            <a:ext cx="2612572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42900" y="914500"/>
            <a:ext cx="8524181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9" name="Rectangle 29"/>
          <p:cNvSpPr txBox="1">
            <a:spLocks noChangeArrowheads="1"/>
          </p:cNvSpPr>
          <p:nvPr/>
        </p:nvSpPr>
        <p:spPr bwMode="auto">
          <a:xfrm>
            <a:off x="829628" y="0"/>
            <a:ext cx="8219281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sz="2800" kern="0" dirty="0" err="1" smtClean="0"/>
              <a:t>GaAs</a:t>
            </a:r>
            <a:r>
              <a:rPr lang="de-DE" sz="2800" kern="0" dirty="0" smtClean="0"/>
              <a:t> </a:t>
            </a:r>
            <a:r>
              <a:rPr lang="de-DE" sz="2800" kern="0" dirty="0" err="1" smtClean="0"/>
              <a:t>sensors</a:t>
            </a:r>
            <a:r>
              <a:rPr lang="de-DE" sz="2800" kern="0" dirty="0" smtClean="0"/>
              <a:t> </a:t>
            </a:r>
            <a:endParaRPr lang="de-DE" sz="2800" kern="0" dirty="0"/>
          </a:p>
        </p:txBody>
      </p:sp>
      <p:sp>
        <p:nvSpPr>
          <p:cNvPr id="2" name="Textfeld 1"/>
          <p:cNvSpPr txBox="1"/>
          <p:nvPr/>
        </p:nvSpPr>
        <p:spPr>
          <a:xfrm>
            <a:off x="417195" y="1011555"/>
            <a:ext cx="3234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GaAs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2011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55" y="1309574"/>
            <a:ext cx="3234690" cy="222202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524" y="977344"/>
            <a:ext cx="3764610" cy="249906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897" y="3702909"/>
            <a:ext cx="3470237" cy="24551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35" y="3531602"/>
            <a:ext cx="3166110" cy="279780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255238" y="1274445"/>
            <a:ext cx="149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Response </a:t>
            </a:r>
            <a:r>
              <a:rPr lang="de-DE" sz="1200" dirty="0" err="1" smtClean="0"/>
              <a:t>to</a:t>
            </a:r>
            <a:r>
              <a:rPr lang="de-DE" sz="1200" dirty="0" smtClean="0"/>
              <a:t> a </a:t>
            </a:r>
            <a:r>
              <a:rPr lang="de-DE" sz="1200" dirty="0" err="1" smtClean="0"/>
              <a:t>single</a:t>
            </a:r>
            <a:r>
              <a:rPr lang="de-DE" sz="1200" dirty="0" smtClean="0"/>
              <a:t> </a:t>
            </a:r>
            <a:r>
              <a:rPr lang="de-DE" sz="1200" dirty="0" err="1" smtClean="0"/>
              <a:t>electron</a:t>
            </a:r>
            <a:endParaRPr lang="en-GB" sz="1200" dirty="0"/>
          </a:p>
        </p:txBody>
      </p:sp>
      <p:cxnSp>
        <p:nvCxnSpPr>
          <p:cNvPr id="10" name="Gerade Verbindung mit Pfeil 9"/>
          <p:cNvCxnSpPr/>
          <p:nvPr/>
        </p:nvCxnSpPr>
        <p:spPr bwMode="auto">
          <a:xfrm flipH="1" flipV="1">
            <a:off x="1211580" y="5647175"/>
            <a:ext cx="2263140" cy="49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A5E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1494472" y="5354787"/>
            <a:ext cx="1697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Growing</a:t>
            </a:r>
            <a:r>
              <a:rPr lang="de-DE" sz="1200" dirty="0" smtClean="0"/>
              <a:t> pad </a:t>
            </a:r>
            <a:r>
              <a:rPr lang="de-DE" sz="1200" dirty="0" err="1" smtClean="0"/>
              <a:t>size</a:t>
            </a:r>
            <a:endParaRPr lang="en-GB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4093764" y="4257675"/>
            <a:ext cx="1226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ZEUS beam </a:t>
            </a:r>
            <a:r>
              <a:rPr lang="de-DE" dirty="0" err="1" smtClean="0"/>
              <a:t>telescope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46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3789" y="900113"/>
            <a:ext cx="9090212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9" name="Rectangle 29"/>
          <p:cNvSpPr txBox="1">
            <a:spLocks noChangeArrowheads="1"/>
          </p:cNvSpPr>
          <p:nvPr/>
        </p:nvSpPr>
        <p:spPr bwMode="auto">
          <a:xfrm>
            <a:off x="829628" y="0"/>
            <a:ext cx="8219281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sz="2800" kern="0" dirty="0" smtClean="0"/>
              <a:t>Motivation</a:t>
            </a:r>
            <a:endParaRPr lang="de-DE" sz="2800" kern="0" dirty="0"/>
          </a:p>
        </p:txBody>
      </p:sp>
      <p:sp>
        <p:nvSpPr>
          <p:cNvPr id="2" name="Textfeld 1"/>
          <p:cNvSpPr txBox="1"/>
          <p:nvPr/>
        </p:nvSpPr>
        <p:spPr>
          <a:xfrm>
            <a:off x="612458" y="1040130"/>
            <a:ext cx="42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Lessons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ILC </a:t>
            </a:r>
            <a:r>
              <a:rPr lang="de-DE" sz="1800" dirty="0" err="1" smtClean="0"/>
              <a:t>BeamCal</a:t>
            </a:r>
            <a:r>
              <a:rPr lang="de-DE" sz="1800" dirty="0" smtClean="0"/>
              <a:t> </a:t>
            </a:r>
            <a:r>
              <a:rPr lang="de-DE" sz="1800" dirty="0" err="1" smtClean="0"/>
              <a:t>simulations</a:t>
            </a:r>
            <a:endParaRPr lang="en-GB" sz="1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8" y="1525276"/>
            <a:ext cx="3671290" cy="284770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029200" y="1598711"/>
            <a:ext cx="33489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37000"/>
              <a:buFont typeface="Arial" panose="020B0604020202020204" pitchFamily="34" charset="0"/>
              <a:buChar char="•"/>
            </a:pPr>
            <a:r>
              <a:rPr lang="de-DE" dirty="0" smtClean="0"/>
              <a:t>Average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background</a:t>
            </a:r>
            <a:r>
              <a:rPr lang="de-DE" dirty="0" smtClean="0"/>
              <a:t> </a:t>
            </a:r>
            <a:r>
              <a:rPr lang="de-DE" dirty="0" err="1" smtClean="0"/>
              <a:t>depositions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10 BX per pad</a:t>
            </a:r>
          </a:p>
          <a:p>
            <a:pPr marL="285750" indent="-285750">
              <a:buSzPct val="137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37000"/>
              <a:buFont typeface="Arial" panose="020B0604020202020204" pitchFamily="34" charset="0"/>
              <a:buChar char="•"/>
            </a:pPr>
            <a:r>
              <a:rPr lang="de-DE" dirty="0" err="1" smtClean="0"/>
              <a:t>Subtract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a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endParaRPr lang="de-DE" dirty="0" smtClean="0"/>
          </a:p>
          <a:p>
            <a:pPr marL="285750" indent="-285750">
              <a:buSzPct val="137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37000"/>
              <a:buFont typeface="Arial" panose="020B0604020202020204" pitchFamily="34" charset="0"/>
              <a:buChar char="•"/>
            </a:pPr>
            <a:r>
              <a:rPr lang="de-DE" dirty="0" smtClean="0"/>
              <a:t>Search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shower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remaining</a:t>
            </a:r>
            <a:r>
              <a:rPr lang="de-DE" dirty="0" smtClean="0"/>
              <a:t> </a:t>
            </a:r>
            <a:r>
              <a:rPr lang="de-DE" dirty="0" err="1" smtClean="0"/>
              <a:t>depositions</a:t>
            </a:r>
            <a:endParaRPr lang="en-GB" dirty="0"/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V="1">
            <a:off x="1016598" y="2720953"/>
            <a:ext cx="1029653" cy="13682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A5E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303371" y="4205063"/>
            <a:ext cx="942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/>
              <a:t>Local</a:t>
            </a:r>
            <a:r>
              <a:rPr lang="de-DE" sz="1100" dirty="0" smtClean="0"/>
              <a:t> </a:t>
            </a:r>
            <a:r>
              <a:rPr lang="de-DE" sz="1100" dirty="0" err="1" smtClean="0"/>
              <a:t>deposition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a </a:t>
            </a:r>
            <a:r>
              <a:rPr lang="de-DE" sz="1100" dirty="0" err="1" smtClean="0"/>
              <a:t>single</a:t>
            </a:r>
            <a:r>
              <a:rPr lang="de-DE" sz="1100" dirty="0" smtClean="0"/>
              <a:t> </a:t>
            </a:r>
            <a:r>
              <a:rPr lang="de-DE" sz="1100" dirty="0" err="1" smtClean="0"/>
              <a:t>electron</a:t>
            </a:r>
            <a:endParaRPr lang="en-GB" sz="11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730" y="3855971"/>
            <a:ext cx="3519858" cy="223706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699607" y="4974504"/>
            <a:ext cx="287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Efficiency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</a:p>
          <a:p>
            <a:r>
              <a:rPr lang="de-DE" dirty="0" smtClean="0"/>
              <a:t>Relative </a:t>
            </a:r>
            <a:r>
              <a:rPr lang="de-DE" dirty="0" err="1" smtClean="0"/>
              <a:t>fraction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depositions</a:t>
            </a:r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5961697" y="4697730"/>
            <a:ext cx="114776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▼50 </a:t>
            </a:r>
            <a:r>
              <a:rPr lang="de-DE" sz="1100" dirty="0" err="1" smtClean="0"/>
              <a:t>GeV</a:t>
            </a:r>
            <a:endParaRPr lang="de-DE" sz="1100" dirty="0" smtClean="0"/>
          </a:p>
          <a:p>
            <a:endParaRPr lang="de-DE" sz="1100" dirty="0" smtClean="0"/>
          </a:p>
          <a:p>
            <a:pPr marL="171450" indent="-171450">
              <a:buSzPct val="129000"/>
              <a:buFont typeface="Wingdings" panose="05000000000000000000" pitchFamily="2" charset="2"/>
              <a:buChar char="§"/>
            </a:pPr>
            <a:r>
              <a:rPr lang="de-DE" sz="1100" dirty="0" smtClean="0"/>
              <a:t>100 </a:t>
            </a:r>
            <a:r>
              <a:rPr lang="de-DE" sz="1100" dirty="0" err="1" smtClean="0"/>
              <a:t>GeV</a:t>
            </a:r>
            <a:endParaRPr lang="de-DE" sz="1100" dirty="0" smtClean="0"/>
          </a:p>
          <a:p>
            <a:endParaRPr lang="de-DE" sz="1100" dirty="0" smtClean="0"/>
          </a:p>
          <a:p>
            <a:pPr marL="171450" indent="-171450">
              <a:buSzPct val="158000"/>
              <a:buFont typeface="Arial" panose="020B0604020202020204" pitchFamily="34" charset="0"/>
              <a:buChar char="•"/>
            </a:pPr>
            <a:r>
              <a:rPr lang="de-DE" sz="1100" dirty="0" smtClean="0"/>
              <a:t>250 </a:t>
            </a:r>
            <a:r>
              <a:rPr lang="de-DE" sz="1100" dirty="0" err="1" smtClean="0"/>
              <a:t>GeV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0748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402351" y="41616"/>
            <a:ext cx="8219281" cy="807591"/>
          </a:xfrm>
        </p:spPr>
        <p:txBody>
          <a:bodyPr/>
          <a:lstStyle/>
          <a:p>
            <a:r>
              <a:rPr lang="de-DE" sz="2800" dirty="0" smtClean="0"/>
              <a:t>Motivation</a:t>
            </a:r>
            <a:endParaRPr lang="de-DE" sz="28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917258"/>
            <a:ext cx="9143999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344199" y="1080113"/>
            <a:ext cx="8871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Positron </a:t>
            </a:r>
            <a:r>
              <a:rPr lang="de-DE" sz="2400" dirty="0" err="1" smtClean="0"/>
              <a:t>detection</a:t>
            </a:r>
            <a:r>
              <a:rPr lang="de-DE" sz="2400" dirty="0" smtClean="0"/>
              <a:t> in LUXE ECAL</a:t>
            </a:r>
            <a:endParaRPr lang="en-GB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782955" y="1971675"/>
            <a:ext cx="46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Low </a:t>
            </a:r>
            <a:r>
              <a:rPr lang="el-GR" sz="1800" dirty="0" smtClean="0"/>
              <a:t>ξ</a:t>
            </a:r>
            <a:r>
              <a:rPr lang="de-DE" sz="1800" dirty="0" smtClean="0"/>
              <a:t>: non, </a:t>
            </a:r>
            <a:r>
              <a:rPr lang="de-DE" sz="1800" dirty="0" err="1" smtClean="0"/>
              <a:t>one</a:t>
            </a:r>
            <a:r>
              <a:rPr lang="de-DE" sz="1800" dirty="0" smtClean="0"/>
              <a:t> </a:t>
            </a:r>
            <a:r>
              <a:rPr lang="de-DE" sz="1800" dirty="0" err="1" smtClean="0"/>
              <a:t>or</a:t>
            </a:r>
            <a:r>
              <a:rPr lang="de-DE" sz="1800" dirty="0" smtClean="0"/>
              <a:t> a </a:t>
            </a:r>
            <a:r>
              <a:rPr lang="de-DE" sz="1800" dirty="0" err="1" smtClean="0"/>
              <a:t>few</a:t>
            </a:r>
            <a:r>
              <a:rPr lang="de-DE" sz="1800" dirty="0" smtClean="0"/>
              <a:t> </a:t>
            </a:r>
            <a:r>
              <a:rPr lang="de-DE" sz="1800" dirty="0" err="1" smtClean="0"/>
              <a:t>positrons</a:t>
            </a:r>
            <a:r>
              <a:rPr lang="de-DE" sz="1800" dirty="0" smtClean="0"/>
              <a:t> </a:t>
            </a:r>
            <a:endParaRPr lang="en-GB" sz="18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059" y="2430286"/>
            <a:ext cx="3410947" cy="147831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333" y="2430285"/>
            <a:ext cx="3168412" cy="152819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71537" y="4808716"/>
            <a:ext cx="7280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r>
              <a:rPr lang="de-DE" sz="1800" dirty="0" smtClean="0"/>
              <a:t>Small Moliere </a:t>
            </a:r>
            <a:r>
              <a:rPr lang="de-DE" sz="1800" dirty="0" err="1" smtClean="0"/>
              <a:t>radius</a:t>
            </a:r>
            <a:r>
              <a:rPr lang="de-DE" sz="1800" dirty="0" smtClean="0"/>
              <a:t>, </a:t>
            </a:r>
            <a:r>
              <a:rPr lang="de-DE" sz="1800" dirty="0" err="1" smtClean="0"/>
              <a:t>compact</a:t>
            </a:r>
            <a:r>
              <a:rPr lang="de-DE" sz="1800" dirty="0" smtClean="0"/>
              <a:t> </a:t>
            </a:r>
            <a:r>
              <a:rPr lang="de-DE" sz="1800" dirty="0" err="1" smtClean="0"/>
              <a:t>calorimeter</a:t>
            </a:r>
            <a:endParaRPr lang="de-DE" sz="1800" dirty="0" smtClean="0"/>
          </a:p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r>
              <a:rPr lang="de-DE" sz="1800" dirty="0" smtClean="0"/>
              <a:t>High granular </a:t>
            </a:r>
            <a:r>
              <a:rPr lang="de-DE" sz="1800" dirty="0" err="1" smtClean="0"/>
              <a:t>sensors</a:t>
            </a:r>
            <a:endParaRPr lang="en-GB" sz="1800" dirty="0"/>
          </a:p>
        </p:txBody>
      </p:sp>
      <p:sp>
        <p:nvSpPr>
          <p:cNvPr id="12" name="Textfeld 11"/>
          <p:cNvSpPr txBox="1"/>
          <p:nvPr/>
        </p:nvSpPr>
        <p:spPr>
          <a:xfrm>
            <a:off x="960119" y="4189382"/>
            <a:ext cx="804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Single </a:t>
            </a:r>
            <a:r>
              <a:rPr lang="de-DE" sz="1800" dirty="0" err="1" smtClean="0"/>
              <a:t>shower</a:t>
            </a:r>
            <a:r>
              <a:rPr lang="de-DE" sz="1800" dirty="0" smtClean="0"/>
              <a:t> </a:t>
            </a:r>
            <a:r>
              <a:rPr lang="de-DE" sz="1800" dirty="0" err="1" smtClean="0"/>
              <a:t>reconstruction</a:t>
            </a:r>
            <a:r>
              <a:rPr lang="de-DE" sz="1800" dirty="0" smtClean="0"/>
              <a:t> on top </a:t>
            </a:r>
            <a:r>
              <a:rPr lang="de-DE" sz="1800" dirty="0" err="1" smtClean="0"/>
              <a:t>of</a:t>
            </a:r>
            <a:r>
              <a:rPr lang="de-DE" sz="1800" dirty="0" smtClean="0"/>
              <a:t> wider </a:t>
            </a:r>
            <a:r>
              <a:rPr lang="de-DE" sz="1800" dirty="0" err="1" smtClean="0"/>
              <a:t>spread</a:t>
            </a:r>
            <a:r>
              <a:rPr lang="de-DE" sz="1800" dirty="0" smtClean="0"/>
              <a:t> </a:t>
            </a:r>
            <a:r>
              <a:rPr lang="de-DE" sz="1800" dirty="0" err="1" smtClean="0"/>
              <a:t>background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88624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/>
              <a:t>Motivation</a:t>
            </a:r>
            <a:endParaRPr lang="de-DE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13"/>
              <p:cNvSpPr txBox="1">
                <a:spLocks noChangeArrowheads="1"/>
              </p:cNvSpPr>
              <p:nvPr/>
            </p:nvSpPr>
            <p:spPr bwMode="auto">
              <a:xfrm>
                <a:off x="0" y="869690"/>
                <a:ext cx="9119393" cy="564552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de-DE" sz="2400" i="0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400" i="1" dirty="0" smtClean="0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2400" i="1" dirty="0" smtClean="0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2400" dirty="0" smtClean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 smtClean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 smtClean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 smtClean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 smtClean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 smtClean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de-DE" sz="2400" dirty="0" smtClean="0"/>
              </a:p>
              <a:p>
                <a:pPr algn="ctr">
                  <a:buClr>
                    <a:schemeClr val="accent5">
                      <a:lumMod val="25000"/>
                    </a:schemeClr>
                  </a:buClr>
                  <a:buSzPct val="148000"/>
                </a:pPr>
                <a:endParaRPr lang="en-US" sz="2400" dirty="0"/>
              </a:p>
            </p:txBody>
          </p:sp>
        </mc:Choice>
        <mc:Fallback>
          <p:sp>
            <p:nvSpPr>
              <p:cNvPr id="5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69690"/>
                <a:ext cx="9119393" cy="56455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86" y="1782112"/>
            <a:ext cx="3103989" cy="280064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190" y="1726227"/>
            <a:ext cx="3286290" cy="285824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66974" y="1156447"/>
            <a:ext cx="3012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Luminosity</a:t>
            </a:r>
            <a:r>
              <a:rPr lang="de-DE" sz="1800" dirty="0" smtClean="0"/>
              <a:t> </a:t>
            </a:r>
            <a:r>
              <a:rPr lang="de-DE" sz="1800" dirty="0" err="1" smtClean="0"/>
              <a:t>measurement</a:t>
            </a:r>
            <a:endParaRPr lang="en-GB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5222838" y="946673"/>
            <a:ext cx="3921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0070C0"/>
                </a:solidFill>
              </a:rPr>
              <a:t>Number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of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Bhabha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events</a:t>
            </a:r>
            <a:r>
              <a:rPr lang="de-DE" sz="1400" dirty="0" smtClean="0">
                <a:solidFill>
                  <a:srgbClr val="0070C0"/>
                </a:solidFill>
              </a:rPr>
              <a:t> in a </a:t>
            </a:r>
            <a:r>
              <a:rPr lang="de-DE" sz="1400" dirty="0" err="1" smtClean="0">
                <a:solidFill>
                  <a:srgbClr val="0070C0"/>
                </a:solidFill>
              </a:rPr>
              <a:t>certain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el-GR" sz="1400" dirty="0" smtClean="0">
                <a:solidFill>
                  <a:srgbClr val="0070C0"/>
                </a:solidFill>
              </a:rPr>
              <a:t>θ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range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198231" y="1371890"/>
            <a:ext cx="3921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Bhabha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cross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section</a:t>
            </a:r>
            <a:endParaRPr lang="en-GB" sz="1400" dirty="0">
              <a:solidFill>
                <a:srgbClr val="0070C0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V="1">
            <a:off x="1253266" y="4381051"/>
            <a:ext cx="0" cy="4034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mit Pfeil 15"/>
          <p:cNvCxnSpPr/>
          <p:nvPr/>
        </p:nvCxnSpPr>
        <p:spPr bwMode="auto">
          <a:xfrm flipV="1">
            <a:off x="2895600" y="4381051"/>
            <a:ext cx="0" cy="4034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 flipV="1">
            <a:off x="6334461" y="4434839"/>
            <a:ext cx="0" cy="4034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mit Pfeil 17"/>
          <p:cNvCxnSpPr/>
          <p:nvPr/>
        </p:nvCxnSpPr>
        <p:spPr bwMode="auto">
          <a:xfrm flipV="1">
            <a:off x="7847703" y="4434839"/>
            <a:ext cx="0" cy="4034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1570616" y="4582757"/>
            <a:ext cx="753036" cy="33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range</a:t>
            </a:r>
            <a:endParaRPr lang="en-GB" dirty="0"/>
          </a:p>
        </p:txBody>
      </p:sp>
      <p:sp>
        <p:nvSpPr>
          <p:cNvPr id="19" name="Textfeld 18"/>
          <p:cNvSpPr txBox="1"/>
          <p:nvPr/>
        </p:nvSpPr>
        <p:spPr>
          <a:xfrm>
            <a:off x="6157933" y="4964208"/>
            <a:ext cx="271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4000"/>
              <a:buFont typeface="Arial" panose="020B0604020202020204" pitchFamily="34" charset="0"/>
              <a:buChar char="•"/>
            </a:pPr>
            <a:r>
              <a:rPr lang="de-DE" dirty="0" smtClean="0"/>
              <a:t>Sharp </a:t>
            </a:r>
            <a:r>
              <a:rPr lang="de-DE" dirty="0" err="1" smtClean="0"/>
              <a:t>edges</a:t>
            </a:r>
            <a:endParaRPr lang="de-DE" dirty="0" smtClean="0"/>
          </a:p>
          <a:p>
            <a:pPr marL="285750" indent="-285750">
              <a:buSzPct val="154000"/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SzPct val="154000"/>
              <a:buFont typeface="Arial" panose="020B0604020202020204" pitchFamily="34" charset="0"/>
              <a:buChar char="•"/>
            </a:pPr>
            <a:r>
              <a:rPr lang="de-DE" dirty="0" smtClean="0"/>
              <a:t>Small </a:t>
            </a:r>
            <a:r>
              <a:rPr lang="de-DE" dirty="0" err="1" smtClean="0"/>
              <a:t>leakage</a:t>
            </a:r>
            <a:r>
              <a:rPr lang="de-DE" dirty="0" smtClean="0"/>
              <a:t> </a:t>
            </a:r>
            <a:endParaRPr lang="en-GB" dirty="0"/>
          </a:p>
        </p:txBody>
      </p:sp>
      <p:sp>
        <p:nvSpPr>
          <p:cNvPr id="21" name="Textfeld 20"/>
          <p:cNvSpPr txBox="1"/>
          <p:nvPr/>
        </p:nvSpPr>
        <p:spPr>
          <a:xfrm>
            <a:off x="666974" y="5073425"/>
            <a:ext cx="2717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?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86686" y="5654153"/>
            <a:ext cx="5039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Important</a:t>
            </a:r>
            <a:r>
              <a:rPr lang="de-DE" dirty="0" smtClean="0"/>
              <a:t>  in </a:t>
            </a:r>
            <a:r>
              <a:rPr lang="de-DE" dirty="0" err="1" smtClean="0"/>
              <a:t>case</a:t>
            </a:r>
            <a:r>
              <a:rPr lang="de-DE" dirty="0" smtClean="0"/>
              <a:t> limited </a:t>
            </a:r>
            <a:r>
              <a:rPr lang="de-DE" dirty="0" err="1" smtClean="0"/>
              <a:t>space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996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900113"/>
            <a:ext cx="9100969" cy="563231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282634" y="945489"/>
            <a:ext cx="304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70C0"/>
                </a:solidFill>
              </a:rPr>
              <a:t>Si/W</a:t>
            </a:r>
            <a:r>
              <a:rPr lang="de-DE" sz="1800" dirty="0" smtClean="0"/>
              <a:t>  </a:t>
            </a:r>
            <a:r>
              <a:rPr lang="de-DE" sz="1800" dirty="0" err="1" smtClean="0"/>
              <a:t>sandwich</a:t>
            </a:r>
            <a:r>
              <a:rPr lang="de-DE" sz="1800" dirty="0" smtClean="0"/>
              <a:t> </a:t>
            </a:r>
            <a:r>
              <a:rPr lang="de-DE" sz="1800" dirty="0" err="1" smtClean="0"/>
              <a:t>calorimeter</a:t>
            </a:r>
            <a:endParaRPr lang="en-GB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4367150" y="1130155"/>
            <a:ext cx="3603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r>
              <a:rPr lang="de-DE" sz="1800" dirty="0" err="1" smtClean="0"/>
              <a:t>Thickness</a:t>
            </a:r>
            <a:r>
              <a:rPr lang="de-DE" sz="1800" dirty="0" smtClean="0"/>
              <a:t> 320 </a:t>
            </a:r>
            <a:r>
              <a:rPr lang="el-GR" sz="1800" dirty="0" smtClean="0"/>
              <a:t>μ</a:t>
            </a:r>
            <a:r>
              <a:rPr lang="de-DE" sz="1800" dirty="0" smtClean="0"/>
              <a:t>m</a:t>
            </a:r>
          </a:p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r>
              <a:rPr lang="de-DE" sz="1800" dirty="0" smtClean="0"/>
              <a:t>p</a:t>
            </a:r>
            <a:r>
              <a:rPr lang="de-DE" sz="2000" baseline="30000" dirty="0" smtClean="0"/>
              <a:t>+</a:t>
            </a:r>
            <a:r>
              <a:rPr lang="de-DE" sz="1800" dirty="0" smtClean="0"/>
              <a:t> in n</a:t>
            </a:r>
          </a:p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r>
              <a:rPr lang="de-DE" sz="1800" dirty="0" smtClean="0"/>
              <a:t>DC </a:t>
            </a:r>
            <a:r>
              <a:rPr lang="de-DE" sz="1800" dirty="0" err="1" smtClean="0"/>
              <a:t>coupled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FE</a:t>
            </a:r>
            <a:endParaRPr lang="en-GB" sz="1800" dirty="0"/>
          </a:p>
        </p:txBody>
      </p:sp>
      <p:sp>
        <p:nvSpPr>
          <p:cNvPr id="9" name="Rectangle 29"/>
          <p:cNvSpPr txBox="1">
            <a:spLocks noChangeArrowheads="1"/>
          </p:cNvSpPr>
          <p:nvPr/>
        </p:nvSpPr>
        <p:spPr bwMode="auto">
          <a:xfrm>
            <a:off x="829628" y="0"/>
            <a:ext cx="8219281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sz="2800" kern="0" dirty="0" smtClean="0"/>
              <a:t>Technology</a:t>
            </a:r>
            <a:endParaRPr lang="de-DE" sz="2800" kern="0" dirty="0"/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37A2910F-9E5D-F944-B672-C035A6DF7AE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731604"/>
            <a:ext cx="3225889" cy="3833308"/>
          </a:xfrm>
          <a:prstGeom prst="rect">
            <a:avLst/>
          </a:prstGeom>
          <a:ln>
            <a:noFill/>
          </a:ln>
        </p:spPr>
      </p:pic>
      <p:sp>
        <p:nvSpPr>
          <p:cNvPr id="14" name="Textfeld 13"/>
          <p:cNvSpPr txBox="1"/>
          <p:nvPr/>
        </p:nvSpPr>
        <p:spPr>
          <a:xfrm>
            <a:off x="282633" y="5864002"/>
            <a:ext cx="304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Si </a:t>
            </a:r>
            <a:r>
              <a:rPr lang="de-DE" sz="1800" dirty="0" err="1" smtClean="0"/>
              <a:t>sensor</a:t>
            </a:r>
            <a:r>
              <a:rPr lang="de-DE" sz="1800" dirty="0" smtClean="0"/>
              <a:t> prototype </a:t>
            </a:r>
            <a:endParaRPr lang="en-GB" sz="1800" dirty="0"/>
          </a:p>
        </p:txBody>
      </p:sp>
      <p:sp>
        <p:nvSpPr>
          <p:cNvPr id="15" name="TextShape 10">
            <a:extLst>
              <a:ext uri="{FF2B5EF4-FFF2-40B4-BE49-F238E27FC236}">
                <a16:creationId xmlns:a16="http://schemas.microsoft.com/office/drawing/2014/main" id="{442CBC57-8E61-3640-8B9F-26E57B57F504}"/>
              </a:ext>
            </a:extLst>
          </p:cNvPr>
          <p:cNvSpPr txBox="1"/>
          <p:nvPr/>
        </p:nvSpPr>
        <p:spPr>
          <a:xfrm>
            <a:off x="271602" y="1595011"/>
            <a:ext cx="329076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Outer active radius R = 195.2 mm</a:t>
            </a:r>
          </a:p>
        </p:txBody>
      </p:sp>
      <p:sp>
        <p:nvSpPr>
          <p:cNvPr id="16" name="TextShape 12">
            <a:extLst>
              <a:ext uri="{FF2B5EF4-FFF2-40B4-BE49-F238E27FC236}">
                <a16:creationId xmlns:a16="http://schemas.microsoft.com/office/drawing/2014/main" id="{85142488-C0C7-AE47-A777-25EC73ECB197}"/>
              </a:ext>
            </a:extLst>
          </p:cNvPr>
          <p:cNvSpPr txBox="1"/>
          <p:nvPr/>
        </p:nvSpPr>
        <p:spPr>
          <a:xfrm>
            <a:off x="321211" y="5385425"/>
            <a:ext cx="309708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Inner active radius R = 80.0 mm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649" y="2643673"/>
            <a:ext cx="3715808" cy="3423639"/>
          </a:xfrm>
          <a:prstGeom prst="rect">
            <a:avLst/>
          </a:prstGeom>
        </p:spPr>
      </p:pic>
      <p:cxnSp>
        <p:nvCxnSpPr>
          <p:cNvPr id="17" name="Gerade Verbindung mit Pfeil 16"/>
          <p:cNvCxnSpPr>
            <a:stCxn id="6" idx="2"/>
          </p:cNvCxnSpPr>
          <p:nvPr/>
        </p:nvCxnSpPr>
        <p:spPr bwMode="auto">
          <a:xfrm flipV="1">
            <a:off x="6112553" y="5493045"/>
            <a:ext cx="8068" cy="57426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A5E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5475642" y="6067312"/>
            <a:ext cx="1597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Full</a:t>
            </a:r>
            <a:r>
              <a:rPr lang="de-DE" sz="1400" dirty="0" smtClean="0"/>
              <a:t> </a:t>
            </a:r>
            <a:r>
              <a:rPr lang="de-DE" sz="1400" dirty="0" err="1" smtClean="0"/>
              <a:t>depletion</a:t>
            </a:r>
            <a:r>
              <a:rPr lang="de-DE" sz="1400" dirty="0" smtClean="0"/>
              <a:t> at 60-70 V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960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900113"/>
            <a:ext cx="9144000" cy="563231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282634" y="945489"/>
            <a:ext cx="8467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70C0"/>
                </a:solidFill>
              </a:rPr>
              <a:t>Si/W  </a:t>
            </a:r>
            <a:r>
              <a:rPr lang="de-DE" sz="1800" dirty="0" err="1" smtClean="0"/>
              <a:t>sandwich</a:t>
            </a:r>
            <a:r>
              <a:rPr lang="de-DE" sz="1800" dirty="0" smtClean="0"/>
              <a:t> </a:t>
            </a:r>
            <a:r>
              <a:rPr lang="de-DE" sz="1800" dirty="0" err="1" smtClean="0"/>
              <a:t>calorimeter</a:t>
            </a:r>
            <a:endParaRPr lang="en-GB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4367150" y="1130155"/>
            <a:ext cx="3603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r>
              <a:rPr lang="de-DE" sz="1800" dirty="0" err="1" smtClean="0"/>
              <a:t>Thin</a:t>
            </a:r>
            <a:r>
              <a:rPr lang="de-DE" sz="1800" dirty="0" smtClean="0"/>
              <a:t> </a:t>
            </a:r>
            <a:r>
              <a:rPr lang="de-DE" sz="1800" dirty="0" err="1" smtClean="0"/>
              <a:t>sensor</a:t>
            </a:r>
            <a:r>
              <a:rPr lang="de-DE" sz="1800" dirty="0" smtClean="0"/>
              <a:t> planes (&lt; 1mm)</a:t>
            </a:r>
          </a:p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r>
              <a:rPr lang="de-DE" sz="1800" dirty="0" err="1" smtClean="0"/>
              <a:t>Readout</a:t>
            </a:r>
            <a:r>
              <a:rPr lang="de-DE" sz="1800" dirty="0" smtClean="0"/>
              <a:t> via </a:t>
            </a:r>
            <a:r>
              <a:rPr lang="de-DE" sz="1800" dirty="0" err="1" smtClean="0"/>
              <a:t>copper</a:t>
            </a:r>
            <a:r>
              <a:rPr lang="de-DE" sz="1800" dirty="0" smtClean="0"/>
              <a:t> </a:t>
            </a:r>
            <a:r>
              <a:rPr lang="de-DE" sz="1800" dirty="0" err="1" smtClean="0"/>
              <a:t>traces</a:t>
            </a:r>
            <a:r>
              <a:rPr lang="de-DE" sz="1800" dirty="0" smtClean="0"/>
              <a:t> on flexible </a:t>
            </a:r>
            <a:r>
              <a:rPr lang="de-DE" sz="1800" dirty="0" err="1" smtClean="0"/>
              <a:t>Kapton</a:t>
            </a:r>
            <a:r>
              <a:rPr lang="de-DE" sz="1800" dirty="0" smtClean="0"/>
              <a:t> PCB </a:t>
            </a:r>
            <a:endParaRPr lang="en-GB" sz="1800" dirty="0"/>
          </a:p>
        </p:txBody>
      </p:sp>
      <p:sp>
        <p:nvSpPr>
          <p:cNvPr id="9" name="Rectangle 29"/>
          <p:cNvSpPr txBox="1">
            <a:spLocks noChangeArrowheads="1"/>
          </p:cNvSpPr>
          <p:nvPr/>
        </p:nvSpPr>
        <p:spPr bwMode="auto">
          <a:xfrm>
            <a:off x="829628" y="0"/>
            <a:ext cx="8219281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sz="2800" kern="0" dirty="0" smtClean="0"/>
              <a:t>Technology</a:t>
            </a:r>
            <a:endParaRPr lang="de-DE" sz="2800" kern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8" y="2364774"/>
            <a:ext cx="7458548" cy="413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" y="897622"/>
            <a:ext cx="9144000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537557" y="4912872"/>
            <a:ext cx="8467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Signal </a:t>
            </a:r>
            <a:r>
              <a:rPr lang="de-DE" sz="1800" dirty="0" err="1" smtClean="0"/>
              <a:t>processing</a:t>
            </a:r>
            <a:r>
              <a:rPr lang="de-DE" sz="1800" dirty="0" smtClean="0"/>
              <a:t> </a:t>
            </a:r>
            <a:r>
              <a:rPr lang="de-DE" sz="1800" dirty="0" err="1" smtClean="0"/>
              <a:t>using</a:t>
            </a:r>
            <a:r>
              <a:rPr lang="de-DE" sz="1800" dirty="0" smtClean="0"/>
              <a:t> FPGA</a:t>
            </a:r>
          </a:p>
          <a:p>
            <a:endParaRPr lang="de-DE" sz="1800" dirty="0"/>
          </a:p>
          <a:p>
            <a:r>
              <a:rPr lang="de-DE" sz="1800" dirty="0" smtClean="0"/>
              <a:t>More </a:t>
            </a:r>
            <a:r>
              <a:rPr lang="de-DE" sz="1800" dirty="0" err="1" smtClean="0"/>
              <a:t>details</a:t>
            </a:r>
            <a:r>
              <a:rPr lang="de-DE" sz="1800" dirty="0" smtClean="0"/>
              <a:t> in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talk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Marek </a:t>
            </a:r>
            <a:r>
              <a:rPr lang="de-DE" sz="1800" dirty="0" err="1" smtClean="0"/>
              <a:t>Idzik</a:t>
            </a:r>
            <a:r>
              <a:rPr lang="de-DE" sz="1800" dirty="0" smtClean="0"/>
              <a:t> in WP11 </a:t>
            </a:r>
            <a:endParaRPr lang="en-GB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6223464" y="1729863"/>
            <a:ext cx="2471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r>
              <a:rPr lang="de-DE" sz="1800" dirty="0" smtClean="0"/>
              <a:t>Variable </a:t>
            </a:r>
            <a:r>
              <a:rPr lang="de-DE" sz="1800" dirty="0" err="1" smtClean="0"/>
              <a:t>gain</a:t>
            </a:r>
            <a:r>
              <a:rPr lang="de-DE" sz="1800" dirty="0" smtClean="0"/>
              <a:t> (</a:t>
            </a:r>
            <a:r>
              <a:rPr lang="de-DE" sz="1800" dirty="0" err="1" smtClean="0"/>
              <a:t>MiP</a:t>
            </a:r>
            <a:r>
              <a:rPr lang="de-DE" sz="1800" dirty="0" smtClean="0"/>
              <a:t> sensitive)</a:t>
            </a:r>
          </a:p>
          <a:p>
            <a:pPr>
              <a:buSzPct val="156000"/>
            </a:pPr>
            <a:endParaRPr lang="de-DE" sz="1800" dirty="0"/>
          </a:p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r>
              <a:rPr lang="de-DE" sz="1800" dirty="0" smtClean="0"/>
              <a:t>10-bit SAR</a:t>
            </a:r>
          </a:p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r>
              <a:rPr lang="de-DE" sz="1800" dirty="0" err="1" smtClean="0"/>
              <a:t>Peaking</a:t>
            </a:r>
            <a:r>
              <a:rPr lang="de-DE" sz="1800" dirty="0" smtClean="0"/>
              <a:t> time 55 </a:t>
            </a:r>
            <a:r>
              <a:rPr lang="de-DE" sz="1800" dirty="0" err="1" smtClean="0"/>
              <a:t>ns</a:t>
            </a:r>
            <a:endParaRPr lang="de-DE" sz="1800" dirty="0" smtClean="0"/>
          </a:p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SzPct val="156000"/>
              <a:buFont typeface="Arial" panose="020B0604020202020204" pitchFamily="34" charset="0"/>
              <a:buChar char="•"/>
            </a:pPr>
            <a:r>
              <a:rPr lang="de-DE" sz="1800" dirty="0" smtClean="0"/>
              <a:t>Power </a:t>
            </a:r>
            <a:r>
              <a:rPr lang="de-DE" sz="1800" dirty="0" err="1" smtClean="0"/>
              <a:t>dissipation</a:t>
            </a:r>
            <a:r>
              <a:rPr lang="de-DE" sz="1800" dirty="0" smtClean="0"/>
              <a:t> </a:t>
            </a:r>
          </a:p>
          <a:p>
            <a:pPr>
              <a:buSzPct val="156000"/>
            </a:pPr>
            <a:r>
              <a:rPr lang="de-DE" sz="1800" dirty="0"/>
              <a:t> </a:t>
            </a:r>
            <a:r>
              <a:rPr lang="de-DE" sz="1800" dirty="0" smtClean="0"/>
              <a:t>  2 mW per </a:t>
            </a:r>
            <a:r>
              <a:rPr lang="de-DE" sz="1800" dirty="0" err="1" smtClean="0"/>
              <a:t>channel</a:t>
            </a:r>
            <a:endParaRPr lang="en-GB" sz="1800" dirty="0"/>
          </a:p>
        </p:txBody>
      </p:sp>
      <p:sp>
        <p:nvSpPr>
          <p:cNvPr id="9" name="Rectangle 29"/>
          <p:cNvSpPr txBox="1">
            <a:spLocks noChangeArrowheads="1"/>
          </p:cNvSpPr>
          <p:nvPr/>
        </p:nvSpPr>
        <p:spPr bwMode="auto">
          <a:xfrm>
            <a:off x="829628" y="0"/>
            <a:ext cx="8219281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sz="2800" kern="0" dirty="0" smtClean="0"/>
              <a:t>FE </a:t>
            </a:r>
            <a:r>
              <a:rPr lang="de-DE" sz="2800" kern="0" dirty="0" err="1" smtClean="0"/>
              <a:t>electronics</a:t>
            </a:r>
            <a:endParaRPr lang="de-DE" sz="2800" kern="0" dirty="0"/>
          </a:p>
        </p:txBody>
      </p:sp>
      <p:pic>
        <p:nvPicPr>
          <p:cNvPr id="7" name="Picture 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65" y="23111967"/>
            <a:ext cx="8866906" cy="456922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35034" y="1097889"/>
            <a:ext cx="8467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Dedicated</a:t>
            </a:r>
            <a:r>
              <a:rPr lang="de-DE" sz="1800" dirty="0" smtClean="0"/>
              <a:t> FE </a:t>
            </a:r>
            <a:r>
              <a:rPr lang="de-DE" sz="1800" dirty="0" err="1" smtClean="0"/>
              <a:t>electronics</a:t>
            </a:r>
            <a:r>
              <a:rPr lang="de-DE" sz="1800" dirty="0" smtClean="0"/>
              <a:t> in 130 </a:t>
            </a:r>
            <a:r>
              <a:rPr lang="de-DE" sz="1800" dirty="0" err="1" smtClean="0"/>
              <a:t>nm</a:t>
            </a:r>
            <a:r>
              <a:rPr lang="de-DE" sz="1800" dirty="0" smtClean="0"/>
              <a:t> TSMC  </a:t>
            </a:r>
            <a:endParaRPr lang="en-GB" sz="18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6" y="1613063"/>
            <a:ext cx="4954497" cy="29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900113"/>
            <a:ext cx="9144000" cy="526297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de-DE" sz="2400" dirty="0" smtClean="0"/>
          </a:p>
          <a:p>
            <a:pPr algn="ctr">
              <a:buClr>
                <a:schemeClr val="accent5">
                  <a:lumMod val="25000"/>
                </a:schemeClr>
              </a:buClr>
              <a:buSzPct val="148000"/>
            </a:pPr>
            <a:endParaRPr lang="en-US" sz="2400" dirty="0"/>
          </a:p>
        </p:txBody>
      </p:sp>
      <p:sp>
        <p:nvSpPr>
          <p:cNvPr id="9" name="Rectangle 29"/>
          <p:cNvSpPr txBox="1">
            <a:spLocks noChangeArrowheads="1"/>
          </p:cNvSpPr>
          <p:nvPr/>
        </p:nvSpPr>
        <p:spPr bwMode="auto">
          <a:xfrm>
            <a:off x="829628" y="0"/>
            <a:ext cx="8219281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sz="2800" kern="0" dirty="0" smtClean="0"/>
              <a:t>Prototype</a:t>
            </a:r>
            <a:endParaRPr lang="de-DE" sz="2800" kern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4" y="900113"/>
            <a:ext cx="3183243" cy="337049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15164" y="911861"/>
            <a:ext cx="1883695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LumiCal</a:t>
            </a:r>
            <a:r>
              <a:rPr lang="de-DE" dirty="0" smtClean="0"/>
              <a:t> prototype</a:t>
            </a:r>
            <a:endParaRPr lang="en-GB" dirty="0"/>
          </a:p>
        </p:txBody>
      </p:sp>
      <p:sp>
        <p:nvSpPr>
          <p:cNvPr id="13" name="Textfeld 12"/>
          <p:cNvSpPr txBox="1"/>
          <p:nvPr/>
        </p:nvSpPr>
        <p:spPr>
          <a:xfrm>
            <a:off x="3609358" y="1301723"/>
            <a:ext cx="489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r>
              <a:rPr lang="de-DE" sz="1800" dirty="0" smtClean="0"/>
              <a:t>20 </a:t>
            </a:r>
            <a:r>
              <a:rPr lang="de-DE" sz="1800" dirty="0" err="1" smtClean="0"/>
              <a:t>sensor</a:t>
            </a:r>
            <a:r>
              <a:rPr lang="de-DE" sz="1800" dirty="0" smtClean="0"/>
              <a:t> planes</a:t>
            </a:r>
          </a:p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SzPct val="165000"/>
              <a:buFont typeface="Arial" panose="020B0604020202020204" pitchFamily="34" charset="0"/>
              <a:buChar char="•"/>
            </a:pPr>
            <a:r>
              <a:rPr lang="de-DE" sz="1800" dirty="0" err="1" smtClean="0"/>
              <a:t>Partly</a:t>
            </a:r>
            <a:r>
              <a:rPr lang="de-DE" sz="1800" dirty="0" smtClean="0"/>
              <a:t> </a:t>
            </a:r>
            <a:r>
              <a:rPr lang="de-DE" sz="1800" dirty="0" err="1" smtClean="0"/>
              <a:t>instrumented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FLAME ASICs</a:t>
            </a:r>
            <a:endParaRPr lang="en-GB" sz="18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4" y="4282353"/>
            <a:ext cx="6523871" cy="186117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686" y="2225053"/>
            <a:ext cx="2744656" cy="200258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997218" y="2585359"/>
            <a:ext cx="1840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Longitudinal </a:t>
            </a:r>
            <a:r>
              <a:rPr lang="de-DE" dirty="0" err="1" smtClean="0"/>
              <a:t>shower</a:t>
            </a:r>
            <a:r>
              <a:rPr lang="de-DE" dirty="0" smtClean="0"/>
              <a:t> </a:t>
            </a:r>
            <a:r>
              <a:rPr lang="de-DE" dirty="0" err="1" smtClean="0"/>
              <a:t>dvelopment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7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Vorlage_en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PPT-Vorlage_en</Template>
  <TotalTime>0</TotalTime>
  <Words>910</Words>
  <Application>Microsoft Office PowerPoint</Application>
  <PresentationFormat>Bildschirmpräsentation (4:3)</PresentationFormat>
  <Paragraphs>484</Paragraphs>
  <Slides>22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Cambria Math</vt:lpstr>
      <vt:lpstr>Wingdings</vt:lpstr>
      <vt:lpstr>PPT-Vorlage_en</vt:lpstr>
      <vt:lpstr>PowerPoint-Präsentation</vt:lpstr>
      <vt:lpstr>Motivation</vt:lpstr>
      <vt:lpstr>PowerPoint-Präsentation</vt:lpstr>
      <vt:lpstr>Motivation</vt:lpstr>
      <vt:lpstr>Motivation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LUXE ECAL-P</vt:lpstr>
      <vt:lpstr>^new GaAs sensors</vt:lpstr>
      <vt:lpstr>Read out connctions</vt:lpstr>
      <vt:lpstr>Testbeam</vt:lpstr>
      <vt:lpstr>Test-beam results</vt:lpstr>
      <vt:lpstr>Test-beam results </vt:lpstr>
      <vt:lpstr>Summary</vt:lpstr>
      <vt:lpstr>Beam-test campaign</vt:lpstr>
      <vt:lpstr>backup</vt:lpstr>
      <vt:lpstr>Conclusions</vt:lpstr>
      <vt:lpstr>PowerPoint-Präsentation</vt:lpstr>
    </vt:vector>
  </TitlesOfParts>
  <Company>DESY Zeuthen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BCM1F Workshop Report</dc:title>
  <dc:creator>DESY Mitarbeiter</dc:creator>
  <cp:lastModifiedBy>Wolfgang Lohmann</cp:lastModifiedBy>
  <cp:revision>355</cp:revision>
  <dcterms:created xsi:type="dcterms:W3CDTF">2012-02-28T14:56:30Z</dcterms:created>
  <dcterms:modified xsi:type="dcterms:W3CDTF">2022-03-29T11:15:39Z</dcterms:modified>
</cp:coreProperties>
</file>