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1" r:id="rId3"/>
  </p:sldMasterIdLst>
  <p:notesMasterIdLst>
    <p:notesMasterId r:id="rId18"/>
  </p:notesMasterIdLst>
  <p:handoutMasterIdLst>
    <p:handoutMasterId r:id="rId19"/>
  </p:handoutMasterIdLst>
  <p:sldIdLst>
    <p:sldId id="256" r:id="rId4"/>
    <p:sldId id="272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5" autoAdjust="0"/>
  </p:normalViewPr>
  <p:slideViewPr>
    <p:cSldViewPr snapToGrid="0" snapToObjects="1">
      <p:cViewPr varScale="1">
        <p:scale>
          <a:sx n="121" d="100"/>
          <a:sy n="121" d="100"/>
        </p:scale>
        <p:origin x="108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692C-F3E3-4D61-9F18-066689367BFA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2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E4A19-012C-4FC3-9B23-3FFA31220B6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396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smtClean="0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smtClean="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smtClean="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94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704"/>
            <a:ext cx="12192000" cy="554461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M. Deveaux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233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906F29-7EC5-0445-3E36-4D4A015AA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484" y="1122363"/>
            <a:ext cx="9949680" cy="2119315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Single Event </a:t>
            </a:r>
            <a:r>
              <a:rPr lang="de-DE" dirty="0" err="1"/>
              <a:t>Effect</a:t>
            </a:r>
            <a:r>
              <a:rPr lang="de-DE" dirty="0"/>
              <a:t> Tests </a:t>
            </a:r>
            <a:r>
              <a:rPr lang="de-DE" dirty="0" err="1"/>
              <a:t>with</a:t>
            </a:r>
            <a:r>
              <a:rPr lang="de-DE" dirty="0"/>
              <a:t> MIMOSIS-1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EA735E8-FED4-282A-C9C1-65E24C4CB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485" y="3604075"/>
            <a:ext cx="9949679" cy="1792922"/>
          </a:xfrm>
        </p:spPr>
        <p:txBody>
          <a:bodyPr/>
          <a:lstStyle>
            <a:lvl1pPr marL="0" indent="0" algn="l"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Benedict Arnoldi-Meadows</a:t>
            </a:r>
          </a:p>
          <a:p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CBM-MVD </a:t>
            </a:r>
            <a:r>
              <a:rPr lang="de-DE" i="1" dirty="0" err="1"/>
              <a:t>Collaboration</a:t>
            </a:r>
            <a:endParaRPr lang="de-DE" i="1" dirty="0"/>
          </a:p>
          <a:p>
            <a:endParaRPr lang="de-DE" i="1" dirty="0"/>
          </a:p>
          <a:p>
            <a:r>
              <a:rPr lang="de-DE" i="0" dirty="0"/>
              <a:t>Riva del Garda, June 28th, 2022</a:t>
            </a:r>
            <a:endParaRPr lang="de-DE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FCEF617F-A110-FAD9-49CB-B7B706A8F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0708"/>
            <a:ext cx="2497680" cy="60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1816151E-E6C4-A45A-BCA2-BE105E29D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00" y="191668"/>
            <a:ext cx="1266120" cy="784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2AECE631-2F4E-C769-425B-5D450D17075B}"/>
              </a:ext>
            </a:extLst>
          </p:cNvPr>
          <p:cNvSpPr/>
          <p:nvPr userDrawn="1"/>
        </p:nvSpPr>
        <p:spPr>
          <a:xfrm>
            <a:off x="5629079" y="789063"/>
            <a:ext cx="1054006" cy="23980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(05P19RFFC1)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1DDD878B-9D17-C107-1784-8E3AAB7E5F09}"/>
              </a:ext>
            </a:extLst>
          </p:cNvPr>
          <p:cNvSpPr txBox="1"/>
          <p:nvPr userDrawn="1"/>
        </p:nvSpPr>
        <p:spPr>
          <a:xfrm>
            <a:off x="5691360" y="131908"/>
            <a:ext cx="871201" cy="22499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err="1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Supported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by</a:t>
            </a:r>
            <a:endParaRPr lang="de-DE" sz="900" dirty="0">
              <a:solidFill>
                <a:srgbClr val="000000"/>
              </a:solidFill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B8E87FB2-BB5D-7646-B8F1-EF6DAEDABA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600" y="126508"/>
            <a:ext cx="1080000" cy="72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539F646-4EED-9119-F9A3-991354FDEB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4600" y="26428"/>
            <a:ext cx="1007999" cy="10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C1ED7C6-2730-338E-7CC4-8DC7C14D8A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600" y="132628"/>
            <a:ext cx="1368000" cy="74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1810CA84-DB9B-1E8B-72C9-190662CD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lum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3094" y="3241678"/>
            <a:ext cx="4068000" cy="321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F10D810F-EBA4-2824-381F-68BAAF31F9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9" y="31762"/>
            <a:ext cx="1741041" cy="6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7CF89B61-58F3-87B2-960D-10C9C36E4C42}"/>
              </a:ext>
            </a:extLst>
          </p:cNvPr>
          <p:cNvSpPr>
            <a:spLocks/>
          </p:cNvSpPr>
          <p:nvPr userDrawn="1"/>
        </p:nvSpPr>
        <p:spPr>
          <a:xfrm>
            <a:off x="-4356" y="-96"/>
            <a:ext cx="12192000" cy="393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652C1E43-D1BB-1C10-56A7-6301A68C24F1}"/>
              </a:ext>
            </a:extLst>
          </p:cNvPr>
          <p:cNvSpPr>
            <a:spLocks/>
          </p:cNvSpPr>
          <p:nvPr userDrawn="1"/>
        </p:nvSpPr>
        <p:spPr>
          <a:xfrm flipV="1">
            <a:off x="4357" y="-102"/>
            <a:ext cx="375472" cy="393991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8DC160-F3B2-FAAE-7FA6-7A1B2DB3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09" y="10523"/>
            <a:ext cx="10515600" cy="393991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47008B7-ADF4-6FE4-45D8-AE9351A7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xmlns="" id="{19AC8079-8AA2-E099-A27C-82AB353E9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93" y="666633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xmlns="" id="{41F5E888-EE24-6996-CF84-55C70F6A7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9023446-43A6-4CDC-9F35-3AECD81F11A0}" type="slidenum">
              <a:rPr lang="de-DE" smtClean="0">
                <a:solidFill>
                  <a:prstClr val="black"/>
                </a:solidFill>
              </a:rPr>
              <a:pPr defTabSz="914400"/>
              <a:t>‹#›</a:t>
            </a:fld>
            <a:r>
              <a:rPr lang="de-DE" dirty="0">
                <a:solidFill>
                  <a:prstClr val="black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411166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E906F29-7EC5-0445-3E36-4D4A015AA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484" y="1122363"/>
            <a:ext cx="9949680" cy="2119315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Single Event </a:t>
            </a:r>
            <a:r>
              <a:rPr lang="de-DE" dirty="0" err="1"/>
              <a:t>Effect</a:t>
            </a:r>
            <a:r>
              <a:rPr lang="de-DE" dirty="0"/>
              <a:t> Tests </a:t>
            </a:r>
            <a:r>
              <a:rPr lang="de-DE" dirty="0" err="1"/>
              <a:t>with</a:t>
            </a:r>
            <a:r>
              <a:rPr lang="de-DE" dirty="0"/>
              <a:t> MIMOSIS-1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2EA735E8-FED4-282A-C9C1-65E24C4CB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485" y="3604075"/>
            <a:ext cx="9949679" cy="1792922"/>
          </a:xfrm>
        </p:spPr>
        <p:txBody>
          <a:bodyPr/>
          <a:lstStyle>
            <a:lvl1pPr marL="0" indent="0" algn="l"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Benedict Arnoldi-Meadows</a:t>
            </a:r>
          </a:p>
          <a:p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CBM-MVD </a:t>
            </a:r>
            <a:r>
              <a:rPr lang="de-DE" i="1" dirty="0" err="1"/>
              <a:t>Collaboration</a:t>
            </a:r>
            <a:endParaRPr lang="de-DE" i="1" dirty="0"/>
          </a:p>
          <a:p>
            <a:endParaRPr lang="de-DE" i="1" dirty="0"/>
          </a:p>
          <a:p>
            <a:r>
              <a:rPr lang="de-DE" i="0" dirty="0"/>
              <a:t>Riva del Garda, June 28th, 2022</a:t>
            </a:r>
            <a:endParaRPr lang="de-DE" dirty="0"/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FCEF617F-A110-FAD9-49CB-B7B706A8F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0708"/>
            <a:ext cx="2497680" cy="60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1816151E-E6C4-A45A-BCA2-BE105E29D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00" y="191668"/>
            <a:ext cx="1266120" cy="784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2AECE631-2F4E-C769-425B-5D450D17075B}"/>
              </a:ext>
            </a:extLst>
          </p:cNvPr>
          <p:cNvSpPr/>
          <p:nvPr userDrawn="1"/>
        </p:nvSpPr>
        <p:spPr>
          <a:xfrm>
            <a:off x="5629079" y="789063"/>
            <a:ext cx="1054006" cy="23980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(05P19RFFC1)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1DDD878B-9D17-C107-1784-8E3AAB7E5F09}"/>
              </a:ext>
            </a:extLst>
          </p:cNvPr>
          <p:cNvSpPr txBox="1"/>
          <p:nvPr userDrawn="1"/>
        </p:nvSpPr>
        <p:spPr>
          <a:xfrm>
            <a:off x="5691360" y="131908"/>
            <a:ext cx="871201" cy="22499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err="1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Supported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by</a:t>
            </a:r>
            <a:endParaRPr lang="de-DE" sz="900" dirty="0">
              <a:solidFill>
                <a:srgbClr val="000000"/>
              </a:solidFill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B8E87FB2-BB5D-7646-B8F1-EF6DAEDABA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600" y="126508"/>
            <a:ext cx="1080000" cy="72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1539F646-4EED-9119-F9A3-991354FDEB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4600" y="26428"/>
            <a:ext cx="1007999" cy="10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C1ED7C6-2730-338E-7CC4-8DC7C14D8A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600" y="132628"/>
            <a:ext cx="1368000" cy="74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1810CA84-DB9B-1E8B-72C9-190662CD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lum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3094" y="3241678"/>
            <a:ext cx="4068000" cy="321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F10D810F-EBA4-2824-381F-68BAAF31F9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9" y="31762"/>
            <a:ext cx="1741041" cy="6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7CF89B61-58F3-87B2-960D-10C9C36E4C42}"/>
              </a:ext>
            </a:extLst>
          </p:cNvPr>
          <p:cNvSpPr>
            <a:spLocks/>
          </p:cNvSpPr>
          <p:nvPr userDrawn="1"/>
        </p:nvSpPr>
        <p:spPr>
          <a:xfrm>
            <a:off x="-4356" y="-96"/>
            <a:ext cx="12192000" cy="393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652C1E43-D1BB-1C10-56A7-6301A68C24F1}"/>
              </a:ext>
            </a:extLst>
          </p:cNvPr>
          <p:cNvSpPr>
            <a:spLocks/>
          </p:cNvSpPr>
          <p:nvPr userDrawn="1"/>
        </p:nvSpPr>
        <p:spPr>
          <a:xfrm flipV="1">
            <a:off x="4357" y="-102"/>
            <a:ext cx="375472" cy="393991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8F8DC160-F3B2-FAAE-7FA6-7A1B2DB3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09" y="10523"/>
            <a:ext cx="10515600" cy="393991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47008B7-ADF4-6FE4-45D8-AE9351A7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="" xmlns:a16="http://schemas.microsoft.com/office/drawing/2014/main" id="{19AC8079-8AA2-E099-A27C-82AB353E9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93" y="666633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B. Arnoldi-Meadows, </a:t>
            </a:r>
            <a:r>
              <a:rPr lang="de-DE" i="1" dirty="0" err="1">
                <a:solidFill>
                  <a:prstClr val="black"/>
                </a:solidFill>
              </a:rPr>
              <a:t>Results</a:t>
            </a:r>
            <a:r>
              <a:rPr lang="de-DE" i="1" dirty="0">
                <a:solidFill>
                  <a:prstClr val="black"/>
                </a:solidFill>
              </a:rPr>
              <a:t> </a:t>
            </a:r>
            <a:r>
              <a:rPr lang="de-DE" i="1" dirty="0" err="1">
                <a:solidFill>
                  <a:prstClr val="black"/>
                </a:solidFill>
              </a:rPr>
              <a:t>from</a:t>
            </a:r>
            <a:r>
              <a:rPr lang="de-DE" i="1" dirty="0">
                <a:solidFill>
                  <a:prstClr val="black"/>
                </a:solidFill>
              </a:rPr>
              <a:t> SEE Tests </a:t>
            </a:r>
            <a:r>
              <a:rPr lang="de-DE" i="1" dirty="0" err="1">
                <a:solidFill>
                  <a:prstClr val="black"/>
                </a:solidFill>
              </a:rPr>
              <a:t>with</a:t>
            </a:r>
            <a:r>
              <a:rPr lang="de-DE" i="1" dirty="0">
                <a:solidFill>
                  <a:prstClr val="black"/>
                </a:solidFill>
              </a:rPr>
              <a:t> MIMOSIS-1</a:t>
            </a:r>
            <a:r>
              <a:rPr lang="de-DE" dirty="0">
                <a:solidFill>
                  <a:prstClr val="black"/>
                </a:solidFill>
              </a:rPr>
              <a:t>, IWORID2022, June 28th, 2022.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="" xmlns:a16="http://schemas.microsoft.com/office/drawing/2014/main" id="{41F5E888-EE24-6996-CF84-55C70F6A7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9023446-43A6-4CDC-9F35-3AECD81F11A0}" type="slidenum">
              <a:rPr lang="de-DE" smtClean="0">
                <a:solidFill>
                  <a:prstClr val="black"/>
                </a:solidFill>
              </a:rPr>
              <a:pPr defTabSz="914400"/>
              <a:t>‹#›</a:t>
            </a:fld>
            <a:r>
              <a:rPr lang="de-DE" dirty="0">
                <a:solidFill>
                  <a:prstClr val="black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350022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88D507A-9F5E-15BC-7E8F-AABA2F7F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AB48AB2-2222-204C-E52B-466A61B3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2D8EB6F1-C1BE-F41C-A639-54953972E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666332"/>
            <a:ext cx="12192000" cy="1916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162CDBC5-CA3E-6CA0-571C-B07389BA9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2065000" y="6666332"/>
            <a:ext cx="127000" cy="191668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E40F2776-3854-153A-92C5-F72527A71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xmlns="" id="{1721191C-7E0A-4087-FFC7-0C0A18508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9023446-43A6-4CDC-9F35-3AECD81F11A0}" type="slidenum">
              <a:rPr lang="de-DE" smtClean="0">
                <a:solidFill>
                  <a:prstClr val="black"/>
                </a:solidFill>
              </a:rPr>
              <a:pPr defTabSz="914400"/>
              <a:t>‹#›</a:t>
            </a:fld>
            <a:r>
              <a:rPr lang="de-DE" dirty="0">
                <a:solidFill>
                  <a:prstClr val="black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20943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888D507A-9F5E-15BC-7E8F-AABA2F7F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1AB48AB2-2222-204C-E52B-466A61B3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2D8EB6F1-C1BE-F41C-A639-54953972E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666332"/>
            <a:ext cx="12192000" cy="1916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162CDBC5-CA3E-6CA0-571C-B07389BA9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2065000" y="6666332"/>
            <a:ext cx="127000" cy="191668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E40F2776-3854-153A-92C5-F72527A71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de-DE" dirty="0">
                <a:solidFill>
                  <a:prstClr val="black"/>
                </a:solidFill>
              </a:rPr>
              <a:t>B. Arnoldi-Meadows, </a:t>
            </a:r>
            <a:r>
              <a:rPr lang="de-DE" i="1" dirty="0" err="1">
                <a:solidFill>
                  <a:prstClr val="black"/>
                </a:solidFill>
              </a:rPr>
              <a:t>Results</a:t>
            </a:r>
            <a:r>
              <a:rPr lang="de-DE" i="1" dirty="0">
                <a:solidFill>
                  <a:prstClr val="black"/>
                </a:solidFill>
              </a:rPr>
              <a:t> </a:t>
            </a:r>
            <a:r>
              <a:rPr lang="de-DE" i="1" dirty="0" err="1">
                <a:solidFill>
                  <a:prstClr val="black"/>
                </a:solidFill>
              </a:rPr>
              <a:t>from</a:t>
            </a:r>
            <a:r>
              <a:rPr lang="de-DE" i="1" dirty="0">
                <a:solidFill>
                  <a:prstClr val="black"/>
                </a:solidFill>
              </a:rPr>
              <a:t> SEE Tests </a:t>
            </a:r>
            <a:r>
              <a:rPr lang="de-DE" i="1" dirty="0" err="1">
                <a:solidFill>
                  <a:prstClr val="black"/>
                </a:solidFill>
              </a:rPr>
              <a:t>with</a:t>
            </a:r>
            <a:r>
              <a:rPr lang="de-DE" i="1" dirty="0">
                <a:solidFill>
                  <a:prstClr val="black"/>
                </a:solidFill>
              </a:rPr>
              <a:t> MIMOSIS-1</a:t>
            </a:r>
            <a:r>
              <a:rPr lang="de-DE" dirty="0">
                <a:solidFill>
                  <a:prstClr val="black"/>
                </a:solidFill>
              </a:rPr>
              <a:t>, IWORID2022, June 28th, 2022.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1721191C-7E0A-4087-FFC7-0C0A18508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9023446-43A6-4CDC-9F35-3AECD81F11A0}" type="slidenum">
              <a:rPr lang="de-DE" smtClean="0">
                <a:solidFill>
                  <a:prstClr val="black"/>
                </a:solidFill>
              </a:rPr>
              <a:pPr defTabSz="914400"/>
              <a:t>‹#›</a:t>
            </a:fld>
            <a:r>
              <a:rPr lang="de-DE" dirty="0">
                <a:solidFill>
                  <a:prstClr val="black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370390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jpe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image" Target="../media/image11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Radiation tolerance of </a:t>
            </a:r>
            <a:br>
              <a:rPr lang="de-DE" smtClean="0"/>
            </a:br>
            <a:r>
              <a:rPr lang="de-DE" smtClean="0"/>
              <a:t>MIMOSIS-1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smtClean="0"/>
              <a:t>M. Deveaux </a:t>
            </a:r>
            <a:r>
              <a:rPr lang="en-US" smtClean="0"/>
              <a:t>on </a:t>
            </a:r>
            <a:r>
              <a:rPr lang="en-US"/>
              <a:t>behalf of the </a:t>
            </a:r>
          </a:p>
          <a:p>
            <a:r>
              <a:rPr lang="en-US"/>
              <a:t>IPHC-IKF-GSI </a:t>
            </a:r>
            <a:r>
              <a:rPr lang="en-US" smtClean="0"/>
              <a:t>(</a:t>
            </a:r>
            <a:r>
              <a:rPr lang="en-US"/>
              <a:t>CBM-MVD) Collaboration</a:t>
            </a:r>
          </a:p>
          <a:p>
            <a:endParaRPr lang="de-DE" smtClean="0"/>
          </a:p>
          <a:p>
            <a:endParaRPr lang="de-DE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FCEF617F-A110-FAD9-49CB-B7B706A8F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20" y="5983783"/>
            <a:ext cx="2497680" cy="600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22488" y="5644685"/>
            <a:ext cx="1312485" cy="896964"/>
            <a:chOff x="5370600" y="131908"/>
            <a:chExt cx="1312485" cy="896964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xmlns="" id="{1816151E-E6C4-A45A-BCA2-BE105E29D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600" y="191668"/>
              <a:ext cx="1266120" cy="784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xmlns="" id="{2AECE631-2F4E-C769-425B-5D450D17075B}"/>
                </a:ext>
              </a:extLst>
            </p:cNvPr>
            <p:cNvSpPr/>
            <p:nvPr/>
          </p:nvSpPr>
          <p:spPr>
            <a:xfrm>
              <a:off x="5629079" y="789063"/>
              <a:ext cx="1054006" cy="23980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/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Noto Sans CJK SC Regular" pitchFamily="2"/>
                  <a:cs typeface="Arial" panose="020B0604020202020204" pitchFamily="34" charset="0"/>
                </a:rPr>
                <a:t>(05P19RFFC1)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xmlns="" id="{1DDD878B-9D17-C107-1784-8E3AAB7E5F09}"/>
                </a:ext>
              </a:extLst>
            </p:cNvPr>
            <p:cNvSpPr txBox="1"/>
            <p:nvPr/>
          </p:nvSpPr>
          <p:spPr>
            <a:xfrm>
              <a:off x="5691360" y="131908"/>
              <a:ext cx="871201" cy="224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CJK SC Regular" pitchFamily="2"/>
                  <a:cs typeface="Arial" panose="020B0604020202020204" pitchFamily="34" charset="0"/>
                </a:rPr>
                <a:t>Supported</a:t>
              </a:r>
              <a:r>
                <a:rPr lang="de-DE" sz="900" dirty="0">
                  <a:solidFill>
                    <a:srgbClr val="000000"/>
                  </a:solidFill>
                  <a:latin typeface="Arial" panose="020B0604020202020204" pitchFamily="34" charset="0"/>
                  <a:ea typeface="Noto Sans CJK SC Regular" pitchFamily="2"/>
                  <a:cs typeface="Arial" panose="020B0604020202020204" pitchFamily="34" charset="0"/>
                </a:rPr>
                <a:t> </a:t>
              </a:r>
              <a:r>
                <a:rPr lang="de-DE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Noto Sans CJK SC Regular" pitchFamily="2"/>
                  <a:cs typeface="Arial" panose="020B0604020202020204" pitchFamily="34" charset="0"/>
                </a:rPr>
                <a:t>by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B8E87FB2-BB5D-7646-B8F1-EF6DAEDA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970" y="126508"/>
            <a:ext cx="1080000" cy="72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13">
            <a:extLst>
              <a:ext uri="{FF2B5EF4-FFF2-40B4-BE49-F238E27FC236}">
                <a16:creationId xmlns:a16="http://schemas.microsoft.com/office/drawing/2014/main" xmlns="" id="{4C1ED7C6-2730-338E-7CC4-8DC7C14D8AF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9931" y="132628"/>
            <a:ext cx="1368000" cy="74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4">
            <a:extLst>
              <a:ext uri="{FF2B5EF4-FFF2-40B4-BE49-F238E27FC236}">
                <a16:creationId xmlns:a16="http://schemas.microsoft.com/office/drawing/2014/main" xmlns="" id="{F10D810F-EBA4-2824-381F-68BAAF31F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305587"/>
            <a:ext cx="1741041" cy="678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8" y="187584"/>
            <a:ext cx="663604" cy="663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48" y="255228"/>
            <a:ext cx="1214582" cy="5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5"/>
    </mc:Choice>
    <mc:Fallback>
      <p:transition spd="slow" advTm="634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MIMOSIS-1 spatial resolution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91" y="3546523"/>
            <a:ext cx="5004512" cy="2822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24" y="896657"/>
            <a:ext cx="4929890" cy="2510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5620" y="4330079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rgbClr val="2A6099"/>
                </a:solidFill>
              </a:rPr>
              <a:t>?</a:t>
            </a:r>
            <a:endParaRPr lang="en-US" sz="1200" b="1">
              <a:solidFill>
                <a:srgbClr val="2A6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3045" y="4367120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rgbClr val="2A6099"/>
                </a:solidFill>
              </a:rPr>
              <a:t>?</a:t>
            </a:r>
            <a:endParaRPr lang="en-US" sz="1200" b="1">
              <a:solidFill>
                <a:srgbClr val="2A6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320047">
            <a:off x="9953311" y="930412"/>
            <a:ext cx="12568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320047">
            <a:off x="9960615" y="3781837"/>
            <a:ext cx="12568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946" y="1084378"/>
            <a:ext cx="600460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O</a:t>
            </a:r>
            <a:r>
              <a:rPr lang="de-DE" dirty="0"/>
              <a:t>bservation:</a:t>
            </a:r>
          </a:p>
          <a:p>
            <a:endParaRPr lang="de-DE" sz="1600" dirty="0">
              <a:solidFill>
                <a:srgbClr val="3366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ym typeface="Wingdings" panose="05000000000000000000" pitchFamily="2" charset="2"/>
              </a:rPr>
              <a:t>Best resolution for standard epi.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z="1600" smtClean="0">
                <a:sym typeface="Wingdings" panose="05000000000000000000" pitchFamily="2" charset="2"/>
              </a:rPr>
              <a:t>Larger </a:t>
            </a:r>
            <a:r>
              <a:rPr lang="de-DE" sz="1600" dirty="0" err="1">
                <a:sym typeface="Wingdings" panose="05000000000000000000" pitchFamily="2" charset="2"/>
              </a:rPr>
              <a:t>charge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sharing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050" dirty="0">
                <a:sym typeface="Wingdings" panose="05000000000000000000" pitchFamily="2" charset="2"/>
              </a:rPr>
              <a:t>(</a:t>
            </a:r>
            <a:r>
              <a:rPr lang="de-DE" sz="1050" dirty="0" err="1">
                <a:sym typeface="Wingdings" panose="05000000000000000000" pitchFamily="2" charset="2"/>
              </a:rPr>
              <a:t>measured</a:t>
            </a:r>
            <a:r>
              <a:rPr lang="de-DE" sz="1050" dirty="0">
                <a:sym typeface="Wingdings" panose="05000000000000000000" pitchFamily="2" charset="2"/>
              </a:rPr>
              <a:t>, not </a:t>
            </a:r>
            <a:r>
              <a:rPr lang="de-DE" sz="1050" dirty="0" err="1">
                <a:sym typeface="Wingdings" panose="05000000000000000000" pitchFamily="2" charset="2"/>
              </a:rPr>
              <a:t>shown</a:t>
            </a:r>
            <a:r>
              <a:rPr lang="de-DE" sz="1050" dirty="0">
                <a:sym typeface="Wingdings" panose="05000000000000000000" pitchFamily="2" charset="2"/>
              </a:rPr>
              <a:t>)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ym typeface="Wingdings" panose="05000000000000000000" pitchFamily="2" charset="2"/>
              </a:rPr>
              <a:t>Resolution </a:t>
            </a:r>
            <a:r>
              <a:rPr lang="de-DE" sz="1600" dirty="0" err="1">
                <a:sym typeface="Wingdings" panose="05000000000000000000" pitchFamily="2" charset="2"/>
              </a:rPr>
              <a:t>mildly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worse</a:t>
            </a:r>
            <a:r>
              <a:rPr lang="de-DE" sz="1600" dirty="0">
                <a:sym typeface="Wingdings" panose="05000000000000000000" pitchFamily="2" charset="2"/>
              </a:rPr>
              <a:t> after </a:t>
            </a:r>
            <a:r>
              <a:rPr lang="de-DE" sz="1600" dirty="0" err="1">
                <a:sym typeface="Wingdings" panose="05000000000000000000" pitchFamily="2" charset="2"/>
              </a:rPr>
              <a:t>irradiation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z="1600" dirty="0" err="1">
                <a:sym typeface="Wingdings" panose="05000000000000000000" pitchFamily="2" charset="2"/>
              </a:rPr>
              <a:t>Bulk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damage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reduces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cluster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size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ym typeface="Wingdings" panose="05000000000000000000" pitchFamily="2" charset="2"/>
              </a:rPr>
              <a:t>Plots hold </a:t>
            </a:r>
            <a:r>
              <a:rPr lang="de-DE" sz="1600" dirty="0" err="1">
                <a:sym typeface="Wingdings" panose="05000000000000000000" pitchFamily="2" charset="2"/>
              </a:rPr>
              <a:t>for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small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dimensions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of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pixel</a:t>
            </a:r>
            <a:endParaRPr lang="de-DE" sz="1600" dirty="0">
              <a:sym typeface="Wingdings" panose="05000000000000000000" pitchFamily="2" charset="2"/>
            </a:endParaRP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z="1600" dirty="0">
                <a:sym typeface="Wingdings" panose="05000000000000000000" pitchFamily="2" charset="2"/>
              </a:rPr>
              <a:t>~10 % </a:t>
            </a:r>
            <a:r>
              <a:rPr lang="de-DE" sz="1600" dirty="0" err="1">
                <a:sym typeface="Wingdings" panose="05000000000000000000" pitchFamily="2" charset="2"/>
              </a:rPr>
              <a:t>worse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resolution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for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long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dimension</a:t>
            </a:r>
            <a:r>
              <a:rPr lang="de-DE" sz="1600" dirty="0">
                <a:sym typeface="Wingdings" panose="05000000000000000000" pitchFamily="2" charset="2"/>
              </a:rPr>
              <a:t> (not </a:t>
            </a:r>
            <a:r>
              <a:rPr lang="de-DE" sz="1600" dirty="0" err="1">
                <a:sym typeface="Wingdings" panose="05000000000000000000" pitchFamily="2" charset="2"/>
              </a:rPr>
              <a:t>shown</a:t>
            </a:r>
            <a:r>
              <a:rPr lang="de-DE" sz="1600" dirty="0">
                <a:sym typeface="Wingdings" panose="05000000000000000000" pitchFamily="2" charset="2"/>
              </a:rPr>
              <a:t>).</a:t>
            </a:r>
          </a:p>
          <a:p>
            <a:pPr lvl="1"/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err="1">
                <a:sym typeface="Wingdings" panose="05000000000000000000" pitchFamily="2" charset="2"/>
              </a:rPr>
              <a:t>Results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for</a:t>
            </a:r>
            <a:r>
              <a:rPr lang="de-DE" sz="1600" dirty="0">
                <a:sym typeface="Wingdings" panose="05000000000000000000" pitchFamily="2" charset="2"/>
              </a:rPr>
              <a:t> all </a:t>
            </a:r>
            <a:r>
              <a:rPr lang="de-DE" sz="1600" dirty="0" err="1">
                <a:sym typeface="Wingdings" panose="05000000000000000000" pitchFamily="2" charset="2"/>
              </a:rPr>
              <a:t>pixels</a:t>
            </a:r>
            <a:r>
              <a:rPr lang="de-DE" sz="1600" dirty="0">
                <a:sym typeface="Wingdings" panose="05000000000000000000" pitchFamily="2" charset="2"/>
              </a:rPr>
              <a:t> match CBM </a:t>
            </a:r>
            <a:r>
              <a:rPr lang="de-DE" sz="1600" dirty="0" err="1">
                <a:sym typeface="Wingdings" panose="05000000000000000000" pitchFamily="2" charset="2"/>
              </a:rPr>
              <a:t>requirements</a:t>
            </a:r>
            <a:r>
              <a:rPr lang="de-DE" sz="1600" dirty="0">
                <a:sym typeface="Wingdings" panose="05000000000000000000" pitchFamily="2" charset="2"/>
              </a:rPr>
              <a:t> at </a:t>
            </a:r>
            <a:r>
              <a:rPr lang="de-DE" sz="1600" dirty="0" err="1">
                <a:sym typeface="Wingdings" panose="05000000000000000000" pitchFamily="2" charset="2"/>
              </a:rPr>
              <a:t>default</a:t>
            </a:r>
            <a:r>
              <a:rPr lang="de-DE" sz="1600" dirty="0">
                <a:sym typeface="Wingdings" panose="05000000000000000000" pitchFamily="2" charset="2"/>
              </a:rPr>
              <a:t> 120 – 150 </a:t>
            </a:r>
            <a:r>
              <a:rPr lang="de-DE" sz="1600" dirty="0" err="1">
                <a:sym typeface="Wingdings" panose="05000000000000000000" pitchFamily="2" charset="2"/>
              </a:rPr>
              <a:t>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threshold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rgbClr val="3366FF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rgbClr val="3366FF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N</a:t>
            </a:r>
            <a:r>
              <a:rPr lang="de-DE" sz="1600" dirty="0">
                <a:sym typeface="Wingdings" panose="05000000000000000000" pitchFamily="2" charset="2"/>
              </a:rPr>
              <a:t>ote: </a:t>
            </a:r>
            <a:r>
              <a:rPr lang="de-DE" sz="1600" dirty="0" err="1">
                <a:sym typeface="Wingdings" panose="05000000000000000000" pitchFamily="2" charset="2"/>
              </a:rPr>
              <a:t>Preliminary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results</a:t>
            </a:r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>
              <a:solidFill>
                <a:srgbClr val="3366FF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Still </a:t>
            </a:r>
            <a:r>
              <a:rPr lang="de-DE" sz="1600" dirty="0" err="1">
                <a:sym typeface="Wingdings" panose="05000000000000000000" pitchFamily="2" charset="2"/>
              </a:rPr>
              <a:t>preliminary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alignment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z="1600" dirty="0">
                <a:sym typeface="Wingdings" panose="05000000000000000000" pitchFamily="2" charset="2"/>
              </a:rPr>
              <a:t>Fixing </a:t>
            </a:r>
            <a:r>
              <a:rPr lang="de-DE" sz="1600" dirty="0" err="1">
                <a:sym typeface="Wingdings" panose="05000000000000000000" pitchFamily="2" charset="2"/>
              </a:rPr>
              <a:t>this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may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or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may</a:t>
            </a:r>
            <a:r>
              <a:rPr lang="de-DE" sz="1600" dirty="0">
                <a:sym typeface="Wingdings" panose="05000000000000000000" pitchFamily="2" charset="2"/>
              </a:rPr>
              <a:t> not </a:t>
            </a:r>
            <a:r>
              <a:rPr lang="de-DE" sz="1600" dirty="0" err="1">
                <a:sym typeface="Wingdings" panose="05000000000000000000" pitchFamily="2" charset="2"/>
              </a:rPr>
              <a:t>eliminate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outlayers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de-DE" sz="1600" dirty="0">
                <a:sym typeface="Wingdings" panose="05000000000000000000" pitchFamily="2" charset="2"/>
              </a:rPr>
              <a:t>      (</a:t>
            </a:r>
            <a:r>
              <a:rPr lang="de-DE" sz="1600" dirty="0" err="1">
                <a:sym typeface="Wingdings" panose="05000000000000000000" pitchFamily="2" charset="2"/>
              </a:rPr>
              <a:t>work</a:t>
            </a:r>
            <a:r>
              <a:rPr lang="de-DE" sz="1600" dirty="0">
                <a:sym typeface="Wingdings" panose="05000000000000000000" pitchFamily="2" charset="2"/>
              </a:rPr>
              <a:t> in </a:t>
            </a:r>
            <a:r>
              <a:rPr lang="de-DE" sz="1600" dirty="0" err="1">
                <a:sym typeface="Wingdings" panose="05000000000000000000" pitchFamily="2" charset="2"/>
              </a:rPr>
              <a:t>progress</a:t>
            </a:r>
            <a:r>
              <a:rPr lang="de-DE" sz="1600" dirty="0">
                <a:sym typeface="Wingdings" panose="05000000000000000000" pitchFamily="2" charset="2"/>
              </a:rPr>
              <a:t>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20" name="Rectangle 19"/>
          <p:cNvSpPr/>
          <p:nvPr/>
        </p:nvSpPr>
        <p:spPr>
          <a:xfrm>
            <a:off x="10433373" y="4258638"/>
            <a:ext cx="1747934" cy="509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553938" y="4244678"/>
            <a:ext cx="1627369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Approx. alignment</a:t>
            </a:r>
          </a:p>
          <a:p>
            <a:pPr algn="l"/>
            <a:r>
              <a:rPr lang="de-DE" sz="1400" smtClean="0"/>
              <a:t>uncertainty.</a:t>
            </a:r>
            <a:endParaRPr lang="en-US" sz="1400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0413635" y="4291001"/>
            <a:ext cx="1333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415895" y="4708246"/>
            <a:ext cx="1333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482570" y="4291001"/>
            <a:ext cx="0" cy="4172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4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20"/>
    </mc:Choice>
    <mc:Fallback>
      <p:transition spd="slow" advTm="6382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MIMOSIS-1: Tolerance to ionizing radiation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324" y="685241"/>
            <a:ext cx="5533697" cy="2799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44" y="3428999"/>
            <a:ext cx="5963482" cy="26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625" y="1902007"/>
            <a:ext cx="6053959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O</a:t>
            </a:r>
            <a:r>
              <a:rPr lang="de-DE" smtClean="0"/>
              <a:t>bservation:</a:t>
            </a:r>
          </a:p>
          <a:p>
            <a:pPr algn="l"/>
            <a:endParaRPr lang="de-DE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Good detection efficiency also after ionizing doses.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Radiation seems to improve performance sometimes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mtClean="0"/>
              <a:t>Radiation may modify pixel tuning (7 parameters)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de-DE" smtClean="0"/>
              <a:t>Probably room for improvement.</a:t>
            </a:r>
          </a:p>
          <a:p>
            <a:pPr lvl="1"/>
            <a:endParaRPr lang="de-DE"/>
          </a:p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ark rate stays below 10</a:t>
            </a:r>
            <a:r>
              <a:rPr lang="de-DE" baseline="30000" smtClean="0"/>
              <a:t>-7</a:t>
            </a:r>
            <a:endParaRPr lang="de-DE"/>
          </a:p>
          <a:p>
            <a:pPr marL="742950" lvl="1" indent="-285750">
              <a:buFont typeface="Symbol" panose="05050102010706020507" pitchFamily="18" charset="2"/>
              <a:buChar char="Þ"/>
            </a:pPr>
            <a:endParaRPr lang="de-DE" dirty="0"/>
          </a:p>
          <a:p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o impact on spatial resolution within uncertainties</a:t>
            </a:r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grpSp>
        <p:nvGrpSpPr>
          <p:cNvPr id="14" name="Group 13"/>
          <p:cNvGrpSpPr/>
          <p:nvPr/>
        </p:nvGrpSpPr>
        <p:grpSpPr>
          <a:xfrm>
            <a:off x="8449408" y="4427681"/>
            <a:ext cx="929723" cy="1023551"/>
            <a:chOff x="8449408" y="4427681"/>
            <a:chExt cx="929723" cy="1023551"/>
          </a:xfrm>
        </p:grpSpPr>
        <p:sp>
          <p:nvSpPr>
            <p:cNvPr id="6" name="Right Brace 5"/>
            <p:cNvSpPr/>
            <p:nvPr/>
          </p:nvSpPr>
          <p:spPr>
            <a:xfrm>
              <a:off x="8449408" y="4967655"/>
              <a:ext cx="123092" cy="4835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72500" y="5070943"/>
              <a:ext cx="806631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smtClean="0"/>
                <a:t>standard</a:t>
              </a:r>
              <a:endParaRPr lang="en-US" sz="1200" dirty="0" smtClean="0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8451669" y="4427681"/>
              <a:ext cx="123092" cy="4835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74761" y="4530969"/>
              <a:ext cx="61106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smtClean="0"/>
                <a:t>p-stop</a:t>
              </a:r>
              <a:endParaRPr lang="en-US" sz="1200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73237" y="1865474"/>
            <a:ext cx="929723" cy="1023551"/>
            <a:chOff x="8449408" y="4427681"/>
            <a:chExt cx="929723" cy="1023551"/>
          </a:xfrm>
        </p:grpSpPr>
        <p:sp>
          <p:nvSpPr>
            <p:cNvPr id="16" name="Right Brace 15"/>
            <p:cNvSpPr/>
            <p:nvPr/>
          </p:nvSpPr>
          <p:spPr>
            <a:xfrm>
              <a:off x="8449408" y="4967655"/>
              <a:ext cx="123092" cy="4835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72500" y="5070943"/>
              <a:ext cx="806631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smtClean="0"/>
                <a:t>standard</a:t>
              </a:r>
              <a:endParaRPr lang="en-US" sz="1200" dirty="0" smtClean="0"/>
            </a:p>
          </p:txBody>
        </p:sp>
        <p:sp>
          <p:nvSpPr>
            <p:cNvPr id="18" name="Right Brace 17"/>
            <p:cNvSpPr/>
            <p:nvPr/>
          </p:nvSpPr>
          <p:spPr>
            <a:xfrm>
              <a:off x="8451669" y="4427681"/>
              <a:ext cx="123092" cy="4835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74761" y="4530969"/>
              <a:ext cx="61106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smtClean="0"/>
                <a:t>p-stop</a:t>
              </a:r>
              <a:endParaRPr lang="en-US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63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52"/>
    </mc:Choice>
    <mc:Fallback>
      <p:transition spd="slow" advTm="8425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Response to combined irradiation (5 MRad + 10</a:t>
            </a:r>
            <a:r>
              <a:rPr lang="de-DE" baseline="30000" smtClean="0"/>
              <a:t>14</a:t>
            </a:r>
            <a:r>
              <a:rPr lang="de-DE" smtClean="0"/>
              <a:t>n</a:t>
            </a:r>
            <a:r>
              <a:rPr lang="de-DE" baseline="-25000" smtClean="0"/>
              <a:t>eq</a:t>
            </a:r>
            <a:r>
              <a:rPr lang="de-DE" smtClean="0"/>
              <a:t>/cm²)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99"/>
          <a:stretch/>
        </p:blipFill>
        <p:spPr>
          <a:xfrm>
            <a:off x="6110255" y="951549"/>
            <a:ext cx="5841293" cy="2713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01"/>
          <a:stretch/>
        </p:blipFill>
        <p:spPr>
          <a:xfrm>
            <a:off x="6322519" y="3665483"/>
            <a:ext cx="5636813" cy="2593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262" y="2498835"/>
            <a:ext cx="4602542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ixed irradiation:</a:t>
            </a:r>
          </a:p>
          <a:p>
            <a:pPr algn="l"/>
            <a:endParaRPr lang="de-DE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Efficiency (and dark rate) in CBM specs.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Spatial resolution is slightly deteriorated </a:t>
            </a:r>
          </a:p>
          <a:p>
            <a:pPr algn="l"/>
            <a:r>
              <a:rPr lang="de-DE"/>
              <a:t>	</a:t>
            </a:r>
            <a:r>
              <a:rPr lang="de-DE" smtClean="0"/>
              <a:t>(acceptable for CBM)</a:t>
            </a:r>
          </a:p>
          <a:p>
            <a:pPr algn="l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16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40"/>
    </mc:Choice>
    <mc:Fallback>
      <p:transition spd="slow" advTm="4734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ummary and conclusion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D346F0-C287-424E-9E12-22106010EE6C}"/>
              </a:ext>
            </a:extLst>
          </p:cNvPr>
          <p:cNvSpPr txBox="1"/>
          <p:nvPr/>
        </p:nvSpPr>
        <p:spPr>
          <a:xfrm>
            <a:off x="786128" y="1349603"/>
            <a:ext cx="12101197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>
              <a:latin typeface="Calisto MT" panose="02040603050505030304" pitchFamily="18" charset="0"/>
            </a:endParaRPr>
          </a:p>
          <a:p>
            <a:pPr indent="-114300"/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/>
              <a:t>IMOSIS-1 forms the first full size prototype of the MIMOSIS sensor for the CBM-MVD.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dirty="0"/>
              <a:t>5 µs / 5 µm time/spatial resolution.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de-DE" dirty="0"/>
              <a:t>80 MHz/cm² </a:t>
            </a:r>
            <a:r>
              <a:rPr lang="de-DE" dirty="0" err="1"/>
              <a:t>peak</a:t>
            </a:r>
            <a:r>
              <a:rPr lang="de-DE" dirty="0"/>
              <a:t> rate.</a:t>
            </a:r>
          </a:p>
          <a:p>
            <a:pPr marL="685800" lvl="2"/>
            <a:endParaRPr lang="de-DE" sz="1600" dirty="0"/>
          </a:p>
          <a:p>
            <a:pPr indent="-228600"/>
            <a:r>
              <a:rPr lang="de-DE" sz="2000" dirty="0">
                <a:solidFill>
                  <a:srgbClr val="FF0000"/>
                </a:solidFill>
              </a:rPr>
              <a:t>M</a:t>
            </a:r>
            <a:r>
              <a:rPr lang="de-DE" sz="2000" dirty="0"/>
              <a:t>IMOSIS-1 </a:t>
            </a:r>
            <a:r>
              <a:rPr lang="de-DE" sz="2000" dirty="0" err="1"/>
              <a:t>irradiated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3x10</a:t>
            </a:r>
            <a:r>
              <a:rPr lang="de-DE" sz="2000" baseline="30000" dirty="0"/>
              <a:t>14</a:t>
            </a:r>
            <a:r>
              <a:rPr lang="de-DE" sz="2000" dirty="0"/>
              <a:t> </a:t>
            </a:r>
            <a:r>
              <a:rPr lang="de-DE" sz="2000" dirty="0" err="1"/>
              <a:t>n</a:t>
            </a:r>
            <a:r>
              <a:rPr lang="de-DE" sz="2000" baseline="-25000" dirty="0" err="1"/>
              <a:t>eq</a:t>
            </a:r>
            <a:r>
              <a:rPr lang="de-DE" sz="2000" dirty="0"/>
              <a:t>/cm² </a:t>
            </a:r>
            <a:r>
              <a:rPr lang="de-DE" sz="2000" dirty="0" err="1"/>
              <a:t>were</a:t>
            </a:r>
            <a:r>
              <a:rPr lang="de-DE" sz="2000" dirty="0"/>
              <a:t> </a:t>
            </a:r>
            <a:r>
              <a:rPr lang="de-DE" sz="2000" dirty="0" err="1"/>
              <a:t>tested</a:t>
            </a:r>
            <a:r>
              <a:rPr lang="de-DE" sz="2000" dirty="0"/>
              <a:t> in </a:t>
            </a:r>
            <a:r>
              <a:rPr lang="de-DE" sz="2000" dirty="0" err="1"/>
              <a:t>laboratory</a:t>
            </a:r>
            <a:r>
              <a:rPr lang="de-DE" sz="2000" dirty="0"/>
              <a:t> and in beam.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de-DE" dirty="0"/>
              <a:t>&gt;&gt; 99%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after </a:t>
            </a:r>
            <a:r>
              <a:rPr lang="de-DE"/>
              <a:t>10</a:t>
            </a:r>
            <a:r>
              <a:rPr lang="de-DE" baseline="30000"/>
              <a:t>14 </a:t>
            </a:r>
            <a:r>
              <a:rPr lang="de-DE" smtClean="0"/>
              <a:t>n</a:t>
            </a:r>
            <a:r>
              <a:rPr lang="de-DE" baseline="-25000" smtClean="0"/>
              <a:t>eq</a:t>
            </a:r>
            <a:r>
              <a:rPr lang="de-DE" smtClean="0"/>
              <a:t>/cm², 5 MRad and a combination of both</a:t>
            </a:r>
            <a:endParaRPr lang="de-DE" dirty="0"/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de-DE" dirty="0"/>
              <a:t>   ~99%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after 3x10</a:t>
            </a:r>
            <a:r>
              <a:rPr lang="de-DE" baseline="30000" dirty="0"/>
              <a:t>14 </a:t>
            </a:r>
            <a:r>
              <a:rPr lang="de-DE" dirty="0" err="1"/>
              <a:t>n</a:t>
            </a:r>
            <a:r>
              <a:rPr lang="de-DE" baseline="-25000" dirty="0" err="1"/>
              <a:t>eq</a:t>
            </a:r>
            <a:r>
              <a:rPr lang="de-DE" dirty="0"/>
              <a:t>/cm² (p-</a:t>
            </a:r>
            <a:r>
              <a:rPr lang="de-DE" dirty="0" err="1"/>
              <a:t>stop</a:t>
            </a:r>
            <a:r>
              <a:rPr lang="de-DE" dirty="0"/>
              <a:t>, AC-pixel)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de-DE" dirty="0"/>
              <a:t>&lt;10</a:t>
            </a:r>
            <a:r>
              <a:rPr lang="de-DE" baseline="30000" dirty="0"/>
              <a:t>-6</a:t>
            </a:r>
            <a:r>
              <a:rPr lang="de-DE" dirty="0"/>
              <a:t> fake </a:t>
            </a:r>
            <a:r>
              <a:rPr lang="de-DE" dirty="0" err="1"/>
              <a:t>hit</a:t>
            </a:r>
            <a:r>
              <a:rPr lang="de-DE" dirty="0"/>
              <a:t> rate (after 10</a:t>
            </a:r>
            <a:r>
              <a:rPr lang="de-DE" baseline="30000" dirty="0"/>
              <a:t>14 </a:t>
            </a:r>
            <a:r>
              <a:rPr lang="de-DE" dirty="0" err="1"/>
              <a:t>n</a:t>
            </a:r>
            <a:r>
              <a:rPr lang="de-DE" baseline="-25000" dirty="0" err="1"/>
              <a:t>eq</a:t>
            </a:r>
            <a:r>
              <a:rPr lang="de-DE" dirty="0"/>
              <a:t>/cm², &lt;0.05%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pixels</a:t>
            </a:r>
            <a:r>
              <a:rPr lang="de-DE" dirty="0"/>
              <a:t> </a:t>
            </a:r>
            <a:r>
              <a:rPr lang="de-DE" dirty="0" err="1"/>
              <a:t>masked</a:t>
            </a:r>
            <a:r>
              <a:rPr lang="de-DE" dirty="0"/>
              <a:t>)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de-DE" dirty="0"/>
              <a:t>~5 µm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and after </a:t>
            </a:r>
            <a:r>
              <a:rPr lang="de-DE" dirty="0" err="1"/>
              <a:t>irradiation</a:t>
            </a:r>
            <a:r>
              <a:rPr lang="de-DE" dirty="0"/>
              <a:t> =&gt; Matches </a:t>
            </a:r>
            <a:r>
              <a:rPr lang="de-DE" dirty="0" err="1"/>
              <a:t>requirement</a:t>
            </a:r>
            <a:r>
              <a:rPr lang="de-DE" dirty="0"/>
              <a:t>.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preliminary</a:t>
            </a:r>
            <a:r>
              <a:rPr lang="de-DE" dirty="0"/>
              <a:t>: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, </a:t>
            </a: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.</a:t>
            </a:r>
          </a:p>
          <a:p>
            <a:pPr marL="685800" lvl="2"/>
            <a:endParaRPr lang="de-DE" sz="1600" dirty="0"/>
          </a:p>
          <a:p>
            <a:pPr indent="-228600"/>
            <a:r>
              <a:rPr lang="de-DE" sz="2000" dirty="0">
                <a:solidFill>
                  <a:srgbClr val="FF0000"/>
                </a:solidFill>
              </a:rPr>
              <a:t>M</a:t>
            </a:r>
            <a:r>
              <a:rPr lang="de-DE" sz="2000" dirty="0"/>
              <a:t>IMOSIS-1 </a:t>
            </a:r>
            <a:r>
              <a:rPr lang="de-DE" sz="2000" dirty="0" err="1"/>
              <a:t>matches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requirements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CBM-MVD…</a:t>
            </a:r>
          </a:p>
          <a:p>
            <a:pPr indent="-228600"/>
            <a:r>
              <a:rPr lang="de-DE" sz="2000" dirty="0"/>
              <a:t>			… and </a:t>
            </a:r>
            <a:r>
              <a:rPr lang="de-DE" sz="2000" dirty="0" err="1"/>
              <a:t>forms</a:t>
            </a:r>
            <a:r>
              <a:rPr lang="de-DE" sz="2000" dirty="0"/>
              <a:t> a </a:t>
            </a:r>
            <a:r>
              <a:rPr lang="de-DE" sz="2000" dirty="0" err="1"/>
              <a:t>mile-stone</a:t>
            </a:r>
            <a:r>
              <a:rPr lang="de-DE" sz="2000" dirty="0"/>
              <a:t> </a:t>
            </a:r>
            <a:r>
              <a:rPr lang="de-DE" sz="2000" dirty="0" err="1"/>
              <a:t>toward</a:t>
            </a:r>
            <a:r>
              <a:rPr lang="de-DE" sz="2000" dirty="0"/>
              <a:t> a </a:t>
            </a:r>
            <a:r>
              <a:rPr lang="de-DE" sz="2000" dirty="0" err="1"/>
              <a:t>sensor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higgs-factories</a:t>
            </a:r>
            <a:r>
              <a:rPr lang="de-DE" sz="2000" dirty="0"/>
              <a:t>.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359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69"/>
    </mc:Choice>
    <mc:Fallback>
      <p:transition spd="slow" advTm="11066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FB37EA-FDD4-91A3-D984-F124A4F9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CBM-MVD collaboration members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F776506-0AE8-3044-0BBE-73A4F58CEFC5}"/>
              </a:ext>
            </a:extLst>
          </p:cNvPr>
          <p:cNvSpPr txBox="1"/>
          <p:nvPr/>
        </p:nvSpPr>
        <p:spPr>
          <a:xfrm>
            <a:off x="2435470" y="1213008"/>
            <a:ext cx="70530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Julio Andary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Benedict Arnoldi-Meadows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Ole Artz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Jérôme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Baudot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Grégory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Bertolone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Auguste Besson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Norbert Bialas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Roma Bugiel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Gilles Claus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Claude Colledani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Hasan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Darwish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1,2,3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>
                <a:solidFill>
                  <a:srgbClr val="4472C4"/>
                </a:solidFill>
                <a:latin typeface="Arial" panose="020B0604020202020204" pitchFamily="34" charset="0"/>
              </a:rPr>
              <a:t>Michael </a:t>
            </a:r>
            <a:r>
              <a:rPr lang="en-US" smtClean="0">
                <a:solidFill>
                  <a:srgbClr val="4472C4"/>
                </a:solidFill>
                <a:latin typeface="Arial" panose="020B0604020202020204" pitchFamily="34" charset="0"/>
              </a:rPr>
              <a:t>Deveaux</a:t>
            </a:r>
            <a:r>
              <a:rPr lang="en-US" baseline="30000" smtClean="0">
                <a:solidFill>
                  <a:srgbClr val="4472C4"/>
                </a:solidFill>
                <a:latin typeface="Arial" panose="020B0604020202020204" pitchFamily="34" charset="0"/>
              </a:rPr>
              <a:t>1,3,6</a:t>
            </a:r>
            <a:r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Andrei Dorokhov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Guy Dozière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Ziad El Bitar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Ingo Fröhlich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1,3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Mathieu Goffe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t>Benedict Gutsche</a:t>
            </a:r>
            <a:r>
              <a:rPr lang="en-US" baseline="300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t>, Fabian Hebermehl</a:t>
            </a:r>
            <a:r>
              <a:rPr lang="en-US" baseline="300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Abdelkader Himmi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Christine Hu-Guo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Kimmo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Jaaskelainen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Oliver Michael Keller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Michal Koziel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Franz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Matejcek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Jan Michel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Frédéric Morel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Christian Müntz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Hung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Pham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Christian Joachim Schmidt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Stefan Schreiber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Matthieu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Specht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Dennis Spicker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</a:rPr>
              <a:t>Joachim Stroth</a:t>
            </a:r>
            <a:r>
              <a:rPr lang="en-US" baseline="30000" dirty="0">
                <a:solidFill>
                  <a:srgbClr val="4472C4"/>
                </a:solidFill>
                <a:latin typeface="Arial" panose="020B0604020202020204" pitchFamily="34" charset="0"/>
              </a:rPr>
              <a:t>1,3,4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Isabelle Valin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Yue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Zhao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Roland Weirich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and </a:t>
            </a: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Marc </a:t>
            </a:r>
            <a:r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t>Winter</a:t>
            </a:r>
            <a:r>
              <a:rPr lang="en-US" baseline="3000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Goethe-Universität Frankfurt, Germany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Université de Strasbourg, CNRS, IPHC UMR 7178, Strasbourg, France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GSI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Helmholtzzentrum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für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Schwerionenforschung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GmbH, Germany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Helmholtz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Forschungsakademie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Hessen für FAIR, Germany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IJCLab, UMR9012 – CNRS / Université Paris-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Saclay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/ Université de Paris, France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Facility for Antiproton and Ion Research in Europe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GmbH,Germany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0A256EC-145E-00C7-5AD5-375145D3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13" y="3708932"/>
            <a:ext cx="1847164" cy="12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FAE79E9-853E-796C-34D1-1D31587D3AC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13" y="1727610"/>
            <a:ext cx="1557575" cy="155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0C8C1D3E-11B7-6D1C-35AB-85E80B7547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82" y="1009652"/>
            <a:ext cx="1478858" cy="8044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709E36F1-4135-68D5-174A-6E1CDF368BF2}"/>
              </a:ext>
            </a:extLst>
          </p:cNvPr>
          <p:cNvSpPr txBox="1"/>
          <p:nvPr/>
        </p:nvSpPr>
        <p:spPr>
          <a:xfrm>
            <a:off x="9488557" y="837788"/>
            <a:ext cx="150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black"/>
                </a:solidFill>
              </a:rPr>
              <a:t>Supported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by</a:t>
            </a:r>
            <a:r>
              <a:rPr lang="de-DE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387605FF-E5E6-227D-F4A2-D90F70405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57" y="1374297"/>
            <a:ext cx="1890089" cy="100476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FA5F758A-286C-0C0E-2C0C-04343BC225F5}"/>
              </a:ext>
            </a:extLst>
          </p:cNvPr>
          <p:cNvSpPr txBox="1"/>
          <p:nvPr/>
        </p:nvSpPr>
        <p:spPr>
          <a:xfrm>
            <a:off x="10168765" y="2077089"/>
            <a:ext cx="1055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prstClr val="black"/>
                </a:solidFill>
              </a:rPr>
              <a:t>(</a:t>
            </a:r>
            <a:r>
              <a:rPr lang="en-US" sz="1200"/>
              <a:t>05P21RFFC2</a:t>
            </a:r>
            <a:r>
              <a:rPr lang="de-DE" sz="1200" smtClean="0">
                <a:solidFill>
                  <a:prstClr val="black"/>
                </a:solidFill>
              </a:rPr>
              <a:t>)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0C6061AB-EF93-69CF-7CA0-C30964C1F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78" y="2631059"/>
            <a:ext cx="1741041" cy="67819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xmlns="" id="{2FF7EA34-0171-D721-EEDC-8AC05C5DC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57" y="3309255"/>
            <a:ext cx="1741041" cy="41365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xmlns="" id="{3DFF70D0-AABE-8FBB-8711-F56E84A432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06" y="3931628"/>
            <a:ext cx="1825416" cy="794056"/>
          </a:xfrm>
          <a:prstGeom prst="rect">
            <a:avLst/>
          </a:prstGeom>
        </p:spPr>
      </p:pic>
      <p:pic>
        <p:nvPicPr>
          <p:cNvPr id="36" name="Grafik 35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3A68541-7010-3AE3-3EFC-9AFE6F99AB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06" y="4958494"/>
            <a:ext cx="1839256" cy="459814"/>
          </a:xfrm>
          <a:prstGeom prst="rect">
            <a:avLst/>
          </a:prstGeom>
        </p:spPr>
      </p:pic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xmlns="" id="{F1BB96E7-6171-7E3E-D9F4-44F02B9A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7062" y="6666332"/>
            <a:ext cx="2743200" cy="191668"/>
          </a:xfrm>
        </p:spPr>
        <p:txBody>
          <a:bodyPr/>
          <a:lstStyle/>
          <a:p>
            <a:fld id="{29023446-43A6-4CDC-9F35-3AECD81F11A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r>
              <a:rPr lang="en-US" dirty="0">
                <a:solidFill>
                  <a:prstClr val="black"/>
                </a:solidFill>
              </a:rPr>
              <a:t> / 14</a:t>
            </a: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xmlns="" id="{55755830-EE89-51F6-39D1-CFB49BD8E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47492"/>
            <a:ext cx="8153400" cy="191668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M. Deveaux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" y="3352539"/>
            <a:ext cx="663604" cy="6636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" y="4910881"/>
            <a:ext cx="1214582" cy="5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D5CF5B1F-327A-6CCB-1E07-E8CD4421E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72" y="439590"/>
            <a:ext cx="8968228" cy="59788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571B3BC-B1EA-6F2E-4A3E-F11977B7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CBM Micro Vertex Detector (MVD)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72759424-D50D-5758-DB06-9694C57E2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7062" y="6666332"/>
            <a:ext cx="2743200" cy="191668"/>
          </a:xfrm>
        </p:spPr>
        <p:txBody>
          <a:bodyPr/>
          <a:lstStyle/>
          <a:p>
            <a:fld id="{29023446-43A6-4CDC-9F35-3AECD81F11A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r>
              <a:rPr lang="en-US" dirty="0">
                <a:solidFill>
                  <a:prstClr val="black"/>
                </a:solidFill>
              </a:rPr>
              <a:t> / 14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D8155AF3-59FF-72D3-5D04-4BF944B676C0}"/>
              </a:ext>
            </a:extLst>
          </p:cNvPr>
          <p:cNvSpPr/>
          <p:nvPr/>
        </p:nvSpPr>
        <p:spPr>
          <a:xfrm>
            <a:off x="4397548" y="559856"/>
            <a:ext cx="3601489" cy="2693780"/>
          </a:xfrm>
          <a:prstGeom prst="rect">
            <a:avLst/>
          </a:prstGeom>
          <a:solidFill>
            <a:srgbClr val="CBD1CF"/>
          </a:solidFill>
          <a:ln w="28440" cap="flat">
            <a:solidFill>
              <a:srgbClr val="C0504D"/>
            </a:solidFill>
            <a:prstDash val="solid"/>
          </a:ln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defTabSz="914400" hangingPunct="0"/>
            <a:endParaRPr lang="en-US" dirty="0">
              <a:solidFill>
                <a:prstClr val="black"/>
              </a:solidFill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E21238BB-A5E7-FBB9-FBD5-7D5B481B2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90" y="678422"/>
            <a:ext cx="3093473" cy="2594496"/>
          </a:xfrm>
          <a:prstGeom prst="rect">
            <a:avLst/>
          </a:prstGeom>
        </p:spPr>
      </p:pic>
      <p:pic>
        <p:nvPicPr>
          <p:cNvPr id="29" name="Picture 1">
            <a:extLst>
              <a:ext uri="{FF2B5EF4-FFF2-40B4-BE49-F238E27FC236}">
                <a16:creationId xmlns="" xmlns:a16="http://schemas.microsoft.com/office/drawing/2014/main" id="{1048FC30-D815-52A2-087D-0A15EDA67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1275" y="591483"/>
            <a:ext cx="3277744" cy="2633239"/>
          </a:xfrm>
          <a:prstGeom prst="rect">
            <a:avLst/>
          </a:prstGeom>
          <a:noFill/>
          <a:ln w="38160" cap="sq">
            <a:solidFill>
              <a:srgbClr val="000000"/>
            </a:solidFill>
            <a:prstDash val="solid"/>
            <a:miter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sp>
        <p:nvSpPr>
          <p:cNvPr id="30" name="Bent Arrow 19">
            <a:extLst>
              <a:ext uri="{FF2B5EF4-FFF2-40B4-BE49-F238E27FC236}">
                <a16:creationId xmlns="" xmlns:a16="http://schemas.microsoft.com/office/drawing/2014/main" id="{6C4E7EE9-A295-5F39-85C5-C6A083030EAE}"/>
              </a:ext>
            </a:extLst>
          </p:cNvPr>
          <p:cNvSpPr/>
          <p:nvPr/>
        </p:nvSpPr>
        <p:spPr>
          <a:xfrm rot="10800000">
            <a:off x="8581275" y="3272918"/>
            <a:ext cx="1227743" cy="596912"/>
          </a:xfrm>
          <a:custGeom>
            <a:avLst>
              <a:gd name="f13" fmla="val 25000"/>
              <a:gd name="f14" fmla="val 25000"/>
              <a:gd name="f15" fmla="val 25000"/>
              <a:gd name="f16" fmla="val 43750"/>
            </a:avLst>
            <a:gdLst>
              <a:gd name="f4" fmla="val 10800000"/>
              <a:gd name="f5" fmla="val 5400000"/>
              <a:gd name="f6" fmla="val 16200000"/>
              <a:gd name="f7" fmla="val 180"/>
              <a:gd name="f8" fmla="val w"/>
              <a:gd name="f9" fmla="val h"/>
              <a:gd name="f10" fmla="val ss"/>
              <a:gd name="f11" fmla="val 0"/>
              <a:gd name="f12" fmla="+- 0 0 5400000"/>
              <a:gd name="f13" fmla="val 25000"/>
              <a:gd name="f14" fmla="val 25000"/>
              <a:gd name="f15" fmla="val 25000"/>
              <a:gd name="f16" fmla="val 43750"/>
              <a:gd name="f17" fmla="+- 0 0 0"/>
              <a:gd name="f18" fmla="abs f8"/>
              <a:gd name="f19" fmla="abs f9"/>
              <a:gd name="f20" fmla="abs f10"/>
              <a:gd name="f21" fmla="val f11"/>
              <a:gd name="f22" fmla="val f14"/>
              <a:gd name="f23" fmla="val f13"/>
              <a:gd name="f24" fmla="val f15"/>
              <a:gd name="f25" fmla="val f16"/>
              <a:gd name="f26" fmla="*/ f17 f4 1"/>
              <a:gd name="f27" fmla="?: f18 f8 1"/>
              <a:gd name="f28" fmla="?: f19 f9 1"/>
              <a:gd name="f29" fmla="?: f20 f10 1"/>
              <a:gd name="f30" fmla="*/ f26 1 f7"/>
              <a:gd name="f31" fmla="*/ f27 1 21600"/>
              <a:gd name="f32" fmla="*/ f28 1 21600"/>
              <a:gd name="f33" fmla="*/ 21600 f27 1"/>
              <a:gd name="f34" fmla="*/ 21600 f28 1"/>
              <a:gd name="f35" fmla="+- f30 0 f5"/>
              <a:gd name="f36" fmla="min f32 f31"/>
              <a:gd name="f37" fmla="*/ f33 1 f29"/>
              <a:gd name="f38" fmla="*/ f34 1 f29"/>
              <a:gd name="f39" fmla="val f37"/>
              <a:gd name="f40" fmla="val f38"/>
              <a:gd name="f41" fmla="*/ f21 f36 1"/>
              <a:gd name="f42" fmla="+- f40 0 f21"/>
              <a:gd name="f43" fmla="+- f39 0 f21"/>
              <a:gd name="f44" fmla="*/ f39 f36 1"/>
              <a:gd name="f45" fmla="*/ f40 f36 1"/>
              <a:gd name="f46" fmla="min f43 f42"/>
              <a:gd name="f47" fmla="*/ f46 f23 1"/>
              <a:gd name="f48" fmla="*/ f46 f22 1"/>
              <a:gd name="f49" fmla="*/ f46 f24 1"/>
              <a:gd name="f50" fmla="*/ f46 f25 1"/>
              <a:gd name="f51" fmla="*/ f47 1 100000"/>
              <a:gd name="f52" fmla="*/ f48 1 100000"/>
              <a:gd name="f53" fmla="*/ f49 1 100000"/>
              <a:gd name="f54" fmla="*/ f50 1 100000"/>
              <a:gd name="f55" fmla="*/ f51 1 2"/>
              <a:gd name="f56" fmla="+- f39 0 f53"/>
              <a:gd name="f57" fmla="+- f54 0 f51"/>
              <a:gd name="f58" fmla="*/ f54 f36 1"/>
              <a:gd name="f59" fmla="*/ f52 f36 1"/>
              <a:gd name="f60" fmla="*/ f51 f36 1"/>
              <a:gd name="f61" fmla="+- f52 0 f55"/>
              <a:gd name="f62" fmla="max f57 0"/>
              <a:gd name="f63" fmla="*/ f56 f36 1"/>
              <a:gd name="f64" fmla="*/ f55 f36 1"/>
              <a:gd name="f65" fmla="+- f51 f62 0"/>
              <a:gd name="f66" fmla="+- f61 f51 0"/>
              <a:gd name="f67" fmla="+- f61 f54 0"/>
              <a:gd name="f68" fmla="*/ f61 f36 1"/>
              <a:gd name="f69" fmla="*/ f62 f36 1"/>
              <a:gd name="f70" fmla="+- f66 f61 0"/>
              <a:gd name="f71" fmla="*/ f67 f36 1"/>
              <a:gd name="f72" fmla="*/ f66 f36 1"/>
              <a:gd name="f73" fmla="*/ f65 f36 1"/>
              <a:gd name="f74" fmla="*/ f7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63" y="f41"/>
              </a:cxn>
              <a:cxn ang="f35">
                <a:pos x="f63" y="f74"/>
              </a:cxn>
              <a:cxn ang="f35">
                <a:pos x="f64" y="f45"/>
              </a:cxn>
              <a:cxn ang="f35">
                <a:pos x="f44" y="f59"/>
              </a:cxn>
            </a:cxnLst>
            <a:rect l="f41" t="f41" r="f44" b="f45"/>
            <a:pathLst>
              <a:path>
                <a:moveTo>
                  <a:pt x="f41" y="f45"/>
                </a:moveTo>
                <a:lnTo>
                  <a:pt x="f41" y="f71"/>
                </a:lnTo>
                <a:arcTo wR="f58" hR="f58" stAng="f4" swAng="f5"/>
                <a:lnTo>
                  <a:pt x="f63" y="f68"/>
                </a:lnTo>
                <a:lnTo>
                  <a:pt x="f63" y="f41"/>
                </a:lnTo>
                <a:lnTo>
                  <a:pt x="f44" y="f59"/>
                </a:lnTo>
                <a:lnTo>
                  <a:pt x="f63" y="f74"/>
                </a:lnTo>
                <a:lnTo>
                  <a:pt x="f63" y="f72"/>
                </a:lnTo>
                <a:lnTo>
                  <a:pt x="f73" y="f72"/>
                </a:lnTo>
                <a:arcTo wR="f69" hR="f69" stAng="f6" swAng="f12"/>
                <a:lnTo>
                  <a:pt x="f60" y="f45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defTabSz="914400" hangingPunct="0"/>
            <a:endParaRPr lang="en-US" dirty="0">
              <a:solidFill>
                <a:prstClr val="black"/>
              </a:solidFill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0" name="Oval 1">
            <a:extLst>
              <a:ext uri="{FF2B5EF4-FFF2-40B4-BE49-F238E27FC236}">
                <a16:creationId xmlns="" xmlns:a16="http://schemas.microsoft.com/office/drawing/2014/main" id="{A37A7CF5-8FEC-F56A-0AA7-6D36CE57CBCD}"/>
              </a:ext>
            </a:extLst>
          </p:cNvPr>
          <p:cNvSpPr/>
          <p:nvPr/>
        </p:nvSpPr>
        <p:spPr>
          <a:xfrm>
            <a:off x="8667593" y="1798287"/>
            <a:ext cx="474329" cy="53375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38100" cap="flat">
            <a:solidFill>
              <a:srgbClr val="C0504D"/>
            </a:solidFill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defTabSz="914400" hangingPunct="0"/>
            <a:endParaRPr lang="en-US" dirty="0">
              <a:solidFill>
                <a:prstClr val="black"/>
              </a:solidFill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cxnSp>
        <p:nvCxnSpPr>
          <p:cNvPr id="41" name="Straight Arrow Connector 1">
            <a:extLst>
              <a:ext uri="{FF2B5EF4-FFF2-40B4-BE49-F238E27FC236}">
                <a16:creationId xmlns="" xmlns:a16="http://schemas.microsoft.com/office/drawing/2014/main" id="{ACFED470-97CA-0506-A098-7F72DAB26A45}"/>
              </a:ext>
            </a:extLst>
          </p:cNvPr>
          <p:cNvCxnSpPr>
            <a:cxnSpLocks/>
          </p:cNvCxnSpPr>
          <p:nvPr/>
        </p:nvCxnSpPr>
        <p:spPr>
          <a:xfrm flipH="1">
            <a:off x="7999037" y="2038573"/>
            <a:ext cx="672477" cy="0"/>
          </a:xfrm>
          <a:prstGeom prst="straightConnector1">
            <a:avLst/>
          </a:prstGeom>
          <a:noFill/>
          <a:ln w="38100" cap="flat">
            <a:solidFill>
              <a:srgbClr val="C0504D"/>
            </a:solidFill>
            <a:prstDash val="solid"/>
          </a:ln>
        </p:spPr>
      </p:cxnSp>
      <p:sp>
        <p:nvSpPr>
          <p:cNvPr id="11" name="TextBox 10"/>
          <p:cNvSpPr txBox="1"/>
          <p:nvPr/>
        </p:nvSpPr>
        <p:spPr>
          <a:xfrm>
            <a:off x="11194358" y="616077"/>
            <a:ext cx="6303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</a:rPr>
              <a:t>CBM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8619" y="630864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CBM-MVD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101" y="4260888"/>
            <a:ext cx="4433714" cy="861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prstClr val="black"/>
                </a:solidFill>
              </a:rPr>
              <a:t>he CBM – MVD will operate at:</a:t>
            </a:r>
          </a:p>
          <a:p>
            <a:pPr defTabSz="914400"/>
            <a:endParaRPr lang="en-US" sz="1000" dirty="0">
              <a:solidFill>
                <a:prstClr val="black"/>
              </a:solidFill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</a:rPr>
              <a:t>100 kHz </a:t>
            </a:r>
            <a:r>
              <a:rPr lang="en-US" sz="2000" dirty="0" err="1">
                <a:solidFill>
                  <a:prstClr val="black"/>
                </a:solidFill>
              </a:rPr>
              <a:t>Au+Au</a:t>
            </a:r>
            <a:r>
              <a:rPr lang="en-US" sz="2000" dirty="0">
                <a:solidFill>
                  <a:prstClr val="black"/>
                </a:solidFill>
              </a:rPr>
              <a:t> collisions (10 MHz </a:t>
            </a:r>
            <a:r>
              <a:rPr lang="en-US" sz="2000">
                <a:solidFill>
                  <a:prstClr val="black"/>
                </a:solidFill>
              </a:rPr>
              <a:t>beam</a:t>
            </a:r>
            <a:r>
              <a:rPr lang="en-US" sz="200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434445" y="1932709"/>
            <a:ext cx="2884264" cy="3419851"/>
            <a:chOff x="5232831" y="2370503"/>
            <a:chExt cx="2884264" cy="3419851"/>
          </a:xfrm>
        </p:grpSpPr>
        <p:sp>
          <p:nvSpPr>
            <p:cNvPr id="35" name="Rectangle 34"/>
            <p:cNvSpPr/>
            <p:nvPr/>
          </p:nvSpPr>
          <p:spPr>
            <a:xfrm>
              <a:off x="5940152" y="4410455"/>
              <a:ext cx="2176943" cy="13798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0751" y="4506550"/>
              <a:ext cx="858757" cy="809809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6669461" y="4630555"/>
              <a:ext cx="563738" cy="5637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993145" y="5347893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>
                  <a:solidFill>
                    <a:srgbClr val="FF0000"/>
                  </a:solidFill>
                </a:rPr>
                <a:t>B</a:t>
              </a:r>
              <a:r>
                <a:rPr lang="de-DE">
                  <a:solidFill>
                    <a:prstClr val="black"/>
                  </a:solidFill>
                </a:rPr>
                <a:t>eam hole: 11mm</a:t>
              </a: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4" idx="0"/>
            </p:cNvCxnSpPr>
            <p:nvPr/>
          </p:nvCxnSpPr>
          <p:spPr>
            <a:xfrm flipH="1" flipV="1">
              <a:off x="5232831" y="2370503"/>
              <a:ext cx="1718499" cy="22600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100" smtClean="0">
                <a:solidFill>
                  <a:prstClr val="black"/>
                </a:solidFill>
                <a:latin typeface="Arial"/>
              </a:rPr>
              <a:t>3rd High-D consortium meeting, 9-10 Feb. 2023 </a:t>
            </a:r>
            <a:endParaRPr lang="en-US" sz="11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mtClean="0">
                <a:solidFill>
                  <a:prstClr val="black"/>
                </a:solidFill>
                <a:latin typeface="Arial"/>
              </a:rPr>
              <a:t>M. Deveaux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33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9"/>
    </mc:Choice>
    <mc:Fallback>
      <p:transition spd="slow" advTm="4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 animBg="1"/>
      <p:bldP spid="30" grpId="1" animBg="1"/>
      <p:bldP spid="40" grpId="0" animBg="1"/>
      <p:bldP spid="11" grpId="0" animBg="1"/>
      <p:bldP spid="3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CBM-MVD Sensor requirements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0811" y="5923005"/>
            <a:ext cx="7661136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H</a:t>
            </a:r>
            <a:r>
              <a:rPr lang="de-DE" smtClean="0"/>
              <a:t>ow to arrive there (starting from ALPIDE) based on 180 nm technology?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386339" y="1146331"/>
              <a:ext cx="6096000" cy="3703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094216"/>
                    <a:gridCol w="2001784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Spatial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</a:t>
                          </a:r>
                          <a:r>
                            <a:rPr lang="de-DE" baseline="0" smtClean="0"/>
                            <a:t>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Power dissipation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≾</m:t>
                              </m:r>
                            </m:oMath>
                          </a14:m>
                          <a:r>
                            <a:rPr lang="en-US" smtClean="0"/>
                            <a:t>200 mW/cm²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</a:t>
                          </a:r>
                          <a:r>
                            <a:rPr lang="de-DE" baseline="0" smtClean="0"/>
                            <a:t> 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 5 Mrad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Rate (average/peak)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150/700</a:t>
                          </a:r>
                          <a:r>
                            <a:rPr lang="de-DE" baseline="0" smtClean="0"/>
                            <a:t> kHz/mm²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900569"/>
                  </p:ext>
                </p:extLst>
              </p:nvPr>
            </p:nvGraphicFramePr>
            <p:xfrm>
              <a:off x="1386339" y="1146331"/>
              <a:ext cx="6096000" cy="3703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094216"/>
                    <a:gridCol w="2001784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Spatial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</a:t>
                          </a:r>
                          <a:r>
                            <a:rPr lang="de-DE" baseline="0" smtClean="0"/>
                            <a:t>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Power dissipation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4559" t="-406557" r="-608" b="-5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</a:t>
                          </a:r>
                          <a:r>
                            <a:rPr lang="de-DE" baseline="0" smtClean="0"/>
                            <a:t> </a:t>
                          </a:r>
                          <a:r>
                            <a:rPr lang="de-DE" baseline="0" smtClean="0"/>
                            <a:t>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 </a:t>
                          </a:r>
                          <a:r>
                            <a:rPr lang="de-DE" smtClean="0"/>
                            <a:t>5 Mrad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Rate (average/peak)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150/700</a:t>
                          </a:r>
                          <a:r>
                            <a:rPr lang="de-DE" baseline="0" smtClean="0"/>
                            <a:t> kHz/mm²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15" name="TextBox 14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grpSp>
        <p:nvGrpSpPr>
          <p:cNvPr id="16" name="Groupe 7">
            <a:extLst>
              <a:ext uri="{FF2B5EF4-FFF2-40B4-BE49-F238E27FC236}">
                <a16:creationId xmlns:a16="http://schemas.microsoft.com/office/drawing/2014/main" xmlns="" id="{E47CDD9F-E3C8-6FED-DBEE-3F0BEE729EE7}"/>
              </a:ext>
            </a:extLst>
          </p:cNvPr>
          <p:cNvGrpSpPr/>
          <p:nvPr/>
        </p:nvGrpSpPr>
        <p:grpSpPr>
          <a:xfrm>
            <a:off x="7630995" y="1559550"/>
            <a:ext cx="3330068" cy="1023873"/>
            <a:chOff x="5796557" y="4061933"/>
            <a:chExt cx="3330068" cy="682491"/>
          </a:xfrm>
        </p:grpSpPr>
        <p:sp>
          <p:nvSpPr>
            <p:cNvPr id="17" name="Right Brace 16"/>
            <p:cNvSpPr/>
            <p:nvPr/>
          </p:nvSpPr>
          <p:spPr>
            <a:xfrm>
              <a:off x="5796557" y="4061933"/>
              <a:ext cx="105328" cy="682491"/>
            </a:xfrm>
            <a:prstGeom prst="rightBrace">
              <a:avLst>
                <a:gd name="adj1" fmla="val 5833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 sz="120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87752" y="4213442"/>
              <a:ext cx="3138873" cy="389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smtClean="0">
                  <a:solidFill>
                    <a:srgbClr val="008000"/>
                  </a:solidFill>
                </a:rPr>
                <a:t>Mostly established </a:t>
              </a:r>
              <a:r>
                <a:rPr lang="en-US" sz="1600" dirty="0">
                  <a:solidFill>
                    <a:srgbClr val="008000"/>
                  </a:solidFill>
                </a:rPr>
                <a:t>by ALPIDE</a:t>
              </a:r>
            </a:p>
            <a:p>
              <a:pPr defTabSz="914400"/>
              <a:r>
                <a:rPr lang="en-US" sz="1600" dirty="0">
                  <a:solidFill>
                    <a:srgbClr val="008000"/>
                  </a:solidFill>
                </a:rPr>
                <a:t>(Sensor of ALICE ITS2 upgrade)</a:t>
              </a:r>
            </a:p>
          </p:txBody>
        </p:sp>
      </p:grpSp>
      <p:grpSp>
        <p:nvGrpSpPr>
          <p:cNvPr id="19" name="Groupe 11">
            <a:extLst>
              <a:ext uri="{FF2B5EF4-FFF2-40B4-BE49-F238E27FC236}">
                <a16:creationId xmlns:a16="http://schemas.microsoft.com/office/drawing/2014/main" xmlns="" id="{59D3E5F8-47D0-ABB9-F856-09927BF20A7C}"/>
              </a:ext>
            </a:extLst>
          </p:cNvPr>
          <p:cNvGrpSpPr/>
          <p:nvPr/>
        </p:nvGrpSpPr>
        <p:grpSpPr>
          <a:xfrm>
            <a:off x="7620231" y="4317072"/>
            <a:ext cx="3138511" cy="584775"/>
            <a:chOff x="5791778" y="5385154"/>
            <a:chExt cx="3138511" cy="584775"/>
          </a:xfrm>
        </p:grpSpPr>
        <p:sp>
          <p:nvSpPr>
            <p:cNvPr id="20" name="Right Brace 19"/>
            <p:cNvSpPr/>
            <p:nvPr/>
          </p:nvSpPr>
          <p:spPr>
            <a:xfrm>
              <a:off x="5791778" y="5545184"/>
              <a:ext cx="93374" cy="372549"/>
            </a:xfrm>
            <a:prstGeom prst="rightBrace">
              <a:avLst>
                <a:gd name="adj1" fmla="val 5833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87752" y="5385154"/>
              <a:ext cx="2942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srgbClr val="FF0000"/>
                  </a:solidFill>
                </a:rPr>
                <a:t>Incompatible with ALPIDE</a:t>
              </a:r>
            </a:p>
            <a:p>
              <a:pPr defTabSz="914400"/>
              <a:r>
                <a:rPr lang="en-US" sz="1600" dirty="0">
                  <a:solidFill>
                    <a:srgbClr val="FF0000"/>
                  </a:solidFill>
                </a:rPr>
                <a:t>&gt; 20x internal bandwidth needed</a:t>
              </a:r>
            </a:p>
          </p:txBody>
        </p:sp>
      </p:grpSp>
      <p:grpSp>
        <p:nvGrpSpPr>
          <p:cNvPr id="22" name="Groupe 9">
            <a:extLst>
              <a:ext uri="{FF2B5EF4-FFF2-40B4-BE49-F238E27FC236}">
                <a16:creationId xmlns:a16="http://schemas.microsoft.com/office/drawing/2014/main" xmlns="" id="{FFE7DB32-4559-A4A7-2E8E-AB3139E5EAEB}"/>
              </a:ext>
            </a:extLst>
          </p:cNvPr>
          <p:cNvGrpSpPr/>
          <p:nvPr/>
        </p:nvGrpSpPr>
        <p:grpSpPr>
          <a:xfrm>
            <a:off x="7396255" y="3002798"/>
            <a:ext cx="2981552" cy="672821"/>
            <a:chOff x="4462048" y="4800690"/>
            <a:chExt cx="2981552" cy="672821"/>
          </a:xfrm>
        </p:grpSpPr>
        <p:sp>
          <p:nvSpPr>
            <p:cNvPr id="23" name="TextBox 22"/>
            <p:cNvSpPr txBox="1"/>
            <p:nvPr/>
          </p:nvSpPr>
          <p:spPr>
            <a:xfrm rot="19953868">
              <a:off x="4462048" y="4800690"/>
              <a:ext cx="1157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sz="1200" dirty="0">
                  <a:solidFill>
                    <a:srgbClr val="FF0000"/>
                  </a:solidFill>
                </a:rPr>
                <a:t>per </a:t>
              </a:r>
              <a:r>
                <a:rPr lang="de-DE" sz="1200" dirty="0" err="1">
                  <a:solidFill>
                    <a:srgbClr val="FF0000"/>
                  </a:solidFill>
                </a:rPr>
                <a:t>year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</a:p>
            <a:p>
              <a:pPr defTabSz="914400"/>
              <a:r>
                <a:rPr lang="de-DE" sz="1200" dirty="0" err="1">
                  <a:solidFill>
                    <a:srgbClr val="FF0000"/>
                  </a:solidFill>
                </a:rPr>
                <a:t>no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safety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factor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Right Brace 23"/>
            <p:cNvSpPr/>
            <p:nvPr/>
          </p:nvSpPr>
          <p:spPr>
            <a:xfrm>
              <a:off x="5788987" y="4816097"/>
              <a:ext cx="105328" cy="657414"/>
            </a:xfrm>
            <a:prstGeom prst="rightBrace">
              <a:avLst>
                <a:gd name="adj1" fmla="val 5833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987752" y="4923138"/>
                  <a:ext cx="1455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10 x ALPIDE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7752" y="4923138"/>
                  <a:ext cx="1455848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6452" r="-1724" b="-2258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49961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77"/>
    </mc:Choice>
    <mc:Fallback>
      <p:transition spd="slow" advTm="8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14">
            <a:extLst>
              <a:ext uri="{FF2B5EF4-FFF2-40B4-BE49-F238E27FC236}">
                <a16:creationId xmlns:a16="http://schemas.microsoft.com/office/drawing/2014/main" xmlns="" id="{F10D810F-EBA4-2824-381F-68BAAF31F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728" y="1808536"/>
            <a:ext cx="1115675" cy="4345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>
                <a:latin typeface="+mn-lt"/>
              </a:rPr>
              <a:pPr/>
              <a:t>4</a:t>
            </a:fld>
            <a:endParaRPr lang="de-DE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>
                <a:latin typeface="+mn-lt"/>
              </a:rPr>
              <a:t>MIMOSIS R&amp;D plan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071" y="601535"/>
            <a:ext cx="3956929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IMOSIS-0 (2018)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pixel concept.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zero suppression.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readout concept.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071" y="2262417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IMOSIS-1 (2020)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Full dimension sensor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Add buffer structure.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SEE hardening 1/2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5071" y="3981959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IMOSIS-2 (Q2/2023)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On-chip pixel grouping.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Final pixels.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SEE hardening 2/2</a:t>
            </a:r>
            <a:endParaRPr lang="en-US" sz="1800" dirty="0" smtClean="0">
              <a:latin typeface="+mn-l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2079653" y="1844984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935517"/>
            <a:ext cx="310906" cy="2526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1217514"/>
            <a:ext cx="310906" cy="252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00" y="2609912"/>
            <a:ext cx="310906" cy="2526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00" y="3108565"/>
            <a:ext cx="310906" cy="25266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04602" y="3649508"/>
            <a:ext cx="387439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>
            <a:off x="2079653" y="3563269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4502597" y="5814556"/>
            <a:ext cx="2917344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de-DE" sz="1400" smtClean="0">
                <a:latin typeface="+mn-lt"/>
              </a:rPr>
              <a:t>ll submissions:</a:t>
            </a:r>
          </a:p>
          <a:p>
            <a:pPr algn="l"/>
            <a:r>
              <a:rPr lang="de-DE" sz="1400" smtClean="0">
                <a:latin typeface="+mn-lt"/>
              </a:rPr>
              <a:t>Additional CE18 test structures to study specific design questions.</a:t>
            </a:r>
            <a:endParaRPr lang="en-US" sz="1400" dirty="0" smtClean="0"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002" y="3267001"/>
            <a:ext cx="3821016" cy="2154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5467679" y="544568"/>
            <a:ext cx="3712838" cy="2318013"/>
            <a:chOff x="5972649" y="550048"/>
            <a:chExt cx="2961686" cy="186476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smtClean="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278999" y="3453849"/>
            <a:ext cx="15890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smtClean="0">
                <a:latin typeface="+mn-lt"/>
              </a:rPr>
              <a:t>We are here</a:t>
            </a:r>
            <a:endParaRPr lang="en-US" sz="2000" dirty="0" smtClean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7556" y="2871578"/>
            <a:ext cx="137226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latin typeface="+mn-lt"/>
              </a:rPr>
              <a:t>MIMOSIS-1</a:t>
            </a:r>
            <a:endParaRPr lang="en-US" sz="1400" dirty="0" smtClean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64362" y="5428169"/>
            <a:ext cx="333291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latin typeface="+mn-lt"/>
              </a:rPr>
              <a:t>Commisioning during 2020 lock-down</a:t>
            </a:r>
            <a:endParaRPr lang="en-US" sz="1400" dirty="0" smtClean="0">
              <a:latin typeface="+mn-l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1470183"/>
            <a:ext cx="310906" cy="2526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47" y="2844476"/>
            <a:ext cx="310906" cy="2526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15071" y="5629890"/>
            <a:ext cx="357662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mtClean="0"/>
              <a:t>IMOSIS-3</a:t>
            </a:r>
            <a:endParaRPr lang="de-DE" sz="180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Final sensor for mass production</a:t>
            </a:r>
          </a:p>
        </p:txBody>
      </p:sp>
      <p:sp>
        <p:nvSpPr>
          <p:cNvPr id="45" name="Down Arrow 44"/>
          <p:cNvSpPr/>
          <p:nvPr/>
        </p:nvSpPr>
        <p:spPr>
          <a:xfrm>
            <a:off x="2067720" y="5244928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grpSp>
        <p:nvGrpSpPr>
          <p:cNvPr id="4" name="Group 3"/>
          <p:cNvGrpSpPr/>
          <p:nvPr/>
        </p:nvGrpSpPr>
        <p:grpSpPr>
          <a:xfrm>
            <a:off x="10027257" y="633053"/>
            <a:ext cx="2030531" cy="1629364"/>
            <a:chOff x="10027257" y="633053"/>
            <a:chExt cx="2030531" cy="162936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10174018" y="633053"/>
              <a:ext cx="943081" cy="8088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436" y="885622"/>
              <a:ext cx="832007" cy="456004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10027258" y="1604787"/>
              <a:ext cx="2030530" cy="657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027257" y="1604787"/>
              <a:ext cx="1162498" cy="2616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100" smtClean="0">
                  <a:solidFill>
                    <a:srgbClr val="FF0000"/>
                  </a:solidFill>
                </a:rPr>
                <a:t>I</a:t>
              </a:r>
              <a:r>
                <a:rPr lang="de-DE" sz="1100" smtClean="0"/>
                <a:t>n synergy with:</a:t>
              </a:r>
              <a:endParaRPr lang="en-US" sz="1100" dirty="0" smtClean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25"/>
    </mc:Choice>
    <mc:Fallback>
      <p:transition spd="slow" advTm="4222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MIMOSIS-1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8670" y="581458"/>
            <a:ext cx="5500288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ize: 504 x 1024 pixels (3 cm x 13mm active)</a:t>
            </a:r>
          </a:p>
          <a:p>
            <a:pPr algn="l"/>
            <a:r>
              <a:rPr lang="de-DE" smtClean="0">
                <a:solidFill>
                  <a:srgbClr val="FF0000"/>
                </a:solidFill>
              </a:rPr>
              <a:t>F</a:t>
            </a:r>
            <a:r>
              <a:rPr lang="de-DE" smtClean="0"/>
              <a:t>ull set of data concentration buffers.</a:t>
            </a:r>
          </a:p>
          <a:p>
            <a:r>
              <a:rPr lang="de-DE">
                <a:solidFill>
                  <a:srgbClr val="FF0000"/>
                </a:solidFill>
              </a:rPr>
              <a:t>P</a:t>
            </a:r>
            <a:r>
              <a:rPr lang="de-DE"/>
              <a:t>ixels types: 2x DC, </a:t>
            </a:r>
            <a:r>
              <a:rPr lang="de-DE">
                <a:solidFill>
                  <a:srgbClr val="3366FF"/>
                </a:solidFill>
              </a:rPr>
              <a:t>2x AC </a:t>
            </a:r>
            <a:r>
              <a:rPr lang="de-DE" smtClean="0">
                <a:solidFill>
                  <a:srgbClr val="3366FF"/>
                </a:solidFill>
              </a:rPr>
              <a:t>(&gt;20V </a:t>
            </a:r>
            <a:r>
              <a:rPr lang="de-DE">
                <a:solidFill>
                  <a:srgbClr val="3366FF"/>
                </a:solidFill>
              </a:rPr>
              <a:t>depletion voltage</a:t>
            </a:r>
            <a:r>
              <a:rPr lang="de-DE" smtClean="0">
                <a:solidFill>
                  <a:srgbClr val="3366FF"/>
                </a:solidFill>
              </a:rPr>
              <a:t>)</a:t>
            </a:r>
            <a:endParaRPr lang="de-DE">
              <a:solidFill>
                <a:srgbClr val="3366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3575" y="554641"/>
            <a:ext cx="3712838" cy="2318013"/>
            <a:chOff x="8316075" y="586631"/>
            <a:chExt cx="3712838" cy="2318013"/>
          </a:xfrm>
        </p:grpSpPr>
        <p:grpSp>
          <p:nvGrpSpPr>
            <p:cNvPr id="4" name="Group 3"/>
            <p:cNvGrpSpPr/>
            <p:nvPr/>
          </p:nvGrpSpPr>
          <p:grpSpPr>
            <a:xfrm>
              <a:off x="8316075" y="586631"/>
              <a:ext cx="3712838" cy="2318013"/>
              <a:chOff x="5972649" y="550048"/>
              <a:chExt cx="2961686" cy="186476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821" t="18293" r="27392" b="41589"/>
              <a:stretch/>
            </p:blipFill>
            <p:spPr>
              <a:xfrm>
                <a:off x="5972650" y="550048"/>
                <a:ext cx="2961685" cy="186476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768060" y="2181005"/>
                <a:ext cx="1231640" cy="1980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000" smtClean="0">
                    <a:solidFill>
                      <a:schemeClr val="bg1"/>
                    </a:solidFill>
                    <a:latin typeface="+mn-lt"/>
                  </a:rPr>
                  <a:t>MIMOSIS-1, 60µm thick</a:t>
                </a:r>
                <a:endParaRPr lang="en-US" sz="1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569" t="14823" r="3743" b="10429"/>
              <a:stretch/>
            </p:blipFill>
            <p:spPr>
              <a:xfrm>
                <a:off x="5972650" y="550048"/>
                <a:ext cx="670210" cy="5190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972649" y="550048"/>
                <a:ext cx="2961685" cy="18631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>
              <a:off x="9638655" y="1266834"/>
              <a:ext cx="11016" cy="10136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471533" y="1273863"/>
              <a:ext cx="5508" cy="10136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298903" y="1266834"/>
              <a:ext cx="31947" cy="97651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09EE40-1D4F-4852-85FA-77A4FD8FCA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6" y="4369424"/>
            <a:ext cx="3297699" cy="194232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65448" y="4091489"/>
            <a:ext cx="3297698" cy="2145202"/>
            <a:chOff x="307975" y="638596"/>
            <a:chExt cx="3297698" cy="21452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5A70D79-A96D-4F71-9DAD-64950D99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307975" y="638596"/>
              <a:ext cx="3297698" cy="21452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65155" y="1719663"/>
              <a:ext cx="1184940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smtClean="0"/>
                <a:t>p-stop</a:t>
              </a:r>
              <a:endParaRPr lang="en-US" sz="2800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68989" y="4212315"/>
            <a:ext cx="3318843" cy="2048472"/>
            <a:chOff x="4398618" y="656006"/>
            <a:chExt cx="3318843" cy="20484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618" y="656006"/>
              <a:ext cx="3318843" cy="204847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662853" y="1737526"/>
              <a:ext cx="1106393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smtClean="0"/>
                <a:t>n-gap</a:t>
              </a:r>
              <a:endParaRPr lang="en-US" sz="2800" dirty="0" smtClean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9643" y="5184981"/>
            <a:ext cx="1585690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smtClean="0"/>
              <a:t>standard</a:t>
            </a:r>
            <a:endParaRPr lang="en-US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17600" y="6339092"/>
            <a:ext cx="11208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Standard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854977" y="6317257"/>
            <a:ext cx="25186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Rad. hard, candidate 1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127167" y="6317472"/>
            <a:ext cx="25186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Rad. hard, candidate 2</a:t>
            </a:r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 rot="2469552">
            <a:off x="9488234" y="5083788"/>
            <a:ext cx="290977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smtClean="0"/>
              <a:t>First proposed by W. Snoeys et al.</a:t>
            </a:r>
          </a:p>
          <a:p>
            <a:r>
              <a:rPr lang="de-DE" sz="1100" smtClean="0"/>
              <a:t>H. Pernegger et al., 2017 JINST 12 P06008</a:t>
            </a:r>
            <a:endParaRPr lang="en-US" sz="11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059" y="5578407"/>
            <a:ext cx="624426" cy="610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267" y="5578407"/>
            <a:ext cx="624426" cy="61076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17600" y="1492636"/>
            <a:ext cx="33855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A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1580148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B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2452048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C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3041690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D</a:t>
            </a:r>
            <a:endParaRPr lang="en-US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4223965" y="1611099"/>
            <a:ext cx="7728581" cy="1288863"/>
            <a:chOff x="243019" y="4213235"/>
            <a:chExt cx="7728581" cy="128886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/>
            <a:srcRect t="9823" b="46023"/>
            <a:stretch/>
          </p:blipFill>
          <p:spPr>
            <a:xfrm>
              <a:off x="2966350" y="4349970"/>
              <a:ext cx="5005250" cy="115212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43019" y="4213235"/>
              <a:ext cx="1250663" cy="4308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>
                  <a:solidFill>
                    <a:srgbClr val="FF0000"/>
                  </a:solidFill>
                </a:rPr>
                <a:t>A</a:t>
              </a:r>
              <a:r>
                <a:rPr lang="de-DE" smtClean="0"/>
                <a:t>C-pixel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76482" y="2056535"/>
            <a:ext cx="3029504" cy="369332"/>
            <a:chOff x="849080" y="4972526"/>
            <a:chExt cx="3029504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849080" y="4972526"/>
              <a:ext cx="1986441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&gt;20V </a:t>
              </a:r>
              <a:r>
                <a:rPr lang="de-DE" sz="1800" smtClean="0">
                  <a:solidFill>
                    <a:srgbClr val="0066FF"/>
                  </a:solidFill>
                </a:rPr>
                <a:t>HV top bias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42" name="Straight Arrow Connector 41"/>
            <p:cNvCxnSpPr>
              <a:stCxn id="41" idx="3"/>
            </p:cNvCxnSpPr>
            <p:nvPr/>
          </p:nvCxnSpPr>
          <p:spPr>
            <a:xfrm>
              <a:off x="2835521" y="5157192"/>
              <a:ext cx="1043063" cy="1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925929" y="2493737"/>
            <a:ext cx="3795098" cy="955434"/>
            <a:chOff x="1248931" y="5017231"/>
            <a:chExt cx="3795098" cy="955434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1248931" y="5017231"/>
              <a:ext cx="2609306" cy="586104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704927" y="5603333"/>
              <a:ext cx="2339102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Decoupling capacitor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60355" y="2493737"/>
            <a:ext cx="3112471" cy="523220"/>
            <a:chOff x="849080" y="4972526"/>
            <a:chExt cx="3112471" cy="523220"/>
          </a:xfrm>
        </p:grpSpPr>
        <p:sp>
          <p:nvSpPr>
            <p:cNvPr id="47" name="TextBox 46"/>
            <p:cNvSpPr txBox="1"/>
            <p:nvPr/>
          </p:nvSpPr>
          <p:spPr>
            <a:xfrm>
              <a:off x="849080" y="4972526"/>
              <a:ext cx="2603533" cy="523220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Back bias possible.</a:t>
              </a:r>
            </a:p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P-Well bias (ALPIDE) possible</a:t>
              </a:r>
              <a:endParaRPr lang="en-US" sz="14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7" idx="3"/>
            </p:cNvCxnSpPr>
            <p:nvPr/>
          </p:nvCxnSpPr>
          <p:spPr>
            <a:xfrm flipV="1">
              <a:off x="3452613" y="5223648"/>
              <a:ext cx="508938" cy="10488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ight Brace 9"/>
          <p:cNvSpPr/>
          <p:nvPr/>
        </p:nvSpPr>
        <p:spPr>
          <a:xfrm rot="16200000">
            <a:off x="7110783" y="481326"/>
            <a:ext cx="285809" cy="6799598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03376" y="3326175"/>
            <a:ext cx="2419252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Most likely </a:t>
            </a:r>
            <a:r>
              <a:rPr lang="de-DE" smtClean="0"/>
              <a:t>Fully Depleted</a:t>
            </a:r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06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60"/>
    </mc:Choice>
    <mc:Fallback>
      <p:transition spd="slow" advTm="11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Beam tests (MIMOSIS-1)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9293287"/>
                  </p:ext>
                </p:extLst>
              </p:nvPr>
            </p:nvGraphicFramePr>
            <p:xfrm>
              <a:off x="29041" y="561083"/>
              <a:ext cx="10274968" cy="335889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06316"/>
                    <a:gridCol w="2302042"/>
                    <a:gridCol w="1668379"/>
                    <a:gridCol w="3898231"/>
                  </a:tblGrid>
                  <a:tr h="312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Date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Location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Beam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Goal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13. – 14.  Mar 2021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</a:t>
                          </a:r>
                          <a:r>
                            <a:rPr lang="de-DE" sz="1600" baseline="0" smtClean="0"/>
                            <a:t>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Pb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Single-Event-Effects (SEE)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 – 24. May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Xe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smtClean="0"/>
                            <a:t>SEE</a:t>
                          </a:r>
                          <a:endParaRPr lang="en-US" sz="1600" smtClean="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07. – 13.  Jun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</a:t>
                          </a:r>
                          <a:r>
                            <a:rPr lang="de-DE" sz="1600" baseline="30000" smtClean="0"/>
                            <a:t>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19. – 26.</a:t>
                          </a:r>
                          <a:r>
                            <a:rPr lang="de-DE" sz="1600" baseline="0" smtClean="0"/>
                            <a:t> Sep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(X-ray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05.</a:t>
                          </a:r>
                          <a:r>
                            <a:rPr lang="de-DE" sz="1600" baseline="0" smtClean="0"/>
                            <a:t> – 12.  Oct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~100</a:t>
                          </a:r>
                          <a:r>
                            <a:rPr lang="de-DE" sz="1600" baseline="0" smtClean="0"/>
                            <a:t> GeV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p>
                                  <m: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baseline="0" smtClean="0"/>
                            <a:t>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(neutron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14.</a:t>
                          </a:r>
                          <a:r>
                            <a:rPr lang="de-DE" sz="1600" baseline="0" smtClean="0"/>
                            <a:t> – 20. Feb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(mixed irradiated) ++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21. – 28. Mar</a:t>
                          </a:r>
                          <a:r>
                            <a:rPr lang="de-DE" sz="1600" baseline="0" smtClean="0"/>
                            <a:t>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COSY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0.3 – 3 GeV p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Performance,</a:t>
                          </a:r>
                          <a:r>
                            <a:rPr lang="de-DE" sz="1600" baseline="0" smtClean="0"/>
                            <a:t> dE/dx?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</a:t>
                          </a:r>
                          <a:r>
                            <a:rPr lang="de-DE" sz="1600" baseline="0" smtClean="0"/>
                            <a:t> – 29. May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GSI/UNILAC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~4 MeV </a:t>
                          </a:r>
                          <a:r>
                            <a:rPr lang="de-DE" sz="1600" smtClean="0"/>
                            <a:t>Ca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SEE, slow fragments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01.</a:t>
                          </a:r>
                          <a:r>
                            <a:rPr lang="de-DE" sz="1600" baseline="0" smtClean="0"/>
                            <a:t> – 07.  Sep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~100</a:t>
                          </a:r>
                          <a:r>
                            <a:rPr lang="de-DE" sz="1600" baseline="0" smtClean="0"/>
                            <a:t> GeV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p>
                                  <m: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baseline="0" smtClean="0"/>
                            <a:t>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Response to inclined tracks,…</a:t>
                          </a:r>
                          <a:endParaRPr lang="en-US" sz="160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9293287"/>
                  </p:ext>
                </p:extLst>
              </p:nvPr>
            </p:nvGraphicFramePr>
            <p:xfrm>
              <a:off x="29041" y="561083"/>
              <a:ext cx="10274968" cy="335889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06316"/>
                    <a:gridCol w="2302042"/>
                    <a:gridCol w="1668379"/>
                    <a:gridCol w="3898231"/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Date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Location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Beam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Goal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13. – 14.  Mar 2021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</a:t>
                          </a:r>
                          <a:r>
                            <a:rPr lang="de-DE" sz="1600" baseline="0" smtClean="0"/>
                            <a:t>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Pb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Single-Event-Effects (SEE)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 – 24. May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Xe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smtClean="0"/>
                            <a:t>SEE</a:t>
                          </a:r>
                          <a:endParaRPr lang="en-US" sz="1600" smtClean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07. – 13.  Jun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</a:t>
                          </a:r>
                          <a:r>
                            <a:rPr lang="de-DE" sz="1600" baseline="30000" smtClean="0"/>
                            <a:t>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19. – 26.</a:t>
                          </a:r>
                          <a:r>
                            <a:rPr lang="de-DE" sz="1600" baseline="0" smtClean="0"/>
                            <a:t> Sep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(X-ray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83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05.</a:t>
                          </a:r>
                          <a:r>
                            <a:rPr lang="de-DE" sz="1600" baseline="0" smtClean="0"/>
                            <a:t> – 12.  Oct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82482" t="-496429" r="-23503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(neutron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14.</a:t>
                          </a:r>
                          <a:r>
                            <a:rPr lang="de-DE" sz="1600" baseline="0" smtClean="0"/>
                            <a:t> – 20. Feb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(mixed irradiated) ++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21. – 28. Mar</a:t>
                          </a:r>
                          <a:r>
                            <a:rPr lang="de-DE" sz="1600" baseline="0" smtClean="0"/>
                            <a:t>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COSY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0.3 – 3 GeV p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Performance,</a:t>
                          </a:r>
                          <a:r>
                            <a:rPr lang="de-DE" sz="1600" baseline="0" smtClean="0"/>
                            <a:t> dE/dx?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</a:t>
                          </a:r>
                          <a:r>
                            <a:rPr lang="de-DE" sz="1600" baseline="0" smtClean="0"/>
                            <a:t> – 29. May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GSI/UNILAC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~4 MeV </a:t>
                          </a:r>
                          <a:r>
                            <a:rPr lang="de-DE" sz="1600" smtClean="0"/>
                            <a:t>Ca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SEE, slow fragments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83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01.</a:t>
                          </a:r>
                          <a:r>
                            <a:rPr lang="de-DE" sz="1600" baseline="0" smtClean="0"/>
                            <a:t> – 07.  Sep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82482" t="-891071" r="-235036" b="-23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Response to inclined tracks,…</a:t>
                          </a:r>
                          <a:endParaRPr lang="en-US" sz="160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01230" y="4422522"/>
          <a:ext cx="6861044" cy="13649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3489"/>
                <a:gridCol w="1977064"/>
                <a:gridCol w="2870491"/>
              </a:tblGrid>
              <a:tr h="341245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Date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Location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Radiation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algn="r"/>
                      <a:r>
                        <a:rPr lang="de-DE" sz="1600" smtClean="0"/>
                        <a:t>Jul – Aug 2021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Ljubjana (TRIGA)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~1 MeV reactor neutrons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algn="r"/>
                      <a:r>
                        <a:rPr lang="de-DE" sz="1600" smtClean="0"/>
                        <a:t>Sep 2021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Karlsruhe</a:t>
                      </a:r>
                      <a:r>
                        <a:rPr lang="de-DE" sz="1600" baseline="0" smtClean="0"/>
                        <a:t> (KIT)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~10 keV X-rays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algn="r"/>
                      <a:r>
                        <a:rPr lang="de-DE" sz="1600" smtClean="0"/>
                        <a:t>Aug</a:t>
                      </a:r>
                      <a:r>
                        <a:rPr lang="de-DE" sz="1600" baseline="0" smtClean="0"/>
                        <a:t> 2022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Karlsruhe (KIT)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~10</a:t>
                      </a:r>
                      <a:r>
                        <a:rPr lang="de-DE" sz="1600" baseline="0" smtClean="0"/>
                        <a:t> keV X-rays</a:t>
                      </a:r>
                      <a:endParaRPr lang="en-US" sz="1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5313" y="5958882"/>
            <a:ext cx="7314823" cy="61555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>
                <a:solidFill>
                  <a:prstClr val="black"/>
                </a:solidFill>
              </a:rPr>
              <a:t>pecial thanks to IPHC for massive support in beam time preparation.</a:t>
            </a:r>
          </a:p>
          <a:p>
            <a:r>
              <a:rPr lang="de-DE" sz="1600" smtClean="0">
                <a:solidFill>
                  <a:prstClr val="black"/>
                </a:solidFill>
              </a:rPr>
              <a:t>Meanwhile: 14 IPHC people (9-10 FTE) involved in MIMOSIS.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41" y="4011244"/>
            <a:ext cx="265970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b="1" smtClean="0">
                <a:solidFill>
                  <a:prstClr val="black"/>
                </a:solidFill>
              </a:rPr>
              <a:t>Irradiation campaigns: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834" b="19693"/>
          <a:stretch/>
        </p:blipFill>
        <p:spPr>
          <a:xfrm>
            <a:off x="9137722" y="3958046"/>
            <a:ext cx="3054278" cy="28999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3553" y="3965077"/>
            <a:ext cx="16770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smtClean="0">
                <a:solidFill>
                  <a:prstClr val="black"/>
                </a:solidFill>
              </a:rPr>
              <a:t>Shielding for PCB-ICs</a:t>
            </a:r>
          </a:p>
          <a:p>
            <a:r>
              <a:rPr lang="de-DE" sz="1200" smtClean="0">
                <a:solidFill>
                  <a:prstClr val="black"/>
                </a:solidFill>
              </a:rPr>
              <a:t>(X-rays @ KIT)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9330615" y="4195910"/>
            <a:ext cx="649092" cy="230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52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16"/>
    </mc:Choice>
    <mc:Fallback>
      <p:transition spd="slow" advTm="5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DE" smtClean="0"/>
              <a:t>MIMOSIS-1 beam test setup</a:t>
            </a:r>
            <a:endParaRPr lang="en-US"/>
          </a:p>
        </p:txBody>
      </p:sp>
      <p:pic>
        <p:nvPicPr>
          <p:cNvPr id="3" name="Image 4">
            <a:extLst>
              <a:ext uri="{FF2B5EF4-FFF2-40B4-BE49-F238E27FC236}">
                <a16:creationId xmlns="" xmlns:a16="http://schemas.microsoft.com/office/drawing/2014/main" id="{EA706BA2-1093-718C-CF7F-0B5E88AD9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801" r="20075" b="14300"/>
          <a:stretch/>
        </p:blipFill>
        <p:spPr>
          <a:xfrm>
            <a:off x="6440214" y="966469"/>
            <a:ext cx="5187105" cy="43504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9991" y="674390"/>
            <a:ext cx="5090994" cy="5632311"/>
            <a:chOff x="323528" y="692696"/>
            <a:chExt cx="5090994" cy="5632311"/>
          </a:xfrm>
        </p:grpSpPr>
        <p:sp>
          <p:nvSpPr>
            <p:cNvPr id="5" name="TextBox 4"/>
            <p:cNvSpPr txBox="1"/>
            <p:nvPr/>
          </p:nvSpPr>
          <p:spPr>
            <a:xfrm>
              <a:off x="323528" y="692696"/>
              <a:ext cx="4871334" cy="563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M</a:t>
              </a:r>
              <a:r>
                <a:rPr lang="de-DE" dirty="0"/>
                <a:t>IMOSIS-1 beam </a:t>
              </a:r>
              <a:r>
                <a:rPr lang="de-DE" dirty="0" err="1"/>
                <a:t>telescope</a:t>
              </a:r>
              <a:r>
                <a:rPr lang="de-DE" dirty="0"/>
                <a:t>:</a:t>
              </a:r>
            </a:p>
            <a:p>
              <a:endParaRPr lang="de-DE" dirty="0">
                <a:solidFill>
                  <a:srgbClr val="3366FF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6 MIMOSIS-1 </a:t>
              </a:r>
              <a:r>
                <a:rPr lang="de-DE" sz="1600" dirty="0" err="1"/>
                <a:t>sensors</a:t>
              </a:r>
              <a:endParaRPr lang="de-DE" sz="1600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4 </a:t>
              </a:r>
              <a:r>
                <a:rPr lang="de-DE" sz="1600" dirty="0" err="1"/>
                <a:t>reference</a:t>
              </a:r>
              <a:r>
                <a:rPr lang="de-DE" sz="1600" dirty="0"/>
                <a:t> </a:t>
              </a:r>
              <a:r>
                <a:rPr lang="de-DE" sz="1600" dirty="0" err="1"/>
                <a:t>sensors</a:t>
              </a:r>
              <a:r>
                <a:rPr lang="de-DE" sz="1600" dirty="0"/>
                <a:t> (</a:t>
              </a:r>
              <a:r>
                <a:rPr lang="de-DE" sz="1600" dirty="0" err="1"/>
                <a:t>standard</a:t>
              </a:r>
              <a:r>
                <a:rPr lang="de-DE" sz="1600" dirty="0"/>
                <a:t> </a:t>
              </a:r>
              <a:r>
                <a:rPr lang="de-DE" sz="1600" dirty="0" err="1"/>
                <a:t>epi-layer</a:t>
              </a:r>
              <a:r>
                <a:rPr lang="de-DE" sz="1600" dirty="0"/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2 </a:t>
              </a:r>
              <a:r>
                <a:rPr lang="de-DE" sz="1600" dirty="0" err="1"/>
                <a:t>device</a:t>
              </a:r>
              <a:r>
                <a:rPr lang="de-DE" sz="1600" dirty="0"/>
                <a:t> </a:t>
              </a:r>
              <a:r>
                <a:rPr lang="de-DE" sz="1600" dirty="0" err="1"/>
                <a:t>under</a:t>
              </a:r>
              <a:r>
                <a:rPr lang="de-DE" sz="1600" dirty="0"/>
                <a:t> </a:t>
              </a:r>
              <a:r>
                <a:rPr lang="de-DE" sz="1600" dirty="0" err="1"/>
                <a:t>test</a:t>
              </a:r>
              <a:endParaRPr lang="de-DE" sz="1600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Reference Track </a:t>
              </a:r>
              <a:r>
                <a:rPr lang="de-DE" sz="1600" dirty="0" err="1"/>
                <a:t>Uncertainty</a:t>
              </a:r>
              <a:r>
                <a:rPr lang="de-DE" sz="1600" dirty="0"/>
                <a:t>: </a:t>
              </a:r>
            </a:p>
            <a:p>
              <a:pPr lvl="1"/>
              <a:r>
                <a:rPr lang="de-DE" sz="1600" dirty="0"/>
                <a:t>2.5 µm  + 1.5 µm </a:t>
              </a:r>
              <a:r>
                <a:rPr lang="de-DE" sz="1600" dirty="0" err="1"/>
                <a:t>Mult</a:t>
              </a:r>
              <a:r>
                <a:rPr lang="de-DE" sz="1600" dirty="0"/>
                <a:t>. </a:t>
              </a:r>
              <a:r>
                <a:rPr lang="de-DE" sz="1600" dirty="0" err="1"/>
                <a:t>Scattering</a:t>
              </a:r>
              <a:r>
                <a:rPr lang="de-DE" sz="1600" dirty="0"/>
                <a:t> (DESY </a:t>
              </a:r>
              <a:r>
                <a:rPr lang="de-DE" sz="1600" dirty="0" err="1"/>
                <a:t>only</a:t>
              </a:r>
              <a:r>
                <a:rPr lang="de-DE" sz="1600" dirty="0"/>
                <a:t>)</a:t>
              </a:r>
            </a:p>
            <a:p>
              <a:endParaRPr lang="de-DE" sz="1600" i="1" dirty="0">
                <a:solidFill>
                  <a:srgbClr val="3366FF"/>
                </a:solidFill>
              </a:endParaRPr>
            </a:p>
            <a:p>
              <a:r>
                <a:rPr lang="de-DE" dirty="0">
                  <a:solidFill>
                    <a:srgbClr val="FF0000"/>
                  </a:solidFill>
                </a:rPr>
                <a:t>I</a:t>
              </a:r>
              <a:r>
                <a:rPr lang="de-DE" dirty="0"/>
                <a:t>rradiation:</a:t>
              </a:r>
            </a:p>
            <a:p>
              <a:endParaRPr lang="de-DE" sz="1600" dirty="0">
                <a:solidFill>
                  <a:srgbClr val="3366FF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1 MeV </a:t>
              </a:r>
              <a:r>
                <a:rPr lang="de-DE" sz="1600" dirty="0" err="1"/>
                <a:t>reactor</a:t>
              </a:r>
              <a:r>
                <a:rPr lang="de-DE" sz="1600" dirty="0"/>
                <a:t> </a:t>
              </a:r>
              <a:r>
                <a:rPr lang="de-DE" sz="1600" dirty="0" err="1"/>
                <a:t>neutrons</a:t>
              </a:r>
              <a:r>
                <a:rPr lang="de-DE" sz="1600" dirty="0"/>
                <a:t> (TRIGA, </a:t>
              </a:r>
              <a:r>
                <a:rPr lang="de-DE" sz="1600" dirty="0" err="1"/>
                <a:t>Ljubjana</a:t>
              </a:r>
              <a:r>
                <a:rPr lang="de-DE" sz="1600" dirty="0"/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/>
                <a:t>Storage at </a:t>
              </a:r>
              <a:r>
                <a:rPr lang="de-DE" sz="1600" dirty="0" err="1"/>
                <a:t>room</a:t>
              </a:r>
              <a:r>
                <a:rPr lang="de-DE" sz="1600" dirty="0"/>
                <a:t> </a:t>
              </a:r>
              <a:r>
                <a:rPr lang="de-DE" sz="1600" dirty="0" err="1"/>
                <a:t>temperature</a:t>
              </a:r>
              <a:r>
                <a:rPr lang="de-DE" sz="1600" dirty="0"/>
                <a:t>.      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de-DE" sz="1600" dirty="0">
                <a:solidFill>
                  <a:srgbClr val="3366FF"/>
                </a:solidFill>
              </a:endParaRPr>
            </a:p>
            <a:p>
              <a:r>
                <a:rPr lang="de-DE" dirty="0">
                  <a:solidFill>
                    <a:srgbClr val="FF0000"/>
                  </a:solidFill>
                </a:rPr>
                <a:t>B</a:t>
              </a:r>
              <a:r>
                <a:rPr lang="de-DE" dirty="0"/>
                <a:t>eam </a:t>
              </a:r>
              <a:r>
                <a:rPr lang="de-DE" dirty="0" err="1"/>
                <a:t>test</a:t>
              </a:r>
              <a:r>
                <a:rPr lang="de-DE" dirty="0"/>
                <a:t>:</a:t>
              </a:r>
            </a:p>
            <a:p>
              <a:endParaRPr lang="de-DE" sz="1600" dirty="0">
                <a:solidFill>
                  <a:srgbClr val="3366FF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>
                  <a:sym typeface="Wingdings" panose="05000000000000000000" pitchFamily="2" charset="2"/>
                </a:rPr>
                <a:t>5 GeV e- Beam @ DESY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>
                  <a:sym typeface="Wingdings" panose="05000000000000000000" pitchFamily="2" charset="2"/>
                </a:rPr>
                <a:t>120 GeV Pion Beam @SPS-CERN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 err="1">
                  <a:sym typeface="Wingdings" panose="05000000000000000000" pitchFamily="2" charset="2"/>
                </a:rPr>
                <a:t>Stabilized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room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temperature</a:t>
              </a:r>
              <a:endParaRPr lang="de-DE" sz="1600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de-DE" sz="1600" dirty="0">
                  <a:sym typeface="Wingdings" panose="05000000000000000000" pitchFamily="2" charset="2"/>
                </a:rPr>
                <a:t>Scan </a:t>
              </a:r>
              <a:r>
                <a:rPr lang="de-DE" sz="1600" dirty="0" err="1">
                  <a:sym typeface="Wingdings" panose="05000000000000000000" pitchFamily="2" charset="2"/>
                </a:rPr>
                <a:t>over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wide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phase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space</a:t>
              </a:r>
              <a:r>
                <a:rPr lang="de-DE" sz="1600" dirty="0">
                  <a:sym typeface="Wingdings" panose="05000000000000000000" pitchFamily="2" charset="2"/>
                </a:rPr>
                <a:t>: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de-DE" sz="1600" dirty="0">
                  <a:sym typeface="Wingdings" panose="05000000000000000000" pitchFamily="2" charset="2"/>
                </a:rPr>
                <a:t>4 </a:t>
              </a:r>
              <a:r>
                <a:rPr lang="de-DE" sz="1600" dirty="0" err="1">
                  <a:sym typeface="Wingdings" panose="05000000000000000000" pitchFamily="2" charset="2"/>
                </a:rPr>
                <a:t>pixel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flavours</a:t>
              </a:r>
              <a:r>
                <a:rPr lang="de-DE" sz="1600" dirty="0">
                  <a:sym typeface="Wingdings" panose="05000000000000000000" pitchFamily="2" charset="2"/>
                </a:rPr>
                <a:t> (</a:t>
              </a:r>
              <a:r>
                <a:rPr lang="de-DE" sz="1600" dirty="0" err="1">
                  <a:sym typeface="Wingdings" panose="05000000000000000000" pitchFamily="2" charset="2"/>
                </a:rPr>
                <a:t>only</a:t>
              </a:r>
              <a:r>
                <a:rPr lang="de-DE" sz="1600" dirty="0">
                  <a:sym typeface="Wingdings" panose="05000000000000000000" pitchFamily="2" charset="2"/>
                </a:rPr>
                <a:t> 2 </a:t>
              </a:r>
              <a:r>
                <a:rPr lang="de-DE" sz="1600" dirty="0" err="1">
                  <a:sym typeface="Wingdings" panose="05000000000000000000" pitchFamily="2" charset="2"/>
                </a:rPr>
                <a:t>shown</a:t>
              </a:r>
              <a:r>
                <a:rPr lang="de-DE" sz="1600" dirty="0">
                  <a:sym typeface="Wingdings" panose="05000000000000000000" pitchFamily="2" charset="2"/>
                </a:rPr>
                <a:t>)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de-DE" sz="1600" dirty="0">
                  <a:sym typeface="Wingdings" panose="05000000000000000000" pitchFamily="2" charset="2"/>
                </a:rPr>
                <a:t>3 </a:t>
              </a:r>
              <a:r>
                <a:rPr lang="de-DE" sz="1600" dirty="0" err="1">
                  <a:sym typeface="Wingdings" panose="05000000000000000000" pitchFamily="2" charset="2"/>
                </a:rPr>
                <a:t>epi</a:t>
              </a:r>
              <a:r>
                <a:rPr lang="de-DE" sz="1600" dirty="0">
                  <a:sym typeface="Wingdings" panose="05000000000000000000" pitchFamily="2" charset="2"/>
                </a:rPr>
                <a:t> – </a:t>
              </a:r>
              <a:r>
                <a:rPr lang="de-DE" sz="1600" dirty="0" err="1">
                  <a:sym typeface="Wingdings" panose="05000000000000000000" pitchFamily="2" charset="2"/>
                </a:rPr>
                <a:t>flavours</a:t>
              </a:r>
              <a:endParaRPr lang="de-DE" sz="1600" dirty="0">
                <a:sym typeface="Wingdings" panose="05000000000000000000" pitchFamily="2" charset="2"/>
              </a:endParaRP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de-DE" sz="1600" dirty="0" err="1">
                  <a:sym typeface="Wingdings" panose="05000000000000000000" pitchFamily="2" charset="2"/>
                </a:rPr>
                <a:t>Various</a:t>
              </a:r>
              <a:r>
                <a:rPr lang="de-DE" sz="1600" dirty="0"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ym typeface="Wingdings" panose="05000000000000000000" pitchFamily="2" charset="2"/>
                </a:rPr>
                <a:t>V</a:t>
              </a:r>
              <a:r>
                <a:rPr lang="de-DE" sz="1600" baseline="-25000" dirty="0" err="1">
                  <a:sym typeface="Wingdings" panose="05000000000000000000" pitchFamily="2" charset="2"/>
                </a:rPr>
                <a:t>bb</a:t>
              </a:r>
              <a:r>
                <a:rPr lang="de-DE" sz="1600" dirty="0">
                  <a:sym typeface="Wingdings" panose="05000000000000000000" pitchFamily="2" charset="2"/>
                </a:rPr>
                <a:t>, V</a:t>
              </a:r>
              <a:r>
                <a:rPr lang="de-DE" sz="1600" baseline="-25000" dirty="0">
                  <a:sym typeface="Wingdings" panose="05000000000000000000" pitchFamily="2" charset="2"/>
                </a:rPr>
                <a:t>HV</a:t>
              </a:r>
              <a:endParaRPr lang="de-DE" sz="1600" baseline="-25000" dirty="0"/>
            </a:p>
          </p:txBody>
        </p:sp>
        <p:sp>
          <p:nvSpPr>
            <p:cNvPr id="6" name="TextBox 5"/>
            <p:cNvSpPr txBox="1"/>
            <p:nvPr/>
          </p:nvSpPr>
          <p:spPr>
            <a:xfrm rot="1473969">
              <a:off x="4154497" y="1953859"/>
              <a:ext cx="126002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preliminary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8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1"/>
    </mc:Choice>
    <mc:Fallback>
      <p:transition spd="slow" advTm="5275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Mimosis-1: Tolerance to non-ionizing radiation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3435807"/>
            <a:ext cx="4638532" cy="30363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34248" y="4389873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Vbb=-3V</a:t>
            </a:r>
          </a:p>
          <a:p>
            <a:r>
              <a:rPr lang="de-DE"/>
              <a:t>HV=10V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1589" y="1260513"/>
            <a:ext cx="4217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D</a:t>
            </a:r>
            <a:r>
              <a:rPr lang="de-DE"/>
              <a:t>C-pixels: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Standard epi-layer reaches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Good performance for p-stop, n-gap.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91589" y="3640727"/>
            <a:ext cx="38972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</a:t>
            </a:r>
            <a:r>
              <a:rPr lang="de-DE" dirty="0"/>
              <a:t>C-pixels: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Standard </a:t>
            </a:r>
            <a:r>
              <a:rPr lang="de-DE" dirty="0" err="1"/>
              <a:t>epi-layer</a:t>
            </a:r>
            <a:r>
              <a:rPr lang="de-DE" dirty="0"/>
              <a:t> </a:t>
            </a:r>
            <a:r>
              <a:rPr lang="de-DE" dirty="0" err="1"/>
              <a:t>reaches</a:t>
            </a:r>
            <a:r>
              <a:rPr lang="de-DE" dirty="0"/>
              <a:t> </a:t>
            </a:r>
            <a:r>
              <a:rPr lang="de-DE" dirty="0" err="1"/>
              <a:t>limits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p-</a:t>
            </a:r>
            <a:r>
              <a:rPr lang="de-DE" dirty="0" err="1"/>
              <a:t>stop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n-gap</a:t>
            </a:r>
            <a:r>
              <a:rPr lang="de-DE" dirty="0"/>
              <a:t> </a:t>
            </a:r>
            <a:r>
              <a:rPr lang="de-DE" dirty="0" err="1"/>
              <a:t>worse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DC </a:t>
            </a:r>
            <a:r>
              <a:rPr lang="de-DE" dirty="0" err="1"/>
              <a:t>version</a:t>
            </a:r>
            <a:endParaRPr lang="de-DE" dirty="0"/>
          </a:p>
          <a:p>
            <a:pPr lvl="1"/>
            <a:r>
              <a:rPr lang="de-DE" dirty="0" err="1"/>
              <a:t>Unexpected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0320047">
            <a:off x="9310560" y="5013429"/>
            <a:ext cx="133882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grpSp>
        <p:nvGrpSpPr>
          <p:cNvPr id="14" name="Group 13"/>
          <p:cNvGrpSpPr/>
          <p:nvPr/>
        </p:nvGrpSpPr>
        <p:grpSpPr>
          <a:xfrm>
            <a:off x="5807969" y="555486"/>
            <a:ext cx="4824536" cy="2880320"/>
            <a:chOff x="5807969" y="555486"/>
            <a:chExt cx="4824536" cy="2880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3"/>
            <a:stretch/>
          </p:blipFill>
          <p:spPr>
            <a:xfrm>
              <a:off x="5807969" y="555486"/>
              <a:ext cx="4824536" cy="28803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92344" y="1626314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Vbb=-3V</a:t>
              </a: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0320047">
              <a:off x="9141263" y="2288013"/>
              <a:ext cx="133882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Preliminary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537053">
              <a:off x="9528548" y="711195"/>
              <a:ext cx="281354" cy="145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82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4"/>
    </mc:Choice>
    <mc:Fallback>
      <p:transition spd="slow" advTm="7283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MIMOSIS-1: Tolerance to non-ionizing radiation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99" y="620688"/>
            <a:ext cx="4457701" cy="260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384" y="2226525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Vbb=-3V</a:t>
            </a:r>
          </a:p>
          <a:p>
            <a:r>
              <a:rPr lang="de-DE"/>
              <a:t>HV=10V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8" y="3503922"/>
            <a:ext cx="4457701" cy="29219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346159" y="3831166"/>
            <a:ext cx="3528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97083" y="3606964"/>
            <a:ext cx="859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>
                <a:solidFill>
                  <a:srgbClr val="2A6099"/>
                </a:solidFill>
              </a:rPr>
              <a:t>1 hit/frame</a:t>
            </a:r>
            <a:endParaRPr lang="en-US" sz="1100" b="1">
              <a:solidFill>
                <a:srgbClr val="2A6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1456" y="3862923"/>
            <a:ext cx="2173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&lt;0.05% of all pixels masked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292064" y="3673347"/>
            <a:ext cx="473507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O</a:t>
            </a:r>
            <a:r>
              <a:rPr lang="de-DE"/>
              <a:t>bservation:</a:t>
            </a:r>
          </a:p>
          <a:p>
            <a:endParaRPr lang="de-DE" sz="1600">
              <a:solidFill>
                <a:srgbClr val="3366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sym typeface="Wingdings" panose="05000000000000000000" pitchFamily="2" charset="2"/>
              </a:rPr>
              <a:t>Det eff. &gt;&gt; 99% for 10</a:t>
            </a:r>
            <a:r>
              <a:rPr lang="en-US" sz="1600" baseline="30000">
                <a:sym typeface="Wingdings" panose="05000000000000000000" pitchFamily="2" charset="2"/>
              </a:rPr>
              <a:t>14 </a:t>
            </a:r>
            <a:r>
              <a:rPr lang="en-US" sz="1600">
                <a:sym typeface="Wingdings" panose="05000000000000000000" pitchFamily="2" charset="2"/>
              </a:rPr>
              <a:t>n</a:t>
            </a:r>
            <a:r>
              <a:rPr lang="en-US" sz="1600" baseline="-25000">
                <a:sym typeface="Wingdings" panose="05000000000000000000" pitchFamily="2" charset="2"/>
              </a:rPr>
              <a:t>eq</a:t>
            </a:r>
            <a:r>
              <a:rPr lang="en-US" sz="1600">
                <a:sym typeface="Wingdings" panose="05000000000000000000" pitchFamily="2" charset="2"/>
              </a:rPr>
              <a:t>/cm².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sym typeface="Wingdings" panose="05000000000000000000" pitchFamily="2" charset="2"/>
              </a:rPr>
              <a:t>Resonable performance after 3x 10</a:t>
            </a:r>
            <a:r>
              <a:rPr lang="en-US" sz="1600" baseline="30000">
                <a:sym typeface="Wingdings" panose="05000000000000000000" pitchFamily="2" charset="2"/>
              </a:rPr>
              <a:t>14 </a:t>
            </a:r>
            <a:r>
              <a:rPr lang="en-US" sz="1600">
                <a:sym typeface="Wingdings" panose="05000000000000000000" pitchFamily="2" charset="2"/>
              </a:rPr>
              <a:t>n</a:t>
            </a:r>
            <a:r>
              <a:rPr lang="en-US" sz="1600" baseline="-25000">
                <a:sym typeface="Wingdings" panose="05000000000000000000" pitchFamily="2" charset="2"/>
              </a:rPr>
              <a:t>eq</a:t>
            </a:r>
            <a:r>
              <a:rPr lang="en-US" sz="1600">
                <a:sym typeface="Wingdings" panose="05000000000000000000" pitchFamily="2" charset="2"/>
              </a:rPr>
              <a:t>/cm².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>
                <a:sym typeface="Wingdings" panose="05000000000000000000" pitchFamily="2" charset="2"/>
              </a:rPr>
              <a:t>AC-pixel shows better efficiency (as expected).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>
                <a:sym typeface="Wingdings" panose="05000000000000000000" pitchFamily="2" charset="2"/>
              </a:rPr>
              <a:t>Dark rate &lt; 10</a:t>
            </a:r>
            <a:r>
              <a:rPr lang="de-DE" sz="1600" baseline="30000">
                <a:sym typeface="Wingdings" panose="05000000000000000000" pitchFamily="2" charset="2"/>
              </a:rPr>
              <a:t>-6</a:t>
            </a:r>
            <a:r>
              <a:rPr lang="de-DE" sz="1600">
                <a:sym typeface="Wingdings" panose="05000000000000000000" pitchFamily="2" charset="2"/>
              </a:rPr>
              <a:t> for all pixels tested.</a:t>
            </a:r>
          </a:p>
          <a:p>
            <a:pPr lvl="1"/>
            <a:r>
              <a:rPr lang="de-DE" sz="1600">
                <a:sym typeface="Wingdings" panose="05000000000000000000" pitchFamily="2" charset="2"/>
              </a:rPr>
              <a:t>=&gt; Holds for DC-pixels (not shown).</a:t>
            </a:r>
          </a:p>
          <a:p>
            <a:pPr lvl="1"/>
            <a:r>
              <a:rPr lang="de-DE" sz="1600">
                <a:sym typeface="Wingdings" panose="05000000000000000000" pitchFamily="2" charset="2"/>
              </a:rPr>
              <a:t>=&gt; Matches requirements.</a:t>
            </a:r>
          </a:p>
        </p:txBody>
      </p:sp>
      <p:sp>
        <p:nvSpPr>
          <p:cNvPr id="13" name="TextBox 12"/>
          <p:cNvSpPr txBox="1"/>
          <p:nvPr/>
        </p:nvSpPr>
        <p:spPr>
          <a:xfrm rot="20320047">
            <a:off x="7809764" y="1370064"/>
            <a:ext cx="12568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320047">
            <a:off x="7593610" y="3221894"/>
            <a:ext cx="12568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9274" y="6649800"/>
            <a:ext cx="320632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3rd High-D consortium meeting, 9-10 Feb. 2023 </a:t>
            </a:r>
            <a:endParaRPr lang="en-US" sz="1100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grpSp>
        <p:nvGrpSpPr>
          <p:cNvPr id="19" name="Group 18"/>
          <p:cNvGrpSpPr/>
          <p:nvPr/>
        </p:nvGrpSpPr>
        <p:grpSpPr>
          <a:xfrm>
            <a:off x="395536" y="635336"/>
            <a:ext cx="4418813" cy="2600987"/>
            <a:chOff x="395536" y="635336"/>
            <a:chExt cx="4418813" cy="26009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635336"/>
              <a:ext cx="4067944" cy="26009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5776" y="2492896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Vbb=-3V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320047">
              <a:off x="3557530" y="1248887"/>
              <a:ext cx="12568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Preliminary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499421">
              <a:off x="3514706" y="754682"/>
              <a:ext cx="206089" cy="54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55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64"/>
    </mc:Choice>
    <mc:Fallback>
      <p:transition spd="slow" advTm="8376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|1.9|1.8|6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19.3|12.9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3.2|5.1|8.7|10.1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7.9"/>
</p:tagLst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23BFC3A-B101-4EAA-AC41-778DB2E431EF}" vid="{FAE3347D-0D8E-43C1-8A06-F0E93D441C4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VD" id="{E49B234C-71BF-4936-A65A-DB0AE388A02E}" vid="{1B2F8180-30A7-4D42-A892-C8FF2E948769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VD" id="{E49B234C-71BF-4936-A65A-DB0AE388A02E}" vid="{1B2F8180-30A7-4D42-A892-C8FF2E948769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GSI-TemplateMDX</Template>
  <TotalTime>0</TotalTime>
  <Words>1263</Words>
  <Application>Microsoft Office PowerPoint</Application>
  <PresentationFormat>Widescreen</PresentationFormat>
  <Paragraphs>306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Calisto MT</vt:lpstr>
      <vt:lpstr>Cambria Math</vt:lpstr>
      <vt:lpstr>FreeSans</vt:lpstr>
      <vt:lpstr>Liberation Sans</vt:lpstr>
      <vt:lpstr>Noto Sans CJK SC Regular</vt:lpstr>
      <vt:lpstr>Symbol</vt:lpstr>
      <vt:lpstr>Wingdings</vt:lpstr>
      <vt:lpstr>fair-gsi-folienmaster_2016_onering</vt:lpstr>
      <vt:lpstr>Office</vt:lpstr>
      <vt:lpstr>1_Office</vt:lpstr>
      <vt:lpstr>Radiation tolerance of  MIMOSIS-1</vt:lpstr>
      <vt:lpstr>The CBM Micro Vertex Detector (MVD)</vt:lpstr>
      <vt:lpstr>PowerPoint Presentation</vt:lpstr>
      <vt:lpstr>MIMOSIS R&amp;D plan</vt:lpstr>
      <vt:lpstr>MIMOSIS-1</vt:lpstr>
      <vt:lpstr>Beam tests (MIMOSIS-1)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CBM-MVD collaboration members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tolerance of  MIMOSIS-1</dc:title>
  <dc:creator>Microsoft account</dc:creator>
  <cp:lastModifiedBy>Microsoft account</cp:lastModifiedBy>
  <cp:revision>16</cp:revision>
  <dcterms:created xsi:type="dcterms:W3CDTF">2023-02-03T13:27:54Z</dcterms:created>
  <dcterms:modified xsi:type="dcterms:W3CDTF">2023-02-09T09:14:49Z</dcterms:modified>
</cp:coreProperties>
</file>