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3" r:id="rId1"/>
  </p:sldMasterIdLst>
  <p:notesMasterIdLst>
    <p:notesMasterId r:id="rId13"/>
  </p:notesMasterIdLst>
  <p:handoutMasterIdLst>
    <p:handoutMasterId r:id="rId14"/>
  </p:handoutMasterIdLst>
  <p:sldIdLst>
    <p:sldId id="2084" r:id="rId2"/>
    <p:sldId id="2154" r:id="rId3"/>
    <p:sldId id="2157" r:id="rId4"/>
    <p:sldId id="2155" r:id="rId5"/>
    <p:sldId id="2158" r:id="rId6"/>
    <p:sldId id="2159" r:id="rId7"/>
    <p:sldId id="2156" r:id="rId8"/>
    <p:sldId id="2160" r:id="rId9"/>
    <p:sldId id="2161" r:id="rId10"/>
    <p:sldId id="2162" r:id="rId11"/>
    <p:sldId id="2163" r:id="rId1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uishpe, Raquel E" initials="QRE" lastIdx="2" clrIdx="0">
    <p:extLst>
      <p:ext uri="{19B8F6BF-5375-455C-9EA6-DF929625EA0E}">
        <p15:presenceInfo xmlns:p15="http://schemas.microsoft.com/office/powerpoint/2012/main" userId="S::rquishpe@cougarnet.uh.edu::349a6727-de00-4f73-ad4e-f5d9e0adf53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32A289"/>
    <a:srgbClr val="009193"/>
    <a:srgbClr val="FF9900"/>
    <a:srgbClr val="FFFF00"/>
    <a:srgbClr val="9BC5FF"/>
    <a:srgbClr val="FF0000"/>
    <a:srgbClr val="F19FB3"/>
    <a:srgbClr val="3366FF"/>
    <a:srgbClr val="B31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89" autoAdjust="0"/>
    <p:restoredTop sz="89958" autoAdjust="0"/>
  </p:normalViewPr>
  <p:slideViewPr>
    <p:cSldViewPr>
      <p:cViewPr varScale="1">
        <p:scale>
          <a:sx n="90" d="100"/>
          <a:sy n="90" d="100"/>
        </p:scale>
        <p:origin x="240" y="6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8" d="100"/>
        <a:sy n="78" d="100"/>
      </p:scale>
      <p:origin x="0" y="1086"/>
    </p:cViewPr>
  </p:sorterViewPr>
  <p:notesViewPr>
    <p:cSldViewPr>
      <p:cViewPr varScale="1">
        <p:scale>
          <a:sx n="59" d="100"/>
          <a:sy n="59" d="100"/>
        </p:scale>
        <p:origin x="3065" y="2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754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GB" altLang="en-US"/>
          </a:p>
        </p:txBody>
      </p:sp>
      <p:sp>
        <p:nvSpPr>
          <p:cNvPr id="754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GB" altLang="en-US"/>
          </a:p>
        </p:txBody>
      </p:sp>
      <p:sp>
        <p:nvSpPr>
          <p:cNvPr id="754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38F87108-BF65-4F21-A148-924C46C5E1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70302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endParaRPr lang="en-US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Textmasterformate durch Klicken bearbeiten</a:t>
            </a:r>
          </a:p>
          <a:p>
            <a:pPr lvl="1"/>
            <a:r>
              <a:rPr lang="en-US" altLang="en-US"/>
              <a:t>Zweite Ebene</a:t>
            </a:r>
          </a:p>
          <a:p>
            <a:pPr lvl="2"/>
            <a:r>
              <a:rPr lang="en-US" altLang="en-US"/>
              <a:t>Dritte Ebene</a:t>
            </a:r>
          </a:p>
          <a:p>
            <a:pPr lvl="3"/>
            <a:r>
              <a:rPr lang="en-US" altLang="en-US"/>
              <a:t>Vierte Ebene</a:t>
            </a:r>
          </a:p>
          <a:p>
            <a:pPr lvl="4"/>
            <a:r>
              <a:rPr lang="en-US" altLang="en-US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202D1B85-6122-42A9-BFBE-6374EAAF28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966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D1B85-6122-42A9-BFBE-6374EAAF2888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9167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 length 5cm, 10cm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02D1B85-6122-42A9-BFBE-6374EAAF2888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6247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878CEB-F590-6651-F448-A48DFA47AA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EF437E-EE8E-603B-6551-760B1E5CA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289E64-B934-4AC9-CAF8-26B5CF212B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4F6E8-A52A-2044-B39B-FE40D0670592}" type="datetime1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3D305-0A10-75B3-9856-253DE77D0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7FB133-1419-4362-333E-E6991E454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B58623-5B6A-4BA4-A1E2-51C67B5C7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109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CBC4-415D-A428-C43F-2581BDA3C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19C31B-4A89-A466-3E57-D851D3D7D5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F7934-F3F8-8F04-F33F-C73B9A4F1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580C2-6214-CF4F-8437-244867EB5F7D}" type="datetime1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197FE-768A-C8D3-4DFA-16C105D66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42665-E835-B829-1E96-2E78A2B4F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B0008F-8414-4FB0-B0C0-8D40C590F37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 descr="Logo Kit Karlsruhe">
            <a:extLst>
              <a:ext uri="{FF2B5EF4-FFF2-40B4-BE49-F238E27FC236}">
                <a16:creationId xmlns:a16="http://schemas.microsoft.com/office/drawing/2014/main" id="{048C05CC-E6E7-2D41-2197-2B93B2A8DF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8805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FA48D19-DF59-9FD9-B129-3A302DF107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5E424A-FF8A-FF39-D39F-ECC31842A5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0F857-AE46-0B09-D61F-CC4EDBC87C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7C6F6-6D42-614B-A8B2-85CFB7727779}" type="datetime1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9D0A7-AFF2-69DA-ADB3-6B2A553C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222D64-0F91-6F34-113F-B77128C88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8FC4DA-90CA-48DA-8C97-08F66951C6A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 descr="Logo Kit Karlsruhe">
            <a:extLst>
              <a:ext uri="{FF2B5EF4-FFF2-40B4-BE49-F238E27FC236}">
                <a16:creationId xmlns:a16="http://schemas.microsoft.com/office/drawing/2014/main" id="{DF382345-DF7B-432C-E0BA-E1BC0D1E2E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705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776C1-4F04-71D4-714D-02E0F0EED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8AA9-7982-2C8B-5B33-61348558F5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B418CE-9931-CA85-388B-141E53D7F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E7724-E1C3-514C-B128-91C9C0D08E56}" type="datetime1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DAFFE1-CC37-A913-3707-43E8F432C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A9629-0E58-5135-6A0B-231BAECCD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 descr="Logo Kit Karlsruhe">
            <a:extLst>
              <a:ext uri="{FF2B5EF4-FFF2-40B4-BE49-F238E27FC236}">
                <a16:creationId xmlns:a16="http://schemas.microsoft.com/office/drawing/2014/main" id="{52E82142-C6B8-2948-FDD3-25B8763B5E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43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DE46C-CC9C-D5B4-BC06-2BB2695D3E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82EC5-C619-66D2-2E1B-305250F1C8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8DB21-A3CF-4290-619A-5BE77B0F4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4ACC3-AA65-F34A-8799-451F15CCB5EC}" type="datetime1">
              <a:rPr lang="en-US" smtClean="0"/>
              <a:t>1/8/23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260437-10DC-8FB6-9877-6B7483FE9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D72498-0D0A-97DD-2B2D-A035984A9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9D833-51B1-4C42-8453-F32DCB0AAE4E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7" name="Picture 6" descr="Logo Kit Karlsruhe">
            <a:extLst>
              <a:ext uri="{FF2B5EF4-FFF2-40B4-BE49-F238E27FC236}">
                <a16:creationId xmlns:a16="http://schemas.microsoft.com/office/drawing/2014/main" id="{91E75F1E-877D-13BD-FCAA-02E99DD673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6055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91323-F3FC-7D4B-4F86-4F0480AF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4B9DA-6939-3086-445C-2877C655AA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81E69D-1DE5-60F3-9E80-5AC8EE39AA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544BB-D61B-0511-9FD7-CF5789054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154AE-2766-F04F-A977-E3D2DB41BBB8}" type="datetime1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129944-B150-3161-296C-666F974AF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EF1121-FB39-084D-187C-E59AEA010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FBB0F-C507-4382-90DA-5B78D444EF4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6" descr="Logo Kit Karlsruhe">
            <a:extLst>
              <a:ext uri="{FF2B5EF4-FFF2-40B4-BE49-F238E27FC236}">
                <a16:creationId xmlns:a16="http://schemas.microsoft.com/office/drawing/2014/main" id="{78D4DA5B-33D5-2566-E48F-A5EEDE4F08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056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531F9-0BC2-AE8D-91CC-09AD02697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577C4-8848-B033-739E-D45D5F389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6CDED4-BCA6-58F3-18B8-C911CCE4D2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8AB643-6575-8682-F086-D5CE5C8D72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E7617-D249-1702-B114-22397C855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D823D9-4BD3-C675-5898-D1F60A465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6F83A-9B7B-2B4B-8FA1-B7AEB7DBFDA0}" type="datetime1">
              <a:rPr lang="en-US" smtClean="0"/>
              <a:t>1/8/23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E5A4C2D-215B-F9ED-D2BF-AAC1A994D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A60A3D-81AB-6366-82F2-AC8DDA880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BADC6-A9A8-40F0-BD3A-0A25502B617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10" name="Picture 6" descr="Logo Kit Karlsruhe">
            <a:extLst>
              <a:ext uri="{FF2B5EF4-FFF2-40B4-BE49-F238E27FC236}">
                <a16:creationId xmlns:a16="http://schemas.microsoft.com/office/drawing/2014/main" id="{13FB5640-B916-E37B-B5C8-65C8ACD74A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9716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4BFF16-19B4-50D2-417D-F990623B5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DFA929-E489-3727-781F-1ADD22F75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90E75-7B97-8C42-8350-3F67CB0F93FA}" type="datetime1">
              <a:rPr lang="en-US" smtClean="0"/>
              <a:t>1/8/23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199341-55F6-D590-76D0-033F778AB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5243EE-F528-746C-0043-92CC99DD3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F66DD3-A7CF-4AF8-9500-F0BC3DE669F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6" name="Picture 6" descr="Logo Kit Karlsruhe">
            <a:extLst>
              <a:ext uri="{FF2B5EF4-FFF2-40B4-BE49-F238E27FC236}">
                <a16:creationId xmlns:a16="http://schemas.microsoft.com/office/drawing/2014/main" id="{887759C8-147C-EF04-A756-186E04533D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91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E7B47B-7253-24B9-C19E-CAF9EA384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A585C-511E-B94E-850A-9F78A44CC03C}" type="datetime1">
              <a:rPr lang="en-US" smtClean="0"/>
              <a:t>1/8/23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43E1D9-A608-A687-33D1-302DE1981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B2247-3E33-84BF-E4BF-9C1EE0224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4EC71-5620-46B0-9D7C-9201D5D4055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5" name="Picture 6" descr="Logo Kit Karlsruhe">
            <a:extLst>
              <a:ext uri="{FF2B5EF4-FFF2-40B4-BE49-F238E27FC236}">
                <a16:creationId xmlns:a16="http://schemas.microsoft.com/office/drawing/2014/main" id="{C233C0EE-894B-A290-4F57-DFB3301FA9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7056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8DCF3-733F-729F-2758-66B4E1D828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0B449-A208-597C-0348-1647C6327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3D3AF-3248-F3E5-DFAB-58EB426DE4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859B2E-D590-7F22-CBF5-E1BD42B28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4F8BB-B0D1-2242-82C9-5DDF66550C69}" type="datetime1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62737B-4BAC-9A18-41A9-5E8EFFBD9D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1309CE-5366-175B-2876-8161CF759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FD88A-3190-4271-9CE1-22E965C36B06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6" descr="Logo Kit Karlsruhe">
            <a:extLst>
              <a:ext uri="{FF2B5EF4-FFF2-40B4-BE49-F238E27FC236}">
                <a16:creationId xmlns:a16="http://schemas.microsoft.com/office/drawing/2014/main" id="{8C20D9FA-EF2D-4A71-A2D7-2B8CEE4F92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85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6C33D-66A5-19EC-0CA9-37F3453C9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3480BB3-C027-E657-AAF0-ACE8DA9A5C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A022B8-D2ED-F144-B366-4187A1F5D4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CB69-05C1-F7D2-C0F3-7EAF1827D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C2541-ACF2-0047-87BD-D13C177401EE}" type="datetime1">
              <a:rPr lang="en-US" smtClean="0"/>
              <a:t>1/8/23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D2AD-A8B5-B4AB-EB67-96BBFEC64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6459AC-50C4-B66D-1826-6290A2BD6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DC086-F8E2-46A0-811B-B7B771D4E77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pic>
        <p:nvPicPr>
          <p:cNvPr id="8" name="Picture 6" descr="Logo Kit Karlsruhe">
            <a:extLst>
              <a:ext uri="{FF2B5EF4-FFF2-40B4-BE49-F238E27FC236}">
                <a16:creationId xmlns:a16="http://schemas.microsoft.com/office/drawing/2014/main" id="{BED152F9-AA8D-CE04-4E02-D550C1906A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373" y="124143"/>
            <a:ext cx="1212854" cy="606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404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B31D65-D687-D440-D472-569C1C2C1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4EE542-CD79-7AAA-2648-8259AB4EE7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7F6FF7-F84B-D23E-6387-A3CCB461E6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0022" y="64871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985B0140-D82F-AD4A-82C6-8519713282FD}" type="datetime1">
              <a:rPr lang="en-US" smtClean="0"/>
              <a:t>1/8/23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D54029-D7CC-4C34-1FD9-3ACF462D12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10422" y="648712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Raquel Quishpe (raquel.quishpe@kit.edu)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987B4-A8D5-3723-C37B-5CAB6AB728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2422" y="648712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8607151-4720-4FA3-B841-E0F060FF7D81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113CE4B-B30B-55C7-9063-DED91CAB280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467478"/>
            <a:ext cx="12192000" cy="404813"/>
          </a:xfrm>
          <a:prstGeom prst="rect">
            <a:avLst/>
          </a:prstGeom>
          <a:solidFill>
            <a:srgbClr val="32A289"/>
          </a:solidFill>
          <a:ln>
            <a:noFill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4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tgblackburn/ptarmiga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026B4416-37E5-DB43-A261-C9006FEA5579}"/>
              </a:ext>
            </a:extLst>
          </p:cNvPr>
          <p:cNvSpPr txBox="1">
            <a:spLocks/>
          </p:cNvSpPr>
          <p:nvPr/>
        </p:nvSpPr>
        <p:spPr bwMode="auto">
          <a:xfrm>
            <a:off x="751148" y="1027368"/>
            <a:ext cx="10689704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b="0" dirty="0"/>
              <a:t>NPOD background simulation studies update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CE706B97-C8F4-6143-7B20-A2D94ED5B9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529758" y="2888940"/>
            <a:ext cx="9144000" cy="1080120"/>
          </a:xfrm>
        </p:spPr>
        <p:txBody>
          <a:bodyPr>
            <a:noAutofit/>
          </a:bodyPr>
          <a:lstStyle/>
          <a:p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Raquel </a:t>
            </a:r>
            <a:r>
              <a:rPr lang="en-US" alt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Quishpe</a:t>
            </a:r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alt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January 9</a:t>
            </a:r>
            <a:r>
              <a:rPr lang="en-US" altLang="en-US" sz="2800" baseline="30000" dirty="0"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US" alt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, 2023</a:t>
            </a:r>
          </a:p>
        </p:txBody>
      </p:sp>
      <p:pic>
        <p:nvPicPr>
          <p:cNvPr id="12292" name="Picture 4" descr="KIT - ETP Institute">
            <a:extLst>
              <a:ext uri="{FF2B5EF4-FFF2-40B4-BE49-F238E27FC236}">
                <a16:creationId xmlns:a16="http://schemas.microsoft.com/office/drawing/2014/main" id="{D15A94B8-6E34-FA46-3445-7F12DD86D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451" y="4581128"/>
            <a:ext cx="2479293" cy="1533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Laser Und XFEL Experiment">
            <a:extLst>
              <a:ext uri="{FF2B5EF4-FFF2-40B4-BE49-F238E27FC236}">
                <a16:creationId xmlns:a16="http://schemas.microsoft.com/office/drawing/2014/main" id="{77999F14-8410-2772-ECE4-05C2F94125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58" y="5016255"/>
            <a:ext cx="2933283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Logo Kit Karlsruhe">
            <a:extLst>
              <a:ext uri="{FF2B5EF4-FFF2-40B4-BE49-F238E27FC236}">
                <a16:creationId xmlns:a16="http://schemas.microsoft.com/office/drawing/2014/main" id="{B62509FF-0637-F7A4-B2BA-B0A7CC44DE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519" y="4998570"/>
            <a:ext cx="2160239" cy="1080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AC7CC-4399-25A3-00BA-94ED69A35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Neutrons – Cu at 1m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438160-1AB2-6F71-20D7-CAC1C73C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9FE640-4C43-F138-A0D4-CCBD9DB94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10</a:t>
            </a:fld>
            <a:endParaRPr lang="en-US" altLang="en-US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EC3CA386-02D3-03B1-3BAC-FB101648D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1690688"/>
            <a:ext cx="5799957" cy="3933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795AD13F-BD1B-7A12-0A33-625CD1674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40" y="1690688"/>
            <a:ext cx="5643736" cy="3827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A73EB3-4BFE-D60B-7B9F-B758538B5C6C}"/>
              </a:ext>
            </a:extLst>
          </p:cNvPr>
          <p:cNvSpPr txBox="1"/>
          <p:nvPr/>
        </p:nvSpPr>
        <p:spPr>
          <a:xfrm>
            <a:off x="985235" y="1523002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Old simulation ~0.44% BX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EEE77E-4E9D-CB99-0F07-C8B7B2F7E05B}"/>
              </a:ext>
            </a:extLst>
          </p:cNvPr>
          <p:cNvSpPr txBox="1"/>
          <p:nvPr/>
        </p:nvSpPr>
        <p:spPr>
          <a:xfrm>
            <a:off x="6744072" y="1489292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New simulation 1 BX</a:t>
            </a:r>
          </a:p>
        </p:txBody>
      </p:sp>
    </p:spTree>
    <p:extLst>
      <p:ext uri="{BB962C8B-B14F-4D97-AF65-F5344CB8AC3E}">
        <p14:creationId xmlns:p14="http://schemas.microsoft.com/office/powerpoint/2010/main" val="2242346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778905-81B9-8DF3-4F7D-C1683C419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A6E2A3-8DA5-66EF-C301-3C67AABC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D2BAC10-5F60-7DC3-25D1-A76979D1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Photons – Cu at 1m</a:t>
            </a:r>
          </a:p>
        </p:txBody>
      </p:sp>
      <p:pic>
        <p:nvPicPr>
          <p:cNvPr id="2050" name="Picture 2" descr="image">
            <a:extLst>
              <a:ext uri="{FF2B5EF4-FFF2-40B4-BE49-F238E27FC236}">
                <a16:creationId xmlns:a16="http://schemas.microsoft.com/office/drawing/2014/main" id="{166F19FF-5985-DA73-F243-A624FFC78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1007" y="1688341"/>
            <a:ext cx="5910483" cy="400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mage">
            <a:extLst>
              <a:ext uri="{FF2B5EF4-FFF2-40B4-BE49-F238E27FC236}">
                <a16:creationId xmlns:a16="http://schemas.microsoft.com/office/drawing/2014/main" id="{3DFDEF6A-2A5B-8F8C-A49C-D53A737E65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377" y="1688341"/>
            <a:ext cx="5910483" cy="4008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0466E6F-B934-900B-3E2B-90CB2441E20E}"/>
              </a:ext>
            </a:extLst>
          </p:cNvPr>
          <p:cNvSpPr txBox="1"/>
          <p:nvPr/>
        </p:nvSpPr>
        <p:spPr>
          <a:xfrm>
            <a:off x="985235" y="1523002"/>
            <a:ext cx="3025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Old simulation ~0.44% BX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07811DF-4590-D0D6-BD71-6995329F3008}"/>
              </a:ext>
            </a:extLst>
          </p:cNvPr>
          <p:cNvSpPr txBox="1"/>
          <p:nvPr/>
        </p:nvSpPr>
        <p:spPr>
          <a:xfrm>
            <a:off x="6954321" y="1503675"/>
            <a:ext cx="2454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New simulation 1 BX</a:t>
            </a:r>
          </a:p>
        </p:txBody>
      </p:sp>
    </p:spTree>
    <p:extLst>
      <p:ext uri="{BB962C8B-B14F-4D97-AF65-F5344CB8AC3E}">
        <p14:creationId xmlns:p14="http://schemas.microsoft.com/office/powerpoint/2010/main" val="105861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58FF4F5-DC24-9067-9AEB-893DFFD4C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 simulation status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3333E-7E95-0A1E-F1B4-E4C97B970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2FF877A-FD52-8890-2AEF-805CE3565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F4FA6-C3FB-4517-86AB-2276D9DDFBB1}" type="slidenum">
              <a:rPr lang="en-US" altLang="en-US" smtClean="0"/>
              <a:pPr/>
              <a:t>2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171AE5-6E4A-FE1B-D28A-6014EC94DFA3}"/>
                  </a:ext>
                </a:extLst>
              </p:cNvPr>
              <p:cNvSpPr txBox="1"/>
              <p:nvPr/>
            </p:nvSpPr>
            <p:spPr>
              <a:xfrm>
                <a:off x="838200" y="1341832"/>
                <a:ext cx="11018440" cy="46519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rtl="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2000" b="0" i="0" u="none" strike="noStrike" dirty="0"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Beam-laser simulation run with </a:t>
                </a:r>
                <a:r>
                  <a:rPr lang="en-US" sz="2000" b="0" i="0" u="sng" strike="noStrike" dirty="0">
                    <a:solidFill>
                      <a:srgbClr val="0097A7"/>
                    </a:solidFill>
                    <a:effectLst/>
                    <a:latin typeface="Arial" panose="020B0604020202020204" pitchFamily="34" charset="0"/>
                    <a:hlinkClick r:id="rId3"/>
                  </a:rPr>
                  <a:t>ptarmigan</a:t>
                </a:r>
                <a:r>
                  <a:rPr lang="en-US" sz="2000" b="0" i="0" u="none" strike="noStrike" dirty="0">
                    <a:solidFill>
                      <a:srgbClr val="595959"/>
                    </a:solidFill>
                    <a:effectLst/>
                    <a:latin typeface="Arial" panose="020B0604020202020204" pitchFamily="34" charset="0"/>
                  </a:rPr>
                  <a:t>-v0.11</a:t>
                </a:r>
                <a:endParaRPr lang="en-GB" sz="2000" b="0" dirty="0">
                  <a:effectLst/>
                </a:endParaRP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cs typeface="Arial" panose="020B0604020202020204" pitchFamily="34" charset="0"/>
                  </a:rPr>
                  <a:t>Referenced input file from NAF-LUXE 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nfs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/dust/luxe/group/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MCProduction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/Signal/ptarmigan-v0.11/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elaser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/phase1/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npod</a:t>
                </a:r>
                <a:endParaRPr lang="en-GB" sz="2000" b="0" dirty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  <a:p>
                <a:pPr marL="1200150" lvl="2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1.5∗10</m:t>
                        </m:r>
                      </m:e>
                      <m:sup>
                        <m:r>
                          <a:rPr lang="en-US" sz="2000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sup>
                    </m:sSup>
                  </m:oMath>
                </a14:m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cs typeface="Arial" panose="020B0604020202020204" pitchFamily="34" charset="0"/>
                  </a:rPr>
                  <a:t> e- per BX </a:t>
                </a:r>
              </a:p>
              <a:p>
                <a:pPr marL="1200150" lvl="2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cs typeface="Arial" panose="020B0604020202020204" pitchFamily="34" charset="0"/>
                  </a:rPr>
                  <a:t>E = 16.5 GeV</a:t>
                </a: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cs typeface="Arial" panose="020B0604020202020204" pitchFamily="34" charset="0"/>
                  </a:rPr>
                  <a:t>10 BXs simulated for phase-1</a:t>
                </a: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cs typeface="Arial" panose="020B0604020202020204" pitchFamily="34" charset="0"/>
                  </a:rPr>
                  <a:t>Data available in ETP at 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ceph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rquishpe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/luxe/</a:t>
                </a:r>
                <a:r>
                  <a:rPr lang="en-GB" sz="2000" b="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npod</a:t>
                </a:r>
                <a:r>
                  <a:rPr lang="en-GB" sz="2000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effectLst/>
                    <a:latin typeface="Courier New" panose="02070309020205020404" pitchFamily="49" charset="0"/>
                    <a:cs typeface="Courier New" panose="02070309020205020404" pitchFamily="49" charset="0"/>
                  </a:rPr>
                  <a:t>/ptarmigan-v0.11/phase1</a:t>
                </a:r>
                <a:endParaRPr lang="en-US" sz="2000" b="0" i="0" u="none" strike="noStrike" dirty="0">
                  <a:solidFill>
                    <a:srgbClr val="595959"/>
                  </a:solidFill>
                  <a:effectLst/>
                  <a:cs typeface="Arial" panose="020B0604020202020204" pitchFamily="34" charset="0"/>
                </a:endParaRPr>
              </a:p>
              <a:p>
                <a:pPr marL="742950" lvl="1" indent="-285750" rtl="0" fontAlgn="base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Font typeface="Arial" panose="020B0604020202020204" pitchFamily="34" charset="0"/>
                  <a:buChar char="•"/>
                </a:pPr>
                <a:endParaRPr lang="en-US" sz="2000" b="0" i="0" u="none" strike="noStrike" dirty="0">
                  <a:solidFill>
                    <a:srgbClr val="595959"/>
                  </a:solidFill>
                  <a:effectLst/>
                  <a:latin typeface="Arial" panose="020B0604020202020204" pitchFamily="34" charset="0"/>
                </a:endParaRPr>
              </a:p>
              <a:p>
                <a:pPr marL="742950" lvl="1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000" b="0" dirty="0"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6171AE5-6E4A-FE1B-D28A-6014EC94DF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41832"/>
                <a:ext cx="11018440" cy="4651915"/>
              </a:xfrm>
              <a:prstGeom prst="rect">
                <a:avLst/>
              </a:prstGeom>
              <a:blipFill>
                <a:blip r:embed="rId4"/>
                <a:stretch>
                  <a:fillRect l="-69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212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EB6A66-47E4-BE00-74C8-432DFA3EB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G4 NPOD simulation status</a:t>
            </a:r>
            <a:endParaRPr lang="en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4B970-F476-2DE3-8F9A-BA1CDE72F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351338"/>
          </a:xfrm>
        </p:spPr>
        <p:txBody>
          <a:bodyPr>
            <a:noAutofit/>
          </a:bodyPr>
          <a:lstStyle/>
          <a:p>
            <a:pPr marL="742950" lvl="1" indent="-28575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Used different dump materials: Pb, W, Cu</a:t>
            </a:r>
          </a:p>
          <a:p>
            <a:pPr marL="742950" lvl="1" indent="-28575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Used different dump lengths: 1m, 50cm, 30cm</a:t>
            </a:r>
          </a:p>
          <a:p>
            <a:pPr marL="1143000" lvl="2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For reference, the simulation requires 3500 jobs per BX, 1 job (100k events) of </a:t>
            </a:r>
          </a:p>
          <a:p>
            <a:pPr marL="1600200" lvl="3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W at 1m needs ~4.5h, ~75MB</a:t>
            </a:r>
          </a:p>
          <a:p>
            <a:pPr marL="1600200" lvl="3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Pb at 1m needs ~6.5h,  ~110MB</a:t>
            </a:r>
          </a:p>
          <a:p>
            <a:pPr marL="1600200" lvl="3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Cu at 1m needs ~2h, ~90MB</a:t>
            </a:r>
          </a:p>
          <a:p>
            <a:pPr marL="1143000" lvl="2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Shorter dump lengths require huge amount of computing resources, e.g. </a:t>
            </a:r>
          </a:p>
          <a:p>
            <a:pPr marL="1600200" lvl="3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W at 10cm 70% of 1 job needs ~70GB</a:t>
            </a:r>
          </a:p>
          <a:p>
            <a:pPr marL="1600200" lvl="3" indent="-228600"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W at 20cm 1 job needs ~4h, ~9GB</a:t>
            </a:r>
          </a:p>
          <a:p>
            <a:pPr marL="742950" lvl="1" indent="-285750" rtl="0" fontAlgn="base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Arial" panose="020B0604020202020204" pitchFamily="34" charset="0"/>
              </a:rPr>
              <a:t>On average, 1BX can be simulated in 2 days</a:t>
            </a:r>
          </a:p>
          <a:p>
            <a:pPr>
              <a:lnSpc>
                <a:spcPct val="150000"/>
              </a:lnSpc>
            </a:pPr>
            <a:endParaRPr lang="en-DE" sz="20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75B920-770B-39E1-DFDA-0AACD8CCA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937DD2-4A40-3611-0D93-005BEF78E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439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D93DD-1011-AA93-4629-51416B031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28" y="7029"/>
            <a:ext cx="10515600" cy="1325563"/>
          </a:xfrm>
        </p:spPr>
        <p:txBody>
          <a:bodyPr/>
          <a:lstStyle/>
          <a:p>
            <a:r>
              <a:rPr lang="en-US" dirty="0"/>
              <a:t>Previous results from </a:t>
            </a:r>
            <a:r>
              <a:rPr lang="en-US" dirty="0" err="1"/>
              <a:t>Nicolò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6FFBC8-0E34-E8DA-6FAE-E94684BCE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C8B82C-8153-6205-8A9C-B49212541F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4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B86F50-C027-6962-7426-A757A94F36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7846" y="1556792"/>
            <a:ext cx="4559300" cy="30734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6D4D123-4C52-D7C2-FB08-EF6A248CFA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2193" y="1556792"/>
            <a:ext cx="4470400" cy="30734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0956949-775D-E20B-44E3-4B35A5F00F78}"/>
                  </a:ext>
                </a:extLst>
              </p:cNvPr>
              <p:cNvSpPr txBox="1"/>
              <p:nvPr/>
            </p:nvSpPr>
            <p:spPr>
              <a:xfrm>
                <a:off x="407369" y="2005192"/>
                <a:ext cx="2720478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DE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anose="020B0604020202020204" pitchFamily="34" charset="0"/>
                  </a:rPr>
                  <a:t>Data corresponds to ~0.44% of a BX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DE" b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DE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anose="020B0604020202020204" pitchFamily="34" charset="0"/>
                  </a:rPr>
                  <a:t>Dump: Cu at 1m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DE" b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DE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anose="020B0604020202020204" pitchFamily="34" charset="0"/>
                  </a:rPr>
                  <a:t>Cuts: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GB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anose="020B0604020202020204" pitchFamily="34" charset="0"/>
                  </a:rPr>
                  <a:t>d</a:t>
                </a:r>
                <a:r>
                  <a:rPr lang="en-DE" b="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Arial" panose="020B0604020202020204" pitchFamily="34" charset="0"/>
                  </a:rPr>
                  <a:t>etid = 9000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DE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&lt;999</m:t>
                    </m:r>
                  </m:oMath>
                </a14:m>
                <a:endParaRPr lang="en-DE" b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DE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&lt;999</m:t>
                    </m:r>
                  </m:oMath>
                </a14:m>
                <a:endParaRPr lang="en-DE" b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DE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  <m:r>
                          <a:rPr lang="en-US" b="0" i="1" smtClean="0">
                            <a:solidFill>
                              <a:schemeClr val="tx1">
                                <a:lumMod val="65000"/>
                                <a:lumOff val="3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−1600</m:t>
                        </m:r>
                      </m:e>
                    </m:d>
                    <m:r>
                      <a:rPr lang="en-US" b="0" i="1" smtClean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mbria Math" panose="02040503050406030204" pitchFamily="18" charset="0"/>
                      </a:rPr>
                      <m:t>&lt;0.1</m:t>
                    </m:r>
                  </m:oMath>
                </a14:m>
                <a:endParaRPr lang="en-DE" b="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0956949-775D-E20B-44E3-4B35A5F00F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69" y="2005192"/>
                <a:ext cx="2720478" cy="2862322"/>
              </a:xfrm>
              <a:prstGeom prst="rect">
                <a:avLst/>
              </a:prstGeom>
              <a:blipFill>
                <a:blip r:embed="rId4"/>
                <a:stretch>
                  <a:fillRect l="-1860" t="-881" b="-1762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2916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0C8E-6407-E65E-CADA-2DBB37B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Comparison old vs. new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A648-8AA9-1435-D8E6-7EE7B73F4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424" y="1340769"/>
            <a:ext cx="10515600" cy="3651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DE" sz="2400" dirty="0"/>
              <a:t>Dump: Cu at 1m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DE73B-94F7-DF94-4024-15247A8A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2CFC5-79E7-B7BF-B03A-3243593DC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5</a:t>
            </a:fld>
            <a:endParaRPr lang="en-US" altLang="en-US"/>
          </a:p>
        </p:txBody>
      </p:sp>
      <p:pic>
        <p:nvPicPr>
          <p:cNvPr id="1026" name="Picture 2" descr="image">
            <a:extLst>
              <a:ext uri="{FF2B5EF4-FFF2-40B4-BE49-F238E27FC236}">
                <a16:creationId xmlns:a16="http://schemas.microsoft.com/office/drawing/2014/main" id="{6773FF62-1D8E-BD5C-9B67-E3A87E1167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19136"/>
            <a:ext cx="5739614" cy="389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">
            <a:extLst>
              <a:ext uri="{FF2B5EF4-FFF2-40B4-BE49-F238E27FC236}">
                <a16:creationId xmlns:a16="http://schemas.microsoft.com/office/drawing/2014/main" id="{88DE188A-0B46-E1B1-B193-48FF5E2C11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9976" y="1587929"/>
            <a:ext cx="5831648" cy="3954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E7CCB9-930B-50AA-1D08-32EAD24055CD}"/>
              </a:ext>
            </a:extLst>
          </p:cNvPr>
          <p:cNvSpPr txBox="1"/>
          <p:nvPr/>
        </p:nvSpPr>
        <p:spPr>
          <a:xfrm>
            <a:off x="1134319" y="5926238"/>
            <a:ext cx="3544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(Normalization under discussion)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83B246-137D-0314-70A8-18712FC57A2F}"/>
              </a:ext>
            </a:extLst>
          </p:cNvPr>
          <p:cNvSpPr txBox="1"/>
          <p:nvPr/>
        </p:nvSpPr>
        <p:spPr>
          <a:xfrm>
            <a:off x="1149042" y="2517713"/>
            <a:ext cx="42434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Neutrons - Old simulation ~0.44% BX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6199E9C-C87A-2E41-E6E7-6ED72F2735DC}"/>
              </a:ext>
            </a:extLst>
          </p:cNvPr>
          <p:cNvSpPr txBox="1"/>
          <p:nvPr/>
        </p:nvSpPr>
        <p:spPr>
          <a:xfrm>
            <a:off x="7624148" y="2481627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Neutrons - New simulation 1 BX</a:t>
            </a:r>
          </a:p>
        </p:txBody>
      </p:sp>
    </p:spTree>
    <p:extLst>
      <p:ext uri="{BB962C8B-B14F-4D97-AF65-F5344CB8AC3E}">
        <p14:creationId xmlns:p14="http://schemas.microsoft.com/office/powerpoint/2010/main" val="2795514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D0C8E-6407-E65E-CADA-2DBB37B7B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DE" dirty="0"/>
              <a:t>Comparison old vs. new 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A648-8AA9-1435-D8E6-7EE7B73F4D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2424" y="1340769"/>
            <a:ext cx="10515600" cy="36512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DE" sz="2400" dirty="0"/>
              <a:t>Dump: Cu at 1m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DE73B-94F7-DF94-4024-15247A8A4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C2CFC5-79E7-B7BF-B03A-3243593DC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6</a:t>
            </a:fld>
            <a:endParaRPr lang="en-US" altLang="en-US"/>
          </a:p>
        </p:txBody>
      </p:sp>
      <p:pic>
        <p:nvPicPr>
          <p:cNvPr id="2052" name="Picture 4" descr="image">
            <a:extLst>
              <a:ext uri="{FF2B5EF4-FFF2-40B4-BE49-F238E27FC236}">
                <a16:creationId xmlns:a16="http://schemas.microsoft.com/office/drawing/2014/main" id="{B434C3F3-CC62-3180-886D-284C78530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1984" y="1886006"/>
            <a:ext cx="5530270" cy="37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image">
            <a:extLst>
              <a:ext uri="{FF2B5EF4-FFF2-40B4-BE49-F238E27FC236}">
                <a16:creationId xmlns:a16="http://schemas.microsoft.com/office/drawing/2014/main" id="{8B7D030E-C434-6CDF-D593-9496B7A23D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360" y="1916832"/>
            <a:ext cx="5530270" cy="3750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5BDA4CF-6696-8CA0-FFA7-ABEA91B2D21B}"/>
              </a:ext>
            </a:extLst>
          </p:cNvPr>
          <p:cNvSpPr txBox="1"/>
          <p:nvPr/>
        </p:nvSpPr>
        <p:spPr>
          <a:xfrm>
            <a:off x="1271464" y="3040858"/>
            <a:ext cx="4153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Photons - Old simulation ~0.44% BX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990EF26-7CDA-A68E-0312-104907DE169D}"/>
              </a:ext>
            </a:extLst>
          </p:cNvPr>
          <p:cNvSpPr txBox="1"/>
          <p:nvPr/>
        </p:nvSpPr>
        <p:spPr>
          <a:xfrm>
            <a:off x="7464152" y="2848956"/>
            <a:ext cx="35830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Photons - New simulation 1 BX</a:t>
            </a:r>
          </a:p>
        </p:txBody>
      </p:sp>
    </p:spTree>
    <p:extLst>
      <p:ext uri="{BB962C8B-B14F-4D97-AF65-F5344CB8AC3E}">
        <p14:creationId xmlns:p14="http://schemas.microsoft.com/office/powerpoint/2010/main" val="2368399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DFAC0-3B07-DCCC-3740-FAAE5F4B7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1384" y="0"/>
            <a:ext cx="10515600" cy="1325563"/>
          </a:xfrm>
        </p:spPr>
        <p:txBody>
          <a:bodyPr/>
          <a:lstStyle/>
          <a:p>
            <a:r>
              <a:rPr lang="en-DE" dirty="0"/>
              <a:t>New simulations at dump length 1m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6F6B02-41EA-89DF-7D84-9447461DC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E18905-1BF9-1AE8-C636-1D1899F68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7</a:t>
            </a:fld>
            <a:endParaRPr lang="en-US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3B5374-A0C2-7E97-BB8F-C1032B4C3F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74" y="938634"/>
            <a:ext cx="6045200" cy="4089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091381B-ED9C-073D-7833-E346AFE17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3869" y="932284"/>
            <a:ext cx="6045200" cy="41021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3267528-FF42-FAE6-88B5-77D2882286F3}"/>
              </a:ext>
            </a:extLst>
          </p:cNvPr>
          <p:cNvSpPr txBox="1"/>
          <p:nvPr/>
        </p:nvSpPr>
        <p:spPr>
          <a:xfrm>
            <a:off x="5863100" y="2983334"/>
            <a:ext cx="4924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>
                <a:solidFill>
                  <a:srgbClr val="0000FF"/>
                </a:solidFill>
              </a:rPr>
              <a:t>W</a:t>
            </a:r>
          </a:p>
          <a:p>
            <a:r>
              <a:rPr lang="en-DE" dirty="0"/>
              <a:t>Cu</a:t>
            </a:r>
          </a:p>
          <a:p>
            <a:r>
              <a:rPr lang="en-DE" dirty="0">
                <a:solidFill>
                  <a:srgbClr val="FF0000"/>
                </a:solidFill>
              </a:rPr>
              <a:t>Pb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6FE852C-8C29-2478-C32A-B5840683B416}"/>
              </a:ext>
            </a:extLst>
          </p:cNvPr>
          <p:cNvSpPr txBox="1"/>
          <p:nvPr/>
        </p:nvSpPr>
        <p:spPr>
          <a:xfrm>
            <a:off x="263352" y="5111247"/>
            <a:ext cx="658609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Data presented corresponds to 1 full BX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DE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Current status: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Simulations for different dump lengths ongoing for 1 BX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DE" b="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Simulations for W at 1m done for 6 full BX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13A7EA-93CA-AF4F-A0E3-113017511F54}"/>
              </a:ext>
            </a:extLst>
          </p:cNvPr>
          <p:cNvSpPr txBox="1"/>
          <p:nvPr/>
        </p:nvSpPr>
        <p:spPr>
          <a:xfrm>
            <a:off x="3062174" y="207953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Neutrons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2B0F71-A702-D562-1C50-619B9BD5BBE9}"/>
              </a:ext>
            </a:extLst>
          </p:cNvPr>
          <p:cNvSpPr txBox="1"/>
          <p:nvPr/>
        </p:nvSpPr>
        <p:spPr>
          <a:xfrm>
            <a:off x="9624392" y="207953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DE" dirty="0"/>
              <a:t>Photons</a:t>
            </a:r>
          </a:p>
        </p:txBody>
      </p:sp>
    </p:spTree>
    <p:extLst>
      <p:ext uri="{BB962C8B-B14F-4D97-AF65-F5344CB8AC3E}">
        <p14:creationId xmlns:p14="http://schemas.microsoft.com/office/powerpoint/2010/main" val="37847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D9B54-4E2A-8DDD-1957-9816E7CCB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20888"/>
            <a:ext cx="10515600" cy="1325563"/>
          </a:xfrm>
        </p:spPr>
        <p:txBody>
          <a:bodyPr/>
          <a:lstStyle/>
          <a:p>
            <a:pPr algn="ctr"/>
            <a:r>
              <a:rPr lang="en-DE" dirty="0"/>
              <a:t>Thanks!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DF579-667E-BD97-4EA9-443C0BA61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53560F-FC71-00DF-81E5-55928FB03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2659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F69CD-FB76-DBB8-6765-FBA2E0B6C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92896"/>
            <a:ext cx="10515600" cy="1325563"/>
          </a:xfrm>
        </p:spPr>
        <p:txBody>
          <a:bodyPr/>
          <a:lstStyle/>
          <a:p>
            <a:pPr algn="ctr"/>
            <a:r>
              <a:rPr lang="en-DE" dirty="0"/>
              <a:t>Backup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49809A-3B7E-DF0C-E677-B694CC5BA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/>
              <a:t>Raquel Quishpe (raquel.quishpe@kit.edu)</a:t>
            </a:r>
            <a:endParaRPr lang="en-US" alt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04B514-7AAC-D7F3-41C1-C6E48564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71B59-487D-4A77-B24D-D88B7EDCD430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78340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12378</TotalTime>
  <Words>477</Words>
  <Application>Microsoft Macintosh PowerPoint</Application>
  <PresentationFormat>Widescreen</PresentationFormat>
  <Paragraphs>82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Courier New</vt:lpstr>
      <vt:lpstr>Office Theme</vt:lpstr>
      <vt:lpstr>PowerPoint Presentation</vt:lpstr>
      <vt:lpstr>MC simulation status</vt:lpstr>
      <vt:lpstr>G4 NPOD simulation status</vt:lpstr>
      <vt:lpstr>Previous results from Nicolò</vt:lpstr>
      <vt:lpstr>Comparison old vs. new simulations</vt:lpstr>
      <vt:lpstr>Comparison old vs. new simulations</vt:lpstr>
      <vt:lpstr>New simulations at dump length 1m</vt:lpstr>
      <vt:lpstr>Thanks!</vt:lpstr>
      <vt:lpstr>Backup</vt:lpstr>
      <vt:lpstr>Neutrons – Cu at 1m</vt:lpstr>
      <vt:lpstr>Photons – Cu at 1m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Analysis Trains: Status</dc:title>
  <dc:creator>Quishpe, Raquel E</dc:creator>
  <cp:lastModifiedBy>Quishpe Quishpe, Raquel Estefania (ETP)</cp:lastModifiedBy>
  <cp:revision>133</cp:revision>
  <dcterms:created xsi:type="dcterms:W3CDTF">2020-03-15T17:38:02Z</dcterms:created>
  <dcterms:modified xsi:type="dcterms:W3CDTF">2023-01-08T18:47:07Z</dcterms:modified>
</cp:coreProperties>
</file>