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07" r:id="rId3"/>
    <p:sldId id="259" r:id="rId4"/>
    <p:sldId id="312" r:id="rId5"/>
    <p:sldId id="308" r:id="rId6"/>
    <p:sldId id="297" r:id="rId7"/>
    <p:sldId id="298" r:id="rId8"/>
    <p:sldId id="310" r:id="rId9"/>
    <p:sldId id="300" r:id="rId10"/>
    <p:sldId id="301" r:id="rId11"/>
    <p:sldId id="381" r:id="rId12"/>
    <p:sldId id="314" r:id="rId13"/>
    <p:sldId id="313" r:id="rId14"/>
    <p:sldId id="306" r:id="rId15"/>
    <p:sldId id="305" r:id="rId16"/>
    <p:sldId id="316" r:id="rId17"/>
    <p:sldId id="317" r:id="rId18"/>
    <p:sldId id="318" r:id="rId19"/>
    <p:sldId id="260" r:id="rId20"/>
    <p:sldId id="261" r:id="rId21"/>
    <p:sldId id="262" r:id="rId22"/>
    <p:sldId id="263" r:id="rId23"/>
    <p:sldId id="319" r:id="rId24"/>
    <p:sldId id="320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4" r:id="rId45"/>
    <p:sldId id="283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321" r:id="rId54"/>
    <p:sldId id="256" r:id="rId55"/>
    <p:sldId id="323" r:id="rId56"/>
    <p:sldId id="325" r:id="rId57"/>
    <p:sldId id="376" r:id="rId58"/>
    <p:sldId id="377" r:id="rId59"/>
    <p:sldId id="378" r:id="rId60"/>
    <p:sldId id="360" r:id="rId61"/>
    <p:sldId id="331" r:id="rId62"/>
    <p:sldId id="379" r:id="rId63"/>
    <p:sldId id="332" r:id="rId64"/>
    <p:sldId id="380" r:id="rId65"/>
    <p:sldId id="311" r:id="rId66"/>
    <p:sldId id="322" r:id="rId67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7" autoAdjust="0"/>
    <p:restoredTop sz="94619"/>
  </p:normalViewPr>
  <p:slideViewPr>
    <p:cSldViewPr>
      <p:cViewPr>
        <p:scale>
          <a:sx n="66" d="100"/>
          <a:sy n="66" d="100"/>
        </p:scale>
        <p:origin x="-8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2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4E272EA5-569F-DD8F-5497-8804E0203F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20C30337-7E65-3D78-3B35-63DA9BC1BF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xmlns="" id="{5C0DB778-05D5-39FC-2F5D-87CAA612CF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xmlns="" id="{8184B0D1-7707-C35E-86C4-CEF3D04112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xmlns="" id="{94212FD9-BD71-8B8C-A046-305B4A43FB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xmlns="" id="{41993DBC-8627-4314-6F06-9D009207D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02CF53-CC47-F04A-BB5B-16F8F752F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7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0A8C799F-FFAE-76EB-567A-D1253B6A2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100051A-5362-44DC-1B07-30545AACD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E30A3067-129C-092F-852D-5058B7479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CB9EE6-0E95-D040-A977-782B20B93B24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xmlns="" id="{A1ADD418-EDD5-D050-50E2-56ACF169B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xmlns="" id="{89AE2C59-FE02-1D74-F1C2-8FCBA5D74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xmlns="" id="{0ED76CA8-B5FF-08F3-A3CC-F52209CD5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E08896-CCA7-CF41-9A2B-3BF24C97721E}" type="slidenum">
              <a:rPr lang="en-GB" altLang="en-US" smtClean="0"/>
              <a:pPr>
                <a:spcBef>
                  <a:spcPct val="0"/>
                </a:spcBef>
              </a:pPr>
              <a:t>54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2CF53-CC47-F04A-BB5B-16F8F752F6A2}" type="slidenum">
              <a:rPr lang="en-GB" altLang="en-US" smtClean="0"/>
              <a:pPr/>
              <a:t>62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7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7C90932-F9D8-F506-ADA7-D6AA9C678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4AA151-DA9F-1BE3-47E3-7CB563DAD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34C4668-DE78-9499-F892-CBAA86F6A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9DB98-78EC-974A-BC44-EEB6EAA95B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9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38F515-07B1-C8D2-A578-16E56E363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BA486B-F7B7-EFA9-800F-EC5ACE7CE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BB3396-1E0B-3876-DF3F-87BB056FB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74288-280A-DC49-B507-97107E3D1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071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0626B7-DDD6-334B-DDD2-AE5075EF5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99051B-3D9B-188D-0D9F-F63D096DA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5878ABB-0817-4BE7-7270-40B64CE58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44814-4929-0A42-8B08-EE8CE4AA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19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F7DEAD8-33B5-4EA2-728E-7261B2ABC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DA27C6-65B1-1253-30CD-456B81BD3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7619F34-9013-75C7-9C09-AB69812F5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DCC8-1A60-704F-B7C8-75CCBB2F3E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43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E72A7E7-A0B4-8E51-A31D-5C0929BB2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9FC9CFC-29B7-59A0-E04E-C6BAD7C80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E5D4B04-B858-6775-7738-6E2FDE26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2794A-C100-7046-BC6D-3DE14C52BE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13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70A92AE-F48A-4573-BBD5-45B333AFB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1EC068F-BDAB-414D-ACE6-77C2C013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C545FED-7870-1966-7AAC-12E2E85B4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77930-CCB0-C34E-93E3-A74382D795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11107E-7CAD-9067-8562-E3C15ED05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20028F-EB2C-DF02-0B78-2385C4E44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D62547-EAA0-C843-1690-A662047D4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43DFE-B27A-8346-A260-F9AF38B696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4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B89E68-19E3-BDF6-9F94-1F76263BC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B326C5-6325-388E-B95C-578E3851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7F1070-C177-7384-24CB-FE874139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D2DDD-6705-0A4A-ACEB-B3F2ED1F9D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958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D1D629-E503-0B03-3A56-4F8BC22E5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004E61-4A88-F8E2-2660-C11055439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4009E2-C5E9-31D5-B72A-FC0CF2DA0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B6DC-DFDC-F94D-900C-C86EA825FD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5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C2B2969-452A-0A33-0729-3D4023EAB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E90614A-9ACF-A859-D84F-63DEE5B5E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7E1CF63-DB07-42E8-5C95-9FC4EBAF7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FC9C7-54A1-0E4F-BAF2-20110F46F2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77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99A2B62-4673-45FF-800A-BB84013EF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26FC0A3-AA96-1242-03C9-C9AD6674B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BC3B386-90DB-7424-2749-C18BD6A5A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8DBD1-F5E9-7544-A3DE-7844D94A1C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049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E077829-16F4-23D7-2343-92761DDA7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2F9FAE-DA13-C216-1ABC-BA053D42C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77DB614-BE00-4054-2F3D-F014175D5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02FE-0B3E-C441-BDB7-DE776528A2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1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5C1D42-A883-FB8C-E50B-3916DFDE5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AA4CD1-65D2-E502-5A9E-17C85B8CE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AD1077-478B-4C49-298D-E86FD276C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9DADC-263A-804F-9A93-578AE4DC9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5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FBE22A-D9DF-8842-E887-E9A999E7C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290DB4-2F3D-145D-4973-D11D7FDA6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A5A4E8-506C-29C1-E87C-4083820B2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B2529-0621-9E46-B5C3-C21E48A8A6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135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1281216-69B6-7EB4-72DA-C561E540A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AC58D70-C521-2241-81C7-CAB8BBF6F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A9D1C0C-A5B0-0012-928E-F2E324AF06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B76289-A0AB-7868-B812-D5A9A7EC0A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2ACD732-D6E9-8D7B-AFCA-2E83C434F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18214C-BE63-9A4C-8A7E-FE42B6519A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12.e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9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6.emf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5">
            <a:extLst>
              <a:ext uri="{FF2B5EF4-FFF2-40B4-BE49-F238E27FC236}">
                <a16:creationId xmlns:a16="http://schemas.microsoft.com/office/drawing/2014/main" xmlns="" id="{BDAA9153-E101-D4A6-D033-2B129DC1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5655C0-600D-6241-8CC1-8F19F07F10CC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B811E470-1FED-365B-B36C-71E3EACFB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39900"/>
          </a:xfrm>
        </p:spPr>
        <p:txBody>
          <a:bodyPr/>
          <a:lstStyle/>
          <a:p>
            <a:pPr eaLnBrk="1" hangingPunct="1"/>
            <a:r>
              <a:rPr lang="en-GB" altLang="en-US" sz="54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5400">
                <a:solidFill>
                  <a:srgbClr val="FF0000"/>
                </a:solidFill>
              </a:rPr>
              <a:t>ikelihoods</a:t>
            </a:r>
            <a:br>
              <a:rPr lang="en-GB" altLang="en-US" sz="5400">
                <a:solidFill>
                  <a:srgbClr val="FF0000"/>
                </a:solidFill>
              </a:rPr>
            </a:br>
            <a:r>
              <a:rPr lang="en-GB" altLang="en-US" sz="3600">
                <a:solidFill>
                  <a:srgbClr val="FF0000"/>
                </a:solidFill>
              </a:rPr>
              <a:t>1) Brief Introduction</a:t>
            </a:r>
            <a:br>
              <a:rPr lang="en-GB" altLang="en-US" sz="3600">
                <a:solidFill>
                  <a:srgbClr val="FF0000"/>
                </a:solidFill>
              </a:rPr>
            </a:br>
            <a:r>
              <a:rPr lang="en-GB" altLang="en-US" sz="3600">
                <a:solidFill>
                  <a:srgbClr val="FF0000"/>
                </a:solidFill>
              </a:rPr>
              <a:t>2) Do’s &amp; Dont’s</a:t>
            </a:r>
            <a:r>
              <a:rPr lang="en-GB" altLang="en-US" sz="3600"/>
              <a:t> 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55BD6D89-1437-27E5-4A72-249E41974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933825"/>
            <a:ext cx="8229600" cy="2624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                       </a:t>
            </a:r>
            <a:r>
              <a:rPr lang="en-GB" altLang="en-US">
                <a:solidFill>
                  <a:schemeClr val="accent2"/>
                </a:solidFill>
              </a:rPr>
              <a:t>Louis Lyons</a:t>
            </a:r>
          </a:p>
          <a:p>
            <a:pPr eaLnBrk="1" hangingPunct="1"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            Oxford &amp; Imperial College</a:t>
            </a:r>
          </a:p>
          <a:p>
            <a:pPr eaLnBrk="1" hangingPunct="1"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                          CMS</a:t>
            </a:r>
            <a:endParaRPr lang="en-GB" altLang="en-US"/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8000"/>
                </a:solidFill>
              </a:rPr>
              <a:t>Aachen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8000"/>
                </a:solidFill>
              </a:rPr>
              <a:t>March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>
            <a:extLst>
              <a:ext uri="{FF2B5EF4-FFF2-40B4-BE49-F238E27FC236}">
                <a16:creationId xmlns:a16="http://schemas.microsoft.com/office/drawing/2014/main" xmlns="" id="{46866367-2BDC-258B-5023-F876AB6F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B2F9CB-CFC4-754A-A44C-BD22EF0F15A3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xmlns="" id="{B0E0A865-EE4E-A8A2-2871-56F8126F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7181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16913" y="6237288"/>
            <a:ext cx="6588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3F3C43-A04B-4EC9-B6F9-AB6C95D441AD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95967"/>
            <a:ext cx="5281612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19672" y="219745"/>
            <a:ext cx="51831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smtClean="0"/>
              <a:t>                SEVERAL PARAMETERS</a:t>
            </a:r>
            <a:endParaRPr lang="en-GB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39458" y="4413831"/>
            <a:ext cx="3097213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 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PROFILE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Script MT Bold"/>
              </a:rPr>
              <a:t>L</a:t>
            </a:r>
          </a:p>
          <a:p>
            <a:pPr>
              <a:defRPr/>
            </a:pP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cript MT Bold"/>
              </a:rPr>
              <a:t>L</a:t>
            </a:r>
            <a:r>
              <a:rPr lang="en-GB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prof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Script MT Bold"/>
              </a:rPr>
              <a:t> =L(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β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ν</a:t>
            </a:r>
            <a:r>
              <a:rPr lang="en-GB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best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β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)),  where</a:t>
            </a:r>
          </a:p>
          <a:p>
            <a:pPr>
              <a:defRPr/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β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=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param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of interest</a:t>
            </a:r>
          </a:p>
          <a:p>
            <a:pPr>
              <a:defRPr/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ν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= nuisance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param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(s)</a:t>
            </a:r>
          </a:p>
          <a:p>
            <a:pPr>
              <a:defRPr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Uncertainty on 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β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from decrease in ln(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cript MT Bold"/>
                <a:cs typeface="Times New Roman"/>
              </a:rPr>
              <a:t>L</a:t>
            </a:r>
            <a:r>
              <a:rPr lang="en-GB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prof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) by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 0.5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888" y="584629"/>
            <a:ext cx="6290344" cy="28623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param</a:t>
            </a:r>
            <a:r>
              <a:rPr lang="en-GB" dirty="0" smtClean="0"/>
              <a:t>  p       l = </a:t>
            </a:r>
            <a:r>
              <a:rPr lang="en-GB" dirty="0" err="1" smtClean="0"/>
              <a:t>ln</a:t>
            </a:r>
            <a:r>
              <a:rPr lang="en-GB" dirty="0" err="1" smtClean="0">
                <a:latin typeface="Script MT Bold" panose="03040602040607080904" pitchFamily="66" charset="0"/>
              </a:rPr>
              <a:t>L</a:t>
            </a:r>
            <a:endParaRPr lang="en-GB" dirty="0" smtClean="0">
              <a:latin typeface="Script MT Bold" panose="03040602040607080904" pitchFamily="66" charset="0"/>
            </a:endParaRPr>
          </a:p>
          <a:p>
            <a:r>
              <a:rPr lang="en-GB" dirty="0" smtClean="0"/>
              <a:t>. </a:t>
            </a:r>
            <a:r>
              <a:rPr lang="en-GB" dirty="0"/>
              <a:t>p</a:t>
            </a:r>
            <a:r>
              <a:rPr lang="en-GB" dirty="0" smtClean="0"/>
              <a:t> from dl/</a:t>
            </a:r>
            <a:r>
              <a:rPr lang="en-GB" dirty="0" err="1" smtClean="0"/>
              <a:t>dp</a:t>
            </a:r>
            <a:r>
              <a:rPr lang="en-GB" dirty="0" smtClean="0"/>
              <a:t> = 0   </a:t>
            </a:r>
            <a:r>
              <a:rPr lang="en-GB" dirty="0" err="1" smtClean="0"/>
              <a:t>i.e</a:t>
            </a:r>
            <a:r>
              <a:rPr lang="en-GB" dirty="0" smtClean="0"/>
              <a:t> from max of </a:t>
            </a:r>
            <a:r>
              <a:rPr lang="en-GB" dirty="0" smtClean="0">
                <a:latin typeface="Script MT Bold" panose="03040602040607080904" pitchFamily="66" charset="0"/>
              </a:rPr>
              <a:t>L</a:t>
            </a:r>
          </a:p>
          <a:p>
            <a:r>
              <a:rPr lang="en-GB" dirty="0" smtClean="0"/>
              <a:t>                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p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 smtClean="0"/>
              <a:t> = 1/(-d</a:t>
            </a:r>
            <a:r>
              <a:rPr lang="en-GB" baseline="30000" dirty="0" smtClean="0"/>
              <a:t>2</a:t>
            </a:r>
            <a:r>
              <a:rPr lang="en-GB" dirty="0" smtClean="0"/>
              <a:t>l/dp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Many dimensions   l(p</a:t>
            </a:r>
            <a:r>
              <a:rPr lang="en-GB" baseline="-25000" dirty="0" smtClean="0"/>
              <a:t>1</a:t>
            </a:r>
            <a:r>
              <a:rPr lang="en-GB" dirty="0" smtClean="0"/>
              <a:t>, p</a:t>
            </a:r>
            <a:r>
              <a:rPr lang="en-GB" baseline="-25000" dirty="0" smtClean="0"/>
              <a:t>2</a:t>
            </a:r>
            <a:r>
              <a:rPr lang="en-GB" dirty="0" smtClean="0"/>
              <a:t>,….)</a:t>
            </a:r>
          </a:p>
          <a:p>
            <a:r>
              <a:rPr lang="en-GB" dirty="0"/>
              <a:t>p</a:t>
            </a:r>
            <a:r>
              <a:rPr lang="en-GB" baseline="-25000" dirty="0" smtClean="0"/>
              <a:t>1</a:t>
            </a:r>
            <a:r>
              <a:rPr lang="en-GB" dirty="0" smtClean="0"/>
              <a:t>, p</a:t>
            </a:r>
            <a:r>
              <a:rPr lang="en-GB" baseline="-25000" dirty="0" smtClean="0"/>
              <a:t>2</a:t>
            </a:r>
            <a:r>
              <a:rPr lang="en-GB" dirty="0" smtClean="0"/>
              <a:t>, from dl/dp</a:t>
            </a:r>
            <a:r>
              <a:rPr lang="en-GB" baseline="-25000" dirty="0" smtClean="0"/>
              <a:t>i </a:t>
            </a:r>
            <a:r>
              <a:rPr lang="en-GB" dirty="0" smtClean="0"/>
              <a:t>= 0  i.e. from max of </a:t>
            </a:r>
            <a:r>
              <a:rPr lang="en-GB" dirty="0" smtClean="0">
                <a:latin typeface="Script MT Bold" panose="03040602040607080904" pitchFamily="66" charset="0"/>
              </a:rPr>
              <a:t>L</a:t>
            </a:r>
          </a:p>
          <a:p>
            <a:r>
              <a:rPr lang="en-GB" dirty="0" smtClean="0"/>
              <a:t>For uncertainties, define </a:t>
            </a:r>
          </a:p>
          <a:p>
            <a:r>
              <a:rPr lang="en-GB" dirty="0" err="1" smtClean="0"/>
              <a:t>H</a:t>
            </a:r>
            <a:r>
              <a:rPr lang="en-GB" baseline="-25000" dirty="0" err="1" smtClean="0"/>
              <a:t>ij</a:t>
            </a:r>
            <a:r>
              <a:rPr lang="en-GB" dirty="0" smtClean="0"/>
              <a:t> = d</a:t>
            </a:r>
            <a:r>
              <a:rPr lang="en-GB" baseline="30000" dirty="0" smtClean="0"/>
              <a:t>2</a:t>
            </a:r>
            <a:r>
              <a:rPr lang="en-GB" dirty="0" smtClean="0"/>
              <a:t>l/dp</a:t>
            </a:r>
            <a:r>
              <a:rPr lang="en-GB" baseline="-25000" dirty="0" smtClean="0"/>
              <a:t>i </a:t>
            </a:r>
            <a:r>
              <a:rPr lang="en-GB" dirty="0" err="1" smtClean="0"/>
              <a:t>dp</a:t>
            </a:r>
            <a:r>
              <a:rPr lang="en-GB" baseline="-25000" dirty="0" err="1" smtClean="0"/>
              <a:t>j</a:t>
            </a:r>
            <a:r>
              <a:rPr lang="en-GB" dirty="0" smtClean="0"/>
              <a:t> = Inverse Covariance Matrix</a:t>
            </a:r>
          </a:p>
          <a:p>
            <a:r>
              <a:rPr lang="en-GB" dirty="0" smtClean="0"/>
              <a:t>Covariance Matrix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ij</a:t>
            </a:r>
            <a:r>
              <a:rPr lang="en-GB" dirty="0" smtClean="0"/>
              <a:t> = (H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r>
              <a:rPr lang="en-GB" baseline="-25000" dirty="0" err="1" smtClean="0"/>
              <a:t>ij</a:t>
            </a:r>
            <a:endParaRPr lang="en-GB" baseline="-25000" dirty="0" smtClean="0"/>
          </a:p>
          <a:p>
            <a:r>
              <a:rPr lang="en-GB" dirty="0" smtClean="0"/>
              <a:t>Diagonal Elements for  variances off-</a:t>
            </a:r>
            <a:r>
              <a:rPr lang="en-GB" dirty="0" err="1" smtClean="0"/>
              <a:t>diag</a:t>
            </a:r>
            <a:r>
              <a:rPr lang="en-GB" dirty="0" smtClean="0"/>
              <a:t> for </a:t>
            </a:r>
            <a:r>
              <a:rPr lang="en-GB" dirty="0" err="1" smtClean="0"/>
              <a:t>covariances</a:t>
            </a:r>
            <a:endParaRPr lang="en-GB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83074" y="4498628"/>
            <a:ext cx="3456384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For many </a:t>
            </a:r>
            <a:r>
              <a:rPr lang="en-GB" sz="1600" dirty="0" err="1" smtClean="0">
                <a:solidFill>
                  <a:srgbClr val="FF0000"/>
                </a:solidFill>
              </a:rPr>
              <a:t>params</a:t>
            </a:r>
            <a:r>
              <a:rPr lang="en-GB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N.B1 Ellipsoid </a:t>
            </a:r>
            <a:r>
              <a:rPr lang="en-GB" sz="1600" dirty="0">
                <a:solidFill>
                  <a:srgbClr val="FF0000"/>
                </a:solidFill>
              </a:rPr>
              <a:t>with l=</a:t>
            </a:r>
            <a:r>
              <a:rPr lang="en-GB" sz="1600" dirty="0" err="1">
                <a:solidFill>
                  <a:srgbClr val="FF0000"/>
                </a:solidFill>
              </a:rPr>
              <a:t>l</a:t>
            </a:r>
            <a:r>
              <a:rPr lang="en-GB" sz="1600" baseline="-25000" dirty="0" err="1">
                <a:solidFill>
                  <a:srgbClr val="FF0000"/>
                </a:solidFill>
              </a:rPr>
              <a:t>max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-0.5 does not have 68% </a:t>
            </a:r>
            <a:r>
              <a:rPr lang="en-GB" sz="1600" dirty="0" err="1" smtClean="0">
                <a:solidFill>
                  <a:srgbClr val="FF0000"/>
                </a:solidFill>
              </a:rPr>
              <a:t>assymptotic</a:t>
            </a:r>
            <a:r>
              <a:rPr lang="en-GB" sz="1600" dirty="0" smtClean="0">
                <a:solidFill>
                  <a:srgbClr val="FF0000"/>
                </a:solidFill>
              </a:rPr>
              <a:t> coverage.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N.B2 </a:t>
            </a:r>
            <a:r>
              <a:rPr lang="en-GB" sz="1600" dirty="0" err="1" smtClean="0">
                <a:solidFill>
                  <a:srgbClr val="FF0000"/>
                </a:solidFill>
              </a:rPr>
              <a:t>Uncert</a:t>
            </a:r>
            <a:r>
              <a:rPr lang="en-GB" sz="1600" dirty="0" smtClean="0">
                <a:solidFill>
                  <a:srgbClr val="FF0000"/>
                </a:solidFill>
              </a:rPr>
              <a:t> on x is not given by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varying x till l = </a:t>
            </a:r>
            <a:r>
              <a:rPr lang="en-GB" sz="1600" dirty="0" err="1" smtClean="0">
                <a:solidFill>
                  <a:srgbClr val="FF0000"/>
                </a:solidFill>
              </a:rPr>
              <a:t>lmax</a:t>
            </a:r>
            <a:r>
              <a:rPr lang="en-GB" sz="1600" dirty="0" smtClean="0">
                <a:solidFill>
                  <a:srgbClr val="FF0000"/>
                </a:solidFill>
              </a:rPr>
              <a:t> -0.5, while keeping all other </a:t>
            </a:r>
            <a:r>
              <a:rPr lang="en-GB" sz="1600" dirty="0" err="1" smtClean="0">
                <a:solidFill>
                  <a:srgbClr val="FF0000"/>
                </a:solidFill>
              </a:rPr>
              <a:t>params</a:t>
            </a:r>
            <a:r>
              <a:rPr lang="en-GB" sz="1600" dirty="0" smtClean="0">
                <a:solidFill>
                  <a:srgbClr val="FF0000"/>
                </a:solidFill>
              </a:rPr>
              <a:t> constant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xmlns="" id="{64961E14-04D0-1767-D0A1-8CCDB832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F04DFA-7553-BB45-994E-EAFC8B60ADAF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xmlns="" id="{EF45AAFF-66F0-B873-89CA-A23867EA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49275"/>
            <a:ext cx="7416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              </a:t>
            </a:r>
            <a:r>
              <a:rPr lang="en-GB" altLang="en-US" dirty="0">
                <a:solidFill>
                  <a:srgbClr val="00B050"/>
                </a:solidFill>
              </a:rPr>
              <a:t>ML</a:t>
            </a:r>
            <a:r>
              <a:rPr lang="en-GB" altLang="en-US" dirty="0"/>
              <a:t> and </a:t>
            </a:r>
            <a:r>
              <a:rPr lang="en-GB" altLang="en-US" dirty="0">
                <a:solidFill>
                  <a:srgbClr val="9900CC"/>
                </a:solidFill>
              </a:rPr>
              <a:t>EML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B050"/>
                </a:solidFill>
              </a:rPr>
              <a:t>ML uses fixed (data) normalisation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9900CC"/>
                </a:solidFill>
              </a:rPr>
              <a:t>EML has normalisation as parameter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Example 1:  Cosmic ray experiment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                          See 96 protons     and    4 heavy nuclei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        </a:t>
            </a:r>
            <a:r>
              <a:rPr lang="en-GB" altLang="en-US" sz="2000" dirty="0">
                <a:solidFill>
                  <a:srgbClr val="00B050"/>
                </a:solidFill>
              </a:rPr>
              <a:t>ML estimate      96 ± 2% protons      4 ±2% heavy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      </a:t>
            </a:r>
            <a:r>
              <a:rPr lang="en-GB" altLang="en-US" sz="2000" dirty="0">
                <a:solidFill>
                  <a:srgbClr val="9900CC"/>
                </a:solidFill>
              </a:rPr>
              <a:t>EML estimate      96 ± 10 protons       4 ± 2 heavy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Example 2:  Decay of resonance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     </a:t>
            </a:r>
            <a:r>
              <a:rPr lang="en-GB" altLang="en-US" sz="2000" dirty="0">
                <a:solidFill>
                  <a:srgbClr val="00B050"/>
                </a:solidFill>
              </a:rPr>
              <a:t>Use ML  for Branching Ratios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9900CC"/>
                </a:solidFill>
              </a:rPr>
              <a:t>     Use EML for Partial Decay Rates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>
            <a:extLst>
              <a:ext uri="{FF2B5EF4-FFF2-40B4-BE49-F238E27FC236}">
                <a16:creationId xmlns:a16="http://schemas.microsoft.com/office/drawing/2014/main" xmlns="" id="{C5FEAE59-C0C7-4D21-640D-3962CC43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E23F73-7DE5-3E4B-B1F4-C733BCC5DDF1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C0CC8878-BEFF-DC39-8CBD-9B807CBF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79200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9900CC"/>
                </a:solidFill>
              </a:rPr>
              <a:t>     Extended Maximum Likelihood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B050"/>
                </a:solidFill>
              </a:rPr>
              <a:t>Maximum Likelihood </a:t>
            </a:r>
            <a:r>
              <a:rPr lang="en-GB" altLang="en-US" sz="2000"/>
              <a:t>uses </a:t>
            </a:r>
            <a:r>
              <a:rPr lang="en-GB" altLang="en-US" sz="2000">
                <a:solidFill>
                  <a:srgbClr val="FF0000"/>
                </a:solidFill>
              </a:rPr>
              <a:t>shape</a:t>
            </a:r>
            <a:r>
              <a:rPr lang="en-GB" altLang="en-US" sz="2000"/>
              <a:t> </a:t>
            </a:r>
            <a:r>
              <a:rPr lang="en-GB" altLang="en-US" sz="2000">
                <a:sym typeface="Wingdings" pitchFamily="2" charset="2"/>
              </a:rPr>
              <a:t>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9933FF"/>
                </a:solidFill>
                <a:sym typeface="Wingdings" pitchFamily="2" charset="2"/>
              </a:rPr>
              <a:t>Extended Maximum Likelihood  </a:t>
            </a:r>
            <a:r>
              <a:rPr lang="en-GB" altLang="en-US" sz="2000">
                <a:sym typeface="Wingdings" pitchFamily="2" charset="2"/>
              </a:rPr>
              <a:t>uses </a:t>
            </a:r>
            <a:r>
              <a:rPr lang="en-GB" altLang="en-US" sz="2000">
                <a:solidFill>
                  <a:srgbClr val="FF0000"/>
                </a:solidFill>
                <a:sym typeface="Wingdings" pitchFamily="2" charset="2"/>
              </a:rPr>
              <a:t>shape and normalisation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i.e. </a:t>
            </a:r>
            <a:r>
              <a:rPr lang="en-GB" altLang="en-US" sz="2000">
                <a:solidFill>
                  <a:srgbClr val="9933FF"/>
                </a:solidFill>
                <a:sym typeface="Wingdings" pitchFamily="2" charset="2"/>
              </a:rPr>
              <a:t>EML</a:t>
            </a:r>
            <a:r>
              <a:rPr lang="en-GB" altLang="en-US" sz="2000">
                <a:sym typeface="Wingdings" pitchFamily="2" charset="2"/>
              </a:rPr>
              <a:t> uses prob of observing: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a) sample of N events;   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b) given data distribution in x,……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          shape parameters and normalisation.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Example:   Angular distribution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Observe N events total               e.g 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               F forward                               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               B backward                            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Rate estimates        </a:t>
            </a:r>
            <a:r>
              <a:rPr lang="en-GB" altLang="en-US" sz="2000">
                <a:solidFill>
                  <a:srgbClr val="00B050"/>
                </a:solidFill>
                <a:sym typeface="Wingdings" pitchFamily="2" charset="2"/>
              </a:rPr>
              <a:t>ML</a:t>
            </a:r>
            <a:r>
              <a:rPr lang="en-GB" altLang="en-US" sz="2000">
                <a:sym typeface="Wingdings" pitchFamily="2" charset="2"/>
              </a:rPr>
              <a:t>            </a:t>
            </a:r>
            <a:r>
              <a:rPr lang="en-GB" altLang="en-US" sz="2000">
                <a:solidFill>
                  <a:srgbClr val="9933FF"/>
                </a:solidFill>
                <a:sym typeface="Wingdings" pitchFamily="2" charset="2"/>
              </a:rPr>
              <a:t>EML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Wingdings" pitchFamily="2" charset="2"/>
              </a:rPr>
              <a:t>                Total         </a:t>
            </a:r>
            <a:r>
              <a:rPr lang="en-GB" altLang="en-US" sz="2000">
                <a:solidFill>
                  <a:srgbClr val="00B050"/>
                </a:solidFill>
                <a:sym typeface="Wingdings" pitchFamily="2" charset="2"/>
              </a:rPr>
              <a:t>---</a:t>
            </a:r>
            <a:r>
              <a:rPr lang="en-GB" altLang="en-US" sz="2000">
                <a:sym typeface="Wingdings" pitchFamily="2" charset="2"/>
              </a:rPr>
              <a:t>          </a:t>
            </a:r>
            <a:r>
              <a:rPr lang="en-GB" altLang="en-US" sz="2000">
                <a:solidFill>
                  <a:srgbClr val="9933FF"/>
                </a:solidFill>
                <a:sym typeface="Wingdings" pitchFamily="2" charset="2"/>
              </a:rPr>
              <a:t>100</a:t>
            </a:r>
            <a:r>
              <a:rPr lang="en-GB" altLang="en-US" sz="2000">
                <a:solidFill>
                  <a:srgbClr val="9933FF"/>
                </a:solidFill>
                <a:sym typeface="Symbol" pitchFamily="2" charset="2"/>
              </a:rPr>
              <a:t>10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Symbol" pitchFamily="2" charset="2"/>
              </a:rPr>
              <a:t>             Forward    </a:t>
            </a:r>
            <a:r>
              <a:rPr lang="en-GB" altLang="en-US" sz="2000">
                <a:solidFill>
                  <a:srgbClr val="00B050"/>
                </a:solidFill>
                <a:sym typeface="Symbol" pitchFamily="2" charset="2"/>
              </a:rPr>
              <a:t>962          </a:t>
            </a:r>
            <a:r>
              <a:rPr lang="en-GB" altLang="en-US" sz="2000">
                <a:solidFill>
                  <a:srgbClr val="9933FF"/>
                </a:solidFill>
                <a:sym typeface="Symbol" pitchFamily="2" charset="2"/>
              </a:rPr>
              <a:t>9610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ym typeface="Symbol" pitchFamily="2" charset="2"/>
              </a:rPr>
              <a:t>            Backward    </a:t>
            </a:r>
            <a:r>
              <a:rPr lang="en-GB" altLang="en-US" sz="2000">
                <a:solidFill>
                  <a:srgbClr val="00B050"/>
                </a:solidFill>
                <a:sym typeface="Symbol" pitchFamily="2" charset="2"/>
              </a:rPr>
              <a:t>42             </a:t>
            </a:r>
            <a:r>
              <a:rPr lang="en-GB" altLang="en-US" sz="2000">
                <a:solidFill>
                  <a:srgbClr val="9933FF"/>
                </a:solidFill>
                <a:sym typeface="Symbol" pitchFamily="2" charset="2"/>
              </a:rPr>
              <a:t>4 2</a:t>
            </a:r>
            <a:endParaRPr lang="en-GB" altLang="en-US" sz="2000">
              <a:solidFill>
                <a:srgbClr val="9933FF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Wingdings" pitchFamily="2" charset="2"/>
              </a:rPr>
              <a:t> </a:t>
            </a:r>
            <a:endParaRPr lang="en-GB" alt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xmlns="" id="{3B7E695C-64B5-ADCF-6B29-814110B9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93C383-ECC3-CB46-8AB0-125AE478CE13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8BABEA90-71BC-0A21-A239-C55C6CE2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73238"/>
            <a:ext cx="79216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B050"/>
                </a:solidFill>
                <a:cs typeface="Arial" panose="020B0604020202020204" pitchFamily="34" charset="0"/>
              </a:rPr>
              <a:t>COMBINING PROFILE </a:t>
            </a:r>
            <a:r>
              <a:rPr lang="en-GB" altLang="en-US" sz="2400">
                <a:solidFill>
                  <a:srgbClr val="00B05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NORMALISATION FOR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IKELIHOOD</a:t>
            </a:r>
            <a:endParaRPr lang="en-GB" altLang="en-US" sz="24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solidFill>
                  <a:srgbClr val="008000"/>
                </a:solidFill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(ln </a:t>
            </a:r>
            <a:r>
              <a:rPr lang="en-GB" altLang="en-US" sz="2400">
                <a:solidFill>
                  <a:srgbClr val="00B05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) = 0.5 RULE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chemeClr val="hlink"/>
              </a:solidFill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 baseline="-250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max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 AND GOODNESS OF FIT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rgbClr val="FF0000"/>
              </a:solidFill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solidFill>
                  <a:srgbClr val="008000"/>
                </a:solidFill>
                <a:cs typeface="Arial" panose="020B0604020202020204" pitchFamily="34" charset="0"/>
                <a:sym typeface="Symbol" pitchFamily="2" charset="2"/>
              </a:rPr>
              <a:t> PDFs and </a:t>
            </a:r>
            <a:r>
              <a:rPr lang="en-GB" altLang="en-US" sz="2400">
                <a:solidFill>
                  <a:srgbClr val="00800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>
                <a:solidFill>
                  <a:srgbClr val="008000"/>
                </a:solidFill>
                <a:cs typeface="Arial" panose="020B0604020202020204" pitchFamily="34" charset="0"/>
                <a:sym typeface="Symbol" pitchFamily="2" charset="2"/>
              </a:rPr>
              <a:t>IKELIHOODS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41318FC9-3C48-EC19-2016-C8635A09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115888"/>
            <a:ext cx="6119812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2"/>
                </a:solidFill>
                <a:cs typeface="Arial" panose="020B0604020202020204" pitchFamily="34" charset="0"/>
              </a:rPr>
              <a:t>DO’S AND DONT’S WITH </a:t>
            </a:r>
            <a:r>
              <a:rPr lang="en-GB" altLang="en-US">
                <a:solidFill>
                  <a:schemeClr val="tx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>
            <a:extLst>
              <a:ext uri="{FF2B5EF4-FFF2-40B4-BE49-F238E27FC236}">
                <a16:creationId xmlns:a16="http://schemas.microsoft.com/office/drawing/2014/main" xmlns="" id="{FEAB2338-463C-F6F5-7A99-A3E7473B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75019B-41E8-4F4D-A72E-19AA6B67C289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xmlns="" id="{E0E0BB3C-9313-D021-0340-DFBBFA79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51943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025DCE0F-7E66-3640-9917-BAD8EB2A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70C0"/>
                </a:solidFill>
              </a:rPr>
              <a:t> Danger of combining profile </a:t>
            </a:r>
            <a:r>
              <a:rPr lang="en-GB" altLang="en-US">
                <a:solidFill>
                  <a:srgbClr val="0070C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C7FAD-7272-FA5F-3325-0543AEC2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9530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GB" dirty="0"/>
              <a:t>Experiments quote </a:t>
            </a:r>
            <a:r>
              <a:rPr lang="en-GB" dirty="0">
                <a:latin typeface="Script MT Bold" panose="03040602040607080904" pitchFamily="66" charset="0"/>
              </a:rPr>
              <a:t>L</a:t>
            </a:r>
            <a:r>
              <a:rPr lang="en-GB" dirty="0"/>
              <a:t>ikelihood, profiled over nuisance parameters, so that combinations can be performed.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dirty="0"/>
              <a:t>Very simple ‘tracking’ example: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* No magnetic field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* 2-D fit of straight line y =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/>
              <a:t> + </a:t>
            </a:r>
            <a:r>
              <a:rPr lang="en-GB" dirty="0" err="1">
                <a:solidFill>
                  <a:srgbClr val="FF0000"/>
                </a:solidFill>
              </a:rPr>
              <a:t>b</a:t>
            </a:r>
            <a:r>
              <a:rPr lang="en-GB" dirty="0" err="1"/>
              <a:t>x</a:t>
            </a: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sz="2600" dirty="0"/>
              <a:t>             </a:t>
            </a:r>
            <a:r>
              <a:rPr lang="en-GB" sz="2600" dirty="0">
                <a:solidFill>
                  <a:srgbClr val="0070C0"/>
                </a:solidFill>
              </a:rPr>
              <a:t>a</a:t>
            </a:r>
            <a:r>
              <a:rPr lang="en-GB" sz="2600" dirty="0"/>
              <a:t> = parameter of interest,  </a:t>
            </a:r>
            <a:r>
              <a:rPr lang="en-GB" sz="2600" dirty="0">
                <a:solidFill>
                  <a:srgbClr val="FF0000"/>
                </a:solidFill>
              </a:rPr>
              <a:t>b</a:t>
            </a:r>
            <a:r>
              <a:rPr lang="en-GB" sz="2600" dirty="0"/>
              <a:t> = nuisance </a:t>
            </a:r>
            <a:r>
              <a:rPr lang="en-GB" sz="2600" dirty="0" err="1"/>
              <a:t>param</a:t>
            </a:r>
            <a:endParaRPr lang="en-GB" sz="2600" dirty="0"/>
          </a:p>
          <a:p>
            <a:pPr marL="0" indent="0">
              <a:buFontTx/>
              <a:buNone/>
              <a:defRPr/>
            </a:pPr>
            <a:r>
              <a:rPr lang="en-GB" dirty="0"/>
              <a:t>* Track hits in 2 subdetectors, each of 3 planes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8172BFA7-E26F-72DD-2203-11D0C59B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BBE1F2-BE48-5A4F-8573-EE3776C9990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250239B-D5BC-BCB2-08AB-A161A3DCF13F}"/>
              </a:ext>
            </a:extLst>
          </p:cNvPr>
          <p:cNvCxnSpPr/>
          <p:nvPr/>
        </p:nvCxnSpPr>
        <p:spPr>
          <a:xfrm>
            <a:off x="682625" y="252413"/>
            <a:ext cx="1588" cy="24558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800452-8871-0F99-ABF1-57997553AEDC}"/>
              </a:ext>
            </a:extLst>
          </p:cNvPr>
          <p:cNvCxnSpPr/>
          <p:nvPr/>
        </p:nvCxnSpPr>
        <p:spPr>
          <a:xfrm>
            <a:off x="179388" y="2708275"/>
            <a:ext cx="3887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1748F5C-0BC2-380B-766E-A2AB18B71763}"/>
              </a:ext>
            </a:extLst>
          </p:cNvPr>
          <p:cNvCxnSpPr/>
          <p:nvPr/>
        </p:nvCxnSpPr>
        <p:spPr>
          <a:xfrm>
            <a:off x="971550" y="1628775"/>
            <a:ext cx="0" cy="50482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217FC94-5F76-D5B0-305C-9F61FF7F4C77}"/>
              </a:ext>
            </a:extLst>
          </p:cNvPr>
          <p:cNvCxnSpPr/>
          <p:nvPr/>
        </p:nvCxnSpPr>
        <p:spPr>
          <a:xfrm>
            <a:off x="1187450" y="1700213"/>
            <a:ext cx="0" cy="50482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51B56AD-B529-954B-F766-CBB46947C56A}"/>
              </a:ext>
            </a:extLst>
          </p:cNvPr>
          <p:cNvCxnSpPr/>
          <p:nvPr/>
        </p:nvCxnSpPr>
        <p:spPr>
          <a:xfrm>
            <a:off x="1403350" y="1881188"/>
            <a:ext cx="0" cy="3952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08E2618-B38F-7CFB-896C-765B165874F8}"/>
              </a:ext>
            </a:extLst>
          </p:cNvPr>
          <p:cNvCxnSpPr/>
          <p:nvPr/>
        </p:nvCxnSpPr>
        <p:spPr>
          <a:xfrm>
            <a:off x="539750" y="1628775"/>
            <a:ext cx="2303463" cy="12239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4EDB8C5-3A79-C4AA-1F1E-3AFF3B594E19}"/>
              </a:ext>
            </a:extLst>
          </p:cNvPr>
          <p:cNvCxnSpPr/>
          <p:nvPr/>
        </p:nvCxnSpPr>
        <p:spPr>
          <a:xfrm flipV="1">
            <a:off x="3132138" y="1538288"/>
            <a:ext cx="0" cy="3238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0EADF18-4141-C493-EDDF-F5004276211D}"/>
              </a:ext>
            </a:extLst>
          </p:cNvPr>
          <p:cNvCxnSpPr/>
          <p:nvPr/>
        </p:nvCxnSpPr>
        <p:spPr>
          <a:xfrm flipV="1">
            <a:off x="2916238" y="1417638"/>
            <a:ext cx="0" cy="3778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4D16473-2AE4-D012-CF60-9DF1FDC0110B}"/>
              </a:ext>
            </a:extLst>
          </p:cNvPr>
          <p:cNvCxnSpPr/>
          <p:nvPr/>
        </p:nvCxnSpPr>
        <p:spPr>
          <a:xfrm>
            <a:off x="2687638" y="1212850"/>
            <a:ext cx="0" cy="4540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8C1268F-0667-100C-860D-D35905DBF10D}"/>
              </a:ext>
            </a:extLst>
          </p:cNvPr>
          <p:cNvCxnSpPr/>
          <p:nvPr/>
        </p:nvCxnSpPr>
        <p:spPr>
          <a:xfrm>
            <a:off x="539750" y="368300"/>
            <a:ext cx="3671888" cy="1873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21">
            <a:extLst>
              <a:ext uri="{FF2B5EF4-FFF2-40B4-BE49-F238E27FC236}">
                <a16:creationId xmlns:a16="http://schemas.microsoft.com/office/drawing/2014/main" xmlns="" id="{AC0DF14D-F2FD-2AEA-E285-F09718F3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9286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y</a:t>
            </a:r>
          </a:p>
        </p:txBody>
      </p:sp>
      <p:sp>
        <p:nvSpPr>
          <p:cNvPr id="18445" name="TextBox 22">
            <a:extLst>
              <a:ext uri="{FF2B5EF4-FFF2-40B4-BE49-F238E27FC236}">
                <a16:creationId xmlns:a16="http://schemas.microsoft.com/office/drawing/2014/main" xmlns="" id="{29F9C3B1-A524-F036-8EE8-0C1DCFD6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7082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18446" name="TextBox 23">
            <a:extLst>
              <a:ext uri="{FF2B5EF4-FFF2-40B4-BE49-F238E27FC236}">
                <a16:creationId xmlns:a16="http://schemas.microsoft.com/office/drawing/2014/main" xmlns="" id="{AB858001-535D-80DE-6EB4-7AACBF12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8526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L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7" name="TextBox 24">
            <a:extLst>
              <a:ext uri="{FF2B5EF4-FFF2-40B4-BE49-F238E27FC236}">
                <a16:creationId xmlns:a16="http://schemas.microsoft.com/office/drawing/2014/main" xmlns="" id="{377BA194-C952-0B1E-673A-569AA5C72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21907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F0"/>
                </a:solidFill>
              </a:rPr>
              <a:t>L</a:t>
            </a:r>
            <a:r>
              <a:rPr lang="en-GB" altLang="en-US" sz="1800" baseline="-25000">
                <a:solidFill>
                  <a:srgbClr val="00B0F0"/>
                </a:solidFill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D60742C-A60C-0785-DB7B-6C42D18F00B2}"/>
              </a:ext>
            </a:extLst>
          </p:cNvPr>
          <p:cNvCxnSpPr/>
          <p:nvPr/>
        </p:nvCxnSpPr>
        <p:spPr>
          <a:xfrm flipV="1">
            <a:off x="323850" y="1341438"/>
            <a:ext cx="3960813" cy="7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28">
            <a:extLst>
              <a:ext uri="{FF2B5EF4-FFF2-40B4-BE49-F238E27FC236}">
                <a16:creationId xmlns:a16="http://schemas.microsoft.com/office/drawing/2014/main" xmlns="" id="{2C924DD6-A2FC-E8A3-5B92-CDA93890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062038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</a:t>
            </a:r>
            <a:r>
              <a:rPr lang="en-GB" altLang="en-US" sz="1800" baseline="-25000"/>
              <a:t>comb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4431553-8DDC-D9AA-A7F3-0CB43AD841D1}"/>
              </a:ext>
            </a:extLst>
          </p:cNvPr>
          <p:cNvCxnSpPr/>
          <p:nvPr/>
        </p:nvCxnSpPr>
        <p:spPr>
          <a:xfrm>
            <a:off x="3816350" y="2894013"/>
            <a:ext cx="2159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ECB4B7E-934A-089B-FAC5-5C6E4F56CD24}"/>
              </a:ext>
            </a:extLst>
          </p:cNvPr>
          <p:cNvCxnSpPr>
            <a:stCxn id="18444" idx="0"/>
          </p:cNvCxnSpPr>
          <p:nvPr/>
        </p:nvCxnSpPr>
        <p:spPr>
          <a:xfrm flipH="1" flipV="1">
            <a:off x="463550" y="639763"/>
            <a:ext cx="0" cy="288925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E846DE4-F20B-AA92-8EC6-B8681BB35334}"/>
              </a:ext>
            </a:extLst>
          </p:cNvPr>
          <p:cNvCxnSpPr/>
          <p:nvPr/>
        </p:nvCxnSpPr>
        <p:spPr>
          <a:xfrm>
            <a:off x="4932363" y="1250950"/>
            <a:ext cx="36734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692282C-2C9F-0FFA-B4CD-F96418B73B23}"/>
              </a:ext>
            </a:extLst>
          </p:cNvPr>
          <p:cNvCxnSpPr/>
          <p:nvPr/>
        </p:nvCxnSpPr>
        <p:spPr>
          <a:xfrm>
            <a:off x="5610225" y="379413"/>
            <a:ext cx="0" cy="23399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29CDD97-22E4-F0C0-E289-7EB7FA769C15}"/>
              </a:ext>
            </a:extLst>
          </p:cNvPr>
          <p:cNvSpPr/>
          <p:nvPr/>
        </p:nvSpPr>
        <p:spPr>
          <a:xfrm rot="13527578">
            <a:off x="5387182" y="1480344"/>
            <a:ext cx="2349500" cy="4016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0C58B7A-D78B-E49D-D16A-5A3BA798E130}"/>
              </a:ext>
            </a:extLst>
          </p:cNvPr>
          <p:cNvSpPr/>
          <p:nvPr/>
        </p:nvSpPr>
        <p:spPr>
          <a:xfrm rot="12412723">
            <a:off x="5638800" y="1536700"/>
            <a:ext cx="36369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56" name="TextBox 40">
            <a:extLst>
              <a:ext uri="{FF2B5EF4-FFF2-40B4-BE49-F238E27FC236}">
                <a16:creationId xmlns:a16="http://schemas.microsoft.com/office/drawing/2014/main" xmlns="" id="{7687BB79-C614-2105-012E-10A6E024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7953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Wingdings" pitchFamily="2" charset="2"/>
              </a:rPr>
              <a:t>a</a:t>
            </a:r>
            <a:endParaRPr lang="en-GB" altLang="en-US" sz="1800"/>
          </a:p>
        </p:txBody>
      </p:sp>
      <p:sp>
        <p:nvSpPr>
          <p:cNvPr id="18457" name="TextBox 41">
            <a:extLst>
              <a:ext uri="{FF2B5EF4-FFF2-40B4-BE49-F238E27FC236}">
                <a16:creationId xmlns:a16="http://schemas.microsoft.com/office/drawing/2014/main" xmlns="" id="{FB977D5E-C9BA-34A2-F69E-49DD679E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4556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8066131C-BC51-299B-5669-43B733124FA4}"/>
              </a:ext>
            </a:extLst>
          </p:cNvPr>
          <p:cNvCxnSpPr/>
          <p:nvPr/>
        </p:nvCxnSpPr>
        <p:spPr>
          <a:xfrm>
            <a:off x="8388350" y="981075"/>
            <a:ext cx="287338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8E454035-D9B9-C45A-27A0-75E7E3E7AF27}"/>
              </a:ext>
            </a:extLst>
          </p:cNvPr>
          <p:cNvCxnSpPr/>
          <p:nvPr/>
        </p:nvCxnSpPr>
        <p:spPr>
          <a:xfrm flipV="1">
            <a:off x="5391150" y="198438"/>
            <a:ext cx="0" cy="257175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6449E1F5-1A4E-E1DB-E217-A1644B85487D}"/>
              </a:ext>
            </a:extLst>
          </p:cNvPr>
          <p:cNvSpPr/>
          <p:nvPr/>
        </p:nvSpPr>
        <p:spPr>
          <a:xfrm>
            <a:off x="5770563" y="3389313"/>
            <a:ext cx="1685925" cy="1468437"/>
          </a:xfrm>
          <a:custGeom>
            <a:avLst/>
            <a:gdLst>
              <a:gd name="connsiteX0" fmla="*/ 0 w 3148551"/>
              <a:gd name="connsiteY0" fmla="*/ 1393467 h 1469302"/>
              <a:gd name="connsiteX1" fmla="*/ 168166 w 3148551"/>
              <a:gd name="connsiteY1" fmla="*/ 1036115 h 1469302"/>
              <a:gd name="connsiteX2" fmla="*/ 441435 w 3148551"/>
              <a:gd name="connsiteY2" fmla="*/ 657743 h 1469302"/>
              <a:gd name="connsiteX3" fmla="*/ 819807 w 3148551"/>
              <a:gd name="connsiteY3" fmla="*/ 300391 h 1469302"/>
              <a:gd name="connsiteX4" fmla="*/ 1271752 w 3148551"/>
              <a:gd name="connsiteY4" fmla="*/ 58653 h 1469302"/>
              <a:gd name="connsiteX5" fmla="*/ 1692166 w 3148551"/>
              <a:gd name="connsiteY5" fmla="*/ 6101 h 1469302"/>
              <a:gd name="connsiteX6" fmla="*/ 2196662 w 3148551"/>
              <a:gd name="connsiteY6" fmla="*/ 163757 h 1469302"/>
              <a:gd name="connsiteX7" fmla="*/ 2606566 w 3148551"/>
              <a:gd name="connsiteY7" fmla="*/ 542129 h 1469302"/>
              <a:gd name="connsiteX8" fmla="*/ 2858814 w 3148551"/>
              <a:gd name="connsiteY8" fmla="*/ 878460 h 1469302"/>
              <a:gd name="connsiteX9" fmla="*/ 3111062 w 3148551"/>
              <a:gd name="connsiteY9" fmla="*/ 1393467 h 1469302"/>
              <a:gd name="connsiteX10" fmla="*/ 3142593 w 3148551"/>
              <a:gd name="connsiteY10" fmla="*/ 1456529 h 14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551" h="1469302">
                <a:moveTo>
                  <a:pt x="0" y="1393467"/>
                </a:moveTo>
                <a:cubicBezTo>
                  <a:pt x="47297" y="1276101"/>
                  <a:pt x="94594" y="1158736"/>
                  <a:pt x="168166" y="1036115"/>
                </a:cubicBezTo>
                <a:cubicBezTo>
                  <a:pt x="241738" y="913494"/>
                  <a:pt x="332828" y="780364"/>
                  <a:pt x="441435" y="657743"/>
                </a:cubicBezTo>
                <a:cubicBezTo>
                  <a:pt x="550042" y="535122"/>
                  <a:pt x="681421" y="400239"/>
                  <a:pt x="819807" y="300391"/>
                </a:cubicBezTo>
                <a:cubicBezTo>
                  <a:pt x="958193" y="200543"/>
                  <a:pt x="1126359" y="107701"/>
                  <a:pt x="1271752" y="58653"/>
                </a:cubicBezTo>
                <a:cubicBezTo>
                  <a:pt x="1417145" y="9605"/>
                  <a:pt x="1538014" y="-11416"/>
                  <a:pt x="1692166" y="6101"/>
                </a:cubicBezTo>
                <a:cubicBezTo>
                  <a:pt x="1846318" y="23618"/>
                  <a:pt x="2044262" y="74419"/>
                  <a:pt x="2196662" y="163757"/>
                </a:cubicBezTo>
                <a:cubicBezTo>
                  <a:pt x="2349062" y="253095"/>
                  <a:pt x="2496207" y="423012"/>
                  <a:pt x="2606566" y="542129"/>
                </a:cubicBezTo>
                <a:cubicBezTo>
                  <a:pt x="2716925" y="661246"/>
                  <a:pt x="2774731" y="736570"/>
                  <a:pt x="2858814" y="878460"/>
                </a:cubicBezTo>
                <a:cubicBezTo>
                  <a:pt x="2942897" y="1020350"/>
                  <a:pt x="3063766" y="1297122"/>
                  <a:pt x="3111062" y="1393467"/>
                </a:cubicBezTo>
                <a:cubicBezTo>
                  <a:pt x="3158358" y="1489812"/>
                  <a:pt x="3150475" y="1473170"/>
                  <a:pt x="3142593" y="145652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CD913DFD-6C6E-8EF6-D4CD-C510216C2195}"/>
              </a:ext>
            </a:extLst>
          </p:cNvPr>
          <p:cNvSpPr/>
          <p:nvPr/>
        </p:nvSpPr>
        <p:spPr>
          <a:xfrm>
            <a:off x="6037263" y="3389313"/>
            <a:ext cx="3128962" cy="1468437"/>
          </a:xfrm>
          <a:custGeom>
            <a:avLst/>
            <a:gdLst>
              <a:gd name="connsiteX0" fmla="*/ 0 w 3148551"/>
              <a:gd name="connsiteY0" fmla="*/ 1393467 h 1469302"/>
              <a:gd name="connsiteX1" fmla="*/ 168166 w 3148551"/>
              <a:gd name="connsiteY1" fmla="*/ 1036115 h 1469302"/>
              <a:gd name="connsiteX2" fmla="*/ 441435 w 3148551"/>
              <a:gd name="connsiteY2" fmla="*/ 657743 h 1469302"/>
              <a:gd name="connsiteX3" fmla="*/ 819807 w 3148551"/>
              <a:gd name="connsiteY3" fmla="*/ 300391 h 1469302"/>
              <a:gd name="connsiteX4" fmla="*/ 1271752 w 3148551"/>
              <a:gd name="connsiteY4" fmla="*/ 58653 h 1469302"/>
              <a:gd name="connsiteX5" fmla="*/ 1692166 w 3148551"/>
              <a:gd name="connsiteY5" fmla="*/ 6101 h 1469302"/>
              <a:gd name="connsiteX6" fmla="*/ 2196662 w 3148551"/>
              <a:gd name="connsiteY6" fmla="*/ 163757 h 1469302"/>
              <a:gd name="connsiteX7" fmla="*/ 2606566 w 3148551"/>
              <a:gd name="connsiteY7" fmla="*/ 542129 h 1469302"/>
              <a:gd name="connsiteX8" fmla="*/ 2858814 w 3148551"/>
              <a:gd name="connsiteY8" fmla="*/ 878460 h 1469302"/>
              <a:gd name="connsiteX9" fmla="*/ 3111062 w 3148551"/>
              <a:gd name="connsiteY9" fmla="*/ 1393467 h 1469302"/>
              <a:gd name="connsiteX10" fmla="*/ 3142593 w 3148551"/>
              <a:gd name="connsiteY10" fmla="*/ 1456529 h 14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551" h="1469302">
                <a:moveTo>
                  <a:pt x="0" y="1393467"/>
                </a:moveTo>
                <a:cubicBezTo>
                  <a:pt x="47297" y="1276101"/>
                  <a:pt x="94594" y="1158736"/>
                  <a:pt x="168166" y="1036115"/>
                </a:cubicBezTo>
                <a:cubicBezTo>
                  <a:pt x="241738" y="913494"/>
                  <a:pt x="332828" y="780364"/>
                  <a:pt x="441435" y="657743"/>
                </a:cubicBezTo>
                <a:cubicBezTo>
                  <a:pt x="550042" y="535122"/>
                  <a:pt x="681421" y="400239"/>
                  <a:pt x="819807" y="300391"/>
                </a:cubicBezTo>
                <a:cubicBezTo>
                  <a:pt x="958193" y="200543"/>
                  <a:pt x="1126359" y="107701"/>
                  <a:pt x="1271752" y="58653"/>
                </a:cubicBezTo>
                <a:cubicBezTo>
                  <a:pt x="1417145" y="9605"/>
                  <a:pt x="1538014" y="-11416"/>
                  <a:pt x="1692166" y="6101"/>
                </a:cubicBezTo>
                <a:cubicBezTo>
                  <a:pt x="1846318" y="23618"/>
                  <a:pt x="2044262" y="74419"/>
                  <a:pt x="2196662" y="163757"/>
                </a:cubicBezTo>
                <a:cubicBezTo>
                  <a:pt x="2349062" y="253095"/>
                  <a:pt x="2496207" y="423012"/>
                  <a:pt x="2606566" y="542129"/>
                </a:cubicBezTo>
                <a:cubicBezTo>
                  <a:pt x="2716925" y="661246"/>
                  <a:pt x="2774731" y="736570"/>
                  <a:pt x="2858814" y="878460"/>
                </a:cubicBezTo>
                <a:cubicBezTo>
                  <a:pt x="2942897" y="1020350"/>
                  <a:pt x="3063766" y="1297122"/>
                  <a:pt x="3111062" y="1393467"/>
                </a:cubicBezTo>
                <a:cubicBezTo>
                  <a:pt x="3158358" y="1489812"/>
                  <a:pt x="3150475" y="1473170"/>
                  <a:pt x="3142593" y="1456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3A318A8E-44FF-CB6A-6E7B-3770B12FF584}"/>
              </a:ext>
            </a:extLst>
          </p:cNvPr>
          <p:cNvSpPr/>
          <p:nvPr/>
        </p:nvSpPr>
        <p:spPr>
          <a:xfrm>
            <a:off x="6027738" y="3414713"/>
            <a:ext cx="319087" cy="1470025"/>
          </a:xfrm>
          <a:custGeom>
            <a:avLst/>
            <a:gdLst>
              <a:gd name="connsiteX0" fmla="*/ 0 w 3148551"/>
              <a:gd name="connsiteY0" fmla="*/ 1393467 h 1469302"/>
              <a:gd name="connsiteX1" fmla="*/ 168166 w 3148551"/>
              <a:gd name="connsiteY1" fmla="*/ 1036115 h 1469302"/>
              <a:gd name="connsiteX2" fmla="*/ 441435 w 3148551"/>
              <a:gd name="connsiteY2" fmla="*/ 657743 h 1469302"/>
              <a:gd name="connsiteX3" fmla="*/ 819807 w 3148551"/>
              <a:gd name="connsiteY3" fmla="*/ 300391 h 1469302"/>
              <a:gd name="connsiteX4" fmla="*/ 1271752 w 3148551"/>
              <a:gd name="connsiteY4" fmla="*/ 58653 h 1469302"/>
              <a:gd name="connsiteX5" fmla="*/ 1692166 w 3148551"/>
              <a:gd name="connsiteY5" fmla="*/ 6101 h 1469302"/>
              <a:gd name="connsiteX6" fmla="*/ 2196662 w 3148551"/>
              <a:gd name="connsiteY6" fmla="*/ 163757 h 1469302"/>
              <a:gd name="connsiteX7" fmla="*/ 2606566 w 3148551"/>
              <a:gd name="connsiteY7" fmla="*/ 542129 h 1469302"/>
              <a:gd name="connsiteX8" fmla="*/ 2858814 w 3148551"/>
              <a:gd name="connsiteY8" fmla="*/ 878460 h 1469302"/>
              <a:gd name="connsiteX9" fmla="*/ 3111062 w 3148551"/>
              <a:gd name="connsiteY9" fmla="*/ 1393467 h 1469302"/>
              <a:gd name="connsiteX10" fmla="*/ 3142593 w 3148551"/>
              <a:gd name="connsiteY10" fmla="*/ 1456529 h 14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551" h="1469302">
                <a:moveTo>
                  <a:pt x="0" y="1393467"/>
                </a:moveTo>
                <a:cubicBezTo>
                  <a:pt x="47297" y="1276101"/>
                  <a:pt x="94594" y="1158736"/>
                  <a:pt x="168166" y="1036115"/>
                </a:cubicBezTo>
                <a:cubicBezTo>
                  <a:pt x="241738" y="913494"/>
                  <a:pt x="332828" y="780364"/>
                  <a:pt x="441435" y="657743"/>
                </a:cubicBezTo>
                <a:cubicBezTo>
                  <a:pt x="550042" y="535122"/>
                  <a:pt x="681421" y="400239"/>
                  <a:pt x="819807" y="300391"/>
                </a:cubicBezTo>
                <a:cubicBezTo>
                  <a:pt x="958193" y="200543"/>
                  <a:pt x="1126359" y="107701"/>
                  <a:pt x="1271752" y="58653"/>
                </a:cubicBezTo>
                <a:cubicBezTo>
                  <a:pt x="1417145" y="9605"/>
                  <a:pt x="1538014" y="-11416"/>
                  <a:pt x="1692166" y="6101"/>
                </a:cubicBezTo>
                <a:cubicBezTo>
                  <a:pt x="1846318" y="23618"/>
                  <a:pt x="2044262" y="74419"/>
                  <a:pt x="2196662" y="163757"/>
                </a:cubicBezTo>
                <a:cubicBezTo>
                  <a:pt x="2349062" y="253095"/>
                  <a:pt x="2496207" y="423012"/>
                  <a:pt x="2606566" y="542129"/>
                </a:cubicBezTo>
                <a:cubicBezTo>
                  <a:pt x="2716925" y="661246"/>
                  <a:pt x="2774731" y="736570"/>
                  <a:pt x="2858814" y="878460"/>
                </a:cubicBezTo>
                <a:cubicBezTo>
                  <a:pt x="2942897" y="1020350"/>
                  <a:pt x="3063766" y="1297122"/>
                  <a:pt x="3111062" y="1393467"/>
                </a:cubicBezTo>
                <a:cubicBezTo>
                  <a:pt x="3158358" y="1489812"/>
                  <a:pt x="3150475" y="1473170"/>
                  <a:pt x="3142593" y="145652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C02CF2F-8562-9F69-955D-CD52A0C42818}"/>
              </a:ext>
            </a:extLst>
          </p:cNvPr>
          <p:cNvSpPr/>
          <p:nvPr/>
        </p:nvSpPr>
        <p:spPr>
          <a:xfrm rot="19336119">
            <a:off x="5938838" y="785813"/>
            <a:ext cx="195262" cy="4476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4A4D29B-9EBF-C8BF-5E26-84863EE4B768}"/>
              </a:ext>
            </a:extLst>
          </p:cNvPr>
          <p:cNvCxnSpPr/>
          <p:nvPr/>
        </p:nvCxnSpPr>
        <p:spPr>
          <a:xfrm flipH="1">
            <a:off x="5610225" y="3078163"/>
            <a:ext cx="34258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B040ECE-B955-CD9C-0E8D-4DB1D4DA3DC4}"/>
              </a:ext>
            </a:extLst>
          </p:cNvPr>
          <p:cNvCxnSpPr/>
          <p:nvPr/>
        </p:nvCxnSpPr>
        <p:spPr>
          <a:xfrm>
            <a:off x="5610225" y="3078163"/>
            <a:ext cx="0" cy="15748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6" name="TextBox 32">
            <a:extLst>
              <a:ext uri="{FF2B5EF4-FFF2-40B4-BE49-F238E27FC236}">
                <a16:creationId xmlns:a16="http://schemas.microsoft.com/office/drawing/2014/main" xmlns="" id="{639B9C5C-B53C-6D19-5D2C-426D54F9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3213100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</a:p>
        </p:txBody>
      </p:sp>
      <p:sp>
        <p:nvSpPr>
          <p:cNvPr id="18467" name="TextBox 34">
            <a:extLst>
              <a:ext uri="{FF2B5EF4-FFF2-40B4-BE49-F238E27FC236}">
                <a16:creationId xmlns:a16="http://schemas.microsoft.com/office/drawing/2014/main" xmlns="" id="{C77DD898-353C-CDE9-FADC-E9D9859D5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7671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ln</a:t>
            </a:r>
            <a:r>
              <a:rPr lang="en-GB" altLang="en-US" sz="1800">
                <a:latin typeface="Script MT Bold" panose="03040602040607080904" pitchFamily="66" charset="77"/>
              </a:rPr>
              <a:t>L</a:t>
            </a:r>
            <a:r>
              <a:rPr lang="en-GB" altLang="en-US" sz="1800" baseline="-25000"/>
              <a:t>prof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EFA7B1B9-C5DF-55EE-C2B2-2305993F90EF}"/>
              </a:ext>
            </a:extLst>
          </p:cNvPr>
          <p:cNvCxnSpPr/>
          <p:nvPr/>
        </p:nvCxnSpPr>
        <p:spPr>
          <a:xfrm>
            <a:off x="8629650" y="3397250"/>
            <a:ext cx="215900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48F32BAA-88CA-53C2-59AB-89F363328C9E}"/>
              </a:ext>
            </a:extLst>
          </p:cNvPr>
          <p:cNvCxnSpPr/>
          <p:nvPr/>
        </p:nvCxnSpPr>
        <p:spPr>
          <a:xfrm flipV="1">
            <a:off x="5148263" y="3414713"/>
            <a:ext cx="0" cy="360362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0" name="TextBox 51">
            <a:extLst>
              <a:ext uri="{FF2B5EF4-FFF2-40B4-BE49-F238E27FC236}">
                <a16:creationId xmlns:a16="http://schemas.microsoft.com/office/drawing/2014/main" xmlns="" id="{9A18655E-0308-7307-320D-188521A0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556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(a)</a:t>
            </a:r>
          </a:p>
        </p:txBody>
      </p:sp>
      <p:sp>
        <p:nvSpPr>
          <p:cNvPr id="18471" name="TextBox 52">
            <a:extLst>
              <a:ext uri="{FF2B5EF4-FFF2-40B4-BE49-F238E27FC236}">
                <a16:creationId xmlns:a16="http://schemas.microsoft.com/office/drawing/2014/main" xmlns="" id="{6F0E97FF-CDD8-5607-4DF2-E8ABE6ED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556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(b)</a:t>
            </a:r>
          </a:p>
        </p:txBody>
      </p:sp>
      <p:sp>
        <p:nvSpPr>
          <p:cNvPr id="18472" name="TextBox 53">
            <a:extLst>
              <a:ext uri="{FF2B5EF4-FFF2-40B4-BE49-F238E27FC236}">
                <a16:creationId xmlns:a16="http://schemas.microsoft.com/office/drawing/2014/main" xmlns="" id="{5F3C7E29-C1FD-E8DE-939F-458E86E9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983038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(c)</a:t>
            </a:r>
          </a:p>
        </p:txBody>
      </p:sp>
      <p:sp>
        <p:nvSpPr>
          <p:cNvPr id="18473" name="TextBox 54">
            <a:extLst>
              <a:ext uri="{FF2B5EF4-FFF2-40B4-BE49-F238E27FC236}">
                <a16:creationId xmlns:a16="http://schemas.microsoft.com/office/drawing/2014/main" xmlns="" id="{B0FF0291-DA40-EC5E-5A83-0973097A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06550"/>
            <a:ext cx="60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L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74" name="TextBox 55">
            <a:extLst>
              <a:ext uri="{FF2B5EF4-FFF2-40B4-BE49-F238E27FC236}">
                <a16:creationId xmlns:a16="http://schemas.microsoft.com/office/drawing/2014/main" xmlns="" id="{6D35DD3A-7EC2-5B8A-F318-4B552A163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174625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F0"/>
                </a:solidFill>
              </a:rPr>
              <a:t>L</a:t>
            </a:r>
            <a:r>
              <a:rPr lang="en-GB" altLang="en-US" sz="1800" baseline="-250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8475" name="TextBox 56">
            <a:extLst>
              <a:ext uri="{FF2B5EF4-FFF2-40B4-BE49-F238E27FC236}">
                <a16:creationId xmlns:a16="http://schemas.microsoft.com/office/drawing/2014/main" xmlns="" id="{BFDBEE5E-769E-BDD7-63BB-1A4DB017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4308475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F0"/>
                </a:solidFill>
              </a:rPr>
              <a:t>L</a:t>
            </a:r>
            <a:r>
              <a:rPr lang="en-GB" altLang="en-US" sz="1800" baseline="-250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8476" name="TextBox 57">
            <a:extLst>
              <a:ext uri="{FF2B5EF4-FFF2-40B4-BE49-F238E27FC236}">
                <a16:creationId xmlns:a16="http://schemas.microsoft.com/office/drawing/2014/main" xmlns="" id="{CE76A2A5-1CFE-CCDF-1680-4111C068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3" y="4308475"/>
            <a:ext cx="52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L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77" name="TextBox 58">
            <a:extLst>
              <a:ext uri="{FF2B5EF4-FFF2-40B4-BE49-F238E27FC236}">
                <a16:creationId xmlns:a16="http://schemas.microsoft.com/office/drawing/2014/main" xmlns="" id="{120537A2-FB45-039F-C354-CD7A0BD6D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246438"/>
            <a:ext cx="4584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(a) Hits in 2 sub-detectors, each with 3 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(b)  Covariance ellipses  for separate fits L</a:t>
            </a:r>
            <a:r>
              <a:rPr lang="en-GB" altLang="en-US" sz="1800" baseline="-25000"/>
              <a:t>1</a:t>
            </a:r>
            <a:r>
              <a:rPr lang="en-GB" altLang="en-US" sz="1800"/>
              <a:t> and L</a:t>
            </a:r>
            <a:r>
              <a:rPr lang="en-GB" altLang="en-US" sz="1800" baseline="-25000"/>
              <a:t>2</a:t>
            </a:r>
            <a:r>
              <a:rPr lang="en-GB" altLang="en-US" sz="1800"/>
              <a:t>, and combined L</a:t>
            </a:r>
            <a:r>
              <a:rPr lang="en-GB" altLang="en-US" sz="1800" baseline="-25000"/>
              <a:t>comb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(c) ln</a:t>
            </a:r>
            <a:r>
              <a:rPr lang="en-GB" altLang="en-US" sz="1800">
                <a:latin typeface="Script MT Bold" panose="03040602040607080904" pitchFamily="66" charset="77"/>
              </a:rPr>
              <a:t>L</a:t>
            </a:r>
            <a:r>
              <a:rPr lang="en-GB" altLang="en-US" sz="1800" baseline="-25000"/>
              <a:t>prof</a:t>
            </a:r>
            <a:r>
              <a:rPr lang="en-GB" altLang="en-US" sz="1800"/>
              <a:t> as function of a, for all 3 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(d) b</a:t>
            </a:r>
            <a:r>
              <a:rPr lang="en-GB" altLang="en-US" sz="1800" baseline="-25000"/>
              <a:t>best </a:t>
            </a:r>
            <a:r>
              <a:rPr lang="en-GB" altLang="en-US" sz="1800"/>
              <a:t>as a function of a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65067AC-6434-A91B-2208-BCB7EB7AF7C1}"/>
              </a:ext>
            </a:extLst>
          </p:cNvPr>
          <p:cNvCxnSpPr/>
          <p:nvPr/>
        </p:nvCxnSpPr>
        <p:spPr>
          <a:xfrm>
            <a:off x="5683250" y="5589588"/>
            <a:ext cx="335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45AF299-AA49-6FB1-4516-122F5F0FA3DA}"/>
              </a:ext>
            </a:extLst>
          </p:cNvPr>
          <p:cNvCxnSpPr/>
          <p:nvPr/>
        </p:nvCxnSpPr>
        <p:spPr>
          <a:xfrm>
            <a:off x="5683250" y="5084763"/>
            <a:ext cx="0" cy="1773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0D00AA4-42EB-85E9-D40D-45C70A6F0974}"/>
              </a:ext>
            </a:extLst>
          </p:cNvPr>
          <p:cNvCxnSpPr/>
          <p:nvPr/>
        </p:nvCxnSpPr>
        <p:spPr>
          <a:xfrm>
            <a:off x="6027738" y="5084763"/>
            <a:ext cx="1146175" cy="1439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92CD352-9A95-708A-36A2-5CC16FE4FC9B}"/>
              </a:ext>
            </a:extLst>
          </p:cNvPr>
          <p:cNvCxnSpPr/>
          <p:nvPr/>
        </p:nvCxnSpPr>
        <p:spPr>
          <a:xfrm>
            <a:off x="5821363" y="5084763"/>
            <a:ext cx="2927350" cy="15843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2" name="TextBox 44">
            <a:extLst>
              <a:ext uri="{FF2B5EF4-FFF2-40B4-BE49-F238E27FC236}">
                <a16:creationId xmlns:a16="http://schemas.microsoft.com/office/drawing/2014/main" xmlns="" id="{6B8A175D-C6DA-FFE9-1381-BBCFE28F5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0626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r>
              <a:rPr lang="en-GB" altLang="en-US" sz="1800" baseline="-25000"/>
              <a:t>best</a:t>
            </a:r>
          </a:p>
        </p:txBody>
      </p:sp>
      <p:sp>
        <p:nvSpPr>
          <p:cNvPr id="18483" name="TextBox 48">
            <a:extLst>
              <a:ext uri="{FF2B5EF4-FFF2-40B4-BE49-F238E27FC236}">
                <a16:creationId xmlns:a16="http://schemas.microsoft.com/office/drawing/2014/main" xmlns="" id="{1AF43D44-9DE7-FD03-D0E9-59B261B4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2197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</a:p>
        </p:txBody>
      </p:sp>
      <p:sp>
        <p:nvSpPr>
          <p:cNvPr id="18484" name="TextBox 59">
            <a:extLst>
              <a:ext uri="{FF2B5EF4-FFF2-40B4-BE49-F238E27FC236}">
                <a16:creationId xmlns:a16="http://schemas.microsoft.com/office/drawing/2014/main" xmlns="" id="{F784962E-8AE3-3B3A-8980-91499115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0" y="5810250"/>
            <a:ext cx="53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(d)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F57BBE7D-31C1-B1FF-D9D0-D3F4914A13DF}"/>
              </a:ext>
            </a:extLst>
          </p:cNvPr>
          <p:cNvCxnSpPr/>
          <p:nvPr/>
        </p:nvCxnSpPr>
        <p:spPr>
          <a:xfrm flipH="1" flipV="1">
            <a:off x="5268913" y="5680075"/>
            <a:ext cx="0" cy="382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C9DC8B3-7724-58C2-670E-B435165C7EDC}"/>
              </a:ext>
            </a:extLst>
          </p:cNvPr>
          <p:cNvCxnSpPr/>
          <p:nvPr/>
        </p:nvCxnSpPr>
        <p:spPr>
          <a:xfrm>
            <a:off x="7954963" y="5403850"/>
            <a:ext cx="3159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7" name="TextBox 67">
            <a:extLst>
              <a:ext uri="{FF2B5EF4-FFF2-40B4-BE49-F238E27FC236}">
                <a16:creationId xmlns:a16="http://schemas.microsoft.com/office/drawing/2014/main" xmlns="" id="{B344CC6A-40A5-F2E8-D3D2-6422029E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0928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70C0"/>
                </a:solidFill>
              </a:rPr>
              <a:t>L</a:t>
            </a:r>
            <a:r>
              <a:rPr lang="en-GB" altLang="en-US" sz="1800" baseline="-250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488" name="TextBox 68">
            <a:extLst>
              <a:ext uri="{FF2B5EF4-FFF2-40B4-BE49-F238E27FC236}">
                <a16:creationId xmlns:a16="http://schemas.microsoft.com/office/drawing/2014/main" xmlns="" id="{708E26FE-F7FE-8AE4-71C2-070E29EA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563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L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89" name="TextBox 1">
            <a:extLst>
              <a:ext uri="{FF2B5EF4-FFF2-40B4-BE49-F238E27FC236}">
                <a16:creationId xmlns:a16="http://schemas.microsoft.com/office/drawing/2014/main" xmlns="" id="{3FE6A9E7-A3D4-3675-DCB9-21921CBE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900613"/>
            <a:ext cx="410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N.B. b</a:t>
            </a:r>
            <a:r>
              <a:rPr lang="en-GB" altLang="en-US" sz="1800" baseline="-25000"/>
              <a:t>best</a:t>
            </a:r>
            <a:r>
              <a:rPr lang="en-GB" altLang="en-US" sz="1800"/>
              <a:t> for L</a:t>
            </a:r>
            <a:r>
              <a:rPr lang="en-GB" altLang="en-US" sz="1800" baseline="-25000"/>
              <a:t>1</a:t>
            </a:r>
            <a:r>
              <a:rPr lang="en-GB" altLang="en-US" sz="1800"/>
              <a:t> and L</a:t>
            </a:r>
            <a:r>
              <a:rPr lang="en-GB" altLang="en-US" sz="1800" baseline="-25000"/>
              <a:t>2</a:t>
            </a:r>
            <a:r>
              <a:rPr lang="en-GB" altLang="en-US" sz="1800"/>
              <a:t> are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A5E0F0-5107-4A25-C995-C06AA20477C7}"/>
              </a:ext>
            </a:extLst>
          </p:cNvPr>
          <p:cNvSpPr txBox="1"/>
          <p:nvPr/>
        </p:nvSpPr>
        <p:spPr>
          <a:xfrm>
            <a:off x="269875" y="5302250"/>
            <a:ext cx="48783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*** Combining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Script MT Bold" panose="03040602040607080904" pitchFamily="66" charset="0"/>
              </a:rPr>
              <a:t>L</a:t>
            </a:r>
            <a:r>
              <a:rPr lang="en-GB" sz="2800" baseline="-25000" dirty="0" err="1">
                <a:solidFill>
                  <a:schemeClr val="accent1">
                    <a:lumMod val="75000"/>
                  </a:schemeClr>
                </a:solidFill>
              </a:rPr>
              <a:t>prof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for L</a:t>
            </a:r>
            <a:r>
              <a:rPr lang="en-GB" sz="28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and L</a:t>
            </a:r>
            <a:r>
              <a:rPr lang="en-GB" sz="28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loses a lot of information,  and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800" baseline="-25000" dirty="0" err="1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wrong *****</a:t>
            </a:r>
          </a:p>
        </p:txBody>
      </p:sp>
      <p:sp>
        <p:nvSpPr>
          <p:cNvPr id="18491" name="Slide Number Placeholder 5">
            <a:extLst>
              <a:ext uri="{FF2B5EF4-FFF2-40B4-BE49-F238E27FC236}">
                <a16:creationId xmlns:a16="http://schemas.microsoft.com/office/drawing/2014/main" xmlns="" id="{FF119EBC-B629-C0F4-ACC3-70D57A77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824FD7-A342-3146-ACE3-77C26422D0B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E0F5A2-B120-FCE9-32D2-4FC0E0F732BB}"/>
              </a:ext>
            </a:extLst>
          </p:cNvPr>
          <p:cNvSpPr txBox="1"/>
          <p:nvPr/>
        </p:nvSpPr>
        <p:spPr>
          <a:xfrm>
            <a:off x="2736131" y="11669"/>
            <a:ext cx="158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y= a +b*x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63AF351E-65CB-682D-769C-0BCD35EE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xmlns="" id="{D4DDB4FC-19F0-7049-2945-58796386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5538"/>
            <a:ext cx="3778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COSMOLOGY 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Plot of dark energy fraction v  dark matter fraction by various methods. Each determines  dark energy fraction poorly, but combination is fine, because of different correlations.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Combining Profile Likelihoods would give very large uncertainty on dark energy fraction. </a:t>
            </a:r>
          </a:p>
        </p:txBody>
      </p:sp>
      <p:pic>
        <p:nvPicPr>
          <p:cNvPr id="19460" name="Picture 2" descr="Image result for amanullah supernova  dark">
            <a:extLst>
              <a:ext uri="{FF2B5EF4-FFF2-40B4-BE49-F238E27FC236}">
                <a16:creationId xmlns:a16="http://schemas.microsoft.com/office/drawing/2014/main" xmlns="" id="{822BA93A-D2F5-5D37-9FE1-545EC7C57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510088" cy="6634163"/>
          </a:xfrm>
        </p:spPr>
      </p:pic>
      <p:sp>
        <p:nvSpPr>
          <p:cNvPr id="19461" name="Slide Number Placeholder 2">
            <a:extLst>
              <a:ext uri="{FF2B5EF4-FFF2-40B4-BE49-F238E27FC236}">
                <a16:creationId xmlns:a16="http://schemas.microsoft.com/office/drawing/2014/main" xmlns="" id="{FFA5529A-5FA5-3FCC-BFAA-B533F65D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3955B0-284B-9D46-96ED-C7C494BFA35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xmlns="" id="{13404258-CD74-697C-653D-6CDF5C95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AA9C76-5F02-7B4E-B09E-2177E66077F9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340CFBAC-7246-AFD2-2940-3CA3CCF611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 sz="2800"/>
              <a:t>NORMALISATION FOR LIKELIHOOD</a:t>
            </a:r>
            <a:endParaRPr lang="en-GB" altLang="en-US" sz="2800">
              <a:latin typeface="Script MT Bold" panose="03040602040607080904" pitchFamily="66" charset="77"/>
            </a:endParaRPr>
          </a:p>
        </p:txBody>
      </p:sp>
      <p:graphicFrame>
        <p:nvGraphicFramePr>
          <p:cNvPr id="20484" name="Object 3">
            <a:extLst>
              <a:ext uri="{FF2B5EF4-FFF2-40B4-BE49-F238E27FC236}">
                <a16:creationId xmlns:a16="http://schemas.microsoft.com/office/drawing/2014/main" xmlns="" id="{06554571-14FC-228C-8A80-EF2E7D53238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908050"/>
          <a:ext cx="1512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7843500" imgH="6438900" progId="Equation.3">
                  <p:embed/>
                </p:oleObj>
              </mc:Choice>
              <mc:Fallback>
                <p:oleObj name="Equation" r:id="rId3" imgW="17843500" imgH="6438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08050"/>
                        <a:ext cx="15128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4">
            <a:extLst>
              <a:ext uri="{FF2B5EF4-FFF2-40B4-BE49-F238E27FC236}">
                <a16:creationId xmlns:a16="http://schemas.microsoft.com/office/drawing/2014/main" xmlns="" id="{8259097A-E4EA-4665-A2D0-1E3CB3504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7963" y="13414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xmlns="" id="{FE2187C9-B453-F9C0-1379-2E5FCB55BC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6938" y="13414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487" name="Object 7">
            <a:extLst>
              <a:ext uri="{FF2B5EF4-FFF2-40B4-BE49-F238E27FC236}">
                <a16:creationId xmlns:a16="http://schemas.microsoft.com/office/drawing/2014/main" xmlns="" id="{A9A91C68-707E-A172-C54B-6696AB2907AD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24525" y="2420938"/>
          <a:ext cx="1511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8427700" imgH="5270500" progId="Equation.3">
                  <p:embed/>
                </p:oleObj>
              </mc:Choice>
              <mc:Fallback>
                <p:oleObj name="Equation" r:id="rId5" imgW="184277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420938"/>
                        <a:ext cx="15113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Line 8">
            <a:extLst>
              <a:ext uri="{FF2B5EF4-FFF2-40B4-BE49-F238E27FC236}">
                <a16:creationId xmlns:a16="http://schemas.microsoft.com/office/drawing/2014/main" xmlns="" id="{5C45CB91-2F13-D642-B311-972A4CA0D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6094413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9" name="AutoShape 9">
            <a:extLst>
              <a:ext uri="{FF2B5EF4-FFF2-40B4-BE49-F238E27FC236}">
                <a16:creationId xmlns:a16="http://schemas.microsoft.com/office/drawing/2014/main" xmlns="" id="{F6507C3A-6E98-7846-CAD0-55128394FC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1187450" y="4005263"/>
            <a:ext cx="1587" cy="1588"/>
          </a:xfrm>
          <a:prstGeom prst="curvedConnector3">
            <a:avLst>
              <a:gd name="adj1" fmla="val 135499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0" name="Line 11">
            <a:extLst>
              <a:ext uri="{FF2B5EF4-FFF2-40B4-BE49-F238E27FC236}">
                <a16:creationId xmlns:a16="http://schemas.microsoft.com/office/drawing/2014/main" xmlns="" id="{2E82F057-2C46-56F8-250E-2DE7EA4F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4149725"/>
            <a:ext cx="2592388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2">
            <a:extLst>
              <a:ext uri="{FF2B5EF4-FFF2-40B4-BE49-F238E27FC236}">
                <a16:creationId xmlns:a16="http://schemas.microsoft.com/office/drawing/2014/main" xmlns="" id="{232E9D06-4F4D-AD93-8768-F99BF7BB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658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20492" name="Line 13">
            <a:extLst>
              <a:ext uri="{FF2B5EF4-FFF2-40B4-BE49-F238E27FC236}">
                <a16:creationId xmlns:a16="http://schemas.microsoft.com/office/drawing/2014/main" xmlns="" id="{F1D671E5-2DE6-56F1-3ACE-EE253BF58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6308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4">
            <a:extLst>
              <a:ext uri="{FF2B5EF4-FFF2-40B4-BE49-F238E27FC236}">
                <a16:creationId xmlns:a16="http://schemas.microsoft.com/office/drawing/2014/main" xmlns="" id="{E18B12C5-4905-896A-423F-6741C5D46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027488"/>
            <a:ext cx="7191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>
            <a:extLst>
              <a:ext uri="{FF2B5EF4-FFF2-40B4-BE49-F238E27FC236}">
                <a16:creationId xmlns:a16="http://schemas.microsoft.com/office/drawing/2014/main" xmlns="" id="{8C08BBAF-FC0E-B176-CF99-D5BB1D1BB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5735638"/>
            <a:ext cx="7191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>
            <a:extLst>
              <a:ext uri="{FF2B5EF4-FFF2-40B4-BE49-F238E27FC236}">
                <a16:creationId xmlns:a16="http://schemas.microsoft.com/office/drawing/2014/main" xmlns="" id="{A661696F-A596-942C-379E-96B35B24D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852988"/>
            <a:ext cx="719138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6" name="Picture 17">
            <a:extLst>
              <a:ext uri="{FF2B5EF4-FFF2-40B4-BE49-F238E27FC236}">
                <a16:creationId xmlns:a16="http://schemas.microsoft.com/office/drawing/2014/main" xmlns="" id="{C7242589-873D-0CB8-8435-B25008C0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17208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 Box 18">
            <a:extLst>
              <a:ext uri="{FF2B5EF4-FFF2-40B4-BE49-F238E27FC236}">
                <a16:creationId xmlns:a16="http://schemas.microsoft.com/office/drawing/2014/main" xmlns="" id="{E33BFE63-0420-98E5-52A4-B4D13A0F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244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98" name="Picture 20">
            <a:extLst>
              <a:ext uri="{FF2B5EF4-FFF2-40B4-BE49-F238E27FC236}">
                <a16:creationId xmlns:a16="http://schemas.microsoft.com/office/drawing/2014/main" xmlns="" id="{43774238-0912-DDDD-57EF-E9D0238E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7763" y="5373688"/>
            <a:ext cx="1962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9" name="Text Box 21">
            <a:extLst>
              <a:ext uri="{FF2B5EF4-FFF2-40B4-BE49-F238E27FC236}">
                <a16:creationId xmlns:a16="http://schemas.microsoft.com/office/drawing/2014/main" xmlns="" id="{321B3CC7-6CC6-BB72-1BF6-3BAC3D4E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942975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1800">
                <a:cs typeface="Arial" panose="020B0604020202020204" pitchFamily="34" charset="0"/>
              </a:rPr>
              <a:t> be independent of </a:t>
            </a:r>
            <a:r>
              <a:rPr lang="en-GB" altLang="en-US" sz="1800" b="1">
                <a:latin typeface="Symbol" pitchFamily="2" charset="2"/>
                <a:cs typeface="Arial" panose="020B0604020202020204" pitchFamily="34" charset="0"/>
              </a:rPr>
              <a:t>m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grpSp>
        <p:nvGrpSpPr>
          <p:cNvPr id="20500" name="Group 22">
            <a:extLst>
              <a:ext uri="{FF2B5EF4-FFF2-40B4-BE49-F238E27FC236}">
                <a16:creationId xmlns:a16="http://schemas.microsoft.com/office/drawing/2014/main" xmlns="" id="{E6D65EA7-BFDC-2B05-67D0-6A5BA2BE1F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0238" y="2982913"/>
            <a:ext cx="6048375" cy="1071562"/>
            <a:chOff x="748" y="1979"/>
            <a:chExt cx="4445" cy="766"/>
          </a:xfrm>
        </p:grpSpPr>
        <p:sp>
          <p:nvSpPr>
            <p:cNvPr id="20516" name="AutoShape 23">
              <a:extLst>
                <a:ext uri="{FF2B5EF4-FFF2-40B4-BE49-F238E27FC236}">
                  <a16:creationId xmlns:a16="http://schemas.microsoft.com/office/drawing/2014/main" xmlns="" id="{1B5E7218-A18D-ACD1-B7C3-E032848996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979"/>
              <a:ext cx="2752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24">
              <a:extLst>
                <a:ext uri="{FF2B5EF4-FFF2-40B4-BE49-F238E27FC236}">
                  <a16:creationId xmlns:a16="http://schemas.microsoft.com/office/drawing/2014/main" xmlns="" id="{AA4187DB-F989-13E3-DDD3-7FCD127C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2585"/>
              <a:ext cx="22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18" name="Rectangle 25">
              <a:extLst>
                <a:ext uri="{FF2B5EF4-FFF2-40B4-BE49-F238E27FC236}">
                  <a16:creationId xmlns:a16="http://schemas.microsoft.com/office/drawing/2014/main" xmlns="" id="{6D4343DE-4D92-44CD-1012-3DD91A74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2477"/>
              <a:ext cx="4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19" name="Rectangle 28">
              <a:extLst>
                <a:ext uri="{FF2B5EF4-FFF2-40B4-BE49-F238E27FC236}">
                  <a16:creationId xmlns:a16="http://schemas.microsoft.com/office/drawing/2014/main" xmlns="" id="{8B35BB0B-381E-345C-7CDF-79E8268C2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2412"/>
              <a:ext cx="3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0" name="Rectangle 29">
              <a:extLst>
                <a:ext uri="{FF2B5EF4-FFF2-40B4-BE49-F238E27FC236}">
                  <a16:creationId xmlns:a16="http://schemas.microsoft.com/office/drawing/2014/main" xmlns="" id="{60ECA377-8227-C0EE-FBD3-F391214E8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2467"/>
              <a:ext cx="6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Missing  1/</a:t>
              </a: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Symbol" pitchFamily="2" charset="2"/>
                </a:rPr>
                <a:t>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1" name="Rectangle 30">
              <a:extLst>
                <a:ext uri="{FF2B5EF4-FFF2-40B4-BE49-F238E27FC236}">
                  <a16:creationId xmlns:a16="http://schemas.microsoft.com/office/drawing/2014/main" xmlns="" id="{1DA71D03-AC12-8793-103A-602EB36B6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412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2" name="Rectangle 31">
              <a:extLst>
                <a:ext uri="{FF2B5EF4-FFF2-40B4-BE49-F238E27FC236}">
                  <a16:creationId xmlns:a16="http://schemas.microsoft.com/office/drawing/2014/main" xmlns="" id="{6E2C312D-CDDA-4D96-A6E5-0B17F6CF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412"/>
              <a:ext cx="3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3" name="Rectangle 32">
              <a:extLst>
                <a:ext uri="{FF2B5EF4-FFF2-40B4-BE49-F238E27FC236}">
                  <a16:creationId xmlns:a16="http://schemas.microsoft.com/office/drawing/2014/main" xmlns="" id="{D4D09B22-BFE3-169A-3760-6D67EB779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412"/>
              <a:ext cx="32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24" name="Rectangle 33">
              <a:extLst>
                <a:ext uri="{FF2B5EF4-FFF2-40B4-BE49-F238E27FC236}">
                  <a16:creationId xmlns:a16="http://schemas.microsoft.com/office/drawing/2014/main" xmlns="" id="{5349F8B0-5C90-E871-9779-983FD397A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2412"/>
              <a:ext cx="32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5" name="Rectangle 34">
              <a:extLst>
                <a:ext uri="{FF2B5EF4-FFF2-40B4-BE49-F238E27FC236}">
                  <a16:creationId xmlns:a16="http://schemas.microsoft.com/office/drawing/2014/main" xmlns="" id="{D9878890-C4EF-33F9-CF1E-8F714D83C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2412"/>
              <a:ext cx="32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6" name="Rectangle 35">
              <a:extLst>
                <a:ext uri="{FF2B5EF4-FFF2-40B4-BE49-F238E27FC236}">
                  <a16:creationId xmlns:a16="http://schemas.microsoft.com/office/drawing/2014/main" xmlns="" id="{A14C77F7-B566-F455-B4AA-EEF6CC61C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240"/>
              <a:ext cx="9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7" name="Rectangle 36">
              <a:extLst>
                <a:ext uri="{FF2B5EF4-FFF2-40B4-BE49-F238E27FC236}">
                  <a16:creationId xmlns:a16="http://schemas.microsoft.com/office/drawing/2014/main" xmlns="" id="{FD1AC944-DEA6-4D47-1241-66026B9E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240"/>
              <a:ext cx="29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8" name="Rectangle 37">
              <a:extLst>
                <a:ext uri="{FF2B5EF4-FFF2-40B4-BE49-F238E27FC236}">
                  <a16:creationId xmlns:a16="http://schemas.microsoft.com/office/drawing/2014/main" xmlns="" id="{8C2382BC-00B8-F48F-B076-96FBD2EEB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240"/>
              <a:ext cx="32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29" name="Rectangle 38">
              <a:extLst>
                <a:ext uri="{FF2B5EF4-FFF2-40B4-BE49-F238E27FC236}">
                  <a16:creationId xmlns:a16="http://schemas.microsoft.com/office/drawing/2014/main" xmlns="" id="{775C46B0-CAE4-F0E2-465C-A40AC92A3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2240"/>
              <a:ext cx="32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0" name="Rectangle 39">
              <a:extLst>
                <a:ext uri="{FF2B5EF4-FFF2-40B4-BE49-F238E27FC236}">
                  <a16:creationId xmlns:a16="http://schemas.microsoft.com/office/drawing/2014/main" xmlns="" id="{1DC5F7EA-A452-B122-7E12-79830C41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2240"/>
              <a:ext cx="2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1" name="Rectangle 40">
              <a:extLst>
                <a:ext uri="{FF2B5EF4-FFF2-40B4-BE49-F238E27FC236}">
                  <a16:creationId xmlns:a16="http://schemas.microsoft.com/office/drawing/2014/main" xmlns="" id="{06B73520-4CB1-2CD6-D3DD-E59DF951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053"/>
              <a:ext cx="2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2" name="Rectangle 41">
              <a:extLst>
                <a:ext uri="{FF2B5EF4-FFF2-40B4-BE49-F238E27FC236}">
                  <a16:creationId xmlns:a16="http://schemas.microsoft.com/office/drawing/2014/main" xmlns="" id="{564DFF9B-3B5E-012B-29F5-417F7F68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053"/>
              <a:ext cx="32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3" name="Rectangle 42">
              <a:extLst>
                <a:ext uri="{FF2B5EF4-FFF2-40B4-BE49-F238E27FC236}">
                  <a16:creationId xmlns:a16="http://schemas.microsoft.com/office/drawing/2014/main" xmlns="" id="{7F91C1CD-BB36-2947-3573-24407F3C2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002"/>
              <a:ext cx="3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4" name="Rectangle 43">
              <a:extLst>
                <a:ext uri="{FF2B5EF4-FFF2-40B4-BE49-F238E27FC236}">
                  <a16:creationId xmlns:a16="http://schemas.microsoft.com/office/drawing/2014/main" xmlns="" id="{602DFB68-1254-C00E-3511-0BD4B89D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3"/>
              <a:ext cx="1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5" name="Rectangle 44">
              <a:extLst>
                <a:ext uri="{FF2B5EF4-FFF2-40B4-BE49-F238E27FC236}">
                  <a16:creationId xmlns:a16="http://schemas.microsoft.com/office/drawing/2014/main" xmlns="" id="{EE8BFE26-21DF-6751-8E00-6163DDFA9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053"/>
              <a:ext cx="4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6" name="Rectangle 45">
              <a:extLst>
                <a:ext uri="{FF2B5EF4-FFF2-40B4-BE49-F238E27FC236}">
                  <a16:creationId xmlns:a16="http://schemas.microsoft.com/office/drawing/2014/main" xmlns="" id="{A39DB2DA-71A7-B27F-4213-9E148EB5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2053"/>
              <a:ext cx="2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|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7" name="Rectangle 46">
              <a:extLst>
                <a:ext uri="{FF2B5EF4-FFF2-40B4-BE49-F238E27FC236}">
                  <a16:creationId xmlns:a16="http://schemas.microsoft.com/office/drawing/2014/main" xmlns="" id="{68F458AD-C449-A4E8-0762-12A6591C6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053"/>
              <a:ext cx="4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8" name="Rectangle 47">
              <a:extLst>
                <a:ext uri="{FF2B5EF4-FFF2-40B4-BE49-F238E27FC236}">
                  <a16:creationId xmlns:a16="http://schemas.microsoft.com/office/drawing/2014/main" xmlns="" id="{253B86AF-D6BB-B80C-E123-DFC37540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053"/>
              <a:ext cx="16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39" name="Rectangle 48">
              <a:extLst>
                <a:ext uri="{FF2B5EF4-FFF2-40B4-BE49-F238E27FC236}">
                  <a16:creationId xmlns:a16="http://schemas.microsoft.com/office/drawing/2014/main" xmlns="" id="{C8509972-CF26-4DA4-CABD-4E04B7C7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2053"/>
              <a:ext cx="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0" name="Rectangle 50">
              <a:extLst>
                <a:ext uri="{FF2B5EF4-FFF2-40B4-BE49-F238E27FC236}">
                  <a16:creationId xmlns:a16="http://schemas.microsoft.com/office/drawing/2014/main" xmlns="" id="{BA4C37FC-EE8E-0C7E-15DA-CF89E6505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990"/>
              <a:ext cx="5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t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1" name="Rectangle 51">
              <a:extLst>
                <a:ext uri="{FF2B5EF4-FFF2-40B4-BE49-F238E27FC236}">
                  <a16:creationId xmlns:a16="http://schemas.microsoft.com/office/drawing/2014/main" xmlns="" id="{5CEAAAC6-9AD1-9EAF-6FE0-888430371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043"/>
              <a:ext cx="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t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2" name="Rectangle 52">
              <a:extLst>
                <a:ext uri="{FF2B5EF4-FFF2-40B4-BE49-F238E27FC236}">
                  <a16:creationId xmlns:a16="http://schemas.microsoft.com/office/drawing/2014/main" xmlns="" id="{70E8B68F-58D7-FF82-00B1-5EF00454E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228"/>
              <a:ext cx="9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­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3" name="Rectangle 53">
              <a:extLst>
                <a:ext uri="{FF2B5EF4-FFF2-40B4-BE49-F238E27FC236}">
                  <a16:creationId xmlns:a16="http://schemas.microsoft.com/office/drawing/2014/main" xmlns="" id="{DD397599-7D0B-FFFF-AFC3-A00060910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990"/>
              <a:ext cx="7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-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4" name="Rectangle 54">
              <a:extLst>
                <a:ext uri="{FF2B5EF4-FFF2-40B4-BE49-F238E27FC236}">
                  <a16:creationId xmlns:a16="http://schemas.microsoft.com/office/drawing/2014/main" xmlns="" id="{4F7ECD31-3D66-DC6A-B9AB-1436160FC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043"/>
              <a:ext cx="7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=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5" name="Rectangle 55">
              <a:extLst>
                <a:ext uri="{FF2B5EF4-FFF2-40B4-BE49-F238E27FC236}">
                  <a16:creationId xmlns:a16="http://schemas.microsoft.com/office/drawing/2014/main" xmlns="" id="{AA081442-F419-9A2E-F742-69AE7332E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002"/>
              <a:ext cx="3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6" name="Rectangle 56">
              <a:extLst>
                <a:ext uri="{FF2B5EF4-FFF2-40B4-BE49-F238E27FC236}">
                  <a16:creationId xmlns:a16="http://schemas.microsoft.com/office/drawing/2014/main" xmlns="" id="{C8E68F88-3AC1-A934-72B8-BEFE3EF3C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053"/>
              <a:ext cx="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7" name="Rectangle 57">
              <a:extLst>
                <a:ext uri="{FF2B5EF4-FFF2-40B4-BE49-F238E27FC236}">
                  <a16:creationId xmlns:a16="http://schemas.microsoft.com/office/drawing/2014/main" xmlns="" id="{F0499749-FB24-08C4-5DC2-65538188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053"/>
              <a:ext cx="3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48" name="Rectangle 58">
              <a:extLst>
                <a:ext uri="{FF2B5EF4-FFF2-40B4-BE49-F238E27FC236}">
                  <a16:creationId xmlns:a16="http://schemas.microsoft.com/office/drawing/2014/main" xmlns="" id="{3528D4E7-AAE7-FE9A-573C-985950D0C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2053"/>
              <a:ext cx="7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20501" name="Text Box 59">
            <a:extLst>
              <a:ext uri="{FF2B5EF4-FFF2-40B4-BE49-F238E27FC236}">
                <a16:creationId xmlns:a16="http://schemas.microsoft.com/office/drawing/2014/main" xmlns="" id="{99868854-9EE6-3C67-0E62-B1E7E007A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89275"/>
            <a:ext cx="181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INCORRECT</a:t>
            </a:r>
          </a:p>
        </p:txBody>
      </p:sp>
      <p:sp>
        <p:nvSpPr>
          <p:cNvPr id="20502" name="Freeform 60">
            <a:extLst>
              <a:ext uri="{FF2B5EF4-FFF2-40B4-BE49-F238E27FC236}">
                <a16:creationId xmlns:a16="http://schemas.microsoft.com/office/drawing/2014/main" xmlns="" id="{72C4A980-068D-9920-7028-D1BA9AE688FD}"/>
              </a:ext>
            </a:extLst>
          </p:cNvPr>
          <p:cNvSpPr>
            <a:spLocks/>
          </p:cNvSpPr>
          <p:nvPr/>
        </p:nvSpPr>
        <p:spPr bwMode="auto">
          <a:xfrm>
            <a:off x="1187450" y="4149725"/>
            <a:ext cx="3627438" cy="1858963"/>
          </a:xfrm>
          <a:custGeom>
            <a:avLst/>
            <a:gdLst>
              <a:gd name="T0" fmla="*/ 0 w 2285"/>
              <a:gd name="T1" fmla="*/ 0 h 1171"/>
              <a:gd name="T2" fmla="*/ 2147483647 w 2285"/>
              <a:gd name="T3" fmla="*/ 2147483647 h 1171"/>
              <a:gd name="T4" fmla="*/ 2147483647 w 2285"/>
              <a:gd name="T5" fmla="*/ 2147483647 h 1171"/>
              <a:gd name="T6" fmla="*/ 0 60000 65536"/>
              <a:gd name="T7" fmla="*/ 0 60000 65536"/>
              <a:gd name="T8" fmla="*/ 0 60000 65536"/>
              <a:gd name="T9" fmla="*/ 0 w 2285"/>
              <a:gd name="T10" fmla="*/ 0 h 1171"/>
              <a:gd name="T11" fmla="*/ 2285 w 2285"/>
              <a:gd name="T12" fmla="*/ 1171 h 1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5" h="1171">
                <a:moveTo>
                  <a:pt x="0" y="0"/>
                </a:moveTo>
                <a:cubicBezTo>
                  <a:pt x="192" y="306"/>
                  <a:pt x="389" y="622"/>
                  <a:pt x="770" y="817"/>
                </a:cubicBezTo>
                <a:cubicBezTo>
                  <a:pt x="1151" y="1012"/>
                  <a:pt x="1970" y="1097"/>
                  <a:pt x="2285" y="1171"/>
                </a:cubicBezTo>
              </a:path>
            </a:pathLst>
          </a:custGeom>
          <a:solidFill>
            <a:schemeClr val="bg1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61">
            <a:extLst>
              <a:ext uri="{FF2B5EF4-FFF2-40B4-BE49-F238E27FC236}">
                <a16:creationId xmlns:a16="http://schemas.microsoft.com/office/drawing/2014/main" xmlns="" id="{4102C662-F51F-77FC-F8C1-56842748C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62">
            <a:extLst>
              <a:ext uri="{FF2B5EF4-FFF2-40B4-BE49-F238E27FC236}">
                <a16:creationId xmlns:a16="http://schemas.microsoft.com/office/drawing/2014/main" xmlns="" id="{3A091C78-7565-5595-9391-C801740A0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63">
            <a:extLst>
              <a:ext uri="{FF2B5EF4-FFF2-40B4-BE49-F238E27FC236}">
                <a16:creationId xmlns:a16="http://schemas.microsoft.com/office/drawing/2014/main" xmlns="" id="{403D5AC8-CD33-CBB5-1E98-7F140BF5F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64">
            <a:extLst>
              <a:ext uri="{FF2B5EF4-FFF2-40B4-BE49-F238E27FC236}">
                <a16:creationId xmlns:a16="http://schemas.microsoft.com/office/drawing/2014/main" xmlns="" id="{AA59CDCF-F860-59B5-EB6A-C0D6211F7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65">
            <a:extLst>
              <a:ext uri="{FF2B5EF4-FFF2-40B4-BE49-F238E27FC236}">
                <a16:creationId xmlns:a16="http://schemas.microsoft.com/office/drawing/2014/main" xmlns="" id="{518CA0FE-BAB3-BAEC-1748-1159C78D8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66">
            <a:extLst>
              <a:ext uri="{FF2B5EF4-FFF2-40B4-BE49-F238E27FC236}">
                <a16:creationId xmlns:a16="http://schemas.microsoft.com/office/drawing/2014/main" xmlns="" id="{4E76EFF5-64FF-3282-F60D-76BC9A4D2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67">
            <a:extLst>
              <a:ext uri="{FF2B5EF4-FFF2-40B4-BE49-F238E27FC236}">
                <a16:creationId xmlns:a16="http://schemas.microsoft.com/office/drawing/2014/main" xmlns="" id="{5D76E4CF-D6DA-041E-1F44-873BF688B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68">
            <a:extLst>
              <a:ext uri="{FF2B5EF4-FFF2-40B4-BE49-F238E27FC236}">
                <a16:creationId xmlns:a16="http://schemas.microsoft.com/office/drawing/2014/main" xmlns="" id="{5CFE6EBB-44D1-5C9A-BE73-063F13909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69">
            <a:extLst>
              <a:ext uri="{FF2B5EF4-FFF2-40B4-BE49-F238E27FC236}">
                <a16:creationId xmlns:a16="http://schemas.microsoft.com/office/drawing/2014/main" xmlns="" id="{726E2A3E-C6B6-69DA-74A6-D7054895B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Freeform 72">
            <a:extLst>
              <a:ext uri="{FF2B5EF4-FFF2-40B4-BE49-F238E27FC236}">
                <a16:creationId xmlns:a16="http://schemas.microsoft.com/office/drawing/2014/main" xmlns="" id="{5F6F6781-4566-B7E6-B802-D5FFA3D5B200}"/>
              </a:ext>
            </a:extLst>
          </p:cNvPr>
          <p:cNvSpPr>
            <a:spLocks/>
          </p:cNvSpPr>
          <p:nvPr/>
        </p:nvSpPr>
        <p:spPr bwMode="auto">
          <a:xfrm>
            <a:off x="1187450" y="4149725"/>
            <a:ext cx="2089150" cy="1943100"/>
          </a:xfrm>
          <a:custGeom>
            <a:avLst/>
            <a:gdLst>
              <a:gd name="T0" fmla="*/ 0 w 1316"/>
              <a:gd name="T1" fmla="*/ 0 h 1224"/>
              <a:gd name="T2" fmla="*/ 2147483647 w 1316"/>
              <a:gd name="T3" fmla="*/ 2147483647 h 1224"/>
              <a:gd name="T4" fmla="*/ 2147483647 w 1316"/>
              <a:gd name="T5" fmla="*/ 2147483647 h 1224"/>
              <a:gd name="T6" fmla="*/ 2147483647 w 1316"/>
              <a:gd name="T7" fmla="*/ 2147483647 h 1224"/>
              <a:gd name="T8" fmla="*/ 2147483647 w 1316"/>
              <a:gd name="T9" fmla="*/ 2147483647 h 1224"/>
              <a:gd name="T10" fmla="*/ 2147483647 w 1316"/>
              <a:gd name="T11" fmla="*/ 2147483647 h 1224"/>
              <a:gd name="T12" fmla="*/ 2147483647 w 1316"/>
              <a:gd name="T13" fmla="*/ 2147483647 h 1224"/>
              <a:gd name="T14" fmla="*/ 2147483647 w 1316"/>
              <a:gd name="T15" fmla="*/ 2147483647 h 1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16"/>
              <a:gd name="T25" fmla="*/ 0 h 1224"/>
              <a:gd name="T26" fmla="*/ 1316 w 1316"/>
              <a:gd name="T27" fmla="*/ 1224 h 1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16" h="1224">
                <a:moveTo>
                  <a:pt x="0" y="0"/>
                </a:moveTo>
                <a:cubicBezTo>
                  <a:pt x="11" y="113"/>
                  <a:pt x="22" y="226"/>
                  <a:pt x="45" y="317"/>
                </a:cubicBezTo>
                <a:cubicBezTo>
                  <a:pt x="68" y="408"/>
                  <a:pt x="106" y="484"/>
                  <a:pt x="136" y="544"/>
                </a:cubicBezTo>
                <a:cubicBezTo>
                  <a:pt x="166" y="604"/>
                  <a:pt x="174" y="620"/>
                  <a:pt x="227" y="680"/>
                </a:cubicBezTo>
                <a:cubicBezTo>
                  <a:pt x="280" y="740"/>
                  <a:pt x="371" y="839"/>
                  <a:pt x="454" y="907"/>
                </a:cubicBezTo>
                <a:cubicBezTo>
                  <a:pt x="537" y="975"/>
                  <a:pt x="628" y="1043"/>
                  <a:pt x="726" y="1088"/>
                </a:cubicBezTo>
                <a:cubicBezTo>
                  <a:pt x="824" y="1133"/>
                  <a:pt x="945" y="1156"/>
                  <a:pt x="1043" y="1179"/>
                </a:cubicBezTo>
                <a:cubicBezTo>
                  <a:pt x="1141" y="1202"/>
                  <a:pt x="1271" y="1217"/>
                  <a:pt x="1316" y="12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7D49764F-6A2B-E7C7-8FCD-8A1815ED2600}"/>
              </a:ext>
            </a:extLst>
          </p:cNvPr>
          <p:cNvCxnSpPr/>
          <p:nvPr/>
        </p:nvCxnSpPr>
        <p:spPr>
          <a:xfrm flipV="1">
            <a:off x="4095750" y="3252788"/>
            <a:ext cx="0" cy="3349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4" name="TextBox 5">
            <a:extLst>
              <a:ext uri="{FF2B5EF4-FFF2-40B4-BE49-F238E27FC236}">
                <a16:creationId xmlns:a16="http://schemas.microsoft.com/office/drawing/2014/main" xmlns="" id="{C7A05AAE-C580-323C-C532-56AC51C43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789363"/>
            <a:ext cx="24828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70C0"/>
                </a:solidFill>
                <a:sym typeface="Symbol" pitchFamily="2" charset="2"/>
              </a:rPr>
              <a:t>  infinite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0000"/>
              </a:solidFill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  <a:sym typeface="Symbol" pitchFamily="2" charset="2"/>
              </a:rPr>
              <a:t> too large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 about right</a:t>
            </a:r>
            <a:endParaRPr lang="en-GB" altLang="en-US" sz="1800">
              <a:solidFill>
                <a:srgbClr val="FF0000"/>
              </a:solidFill>
            </a:endParaRPr>
          </a:p>
        </p:txBody>
      </p:sp>
      <p:sp>
        <p:nvSpPr>
          <p:cNvPr id="20515" name="TextBox 6">
            <a:extLst>
              <a:ext uri="{FF2B5EF4-FFF2-40B4-BE49-F238E27FC236}">
                <a16:creationId xmlns:a16="http://schemas.microsoft.com/office/drawing/2014/main" xmlns="" id="{3FDAFB38-7519-3C64-09FD-659413D97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46263"/>
            <a:ext cx="273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Data      Param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Exponential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4">
            <a:extLst>
              <a:ext uri="{FF2B5EF4-FFF2-40B4-BE49-F238E27FC236}">
                <a16:creationId xmlns:a16="http://schemas.microsoft.com/office/drawing/2014/main" xmlns="" id="{E960787E-A5B2-7FFC-D9D2-E0CBFE8F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8EAF85-607F-3447-B625-5CD61A42BDF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xmlns="" id="{E430D3BE-F85B-1932-BB44-DA0B364E9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4457"/>
            <a:ext cx="8229600" cy="778098"/>
          </a:xfrm>
        </p:spPr>
        <p:txBody>
          <a:bodyPr/>
          <a:lstStyle/>
          <a:p>
            <a:pPr eaLnBrk="1" hangingPunct="1"/>
            <a:r>
              <a:rPr lang="en-GB" altLang="en-US" dirty="0"/>
              <a:t>Topics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xmlns="" id="{0079A3A7-66CF-1F75-14FE-9011E78E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65374"/>
            <a:ext cx="7775575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99FF"/>
                </a:solidFill>
              </a:rPr>
              <a:t>What it 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How it works: Resonance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008000"/>
                </a:solidFill>
              </a:rPr>
              <a:t>Uncertainty estimates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99FF"/>
                </a:solidFill>
              </a:rPr>
              <a:t>Coverage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Several Parameters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solidFill>
                  <a:srgbClr val="00B050"/>
                </a:solidFill>
              </a:rPr>
              <a:t>Do’s </a:t>
            </a:r>
            <a:r>
              <a:rPr lang="en-GB" altLang="en-US" sz="2800" dirty="0">
                <a:solidFill>
                  <a:srgbClr val="00B050"/>
                </a:solidFill>
              </a:rPr>
              <a:t>and </a:t>
            </a:r>
            <a:r>
              <a:rPr lang="en-GB" altLang="en-US" sz="2800" dirty="0" err="1">
                <a:solidFill>
                  <a:srgbClr val="00B050"/>
                </a:solidFill>
              </a:rPr>
              <a:t>Dont’s</a:t>
            </a:r>
            <a:r>
              <a:rPr lang="en-GB" altLang="en-US" sz="2800" dirty="0">
                <a:solidFill>
                  <a:srgbClr val="00B050"/>
                </a:solidFill>
              </a:rPr>
              <a:t> with </a:t>
            </a:r>
            <a:r>
              <a:rPr lang="en-GB" altLang="en-US" sz="2800" b="1" dirty="0">
                <a:solidFill>
                  <a:srgbClr val="00B05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800" b="1" dirty="0">
                <a:solidFill>
                  <a:srgbClr val="00B050"/>
                </a:solidFill>
                <a:latin typeface="Bahnschrift Light" panose="020F0302020204030204" pitchFamily="34" charset="0"/>
              </a:rPr>
              <a:t>ikelihoods</a:t>
            </a:r>
            <a:r>
              <a:rPr lang="en-GB" altLang="en-US" b="1" dirty="0">
                <a:solidFill>
                  <a:srgbClr val="00B050"/>
                </a:solidFill>
                <a:latin typeface="Bahnschrift Light" panose="020F0302020204030204" pitchFamily="34" charset="0"/>
              </a:rPr>
              <a:t>:</a:t>
            </a:r>
            <a:endParaRPr lang="en-GB" altLang="en-US" b="1" dirty="0">
              <a:solidFill>
                <a:srgbClr val="00B050"/>
              </a:solidFill>
              <a:latin typeface="Mathematica1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00B050"/>
                </a:solidFill>
                <a:cs typeface="Arial" panose="020B0604020202020204" pitchFamily="34" charset="0"/>
              </a:rPr>
              <a:t>        </a:t>
            </a:r>
            <a:r>
              <a:rPr lang="en-GB" altLang="en-US" sz="1800" dirty="0">
                <a:solidFill>
                  <a:srgbClr val="00B050"/>
                </a:solidFill>
                <a:cs typeface="Arial" panose="020B0604020202020204" pitchFamily="34" charset="0"/>
              </a:rPr>
              <a:t>  COMBINING PROFILE  LIKELIHOODS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50"/>
                </a:solidFill>
                <a:cs typeface="Arial" panose="020B0604020202020204" pitchFamily="34" charset="0"/>
              </a:rPr>
              <a:t>          NORMALISATION FOR LIKELIHOOD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          (ln </a:t>
            </a:r>
            <a:r>
              <a:rPr lang="en-GB" altLang="en-US" sz="1800" dirty="0">
                <a:solidFill>
                  <a:srgbClr val="00B05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1800" dirty="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) = 0.5 RULE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5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           </a:t>
            </a:r>
            <a:r>
              <a:rPr lang="en-GB" altLang="en-US" sz="1800" dirty="0" err="1">
                <a:solidFill>
                  <a:srgbClr val="00B05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1800" baseline="-25000" dirty="0" err="1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max</a:t>
            </a:r>
            <a:r>
              <a:rPr lang="en-GB" altLang="en-US" sz="1800" baseline="-25000" dirty="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1800" dirty="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 AND GOODNESS OF </a:t>
            </a:r>
            <a:r>
              <a:rPr lang="en-GB" altLang="en-US" sz="1800" dirty="0" smtClean="0">
                <a:solidFill>
                  <a:srgbClr val="00B050"/>
                </a:solidFill>
                <a:cs typeface="Arial" panose="020B0604020202020204" pitchFamily="34" charset="0"/>
                <a:sym typeface="Symbol" pitchFamily="2" charset="2"/>
              </a:rPr>
              <a:t>FIT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B0F0"/>
              </a:solidFill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800" dirty="0">
                <a:solidFill>
                  <a:srgbClr val="00B0F0"/>
                </a:solidFill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800" dirty="0" smtClean="0">
                <a:solidFill>
                  <a:srgbClr val="00B0F0"/>
                </a:solidFill>
              </a:rPr>
              <a:t>Bayes </a:t>
            </a:r>
            <a:r>
              <a:rPr lang="en-GB" altLang="en-US" sz="2800" dirty="0">
                <a:solidFill>
                  <a:srgbClr val="00B0F0"/>
                </a:solidFill>
              </a:rPr>
              <a:t>and </a:t>
            </a:r>
            <a:r>
              <a:rPr lang="en-GB" altLang="en-US" sz="2800" dirty="0" err="1">
                <a:solidFill>
                  <a:srgbClr val="00B0F0"/>
                </a:solidFill>
              </a:rPr>
              <a:t>Frequentism</a:t>
            </a:r>
            <a:r>
              <a:rPr lang="en-GB" altLang="en-US" sz="2800" dirty="0">
                <a:solidFill>
                  <a:srgbClr val="00B0F0"/>
                </a:solidFill>
              </a:rPr>
              <a:t>: What is Probability?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B0F0"/>
                </a:solidFill>
                <a:cs typeface="Arial" panose="020B0604020202020204" pitchFamily="34" charset="0"/>
                <a:sym typeface="Symbol" pitchFamily="2" charset="2"/>
              </a:rPr>
              <a:t>      </a:t>
            </a:r>
            <a:endParaRPr lang="en-GB" altLang="en-US" sz="1800" dirty="0">
              <a:solidFill>
                <a:srgbClr val="00B0F0"/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xmlns="" id="{E933F05D-C111-5909-4092-782B3436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C84C07-6ABC-F742-ABAB-F66F37C67A9B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xmlns="" id="{5DE55496-05D0-CD71-F108-735CC0A64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56932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                          QUOTING UPPER LIMIT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“We observed no significant signal, and our 90% conf upper limit is …..”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Need to specify method   e.g.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      </a:t>
            </a:r>
            <a:r>
              <a:rPr lang="en-GB" altLang="en-US" sz="2400" b="1">
                <a:solidFill>
                  <a:schemeClr val="hlink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hlink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      </a:t>
            </a:r>
            <a:r>
              <a:rPr lang="en-GB" altLang="en-US" sz="2400" b="1">
                <a:solidFill>
                  <a:schemeClr val="hlink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Chi-squared (data or theory error)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hlink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      </a:t>
            </a:r>
            <a:r>
              <a:rPr lang="en-GB" altLang="en-US" sz="2400" b="1">
                <a:solidFill>
                  <a:schemeClr val="hlink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Frequentist  (Central or upper limit)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hlink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    Feldman-Cousins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hlink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    Bayes with prior = const,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CC0099"/>
                </a:solidFill>
                <a:cs typeface="Arial" panose="020B0604020202020204" pitchFamily="34" charset="0"/>
              </a:rPr>
              <a:t>“Show your</a:t>
            </a:r>
            <a:r>
              <a:rPr lang="en-GB" altLang="en-US" sz="2400" b="1">
                <a:solidFill>
                  <a:srgbClr val="CC0099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 L</a:t>
            </a:r>
            <a:r>
              <a:rPr lang="en-GB" altLang="en-US" sz="2400">
                <a:solidFill>
                  <a:srgbClr val="CC0099"/>
                </a:solidFill>
                <a:cs typeface="Arial" panose="020B0604020202020204" pitchFamily="34" charset="0"/>
              </a:rPr>
              <a:t>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</a:t>
            </a:r>
            <a:r>
              <a:rPr lang="en-GB" altLang="en-US" sz="2000">
                <a:solidFill>
                  <a:srgbClr val="FF0000"/>
                </a:solidFill>
                <a:cs typeface="Arial" panose="020B0604020202020204" pitchFamily="34" charset="0"/>
              </a:rPr>
              <a:t>1) Not always practical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cs typeface="Arial" panose="020B0604020202020204" pitchFamily="34" charset="0"/>
              </a:rPr>
              <a:t>       2) Not sufficient for frequentist methods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0AB5AF3E-E47D-BF43-357A-2624462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3016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>
            <a:extLst>
              <a:ext uri="{FF2B5EF4-FFF2-40B4-BE49-F238E27FC236}">
                <a16:creationId xmlns:a16="http://schemas.microsoft.com/office/drawing/2014/main" xmlns="" id="{8E45D83A-AEB4-D683-D44C-1AFA7D56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9FA702-8F6B-8846-BE71-C8534F5B7CB5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E9719ADF-C03F-3EFD-2401-4CE0D872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90% C.L. Upper Limits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97F37385-1283-3191-76B6-17263D76B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52292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xmlns="" id="{B74CC72D-1F9C-B187-4589-79DD568AB7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8625" y="22764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5">
            <a:extLst>
              <a:ext uri="{FF2B5EF4-FFF2-40B4-BE49-F238E27FC236}">
                <a16:creationId xmlns:a16="http://schemas.microsoft.com/office/drawing/2014/main" xmlns="" id="{FD8B375D-8FD5-06C3-EA8D-F797B1D09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661025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6">
            <a:extLst>
              <a:ext uri="{FF2B5EF4-FFF2-40B4-BE49-F238E27FC236}">
                <a16:creationId xmlns:a16="http://schemas.microsoft.com/office/drawing/2014/main" xmlns="" id="{5F313A32-2A37-D497-BC13-5DC843732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850" y="1844675"/>
            <a:ext cx="4248150" cy="38163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7">
            <a:extLst>
              <a:ext uri="{FF2B5EF4-FFF2-40B4-BE49-F238E27FC236}">
                <a16:creationId xmlns:a16="http://schemas.microsoft.com/office/drawing/2014/main" xmlns="" id="{7934EEA9-116D-9291-BFB3-8C25A84DC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1916113"/>
            <a:ext cx="3887787" cy="3744912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xmlns="" id="{7BCF6A79-9F52-0BEC-CD02-B6BFCE8BA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1773238"/>
            <a:ext cx="4176713" cy="38877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xmlns="" id="{198547EA-CC46-80E3-3265-5131E0BDB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37893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xmlns="" id="{B2305DEB-801E-CE61-5C46-8DFD17971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860800"/>
            <a:ext cx="288925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1">
            <a:extLst>
              <a:ext uri="{FF2B5EF4-FFF2-40B4-BE49-F238E27FC236}">
                <a16:creationId xmlns:a16="http://schemas.microsoft.com/office/drawing/2014/main" xmlns="" id="{ACE8680B-286B-D9E6-C66F-45C22920BD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4292600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2">
            <a:extLst>
              <a:ext uri="{FF2B5EF4-FFF2-40B4-BE49-F238E27FC236}">
                <a16:creationId xmlns:a16="http://schemas.microsoft.com/office/drawing/2014/main" xmlns="" id="{3A6C7E15-C647-7A5D-EADC-3220CD88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300663"/>
            <a:ext cx="865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x</a:t>
            </a:r>
          </a:p>
        </p:txBody>
      </p:sp>
      <p:sp>
        <p:nvSpPr>
          <p:cNvPr id="22542" name="Line 13">
            <a:extLst>
              <a:ext uri="{FF2B5EF4-FFF2-40B4-BE49-F238E27FC236}">
                <a16:creationId xmlns:a16="http://schemas.microsoft.com/office/drawing/2014/main" xmlns="" id="{E5024C71-EAA5-E1B6-644B-FBDE681B7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5165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Text Box 14">
            <a:extLst>
              <a:ext uri="{FF2B5EF4-FFF2-40B4-BE49-F238E27FC236}">
                <a16:creationId xmlns:a16="http://schemas.microsoft.com/office/drawing/2014/main" xmlns="" id="{4085FBBF-D5F4-8151-407B-DCCA790C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544" name="Line 15">
            <a:extLst>
              <a:ext uri="{FF2B5EF4-FFF2-40B4-BE49-F238E27FC236}">
                <a16:creationId xmlns:a16="http://schemas.microsoft.com/office/drawing/2014/main" xmlns="" id="{E508E697-970A-20FC-6E11-499A287862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6">
            <a:extLst>
              <a:ext uri="{FF2B5EF4-FFF2-40B4-BE49-F238E27FC236}">
                <a16:creationId xmlns:a16="http://schemas.microsoft.com/office/drawing/2014/main" xmlns="" id="{F1B65134-A91D-C298-B992-D9458B8A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734050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x</a:t>
            </a:r>
            <a:r>
              <a:rPr lang="en-GB" altLang="en-US" sz="1800" baseline="-25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22546" name="Line 17">
            <a:extLst>
              <a:ext uri="{FF2B5EF4-FFF2-40B4-BE49-F238E27FC236}">
                <a16:creationId xmlns:a16="http://schemas.microsoft.com/office/drawing/2014/main" xmlns="" id="{55F9F942-6103-2628-997A-739087274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708275"/>
            <a:ext cx="230505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8">
            <a:extLst>
              <a:ext uri="{FF2B5EF4-FFF2-40B4-BE49-F238E27FC236}">
                <a16:creationId xmlns:a16="http://schemas.microsoft.com/office/drawing/2014/main" xmlns="" id="{463A5B1E-B68E-65F9-D70C-75EAD6EAB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349500"/>
            <a:ext cx="3600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19">
            <a:extLst>
              <a:ext uri="{FF2B5EF4-FFF2-40B4-BE49-F238E27FC236}">
                <a16:creationId xmlns:a16="http://schemas.microsoft.com/office/drawing/2014/main" xmlns="" id="{78A83168-B9FC-99B0-5DA8-9CA2F1375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23495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TextBox 1">
            <a:extLst>
              <a:ext uri="{FF2B5EF4-FFF2-40B4-BE49-F238E27FC236}">
                <a16:creationId xmlns:a16="http://schemas.microsoft.com/office/drawing/2014/main" xmlns="" id="{64122170-1B0F-8186-C086-BB7D6A49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965325"/>
            <a:ext cx="518477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                  </a:t>
            </a:r>
            <a:r>
              <a:rPr lang="en-GB" altLang="en-US" sz="1800">
                <a:solidFill>
                  <a:srgbClr val="FF0000"/>
                </a:solidFill>
              </a:rPr>
              <a:t>For Upper Limits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70C0"/>
                </a:solidFill>
              </a:rPr>
              <a:t>For 2-sided intervals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>
            <a:extLst>
              <a:ext uri="{FF2B5EF4-FFF2-40B4-BE49-F238E27FC236}">
                <a16:creationId xmlns:a16="http://schemas.microsoft.com/office/drawing/2014/main" xmlns="" id="{5837777A-9686-5935-2041-A9A4C17B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E16FAC-78AE-F24B-866B-A92490AAF99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27DBEA05-BB01-74C6-2659-5A62B0403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115888"/>
            <a:ext cx="7772400" cy="792162"/>
          </a:xfrm>
        </p:spPr>
        <p:txBody>
          <a:bodyPr/>
          <a:lstStyle/>
          <a:p>
            <a:pPr eaLnBrk="1" hangingPunct="1"/>
            <a:r>
              <a:rPr lang="el-GR" altLang="en-US" sz="3600">
                <a:cs typeface="Times New Roman" panose="02020603050405020304" pitchFamily="18" charset="0"/>
              </a:rPr>
              <a:t>Δ</a:t>
            </a:r>
            <a:r>
              <a:rPr lang="en-GB" altLang="en-US" sz="3600">
                <a:cs typeface="Times New Roman" panose="02020603050405020304" pitchFamily="18" charset="0"/>
              </a:rPr>
              <a:t>ln</a:t>
            </a:r>
            <a:r>
              <a:rPr lang="en-GB" altLang="en-US" sz="3600"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3600">
                <a:cs typeface="Times New Roman" panose="02020603050405020304" pitchFamily="18" charset="0"/>
              </a:rPr>
              <a:t> = -1/2 rule</a:t>
            </a:r>
            <a:endParaRPr lang="el-GR" altLang="en-US" sz="3600">
              <a:cs typeface="Times New Roman" panose="02020603050405020304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8481B9E0-AA93-2E0B-447A-90FC7817E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835025"/>
            <a:ext cx="7772400" cy="5473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/>
              <a:t>If </a:t>
            </a:r>
            <a:r>
              <a:rPr lang="en-GB" altLang="en-US" sz="2400">
                <a:latin typeface="Script MT Bold" panose="03040602040607080904" pitchFamily="66" charset="77"/>
              </a:rPr>
              <a:t>L</a:t>
            </a:r>
            <a:r>
              <a:rPr lang="en-GB" altLang="en-US" sz="2400"/>
              <a:t>(</a:t>
            </a:r>
            <a:r>
              <a:rPr lang="el-GR" altLang="en-US" sz="2400"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cs typeface="Times New Roman" panose="02020603050405020304" pitchFamily="18" charset="0"/>
              </a:rPr>
              <a:t>) is Gaussian, following definitions of </a:t>
            </a:r>
            <a:r>
              <a:rPr lang="el-GR" altLang="en-US" sz="2400"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cs typeface="Times New Roman" panose="02020603050405020304" pitchFamily="18" charset="0"/>
              </a:rPr>
              <a:t> are equivalent: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1) RMS of </a:t>
            </a:r>
            <a:r>
              <a:rPr lang="en-GB" altLang="en-US" sz="2400">
                <a:solidFill>
                  <a:srgbClr val="33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2) 1/√(-d</a:t>
            </a:r>
            <a:r>
              <a:rPr lang="en-US" altLang="en-US" sz="2400" baseline="30000">
                <a:solidFill>
                  <a:srgbClr val="3366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33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sz="2400" baseline="30000">
                <a:solidFill>
                  <a:srgbClr val="3366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>
                <a:solidFill>
                  <a:srgbClr val="336600"/>
                </a:solidFill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3) ln(</a:t>
            </a:r>
            <a:r>
              <a:rPr lang="en-GB" altLang="en-US" sz="2800">
                <a:solidFill>
                  <a:srgbClr val="33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800" baseline="-25000">
                <a:solidFill>
                  <a:srgbClr val="3366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±</a:t>
            </a:r>
            <a:r>
              <a:rPr lang="el-GR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) = ln(</a:t>
            </a:r>
            <a:r>
              <a:rPr lang="en-GB" altLang="en-US" sz="2800">
                <a:solidFill>
                  <a:srgbClr val="33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800" baseline="-25000">
                <a:solidFill>
                  <a:srgbClr val="33660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sz="2800">
                <a:solidFill>
                  <a:srgbClr val="336600"/>
                </a:solidFill>
                <a:cs typeface="Times New Roman" panose="02020603050405020304" pitchFamily="18" charset="0"/>
              </a:rPr>
              <a:t>)) -1/2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If </a:t>
            </a:r>
            <a:r>
              <a:rPr lang="en-GB" altLang="en-US" sz="2400">
                <a:solidFill>
                  <a:schemeClr val="accent2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) is non-Gaussian, these are no longer the same</a:t>
            </a:r>
            <a:endParaRPr lang="el-GR" altLang="en-US" sz="240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Procedure 3) above still gives interval that contains the true value of parameter </a:t>
            </a:r>
            <a:r>
              <a:rPr lang="el-GR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 with 68% probability</a:t>
            </a: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en-US" sz="240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sz="240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Heinrich: CDF note 6438 (see CDF Statistics Committee Web-page)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Barlow: Phystat05</a:t>
            </a:r>
            <a:endParaRPr lang="el-GR" altLang="en-US" sz="24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l-GR" altLang="en-US" sz="2400">
              <a:cs typeface="Times New Roman" panose="02020603050405020304" pitchFamily="18" charset="0"/>
            </a:endParaRPr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xmlns="" id="{63A9F00B-E827-D045-F286-D0A865612A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3644900"/>
            <a:ext cx="6769100" cy="1079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xmlns="" id="{374B84BD-CB6D-C046-ABAD-9F6B51AE2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644900"/>
            <a:ext cx="6769100" cy="10080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BFB0A-2BE2-42BC-1BA2-037E2F1D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2895600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528422-A42D-9A23-CC25-C06F87D1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8138"/>
            <a:ext cx="8458200" cy="51816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What it is: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given statistical method applied to many sets of data to extract  confidence intervals for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µ, coverage C is fraction of ranges that contain true value of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Can vary with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µ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Does not apply to </a:t>
            </a:r>
            <a:r>
              <a:rPr lang="en-GB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data: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property of the </a:t>
            </a:r>
            <a:r>
              <a:rPr lang="en-GB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method </a:t>
            </a: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GB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probability statement about whether µ</a:t>
            </a:r>
            <a:r>
              <a:rPr lang="en-GB" sz="2000" baseline="-25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en-GB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lies in your confidence range for µ</a:t>
            </a:r>
          </a:p>
          <a:p>
            <a:pPr marL="0" indent="0">
              <a:buFont typeface="Arial" charset="0"/>
              <a:buNone/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Coverage plot for Poisson counting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expt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 n counts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 µ</a:t>
            </a:r>
            <a:r>
              <a:rPr lang="en-GB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maximum of likelihood                              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µ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GB" sz="2000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(µ) = e</a:t>
            </a:r>
            <a:r>
              <a:rPr lang="en-GB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-µ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µ</a:t>
            </a:r>
            <a:r>
              <a:rPr lang="en-GB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/n!    and range of µ from  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  <a:r>
              <a:rPr lang="en-GB" sz="2000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(µ</a:t>
            </a:r>
            <a:r>
              <a:rPr lang="en-GB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)/</a:t>
            </a:r>
            <a:r>
              <a:rPr lang="en-GB" sz="2000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(µ)}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 0.5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For each µ</a:t>
            </a:r>
            <a:r>
              <a:rPr lang="en-GB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true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calculate coverage C(µ</a:t>
            </a:r>
            <a:r>
              <a:rPr lang="en-GB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true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), and compare with nominal 68%</a:t>
            </a:r>
          </a:p>
          <a:p>
            <a:pPr marL="0" indent="0">
              <a:buFont typeface="Arial" charset="0"/>
              <a:buNone/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CE37E063-0F54-DDF5-036A-BC713A8B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B16DFB-5CFC-F848-BDAC-F2736E6C623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D129B0-366F-FF38-A793-28B7C8A5AEF8}"/>
              </a:ext>
            </a:extLst>
          </p:cNvPr>
          <p:cNvCxnSpPr/>
          <p:nvPr/>
        </p:nvCxnSpPr>
        <p:spPr>
          <a:xfrm>
            <a:off x="5791200" y="44958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87128C4-E7B7-0FCE-D146-1D04EE770543}"/>
              </a:ext>
            </a:extLst>
          </p:cNvPr>
          <p:cNvCxnSpPr/>
          <p:nvPr/>
        </p:nvCxnSpPr>
        <p:spPr>
          <a:xfrm>
            <a:off x="5791200" y="5638800"/>
            <a:ext cx="1828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ABD86A5-0659-64FD-5A7A-48E6C3C45FEC}"/>
              </a:ext>
            </a:extLst>
          </p:cNvPr>
          <p:cNvCxnSpPr/>
          <p:nvPr/>
        </p:nvCxnSpPr>
        <p:spPr>
          <a:xfrm>
            <a:off x="5791200" y="48006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1DB1114-DB80-2BA0-096B-16DB9D8AE99F}"/>
              </a:ext>
            </a:extLst>
          </p:cNvPr>
          <p:cNvCxnSpPr/>
          <p:nvPr/>
        </p:nvCxnSpPr>
        <p:spPr>
          <a:xfrm flipH="1">
            <a:off x="7874000" y="4800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12">
            <a:extLst>
              <a:ext uri="{FF2B5EF4-FFF2-40B4-BE49-F238E27FC236}">
                <a16:creationId xmlns:a16="http://schemas.microsoft.com/office/drawing/2014/main" xmlns="" id="{93494F8E-AEE0-59DB-1031-63A5B8C3C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4673600"/>
            <a:ext cx="609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68%</a:t>
            </a:r>
          </a:p>
        </p:txBody>
      </p:sp>
      <p:sp>
        <p:nvSpPr>
          <p:cNvPr id="24586" name="TextBox 13">
            <a:extLst>
              <a:ext uri="{FF2B5EF4-FFF2-40B4-BE49-F238E27FC236}">
                <a16:creationId xmlns:a16="http://schemas.microsoft.com/office/drawing/2014/main" xmlns="" id="{41D4D66B-DB37-4865-215C-CFB55F8A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14838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C(µ)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A4C38B-4742-67F3-581D-FA8AF22D9728}"/>
              </a:ext>
            </a:extLst>
          </p:cNvPr>
          <p:cNvCxnSpPr/>
          <p:nvPr/>
        </p:nvCxnSpPr>
        <p:spPr>
          <a:xfrm>
            <a:off x="5486400" y="14478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298F9A-B3B7-6966-F462-21ABA06DA4E4}"/>
              </a:ext>
            </a:extLst>
          </p:cNvPr>
          <p:cNvCxnSpPr/>
          <p:nvPr/>
        </p:nvCxnSpPr>
        <p:spPr>
          <a:xfrm>
            <a:off x="6591300" y="3048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5D08BD-1448-2734-A012-D4FF65DAB0D0}"/>
              </a:ext>
            </a:extLst>
          </p:cNvPr>
          <p:cNvCxnSpPr/>
          <p:nvPr/>
        </p:nvCxnSpPr>
        <p:spPr>
          <a:xfrm>
            <a:off x="6705600" y="1295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E031C3-9092-3192-F4DF-486A9BA32400}"/>
              </a:ext>
            </a:extLst>
          </p:cNvPr>
          <p:cNvCxnSpPr/>
          <p:nvPr/>
        </p:nvCxnSpPr>
        <p:spPr>
          <a:xfrm>
            <a:off x="6362700" y="12192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1987635-C24C-1774-4798-65AD5D77BEBE}"/>
              </a:ext>
            </a:extLst>
          </p:cNvPr>
          <p:cNvCxnSpPr/>
          <p:nvPr/>
        </p:nvCxnSpPr>
        <p:spPr>
          <a:xfrm>
            <a:off x="6534150" y="1066800"/>
            <a:ext cx="5524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1DC32949-89F9-C0A5-269F-B510A92DC85C}"/>
              </a:ext>
            </a:extLst>
          </p:cNvPr>
          <p:cNvCxnSpPr/>
          <p:nvPr/>
        </p:nvCxnSpPr>
        <p:spPr>
          <a:xfrm>
            <a:off x="6248400" y="876300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C897E3D-08A3-C491-66C2-3524FCAF65C3}"/>
              </a:ext>
            </a:extLst>
          </p:cNvPr>
          <p:cNvCxnSpPr/>
          <p:nvPr/>
        </p:nvCxnSpPr>
        <p:spPr>
          <a:xfrm>
            <a:off x="6453188" y="762000"/>
            <a:ext cx="2762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4A6BA05-3AC2-6A68-A8F7-91EBE0AA6BD9}"/>
              </a:ext>
            </a:extLst>
          </p:cNvPr>
          <p:cNvCxnSpPr/>
          <p:nvPr/>
        </p:nvCxnSpPr>
        <p:spPr>
          <a:xfrm>
            <a:off x="6248400" y="609600"/>
            <a:ext cx="48101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58A995A-5FFB-9F0E-D5EF-0C58D2FC8F2D}"/>
              </a:ext>
            </a:extLst>
          </p:cNvPr>
          <p:cNvCxnSpPr/>
          <p:nvPr/>
        </p:nvCxnSpPr>
        <p:spPr>
          <a:xfrm>
            <a:off x="6453188" y="457200"/>
            <a:ext cx="35718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TextBox 32">
            <a:extLst>
              <a:ext uri="{FF2B5EF4-FFF2-40B4-BE49-F238E27FC236}">
                <a16:creationId xmlns:a16="http://schemas.microsoft.com/office/drawing/2014/main" xmlns="" id="{78D2683D-068D-D7CB-D27C-A4361CF45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144780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 </a:t>
            </a:r>
            <a:r>
              <a:rPr lang="el-GR" altLang="en-US" sz="1600"/>
              <a:t>μ</a:t>
            </a:r>
            <a:r>
              <a:rPr lang="en-GB" altLang="en-US" sz="1600" baseline="-25000"/>
              <a:t>true </a:t>
            </a:r>
            <a:r>
              <a:rPr lang="en-GB" altLang="en-US" sz="1600"/>
              <a:t>             </a:t>
            </a:r>
            <a:r>
              <a:rPr lang="el-GR" altLang="en-US" sz="1600"/>
              <a:t>μ</a:t>
            </a:r>
            <a:endParaRPr lang="en-GB" altLang="en-US" sz="1600" baseline="-25000"/>
          </a:p>
        </p:txBody>
      </p:sp>
      <p:sp>
        <p:nvSpPr>
          <p:cNvPr id="24597" name="TextBox 33">
            <a:extLst>
              <a:ext uri="{FF2B5EF4-FFF2-40B4-BE49-F238E27FC236}">
                <a16:creationId xmlns:a16="http://schemas.microsoft.com/office/drawing/2014/main" xmlns="" id="{84463D2B-42C9-B1E3-5196-9DCFE340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4972050"/>
            <a:ext cx="171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33CC33"/>
                </a:solidFill>
              </a:rPr>
              <a:t>Ideal coverage plot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A084CB1-2C6A-FFFC-67EF-1B648961D7BD}"/>
              </a:ext>
            </a:extLst>
          </p:cNvPr>
          <p:cNvCxnSpPr/>
          <p:nvPr/>
        </p:nvCxnSpPr>
        <p:spPr>
          <a:xfrm>
            <a:off x="7620000" y="1617663"/>
            <a:ext cx="3286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EF886491-7E14-5E74-22A3-250D90E6F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15888"/>
            <a:ext cx="3816350" cy="8636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CC00"/>
                </a:solidFill>
              </a:rPr>
              <a:t>Coverage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F93F50C8-774B-9F18-D55F-F89BB3E22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27125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>
                <a:solidFill>
                  <a:srgbClr val="3333FF"/>
                </a:solidFill>
              </a:rPr>
              <a:t>Fraction of intervals containing true 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Property of </a:t>
            </a:r>
            <a:r>
              <a:rPr lang="en-GB" altLang="en-US" sz="2400">
                <a:solidFill>
                  <a:srgbClr val="FF0066"/>
                </a:solidFill>
              </a:rPr>
              <a:t>method</a:t>
            </a:r>
            <a:r>
              <a:rPr lang="en-GB" altLang="en-US" sz="2400"/>
              <a:t>, not of result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Can vary with param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Frequentis</a:t>
            </a:r>
            <a:r>
              <a:rPr lang="en-GB" altLang="en-US" sz="2400"/>
              <a:t>t concept.  Built in to Neyman construction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Some Bayesians reject idea. Coverage not guaranteed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Integer data (Poisson) </a:t>
            </a:r>
            <a:r>
              <a:rPr lang="en-GB" altLang="en-US" sz="2400">
                <a:sym typeface="Wingdings" pitchFamily="2" charset="2"/>
              </a:rPr>
              <a:t> discontinuities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ym typeface="Wingdings" pitchFamily="2" charset="2"/>
              </a:rPr>
              <a:t>                                          </a:t>
            </a:r>
            <a:r>
              <a:rPr lang="en-GB" altLang="en-US" sz="2400">
                <a:solidFill>
                  <a:srgbClr val="FF0066"/>
                </a:solidFill>
                <a:sym typeface="Wingdings" pitchFamily="2" charset="2"/>
              </a:rPr>
              <a:t>Ideal coverage plot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ym typeface="Wingdings" pitchFamily="2" charset="2"/>
              </a:rPr>
              <a:t>             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ym typeface="Wingdings" pitchFamily="2" charset="2"/>
              </a:rPr>
              <a:t>                                                      </a:t>
            </a:r>
            <a:r>
              <a:rPr lang="el-GR" altLang="en-US" sz="2400">
                <a:cs typeface="Times New Roman" panose="02020603050405020304" pitchFamily="18" charset="0"/>
                <a:sym typeface="Wingdings" pitchFamily="2" charset="2"/>
              </a:rPr>
              <a:t>μ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xmlns="" id="{4511016C-3C0B-8462-61F5-758A6CA1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4D12FB-99D2-DD49-AB4D-21411A1C3477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xmlns="" id="{E5B2DC0B-2A0F-9E30-F191-F13F230A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36562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5">
            <a:extLst>
              <a:ext uri="{FF2B5EF4-FFF2-40B4-BE49-F238E27FC236}">
                <a16:creationId xmlns:a16="http://schemas.microsoft.com/office/drawing/2014/main" xmlns="" id="{A5F9F555-33C7-EDA5-C5CB-F19D9FC15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6453188"/>
            <a:ext cx="388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6">
            <a:extLst>
              <a:ext uri="{FF2B5EF4-FFF2-40B4-BE49-F238E27FC236}">
                <a16:creationId xmlns:a16="http://schemas.microsoft.com/office/drawing/2014/main" xmlns="" id="{DA22E8E8-4FCD-3871-FB35-035597945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7">
            <a:extLst>
              <a:ext uri="{FF2B5EF4-FFF2-40B4-BE49-F238E27FC236}">
                <a16:creationId xmlns:a16="http://schemas.microsoft.com/office/drawing/2014/main" xmlns="" id="{D22F61A7-44C8-B55A-D61C-28A689899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3087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xmlns="" id="{CA894D52-103E-B8D2-4274-07F44F449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941888"/>
            <a:ext cx="36004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xmlns="" id="{54C283F7-3A60-B919-FF26-BD84270A3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4941888"/>
            <a:ext cx="576262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>
            <a:extLst>
              <a:ext uri="{FF2B5EF4-FFF2-40B4-BE49-F238E27FC236}">
                <a16:creationId xmlns:a16="http://schemas.microsoft.com/office/drawing/2014/main" xmlns="" id="{CBF52B2C-0480-BCAC-01EF-0483500F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1FF909-345F-0843-A5DC-35E2B8CAC75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7590E9AB-8223-B811-7C2F-7F936E10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569325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                                     </a:t>
            </a:r>
            <a:r>
              <a:rPr lang="en-GB" altLang="en-US" sz="2000">
                <a:solidFill>
                  <a:srgbClr val="FF0000"/>
                </a:solidFill>
                <a:cs typeface="Arial" panose="020B0604020202020204" pitchFamily="34" charset="0"/>
              </a:rPr>
              <a:t>COVERAGE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How often does quoted range for parameter include param’s true value?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N.B. Coverage is a property of </a:t>
            </a:r>
            <a:r>
              <a:rPr lang="en-GB" altLang="en-US" sz="2000">
                <a:solidFill>
                  <a:srgbClr val="0033CC"/>
                </a:solidFill>
                <a:cs typeface="Arial" panose="020B0604020202020204" pitchFamily="34" charset="0"/>
              </a:rPr>
              <a:t>METHOD</a:t>
            </a:r>
            <a:r>
              <a:rPr lang="en-GB" altLang="en-US" sz="2000">
                <a:cs typeface="Arial" panose="020B0604020202020204" pitchFamily="34" charset="0"/>
              </a:rPr>
              <a:t>, not of a particular exptl result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Coverage can vary with </a:t>
            </a:r>
            <a:r>
              <a:rPr lang="el-GR" altLang="en-US" sz="2400">
                <a:cs typeface="Times New Roman" panose="02020603050405020304" pitchFamily="18" charset="0"/>
              </a:rPr>
              <a:t>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Study coverage of different methods of Poisson parameter  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000">
                <a:cs typeface="Arial" panose="020B0604020202020204" pitchFamily="34" charset="0"/>
              </a:rPr>
              <a:t>, from observation of number of events 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Hope for: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cs typeface="Arial" panose="020B0604020202020204" pitchFamily="34" charset="0"/>
            </a:endParaRPr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xmlns="" id="{D7BDCD7E-C88B-ED4A-9FB6-50024A26D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652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xmlns="" id="{8BC6ED68-7E11-5D56-48B6-8A8008FC2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6381750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xmlns="" id="{521E5F07-B095-C1F6-4917-F44323BAE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084763"/>
            <a:ext cx="3097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8">
            <a:extLst>
              <a:ext uri="{FF2B5EF4-FFF2-40B4-BE49-F238E27FC236}">
                <a16:creationId xmlns:a16="http://schemas.microsoft.com/office/drawing/2014/main" xmlns="" id="{2DBE66B6-4DA4-260C-C539-5C4AE77344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5825" y="50847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xmlns="" id="{64183271-7174-A871-4DFA-BB444450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797425"/>
            <a:ext cx="133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Nominal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xmlns="" id="{34BC9BCB-CEE2-8721-04F2-5304181D0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7244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xmlns="" id="{050BF73B-67A2-9141-5C0F-FAF4602A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0850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100%</a:t>
            </a:r>
          </a:p>
        </p:txBody>
      </p:sp>
      <p:graphicFrame>
        <p:nvGraphicFramePr>
          <p:cNvPr id="26635" name="Object 12">
            <a:extLst>
              <a:ext uri="{FF2B5EF4-FFF2-40B4-BE49-F238E27FC236}">
                <a16:creationId xmlns:a16="http://schemas.microsoft.com/office/drawing/2014/main" xmlns="" id="{BF037880-C95F-8D5A-DCBA-252FD7A24E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6394450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3505200" imgH="3797300" progId="Equation.3">
                  <p:embed/>
                </p:oleObj>
              </mc:Choice>
              <mc:Fallback>
                <p:oleObj name="Equation" r:id="rId3" imgW="3505200" imgH="3797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6394450"/>
                        <a:ext cx="2984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Line 13">
            <a:extLst>
              <a:ext uri="{FF2B5EF4-FFF2-40B4-BE49-F238E27FC236}">
                <a16:creationId xmlns:a16="http://schemas.microsoft.com/office/drawing/2014/main" xmlns="" id="{1808F2AB-D49E-F1EF-AB41-F3C34A952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65246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37" name="Object 14">
            <a:extLst>
              <a:ext uri="{FF2B5EF4-FFF2-40B4-BE49-F238E27FC236}">
                <a16:creationId xmlns:a16="http://schemas.microsoft.com/office/drawing/2014/main" xmlns="" id="{474F26C5-E738-FB0C-6A40-95060018F1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5300663"/>
          <a:ext cx="720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4978400" imgH="3213100" progId="Equation.3">
                  <p:embed/>
                </p:oleObj>
              </mc:Choice>
              <mc:Fallback>
                <p:oleObj name="Equation" r:id="rId5" imgW="4978400" imgH="3213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00663"/>
                        <a:ext cx="7207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Line 15">
            <a:extLst>
              <a:ext uri="{FF2B5EF4-FFF2-40B4-BE49-F238E27FC236}">
                <a16:creationId xmlns:a16="http://schemas.microsoft.com/office/drawing/2014/main" xmlns="" id="{0A64D991-8D41-FADD-D184-CDBE88511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50133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>
            <a:extLst>
              <a:ext uri="{FF2B5EF4-FFF2-40B4-BE49-F238E27FC236}">
                <a16:creationId xmlns:a16="http://schemas.microsoft.com/office/drawing/2014/main" xmlns="" id="{C33AC1F7-09EA-D778-BA94-AEC1D814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75E271-33B2-7E4F-80C6-472010D6C625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  <p:graphicFrame>
        <p:nvGraphicFramePr>
          <p:cNvPr id="27651" name="Object 2">
            <a:extLst>
              <a:ext uri="{FF2B5EF4-FFF2-40B4-BE49-F238E27FC236}">
                <a16:creationId xmlns:a16="http://schemas.microsoft.com/office/drawing/2014/main" xmlns="" id="{D6A1F818-B328-DCAC-1385-7EFAAD4FDF7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57200" y="276225"/>
          <a:ext cx="82296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Microsoft Graph Chart" r:id="rId3" imgW="8242300" imgH="5854700" progId="MSGraph.Chart.8">
                  <p:embed followColorScheme="full"/>
                </p:oleObj>
              </mc:Choice>
              <mc:Fallback>
                <p:oleObj name="Microsoft Graph Chart" r:id="rId3" imgW="8242300" imgH="5854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6225"/>
                        <a:ext cx="8229600" cy="58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3">
            <a:extLst>
              <a:ext uri="{FF2B5EF4-FFF2-40B4-BE49-F238E27FC236}">
                <a16:creationId xmlns:a16="http://schemas.microsoft.com/office/drawing/2014/main" xmlns="" id="{EA07E4C3-E5B0-D6BC-5670-0073EF9E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cs typeface="Arial" panose="020B0604020202020204" pitchFamily="34" charset="0"/>
              </a:rPr>
              <a:t>                        </a:t>
            </a:r>
            <a:r>
              <a:rPr lang="en-GB" altLang="en-US" u="sng">
                <a:solidFill>
                  <a:schemeClr val="accent2"/>
                </a:solidFill>
                <a:cs typeface="Arial" panose="020B0604020202020204" pitchFamily="34" charset="0"/>
              </a:rPr>
              <a:t>COVERAGE</a:t>
            </a:r>
            <a:r>
              <a:rPr lang="en-GB" altLang="en-US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If true for all      :      “correct coverage” </a:t>
            </a:r>
          </a:p>
        </p:txBody>
      </p:sp>
      <p:graphicFrame>
        <p:nvGraphicFramePr>
          <p:cNvPr id="27653" name="Object 4">
            <a:extLst>
              <a:ext uri="{FF2B5EF4-FFF2-40B4-BE49-F238E27FC236}">
                <a16:creationId xmlns:a16="http://schemas.microsoft.com/office/drawing/2014/main" xmlns="" id="{4438C897-30CC-5946-2BCD-2582B03226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3716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5" imgW="3505200" imgH="3797300" progId="Equation.3">
                  <p:embed/>
                </p:oleObj>
              </mc:Choice>
              <mc:Fallback>
                <p:oleObj name="Equation" r:id="rId5" imgW="3505200" imgH="3797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3716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>
            <a:extLst>
              <a:ext uri="{FF2B5EF4-FFF2-40B4-BE49-F238E27FC236}">
                <a16:creationId xmlns:a16="http://schemas.microsoft.com/office/drawing/2014/main" xmlns="" id="{267FE507-7A8D-4303-D13F-84E3A111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0574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 P&lt;     for some        “undercoverage”                               </a:t>
            </a:r>
          </a:p>
        </p:txBody>
      </p:sp>
      <p:graphicFrame>
        <p:nvGraphicFramePr>
          <p:cNvPr id="27655" name="Object 6">
            <a:extLst>
              <a:ext uri="{FF2B5EF4-FFF2-40B4-BE49-F238E27FC236}">
                <a16:creationId xmlns:a16="http://schemas.microsoft.com/office/drawing/2014/main" xmlns="" id="{34770C2F-7835-98AA-CB58-6186E0E91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1336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7" imgW="3505200" imgH="3213100" progId="Equation.3">
                  <p:embed/>
                </p:oleObj>
              </mc:Choice>
              <mc:Fallback>
                <p:oleObj name="Equation" r:id="rId7" imgW="3505200" imgH="321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7">
            <a:extLst>
              <a:ext uri="{FF2B5EF4-FFF2-40B4-BE49-F238E27FC236}">
                <a16:creationId xmlns:a16="http://schemas.microsoft.com/office/drawing/2014/main" xmlns="" id="{945D6895-BBE3-16E6-1C2E-DE30961CD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21336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9" imgW="3505200" imgH="3797300" progId="Equation.3">
                  <p:embed/>
                </p:oleObj>
              </mc:Choice>
              <mc:Fallback>
                <p:oleObj name="Equation" r:id="rId9" imgW="3505200" imgH="3797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8">
            <a:extLst>
              <a:ext uri="{FF2B5EF4-FFF2-40B4-BE49-F238E27FC236}">
                <a16:creationId xmlns:a16="http://schemas.microsoft.com/office/drawing/2014/main" xmlns="" id="{A5260409-CFE1-98E4-607C-773AEFF3E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38400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CC0000"/>
                </a:solidFill>
                <a:cs typeface="Arial" panose="020B0604020202020204" pitchFamily="34" charset="0"/>
              </a:rPr>
              <a:t>(this is serious !)</a:t>
            </a:r>
            <a:r>
              <a:rPr lang="en-GB" altLang="en-US"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7658" name="Rectangle 9">
            <a:extLst>
              <a:ext uri="{FF2B5EF4-FFF2-40B4-BE49-F238E27FC236}">
                <a16:creationId xmlns:a16="http://schemas.microsoft.com/office/drawing/2014/main" xmlns="" id="{7CD58640-BF12-4596-2A9A-CA462AB7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668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 P&gt;     for some        “overcoverage” </a:t>
            </a:r>
          </a:p>
        </p:txBody>
      </p:sp>
      <p:graphicFrame>
        <p:nvGraphicFramePr>
          <p:cNvPr id="27659" name="Object 10">
            <a:extLst>
              <a:ext uri="{FF2B5EF4-FFF2-40B4-BE49-F238E27FC236}">
                <a16:creationId xmlns:a16="http://schemas.microsoft.com/office/drawing/2014/main" xmlns="" id="{90936687-BDFB-38A2-1C38-BAD6F3B7D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5052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0" imgW="3505200" imgH="3213100" progId="Equation.3">
                  <p:embed/>
                </p:oleObj>
              </mc:Choice>
              <mc:Fallback>
                <p:oleObj name="Equation" r:id="rId10" imgW="3505200" imgH="3213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1">
            <a:extLst>
              <a:ext uri="{FF2B5EF4-FFF2-40B4-BE49-F238E27FC236}">
                <a16:creationId xmlns:a16="http://schemas.microsoft.com/office/drawing/2014/main" xmlns="" id="{AA91DAE5-0F01-86DD-7265-9F83E6496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505200"/>
          <a:ext cx="838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11" imgW="3505200" imgH="3797300" progId="Equation.3">
                  <p:embed/>
                </p:oleObj>
              </mc:Choice>
              <mc:Fallback>
                <p:oleObj name="Equation" r:id="rId11" imgW="3505200" imgH="3797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05200"/>
                        <a:ext cx="838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 Box 12">
            <a:extLst>
              <a:ext uri="{FF2B5EF4-FFF2-40B4-BE49-F238E27FC236}">
                <a16:creationId xmlns:a16="http://schemas.microsoft.com/office/drawing/2014/main" xmlns="" id="{6EA1F8FD-71BF-7148-F483-FE7CFA32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4114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Conservative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Loss of rejection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5">
            <a:extLst>
              <a:ext uri="{FF2B5EF4-FFF2-40B4-BE49-F238E27FC236}">
                <a16:creationId xmlns:a16="http://schemas.microsoft.com/office/drawing/2014/main" xmlns="" id="{2C2E136D-E283-6572-78FE-329145F3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B6C394-2958-BC40-8F8A-E20DDF706820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F0A74F72-DBF9-781D-AAB2-0995C16DF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-100013"/>
            <a:ext cx="8712968" cy="649288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</a:rPr>
              <a:t>Coverage : </a:t>
            </a:r>
            <a:r>
              <a:rPr lang="en-GB" altLang="en-US" sz="3200" dirty="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3200" dirty="0">
                <a:solidFill>
                  <a:srgbClr val="FF0000"/>
                </a:solidFill>
              </a:rPr>
              <a:t> approach (</a:t>
            </a:r>
            <a:r>
              <a:rPr lang="en-GB" altLang="en-US" sz="3200" dirty="0" err="1">
                <a:solidFill>
                  <a:srgbClr val="FF0000"/>
                </a:solidFill>
              </a:rPr>
              <a:t>Neyman</a:t>
            </a:r>
            <a:r>
              <a:rPr lang="en-GB" altLang="en-US" sz="3200" dirty="0">
                <a:solidFill>
                  <a:srgbClr val="FF0000"/>
                </a:solidFill>
              </a:rPr>
              <a:t> construction)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94C536D6-A75E-05BF-9AD5-78603C770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xmlns="" id="{F229A58F-EFC0-73E7-3515-E596C13B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7915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Line 5">
            <a:extLst>
              <a:ext uri="{FF2B5EF4-FFF2-40B4-BE49-F238E27FC236}">
                <a16:creationId xmlns:a16="http://schemas.microsoft.com/office/drawing/2014/main" xmlns="" id="{9B7B5C41-F2AD-7387-40CB-E3953CB7F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3716338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xmlns="" id="{8199C63C-F080-37EB-550A-A116B2E5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80645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hlink"/>
                </a:solidFill>
              </a:rPr>
              <a:t>P(n,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e</a:t>
            </a:r>
            <a:r>
              <a:rPr lang="en-GB" altLang="en-US" sz="2400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en-US" sz="2400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400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/n!    </a:t>
            </a:r>
            <a:r>
              <a:rPr lang="en-GB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(Joel Heinrich CDF note 6438)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ln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         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P(n,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)/P(n,</a:t>
            </a:r>
            <a:r>
              <a:rPr lang="el-GR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400" baseline="-25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GB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en-GB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UNDERCOVERS</a:t>
            </a:r>
            <a:endParaRPr lang="el-GR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5">
            <a:extLst>
              <a:ext uri="{FF2B5EF4-FFF2-40B4-BE49-F238E27FC236}">
                <a16:creationId xmlns:a16="http://schemas.microsoft.com/office/drawing/2014/main" xmlns="" id="{AB81BB62-9497-8019-B85E-9B31FF96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E31B90-4FC4-9D40-9E22-C0A4BABF547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3A28FFC9-918B-C62F-60FF-AD6448418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39862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Neyman central intervals, NEVER undercover</a:t>
            </a:r>
            <a:br>
              <a:rPr lang="en-GB" altLang="en-US" sz="2800">
                <a:solidFill>
                  <a:srgbClr val="FF0000"/>
                </a:solidFill>
              </a:rPr>
            </a:br>
            <a:r>
              <a:rPr lang="en-GB" altLang="en-US" sz="2000">
                <a:solidFill>
                  <a:schemeClr val="tx1"/>
                </a:solidFill>
              </a:rPr>
              <a:t>(Conservative at both ends)</a:t>
            </a:r>
            <a:r>
              <a:rPr lang="en-GB" altLang="en-US" sz="4000"/>
              <a:t> 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xmlns="" id="{8DCCF924-39CA-B474-5247-FCC8845CBE3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1050"/>
            <a:ext cx="8278813" cy="4114800"/>
          </a:xfrm>
        </p:spPr>
      </p:pic>
      <p:sp>
        <p:nvSpPr>
          <p:cNvPr id="29701" name="Line 4">
            <a:extLst>
              <a:ext uri="{FF2B5EF4-FFF2-40B4-BE49-F238E27FC236}">
                <a16:creationId xmlns:a16="http://schemas.microsoft.com/office/drawing/2014/main" xmlns="" id="{51AFB481-CADF-E094-5521-192FFDAAD3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6913" y="3284538"/>
            <a:ext cx="574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>
            <a:extLst>
              <a:ext uri="{FF2B5EF4-FFF2-40B4-BE49-F238E27FC236}">
                <a16:creationId xmlns:a16="http://schemas.microsoft.com/office/drawing/2014/main" xmlns="" id="{F66C1AC4-DA26-0923-0550-4CD86D08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C8FFE3-BFB2-944A-816F-82D03BE6B250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7874D321-7F71-15B9-11C4-58C895F84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657350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Feldman-Cousins Unified intervals</a:t>
            </a:r>
            <a:r>
              <a:rPr lang="en-GB" altLang="en-US" sz="3200"/>
              <a:t/>
            </a:r>
            <a:br>
              <a:rPr lang="en-GB" altLang="en-US" sz="3200"/>
            </a:br>
            <a:r>
              <a:rPr lang="en-GB" altLang="en-US" sz="3200"/>
              <a:t/>
            </a:r>
            <a:br>
              <a:rPr lang="en-GB" altLang="en-US" sz="3200"/>
            </a:br>
            <a:r>
              <a:rPr lang="en-GB" altLang="en-US" sz="2000"/>
              <a:t>Neyman construction </a:t>
            </a:r>
            <a:r>
              <a:rPr lang="en-GB" altLang="en-US" sz="2000">
                <a:solidFill>
                  <a:schemeClr val="accent2"/>
                </a:solidFill>
              </a:rPr>
              <a:t>so NEVER undercovers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xmlns="" id="{F36AA9D3-35B7-8842-427F-3BF3F045586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725" name="Line 4">
            <a:extLst>
              <a:ext uri="{FF2B5EF4-FFF2-40B4-BE49-F238E27FC236}">
                <a16:creationId xmlns:a16="http://schemas.microsoft.com/office/drawing/2014/main" xmlns="" id="{9ED50245-D75B-3BD0-3D6B-95F96BB45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306863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>
            <a:extLst>
              <a:ext uri="{FF2B5EF4-FFF2-40B4-BE49-F238E27FC236}">
                <a16:creationId xmlns:a16="http://schemas.microsoft.com/office/drawing/2014/main" xmlns="" id="{10BA4A29-2C99-49C5-6909-F8D9FDD2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D89CC6-BACD-554B-82F4-B4C61E8741F7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DEBD408C-B28D-0F42-2440-A076CDD7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052513"/>
            <a:ext cx="7921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NORMALISATION FOR LIKELIHOOD</a:t>
            </a:r>
            <a:endParaRPr lang="en-GB" altLang="en-US" sz="2400">
              <a:solidFill>
                <a:srgbClr val="FF0000"/>
              </a:solidFill>
              <a:latin typeface="Script MT Bold" panose="03040602040607080904" pitchFamily="66" charset="7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accent2"/>
                </a:solidFill>
                <a:cs typeface="Arial" panose="020B0604020202020204" pitchFamily="34" charset="0"/>
              </a:rPr>
              <a:t>JUST QUOTE UPPER LIMIT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chemeClr val="hlink"/>
                </a:solidFill>
                <a:cs typeface="Arial" panose="020B0604020202020204" pitchFamily="34" charset="0"/>
                <a:sym typeface="Symbol" pitchFamily="2" charset="2"/>
              </a:rPr>
              <a:t>(ln </a:t>
            </a:r>
            <a:r>
              <a:rPr lang="en-GB" altLang="en-US" sz="2400">
                <a:solidFill>
                  <a:schemeClr val="hlink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>
                <a:solidFill>
                  <a:schemeClr val="hlink"/>
                </a:solidFill>
                <a:cs typeface="Arial" panose="020B0604020202020204" pitchFamily="34" charset="0"/>
                <a:sym typeface="Symbol" pitchFamily="2" charset="2"/>
              </a:rPr>
              <a:t>) = 0.5 RULE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chemeClr val="hlink"/>
              </a:solidFill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  <a:r>
              <a:rPr lang="en-GB" altLang="en-US" sz="2400" baseline="-250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max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 AND GOODNESS OF FIT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rgbClr val="FF0000"/>
              </a:solidFill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  <a:sym typeface="Symbol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chemeClr val="hlink"/>
                </a:solidFill>
                <a:cs typeface="Arial" panose="020B0604020202020204" pitchFamily="34" charset="0"/>
                <a:sym typeface="Symbol" pitchFamily="2" charset="2"/>
              </a:rPr>
              <a:t>BAYESIAN SMEARING OF </a:t>
            </a:r>
            <a:r>
              <a:rPr lang="en-GB" altLang="en-US" sz="2400">
                <a:solidFill>
                  <a:schemeClr val="hlink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>
              <a:solidFill>
                <a:schemeClr val="hlink"/>
              </a:solidFill>
              <a:latin typeface="Script MT Bold" panose="03040602040607080904" pitchFamily="66" charset="77"/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USE CORRECT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cs typeface="Arial" panose="020B0604020202020204" pitchFamily="34" charset="0"/>
                <a:sym typeface="Symbol" pitchFamily="2" charset="2"/>
              </a:rPr>
              <a:t>L  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rPr>
              <a:t>(PUNZI EFFECT)</a:t>
            </a:r>
            <a:endParaRPr lang="en-GB" altLang="en-US" sz="2400">
              <a:solidFill>
                <a:srgbClr val="FF0000"/>
              </a:solidFill>
              <a:latin typeface="Script MT Bold" panose="03040602040607080904" pitchFamily="66" charset="77"/>
              <a:cs typeface="Arial" panose="020B0604020202020204" pitchFamily="34" charset="0"/>
              <a:sym typeface="Symbol" pitchFamily="2" charset="2"/>
            </a:endParaRPr>
          </a:p>
        </p:txBody>
      </p:sp>
      <p:graphicFrame>
        <p:nvGraphicFramePr>
          <p:cNvPr id="4100" name="Object 3">
            <a:extLst>
              <a:ext uri="{FF2B5EF4-FFF2-40B4-BE49-F238E27FC236}">
                <a16:creationId xmlns:a16="http://schemas.microsoft.com/office/drawing/2014/main" xmlns="" id="{6DEB8DEC-B9E3-9B57-3AE3-1B9DB56A1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789363"/>
          <a:ext cx="1871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8716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>
            <a:extLst>
              <a:ext uri="{FF2B5EF4-FFF2-40B4-BE49-F238E27FC236}">
                <a16:creationId xmlns:a16="http://schemas.microsoft.com/office/drawing/2014/main" xmlns="" id="{C0185F5D-2403-BD53-E474-16EA0FCB4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115888"/>
            <a:ext cx="6119812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2"/>
                </a:solidFill>
                <a:cs typeface="Arial" panose="020B0604020202020204" pitchFamily="34" charset="0"/>
              </a:rPr>
              <a:t>DO’S AND DONT’S WITH </a:t>
            </a:r>
            <a:r>
              <a:rPr lang="en-GB" altLang="en-US">
                <a:solidFill>
                  <a:schemeClr val="tx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>
            <a:extLst>
              <a:ext uri="{FF2B5EF4-FFF2-40B4-BE49-F238E27FC236}">
                <a16:creationId xmlns:a16="http://schemas.microsoft.com/office/drawing/2014/main" xmlns="" id="{FE405247-B556-85F4-7DB4-4ED7DDDF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5A7767-276E-6449-9B4F-5B9A03AA96D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94245948-DA8D-F29F-70C6-86A7E6AB7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871662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FF0000"/>
                </a:solidFill>
              </a:rPr>
              <a:t>Probability ordering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 sz="2800">
                <a:solidFill>
                  <a:schemeClr val="accent2"/>
                </a:solidFill>
              </a:rPr>
              <a:t>Frequentist, so NEVER undercovers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xmlns="" id="{5B98BDA9-34E9-9F55-0415-74A97A24B60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1749" name="Line 4">
            <a:extLst>
              <a:ext uri="{FF2B5EF4-FFF2-40B4-BE49-F238E27FC236}">
                <a16:creationId xmlns:a16="http://schemas.microsoft.com/office/drawing/2014/main" xmlns="" id="{58E8EE06-8BB0-B8CB-470D-F60D6B40F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1013" y="3213100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xmlns="" id="{240D0335-3571-AB3C-DDC8-427619A1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44538B-65A0-5C4D-82E5-BAB4FCBF5B8F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xmlns="" id="{255D7559-376D-9E91-4E1B-0B272788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747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xmlns="" id="{C1D2D601-E22F-1DD7-AC3C-D0B01118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2400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xmlns="" id="{F9AFAD9C-F565-4CB6-3426-98A1CDE4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8353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P Greek Courier" pitchFamily="49" charset="2"/>
              <a:buChar char=" "/>
            </a:pPr>
            <a:r>
              <a:rPr lang="el-GR" altLang="en-US"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χ</a:t>
            </a:r>
            <a:r>
              <a:rPr lang="en-GB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= (n-</a:t>
            </a: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µ)</a:t>
            </a:r>
            <a:r>
              <a:rPr lang="en-US" altLang="en-US" sz="2400" baseline="30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/µ         </a:t>
            </a:r>
            <a:r>
              <a:rPr lang="el-GR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χ</a:t>
            </a:r>
            <a:r>
              <a:rPr lang="en-GB" altLang="en-US" sz="2400" baseline="30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= 0.1              24.8% coverage?</a:t>
            </a:r>
          </a:p>
          <a:p>
            <a:pPr eaLnBrk="1" hangingPunct="1">
              <a:spcBef>
                <a:spcPct val="50000"/>
              </a:spcBef>
              <a:buFont typeface="WP Greek Courier" pitchFamily="49" charset="2"/>
              <a:buChar char=" "/>
            </a:pP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altLang="en-US" sz="240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P Greek Courier" pitchFamily="49" charset="2"/>
              <a:buChar char=" "/>
            </a:pPr>
            <a:r>
              <a:rPr lang="en-GB" altLang="en-US" sz="240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NOT Neyman :  Coverage = 0% </a:t>
            </a:r>
            <a:r>
              <a:rPr lang="en-GB" altLang="en-US" sz="240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  <a:sym typeface="Wingdings" pitchFamily="2" charset="2"/>
              </a:rPr>
              <a:t> 100%</a:t>
            </a:r>
            <a:endParaRPr lang="el-GR" altLang="en-US" sz="2400">
              <a:solidFill>
                <a:srgbClr val="FF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xmlns="" id="{92BC6563-EA60-ED70-D8BF-9964B597A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6429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xmlns="" id="{C9D8582F-7022-1874-7D6F-D0CB3C2D2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5300663"/>
            <a:ext cx="7191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>
            <a:extLst>
              <a:ext uri="{FF2B5EF4-FFF2-40B4-BE49-F238E27FC236}">
                <a16:creationId xmlns:a16="http://schemas.microsoft.com/office/drawing/2014/main" xmlns="" id="{F36E10CA-141C-92DC-6C0B-B3038559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430B42-6A23-2C44-807C-55B8AD3CF7D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  <p:sp>
        <p:nvSpPr>
          <p:cNvPr id="33795" name="Line 2">
            <a:extLst>
              <a:ext uri="{FF2B5EF4-FFF2-40B4-BE49-F238E27FC236}">
                <a16:creationId xmlns:a16="http://schemas.microsoft.com/office/drawing/2014/main" xmlns="" id="{0535C0E3-A28F-56E9-66B0-5C37B64D2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4290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3">
            <a:extLst>
              <a:ext uri="{FF2B5EF4-FFF2-40B4-BE49-F238E27FC236}">
                <a16:creationId xmlns:a16="http://schemas.microsoft.com/office/drawing/2014/main" xmlns="" id="{0C68E554-7567-62B0-EE64-53ED0BC8F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602138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4">
            <a:extLst>
              <a:ext uri="{FF2B5EF4-FFF2-40B4-BE49-F238E27FC236}">
                <a16:creationId xmlns:a16="http://schemas.microsoft.com/office/drawing/2014/main" xmlns="" id="{5B3EA0C8-5422-6496-50EE-1144655CF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5">
            <a:extLst>
              <a:ext uri="{FF2B5EF4-FFF2-40B4-BE49-F238E27FC236}">
                <a16:creationId xmlns:a16="http://schemas.microsoft.com/office/drawing/2014/main" xmlns="" id="{5FF7FAA3-1001-9D17-FE9D-4047A92A6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8054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6">
            <a:extLst>
              <a:ext uri="{FF2B5EF4-FFF2-40B4-BE49-F238E27FC236}">
                <a16:creationId xmlns:a16="http://schemas.microsoft.com/office/drawing/2014/main" xmlns="" id="{C3F051FC-C876-291C-D9D1-32EC4F06EB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7">
            <a:extLst>
              <a:ext uri="{FF2B5EF4-FFF2-40B4-BE49-F238E27FC236}">
                <a16:creationId xmlns:a16="http://schemas.microsoft.com/office/drawing/2014/main" xmlns="" id="{072B53F7-CCA5-2715-7B4A-8D43B6112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5165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8">
            <a:extLst>
              <a:ext uri="{FF2B5EF4-FFF2-40B4-BE49-F238E27FC236}">
                <a16:creationId xmlns:a16="http://schemas.microsoft.com/office/drawing/2014/main" xmlns="" id="{19F77027-EC28-164C-61D3-92D7677DB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863" y="5300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xmlns="" id="{6150D197-4166-0223-5F03-CED828D9E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>
            <a:extLst>
              <a:ext uri="{FF2B5EF4-FFF2-40B4-BE49-F238E27FC236}">
                <a16:creationId xmlns:a16="http://schemas.microsoft.com/office/drawing/2014/main" xmlns="" id="{AB4B0F3B-3F24-AD19-282E-96EA86221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50847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1">
            <a:extLst>
              <a:ext uri="{FF2B5EF4-FFF2-40B4-BE49-F238E27FC236}">
                <a16:creationId xmlns:a16="http://schemas.microsoft.com/office/drawing/2014/main" xmlns="" id="{4C69208E-E277-D58C-3771-9EFB8A29AD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7763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2">
            <a:extLst>
              <a:ext uri="{FF2B5EF4-FFF2-40B4-BE49-F238E27FC236}">
                <a16:creationId xmlns:a16="http://schemas.microsoft.com/office/drawing/2014/main" xmlns="" id="{4C5D1B65-3737-D230-454C-78006BD26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7244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3">
            <a:extLst>
              <a:ext uri="{FF2B5EF4-FFF2-40B4-BE49-F238E27FC236}">
                <a16:creationId xmlns:a16="http://schemas.microsoft.com/office/drawing/2014/main" xmlns="" id="{E03103D9-8CE5-B0A4-3F49-B8C596B6D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4">
            <a:extLst>
              <a:ext uri="{FF2B5EF4-FFF2-40B4-BE49-F238E27FC236}">
                <a16:creationId xmlns:a16="http://schemas.microsoft.com/office/drawing/2014/main" xmlns="" id="{8FDA8E6C-73E0-30DE-B815-614110817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40767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5">
            <a:extLst>
              <a:ext uri="{FF2B5EF4-FFF2-40B4-BE49-F238E27FC236}">
                <a16:creationId xmlns:a16="http://schemas.microsoft.com/office/drawing/2014/main" xmlns="" id="{FDC4616F-60C5-7F5C-AA6D-92C87F2A4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40767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6">
            <a:extLst>
              <a:ext uri="{FF2B5EF4-FFF2-40B4-BE49-F238E27FC236}">
                <a16:creationId xmlns:a16="http://schemas.microsoft.com/office/drawing/2014/main" xmlns="" id="{6EB551BD-E1A7-5083-D6EA-AE6113C88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43656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7">
            <a:extLst>
              <a:ext uri="{FF2B5EF4-FFF2-40B4-BE49-F238E27FC236}">
                <a16:creationId xmlns:a16="http://schemas.microsoft.com/office/drawing/2014/main" xmlns="" id="{6F17C1D2-3238-8418-8F39-5DBC466B5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8">
            <a:extLst>
              <a:ext uri="{FF2B5EF4-FFF2-40B4-BE49-F238E27FC236}">
                <a16:creationId xmlns:a16="http://schemas.microsoft.com/office/drawing/2014/main" xmlns="" id="{FF40AEAC-4BC9-E7BF-6305-E9E528692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5815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9">
            <a:extLst>
              <a:ext uri="{FF2B5EF4-FFF2-40B4-BE49-F238E27FC236}">
                <a16:creationId xmlns:a16="http://schemas.microsoft.com/office/drawing/2014/main" xmlns="" id="{D2D041EC-0347-94ED-570D-42916CBDB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0">
            <a:extLst>
              <a:ext uri="{FF2B5EF4-FFF2-40B4-BE49-F238E27FC236}">
                <a16:creationId xmlns:a16="http://schemas.microsoft.com/office/drawing/2014/main" xmlns="" id="{C9E9AAA8-8616-CA59-A9EA-6A6D7BE76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941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1">
            <a:extLst>
              <a:ext uri="{FF2B5EF4-FFF2-40B4-BE49-F238E27FC236}">
                <a16:creationId xmlns:a16="http://schemas.microsoft.com/office/drawing/2014/main" xmlns="" id="{A37D8AEF-5575-4904-6B5C-0AEE0B396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2">
            <a:extLst>
              <a:ext uri="{FF2B5EF4-FFF2-40B4-BE49-F238E27FC236}">
                <a16:creationId xmlns:a16="http://schemas.microsoft.com/office/drawing/2014/main" xmlns="" id="{D7A0EC8C-F76B-6D85-27AB-453F60E4F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51577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3">
            <a:extLst>
              <a:ext uri="{FF2B5EF4-FFF2-40B4-BE49-F238E27FC236}">
                <a16:creationId xmlns:a16="http://schemas.microsoft.com/office/drawing/2014/main" xmlns="" id="{9B1F4595-D3CF-7DED-F688-8B4840C33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4">
            <a:extLst>
              <a:ext uri="{FF2B5EF4-FFF2-40B4-BE49-F238E27FC236}">
                <a16:creationId xmlns:a16="http://schemas.microsoft.com/office/drawing/2014/main" xmlns="" id="{31BD3170-5BEA-430F-3DEB-85FFCE411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5013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25">
            <a:extLst>
              <a:ext uri="{FF2B5EF4-FFF2-40B4-BE49-F238E27FC236}">
                <a16:creationId xmlns:a16="http://schemas.microsoft.com/office/drawing/2014/main" xmlns="" id="{0DBE5A10-19CE-475E-A63F-5C13B0CDF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53736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6">
            <a:extLst>
              <a:ext uri="{FF2B5EF4-FFF2-40B4-BE49-F238E27FC236}">
                <a16:creationId xmlns:a16="http://schemas.microsoft.com/office/drawing/2014/main" xmlns="" id="{8A173CA1-30F8-F141-482E-96E3C25B1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5373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7">
            <a:extLst>
              <a:ext uri="{FF2B5EF4-FFF2-40B4-BE49-F238E27FC236}">
                <a16:creationId xmlns:a16="http://schemas.microsoft.com/office/drawing/2014/main" xmlns="" id="{D5DD216A-0736-8AE2-CDCA-DD038100E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56610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8">
            <a:extLst>
              <a:ext uri="{FF2B5EF4-FFF2-40B4-BE49-F238E27FC236}">
                <a16:creationId xmlns:a16="http://schemas.microsoft.com/office/drawing/2014/main" xmlns="" id="{5512F187-07FE-8F05-AC8B-387797415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566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29">
            <a:extLst>
              <a:ext uri="{FF2B5EF4-FFF2-40B4-BE49-F238E27FC236}">
                <a16:creationId xmlns:a16="http://schemas.microsoft.com/office/drawing/2014/main" xmlns="" id="{C4E89681-B8CE-A8D8-E1BA-71FB6683C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30">
            <a:extLst>
              <a:ext uri="{FF2B5EF4-FFF2-40B4-BE49-F238E27FC236}">
                <a16:creationId xmlns:a16="http://schemas.microsoft.com/office/drawing/2014/main" xmlns="" id="{51681FC2-56E2-FFE2-1E1A-944D24773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1">
            <a:extLst>
              <a:ext uri="{FF2B5EF4-FFF2-40B4-BE49-F238E27FC236}">
                <a16:creationId xmlns:a16="http://schemas.microsoft.com/office/drawing/2014/main" xmlns="" id="{C9F9CF03-6E45-3F23-BA41-6EE9D1586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59499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2">
            <a:extLst>
              <a:ext uri="{FF2B5EF4-FFF2-40B4-BE49-F238E27FC236}">
                <a16:creationId xmlns:a16="http://schemas.microsoft.com/office/drawing/2014/main" xmlns="" id="{B83424D9-3326-66EE-A6BB-B41920EEF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59499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33">
            <a:extLst>
              <a:ext uri="{FF2B5EF4-FFF2-40B4-BE49-F238E27FC236}">
                <a16:creationId xmlns:a16="http://schemas.microsoft.com/office/drawing/2014/main" xmlns="" id="{01A62E9F-88D0-3D02-64AA-709FAB616B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013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34">
            <a:extLst>
              <a:ext uri="{FF2B5EF4-FFF2-40B4-BE49-F238E27FC236}">
                <a16:creationId xmlns:a16="http://schemas.microsoft.com/office/drawing/2014/main" xmlns="" id="{ADF6A1B7-E143-9199-6287-946A92DFF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5">
            <a:extLst>
              <a:ext uri="{FF2B5EF4-FFF2-40B4-BE49-F238E27FC236}">
                <a16:creationId xmlns:a16="http://schemas.microsoft.com/office/drawing/2014/main" xmlns="" id="{51E9C4C6-33DC-75B6-0858-C432EF12D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6">
            <a:extLst>
              <a:ext uri="{FF2B5EF4-FFF2-40B4-BE49-F238E27FC236}">
                <a16:creationId xmlns:a16="http://schemas.microsoft.com/office/drawing/2014/main" xmlns="" id="{B268BD64-5612-A95C-FE5C-3EDA66622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Text Box 37">
            <a:extLst>
              <a:ext uri="{FF2B5EF4-FFF2-40B4-BE49-F238E27FC236}">
                <a16:creationId xmlns:a16="http://schemas.microsoft.com/office/drawing/2014/main" xmlns="" id="{C38F458C-86EF-053B-8266-1DA48340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78936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Great?</a:t>
            </a:r>
          </a:p>
        </p:txBody>
      </p:sp>
      <p:sp>
        <p:nvSpPr>
          <p:cNvPr id="33831" name="Text Box 38">
            <a:extLst>
              <a:ext uri="{FF2B5EF4-FFF2-40B4-BE49-F238E27FC236}">
                <a16:creationId xmlns:a16="http://schemas.microsoft.com/office/drawing/2014/main" xmlns="" id="{D8E3D021-7BA0-6816-1733-653D6B4B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8936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Good?</a:t>
            </a:r>
          </a:p>
        </p:txBody>
      </p:sp>
      <p:sp>
        <p:nvSpPr>
          <p:cNvPr id="33832" name="Text Box 39">
            <a:extLst>
              <a:ext uri="{FF2B5EF4-FFF2-40B4-BE49-F238E27FC236}">
                <a16:creationId xmlns:a16="http://schemas.microsoft.com/office/drawing/2014/main" xmlns="" id="{35C42D36-37F7-0A2A-D394-EDFFD105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7893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Bad</a:t>
            </a:r>
          </a:p>
        </p:txBody>
      </p:sp>
      <p:sp>
        <p:nvSpPr>
          <p:cNvPr id="33833" name="Text Box 40">
            <a:extLst>
              <a:ext uri="{FF2B5EF4-FFF2-40B4-BE49-F238E27FC236}">
                <a16:creationId xmlns:a16="http://schemas.microsoft.com/office/drawing/2014/main" xmlns="" id="{CC8B05AA-240B-A2CA-624A-C53264FD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928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max</a:t>
            </a:r>
          </a:p>
        </p:txBody>
      </p:sp>
      <p:sp>
        <p:nvSpPr>
          <p:cNvPr id="33834" name="Line 41">
            <a:extLst>
              <a:ext uri="{FF2B5EF4-FFF2-40B4-BE49-F238E27FC236}">
                <a16:creationId xmlns:a16="http://schemas.microsoft.com/office/drawing/2014/main" xmlns="" id="{96247F3E-7731-6EB3-6C82-CF0CAEA8A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63087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Text Box 42">
            <a:extLst>
              <a:ext uri="{FF2B5EF4-FFF2-40B4-BE49-F238E27FC236}">
                <a16:creationId xmlns:a16="http://schemas.microsoft.com/office/drawing/2014/main" xmlns="" id="{93FC6A8F-21AA-1000-4636-4C0E9CF6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581525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33836" name="Line 43">
            <a:extLst>
              <a:ext uri="{FF2B5EF4-FFF2-40B4-BE49-F238E27FC236}">
                <a16:creationId xmlns:a16="http://schemas.microsoft.com/office/drawing/2014/main" xmlns="" id="{30BB4827-2589-97A5-788D-11585BAF0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44">
            <a:extLst>
              <a:ext uri="{FF2B5EF4-FFF2-40B4-BE49-F238E27FC236}">
                <a16:creationId xmlns:a16="http://schemas.microsoft.com/office/drawing/2014/main" xmlns="" id="{0A9F5E06-E616-6503-91C5-688833F44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53006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Text Box 45">
            <a:extLst>
              <a:ext uri="{FF2B5EF4-FFF2-40B4-BE49-F238E27FC236}">
                <a16:creationId xmlns:a16="http://schemas.microsoft.com/office/drawing/2014/main" xmlns="" id="{0614DC67-231C-A1AC-2A6A-DF4635E9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799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chemeClr val="accent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     </a:t>
            </a:r>
            <a:r>
              <a:rPr lang="en-GB" altLang="en-US">
                <a:solidFill>
                  <a:schemeClr val="accent2"/>
                </a:solidFill>
                <a:cs typeface="Arial" panose="020B0604020202020204" pitchFamily="34" charset="0"/>
              </a:rPr>
              <a:t>Unbinned</a:t>
            </a:r>
            <a:r>
              <a:rPr lang="en-GB" altLang="en-US" sz="3600">
                <a:solidFill>
                  <a:schemeClr val="accent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 L</a:t>
            </a:r>
            <a:r>
              <a:rPr lang="en-GB" altLang="en-US" baseline="-25000">
                <a:solidFill>
                  <a:schemeClr val="accent2"/>
                </a:solidFill>
                <a:cs typeface="Arial" panose="020B0604020202020204" pitchFamily="34" charset="0"/>
              </a:rPr>
              <a:t>max</a:t>
            </a:r>
            <a:r>
              <a:rPr lang="en-GB" altLang="en-US">
                <a:solidFill>
                  <a:schemeClr val="accent2"/>
                </a:solidFill>
                <a:cs typeface="Arial" panose="020B0604020202020204" pitchFamily="34" charset="0"/>
              </a:rPr>
              <a:t> and Goodness of Fit?</a:t>
            </a:r>
          </a:p>
        </p:txBody>
      </p:sp>
      <p:sp>
        <p:nvSpPr>
          <p:cNvPr id="33839" name="Text Box 46">
            <a:extLst>
              <a:ext uri="{FF2B5EF4-FFF2-40B4-BE49-F238E27FC236}">
                <a16:creationId xmlns:a16="http://schemas.microsoft.com/office/drawing/2014/main" xmlns="" id="{D811795F-E707-6473-2BB7-C1A62E50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57338"/>
            <a:ext cx="70580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Find params by maximising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So larger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>
                <a:cs typeface="Arial" panose="020B0604020202020204" pitchFamily="34" charset="0"/>
              </a:rPr>
              <a:t> better than smaller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 L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So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 L</a:t>
            </a:r>
            <a:r>
              <a:rPr lang="en-GB" altLang="en-US" sz="1800" baseline="-25000">
                <a:cs typeface="Arial" panose="020B0604020202020204" pitchFamily="34" charset="0"/>
              </a:rPr>
              <a:t>max</a:t>
            </a:r>
            <a:r>
              <a:rPr lang="en-GB" altLang="en-US" sz="1800">
                <a:cs typeface="Arial" panose="020B0604020202020204" pitchFamily="34" charset="0"/>
              </a:rPr>
              <a:t> gives Goodness of Fit??</a:t>
            </a:r>
          </a:p>
        </p:txBody>
      </p:sp>
      <p:sp>
        <p:nvSpPr>
          <p:cNvPr id="33840" name="Text Box 47">
            <a:extLst>
              <a:ext uri="{FF2B5EF4-FFF2-40B4-BE49-F238E27FC236}">
                <a16:creationId xmlns:a16="http://schemas.microsoft.com/office/drawing/2014/main" xmlns="" id="{610DE0AF-8165-887B-0217-7BAEA4F62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292600"/>
            <a:ext cx="29511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Monte Carlo distribution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of unbinned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max</a:t>
            </a:r>
          </a:p>
        </p:txBody>
      </p:sp>
      <p:sp>
        <p:nvSpPr>
          <p:cNvPr id="33841" name="AutoShape 48">
            <a:extLst>
              <a:ext uri="{FF2B5EF4-FFF2-40B4-BE49-F238E27FC236}">
                <a16:creationId xmlns:a16="http://schemas.microsoft.com/office/drawing/2014/main" xmlns="" id="{2BEBF3C9-DBF7-9725-E87A-CEBF05AA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7974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7">
            <a:extLst>
              <a:ext uri="{FF2B5EF4-FFF2-40B4-BE49-F238E27FC236}">
                <a16:creationId xmlns:a16="http://schemas.microsoft.com/office/drawing/2014/main" xmlns="" id="{141B4C70-FD63-1E45-9623-7BC42E0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C03177-3588-EA4B-87BC-6783AFAFB6C1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A29A1632-7F20-69D2-F853-8AA1AB4530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981075"/>
            <a:ext cx="8291512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Not necessarily:                                                       </a:t>
            </a:r>
            <a:r>
              <a:rPr lang="en-GB" altLang="en-US" sz="2000" dirty="0">
                <a:solidFill>
                  <a:srgbClr val="FF0000"/>
                </a:solidFill>
              </a:rPr>
              <a:t>pdf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</a:t>
            </a:r>
            <a:r>
              <a:rPr lang="en-GB" altLang="en-US" sz="2000" dirty="0">
                <a:solidFill>
                  <a:schemeClr val="accent2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 dirty="0"/>
              <a:t>(</a:t>
            </a:r>
            <a:r>
              <a:rPr lang="en-GB" altLang="en-US" sz="2000" dirty="0" err="1"/>
              <a:t>data,params</a:t>
            </a:r>
            <a:r>
              <a:rPr lang="en-GB" altLang="en-US" sz="2000" dirty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   fixed    vary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                                           </a:t>
            </a:r>
            <a:r>
              <a:rPr lang="en-GB" altLang="en-US" sz="2000" dirty="0">
                <a:solidFill>
                  <a:schemeClr val="accent2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 dirty="0">
                <a:solidFill>
                  <a:schemeClr val="accent2"/>
                </a:solidFill>
              </a:rPr>
              <a:t> </a:t>
            </a:r>
            <a:r>
              <a:rPr lang="en-GB" altLang="en-US" sz="2000" dirty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Contrast    </a:t>
            </a:r>
            <a:r>
              <a:rPr lang="en-GB" altLang="en-US" sz="2000" dirty="0">
                <a:solidFill>
                  <a:srgbClr val="FF0000"/>
                </a:solidFill>
              </a:rPr>
              <a:t>pdf</a:t>
            </a:r>
            <a:r>
              <a:rPr lang="en-GB" altLang="en-US" sz="2000" dirty="0"/>
              <a:t>(</a:t>
            </a:r>
            <a:r>
              <a:rPr lang="en-GB" altLang="en-US" sz="2000" dirty="0" err="1"/>
              <a:t>data,params</a:t>
            </a:r>
            <a:r>
              <a:rPr lang="en-GB" altLang="en-US" sz="2000" dirty="0"/>
              <a:t>)                </a:t>
            </a:r>
            <a:r>
              <a:rPr lang="en-GB" altLang="en-US" sz="1600" dirty="0"/>
              <a:t>param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    vary  fixed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/>
              <a:t>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/>
              <a:t>e.g. p(</a:t>
            </a:r>
            <a:r>
              <a:rPr lang="el-GR" altLang="en-US" sz="1600" dirty="0">
                <a:cs typeface="Arial" panose="020B0604020202020204" pitchFamily="34" charset="0"/>
              </a:rPr>
              <a:t>λ</a:t>
            </a:r>
            <a:r>
              <a:rPr lang="en-GB" altLang="en-US" sz="1600" dirty="0">
                <a:cs typeface="Arial" panose="020B0604020202020204" pitchFamily="34" charset="0"/>
              </a:rPr>
              <a:t>) = </a:t>
            </a:r>
            <a:r>
              <a:rPr lang="el-GR" altLang="en-US" sz="1600" dirty="0">
                <a:cs typeface="Arial" panose="020B0604020202020204" pitchFamily="34" charset="0"/>
              </a:rPr>
              <a:t>λ</a:t>
            </a:r>
            <a:r>
              <a:rPr lang="en-GB" altLang="en-US" sz="1600" dirty="0">
                <a:cs typeface="Arial" panose="020B0604020202020204" pitchFamily="34" charset="0"/>
              </a:rPr>
              <a:t> exp(-</a:t>
            </a:r>
            <a:r>
              <a:rPr lang="el-GR" altLang="en-US" sz="1600" dirty="0">
                <a:cs typeface="Arial" panose="020B0604020202020204" pitchFamily="34" charset="0"/>
              </a:rPr>
              <a:t>λ</a:t>
            </a:r>
            <a:r>
              <a:rPr lang="en-GB" altLang="en-US" sz="1600" dirty="0">
                <a:cs typeface="Arial" panose="020B0604020202020204" pitchFamily="34" charset="0"/>
              </a:rPr>
              <a:t>t)                                                                                    data</a:t>
            </a:r>
            <a:endParaRPr lang="el-GR" altLang="en-US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/>
              <a:t>            Max at t = 0                                                                                Max at </a:t>
            </a:r>
            <a:r>
              <a:rPr lang="el-GR" altLang="en-US" sz="1600" dirty="0">
                <a:cs typeface="Arial" panose="020B0604020202020204" pitchFamily="34" charset="0"/>
              </a:rPr>
              <a:t>λ</a:t>
            </a:r>
            <a:r>
              <a:rPr lang="en-GB" altLang="en-US" sz="1600" dirty="0">
                <a:cs typeface="Arial" panose="020B0604020202020204" pitchFamily="34" charset="0"/>
              </a:rPr>
              <a:t>=1/t</a:t>
            </a:r>
            <a:endParaRPr lang="el-GR" altLang="en-US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   p</a:t>
            </a:r>
            <a:r>
              <a:rPr lang="en-GB" altLang="en-US" sz="1600" dirty="0"/>
              <a:t>                                                                                   </a:t>
            </a:r>
            <a:r>
              <a:rPr lang="en-GB" altLang="en-US" sz="1600" dirty="0">
                <a:solidFill>
                  <a:schemeClr val="accent2"/>
                </a:solidFill>
                <a:latin typeface="Script MT Bold" panose="03040602040607080904" pitchFamily="66" charset="77"/>
              </a:rPr>
              <a:t>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>
              <a:solidFill>
                <a:schemeClr val="accent2"/>
              </a:solidFill>
              <a:latin typeface="Script MT Bold" panose="03040602040607080904" pitchFamily="66" charset="7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>
              <a:solidFill>
                <a:schemeClr val="accent2"/>
              </a:solidFill>
              <a:latin typeface="Script MT Bold" panose="03040602040607080904" pitchFamily="66" charset="7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>
                <a:solidFill>
                  <a:schemeClr val="accent2"/>
                </a:solidFill>
                <a:latin typeface="Script MT Bold" panose="03040602040607080904" pitchFamily="66" charset="77"/>
              </a:rPr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Script MT Bold" panose="03040602040607080904" pitchFamily="66" charset="77"/>
              </a:rPr>
              <a:t>                     </a:t>
            </a:r>
            <a:r>
              <a:rPr lang="en-GB" altLang="en-US" sz="1600" dirty="0">
                <a:cs typeface="Arial" panose="020B0604020202020204" pitchFamily="34" charset="0"/>
              </a:rPr>
              <a:t>t</a:t>
            </a:r>
            <a:r>
              <a:rPr lang="en-GB" alt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l-GR" altLang="en-US" sz="1600" dirty="0">
                <a:cs typeface="Times New Roman" panose="02020603050405020304" pitchFamily="18" charset="0"/>
              </a:rPr>
              <a:t>λ</a:t>
            </a:r>
            <a:r>
              <a:rPr lang="en-GB" altLang="en-US" sz="1600" dirty="0">
                <a:latin typeface="Script MT Bold" panose="03040602040607080904" pitchFamily="66" charset="77"/>
              </a:rPr>
              <a:t> </a:t>
            </a:r>
            <a:r>
              <a:rPr lang="en-GB" altLang="en-US" sz="1600" dirty="0">
                <a:solidFill>
                  <a:schemeClr val="accent2"/>
                </a:solidFill>
                <a:latin typeface="Script MT Bold" panose="03040602040607080904" pitchFamily="66" charset="77"/>
              </a:rPr>
              <a:t>                                                     </a:t>
            </a:r>
          </a:p>
        </p:txBody>
      </p:sp>
      <p:graphicFrame>
        <p:nvGraphicFramePr>
          <p:cNvPr id="34820" name="Object 3">
            <a:extLst>
              <a:ext uri="{FF2B5EF4-FFF2-40B4-BE49-F238E27FC236}">
                <a16:creationId xmlns:a16="http://schemas.microsoft.com/office/drawing/2014/main" xmlns="" id="{4A577F42-4E32-2050-EE69-1167FF4EA6F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23050" y="2641600"/>
          <a:ext cx="889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2044700" imgH="2336800" progId="Equation.3">
                  <p:embed/>
                </p:oleObj>
              </mc:Choice>
              <mc:Fallback>
                <p:oleObj name="Equation" r:id="rId3" imgW="2044700" imgH="233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2641600"/>
                        <a:ext cx="889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Line 4">
            <a:extLst>
              <a:ext uri="{FF2B5EF4-FFF2-40B4-BE49-F238E27FC236}">
                <a16:creationId xmlns:a16="http://schemas.microsoft.com/office/drawing/2014/main" xmlns="" id="{6D654AA0-DC2C-AEBA-701D-DF179BC475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736" y="1555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xmlns="" id="{5E84A559-7E8A-ABC0-89D9-78091B3E2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5816" y="16271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6">
            <a:extLst>
              <a:ext uri="{FF2B5EF4-FFF2-40B4-BE49-F238E27FC236}">
                <a16:creationId xmlns:a16="http://schemas.microsoft.com/office/drawing/2014/main" xmlns="" id="{813E277B-1541-2F9F-43CA-3262438D4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4128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7">
            <a:extLst>
              <a:ext uri="{FF2B5EF4-FFF2-40B4-BE49-F238E27FC236}">
                <a16:creationId xmlns:a16="http://schemas.microsoft.com/office/drawing/2014/main" xmlns="" id="{C1C0F79E-108B-A9B7-FBA6-106D86930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789363"/>
            <a:ext cx="316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8">
            <a:extLst>
              <a:ext uri="{FF2B5EF4-FFF2-40B4-BE49-F238E27FC236}">
                <a16:creationId xmlns:a16="http://schemas.microsoft.com/office/drawing/2014/main" xmlns="" id="{2CA6F41A-4B1F-FB38-EB6C-BD32FC031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1700213"/>
            <a:ext cx="0" cy="17287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9">
            <a:extLst>
              <a:ext uri="{FF2B5EF4-FFF2-40B4-BE49-F238E27FC236}">
                <a16:creationId xmlns:a16="http://schemas.microsoft.com/office/drawing/2014/main" xmlns="" id="{1BB6E692-429E-AC23-3F1D-349712211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1628775"/>
            <a:ext cx="0" cy="730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">
            <a:extLst>
              <a:ext uri="{FF2B5EF4-FFF2-40B4-BE49-F238E27FC236}">
                <a16:creationId xmlns:a16="http://schemas.microsoft.com/office/drawing/2014/main" xmlns="" id="{ABD6099D-6528-80AA-7BEA-41E389627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412875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1">
            <a:extLst>
              <a:ext uri="{FF2B5EF4-FFF2-40B4-BE49-F238E27FC236}">
                <a16:creationId xmlns:a16="http://schemas.microsoft.com/office/drawing/2014/main" xmlns="" id="{29DD7366-8A9D-EE44-F0CC-85257B6B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1412875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2">
            <a:extLst>
              <a:ext uri="{FF2B5EF4-FFF2-40B4-BE49-F238E27FC236}">
                <a16:creationId xmlns:a16="http://schemas.microsoft.com/office/drawing/2014/main" xmlns="" id="{2A95D18C-4F67-4C36-3430-BF0EB9C35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9161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3">
            <a:extLst>
              <a:ext uri="{FF2B5EF4-FFF2-40B4-BE49-F238E27FC236}">
                <a16:creationId xmlns:a16="http://schemas.microsoft.com/office/drawing/2014/main" xmlns="" id="{A181AEE9-9F0A-6088-7BA1-AF8F96F2C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40052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xmlns="" id="{E5B84063-E00F-4330-EDC0-32E8830F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515778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xmlns="" id="{AB87DAA2-9D4A-D649-84AB-CE4422C4A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65976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xmlns="" id="{F0DEF54B-E8F0-83F2-8CC7-7FA656908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515778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xmlns="" id="{CEBC423E-967A-5BF7-35BC-0A36B20B8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659765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xmlns="" id="{32CD0994-F5FF-73BA-04E9-C939A111A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50133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Freeform 20">
            <a:extLst>
              <a:ext uri="{FF2B5EF4-FFF2-40B4-BE49-F238E27FC236}">
                <a16:creationId xmlns:a16="http://schemas.microsoft.com/office/drawing/2014/main" xmlns="" id="{1A199FBC-D242-FF8A-9FDE-793CD8D5B4E5}"/>
              </a:ext>
            </a:extLst>
          </p:cNvPr>
          <p:cNvSpPr>
            <a:spLocks/>
          </p:cNvSpPr>
          <p:nvPr/>
        </p:nvSpPr>
        <p:spPr bwMode="auto">
          <a:xfrm>
            <a:off x="755650" y="5373688"/>
            <a:ext cx="1847850" cy="1162050"/>
          </a:xfrm>
          <a:custGeom>
            <a:avLst/>
            <a:gdLst>
              <a:gd name="T0" fmla="*/ 0 w 1164"/>
              <a:gd name="T1" fmla="*/ 0 h 732"/>
              <a:gd name="T2" fmla="*/ 2147483647 w 1164"/>
              <a:gd name="T3" fmla="*/ 2147483647 h 732"/>
              <a:gd name="T4" fmla="*/ 2147483647 w 1164"/>
              <a:gd name="T5" fmla="*/ 2147483647 h 732"/>
              <a:gd name="T6" fmla="*/ 2147483647 w 1164"/>
              <a:gd name="T7" fmla="*/ 2147483647 h 732"/>
              <a:gd name="T8" fmla="*/ 2147483647 w 1164"/>
              <a:gd name="T9" fmla="*/ 2147483647 h 732"/>
              <a:gd name="T10" fmla="*/ 2147483647 w 1164"/>
              <a:gd name="T11" fmla="*/ 2147483647 h 732"/>
              <a:gd name="T12" fmla="*/ 2147483647 w 1164"/>
              <a:gd name="T13" fmla="*/ 2147483647 h 732"/>
              <a:gd name="T14" fmla="*/ 2147483647 w 1164"/>
              <a:gd name="T15" fmla="*/ 2147483647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4"/>
              <a:gd name="T25" fmla="*/ 0 h 732"/>
              <a:gd name="T26" fmla="*/ 1164 w 1164"/>
              <a:gd name="T27" fmla="*/ 732 h 7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4" h="732">
                <a:moveTo>
                  <a:pt x="0" y="0"/>
                </a:moveTo>
                <a:cubicBezTo>
                  <a:pt x="30" y="87"/>
                  <a:pt x="61" y="174"/>
                  <a:pt x="91" y="227"/>
                </a:cubicBezTo>
                <a:cubicBezTo>
                  <a:pt x="121" y="280"/>
                  <a:pt x="136" y="279"/>
                  <a:pt x="181" y="317"/>
                </a:cubicBezTo>
                <a:cubicBezTo>
                  <a:pt x="226" y="355"/>
                  <a:pt x="287" y="408"/>
                  <a:pt x="363" y="453"/>
                </a:cubicBezTo>
                <a:cubicBezTo>
                  <a:pt x="439" y="498"/>
                  <a:pt x="544" y="551"/>
                  <a:pt x="635" y="589"/>
                </a:cubicBezTo>
                <a:cubicBezTo>
                  <a:pt x="726" y="627"/>
                  <a:pt x="824" y="657"/>
                  <a:pt x="907" y="680"/>
                </a:cubicBezTo>
                <a:cubicBezTo>
                  <a:pt x="990" y="703"/>
                  <a:pt x="1104" y="718"/>
                  <a:pt x="1134" y="725"/>
                </a:cubicBezTo>
                <a:cubicBezTo>
                  <a:pt x="1164" y="732"/>
                  <a:pt x="1126" y="728"/>
                  <a:pt x="1089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21">
            <a:extLst>
              <a:ext uri="{FF2B5EF4-FFF2-40B4-BE49-F238E27FC236}">
                <a16:creationId xmlns:a16="http://schemas.microsoft.com/office/drawing/2014/main" xmlns="" id="{741D7429-6F99-D27B-B3CC-81CAF9AFA554}"/>
              </a:ext>
            </a:extLst>
          </p:cNvPr>
          <p:cNvSpPr>
            <a:spLocks/>
          </p:cNvSpPr>
          <p:nvPr/>
        </p:nvSpPr>
        <p:spPr bwMode="auto">
          <a:xfrm>
            <a:off x="5292725" y="5289550"/>
            <a:ext cx="2303463" cy="1320800"/>
          </a:xfrm>
          <a:custGeom>
            <a:avLst/>
            <a:gdLst>
              <a:gd name="T0" fmla="*/ 0 w 1451"/>
              <a:gd name="T1" fmla="*/ 2147483647 h 832"/>
              <a:gd name="T2" fmla="*/ 2147483647 w 1451"/>
              <a:gd name="T3" fmla="*/ 2147483647 h 832"/>
              <a:gd name="T4" fmla="*/ 2147483647 w 1451"/>
              <a:gd name="T5" fmla="*/ 2147483647 h 832"/>
              <a:gd name="T6" fmla="*/ 2147483647 w 1451"/>
              <a:gd name="T7" fmla="*/ 2147483647 h 832"/>
              <a:gd name="T8" fmla="*/ 2147483647 w 1451"/>
              <a:gd name="T9" fmla="*/ 2147483647 h 832"/>
              <a:gd name="T10" fmla="*/ 2147483647 w 1451"/>
              <a:gd name="T11" fmla="*/ 2147483647 h 832"/>
              <a:gd name="T12" fmla="*/ 2147483647 w 1451"/>
              <a:gd name="T13" fmla="*/ 2147483647 h 832"/>
              <a:gd name="T14" fmla="*/ 2147483647 w 1451"/>
              <a:gd name="T15" fmla="*/ 2147483647 h 832"/>
              <a:gd name="T16" fmla="*/ 2147483647 w 1451"/>
              <a:gd name="T17" fmla="*/ 2147483647 h 832"/>
              <a:gd name="T18" fmla="*/ 2147483647 w 1451"/>
              <a:gd name="T19" fmla="*/ 2147483647 h 832"/>
              <a:gd name="T20" fmla="*/ 2147483647 w 1451"/>
              <a:gd name="T21" fmla="*/ 2147483647 h 832"/>
              <a:gd name="T22" fmla="*/ 2147483647 w 1451"/>
              <a:gd name="T23" fmla="*/ 2147483647 h 832"/>
              <a:gd name="T24" fmla="*/ 2147483647 w 1451"/>
              <a:gd name="T25" fmla="*/ 2147483647 h 832"/>
              <a:gd name="T26" fmla="*/ 2147483647 w 1451"/>
              <a:gd name="T27" fmla="*/ 2147483647 h 832"/>
              <a:gd name="T28" fmla="*/ 2147483647 w 1451"/>
              <a:gd name="T29" fmla="*/ 2147483647 h 8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51"/>
              <a:gd name="T46" fmla="*/ 0 h 832"/>
              <a:gd name="T47" fmla="*/ 1451 w 1451"/>
              <a:gd name="T48" fmla="*/ 832 h 8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51" h="832">
                <a:moveTo>
                  <a:pt x="0" y="824"/>
                </a:moveTo>
                <a:cubicBezTo>
                  <a:pt x="7" y="828"/>
                  <a:pt x="15" y="832"/>
                  <a:pt x="45" y="824"/>
                </a:cubicBezTo>
                <a:cubicBezTo>
                  <a:pt x="75" y="816"/>
                  <a:pt x="136" y="808"/>
                  <a:pt x="181" y="778"/>
                </a:cubicBezTo>
                <a:cubicBezTo>
                  <a:pt x="226" y="748"/>
                  <a:pt x="279" y="695"/>
                  <a:pt x="317" y="642"/>
                </a:cubicBezTo>
                <a:cubicBezTo>
                  <a:pt x="355" y="589"/>
                  <a:pt x="385" y="521"/>
                  <a:pt x="408" y="461"/>
                </a:cubicBezTo>
                <a:cubicBezTo>
                  <a:pt x="431" y="401"/>
                  <a:pt x="438" y="333"/>
                  <a:pt x="453" y="280"/>
                </a:cubicBezTo>
                <a:cubicBezTo>
                  <a:pt x="468" y="227"/>
                  <a:pt x="484" y="181"/>
                  <a:pt x="499" y="143"/>
                </a:cubicBezTo>
                <a:cubicBezTo>
                  <a:pt x="514" y="105"/>
                  <a:pt x="521" y="76"/>
                  <a:pt x="544" y="53"/>
                </a:cubicBezTo>
                <a:cubicBezTo>
                  <a:pt x="567" y="30"/>
                  <a:pt x="605" y="0"/>
                  <a:pt x="635" y="7"/>
                </a:cubicBezTo>
                <a:cubicBezTo>
                  <a:pt x="665" y="14"/>
                  <a:pt x="695" y="53"/>
                  <a:pt x="725" y="98"/>
                </a:cubicBezTo>
                <a:cubicBezTo>
                  <a:pt x="755" y="143"/>
                  <a:pt x="786" y="227"/>
                  <a:pt x="816" y="280"/>
                </a:cubicBezTo>
                <a:cubicBezTo>
                  <a:pt x="846" y="333"/>
                  <a:pt x="869" y="371"/>
                  <a:pt x="907" y="416"/>
                </a:cubicBezTo>
                <a:cubicBezTo>
                  <a:pt x="945" y="461"/>
                  <a:pt x="990" y="514"/>
                  <a:pt x="1043" y="552"/>
                </a:cubicBezTo>
                <a:cubicBezTo>
                  <a:pt x="1096" y="590"/>
                  <a:pt x="1156" y="619"/>
                  <a:pt x="1224" y="642"/>
                </a:cubicBezTo>
                <a:cubicBezTo>
                  <a:pt x="1292" y="665"/>
                  <a:pt x="1413" y="680"/>
                  <a:pt x="1451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3">
            <a:extLst>
              <a:ext uri="{FF2B5EF4-FFF2-40B4-BE49-F238E27FC236}">
                <a16:creationId xmlns:a16="http://schemas.microsoft.com/office/drawing/2014/main" xmlns="" id="{144AA320-E169-3CBF-EF68-C1AE4F4167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4">
            <a:extLst>
              <a:ext uri="{FF2B5EF4-FFF2-40B4-BE49-F238E27FC236}">
                <a16:creationId xmlns:a16="http://schemas.microsoft.com/office/drawing/2014/main" xmlns="" id="{07EE44DC-988A-B5E2-F895-F3679326B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752" y="28529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5">
            <a:extLst>
              <a:ext uri="{FF2B5EF4-FFF2-40B4-BE49-F238E27FC236}">
                <a16:creationId xmlns:a16="http://schemas.microsoft.com/office/drawing/2014/main" xmlns="" id="{D42C12D8-747E-DD54-BF79-9466A76C2A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824" y="28529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Rectangle 26">
            <a:extLst>
              <a:ext uri="{FF2B5EF4-FFF2-40B4-BE49-F238E27FC236}">
                <a16:creationId xmlns:a16="http://schemas.microsoft.com/office/drawing/2014/main" xmlns="" id="{E6D3C9A3-561E-F138-253D-3A4989CBA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1770"/>
            <a:ext cx="7772400" cy="576262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 Difference between </a:t>
            </a:r>
            <a:r>
              <a:rPr lang="en-GB" altLang="en-US" sz="4000" dirty="0">
                <a:latin typeface="Script MT Bold" panose="03040602040607080904" pitchFamily="66" charset="77"/>
              </a:rPr>
              <a:t>L</a:t>
            </a:r>
            <a:r>
              <a:rPr lang="en-GB" altLang="en-US" sz="4000" dirty="0"/>
              <a:t> and pdf</a:t>
            </a:r>
          </a:p>
        </p:txBody>
      </p:sp>
      <p:sp>
        <p:nvSpPr>
          <p:cNvPr id="34842" name="Line 27">
            <a:extLst>
              <a:ext uri="{FF2B5EF4-FFF2-40B4-BE49-F238E27FC236}">
                <a16:creationId xmlns:a16="http://schemas.microsoft.com/office/drawing/2014/main" xmlns="" id="{1B08B782-7992-22A8-B649-D5D8FAB72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672" y="652951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8">
            <a:extLst>
              <a:ext uri="{FF2B5EF4-FFF2-40B4-BE49-F238E27FC236}">
                <a16:creationId xmlns:a16="http://schemas.microsoft.com/office/drawing/2014/main" xmlns="" id="{2F25EBA3-8B22-171A-2DF2-266F58A9A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133" y="64531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3">
            <a:extLst>
              <a:ext uri="{FF2B5EF4-FFF2-40B4-BE49-F238E27FC236}">
                <a16:creationId xmlns:a16="http://schemas.microsoft.com/office/drawing/2014/main" xmlns="" id="{97392406-C9B5-7B68-55A9-096E5472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A5741E-51F0-AA4B-95C8-97571E17A7B8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xmlns="" id="{04EC13CE-6AC9-942B-6BAE-B701533E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04813"/>
            <a:ext cx="8569325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Example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Fit exponential to times t</a:t>
            </a:r>
            <a:r>
              <a:rPr lang="en-GB" altLang="en-US" sz="1800" baseline="-25000">
                <a:cs typeface="Arial" panose="020B0604020202020204" pitchFamily="34" charset="0"/>
              </a:rPr>
              <a:t>1</a:t>
            </a:r>
            <a:r>
              <a:rPr lang="en-GB" altLang="en-US" sz="1800">
                <a:cs typeface="Arial" panose="020B0604020202020204" pitchFamily="34" charset="0"/>
              </a:rPr>
              <a:t>, t</a:t>
            </a:r>
            <a:r>
              <a:rPr lang="en-GB" altLang="en-US" sz="1800" baseline="-25000">
                <a:cs typeface="Arial" panose="020B0604020202020204" pitchFamily="34" charset="0"/>
              </a:rPr>
              <a:t>2 ,</a:t>
            </a:r>
            <a:r>
              <a:rPr lang="en-GB" altLang="en-US" sz="1800">
                <a:cs typeface="Arial" panose="020B0604020202020204" pitchFamily="34" charset="0"/>
              </a:rPr>
              <a:t>t</a:t>
            </a:r>
            <a:r>
              <a:rPr lang="en-GB" altLang="en-US" sz="1800" baseline="-25000">
                <a:cs typeface="Arial" panose="020B0604020202020204" pitchFamily="34" charset="0"/>
              </a:rPr>
              <a:t>3</a:t>
            </a:r>
            <a:r>
              <a:rPr lang="en-GB" altLang="en-US" sz="1800">
                <a:cs typeface="Arial" panose="020B0604020202020204" pitchFamily="34" charset="0"/>
              </a:rPr>
              <a:t> …….            [ Joel Heinrich, CDF 5639 ]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>
                <a:cs typeface="Arial" panose="020B0604020202020204" pitchFamily="34" charset="0"/>
              </a:rPr>
              <a:t> =  </a:t>
            </a:r>
            <a:r>
              <a:rPr lang="el-GR" altLang="en-US" sz="3600">
                <a:latin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l-GR" altLang="en-US" sz="1800">
                <a:cs typeface="Arial" panose="020B0604020202020204" pitchFamily="34" charset="0"/>
              </a:rPr>
              <a:t>λ</a:t>
            </a:r>
            <a:r>
              <a:rPr lang="en-GB" altLang="en-US" sz="1800">
                <a:cs typeface="Arial" panose="020B0604020202020204" pitchFamily="34" charset="0"/>
              </a:rPr>
              <a:t> exp(-</a:t>
            </a:r>
            <a:r>
              <a:rPr lang="el-GR" altLang="en-US" sz="1800">
                <a:cs typeface="Arial" panose="020B0604020202020204" pitchFamily="34" charset="0"/>
              </a:rPr>
              <a:t>λ</a:t>
            </a:r>
            <a:r>
              <a:rPr lang="en-GB" altLang="en-US" sz="1800">
                <a:cs typeface="Arial" panose="020B0604020202020204" pitchFamily="34" charset="0"/>
              </a:rPr>
              <a:t>t</a:t>
            </a:r>
            <a:r>
              <a:rPr lang="en-GB" altLang="en-US" sz="1800" baseline="-25000">
                <a:cs typeface="Arial" panose="020B0604020202020204" pitchFamily="34" charset="0"/>
              </a:rPr>
              <a:t>i</a:t>
            </a:r>
            <a:r>
              <a:rPr lang="en-GB" altLang="en-US" sz="1800">
                <a:cs typeface="Arial" panose="020B0604020202020204" pitchFamily="34" charset="0"/>
              </a:rPr>
              <a:t>)</a:t>
            </a:r>
            <a:endParaRPr lang="el-GR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Monotype Corsiva" panose="03010101010201010101" pitchFamily="66" charset="0"/>
                <a:cs typeface="Arial" panose="020B0604020202020204" pitchFamily="34" charset="0"/>
              </a:rPr>
              <a:t>ln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max</a:t>
            </a:r>
            <a:r>
              <a:rPr lang="en-GB" altLang="en-US" sz="1800">
                <a:cs typeface="Arial" panose="020B0604020202020204" pitchFamily="34" charset="0"/>
              </a:rPr>
              <a:t> = -N(1 + </a:t>
            </a:r>
            <a:r>
              <a:rPr lang="en-GB" altLang="en-US" sz="1800">
                <a:latin typeface="Monotype Corsiva" panose="03010101010201010101" pitchFamily="66" charset="0"/>
                <a:cs typeface="Arial" panose="020B0604020202020204" pitchFamily="34" charset="0"/>
              </a:rPr>
              <a:t>ln </a:t>
            </a:r>
            <a:r>
              <a:rPr lang="en-GB" altLang="en-US" sz="1800">
                <a:cs typeface="Arial" panose="020B0604020202020204" pitchFamily="34" charset="0"/>
              </a:rPr>
              <a:t>t</a:t>
            </a:r>
            <a:r>
              <a:rPr lang="en-GB" altLang="en-US" sz="1800" baseline="-25000">
                <a:cs typeface="Arial" panose="020B0604020202020204" pitchFamily="34" charset="0"/>
              </a:rPr>
              <a:t>av</a:t>
            </a:r>
            <a:r>
              <a:rPr lang="en-GB" altLang="en-US" sz="18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i.e. Depends only on AVERAGE t, but 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INDEPENDENT OF DISTRIBUTION OF t</a:t>
            </a:r>
            <a:r>
              <a:rPr lang="en-GB" altLang="en-US" sz="1800">
                <a:cs typeface="Arial" panose="020B0604020202020204" pitchFamily="34" charset="0"/>
              </a:rPr>
              <a:t>      (except for……..)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(Average t is a sufficient statistic)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Variation of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max </a:t>
            </a:r>
            <a:r>
              <a:rPr lang="en-GB" altLang="en-US" sz="1800">
                <a:cs typeface="Arial" panose="020B0604020202020204" pitchFamily="34" charset="0"/>
              </a:rPr>
              <a:t>in Monte Carlo is due to variations in samples’ average t , but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NOT TO BETTER OR WORSE FIT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                                                  pdf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cs typeface="Arial" panose="020B0604020202020204" pitchFamily="34" charset="0"/>
              </a:rPr>
              <a:t>Same average t            same </a:t>
            </a: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solidFill>
                  <a:schemeClr val="accent2"/>
                </a:solidFill>
                <a:cs typeface="Arial" panose="020B0604020202020204" pitchFamily="34" charset="0"/>
              </a:rPr>
              <a:t>max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cs typeface="Arial" panose="020B0604020202020204" pitchFamily="34" charset="0"/>
              </a:rPr>
              <a:t>                                                                                                     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                                                                              </a:t>
            </a:r>
          </a:p>
        </p:txBody>
      </p:sp>
      <p:sp>
        <p:nvSpPr>
          <p:cNvPr id="35844" name="Line 3">
            <a:extLst>
              <a:ext uri="{FF2B5EF4-FFF2-40B4-BE49-F238E27FC236}">
                <a16:creationId xmlns:a16="http://schemas.microsoft.com/office/drawing/2014/main" xmlns="" id="{7112A705-79A5-9DC4-32C4-665B6C852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6529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xmlns="" id="{DC3AB10C-606E-9AEE-3C5A-7C4B00E50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659765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5">
            <a:extLst>
              <a:ext uri="{FF2B5EF4-FFF2-40B4-BE49-F238E27FC236}">
                <a16:creationId xmlns:a16="http://schemas.microsoft.com/office/drawing/2014/main" xmlns="" id="{46C98353-6D9B-3E22-C639-00947BA39AFE}"/>
              </a:ext>
            </a:extLst>
          </p:cNvPr>
          <p:cNvSpPr>
            <a:spLocks/>
          </p:cNvSpPr>
          <p:nvPr/>
        </p:nvSpPr>
        <p:spPr bwMode="auto">
          <a:xfrm>
            <a:off x="6011863" y="4724400"/>
            <a:ext cx="2447925" cy="1657350"/>
          </a:xfrm>
          <a:custGeom>
            <a:avLst/>
            <a:gdLst>
              <a:gd name="T0" fmla="*/ 0 w 1542"/>
              <a:gd name="T1" fmla="*/ 0 h 1044"/>
              <a:gd name="T2" fmla="*/ 2147483647 w 1542"/>
              <a:gd name="T3" fmla="*/ 2147483647 h 1044"/>
              <a:gd name="T4" fmla="*/ 2147483647 w 1542"/>
              <a:gd name="T5" fmla="*/ 2147483647 h 1044"/>
              <a:gd name="T6" fmla="*/ 2147483647 w 1542"/>
              <a:gd name="T7" fmla="*/ 2147483647 h 1044"/>
              <a:gd name="T8" fmla="*/ 2147483647 w 1542"/>
              <a:gd name="T9" fmla="*/ 2147483647 h 1044"/>
              <a:gd name="T10" fmla="*/ 2147483647 w 1542"/>
              <a:gd name="T11" fmla="*/ 2147483647 h 1044"/>
              <a:gd name="T12" fmla="*/ 2147483647 w 1542"/>
              <a:gd name="T13" fmla="*/ 2147483647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1044"/>
              <a:gd name="T23" fmla="*/ 1542 w 1542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1044">
                <a:moveTo>
                  <a:pt x="0" y="0"/>
                </a:moveTo>
                <a:cubicBezTo>
                  <a:pt x="45" y="121"/>
                  <a:pt x="91" y="242"/>
                  <a:pt x="136" y="318"/>
                </a:cubicBezTo>
                <a:cubicBezTo>
                  <a:pt x="181" y="394"/>
                  <a:pt x="219" y="409"/>
                  <a:pt x="272" y="454"/>
                </a:cubicBezTo>
                <a:cubicBezTo>
                  <a:pt x="325" y="499"/>
                  <a:pt x="356" y="530"/>
                  <a:pt x="454" y="590"/>
                </a:cubicBezTo>
                <a:cubicBezTo>
                  <a:pt x="552" y="650"/>
                  <a:pt x="726" y="757"/>
                  <a:pt x="862" y="817"/>
                </a:cubicBezTo>
                <a:cubicBezTo>
                  <a:pt x="998" y="877"/>
                  <a:pt x="1157" y="915"/>
                  <a:pt x="1270" y="953"/>
                </a:cubicBezTo>
                <a:cubicBezTo>
                  <a:pt x="1383" y="991"/>
                  <a:pt x="1497" y="1029"/>
                  <a:pt x="1542" y="104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6">
            <a:extLst>
              <a:ext uri="{FF2B5EF4-FFF2-40B4-BE49-F238E27FC236}">
                <a16:creationId xmlns:a16="http://schemas.microsoft.com/office/drawing/2014/main" xmlns="" id="{27DBAD26-4C58-2C95-4FC3-886C878088E5}"/>
              </a:ext>
            </a:extLst>
          </p:cNvPr>
          <p:cNvSpPr>
            <a:spLocks/>
          </p:cNvSpPr>
          <p:nvPr/>
        </p:nvSpPr>
        <p:spPr bwMode="auto">
          <a:xfrm>
            <a:off x="7380288" y="4652963"/>
            <a:ext cx="157162" cy="1968500"/>
          </a:xfrm>
          <a:custGeom>
            <a:avLst/>
            <a:gdLst>
              <a:gd name="T0" fmla="*/ 0 w 190"/>
              <a:gd name="T1" fmla="*/ 2147483647 h 1240"/>
              <a:gd name="T2" fmla="*/ 2147483647 w 190"/>
              <a:gd name="T3" fmla="*/ 2147483647 h 1240"/>
              <a:gd name="T4" fmla="*/ 2147483647 w 190"/>
              <a:gd name="T5" fmla="*/ 2147483647 h 1240"/>
              <a:gd name="T6" fmla="*/ 2147483647 w 190"/>
              <a:gd name="T7" fmla="*/ 2147483647 h 1240"/>
              <a:gd name="T8" fmla="*/ 2147483647 w 190"/>
              <a:gd name="T9" fmla="*/ 2147483647 h 1240"/>
              <a:gd name="T10" fmla="*/ 2147483647 w 190"/>
              <a:gd name="T11" fmla="*/ 2147483647 h 1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"/>
              <a:gd name="T19" fmla="*/ 0 h 1240"/>
              <a:gd name="T20" fmla="*/ 190 w 190"/>
              <a:gd name="T21" fmla="*/ 1240 h 1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" h="1240">
                <a:moveTo>
                  <a:pt x="0" y="1240"/>
                </a:moveTo>
                <a:cubicBezTo>
                  <a:pt x="15" y="1149"/>
                  <a:pt x="30" y="1058"/>
                  <a:pt x="45" y="877"/>
                </a:cubicBezTo>
                <a:cubicBezTo>
                  <a:pt x="60" y="696"/>
                  <a:pt x="76" y="287"/>
                  <a:pt x="91" y="151"/>
                </a:cubicBezTo>
                <a:cubicBezTo>
                  <a:pt x="106" y="15"/>
                  <a:pt x="121" y="52"/>
                  <a:pt x="136" y="60"/>
                </a:cubicBezTo>
                <a:cubicBezTo>
                  <a:pt x="151" y="68"/>
                  <a:pt x="174" y="0"/>
                  <a:pt x="182" y="197"/>
                </a:cubicBezTo>
                <a:cubicBezTo>
                  <a:pt x="190" y="394"/>
                  <a:pt x="182" y="1066"/>
                  <a:pt x="182" y="124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AutoShape 7">
            <a:extLst>
              <a:ext uri="{FF2B5EF4-FFF2-40B4-BE49-F238E27FC236}">
                <a16:creationId xmlns:a16="http://schemas.microsoft.com/office/drawing/2014/main" xmlns="" id="{99C56E70-B8CE-EDCA-8BD2-C7E5BECEC9D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79613" y="58769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</p:txBody>
      </p:sp>
      <p:sp>
        <p:nvSpPr>
          <p:cNvPr id="35849" name="Line 8">
            <a:extLst>
              <a:ext uri="{FF2B5EF4-FFF2-40B4-BE49-F238E27FC236}">
                <a16:creationId xmlns:a16="http://schemas.microsoft.com/office/drawing/2014/main" xmlns="" id="{9F3AE085-EA90-476C-3426-692FDA8C4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9">
            <a:extLst>
              <a:ext uri="{FF2B5EF4-FFF2-40B4-BE49-F238E27FC236}">
                <a16:creationId xmlns:a16="http://schemas.microsoft.com/office/drawing/2014/main" xmlns="" id="{7351106D-2772-9ACC-1F14-5E07FE9EE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63817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>
            <a:extLst>
              <a:ext uri="{FF2B5EF4-FFF2-40B4-BE49-F238E27FC236}">
                <a16:creationId xmlns:a16="http://schemas.microsoft.com/office/drawing/2014/main" xmlns="" id="{DB9ABAED-3BFC-73D7-CFCC-6F453F5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06EB08-6888-B840-9476-2F02139985A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xmlns="" id="{FA75DA91-4248-06D6-2402-FD60E5A6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4963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xmlns="" id="{002EA5C9-19A6-4419-C6DC-81F31559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5693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Example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>
                <a:cs typeface="Arial" panose="020B0604020202020204" pitchFamily="34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                                                               cos </a:t>
            </a:r>
            <a:r>
              <a:rPr lang="el-GR" altLang="en-US" sz="1800">
                <a:cs typeface="Arial" panose="020B0604020202020204" pitchFamily="34" charset="0"/>
              </a:rPr>
              <a:t>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pdf (and likelihood) depends only on cos</a:t>
            </a:r>
            <a:r>
              <a:rPr lang="en-GB" altLang="en-US" sz="1800" baseline="30000">
                <a:cs typeface="Arial" panose="020B0604020202020204" pitchFamily="34" charset="0"/>
              </a:rPr>
              <a:t>2</a:t>
            </a:r>
            <a:r>
              <a:rPr lang="el-GR" altLang="en-US" sz="1800">
                <a:cs typeface="Arial" panose="020B0604020202020204" pitchFamily="34" charset="0"/>
              </a:rPr>
              <a:t>θ</a:t>
            </a:r>
            <a:r>
              <a:rPr lang="en-GB" altLang="en-US" sz="1800" baseline="-25000">
                <a:cs typeface="Arial" panose="020B0604020202020204" pitchFamily="34" charset="0"/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Insensitive to </a:t>
            </a: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sign</a:t>
            </a:r>
            <a:r>
              <a:rPr lang="en-GB" altLang="en-US" sz="1800">
                <a:cs typeface="Arial" panose="020B0604020202020204" pitchFamily="34" charset="0"/>
              </a:rPr>
              <a:t> of cos</a:t>
            </a:r>
            <a:r>
              <a:rPr lang="el-GR" altLang="en-US" sz="1800">
                <a:cs typeface="Arial" panose="020B0604020202020204" pitchFamily="34" charset="0"/>
              </a:rPr>
              <a:t>θ</a:t>
            </a:r>
            <a:r>
              <a:rPr lang="en-GB" altLang="en-US" sz="1800" baseline="-25000">
                <a:cs typeface="Arial" panose="020B0604020202020204" pitchFamily="34" charset="0"/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So data can be in very bad agreement with expected distribution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e.g. all data with cos</a:t>
            </a:r>
            <a:r>
              <a:rPr lang="el-GR" altLang="en-US" sz="1800">
                <a:cs typeface="Arial" panose="020B0604020202020204" pitchFamily="34" charset="0"/>
              </a:rPr>
              <a:t>θ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n-US" altLang="en-US" sz="1800">
                <a:cs typeface="Arial" panose="020B0604020202020204" pitchFamily="34" charset="0"/>
              </a:rPr>
              <a:t>&lt; 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and </a:t>
            </a:r>
            <a:r>
              <a:rPr lang="en-US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US" altLang="en-US" sz="1800" baseline="-25000">
                <a:cs typeface="Arial" panose="020B0604020202020204" pitchFamily="34" charset="0"/>
              </a:rPr>
              <a:t>max</a:t>
            </a:r>
            <a:r>
              <a:rPr lang="en-US" altLang="en-US" sz="1800">
                <a:cs typeface="Arial" panose="020B0604020202020204" pitchFamily="34" charset="0"/>
              </a:rPr>
              <a:t> does not know about it.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Example of general principle</a:t>
            </a:r>
            <a:endParaRPr lang="en-GB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6869" name="Line 4">
            <a:extLst>
              <a:ext uri="{FF2B5EF4-FFF2-40B4-BE49-F238E27FC236}">
                <a16:creationId xmlns:a16="http://schemas.microsoft.com/office/drawing/2014/main" xmlns="" id="{ACAE1AE0-4124-141D-331F-0B2508C654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692150"/>
            <a:ext cx="71437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5">
            <a:extLst>
              <a:ext uri="{FF2B5EF4-FFF2-40B4-BE49-F238E27FC236}">
                <a16:creationId xmlns:a16="http://schemas.microsoft.com/office/drawing/2014/main" xmlns="" id="{914937B9-9A87-8416-97C2-AEAF0E562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2924175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6">
            <a:extLst>
              <a:ext uri="{FF2B5EF4-FFF2-40B4-BE49-F238E27FC236}">
                <a16:creationId xmlns:a16="http://schemas.microsoft.com/office/drawing/2014/main" xmlns="" id="{2E9FB06E-0CD8-A108-791B-A8242F8DD8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692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7">
            <a:extLst>
              <a:ext uri="{FF2B5EF4-FFF2-40B4-BE49-F238E27FC236}">
                <a16:creationId xmlns:a16="http://schemas.microsoft.com/office/drawing/2014/main" xmlns="" id="{B00823E1-41DC-80DA-C49D-F0C7746A9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0686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Freeform 8">
            <a:extLst>
              <a:ext uri="{FF2B5EF4-FFF2-40B4-BE49-F238E27FC236}">
                <a16:creationId xmlns:a16="http://schemas.microsoft.com/office/drawing/2014/main" xmlns="" id="{8960FEC3-0108-69FB-D194-2AE015C2F90C}"/>
              </a:ext>
            </a:extLst>
          </p:cNvPr>
          <p:cNvSpPr>
            <a:spLocks/>
          </p:cNvSpPr>
          <p:nvPr/>
        </p:nvSpPr>
        <p:spPr bwMode="auto">
          <a:xfrm>
            <a:off x="5651500" y="1125538"/>
            <a:ext cx="2881313" cy="1438275"/>
          </a:xfrm>
          <a:custGeom>
            <a:avLst/>
            <a:gdLst>
              <a:gd name="T0" fmla="*/ 0 w 1815"/>
              <a:gd name="T1" fmla="*/ 0 h 906"/>
              <a:gd name="T2" fmla="*/ 2147483647 w 1815"/>
              <a:gd name="T3" fmla="*/ 2147483647 h 906"/>
              <a:gd name="T4" fmla="*/ 2147483647 w 1815"/>
              <a:gd name="T5" fmla="*/ 2147483647 h 906"/>
              <a:gd name="T6" fmla="*/ 2147483647 w 1815"/>
              <a:gd name="T7" fmla="*/ 2147483647 h 906"/>
              <a:gd name="T8" fmla="*/ 2147483647 w 1815"/>
              <a:gd name="T9" fmla="*/ 2147483647 h 906"/>
              <a:gd name="T10" fmla="*/ 2147483647 w 1815"/>
              <a:gd name="T11" fmla="*/ 2147483647 h 906"/>
              <a:gd name="T12" fmla="*/ 2147483647 w 1815"/>
              <a:gd name="T13" fmla="*/ 2147483647 h 906"/>
              <a:gd name="T14" fmla="*/ 2147483647 w 1815"/>
              <a:gd name="T15" fmla="*/ 0 h 9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5"/>
              <a:gd name="T25" fmla="*/ 0 h 906"/>
              <a:gd name="T26" fmla="*/ 1815 w 1815"/>
              <a:gd name="T27" fmla="*/ 906 h 9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5" h="906">
                <a:moveTo>
                  <a:pt x="0" y="0"/>
                </a:moveTo>
                <a:cubicBezTo>
                  <a:pt x="57" y="181"/>
                  <a:pt x="129" y="363"/>
                  <a:pt x="227" y="498"/>
                </a:cubicBezTo>
                <a:cubicBezTo>
                  <a:pt x="325" y="633"/>
                  <a:pt x="467" y="746"/>
                  <a:pt x="589" y="812"/>
                </a:cubicBezTo>
                <a:cubicBezTo>
                  <a:pt x="711" y="878"/>
                  <a:pt x="866" y="890"/>
                  <a:pt x="959" y="896"/>
                </a:cubicBezTo>
                <a:cubicBezTo>
                  <a:pt x="1049" y="906"/>
                  <a:pt x="1080" y="890"/>
                  <a:pt x="1132" y="874"/>
                </a:cubicBezTo>
                <a:cubicBezTo>
                  <a:pt x="1184" y="858"/>
                  <a:pt x="1204" y="856"/>
                  <a:pt x="1272" y="801"/>
                </a:cubicBezTo>
                <a:cubicBezTo>
                  <a:pt x="1340" y="746"/>
                  <a:pt x="1452" y="678"/>
                  <a:pt x="1543" y="544"/>
                </a:cubicBezTo>
                <a:cubicBezTo>
                  <a:pt x="1634" y="410"/>
                  <a:pt x="1735" y="204"/>
                  <a:pt x="18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74" name="Object 9">
            <a:extLst>
              <a:ext uri="{FF2B5EF4-FFF2-40B4-BE49-F238E27FC236}">
                <a16:creationId xmlns:a16="http://schemas.microsoft.com/office/drawing/2014/main" xmlns="" id="{2ABAE80F-BA0B-D9D5-B4FB-F0172F2CA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327150"/>
          <a:ext cx="2016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19596100" imgH="6438900" progId="Equation.3">
                  <p:embed/>
                </p:oleObj>
              </mc:Choice>
              <mc:Fallback>
                <p:oleObj name="Equation" r:id="rId3" imgW="19596100" imgH="6438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27150"/>
                        <a:ext cx="20161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0">
            <a:extLst>
              <a:ext uri="{FF2B5EF4-FFF2-40B4-BE49-F238E27FC236}">
                <a16:creationId xmlns:a16="http://schemas.microsoft.com/office/drawing/2014/main" xmlns="" id="{A5E6CD2B-B686-75FD-6C88-1110411B4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989138"/>
          <a:ext cx="142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5798800" imgH="8775700" progId="Equation.3">
                  <p:embed/>
                </p:oleObj>
              </mc:Choice>
              <mc:Fallback>
                <p:oleObj name="Equation" r:id="rId5" imgW="15798800" imgH="8775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142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>
            <a:extLst>
              <a:ext uri="{FF2B5EF4-FFF2-40B4-BE49-F238E27FC236}">
                <a16:creationId xmlns:a16="http://schemas.microsoft.com/office/drawing/2014/main" xmlns="" id="{D1500258-CA91-45D2-0044-CE42E50C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67A745-BB32-454C-BB54-1AB2A273692E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xmlns="" id="{D8AF2FB9-9963-276A-9692-792A49C4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42486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Example 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Fit to Gaussian with variable </a:t>
            </a:r>
            <a:r>
              <a:rPr lang="el-GR" altLang="en-US" sz="1800">
                <a:cs typeface="Arial" panose="020B0604020202020204" pitchFamily="34" charset="0"/>
              </a:rPr>
              <a:t>μ</a:t>
            </a:r>
            <a:r>
              <a:rPr lang="en-GB" altLang="en-US" sz="1800">
                <a:cs typeface="Arial" panose="020B0604020202020204" pitchFamily="34" charset="0"/>
              </a:rPr>
              <a:t>, fixed </a:t>
            </a:r>
            <a:r>
              <a:rPr lang="el-GR" altLang="en-US" sz="1800">
                <a:cs typeface="Arial" panose="020B0604020202020204" pitchFamily="34" charset="0"/>
              </a:rPr>
              <a:t>σ</a:t>
            </a: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Pristina" panose="03060402040406080204" pitchFamily="66" charset="77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Pristina" panose="03060402040406080204" pitchFamily="66" charset="77"/>
                <a:cs typeface="Arial" panose="020B0604020202020204" pitchFamily="34" charset="0"/>
              </a:rPr>
              <a:t>ln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max </a:t>
            </a:r>
            <a:r>
              <a:rPr lang="en-GB" altLang="en-US" sz="1800">
                <a:cs typeface="Arial" panose="020B0604020202020204" pitchFamily="34" charset="0"/>
              </a:rPr>
              <a:t>= N(-0.5 </a:t>
            </a:r>
            <a:r>
              <a:rPr lang="en-GB" altLang="en-US" sz="1800">
                <a:latin typeface="Pristina" panose="03060402040406080204" pitchFamily="66" charset="77"/>
                <a:cs typeface="Arial" panose="020B0604020202020204" pitchFamily="34" charset="0"/>
              </a:rPr>
              <a:t>ln</a:t>
            </a:r>
            <a:r>
              <a:rPr lang="en-GB" altLang="en-US" sz="1800">
                <a:cs typeface="Arial" panose="020B0604020202020204" pitchFamily="34" charset="0"/>
              </a:rPr>
              <a:t>2</a:t>
            </a:r>
            <a:r>
              <a:rPr lang="el-GR" altLang="en-US" sz="1800">
                <a:cs typeface="Arial" panose="020B0604020202020204" pitchFamily="34" charset="0"/>
              </a:rPr>
              <a:t>π</a:t>
            </a:r>
            <a:r>
              <a:rPr lang="en-GB" altLang="en-US" sz="1800">
                <a:cs typeface="Arial" panose="020B0604020202020204" pitchFamily="34" charset="0"/>
              </a:rPr>
              <a:t> – </a:t>
            </a:r>
            <a:r>
              <a:rPr lang="en-GB" altLang="en-US" sz="1800">
                <a:latin typeface="Pristina" panose="03060402040406080204" pitchFamily="66" charset="77"/>
                <a:cs typeface="Arial" panose="020B0604020202020204" pitchFamily="34" charset="0"/>
              </a:rPr>
              <a:t>ln</a:t>
            </a:r>
            <a:r>
              <a:rPr lang="el-GR" altLang="en-US" sz="1800">
                <a:cs typeface="Arial" panose="020B0604020202020204" pitchFamily="34" charset="0"/>
              </a:rPr>
              <a:t>σ</a:t>
            </a:r>
            <a:r>
              <a:rPr lang="en-GB" altLang="en-US" sz="1800">
                <a:cs typeface="Arial" panose="020B0604020202020204" pitchFamily="34" charset="0"/>
              </a:rPr>
              <a:t>) – 0.5 </a:t>
            </a:r>
            <a:r>
              <a:rPr lang="el-GR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(x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x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l-GR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  <a:r>
              <a:rPr lang="en-GB" altLang="en-US" sz="1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constant           ~variance(x)</a:t>
            </a:r>
            <a:endParaRPr lang="en-GB" altLang="en-US" sz="1800" baseline="300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i.e. </a:t>
            </a: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depends only on variance(x),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which is not relevant for fitting </a:t>
            </a:r>
            <a:r>
              <a:rPr lang="el-GR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μ</a:t>
            </a: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(</a:t>
            </a:r>
            <a:r>
              <a:rPr lang="el-GR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μ</a:t>
            </a:r>
            <a:r>
              <a:rPr lang="en-GB" altLang="en-US" sz="180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</a:t>
            </a: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x</a:t>
            </a:r>
            <a:r>
              <a:rPr lang="en-GB" altLang="en-US" sz="180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</a:t>
            </a: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Smaller than expected variance(x) results in larger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</a:t>
            </a: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Worse fit, larger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Better fit, lower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l-GR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xmlns="" id="{C7F98CAB-4D35-FC8D-40B5-C59D4D1FE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268413"/>
          <a:ext cx="3733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3733800" cy="938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4">
            <a:extLst>
              <a:ext uri="{FF2B5EF4-FFF2-40B4-BE49-F238E27FC236}">
                <a16:creationId xmlns:a16="http://schemas.microsoft.com/office/drawing/2014/main" xmlns="" id="{B90300AD-58B8-4366-6FCC-643EBB8CE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8688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xmlns="" id="{3249BFDE-6198-76DB-0B3D-2CCFF4347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1658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xmlns="" id="{6CBAA84F-73D6-C4AE-23A7-D65CE4EA9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48688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xmlns="" id="{CE013B17-C4E9-6E1C-2911-006F548D3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616585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Freeform 8">
            <a:extLst>
              <a:ext uri="{FF2B5EF4-FFF2-40B4-BE49-F238E27FC236}">
                <a16:creationId xmlns:a16="http://schemas.microsoft.com/office/drawing/2014/main" xmlns="" id="{E7649DCF-32FF-138C-27AF-505E5CB21763}"/>
              </a:ext>
            </a:extLst>
          </p:cNvPr>
          <p:cNvSpPr>
            <a:spLocks/>
          </p:cNvSpPr>
          <p:nvPr/>
        </p:nvSpPr>
        <p:spPr bwMode="auto">
          <a:xfrm>
            <a:off x="971550" y="4989513"/>
            <a:ext cx="1655763" cy="1176337"/>
          </a:xfrm>
          <a:custGeom>
            <a:avLst/>
            <a:gdLst>
              <a:gd name="T0" fmla="*/ 0 w 1043"/>
              <a:gd name="T1" fmla="*/ 2147483647 h 741"/>
              <a:gd name="T2" fmla="*/ 2147483647 w 1043"/>
              <a:gd name="T3" fmla="*/ 2147483647 h 741"/>
              <a:gd name="T4" fmla="*/ 2147483647 w 1043"/>
              <a:gd name="T5" fmla="*/ 2147483647 h 741"/>
              <a:gd name="T6" fmla="*/ 2147483647 w 1043"/>
              <a:gd name="T7" fmla="*/ 2147483647 h 741"/>
              <a:gd name="T8" fmla="*/ 2147483647 w 1043"/>
              <a:gd name="T9" fmla="*/ 2147483647 h 741"/>
              <a:gd name="T10" fmla="*/ 2147483647 w 1043"/>
              <a:gd name="T11" fmla="*/ 2147483647 h 741"/>
              <a:gd name="T12" fmla="*/ 2147483647 w 1043"/>
              <a:gd name="T13" fmla="*/ 2147483647 h 741"/>
              <a:gd name="T14" fmla="*/ 2147483647 w 1043"/>
              <a:gd name="T15" fmla="*/ 2147483647 h 741"/>
              <a:gd name="T16" fmla="*/ 2147483647 w 1043"/>
              <a:gd name="T17" fmla="*/ 2147483647 h 741"/>
              <a:gd name="T18" fmla="*/ 2147483647 w 1043"/>
              <a:gd name="T19" fmla="*/ 2147483647 h 7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3"/>
              <a:gd name="T31" fmla="*/ 0 h 741"/>
              <a:gd name="T32" fmla="*/ 1043 w 1043"/>
              <a:gd name="T33" fmla="*/ 741 h 7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3" h="741">
                <a:moveTo>
                  <a:pt x="0" y="741"/>
                </a:moveTo>
                <a:cubicBezTo>
                  <a:pt x="83" y="737"/>
                  <a:pt x="167" y="733"/>
                  <a:pt x="227" y="695"/>
                </a:cubicBezTo>
                <a:cubicBezTo>
                  <a:pt x="287" y="657"/>
                  <a:pt x="325" y="589"/>
                  <a:pt x="363" y="514"/>
                </a:cubicBezTo>
                <a:cubicBezTo>
                  <a:pt x="401" y="439"/>
                  <a:pt x="424" y="318"/>
                  <a:pt x="454" y="242"/>
                </a:cubicBezTo>
                <a:cubicBezTo>
                  <a:pt x="484" y="166"/>
                  <a:pt x="506" y="98"/>
                  <a:pt x="544" y="60"/>
                </a:cubicBezTo>
                <a:cubicBezTo>
                  <a:pt x="582" y="22"/>
                  <a:pt x="642" y="0"/>
                  <a:pt x="680" y="15"/>
                </a:cubicBezTo>
                <a:cubicBezTo>
                  <a:pt x="718" y="30"/>
                  <a:pt x="748" y="90"/>
                  <a:pt x="771" y="151"/>
                </a:cubicBezTo>
                <a:cubicBezTo>
                  <a:pt x="794" y="212"/>
                  <a:pt x="794" y="302"/>
                  <a:pt x="817" y="378"/>
                </a:cubicBezTo>
                <a:cubicBezTo>
                  <a:pt x="840" y="454"/>
                  <a:pt x="869" y="545"/>
                  <a:pt x="907" y="605"/>
                </a:cubicBezTo>
                <a:cubicBezTo>
                  <a:pt x="945" y="665"/>
                  <a:pt x="1020" y="718"/>
                  <a:pt x="1043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Freeform 9">
            <a:extLst>
              <a:ext uri="{FF2B5EF4-FFF2-40B4-BE49-F238E27FC236}">
                <a16:creationId xmlns:a16="http://schemas.microsoft.com/office/drawing/2014/main" xmlns="" id="{5B2C5818-0867-71FA-0769-532BD73F1456}"/>
              </a:ext>
            </a:extLst>
          </p:cNvPr>
          <p:cNvSpPr>
            <a:spLocks/>
          </p:cNvSpPr>
          <p:nvPr/>
        </p:nvSpPr>
        <p:spPr bwMode="auto">
          <a:xfrm>
            <a:off x="4500563" y="5084763"/>
            <a:ext cx="1657350" cy="1079500"/>
          </a:xfrm>
          <a:custGeom>
            <a:avLst/>
            <a:gdLst>
              <a:gd name="T0" fmla="*/ 0 w 1043"/>
              <a:gd name="T1" fmla="*/ 2147483647 h 741"/>
              <a:gd name="T2" fmla="*/ 2147483647 w 1043"/>
              <a:gd name="T3" fmla="*/ 2147483647 h 741"/>
              <a:gd name="T4" fmla="*/ 2147483647 w 1043"/>
              <a:gd name="T5" fmla="*/ 2147483647 h 741"/>
              <a:gd name="T6" fmla="*/ 2147483647 w 1043"/>
              <a:gd name="T7" fmla="*/ 2147483647 h 741"/>
              <a:gd name="T8" fmla="*/ 2147483647 w 1043"/>
              <a:gd name="T9" fmla="*/ 2147483647 h 741"/>
              <a:gd name="T10" fmla="*/ 2147483647 w 1043"/>
              <a:gd name="T11" fmla="*/ 2147483647 h 741"/>
              <a:gd name="T12" fmla="*/ 2147483647 w 1043"/>
              <a:gd name="T13" fmla="*/ 2147483647 h 741"/>
              <a:gd name="T14" fmla="*/ 2147483647 w 1043"/>
              <a:gd name="T15" fmla="*/ 2147483647 h 741"/>
              <a:gd name="T16" fmla="*/ 2147483647 w 1043"/>
              <a:gd name="T17" fmla="*/ 2147483647 h 741"/>
              <a:gd name="T18" fmla="*/ 2147483647 w 1043"/>
              <a:gd name="T19" fmla="*/ 2147483647 h 7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3"/>
              <a:gd name="T31" fmla="*/ 0 h 741"/>
              <a:gd name="T32" fmla="*/ 1043 w 1043"/>
              <a:gd name="T33" fmla="*/ 741 h 7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3" h="741">
                <a:moveTo>
                  <a:pt x="0" y="741"/>
                </a:moveTo>
                <a:cubicBezTo>
                  <a:pt x="83" y="737"/>
                  <a:pt x="167" y="733"/>
                  <a:pt x="227" y="695"/>
                </a:cubicBezTo>
                <a:cubicBezTo>
                  <a:pt x="287" y="657"/>
                  <a:pt x="325" y="589"/>
                  <a:pt x="363" y="514"/>
                </a:cubicBezTo>
                <a:cubicBezTo>
                  <a:pt x="401" y="439"/>
                  <a:pt x="424" y="318"/>
                  <a:pt x="454" y="242"/>
                </a:cubicBezTo>
                <a:cubicBezTo>
                  <a:pt x="484" y="166"/>
                  <a:pt x="506" y="98"/>
                  <a:pt x="544" y="60"/>
                </a:cubicBezTo>
                <a:cubicBezTo>
                  <a:pt x="582" y="22"/>
                  <a:pt x="642" y="0"/>
                  <a:pt x="680" y="15"/>
                </a:cubicBezTo>
                <a:cubicBezTo>
                  <a:pt x="718" y="30"/>
                  <a:pt x="748" y="90"/>
                  <a:pt x="771" y="151"/>
                </a:cubicBezTo>
                <a:cubicBezTo>
                  <a:pt x="794" y="212"/>
                  <a:pt x="794" y="302"/>
                  <a:pt x="817" y="378"/>
                </a:cubicBezTo>
                <a:cubicBezTo>
                  <a:pt x="840" y="454"/>
                  <a:pt x="869" y="545"/>
                  <a:pt x="907" y="605"/>
                </a:cubicBezTo>
                <a:cubicBezTo>
                  <a:pt x="945" y="665"/>
                  <a:pt x="1020" y="718"/>
                  <a:pt x="1043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0">
            <a:extLst>
              <a:ext uri="{FF2B5EF4-FFF2-40B4-BE49-F238E27FC236}">
                <a16:creationId xmlns:a16="http://schemas.microsoft.com/office/drawing/2014/main" xmlns="" id="{18612F44-CBBD-59C8-3F37-56F99D361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1">
            <a:extLst>
              <a:ext uri="{FF2B5EF4-FFF2-40B4-BE49-F238E27FC236}">
                <a16:creationId xmlns:a16="http://schemas.microsoft.com/office/drawing/2014/main" xmlns="" id="{8582E21A-CAA1-3DEF-5EBB-906937898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2">
            <a:extLst>
              <a:ext uri="{FF2B5EF4-FFF2-40B4-BE49-F238E27FC236}">
                <a16:creationId xmlns:a16="http://schemas.microsoft.com/office/drawing/2014/main" xmlns="" id="{938F469B-1FC0-EAC0-4422-9DD393188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3">
            <a:extLst>
              <a:ext uri="{FF2B5EF4-FFF2-40B4-BE49-F238E27FC236}">
                <a16:creationId xmlns:a16="http://schemas.microsoft.com/office/drawing/2014/main" xmlns="" id="{F298D35F-7DC2-F6B2-44B6-B501F828B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4">
            <a:extLst>
              <a:ext uri="{FF2B5EF4-FFF2-40B4-BE49-F238E27FC236}">
                <a16:creationId xmlns:a16="http://schemas.microsoft.com/office/drawing/2014/main" xmlns="" id="{76B35976-6E11-83D9-691A-31FB8EDDE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5">
            <a:extLst>
              <a:ext uri="{FF2B5EF4-FFF2-40B4-BE49-F238E27FC236}">
                <a16:creationId xmlns:a16="http://schemas.microsoft.com/office/drawing/2014/main" xmlns="" id="{E8E807FA-57A3-4A99-F237-7C7DA5EC0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6">
            <a:extLst>
              <a:ext uri="{FF2B5EF4-FFF2-40B4-BE49-F238E27FC236}">
                <a16:creationId xmlns:a16="http://schemas.microsoft.com/office/drawing/2014/main" xmlns="" id="{390D316D-1ABC-17E1-924A-181BF2581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7">
            <a:extLst>
              <a:ext uri="{FF2B5EF4-FFF2-40B4-BE49-F238E27FC236}">
                <a16:creationId xmlns:a16="http://schemas.microsoft.com/office/drawing/2014/main" xmlns="" id="{0FE8170B-68C2-EAA9-048C-916F77EAF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8">
            <a:extLst>
              <a:ext uri="{FF2B5EF4-FFF2-40B4-BE49-F238E27FC236}">
                <a16:creationId xmlns:a16="http://schemas.microsoft.com/office/drawing/2014/main" xmlns="" id="{CAA38683-B4F5-2955-B320-D6A103775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19">
            <a:extLst>
              <a:ext uri="{FF2B5EF4-FFF2-40B4-BE49-F238E27FC236}">
                <a16:creationId xmlns:a16="http://schemas.microsoft.com/office/drawing/2014/main" xmlns="" id="{DE161FCD-0F95-80E7-C45F-21BCC8675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0">
            <a:extLst>
              <a:ext uri="{FF2B5EF4-FFF2-40B4-BE49-F238E27FC236}">
                <a16:creationId xmlns:a16="http://schemas.microsoft.com/office/drawing/2014/main" xmlns="" id="{20F54869-BBA5-076F-B31B-74CC7EE9C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1">
            <a:extLst>
              <a:ext uri="{FF2B5EF4-FFF2-40B4-BE49-F238E27FC236}">
                <a16:creationId xmlns:a16="http://schemas.microsoft.com/office/drawing/2014/main" xmlns="" id="{0CE03498-9CD2-221B-B41D-AA23683AF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2">
            <a:extLst>
              <a:ext uri="{FF2B5EF4-FFF2-40B4-BE49-F238E27FC236}">
                <a16:creationId xmlns:a16="http://schemas.microsoft.com/office/drawing/2014/main" xmlns="" id="{DF4E6EC8-CA51-7A6B-702A-E16D997156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3">
            <a:extLst>
              <a:ext uri="{FF2B5EF4-FFF2-40B4-BE49-F238E27FC236}">
                <a16:creationId xmlns:a16="http://schemas.microsoft.com/office/drawing/2014/main" xmlns="" id="{7854FF0A-0FBC-D782-C3F8-B477AF3AB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4">
            <a:extLst>
              <a:ext uri="{FF2B5EF4-FFF2-40B4-BE49-F238E27FC236}">
                <a16:creationId xmlns:a16="http://schemas.microsoft.com/office/drawing/2014/main" xmlns="" id="{72F0109C-A24F-6C72-78A0-2DFC64535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5">
            <a:extLst>
              <a:ext uri="{FF2B5EF4-FFF2-40B4-BE49-F238E27FC236}">
                <a16:creationId xmlns:a16="http://schemas.microsoft.com/office/drawing/2014/main" xmlns="" id="{D80B8DC7-1E39-3A5B-DFA8-4D8FABCFC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26">
            <a:extLst>
              <a:ext uri="{FF2B5EF4-FFF2-40B4-BE49-F238E27FC236}">
                <a16:creationId xmlns:a16="http://schemas.microsoft.com/office/drawing/2014/main" xmlns="" id="{54040404-0DFC-41FF-1DC6-4B1656C4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60213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7">
            <a:extLst>
              <a:ext uri="{FF2B5EF4-FFF2-40B4-BE49-F238E27FC236}">
                <a16:creationId xmlns:a16="http://schemas.microsoft.com/office/drawing/2014/main" xmlns="" id="{111084DA-C3D1-BF22-AB54-8E1D69CE8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6021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8">
            <a:extLst>
              <a:ext uri="{FF2B5EF4-FFF2-40B4-BE49-F238E27FC236}">
                <a16:creationId xmlns:a16="http://schemas.microsoft.com/office/drawing/2014/main" xmlns="" id="{19323281-8357-1435-C52E-9D6C619651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29">
            <a:extLst>
              <a:ext uri="{FF2B5EF4-FFF2-40B4-BE49-F238E27FC236}">
                <a16:creationId xmlns:a16="http://schemas.microsoft.com/office/drawing/2014/main" xmlns="" id="{523E1B86-87F3-9A04-385E-3E49D1E59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>
            <a:extLst>
              <a:ext uri="{FF2B5EF4-FFF2-40B4-BE49-F238E27FC236}">
                <a16:creationId xmlns:a16="http://schemas.microsoft.com/office/drawing/2014/main" xmlns="" id="{97A59A62-2049-8546-5E2E-4181BA43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AD7CB3-5274-514A-83E6-B9B1B43BB5A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xmlns="" id="{95E4E144-7A87-8FA0-B743-4DBE8BF6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66246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</a:t>
            </a:r>
            <a:r>
              <a:rPr lang="en-GB" altLang="en-US" sz="24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24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GB" altLang="en-US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Goodness of Fit?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8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8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has sensible properties with respect to </a:t>
            </a:r>
            <a:r>
              <a:rPr lang="en-GB" altLang="en-US" sz="2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parameters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</a:t>
            </a: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</a:t>
            </a: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with respect to </a:t>
            </a: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 </a:t>
            </a: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within Monte Carlo peak is</a:t>
            </a: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NECESSARY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</a:t>
            </a:r>
            <a:r>
              <a:rPr lang="en-GB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</a:t>
            </a: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SUFFICIENT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(‘Necessary’ doesn’t mean that you have to do it!)</a:t>
            </a:r>
            <a:r>
              <a:rPr lang="en-GB" altLang="en-US" sz="20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7">
            <a:extLst>
              <a:ext uri="{FF2B5EF4-FFF2-40B4-BE49-F238E27FC236}">
                <a16:creationId xmlns:a16="http://schemas.microsoft.com/office/drawing/2014/main" xmlns="" id="{2256A00B-E9BC-286F-7FD5-8A67F662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581C10-6ECF-A94A-8D04-EBB0569DF14A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8E2482AA-052F-E9D0-4365-C203D3AC4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CC0099"/>
                </a:solidFill>
              </a:rPr>
              <a:t>Binned data and Goodness of Fit using </a:t>
            </a:r>
            <a:r>
              <a:rPr lang="en-GB" altLang="en-US" sz="2800">
                <a:solidFill>
                  <a:srgbClr val="CC0099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800">
                <a:solidFill>
                  <a:srgbClr val="CC0099"/>
                </a:solidFill>
              </a:rPr>
              <a:t>-ratio</a:t>
            </a:r>
          </a:p>
        </p:txBody>
      </p:sp>
      <p:graphicFrame>
        <p:nvGraphicFramePr>
          <p:cNvPr id="39940" name="Object 3">
            <a:extLst>
              <a:ext uri="{FF2B5EF4-FFF2-40B4-BE49-F238E27FC236}">
                <a16:creationId xmlns:a16="http://schemas.microsoft.com/office/drawing/2014/main" xmlns="" id="{9F1C9BC4-A6A5-1D5C-2A9C-8042AB98514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489075"/>
          <a:ext cx="1195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2293600" imgH="7315200" progId="Equation.3">
                  <p:embed/>
                </p:oleObj>
              </mc:Choice>
              <mc:Fallback>
                <p:oleObj name="Equation" r:id="rId3" imgW="12293600" imgH="731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89075"/>
                        <a:ext cx="11953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Line 4">
            <a:extLst>
              <a:ext uri="{FF2B5EF4-FFF2-40B4-BE49-F238E27FC236}">
                <a16:creationId xmlns:a16="http://schemas.microsoft.com/office/drawing/2014/main" xmlns="" id="{75EC1899-6B9F-9E15-79FF-9B3276EEA8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188" y="17002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5">
            <a:extLst>
              <a:ext uri="{FF2B5EF4-FFF2-40B4-BE49-F238E27FC236}">
                <a16:creationId xmlns:a16="http://schemas.microsoft.com/office/drawing/2014/main" xmlns="" id="{B1687F58-292F-B52E-2BA2-5BEDE0B14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34290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Freeform 6">
            <a:extLst>
              <a:ext uri="{FF2B5EF4-FFF2-40B4-BE49-F238E27FC236}">
                <a16:creationId xmlns:a16="http://schemas.microsoft.com/office/drawing/2014/main" xmlns="" id="{27D08D41-9F30-3E1A-F1C1-AB649E620F67}"/>
              </a:ext>
            </a:extLst>
          </p:cNvPr>
          <p:cNvSpPr>
            <a:spLocks/>
          </p:cNvSpPr>
          <p:nvPr/>
        </p:nvSpPr>
        <p:spPr bwMode="auto">
          <a:xfrm>
            <a:off x="755650" y="1916113"/>
            <a:ext cx="1512888" cy="865187"/>
          </a:xfrm>
          <a:custGeom>
            <a:avLst/>
            <a:gdLst>
              <a:gd name="T0" fmla="*/ 0 w 953"/>
              <a:gd name="T1" fmla="*/ 2147483647 h 545"/>
              <a:gd name="T2" fmla="*/ 2147483647 w 953"/>
              <a:gd name="T3" fmla="*/ 2147483647 h 545"/>
              <a:gd name="T4" fmla="*/ 2147483647 w 953"/>
              <a:gd name="T5" fmla="*/ 2147483647 h 545"/>
              <a:gd name="T6" fmla="*/ 2147483647 w 953"/>
              <a:gd name="T7" fmla="*/ 2147483647 h 545"/>
              <a:gd name="T8" fmla="*/ 2147483647 w 953"/>
              <a:gd name="T9" fmla="*/ 2147483647 h 545"/>
              <a:gd name="T10" fmla="*/ 2147483647 w 953"/>
              <a:gd name="T11" fmla="*/ 0 h 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3"/>
              <a:gd name="T19" fmla="*/ 0 h 545"/>
              <a:gd name="T20" fmla="*/ 953 w 953"/>
              <a:gd name="T21" fmla="*/ 545 h 5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3" h="545">
                <a:moveTo>
                  <a:pt x="0" y="545"/>
                </a:moveTo>
                <a:cubicBezTo>
                  <a:pt x="7" y="541"/>
                  <a:pt x="15" y="537"/>
                  <a:pt x="45" y="499"/>
                </a:cubicBezTo>
                <a:cubicBezTo>
                  <a:pt x="75" y="461"/>
                  <a:pt x="120" y="371"/>
                  <a:pt x="181" y="318"/>
                </a:cubicBezTo>
                <a:cubicBezTo>
                  <a:pt x="242" y="265"/>
                  <a:pt x="340" y="212"/>
                  <a:pt x="408" y="182"/>
                </a:cubicBezTo>
                <a:cubicBezTo>
                  <a:pt x="476" y="152"/>
                  <a:pt x="499" y="167"/>
                  <a:pt x="590" y="137"/>
                </a:cubicBezTo>
                <a:cubicBezTo>
                  <a:pt x="681" y="107"/>
                  <a:pt x="892" y="23"/>
                  <a:pt x="9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7">
            <a:extLst>
              <a:ext uri="{FF2B5EF4-FFF2-40B4-BE49-F238E27FC236}">
                <a16:creationId xmlns:a16="http://schemas.microsoft.com/office/drawing/2014/main" xmlns="" id="{A8414382-29ED-55DD-084F-EBF0AFD47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7082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8">
            <a:extLst>
              <a:ext uri="{FF2B5EF4-FFF2-40B4-BE49-F238E27FC236}">
                <a16:creationId xmlns:a16="http://schemas.microsoft.com/office/drawing/2014/main" xmlns="" id="{46D22980-9F8A-01A8-1BAB-1BEAC9091A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9">
            <a:extLst>
              <a:ext uri="{FF2B5EF4-FFF2-40B4-BE49-F238E27FC236}">
                <a16:creationId xmlns:a16="http://schemas.microsoft.com/office/drawing/2014/main" xmlns="" id="{8DFBAA1E-51C1-EBE6-B274-CDC7AFAAE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0605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0">
            <a:extLst>
              <a:ext uri="{FF2B5EF4-FFF2-40B4-BE49-F238E27FC236}">
                <a16:creationId xmlns:a16="http://schemas.microsoft.com/office/drawing/2014/main" xmlns="" id="{FBBE939B-517E-C961-353D-9562D8FE8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1">
            <a:extLst>
              <a:ext uri="{FF2B5EF4-FFF2-40B4-BE49-F238E27FC236}">
                <a16:creationId xmlns:a16="http://schemas.microsoft.com/office/drawing/2014/main" xmlns="" id="{1177922C-A76A-1208-0CD0-EA4292A6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2050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2">
            <a:extLst>
              <a:ext uri="{FF2B5EF4-FFF2-40B4-BE49-F238E27FC236}">
                <a16:creationId xmlns:a16="http://schemas.microsoft.com/office/drawing/2014/main" xmlns="" id="{E594362B-C6AD-31EE-8539-FAD99F846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17002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3">
            <a:extLst>
              <a:ext uri="{FF2B5EF4-FFF2-40B4-BE49-F238E27FC236}">
                <a16:creationId xmlns:a16="http://schemas.microsoft.com/office/drawing/2014/main" xmlns="" id="{06B28F8E-922D-1906-E794-DF605A12C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7002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4">
            <a:extLst>
              <a:ext uri="{FF2B5EF4-FFF2-40B4-BE49-F238E27FC236}">
                <a16:creationId xmlns:a16="http://schemas.microsoft.com/office/drawing/2014/main" xmlns="" id="{318933B1-195F-A648-1AED-416D67782B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2276475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5">
            <a:extLst>
              <a:ext uri="{FF2B5EF4-FFF2-40B4-BE49-F238E27FC236}">
                <a16:creationId xmlns:a16="http://schemas.microsoft.com/office/drawing/2014/main" xmlns="" id="{B09E3F2D-B8C5-F029-AA5F-A6767419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19238"/>
            <a:ext cx="71278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</a:t>
            </a:r>
            <a:r>
              <a:rPr lang="el-GR" altLang="en-US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μ</a:t>
            </a:r>
            <a:r>
              <a:rPr lang="en-GB" altLang="en-US" sz="1800" baseline="-25000">
                <a:ea typeface="Arial Unicode MS" panose="020B0604020202020204" pitchFamily="34" charset="-128"/>
                <a:cs typeface="Arial Unicode MS" panose="020B0604020202020204" pitchFamily="34" charset="-128"/>
              </a:rPr>
              <a:t>i                                                        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best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aseline="-25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                      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ln[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-ratio] = ln[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best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  <a:r>
              <a:rPr lang="en-GB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large</a:t>
            </a:r>
            <a:r>
              <a:rPr lang="en-GB" altLang="en-US" sz="14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altLang="en-US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t>μ</a:t>
            </a:r>
            <a:r>
              <a:rPr lang="en-GB" altLang="en-US" sz="1400" baseline="-25000"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GB" altLang="en-US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GB" altLang="en-US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-0.5</a:t>
            </a:r>
            <a:r>
              <a:rPr lang="en-GB" altLang="en-US" sz="2400">
                <a:latin typeface="Symbol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GB" altLang="en-US" sz="180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i.e. Goodness of Fit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 baseline="-250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best  </a:t>
            </a:r>
            <a:r>
              <a:rPr lang="en-GB" altLang="en-US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is independent of parameters of fit,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 so same parameter values from </a:t>
            </a: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or </a:t>
            </a: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-ratio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</a:t>
            </a:r>
            <a:r>
              <a:rPr lang="en-GB" altLang="en-US" sz="1800">
                <a:solidFill>
                  <a:srgbClr val="008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Baker and Cousins, NIM A221 (1984) 437</a:t>
            </a: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</p:txBody>
      </p:sp>
      <p:sp>
        <p:nvSpPr>
          <p:cNvPr id="39953" name="Line 16">
            <a:extLst>
              <a:ext uri="{FF2B5EF4-FFF2-40B4-BE49-F238E27FC236}">
                <a16:creationId xmlns:a16="http://schemas.microsoft.com/office/drawing/2014/main" xmlns="" id="{E415177F-B46D-6D87-14D1-8B2A4863E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8446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7">
            <a:extLst>
              <a:ext uri="{FF2B5EF4-FFF2-40B4-BE49-F238E27FC236}">
                <a16:creationId xmlns:a16="http://schemas.microsoft.com/office/drawing/2014/main" xmlns="" id="{DF0FBDD2-BBB5-72F8-BAB0-C1BB1E879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3448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955" name="Object 18">
            <a:extLst>
              <a:ext uri="{FF2B5EF4-FFF2-40B4-BE49-F238E27FC236}">
                <a16:creationId xmlns:a16="http://schemas.microsoft.com/office/drawing/2014/main" xmlns="" id="{D426959A-4A41-8882-0EFC-1EA1671626D2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2276475"/>
          <a:ext cx="1655762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7551400" imgH="13754100" progId="Equation.3">
                  <p:embed/>
                </p:oleObj>
              </mc:Choice>
              <mc:Fallback>
                <p:oleObj name="Equation" r:id="rId5" imgW="17551400" imgH="13754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76475"/>
                        <a:ext cx="1655762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Line 19">
            <a:extLst>
              <a:ext uri="{FF2B5EF4-FFF2-40B4-BE49-F238E27FC236}">
                <a16:creationId xmlns:a16="http://schemas.microsoft.com/office/drawing/2014/main" xmlns="" id="{1249E2A7-880B-CA48-AD05-A676AD779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47434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TextBox 1">
            <a:extLst>
              <a:ext uri="{FF2B5EF4-FFF2-40B4-BE49-F238E27FC236}">
                <a16:creationId xmlns:a16="http://schemas.microsoft.com/office/drawing/2014/main" xmlns="" id="{948144F4-CCBD-2ACA-DBB0-AC786D8D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333500"/>
            <a:ext cx="187325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</a:t>
            </a:r>
            <a:r>
              <a:rPr lang="en-GB" altLang="en-US" sz="1800" baseline="-25000"/>
              <a:t>ni</a:t>
            </a:r>
            <a:r>
              <a:rPr lang="en-GB" altLang="en-US" sz="1800"/>
              <a:t>(µ</a:t>
            </a:r>
            <a:r>
              <a:rPr lang="en-GB" altLang="en-US" sz="1800" baseline="-25000"/>
              <a:t>i</a:t>
            </a:r>
            <a:r>
              <a:rPr lang="en-GB" altLang="en-US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p</a:t>
            </a:r>
            <a:r>
              <a:rPr lang="en-GB" altLang="en-US" sz="1800" baseline="-25000">
                <a:solidFill>
                  <a:srgbClr val="000000"/>
                </a:solidFill>
              </a:rPr>
              <a:t>ni</a:t>
            </a:r>
            <a:r>
              <a:rPr lang="en-GB" altLang="en-US" sz="1800">
                <a:solidFill>
                  <a:srgbClr val="000000"/>
                </a:solidFill>
              </a:rPr>
              <a:t>(µ</a:t>
            </a:r>
            <a:r>
              <a:rPr lang="en-GB" altLang="en-US" sz="1800" baseline="-25000">
                <a:solidFill>
                  <a:srgbClr val="000000"/>
                </a:solidFill>
              </a:rPr>
              <a:t>i,best</a:t>
            </a:r>
            <a:r>
              <a:rPr lang="en-GB" altLang="en-US" sz="180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p</a:t>
            </a:r>
            <a:r>
              <a:rPr lang="en-GB" altLang="en-US" sz="1800" baseline="-25000">
                <a:solidFill>
                  <a:srgbClr val="000000"/>
                </a:solidFill>
              </a:rPr>
              <a:t>ni</a:t>
            </a:r>
            <a:r>
              <a:rPr lang="en-GB" altLang="en-US" sz="1800">
                <a:solidFill>
                  <a:srgbClr val="000000"/>
                </a:solidFill>
              </a:rPr>
              <a:t>(n</a:t>
            </a:r>
            <a:r>
              <a:rPr lang="en-GB" altLang="en-US" sz="1800" baseline="-25000">
                <a:solidFill>
                  <a:srgbClr val="000000"/>
                </a:solidFill>
              </a:rPr>
              <a:t>i</a:t>
            </a:r>
            <a:r>
              <a:rPr lang="en-GB" altLang="en-US" sz="18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>
            <a:extLst>
              <a:ext uri="{FF2B5EF4-FFF2-40B4-BE49-F238E27FC236}">
                <a16:creationId xmlns:a16="http://schemas.microsoft.com/office/drawing/2014/main" xmlns="" id="{8CF21143-A3FA-7C08-8763-EB19029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EAC2F7-A34C-8642-89FE-3E3E4E0EBFA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FB4502AD-5B6D-B204-471B-0D13288C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19137"/>
          </a:xfrm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4000"/>
              <a:t> and </a:t>
            </a:r>
            <a:r>
              <a:rPr lang="en-GB" altLang="en-US" sz="4000">
                <a:solidFill>
                  <a:schemeClr val="accent2"/>
                </a:solidFill>
              </a:rPr>
              <a:t>pdf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92874AD0-33F3-9657-A9E7-293C89670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484313"/>
            <a:ext cx="8229600" cy="510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Example 1: Poisson</a:t>
            </a:r>
          </a:p>
          <a:p>
            <a:pPr eaLnBrk="1" hangingPunct="1"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pdf</a:t>
            </a:r>
            <a:r>
              <a:rPr lang="en-GB" altLang="en-US" sz="2000"/>
              <a:t> = Probability density function for observing n, given </a:t>
            </a:r>
            <a:r>
              <a:rPr lang="el-GR" altLang="en-US" sz="2000"/>
              <a:t>μ</a:t>
            </a: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            </a:t>
            </a:r>
            <a:r>
              <a:rPr lang="en-GB" altLang="en-US" sz="2000">
                <a:solidFill>
                  <a:schemeClr val="accent2"/>
                </a:solidFill>
              </a:rPr>
              <a:t>P(n;</a:t>
            </a:r>
            <a:r>
              <a:rPr lang="el-GR" altLang="en-US" sz="2000">
                <a:solidFill>
                  <a:schemeClr val="accent2"/>
                </a:solidFill>
              </a:rPr>
              <a:t>μ</a:t>
            </a:r>
            <a:r>
              <a:rPr lang="en-GB" altLang="en-US" sz="2000">
                <a:solidFill>
                  <a:schemeClr val="accent2"/>
                </a:solidFill>
              </a:rPr>
              <a:t>) = e </a:t>
            </a:r>
            <a:r>
              <a:rPr lang="en-GB" altLang="en-US" sz="2000" baseline="30000">
                <a:solidFill>
                  <a:schemeClr val="accent2"/>
                </a:solidFill>
              </a:rPr>
              <a:t>-</a:t>
            </a:r>
            <a:r>
              <a:rPr lang="el-GR" altLang="en-US" sz="2000" baseline="30000">
                <a:solidFill>
                  <a:schemeClr val="accent2"/>
                </a:solidFill>
              </a:rPr>
              <a:t>μ</a:t>
            </a:r>
            <a:r>
              <a:rPr lang="en-GB" altLang="en-US" sz="2000">
                <a:solidFill>
                  <a:schemeClr val="accent2"/>
                </a:solidFill>
              </a:rPr>
              <a:t> </a:t>
            </a:r>
            <a:r>
              <a:rPr lang="el-GR" altLang="en-US" sz="2000">
                <a:solidFill>
                  <a:schemeClr val="accent2"/>
                </a:solidFill>
              </a:rPr>
              <a:t>μ</a:t>
            </a:r>
            <a:r>
              <a:rPr lang="en-GB" altLang="en-US" sz="2000" baseline="30000">
                <a:solidFill>
                  <a:schemeClr val="accent2"/>
                </a:solidFill>
              </a:rPr>
              <a:t>n</a:t>
            </a:r>
            <a:r>
              <a:rPr lang="en-GB" altLang="en-US" sz="2000">
                <a:solidFill>
                  <a:schemeClr val="accent2"/>
                </a:solidFill>
              </a:rPr>
              <a:t>/n!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From this, construct </a:t>
            </a:r>
            <a:r>
              <a:rPr lang="en-GB" altLang="en-US" sz="2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/>
              <a:t> as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            </a:t>
            </a:r>
            <a:r>
              <a:rPr lang="en-GB" altLang="en-US" sz="2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>
                <a:solidFill>
                  <a:srgbClr val="FF0000"/>
                </a:solidFill>
              </a:rPr>
              <a:t>(</a:t>
            </a:r>
            <a:r>
              <a:rPr lang="el-GR" altLang="en-US" sz="2000">
                <a:solidFill>
                  <a:srgbClr val="FF0000"/>
                </a:solidFill>
              </a:rPr>
              <a:t>μ</a:t>
            </a:r>
            <a:r>
              <a:rPr lang="en-GB" altLang="en-US" sz="2000">
                <a:solidFill>
                  <a:srgbClr val="FF0000"/>
                </a:solidFill>
              </a:rPr>
              <a:t>;n) = e </a:t>
            </a:r>
            <a:r>
              <a:rPr lang="en-GB" altLang="en-US" sz="2000" baseline="30000">
                <a:solidFill>
                  <a:srgbClr val="FF0000"/>
                </a:solidFill>
              </a:rPr>
              <a:t>-</a:t>
            </a:r>
            <a:r>
              <a:rPr lang="el-GR" altLang="en-US" sz="2000" baseline="30000">
                <a:solidFill>
                  <a:srgbClr val="FF0000"/>
                </a:solidFill>
              </a:rPr>
              <a:t>μ</a:t>
            </a:r>
            <a:r>
              <a:rPr lang="en-GB" altLang="en-US" sz="2000">
                <a:solidFill>
                  <a:srgbClr val="FF0000"/>
                </a:solidFill>
              </a:rPr>
              <a:t> </a:t>
            </a:r>
            <a:r>
              <a:rPr lang="el-GR" altLang="en-US" sz="2000">
                <a:solidFill>
                  <a:srgbClr val="FF0000"/>
                </a:solidFill>
              </a:rPr>
              <a:t>μ</a:t>
            </a:r>
            <a:r>
              <a:rPr lang="en-GB" altLang="en-US" sz="2000" baseline="30000">
                <a:solidFill>
                  <a:srgbClr val="FF0000"/>
                </a:solidFill>
              </a:rPr>
              <a:t>n</a:t>
            </a:r>
            <a:r>
              <a:rPr lang="en-GB" altLang="en-US" sz="2000">
                <a:solidFill>
                  <a:srgbClr val="FF0000"/>
                </a:solidFill>
              </a:rPr>
              <a:t>/n!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i.e. use same function of </a:t>
            </a:r>
            <a:r>
              <a:rPr lang="el-GR" altLang="en-US" sz="2000"/>
              <a:t>μ</a:t>
            </a:r>
            <a:r>
              <a:rPr lang="en-GB" altLang="en-US" sz="2000"/>
              <a:t> and n, but            </a:t>
            </a:r>
            <a:r>
              <a:rPr lang="en-GB" altLang="en-US" sz="2000">
                <a:solidFill>
                  <a:schemeClr val="accent2"/>
                </a:solidFill>
              </a:rPr>
              <a:t>.  .  .  .  .  .  .  .  .  . pdf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      for </a:t>
            </a:r>
            <a:r>
              <a:rPr lang="en-GB" altLang="en-US" sz="2000">
                <a:solidFill>
                  <a:schemeClr val="accent2"/>
                </a:solidFill>
              </a:rPr>
              <a:t>pdf</a:t>
            </a:r>
            <a:r>
              <a:rPr lang="en-GB" altLang="en-US" sz="2000"/>
              <a:t>, </a:t>
            </a:r>
            <a:r>
              <a:rPr lang="el-GR" altLang="en-US" sz="2000"/>
              <a:t>μ</a:t>
            </a:r>
            <a:r>
              <a:rPr lang="en-GB" altLang="en-US" sz="2000"/>
              <a:t> is fixed,   but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      for </a:t>
            </a:r>
            <a:r>
              <a:rPr lang="en-GB" altLang="en-US" sz="2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/>
              <a:t>,    n is fixed                             </a:t>
            </a:r>
            <a:r>
              <a:rPr lang="el-GR" altLang="en-US" sz="2000">
                <a:cs typeface="Times New Roman" panose="02020603050405020304" pitchFamily="18" charset="0"/>
              </a:rPr>
              <a:t>μ</a:t>
            </a:r>
            <a:r>
              <a:rPr lang="en-GB" altLang="en-US" sz="2000"/>
              <a:t>                     </a:t>
            </a:r>
            <a:r>
              <a:rPr lang="en-GB" altLang="en-US" sz="2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</a:p>
          <a:p>
            <a:pPr eaLnBrk="1" hangingPunct="1">
              <a:buFontTx/>
              <a:buNone/>
            </a:pPr>
            <a:endParaRPr lang="el-GR" altLang="en-US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sz="2000"/>
              <a:t>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                                                                                            </a:t>
            </a:r>
            <a:r>
              <a:rPr lang="en-GB" altLang="en-US" sz="2400" baseline="30000"/>
              <a:t>n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N.B. </a:t>
            </a:r>
            <a:r>
              <a:rPr lang="en-GB" altLang="en-US" sz="2000">
                <a:solidFill>
                  <a:schemeClr val="accent2"/>
                </a:solidFill>
              </a:rPr>
              <a:t>P(n;</a:t>
            </a:r>
            <a:r>
              <a:rPr lang="el-GR" altLang="en-US" sz="2000">
                <a:solidFill>
                  <a:schemeClr val="accent2"/>
                </a:solidFill>
              </a:rPr>
              <a:t>μ</a:t>
            </a:r>
            <a:r>
              <a:rPr lang="en-GB" altLang="en-US" sz="2000">
                <a:solidFill>
                  <a:schemeClr val="accent2"/>
                </a:solidFill>
              </a:rPr>
              <a:t>)</a:t>
            </a:r>
            <a:r>
              <a:rPr lang="en-GB" altLang="en-US" sz="2000"/>
              <a:t> exists only at integer non-negative n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        </a:t>
            </a:r>
            <a:r>
              <a:rPr lang="en-GB" altLang="en-US" sz="20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000">
                <a:solidFill>
                  <a:srgbClr val="FF0000"/>
                </a:solidFill>
              </a:rPr>
              <a:t>(</a:t>
            </a:r>
            <a:r>
              <a:rPr lang="el-GR" altLang="en-US" sz="2000">
                <a:solidFill>
                  <a:srgbClr val="FF0000"/>
                </a:solidFill>
              </a:rPr>
              <a:t>μ</a:t>
            </a:r>
            <a:r>
              <a:rPr lang="en-GB" altLang="en-US" sz="2000">
                <a:solidFill>
                  <a:srgbClr val="FF0000"/>
                </a:solidFill>
              </a:rPr>
              <a:t>;n)</a:t>
            </a:r>
            <a:r>
              <a:rPr lang="en-GB" altLang="en-US" sz="2000"/>
              <a:t> exists only as continuous function of non-negative </a:t>
            </a:r>
            <a:r>
              <a:rPr lang="el-GR" altLang="en-US" sz="2000"/>
              <a:t>μ</a:t>
            </a:r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xmlns="" id="{282511DE-D552-C980-FCD2-2F4E6A40B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xmlns="" id="{81F8D8DE-E068-83D7-37FB-E76973763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2131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xmlns="" id="{CAEC7504-CEE7-82E7-8F9A-944E2D513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5589588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xmlns="" id="{3E1A6A3E-6841-F133-9FA6-56672577D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5734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8">
            <a:extLst>
              <a:ext uri="{FF2B5EF4-FFF2-40B4-BE49-F238E27FC236}">
                <a16:creationId xmlns:a16="http://schemas.microsoft.com/office/drawing/2014/main" xmlns="" id="{EAA6A6E1-D5EE-88A4-C8B0-87E2927AC5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3429000"/>
            <a:ext cx="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xmlns="" id="{ED944A8B-97CF-9C2D-7FC2-01AF1CFD2E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0052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xmlns="" id="{E3755015-1EED-A11C-1DE9-78970DCF3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54451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xmlns="" id="{1F8A5582-3133-349E-5A78-6C99CC93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803AD8-23C4-5342-893C-AF3BB011AE8F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1A2FDA1E-D4A1-8085-7212-15AA28D0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88913"/>
            <a:ext cx="8208963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 </a:t>
            </a:r>
            <a:r>
              <a:rPr lang="en-GB" altLang="en-US" sz="2400">
                <a:solidFill>
                  <a:srgbClr val="0099FF"/>
                </a:solidFill>
              </a:rPr>
              <a:t>Simple example: Parameter for Angular distribution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                          y = N (1 + </a:t>
            </a:r>
            <a:r>
              <a:rPr lang="en-GB" altLang="en-US" sz="1800">
                <a:sym typeface="Symbol" pitchFamily="2" charset="2"/>
              </a:rPr>
              <a:t> cos</a:t>
            </a:r>
            <a:r>
              <a:rPr lang="en-GB" altLang="en-US" sz="1800" baseline="30000">
                <a:sym typeface="Symbol" pitchFamily="2" charset="2"/>
              </a:rPr>
              <a:t>2</a:t>
            </a:r>
            <a:r>
              <a:rPr lang="en-GB" altLang="en-US" sz="1800">
                <a:sym typeface="Symbol" pitchFamily="2" charset="2"/>
              </a:rPr>
              <a:t>)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                                y</a:t>
            </a:r>
            <a:r>
              <a:rPr lang="en-GB" altLang="en-US" sz="1800" baseline="-25000"/>
              <a:t>i</a:t>
            </a:r>
            <a:r>
              <a:rPr lang="en-GB" altLang="en-US" sz="1800"/>
              <a:t> = N (1 + </a:t>
            </a:r>
            <a:r>
              <a:rPr lang="en-GB" altLang="en-US" sz="1800">
                <a:sym typeface="Symbol" pitchFamily="2" charset="2"/>
              </a:rPr>
              <a:t> cos</a:t>
            </a:r>
            <a:r>
              <a:rPr lang="en-GB" altLang="en-US" sz="1800" baseline="30000">
                <a:sym typeface="Symbol" pitchFamily="2" charset="2"/>
              </a:rPr>
              <a:t>2</a:t>
            </a:r>
            <a:r>
              <a:rPr lang="en-GB" altLang="en-US" sz="1800">
                <a:sym typeface="Symbol" pitchFamily="2" charset="2"/>
              </a:rPr>
              <a:t></a:t>
            </a:r>
            <a:r>
              <a:rPr lang="en-GB" altLang="en-US" sz="1800" baseline="-25000">
                <a:sym typeface="Symbol" pitchFamily="2" charset="2"/>
              </a:rPr>
              <a:t>i</a:t>
            </a:r>
            <a:r>
              <a:rPr lang="en-GB" altLang="en-US" sz="1800">
                <a:sym typeface="Symbol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Symbol" pitchFamily="2" charset="2"/>
              </a:rPr>
              <a:t>                                    = probability density of observing </a:t>
            </a:r>
            <a:r>
              <a:rPr lang="en-GB" altLang="en-US" sz="1800" baseline="-25000">
                <a:sym typeface="Symbol" pitchFamily="2" charset="2"/>
              </a:rPr>
              <a:t>i</a:t>
            </a:r>
            <a:r>
              <a:rPr lang="en-GB" altLang="en-US" sz="1800">
                <a:sym typeface="Symbol" pitchFamily="2" charset="2"/>
              </a:rPr>
              <a:t>, given 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                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sym typeface="Symbol" pitchFamily="2" charset="2"/>
              </a:rPr>
              <a:t>L</a:t>
            </a: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() =  </a:t>
            </a:r>
            <a:r>
              <a:rPr lang="en-GB" altLang="en-US" sz="1800">
                <a:solidFill>
                  <a:srgbClr val="FF0000"/>
                </a:solidFill>
              </a:rPr>
              <a:t>y</a:t>
            </a:r>
            <a:r>
              <a:rPr lang="en-GB" altLang="en-US" sz="1800" baseline="-25000">
                <a:solidFill>
                  <a:srgbClr val="FF0000"/>
                </a:solidFill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-25000">
                <a:solidFill>
                  <a:srgbClr val="FF0000"/>
                </a:solidFill>
                <a:sym typeface="Symbol" pitchFamily="2" charset="2"/>
              </a:rPr>
              <a:t>                                    </a:t>
            </a: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= probability density of observing the data set y</a:t>
            </a:r>
            <a:r>
              <a:rPr lang="en-GB" altLang="en-US" sz="1800" baseline="-25000">
                <a:solidFill>
                  <a:srgbClr val="FF0000"/>
                </a:solidFill>
                <a:sym typeface="Symbol" pitchFamily="2" charset="2"/>
              </a:rPr>
              <a:t>i</a:t>
            </a: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, given 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Best estimate of  is that which maximises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sym typeface="Symbol" pitchFamily="2" charset="2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    Values of  for which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sym typeface="Symbol" pitchFamily="2" charset="2"/>
              </a:rPr>
              <a:t>L</a:t>
            </a: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 is very small are ruled 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     Precision of estimate for  comes from width of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sym typeface="Symbol" pitchFamily="2" charset="2"/>
              </a:rPr>
              <a:t>L</a:t>
            </a:r>
            <a:r>
              <a:rPr lang="en-GB" altLang="en-US" sz="1800">
                <a:solidFill>
                  <a:srgbClr val="FF0000"/>
                </a:solidFill>
                <a:sym typeface="Symbol" pitchFamily="2" charset="2"/>
              </a:rPr>
              <a:t> distribution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Symbol" pitchFamily="2" charset="2"/>
              </a:rPr>
              <a:t>    </a:t>
            </a:r>
            <a:r>
              <a:rPr lang="en-GB" altLang="en-US" sz="1800" b="1">
                <a:solidFill>
                  <a:srgbClr val="9966FF"/>
                </a:solidFill>
                <a:sym typeface="Symbol" pitchFamily="2" charset="2"/>
              </a:rPr>
              <a:t>CRUCIAL </a:t>
            </a:r>
            <a:r>
              <a:rPr lang="en-GB" altLang="en-US" sz="1800">
                <a:solidFill>
                  <a:srgbClr val="9966FF"/>
                </a:solidFill>
                <a:sym typeface="Symbol" pitchFamily="2" charset="2"/>
              </a:rPr>
              <a:t> to normalise y           </a:t>
            </a:r>
            <a:r>
              <a:rPr lang="en-GB" altLang="en-US" sz="1800">
                <a:solidFill>
                  <a:srgbClr val="008000"/>
                </a:solidFill>
                <a:sym typeface="Symbol" pitchFamily="2" charset="2"/>
              </a:rPr>
              <a:t>N = 1/{2(1 + /3)}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Symbol" pitchFamily="2" charset="2"/>
              </a:rPr>
              <a:t>(Information about parameter  comes from </a:t>
            </a:r>
            <a:r>
              <a:rPr lang="en-GB" altLang="en-US" sz="1800" b="1">
                <a:sym typeface="Symbol" pitchFamily="2" charset="2"/>
              </a:rPr>
              <a:t>shape</a:t>
            </a:r>
            <a:r>
              <a:rPr lang="en-GB" altLang="en-US" sz="1800">
                <a:sym typeface="Symbol" pitchFamily="2" charset="2"/>
              </a:rPr>
              <a:t> of exptl distribution of cos)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46FB100-7555-2D51-7094-1399B1526442}"/>
              </a:ext>
            </a:extLst>
          </p:cNvPr>
          <p:cNvCxnSpPr/>
          <p:nvPr/>
        </p:nvCxnSpPr>
        <p:spPr>
          <a:xfrm>
            <a:off x="684213" y="4508500"/>
            <a:ext cx="0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3F8306-7BE0-DA97-4BDB-FB6E8AC7C0E6}"/>
              </a:ext>
            </a:extLst>
          </p:cNvPr>
          <p:cNvCxnSpPr>
            <a:endCxn id="17" idx="8"/>
          </p:cNvCxnSpPr>
          <p:nvPr/>
        </p:nvCxnSpPr>
        <p:spPr>
          <a:xfrm flipV="1">
            <a:off x="684213" y="6303963"/>
            <a:ext cx="12668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F773726-3953-E7F9-3540-7CB9C34EC287}"/>
              </a:ext>
            </a:extLst>
          </p:cNvPr>
          <p:cNvCxnSpPr/>
          <p:nvPr/>
        </p:nvCxnSpPr>
        <p:spPr>
          <a:xfrm flipV="1">
            <a:off x="1952625" y="4581525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0361B91-9A2D-E4D0-C253-1E0DC9A3CFF8}"/>
              </a:ext>
            </a:extLst>
          </p:cNvPr>
          <p:cNvCxnSpPr/>
          <p:nvPr/>
        </p:nvCxnSpPr>
        <p:spPr>
          <a:xfrm>
            <a:off x="2700338" y="4508500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893FEAB-5032-B500-BF52-AC94EC0530C4}"/>
              </a:ext>
            </a:extLst>
          </p:cNvPr>
          <p:cNvCxnSpPr/>
          <p:nvPr/>
        </p:nvCxnSpPr>
        <p:spPr>
          <a:xfrm flipV="1">
            <a:off x="2700338" y="6303963"/>
            <a:ext cx="129540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4308D27-5F59-6BF6-D10C-20C04267F55B}"/>
              </a:ext>
            </a:extLst>
          </p:cNvPr>
          <p:cNvCxnSpPr/>
          <p:nvPr/>
        </p:nvCxnSpPr>
        <p:spPr>
          <a:xfrm flipV="1">
            <a:off x="3995738" y="4503738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9B804BF7-FA86-CD2A-295A-32F15676C780}"/>
              </a:ext>
            </a:extLst>
          </p:cNvPr>
          <p:cNvSpPr/>
          <p:nvPr/>
        </p:nvSpPr>
        <p:spPr>
          <a:xfrm>
            <a:off x="706438" y="5124450"/>
            <a:ext cx="1246187" cy="1206500"/>
          </a:xfrm>
          <a:custGeom>
            <a:avLst/>
            <a:gdLst>
              <a:gd name="connsiteX0" fmla="*/ 0 w 1245557"/>
              <a:gd name="connsiteY0" fmla="*/ 1179408 h 1207564"/>
              <a:gd name="connsiteX1" fmla="*/ 109728 w 1245557"/>
              <a:gd name="connsiteY1" fmla="*/ 728304 h 1207564"/>
              <a:gd name="connsiteX2" fmla="*/ 292608 w 1245557"/>
              <a:gd name="connsiteY2" fmla="*/ 313776 h 1207564"/>
              <a:gd name="connsiteX3" fmla="*/ 487680 w 1245557"/>
              <a:gd name="connsiteY3" fmla="*/ 82128 h 1207564"/>
              <a:gd name="connsiteX4" fmla="*/ 743712 w 1245557"/>
              <a:gd name="connsiteY4" fmla="*/ 8976 h 1207564"/>
              <a:gd name="connsiteX5" fmla="*/ 975360 w 1245557"/>
              <a:gd name="connsiteY5" fmla="*/ 265008 h 1207564"/>
              <a:gd name="connsiteX6" fmla="*/ 1097280 w 1245557"/>
              <a:gd name="connsiteY6" fmla="*/ 594192 h 1207564"/>
              <a:gd name="connsiteX7" fmla="*/ 1194816 w 1245557"/>
              <a:gd name="connsiteY7" fmla="*/ 886800 h 1207564"/>
              <a:gd name="connsiteX8" fmla="*/ 1243584 w 1245557"/>
              <a:gd name="connsiteY8" fmla="*/ 1179408 h 1207564"/>
              <a:gd name="connsiteX9" fmla="*/ 1231392 w 1245557"/>
              <a:gd name="connsiteY9" fmla="*/ 1179408 h 120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557" h="1207564">
                <a:moveTo>
                  <a:pt x="0" y="1179408"/>
                </a:moveTo>
                <a:cubicBezTo>
                  <a:pt x="30480" y="1025992"/>
                  <a:pt x="60960" y="872576"/>
                  <a:pt x="109728" y="728304"/>
                </a:cubicBezTo>
                <a:cubicBezTo>
                  <a:pt x="158496" y="584032"/>
                  <a:pt x="229616" y="421472"/>
                  <a:pt x="292608" y="313776"/>
                </a:cubicBezTo>
                <a:cubicBezTo>
                  <a:pt x="355600" y="206080"/>
                  <a:pt x="412496" y="132928"/>
                  <a:pt x="487680" y="82128"/>
                </a:cubicBezTo>
                <a:cubicBezTo>
                  <a:pt x="562864" y="31328"/>
                  <a:pt x="662432" y="-21504"/>
                  <a:pt x="743712" y="8976"/>
                </a:cubicBezTo>
                <a:cubicBezTo>
                  <a:pt x="824992" y="39456"/>
                  <a:pt x="916432" y="167472"/>
                  <a:pt x="975360" y="265008"/>
                </a:cubicBezTo>
                <a:cubicBezTo>
                  <a:pt x="1034288" y="362544"/>
                  <a:pt x="1060704" y="490560"/>
                  <a:pt x="1097280" y="594192"/>
                </a:cubicBezTo>
                <a:cubicBezTo>
                  <a:pt x="1133856" y="697824"/>
                  <a:pt x="1170432" y="789264"/>
                  <a:pt x="1194816" y="886800"/>
                </a:cubicBezTo>
                <a:cubicBezTo>
                  <a:pt x="1219200" y="984336"/>
                  <a:pt x="1237488" y="1130640"/>
                  <a:pt x="1243584" y="1179408"/>
                </a:cubicBezTo>
                <a:cubicBezTo>
                  <a:pt x="1249680" y="1228176"/>
                  <a:pt x="1240536" y="1203792"/>
                  <a:pt x="1231392" y="1179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7297DE28-E7F0-5F40-CBDA-8DEEA5496BD2}"/>
              </a:ext>
            </a:extLst>
          </p:cNvPr>
          <p:cNvSpPr/>
          <p:nvPr/>
        </p:nvSpPr>
        <p:spPr>
          <a:xfrm>
            <a:off x="3303588" y="5038725"/>
            <a:ext cx="696912" cy="1265238"/>
          </a:xfrm>
          <a:custGeom>
            <a:avLst/>
            <a:gdLst>
              <a:gd name="connsiteX0" fmla="*/ 0 w 696117"/>
              <a:gd name="connsiteY0" fmla="*/ 1264077 h 1264077"/>
              <a:gd name="connsiteX1" fmla="*/ 243840 w 696117"/>
              <a:gd name="connsiteY1" fmla="*/ 1215309 h 1264077"/>
              <a:gd name="connsiteX2" fmla="*/ 414528 w 696117"/>
              <a:gd name="connsiteY2" fmla="*/ 1044621 h 1264077"/>
              <a:gd name="connsiteX3" fmla="*/ 585216 w 696117"/>
              <a:gd name="connsiteY3" fmla="*/ 605709 h 1264077"/>
              <a:gd name="connsiteX4" fmla="*/ 682752 w 696117"/>
              <a:gd name="connsiteY4" fmla="*/ 32685 h 1264077"/>
              <a:gd name="connsiteX5" fmla="*/ 694944 w 696117"/>
              <a:gd name="connsiteY5" fmla="*/ 69261 h 1264077"/>
              <a:gd name="connsiteX6" fmla="*/ 694944 w 696117"/>
              <a:gd name="connsiteY6" fmla="*/ 57069 h 126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117" h="1264077">
                <a:moveTo>
                  <a:pt x="0" y="1264077"/>
                </a:moveTo>
                <a:cubicBezTo>
                  <a:pt x="87376" y="1257981"/>
                  <a:pt x="174752" y="1251885"/>
                  <a:pt x="243840" y="1215309"/>
                </a:cubicBezTo>
                <a:cubicBezTo>
                  <a:pt x="312928" y="1178733"/>
                  <a:pt x="357632" y="1146221"/>
                  <a:pt x="414528" y="1044621"/>
                </a:cubicBezTo>
                <a:cubicBezTo>
                  <a:pt x="471424" y="943021"/>
                  <a:pt x="540512" y="774365"/>
                  <a:pt x="585216" y="605709"/>
                </a:cubicBezTo>
                <a:cubicBezTo>
                  <a:pt x="629920" y="437053"/>
                  <a:pt x="664464" y="122093"/>
                  <a:pt x="682752" y="32685"/>
                </a:cubicBezTo>
                <a:cubicBezTo>
                  <a:pt x="701040" y="-56723"/>
                  <a:pt x="692912" y="65197"/>
                  <a:pt x="694944" y="69261"/>
                </a:cubicBezTo>
                <a:cubicBezTo>
                  <a:pt x="696976" y="73325"/>
                  <a:pt x="695960" y="65197"/>
                  <a:pt x="694944" y="570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A81E1909-818A-4479-B5C3-C8E03A78C6CC}"/>
              </a:ext>
            </a:extLst>
          </p:cNvPr>
          <p:cNvSpPr/>
          <p:nvPr/>
        </p:nvSpPr>
        <p:spPr>
          <a:xfrm>
            <a:off x="2706688" y="5046663"/>
            <a:ext cx="585787" cy="1249362"/>
          </a:xfrm>
          <a:custGeom>
            <a:avLst/>
            <a:gdLst>
              <a:gd name="connsiteX0" fmla="*/ 591123 w 591123"/>
              <a:gd name="connsiteY0" fmla="*/ 1243836 h 1247738"/>
              <a:gd name="connsiteX1" fmla="*/ 310707 w 591123"/>
              <a:gd name="connsiteY1" fmla="*/ 1170684 h 1247738"/>
              <a:gd name="connsiteX2" fmla="*/ 188787 w 591123"/>
              <a:gd name="connsiteY2" fmla="*/ 719580 h 1247738"/>
              <a:gd name="connsiteX3" fmla="*/ 127827 w 591123"/>
              <a:gd name="connsiteY3" fmla="*/ 280668 h 1247738"/>
              <a:gd name="connsiteX4" fmla="*/ 5907 w 591123"/>
              <a:gd name="connsiteY4" fmla="*/ 24636 h 1247738"/>
              <a:gd name="connsiteX5" fmla="*/ 30291 w 591123"/>
              <a:gd name="connsiteY5" fmla="*/ 24636 h 1247738"/>
              <a:gd name="connsiteX0" fmla="*/ 591123 w 591123"/>
              <a:gd name="connsiteY0" fmla="*/ 1243836 h 1248083"/>
              <a:gd name="connsiteX1" fmla="*/ 310707 w 591123"/>
              <a:gd name="connsiteY1" fmla="*/ 1170684 h 1248083"/>
              <a:gd name="connsiteX2" fmla="*/ 127827 w 591123"/>
              <a:gd name="connsiteY2" fmla="*/ 707388 h 1248083"/>
              <a:gd name="connsiteX3" fmla="*/ 127827 w 591123"/>
              <a:gd name="connsiteY3" fmla="*/ 280668 h 1248083"/>
              <a:gd name="connsiteX4" fmla="*/ 5907 w 591123"/>
              <a:gd name="connsiteY4" fmla="*/ 24636 h 1248083"/>
              <a:gd name="connsiteX5" fmla="*/ 30291 w 591123"/>
              <a:gd name="connsiteY5" fmla="*/ 24636 h 1248083"/>
              <a:gd name="connsiteX0" fmla="*/ 585216 w 585216"/>
              <a:gd name="connsiteY0" fmla="*/ 1243836 h 1248083"/>
              <a:gd name="connsiteX1" fmla="*/ 304800 w 585216"/>
              <a:gd name="connsiteY1" fmla="*/ 1170684 h 1248083"/>
              <a:gd name="connsiteX2" fmla="*/ 121920 w 585216"/>
              <a:gd name="connsiteY2" fmla="*/ 707388 h 1248083"/>
              <a:gd name="connsiteX3" fmla="*/ 48768 w 585216"/>
              <a:gd name="connsiteY3" fmla="*/ 280668 h 1248083"/>
              <a:gd name="connsiteX4" fmla="*/ 0 w 585216"/>
              <a:gd name="connsiteY4" fmla="*/ 24636 h 1248083"/>
              <a:gd name="connsiteX5" fmla="*/ 24384 w 585216"/>
              <a:gd name="connsiteY5" fmla="*/ 24636 h 12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216" h="1248083">
                <a:moveTo>
                  <a:pt x="585216" y="1243836"/>
                </a:moveTo>
                <a:cubicBezTo>
                  <a:pt x="478536" y="1250948"/>
                  <a:pt x="382016" y="1260092"/>
                  <a:pt x="304800" y="1170684"/>
                </a:cubicBezTo>
                <a:cubicBezTo>
                  <a:pt x="227584" y="1081276"/>
                  <a:pt x="164592" y="855724"/>
                  <a:pt x="121920" y="707388"/>
                </a:cubicBezTo>
                <a:cubicBezTo>
                  <a:pt x="79248" y="559052"/>
                  <a:pt x="69088" y="394460"/>
                  <a:pt x="48768" y="280668"/>
                </a:cubicBezTo>
                <a:cubicBezTo>
                  <a:pt x="28448" y="166876"/>
                  <a:pt x="4064" y="67308"/>
                  <a:pt x="0" y="24636"/>
                </a:cubicBezTo>
                <a:cubicBezTo>
                  <a:pt x="-4064" y="-18036"/>
                  <a:pt x="4064" y="3300"/>
                  <a:pt x="24384" y="246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8C7AFBC-A80E-A018-51BF-79D12E41EEA4}"/>
              </a:ext>
            </a:extLst>
          </p:cNvPr>
          <p:cNvCxnSpPr/>
          <p:nvPr/>
        </p:nvCxnSpPr>
        <p:spPr>
          <a:xfrm>
            <a:off x="6084888" y="4487863"/>
            <a:ext cx="0" cy="179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9F6C849-F537-A489-5D6D-1E9EA575128A}"/>
              </a:ext>
            </a:extLst>
          </p:cNvPr>
          <p:cNvCxnSpPr/>
          <p:nvPr/>
        </p:nvCxnSpPr>
        <p:spPr>
          <a:xfrm flipV="1">
            <a:off x="5292725" y="6296025"/>
            <a:ext cx="2735263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953B7B5F-603D-D6D5-D13F-490004FAF364}"/>
              </a:ext>
            </a:extLst>
          </p:cNvPr>
          <p:cNvSpPr/>
          <p:nvPr/>
        </p:nvSpPr>
        <p:spPr>
          <a:xfrm>
            <a:off x="5580063" y="4603750"/>
            <a:ext cx="2573337" cy="1676400"/>
          </a:xfrm>
          <a:custGeom>
            <a:avLst/>
            <a:gdLst>
              <a:gd name="connsiteX0" fmla="*/ 0 w 2572512"/>
              <a:gd name="connsiteY0" fmla="*/ 1668108 h 1676345"/>
              <a:gd name="connsiteX1" fmla="*/ 268224 w 2572512"/>
              <a:gd name="connsiteY1" fmla="*/ 1619340 h 1676345"/>
              <a:gd name="connsiteX2" fmla="*/ 536448 w 2572512"/>
              <a:gd name="connsiteY2" fmla="*/ 1241388 h 1676345"/>
              <a:gd name="connsiteX3" fmla="*/ 633984 w 2572512"/>
              <a:gd name="connsiteY3" fmla="*/ 826860 h 1676345"/>
              <a:gd name="connsiteX4" fmla="*/ 707136 w 2572512"/>
              <a:gd name="connsiteY4" fmla="*/ 326988 h 1676345"/>
              <a:gd name="connsiteX5" fmla="*/ 877824 w 2572512"/>
              <a:gd name="connsiteY5" fmla="*/ 34380 h 1676345"/>
              <a:gd name="connsiteX6" fmla="*/ 1170432 w 2572512"/>
              <a:gd name="connsiteY6" fmla="*/ 46572 h 1676345"/>
              <a:gd name="connsiteX7" fmla="*/ 1341120 w 2572512"/>
              <a:gd name="connsiteY7" fmla="*/ 400140 h 1676345"/>
              <a:gd name="connsiteX8" fmla="*/ 1426464 w 2572512"/>
              <a:gd name="connsiteY8" fmla="*/ 753708 h 1676345"/>
              <a:gd name="connsiteX9" fmla="*/ 1560576 w 2572512"/>
              <a:gd name="connsiteY9" fmla="*/ 1082892 h 1676345"/>
              <a:gd name="connsiteX10" fmla="*/ 1816608 w 2572512"/>
              <a:gd name="connsiteY10" fmla="*/ 1399884 h 1676345"/>
              <a:gd name="connsiteX11" fmla="*/ 2145792 w 2572512"/>
              <a:gd name="connsiteY11" fmla="*/ 1558380 h 1676345"/>
              <a:gd name="connsiteX12" fmla="*/ 2474976 w 2572512"/>
              <a:gd name="connsiteY12" fmla="*/ 1643724 h 1676345"/>
              <a:gd name="connsiteX13" fmla="*/ 2572512 w 2572512"/>
              <a:gd name="connsiteY13" fmla="*/ 1643724 h 16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2512" h="1676345">
                <a:moveTo>
                  <a:pt x="0" y="1668108"/>
                </a:moveTo>
                <a:cubicBezTo>
                  <a:pt x="89408" y="1679284"/>
                  <a:pt x="178816" y="1690460"/>
                  <a:pt x="268224" y="1619340"/>
                </a:cubicBezTo>
                <a:cubicBezTo>
                  <a:pt x="357632" y="1548220"/>
                  <a:pt x="475488" y="1373468"/>
                  <a:pt x="536448" y="1241388"/>
                </a:cubicBezTo>
                <a:cubicBezTo>
                  <a:pt x="597408" y="1109308"/>
                  <a:pt x="605536" y="979260"/>
                  <a:pt x="633984" y="826860"/>
                </a:cubicBezTo>
                <a:cubicBezTo>
                  <a:pt x="662432" y="674460"/>
                  <a:pt x="666496" y="459068"/>
                  <a:pt x="707136" y="326988"/>
                </a:cubicBezTo>
                <a:cubicBezTo>
                  <a:pt x="747776" y="194908"/>
                  <a:pt x="800608" y="81116"/>
                  <a:pt x="877824" y="34380"/>
                </a:cubicBezTo>
                <a:cubicBezTo>
                  <a:pt x="955040" y="-12356"/>
                  <a:pt x="1093216" y="-14388"/>
                  <a:pt x="1170432" y="46572"/>
                </a:cubicBezTo>
                <a:cubicBezTo>
                  <a:pt x="1247648" y="107532"/>
                  <a:pt x="1298448" y="282284"/>
                  <a:pt x="1341120" y="400140"/>
                </a:cubicBezTo>
                <a:cubicBezTo>
                  <a:pt x="1383792" y="517996"/>
                  <a:pt x="1389888" y="639916"/>
                  <a:pt x="1426464" y="753708"/>
                </a:cubicBezTo>
                <a:cubicBezTo>
                  <a:pt x="1463040" y="867500"/>
                  <a:pt x="1495552" y="975196"/>
                  <a:pt x="1560576" y="1082892"/>
                </a:cubicBezTo>
                <a:cubicBezTo>
                  <a:pt x="1625600" y="1190588"/>
                  <a:pt x="1719072" y="1320636"/>
                  <a:pt x="1816608" y="1399884"/>
                </a:cubicBezTo>
                <a:cubicBezTo>
                  <a:pt x="1914144" y="1479132"/>
                  <a:pt x="2036064" y="1517740"/>
                  <a:pt x="2145792" y="1558380"/>
                </a:cubicBezTo>
                <a:cubicBezTo>
                  <a:pt x="2255520" y="1599020"/>
                  <a:pt x="2403856" y="1629500"/>
                  <a:pt x="2474976" y="1643724"/>
                </a:cubicBezTo>
                <a:cubicBezTo>
                  <a:pt x="2546096" y="1657948"/>
                  <a:pt x="2559304" y="1650836"/>
                  <a:pt x="2572512" y="16437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6" name="TextBox 27">
            <a:extLst>
              <a:ext uri="{FF2B5EF4-FFF2-40B4-BE49-F238E27FC236}">
                <a16:creationId xmlns:a16="http://schemas.microsoft.com/office/drawing/2014/main" xmlns="" id="{8499A7D5-BE17-4D8A-79DF-A81AC157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40475"/>
            <a:ext cx="705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cos </a:t>
            </a:r>
            <a:r>
              <a:rPr lang="en-GB" altLang="en-US" sz="1800">
                <a:sym typeface="Symbol" pitchFamily="2" charset="2"/>
              </a:rPr>
              <a:t>                         cos                                                                                         </a:t>
            </a:r>
            <a:r>
              <a:rPr lang="en-GB" altLang="en-US" sz="1800"/>
              <a:t> </a:t>
            </a:r>
          </a:p>
        </p:txBody>
      </p:sp>
      <p:sp>
        <p:nvSpPr>
          <p:cNvPr id="5137" name="TextBox 29">
            <a:extLst>
              <a:ext uri="{FF2B5EF4-FFF2-40B4-BE49-F238E27FC236}">
                <a16:creationId xmlns:a16="http://schemas.microsoft.com/office/drawing/2014/main" xmlns="" id="{C5499E45-7433-CD3C-793E-598CB670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37063"/>
            <a:ext cx="662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ym typeface="Symbol" pitchFamily="2" charset="2"/>
              </a:rPr>
              <a:t> = -1                    large                                   L</a:t>
            </a: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3">
            <a:extLst>
              <a:ext uri="{FF2B5EF4-FFF2-40B4-BE49-F238E27FC236}">
                <a16:creationId xmlns:a16="http://schemas.microsoft.com/office/drawing/2014/main" xmlns="" id="{F7E5E30A-5FEC-16EE-3E34-C745C1A4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D0F651-C1DE-AB46-B937-F9CBC9301D91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xmlns="" id="{B5D5C52A-62BE-711A-5004-28E890B9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353425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xample 2      Lifetime distribution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pdf     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p(t;</a:t>
            </a:r>
            <a:r>
              <a:rPr lang="el-GR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</a:t>
            </a:r>
            <a:r>
              <a:rPr lang="el-GR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GB" altLang="en-US" sz="1800" baseline="300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l-GR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8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 baseline="300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So      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;t) =  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altLang="en-US" sz="1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n-US" sz="1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(single observed 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Here both t and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are continuous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maximises at t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maximises at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endParaRPr lang="el-G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N.B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Functional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 of 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p(t)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are different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Fixed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Fixed t</a:t>
            </a:r>
            <a:endParaRPr lang="el-G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p                                                                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Script MT Bold" panose="03040602040607080904" pitchFamily="66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                                                                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</a:p>
        </p:txBody>
      </p:sp>
      <p:sp>
        <p:nvSpPr>
          <p:cNvPr id="41988" name="Line 3">
            <a:extLst>
              <a:ext uri="{FF2B5EF4-FFF2-40B4-BE49-F238E27FC236}">
                <a16:creationId xmlns:a16="http://schemas.microsoft.com/office/drawing/2014/main" xmlns="" id="{B60887AB-9B66-B160-25B7-F655D5D34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14972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4">
            <a:extLst>
              <a:ext uri="{FF2B5EF4-FFF2-40B4-BE49-F238E27FC236}">
                <a16:creationId xmlns:a16="http://schemas.microsoft.com/office/drawing/2014/main" xmlns="" id="{BC199745-2FC0-1B14-9FBB-2E15F68E8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3087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5">
            <a:extLst>
              <a:ext uri="{FF2B5EF4-FFF2-40B4-BE49-F238E27FC236}">
                <a16:creationId xmlns:a16="http://schemas.microsoft.com/office/drawing/2014/main" xmlns="" id="{4E5684A4-EC1A-88D0-0622-F23228790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14972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6">
            <a:extLst>
              <a:ext uri="{FF2B5EF4-FFF2-40B4-BE49-F238E27FC236}">
                <a16:creationId xmlns:a16="http://schemas.microsoft.com/office/drawing/2014/main" xmlns="" id="{2A4119B4-AE34-3075-C46F-5AA47806F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6308725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7">
            <a:extLst>
              <a:ext uri="{FF2B5EF4-FFF2-40B4-BE49-F238E27FC236}">
                <a16:creationId xmlns:a16="http://schemas.microsoft.com/office/drawing/2014/main" xmlns="" id="{38886A5A-FAD5-7A1D-EEC7-3810C9135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66690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8">
            <a:extLst>
              <a:ext uri="{FF2B5EF4-FFF2-40B4-BE49-F238E27FC236}">
                <a16:creationId xmlns:a16="http://schemas.microsoft.com/office/drawing/2014/main" xmlns="" id="{FE6A4996-DB0A-7C43-2779-C35F49BA8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65976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9">
            <a:extLst>
              <a:ext uri="{FF2B5EF4-FFF2-40B4-BE49-F238E27FC236}">
                <a16:creationId xmlns:a16="http://schemas.microsoft.com/office/drawing/2014/main" xmlns="" id="{14954739-7946-7478-B3D8-C7B69BEA6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>
            <a:extLst>
              <a:ext uri="{FF2B5EF4-FFF2-40B4-BE49-F238E27FC236}">
                <a16:creationId xmlns:a16="http://schemas.microsoft.com/office/drawing/2014/main" xmlns="" id="{3F0F56E8-5344-AE25-CE81-8DE887629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Freeform 11">
            <a:extLst>
              <a:ext uri="{FF2B5EF4-FFF2-40B4-BE49-F238E27FC236}">
                <a16:creationId xmlns:a16="http://schemas.microsoft.com/office/drawing/2014/main" xmlns="" id="{12D31C80-5974-BB96-671F-656380EE53F3}"/>
              </a:ext>
            </a:extLst>
          </p:cNvPr>
          <p:cNvSpPr>
            <a:spLocks/>
          </p:cNvSpPr>
          <p:nvPr/>
        </p:nvSpPr>
        <p:spPr bwMode="auto">
          <a:xfrm>
            <a:off x="971550" y="4365625"/>
            <a:ext cx="2736850" cy="1871663"/>
          </a:xfrm>
          <a:custGeom>
            <a:avLst/>
            <a:gdLst>
              <a:gd name="T0" fmla="*/ 0 w 1724"/>
              <a:gd name="T1" fmla="*/ 0 h 1179"/>
              <a:gd name="T2" fmla="*/ 2147483647 w 1724"/>
              <a:gd name="T3" fmla="*/ 2147483647 h 1179"/>
              <a:gd name="T4" fmla="*/ 2147483647 w 1724"/>
              <a:gd name="T5" fmla="*/ 2147483647 h 1179"/>
              <a:gd name="T6" fmla="*/ 2147483647 w 1724"/>
              <a:gd name="T7" fmla="*/ 2147483647 h 1179"/>
              <a:gd name="T8" fmla="*/ 2147483647 w 1724"/>
              <a:gd name="T9" fmla="*/ 2147483647 h 1179"/>
              <a:gd name="T10" fmla="*/ 2147483647 w 1724"/>
              <a:gd name="T11" fmla="*/ 2147483647 h 1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4"/>
              <a:gd name="T19" fmla="*/ 0 h 1179"/>
              <a:gd name="T20" fmla="*/ 1724 w 1724"/>
              <a:gd name="T21" fmla="*/ 1179 h 1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4" h="1179">
                <a:moveTo>
                  <a:pt x="0" y="0"/>
                </a:moveTo>
                <a:cubicBezTo>
                  <a:pt x="45" y="151"/>
                  <a:pt x="91" y="302"/>
                  <a:pt x="136" y="408"/>
                </a:cubicBezTo>
                <a:cubicBezTo>
                  <a:pt x="181" y="514"/>
                  <a:pt x="196" y="552"/>
                  <a:pt x="272" y="635"/>
                </a:cubicBezTo>
                <a:cubicBezTo>
                  <a:pt x="348" y="718"/>
                  <a:pt x="447" y="832"/>
                  <a:pt x="590" y="907"/>
                </a:cubicBezTo>
                <a:cubicBezTo>
                  <a:pt x="733" y="982"/>
                  <a:pt x="945" y="1043"/>
                  <a:pt x="1134" y="1088"/>
                </a:cubicBezTo>
                <a:cubicBezTo>
                  <a:pt x="1323" y="1133"/>
                  <a:pt x="1626" y="1164"/>
                  <a:pt x="1724" y="11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2">
            <a:extLst>
              <a:ext uri="{FF2B5EF4-FFF2-40B4-BE49-F238E27FC236}">
                <a16:creationId xmlns:a16="http://schemas.microsoft.com/office/drawing/2014/main" xmlns="" id="{816F3AEA-04CD-0B8C-5D78-8077A93F9F8E}"/>
              </a:ext>
            </a:extLst>
          </p:cNvPr>
          <p:cNvSpPr>
            <a:spLocks/>
          </p:cNvSpPr>
          <p:nvPr/>
        </p:nvSpPr>
        <p:spPr bwMode="auto">
          <a:xfrm>
            <a:off x="4859338" y="5037138"/>
            <a:ext cx="2976562" cy="1271587"/>
          </a:xfrm>
          <a:custGeom>
            <a:avLst/>
            <a:gdLst>
              <a:gd name="T0" fmla="*/ 0 w 1875"/>
              <a:gd name="T1" fmla="*/ 2147483647 h 801"/>
              <a:gd name="T2" fmla="*/ 2147483647 w 1875"/>
              <a:gd name="T3" fmla="*/ 2147483647 h 801"/>
              <a:gd name="T4" fmla="*/ 2147483647 w 1875"/>
              <a:gd name="T5" fmla="*/ 2147483647 h 801"/>
              <a:gd name="T6" fmla="*/ 2147483647 w 1875"/>
              <a:gd name="T7" fmla="*/ 2147483647 h 801"/>
              <a:gd name="T8" fmla="*/ 2147483647 w 1875"/>
              <a:gd name="T9" fmla="*/ 2147483647 h 801"/>
              <a:gd name="T10" fmla="*/ 2147483647 w 1875"/>
              <a:gd name="T11" fmla="*/ 2147483647 h 801"/>
              <a:gd name="T12" fmla="*/ 2147483647 w 1875"/>
              <a:gd name="T13" fmla="*/ 2147483647 h 801"/>
              <a:gd name="T14" fmla="*/ 2147483647 w 1875"/>
              <a:gd name="T15" fmla="*/ 2147483647 h 801"/>
              <a:gd name="T16" fmla="*/ 2147483647 w 1875"/>
              <a:gd name="T17" fmla="*/ 2147483647 h 801"/>
              <a:gd name="T18" fmla="*/ 2147483647 w 1875"/>
              <a:gd name="T19" fmla="*/ 2147483647 h 801"/>
              <a:gd name="T20" fmla="*/ 2147483647 w 1875"/>
              <a:gd name="T21" fmla="*/ 2147483647 h 8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5"/>
              <a:gd name="T34" fmla="*/ 0 h 801"/>
              <a:gd name="T35" fmla="*/ 1875 w 1875"/>
              <a:gd name="T36" fmla="*/ 801 h 8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5" h="801">
                <a:moveTo>
                  <a:pt x="0" y="801"/>
                </a:moveTo>
                <a:cubicBezTo>
                  <a:pt x="57" y="744"/>
                  <a:pt x="114" y="688"/>
                  <a:pt x="182" y="620"/>
                </a:cubicBezTo>
                <a:cubicBezTo>
                  <a:pt x="250" y="552"/>
                  <a:pt x="341" y="461"/>
                  <a:pt x="409" y="393"/>
                </a:cubicBezTo>
                <a:cubicBezTo>
                  <a:pt x="477" y="325"/>
                  <a:pt x="522" y="273"/>
                  <a:pt x="590" y="212"/>
                </a:cubicBezTo>
                <a:cubicBezTo>
                  <a:pt x="658" y="151"/>
                  <a:pt x="734" y="60"/>
                  <a:pt x="817" y="30"/>
                </a:cubicBezTo>
                <a:cubicBezTo>
                  <a:pt x="900" y="0"/>
                  <a:pt x="1013" y="0"/>
                  <a:pt x="1089" y="30"/>
                </a:cubicBezTo>
                <a:cubicBezTo>
                  <a:pt x="1165" y="60"/>
                  <a:pt x="1203" y="136"/>
                  <a:pt x="1271" y="212"/>
                </a:cubicBezTo>
                <a:cubicBezTo>
                  <a:pt x="1339" y="288"/>
                  <a:pt x="1422" y="409"/>
                  <a:pt x="1497" y="484"/>
                </a:cubicBezTo>
                <a:cubicBezTo>
                  <a:pt x="1572" y="559"/>
                  <a:pt x="1664" y="627"/>
                  <a:pt x="1724" y="665"/>
                </a:cubicBezTo>
                <a:cubicBezTo>
                  <a:pt x="1784" y="703"/>
                  <a:pt x="1845" y="703"/>
                  <a:pt x="1860" y="711"/>
                </a:cubicBezTo>
                <a:cubicBezTo>
                  <a:pt x="1875" y="719"/>
                  <a:pt x="1845" y="715"/>
                  <a:pt x="1815" y="7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>
            <a:extLst>
              <a:ext uri="{FF2B5EF4-FFF2-40B4-BE49-F238E27FC236}">
                <a16:creationId xmlns:a16="http://schemas.microsoft.com/office/drawing/2014/main" xmlns="" id="{DE3E1959-884D-EAA0-A946-27F66726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32EB32-3B98-2241-81DC-7DDF43D5DB7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xmlns="" id="{C2573202-4384-5B3D-718E-1FC5A012B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642350" cy="5741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 3:     Gaussian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N.B. In this case, same functional form for 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pdf 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Script MT Bold" panose="03040602040607080904" pitchFamily="66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if you consider just Gaussians, can be confused between </a:t>
            </a:r>
            <a:r>
              <a:rPr lang="en-GB" altLang="en-US" sz="180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pdf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GB" altLang="en-US" sz="1800">
                <a:solidFill>
                  <a:srgbClr val="FF0000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examples 1 and 2 are useful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3012" name="Object 3">
            <a:extLst>
              <a:ext uri="{FF2B5EF4-FFF2-40B4-BE49-F238E27FC236}">
                <a16:creationId xmlns:a16="http://schemas.microsoft.com/office/drawing/2014/main" xmlns="" id="{A751C2FF-E396-F8B7-8558-D29A189C82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" y="1125538"/>
          <a:ext cx="34829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125538"/>
                        <a:ext cx="34829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4">
            <a:extLst>
              <a:ext uri="{FF2B5EF4-FFF2-40B4-BE49-F238E27FC236}">
                <a16:creationId xmlns:a16="http://schemas.microsoft.com/office/drawing/2014/main" xmlns="" id="{E0547F73-09DC-9F0C-4DF8-473BF7443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133600"/>
          <a:ext cx="35290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35290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Box 1">
            <a:extLst>
              <a:ext uri="{FF2B5EF4-FFF2-40B4-BE49-F238E27FC236}">
                <a16:creationId xmlns:a16="http://schemas.microsoft.com/office/drawing/2014/main" xmlns="" id="{AA489075-BB5D-91AA-0438-2DE0DBCD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2650"/>
            <a:ext cx="54737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</a:rPr>
              <a:t>pdf(x;µ) = exp{-(x-µ)</a:t>
            </a:r>
            <a:r>
              <a:rPr lang="en-GB" altLang="en-US" sz="2400" baseline="30000">
                <a:solidFill>
                  <a:srgbClr val="0070C0"/>
                </a:solidFill>
              </a:rPr>
              <a:t>2</a:t>
            </a:r>
            <a:r>
              <a:rPr lang="en-GB" altLang="en-US" sz="2400">
                <a:solidFill>
                  <a:srgbClr val="0070C0"/>
                </a:solidFill>
              </a:rPr>
              <a:t>/2</a:t>
            </a:r>
            <a:r>
              <a:rPr lang="en-GB" altLang="en-US" sz="2400">
                <a:solidFill>
                  <a:srgbClr val="0070C0"/>
                </a:solidFill>
                <a:sym typeface="Symbol" pitchFamily="2" charset="2"/>
              </a:rPr>
              <a:t></a:t>
            </a:r>
            <a:r>
              <a:rPr lang="en-GB" altLang="en-US" sz="2400" baseline="30000">
                <a:solidFill>
                  <a:srgbClr val="0070C0"/>
                </a:solidFill>
                <a:sym typeface="Symbol" pitchFamily="2" charset="2"/>
              </a:rPr>
              <a:t>2</a:t>
            </a:r>
            <a:r>
              <a:rPr lang="en-GB" altLang="en-US" sz="2400">
                <a:solidFill>
                  <a:srgbClr val="0070C0"/>
                </a:solidFill>
                <a:sym typeface="Symbol" pitchFamily="2" charset="2"/>
              </a:rPr>
              <a:t>} /(2)</a:t>
            </a:r>
            <a:endParaRPr lang="en-GB" altLang="en-US" sz="24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2400">
                <a:solidFill>
                  <a:srgbClr val="FF0000"/>
                </a:solidFill>
              </a:rPr>
              <a:t>(µ;x)     = exp{-(x-µ)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/2</a:t>
            </a:r>
            <a:r>
              <a:rPr lang="en-GB" altLang="en-US" sz="2400">
                <a:solidFill>
                  <a:srgbClr val="FF0000"/>
                </a:solidFill>
                <a:sym typeface="Symbol" pitchFamily="2" charset="2"/>
              </a:rPr>
              <a:t></a:t>
            </a:r>
            <a:r>
              <a:rPr lang="en-GB" altLang="en-US" sz="2400" baseline="30000">
                <a:solidFill>
                  <a:srgbClr val="FF0000"/>
                </a:solidFill>
                <a:sym typeface="Symbol" pitchFamily="2" charset="2"/>
              </a:rPr>
              <a:t>2</a:t>
            </a:r>
            <a:r>
              <a:rPr lang="en-GB" altLang="en-US" sz="2400">
                <a:solidFill>
                  <a:srgbClr val="FF0000"/>
                </a:solidFill>
                <a:sym typeface="Symbol" pitchFamily="2" charset="2"/>
              </a:rPr>
              <a:t>} /(2)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3E8C1A3-BCE5-3933-BE6C-ADA37F329724}"/>
              </a:ext>
            </a:extLst>
          </p:cNvPr>
          <p:cNvCxnSpPr/>
          <p:nvPr/>
        </p:nvCxnSpPr>
        <p:spPr>
          <a:xfrm>
            <a:off x="4405313" y="1336675"/>
            <a:ext cx="3587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B3D32DC-73DF-CA14-17F3-2084E202C2D8}"/>
              </a:ext>
            </a:extLst>
          </p:cNvPr>
          <p:cNvCxnSpPr/>
          <p:nvPr/>
        </p:nvCxnSpPr>
        <p:spPr>
          <a:xfrm>
            <a:off x="4554538" y="2416175"/>
            <a:ext cx="395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7">
            <a:extLst>
              <a:ext uri="{FF2B5EF4-FFF2-40B4-BE49-F238E27FC236}">
                <a16:creationId xmlns:a16="http://schemas.microsoft.com/office/drawing/2014/main" xmlns="" id="{30CE5F18-2E46-7A72-AA6F-C8BD337C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35E2C1-B125-C645-9E5B-B870C15481DF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C4CF9EBD-E6E7-CD1C-3360-8E3ED687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Transformation properties of pdf and </a:t>
            </a:r>
            <a:r>
              <a:rPr lang="en-GB" altLang="en-US" sz="32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3200"/>
              <a:t> 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806E37A6-DD82-8B2E-645C-BCC25B9417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484313"/>
            <a:ext cx="6630987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Lifetime example:  dn/dt = </a:t>
            </a:r>
            <a:r>
              <a:rPr lang="el-GR" altLang="en-US" sz="2400">
                <a:cs typeface="Times New Roman" panose="02020603050405020304" pitchFamily="18" charset="0"/>
              </a:rPr>
              <a:t>λ</a:t>
            </a:r>
            <a:r>
              <a:rPr lang="en-GB" altLang="en-US" sz="2400">
                <a:cs typeface="Times New Roman" panose="02020603050405020304" pitchFamily="18" charset="0"/>
              </a:rPr>
              <a:t> e </a:t>
            </a:r>
            <a:r>
              <a:rPr lang="en-GB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n-US" sz="2400" baseline="30000">
                <a:cs typeface="Times New Roman" panose="02020603050405020304" pitchFamily="18" charset="0"/>
              </a:rPr>
              <a:t>λ</a:t>
            </a:r>
            <a:r>
              <a:rPr lang="en-GB" altLang="en-US" sz="2400" baseline="30000">
                <a:cs typeface="Times New Roman" panose="02020603050405020304" pitchFamily="18" charset="0"/>
              </a:rPr>
              <a:t>t</a:t>
            </a: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Change observable from t to y = √t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So (a) pdf changes, 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      (b)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i.e. corresponding integrals of pdf are INVARIANT</a:t>
            </a:r>
          </a:p>
        </p:txBody>
      </p:sp>
      <p:graphicFrame>
        <p:nvGraphicFramePr>
          <p:cNvPr id="44037" name="Object 4">
            <a:extLst>
              <a:ext uri="{FF2B5EF4-FFF2-40B4-BE49-F238E27FC236}">
                <a16:creationId xmlns:a16="http://schemas.microsoft.com/office/drawing/2014/main" xmlns="" id="{6B60FB65-BBEE-D03E-0BCE-0ACD349C78E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1188" y="2997200"/>
          <a:ext cx="33956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20777200" imgH="5562600" progId="Equation.3">
                  <p:embed/>
                </p:oleObj>
              </mc:Choice>
              <mc:Fallback>
                <p:oleObj name="Equation" r:id="rId3" imgW="20777200" imgH="556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97200"/>
                        <a:ext cx="33956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5">
            <a:extLst>
              <a:ext uri="{FF2B5EF4-FFF2-40B4-BE49-F238E27FC236}">
                <a16:creationId xmlns:a16="http://schemas.microsoft.com/office/drawing/2014/main" xmlns="" id="{2DE01C73-2617-24A5-4363-F01ED72A0FB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31950" y="4221163"/>
          <a:ext cx="28702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19011900" imgH="7023100" progId="Equation.3">
                  <p:embed/>
                </p:oleObj>
              </mc:Choice>
              <mc:Fallback>
                <p:oleObj name="Equation" r:id="rId5" imgW="19011900" imgH="7023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221163"/>
                        <a:ext cx="28702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>
            <a:extLst>
              <a:ext uri="{FF2B5EF4-FFF2-40B4-BE49-F238E27FC236}">
                <a16:creationId xmlns:a16="http://schemas.microsoft.com/office/drawing/2014/main" xmlns="" id="{31D0022F-A99B-66DB-0D5D-375B8DC8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A0A4B9-0F11-6C45-8B36-31A9FDE7448D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xmlns="" id="{6158DD26-CADF-3E22-4E94-43CF34B5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804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Now for </a:t>
            </a:r>
            <a:r>
              <a:rPr lang="en-GB" altLang="en-US" sz="1800"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ikelihood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parameter changes from 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(a’) </a:t>
            </a:r>
            <a:r>
              <a:rPr lang="en-GB" altLang="en-US" sz="1800">
                <a:solidFill>
                  <a:srgbClr val="CC0099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does not change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dn/dt = (1/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exp{-t/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so </a:t>
            </a:r>
            <a:r>
              <a:rPr lang="en-GB" altLang="en-US" sz="1800">
                <a:solidFill>
                  <a:srgbClr val="CC0099"/>
                </a:solidFill>
                <a:latin typeface="Script MT Bold" panose="03040602040607080904" pitchFamily="66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GB" altLang="en-US" sz="180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;t)  =  </a:t>
            </a:r>
            <a:r>
              <a:rPr lang="en-GB" altLang="en-US" sz="1800">
                <a:solidFill>
                  <a:srgbClr val="CC0099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=1/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identical numbers occur in evaluations of the two </a:t>
            </a:r>
            <a:r>
              <a:rPr lang="en-GB" altLang="en-US" sz="1800">
                <a:solidFill>
                  <a:srgbClr val="CC0099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(b’)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it is NOT meaningful to integrate </a:t>
            </a:r>
            <a:r>
              <a:rPr lang="en-GB" altLang="en-US" sz="1800">
                <a:solidFill>
                  <a:srgbClr val="00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(However,………)</a:t>
            </a:r>
            <a:endParaRPr lang="el-GR" altLang="en-US" sz="1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5060" name="Object 3">
            <a:extLst>
              <a:ext uri="{FF2B5EF4-FFF2-40B4-BE49-F238E27FC236}">
                <a16:creationId xmlns:a16="http://schemas.microsoft.com/office/drawing/2014/main" xmlns="" id="{39C9C94C-1575-1E06-7E77-748579A22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141663"/>
          <a:ext cx="26511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41663"/>
                        <a:ext cx="265112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5">
            <a:extLst>
              <a:ext uri="{FF2B5EF4-FFF2-40B4-BE49-F238E27FC236}">
                <a16:creationId xmlns:a16="http://schemas.microsoft.com/office/drawing/2014/main" xmlns="" id="{8BAB99E0-6667-E568-0666-559D57C5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C2E96F-B207-2C46-926E-3C7585F1EC2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/>
          </a:p>
        </p:txBody>
      </p:sp>
      <p:graphicFrame>
        <p:nvGraphicFramePr>
          <p:cNvPr id="30723" name="Group 3">
            <a:extLst>
              <a:ext uri="{FF2B5EF4-FFF2-40B4-BE49-F238E27FC236}">
                <a16:creationId xmlns:a16="http://schemas.microsoft.com/office/drawing/2014/main" xmlns="" id="{A064E3B8-01CC-73B8-26D2-049CB8FDEA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620713"/>
          <a:ext cx="8229600" cy="58848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pdf(t;</a:t>
                      </a:r>
                      <a:r>
                        <a:rPr kumimoji="0" lang="el-GR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l-GR" sz="3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cript MT Bold" pitchFamily="66" charset="0"/>
                        </a:rPr>
                        <a:t>L</a:t>
                      </a: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l-G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;t)</a:t>
                      </a:r>
                      <a:endParaRPr kumimoji="0" lang="el-GR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Value of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Changes when observable is transformed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INVARIANT wrt transformation of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Integral of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INVARIANT wrt transformation of observable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Changes when param is transformed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Conclusion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Max prob density not very sensible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Integrating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cript MT Bold" pitchFamily="66" charset="0"/>
                        </a:rPr>
                        <a:t>L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not very sensible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3">
            <a:extLst>
              <a:ext uri="{FF2B5EF4-FFF2-40B4-BE49-F238E27FC236}">
                <a16:creationId xmlns:a16="http://schemas.microsoft.com/office/drawing/2014/main" xmlns="" id="{30DEFE07-2635-F27C-2834-F188CCE7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5F3D83-A816-0F4C-9522-6764702AF620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xmlns="" id="{17E465C1-9BA0-7BC3-65E2-035578FE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7993063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</a:t>
            </a:r>
            <a:r>
              <a:rPr lang="en-GB" altLang="en-US" sz="1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</a:t>
            </a: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recognised statistical procedure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[Metric dependent: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range agrees with 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range inconsistent with 1/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regard as “black box”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respectable by </a:t>
            </a:r>
            <a:r>
              <a:rPr lang="en-GB" altLang="en-US" sz="1800">
                <a:solidFill>
                  <a:schemeClr val="accent2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                </a:t>
            </a:r>
            <a:r>
              <a:rPr lang="en-GB" altLang="en-US" sz="1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800">
                <a:solidFill>
                  <a:schemeClr val="accent2"/>
                </a:solidFill>
                <a:cs typeface="Arial" panose="020B0604020202020204" pitchFamily="34" charset="0"/>
              </a:rPr>
              <a:t>Bayes’ posterior 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cs typeface="Arial" panose="020B0604020202020204" pitchFamily="34" charset="0"/>
              </a:rPr>
              <a:t>                  Posterior(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~ </a:t>
            </a:r>
            <a:r>
              <a:rPr lang="en-US" altLang="en-US" sz="1800">
                <a:solidFill>
                  <a:schemeClr val="accent2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(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)* </a:t>
            </a:r>
            <a:r>
              <a:rPr lang="en-GB" altLang="en-US" sz="1800">
                <a:solidFill>
                  <a:schemeClr val="accent2"/>
                </a:solidFill>
                <a:cs typeface="Arial" panose="020B0604020202020204" pitchFamily="34" charset="0"/>
              </a:rPr>
              <a:t>Prior(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[and Prior(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be constant]</a:t>
            </a:r>
            <a:endParaRPr lang="el-GR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108" name="Object 3">
            <a:extLst>
              <a:ext uri="{FF2B5EF4-FFF2-40B4-BE49-F238E27FC236}">
                <a16:creationId xmlns:a16="http://schemas.microsoft.com/office/drawing/2014/main" xmlns="" id="{68A57F02-303D-12F3-9853-B7871CB01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052513"/>
          <a:ext cx="1343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8775700" imgH="6731000" progId="Equation.3">
                  <p:embed/>
                </p:oleObj>
              </mc:Choice>
              <mc:Fallback>
                <p:oleObj name="Equation" r:id="rId3" imgW="8775700" imgH="673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1343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AutoShape 4">
            <a:extLst>
              <a:ext uri="{FF2B5EF4-FFF2-40B4-BE49-F238E27FC236}">
                <a16:creationId xmlns:a16="http://schemas.microsoft.com/office/drawing/2014/main" xmlns="" id="{7BDB975A-D4E0-FCBB-BCA5-A6429DB14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724400"/>
            <a:ext cx="758825" cy="217488"/>
          </a:xfrm>
          <a:prstGeom prst="rightArrow">
            <a:avLst>
              <a:gd name="adj1" fmla="val 50000"/>
              <a:gd name="adj2" fmla="val 872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3">
            <a:extLst>
              <a:ext uri="{FF2B5EF4-FFF2-40B4-BE49-F238E27FC236}">
                <a16:creationId xmlns:a16="http://schemas.microsoft.com/office/drawing/2014/main" xmlns="" id="{D1D638BF-4099-4878-197E-C3C51A1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B51D9B-A5E6-4B4E-A6C4-700FF184DB3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xmlns="" id="{34CD98D1-B530-94BC-7344-B2D52F95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88913"/>
            <a:ext cx="49895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>
            <a:extLst>
              <a:ext uri="{FF2B5EF4-FFF2-40B4-BE49-F238E27FC236}">
                <a16:creationId xmlns:a16="http://schemas.microsoft.com/office/drawing/2014/main" xmlns="" id="{FE90F77D-CF73-5A61-DBAC-28D1BF26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67F2FB-7496-4340-8B74-C6BE1C82A17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66BF44E9-304E-3D86-7972-0D3FA7084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Getting </a:t>
            </a:r>
            <a:r>
              <a:rPr lang="en-GB" altLang="en-US">
                <a:latin typeface="Script MT Bold" panose="03040602040607080904" pitchFamily="66" charset="77"/>
              </a:rPr>
              <a:t>L</a:t>
            </a:r>
            <a:r>
              <a:rPr lang="en-GB" altLang="en-US"/>
              <a:t> wrong: Punzi effect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5E8FE412-B86D-5F92-9DF0-598FAFB73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Giovanni Punzi @ PHYSTAT2003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>
                <a:solidFill>
                  <a:srgbClr val="FF0066"/>
                </a:solidFill>
              </a:rPr>
              <a:t>“Comments on </a:t>
            </a:r>
            <a:r>
              <a:rPr lang="en-GB" altLang="en-US">
                <a:solidFill>
                  <a:srgbClr val="FF0066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>
                <a:solidFill>
                  <a:srgbClr val="FF0066"/>
                </a:solidFill>
              </a:rPr>
              <a:t> fits with variable resolution”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Separate two close signals, when resolution 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>
                <a:solidFill>
                  <a:schemeClr val="accent2"/>
                </a:solidFill>
              </a:rPr>
              <a:t>varies event by event, and is different for 2 signals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e.g. </a:t>
            </a:r>
            <a:r>
              <a:rPr lang="en-GB" altLang="en-US" sz="2400">
                <a:solidFill>
                  <a:srgbClr val="FF0000"/>
                </a:solidFill>
              </a:rPr>
              <a:t>1) Signal 1     1+cos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sz="2400">
                <a:solidFill>
                  <a:srgbClr val="FF0000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           Signal 2      Isotropic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           and different parts of detector give different 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endParaRPr lang="en-GB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         </a:t>
            </a: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</a:rPr>
              <a:t>2) M (or </a:t>
            </a:r>
            <a:r>
              <a:rPr lang="el-GR" altLang="en-US" sz="2400">
                <a:solidFill>
                  <a:srgbClr val="993300"/>
                </a:solidFill>
                <a:cs typeface="Times New Roman" panose="02020603050405020304" pitchFamily="18" charset="0"/>
              </a:rPr>
              <a:t>τ</a:t>
            </a: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</a:rPr>
              <a:t>             Different numbers of tracks </a:t>
            </a: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 different </a:t>
            </a:r>
            <a:r>
              <a:rPr lang="el-GR" altLang="en-US" sz="24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σ</a:t>
            </a:r>
            <a:r>
              <a:rPr lang="en-GB" altLang="en-US" sz="2400" baseline="-250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M</a:t>
            </a: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 (or </a:t>
            </a:r>
            <a:r>
              <a:rPr lang="el-GR" altLang="en-US" sz="24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σ</a:t>
            </a:r>
            <a:r>
              <a:rPr lang="el-GR" altLang="en-US" sz="2400" baseline="-250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τ</a:t>
            </a:r>
            <a:r>
              <a:rPr lang="en-GB" altLang="en-US" sz="2400">
                <a:solidFill>
                  <a:srgbClr val="993300"/>
                </a:solidFill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l-GR" altLang="en-US" sz="240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3">
            <a:extLst>
              <a:ext uri="{FF2B5EF4-FFF2-40B4-BE49-F238E27FC236}">
                <a16:creationId xmlns:a16="http://schemas.microsoft.com/office/drawing/2014/main" xmlns="" id="{422BFC86-C45F-1583-6578-DCD7E2E2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E47D59-D859-7340-B07D-213F86E1E359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xmlns="" id="{A0C55C20-DF83-91BC-E9AD-7EAA20B4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2804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Events characterised by x</a:t>
            </a:r>
            <a:r>
              <a:rPr lang="en-GB" altLang="en-US" sz="1800" baseline="-25000">
                <a:cs typeface="Arial" panose="020B0604020202020204" pitchFamily="34" charset="0"/>
              </a:rPr>
              <a:t>i</a:t>
            </a:r>
            <a:r>
              <a:rPr lang="en-GB" altLang="en-US" sz="1800">
                <a:cs typeface="Arial" panose="020B0604020202020204" pitchFamily="34" charset="0"/>
              </a:rPr>
              <a:t> and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A events centred on x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cs typeface="Arial" panose="020B0604020202020204" pitchFamily="34" charset="0"/>
              </a:rPr>
              <a:t>B events centred on x =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>
                <a:cs typeface="Arial" panose="020B0604020202020204" pitchFamily="34" charset="0"/>
              </a:rPr>
              <a:t>(f)</a:t>
            </a:r>
            <a:r>
              <a:rPr lang="en-GB" altLang="en-US" sz="1800" baseline="-25000">
                <a:cs typeface="Arial" panose="020B0604020202020204" pitchFamily="34" charset="0"/>
              </a:rPr>
              <a:t>wrong</a:t>
            </a:r>
            <a:r>
              <a:rPr lang="en-GB" altLang="en-US" sz="1800">
                <a:cs typeface="Arial" panose="020B0604020202020204" pitchFamily="34" charset="0"/>
              </a:rPr>
              <a:t> =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* G(x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,0,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(1-f) * G(x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,1,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>
                <a:cs typeface="Arial" panose="020B0604020202020204" pitchFamily="34" charset="0"/>
              </a:rPr>
              <a:t>(f)</a:t>
            </a:r>
            <a:r>
              <a:rPr lang="en-GB" altLang="en-US" sz="1800" baseline="-25000">
                <a:cs typeface="Arial" panose="020B0604020202020204" pitchFamily="34" charset="0"/>
              </a:rPr>
              <a:t>right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f*p(x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;A)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(1-f) * p(x</a:t>
            </a:r>
            <a:r>
              <a:rPr lang="en-GB" altLang="en-US" sz="1800" baseline="-25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p(S,T) = p(S|T) * p(T)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p(x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|A) = p(x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,A) * p(</a:t>
            </a:r>
            <a:r>
              <a:rPr lang="el-GR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= G(x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,0,</a:t>
            </a:r>
            <a:r>
              <a:rPr lang="el-GR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p(</a:t>
            </a:r>
            <a:r>
              <a:rPr lang="el-GR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 * G(x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,0,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p(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|A)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(1-f) * G(x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,1,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p(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|B)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GB" altLang="en-US" sz="1800">
              <a:latin typeface="Symbol" pitchFamily="2" charset="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If p(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|A) = p(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|B), </a:t>
            </a:r>
            <a:r>
              <a:rPr lang="en-GB" altLang="en-US" sz="1800"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en-US" sz="1800"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otherwise</a:t>
            </a:r>
            <a:endParaRPr lang="el-GR" altLang="en-US" sz="1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3">
            <a:extLst>
              <a:ext uri="{FF2B5EF4-FFF2-40B4-BE49-F238E27FC236}">
                <a16:creationId xmlns:a16="http://schemas.microsoft.com/office/drawing/2014/main" xmlns="" id="{5497B8EF-B458-CB00-FE88-41D5C8E1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C3388D-F506-7746-94A2-0A0654DA57C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xmlns="" id="{6B0F75CA-33C1-5B1E-1F1D-AE0F73D6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424862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Punzi’s Monte Carlo for             A :  G(x,0,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altLang="en-US" sz="18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                   B :  G(x,1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,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en-GB" altLang="en-US" sz="18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                                         f</a:t>
            </a:r>
            <a:r>
              <a:rPr lang="en-GB" altLang="en-US" sz="1800" baseline="-25000">
                <a:cs typeface="Arial" panose="020B0604020202020204" pitchFamily="34" charset="0"/>
              </a:rPr>
              <a:t>A</a:t>
            </a:r>
            <a:r>
              <a:rPr lang="en-GB" altLang="en-US" sz="1800">
                <a:cs typeface="Arial" panose="020B0604020202020204" pitchFamily="34" charset="0"/>
              </a:rPr>
              <a:t>   = 1/3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                                                                     L</a:t>
            </a:r>
            <a:r>
              <a:rPr lang="en-GB" altLang="en-US" sz="1800" baseline="-25000">
                <a:cs typeface="Arial" panose="020B0604020202020204" pitchFamily="34" charset="0"/>
              </a:rPr>
              <a:t>wrong                                        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right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            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GB" altLang="en-US" sz="1800">
                <a:cs typeface="Arial" panose="020B0604020202020204" pitchFamily="34" charset="0"/>
              </a:rPr>
              <a:t>	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 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B                                           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GB" altLang="en-US" sz="1800">
                <a:cs typeface="Arial" panose="020B0604020202020204" pitchFamily="34" charset="0"/>
              </a:rPr>
              <a:t>f</a:t>
            </a:r>
            <a:r>
              <a:rPr lang="en-GB" altLang="en-US" sz="1800" baseline="-25000">
                <a:cs typeface="Arial" panose="020B0604020202020204" pitchFamily="34" charset="0"/>
              </a:rPr>
              <a:t>A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   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cs typeface="Arial" panose="020B0604020202020204" pitchFamily="34" charset="0"/>
              </a:rPr>
              <a:t>f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                                  </a:t>
            </a:r>
            <a:r>
              <a:rPr lang="en-GB" altLang="en-US" sz="1800">
                <a:cs typeface="Arial" panose="020B0604020202020204" pitchFamily="34" charset="0"/>
              </a:rPr>
              <a:t>f</a:t>
            </a:r>
            <a:r>
              <a:rPr lang="en-GB" altLang="en-US" sz="1800" baseline="-25000">
                <a:cs typeface="Arial" panose="020B0604020202020204" pitchFamily="34" charset="0"/>
              </a:rPr>
              <a:t>A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       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cs typeface="Arial" panose="020B0604020202020204" pitchFamily="34" charset="0"/>
              </a:rPr>
              <a:t>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aseline="-25000">
              <a:latin typeface="Symbol" pitchFamily="2" charset="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1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0               1</a:t>
            </a:r>
            <a:r>
              <a:rPr lang="en-GB" altLang="en-US" sz="1800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                    </a:t>
            </a:r>
            <a:r>
              <a:rPr lang="en-GB" altLang="en-US" sz="1800">
                <a:solidFill>
                  <a:srgbClr val="00B050"/>
                </a:solidFill>
                <a:cs typeface="Arial" panose="020B0604020202020204" pitchFamily="34" charset="0"/>
              </a:rPr>
              <a:t>0</a:t>
            </a:r>
            <a:r>
              <a:rPr lang="en-GB" altLang="en-US" sz="1800" b="1" baseline="3000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  <a:r>
              <a:rPr lang="en-GB" altLang="en-US" sz="1800">
                <a:solidFill>
                  <a:srgbClr val="00B050"/>
                </a:solidFill>
                <a:cs typeface="Arial" panose="020B0604020202020204" pitchFamily="34" charset="0"/>
              </a:rPr>
              <a:t>336(3)    </a:t>
            </a:r>
            <a:r>
              <a:rPr lang="en-GB" altLang="en-US" sz="1800">
                <a:cs typeface="Arial" panose="020B0604020202020204" pitchFamily="34" charset="0"/>
              </a:rPr>
              <a:t>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08             Same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         1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		1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1                    0</a:t>
            </a:r>
            <a:r>
              <a:rPr lang="en-GB" altLang="en-US" sz="1800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374(4)    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08 	    0</a:t>
            </a:r>
            <a:r>
              <a:rPr lang="en-GB" altLang="en-US" sz="1800" b="1" baseline="30000">
                <a:cs typeface="Arial" panose="020B0604020202020204" pitchFamily="34" charset="0"/>
              </a:rPr>
              <a:t>. </a:t>
            </a:r>
            <a:r>
              <a:rPr lang="en-GB" altLang="en-US" sz="1800">
                <a:cs typeface="Arial" panose="020B0604020202020204" pitchFamily="34" charset="0"/>
              </a:rPr>
              <a:t>333(0)    0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>
                <a:cs typeface="Arial" panose="020B0604020202020204" pitchFamily="34" charset="0"/>
              </a:rPr>
              <a:t>        1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	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	</a:t>
            </a:r>
            <a:r>
              <a:rPr lang="en-GB" altLang="en-US" sz="1800">
                <a:cs typeface="Arial" panose="020B0604020202020204" pitchFamily="34" charset="0"/>
              </a:rPr>
              <a:t>2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                 </a:t>
            </a: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GB" altLang="en-US" sz="1800" baseline="3000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645(6)    </a:t>
            </a:r>
            <a:r>
              <a:rPr lang="en-GB" altLang="en-US" sz="1800">
                <a:cs typeface="Arial" panose="020B0604020202020204" pitchFamily="34" charset="0"/>
              </a:rPr>
              <a:t>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12	    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333(0)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     </a:t>
            </a:r>
            <a:r>
              <a:rPr lang="en-GB" altLang="en-US" sz="1800"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>
                <a:cs typeface="Arial" panose="020B0604020202020204" pitchFamily="34" charset="0"/>
              </a:rPr>
              <a:t>      1 </a:t>
            </a:r>
            <a:r>
              <a:rPr lang="en-GB" altLang="en-US" sz="1800"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GB" altLang="en-US" sz="1800">
                <a:cs typeface="Arial" panose="020B0604020202020204" pitchFamily="34" charset="0"/>
              </a:rPr>
              <a:t> 2        1.5 </a:t>
            </a:r>
            <a:r>
              <a:rPr lang="en-GB" altLang="en-US" sz="1800"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GB" altLang="en-US" sz="1800">
                <a:cs typeface="Arial" panose="020B0604020202020204" pitchFamily="34" charset="0"/>
              </a:rPr>
              <a:t>3                 0</a:t>
            </a:r>
            <a:r>
              <a:rPr lang="en-GB" altLang="en-US" sz="1800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514(7)    0</a:t>
            </a:r>
            <a:r>
              <a:rPr lang="en-GB" altLang="en-US" sz="1800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14             0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335(2)   0</a:t>
            </a:r>
            <a:r>
              <a:rPr lang="en-GB" altLang="en-US" sz="1800" b="1" baseline="30000">
                <a:cs typeface="Arial" panose="020B0604020202020204" pitchFamily="34" charset="0"/>
              </a:rPr>
              <a:t>.</a:t>
            </a:r>
            <a:r>
              <a:rPr lang="en-GB" altLang="en-US" sz="1800">
                <a:cs typeface="Arial" panose="020B0604020202020204" pitchFamily="34" charset="0"/>
              </a:rPr>
              <a:t>03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>
                <a:cs typeface="Arial" panose="020B0604020202020204" pitchFamily="34" charset="0"/>
              </a:rPr>
              <a:t>        1.0            1 </a:t>
            </a:r>
            <a:r>
              <a:rPr lang="en-GB" altLang="en-US" sz="1800"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GB" altLang="en-US" sz="1800">
                <a:cs typeface="Arial" panose="020B0604020202020204" pitchFamily="34" charset="0"/>
              </a:rPr>
              <a:t> 2                 0.482(9)    0.09             0.333(0)    0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>
                <a:cs typeface="Arial" panose="020B0604020202020204" pitchFamily="34" charset="0"/>
              </a:rPr>
              <a:t>1) 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wrong   </a:t>
            </a:r>
            <a:r>
              <a:rPr lang="en-GB" altLang="en-US" sz="1800">
                <a:cs typeface="Arial" panose="020B0604020202020204" pitchFamily="34" charset="0"/>
              </a:rPr>
              <a:t>OK for 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(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) =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(</a:t>
            </a:r>
            <a:r>
              <a:rPr lang="el-GR" altLang="en-US" sz="18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</a:t>
            </a:r>
            <a:r>
              <a:rPr lang="en-GB" altLang="en-US" sz="1800" baseline="-2500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en-GB" altLang="en-US" sz="1800">
                <a:latin typeface="Symbol" pitchFamily="2" charset="2"/>
                <a:cs typeface="Arial" panose="020B0604020202020204" pitchFamily="34" charset="0"/>
              </a:rPr>
              <a:t>) </a:t>
            </a:r>
            <a:r>
              <a:rPr lang="en-GB" altLang="en-US" sz="1800">
                <a:cs typeface="Arial" panose="020B0604020202020204" pitchFamily="34" charset="0"/>
              </a:rPr>
              <a:t>, but otherwise BIASSED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>
                <a:cs typeface="Arial" panose="020B0604020202020204" pitchFamily="34" charset="0"/>
              </a:rPr>
              <a:t>2) 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right </a:t>
            </a:r>
            <a:r>
              <a:rPr lang="en-GB" altLang="en-US" sz="1800">
                <a:cs typeface="Arial" panose="020B0604020202020204" pitchFamily="34" charset="0"/>
              </a:rPr>
              <a:t> unbiassed, but  </a:t>
            </a:r>
            <a:r>
              <a:rPr lang="en-GB" altLang="en-US" sz="1800"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r>
              <a:rPr lang="en-GB" altLang="en-US" sz="1800" baseline="-25000">
                <a:cs typeface="Arial" panose="020B0604020202020204" pitchFamily="34" charset="0"/>
              </a:rPr>
              <a:t>wrong</a:t>
            </a:r>
            <a:r>
              <a:rPr lang="en-GB" altLang="en-US" sz="1800">
                <a:cs typeface="Arial" panose="020B0604020202020204" pitchFamily="34" charset="0"/>
              </a:rPr>
              <a:t>  biassed  (enormously)!</a:t>
            </a:r>
            <a:endParaRPr lang="en-GB" altLang="en-US" sz="1800" baseline="-250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Symbol" pitchFamily="2" charset="2"/>
              <a:buChar char=" "/>
            </a:pPr>
            <a:r>
              <a:rPr lang="en-GB" altLang="en-US" sz="1800"/>
              <a:t>3)  </a:t>
            </a:r>
            <a:r>
              <a:rPr lang="en-GB" altLang="en-US" sz="1800">
                <a:latin typeface="Script MT Bold" panose="03040602040607080904" pitchFamily="66" charset="77"/>
              </a:rPr>
              <a:t>L</a:t>
            </a:r>
            <a:r>
              <a:rPr lang="en-GB" altLang="en-US" sz="1800" baseline="-25000"/>
              <a:t>right</a:t>
            </a:r>
            <a:r>
              <a:rPr lang="en-GB" altLang="en-US" sz="1800"/>
              <a:t>  gives smaller </a:t>
            </a:r>
            <a:r>
              <a:rPr lang="el-GR" altLang="en-US" sz="1800"/>
              <a:t>σ</a:t>
            </a:r>
            <a:r>
              <a:rPr lang="en-GB" altLang="en-US" sz="1800" baseline="-25000"/>
              <a:t>f</a:t>
            </a:r>
            <a:r>
              <a:rPr lang="en-GB" altLang="en-US" sz="1800"/>
              <a:t> than </a:t>
            </a:r>
            <a:r>
              <a:rPr lang="en-GB" altLang="en-US" sz="1800">
                <a:latin typeface="Script MT Bold" panose="03040602040607080904" pitchFamily="66" charset="77"/>
              </a:rPr>
              <a:t>L</a:t>
            </a:r>
            <a:r>
              <a:rPr lang="en-GB" altLang="en-US" sz="1800" baseline="-25000"/>
              <a:t>wrong</a:t>
            </a:r>
          </a:p>
          <a:p>
            <a:pPr eaLnBrk="1" hangingPunct="1">
              <a:spcBef>
                <a:spcPct val="50000"/>
              </a:spcBef>
              <a:buFont typeface="Symbol" pitchFamily="2" charset="2"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xmlns="" id="{14C3967B-9549-EE0E-76B7-ED855CF0C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9891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4">
            <a:extLst>
              <a:ext uri="{FF2B5EF4-FFF2-40B4-BE49-F238E27FC236}">
                <a16:creationId xmlns:a16="http://schemas.microsoft.com/office/drawing/2014/main" xmlns="" id="{16E665F4-3707-3029-A40C-CD4662619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98913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5">
            <a:extLst>
              <a:ext uri="{FF2B5EF4-FFF2-40B4-BE49-F238E27FC236}">
                <a16:creationId xmlns:a16="http://schemas.microsoft.com/office/drawing/2014/main" xmlns="" id="{86316F48-CE73-3EC2-144A-BC407BD0B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149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6">
            <a:extLst>
              <a:ext uri="{FF2B5EF4-FFF2-40B4-BE49-F238E27FC236}">
                <a16:creationId xmlns:a16="http://schemas.microsoft.com/office/drawing/2014/main" xmlns="" id="{C138D669-88BD-C4E7-4FB4-CD6E0AE9E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45815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>
            <a:extLst>
              <a:ext uri="{FF2B5EF4-FFF2-40B4-BE49-F238E27FC236}">
                <a16:creationId xmlns:a16="http://schemas.microsoft.com/office/drawing/2014/main" xmlns="" id="{7FB8C554-5403-EB1E-A94E-7373C98D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75FDF3-BBCD-124A-9E1E-73E846FDDCAA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xmlns="" id="{FFFAE820-511E-5B2D-0838-FDD83206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hlink"/>
                </a:solidFill>
              </a:rPr>
              <a:t>How it works: Resonance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xmlns="" id="{CAC7E7B6-E718-587D-7885-147C25C24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dirty="0"/>
              <a:t>y ~               </a:t>
            </a:r>
            <a:r>
              <a:rPr lang="el-GR" altLang="en-US" dirty="0">
                <a:solidFill>
                  <a:srgbClr val="FF0000"/>
                </a:solidFill>
                <a:cs typeface="Arial" panose="020B0604020202020204" pitchFamily="34" charset="0"/>
              </a:rPr>
              <a:t>Γ</a:t>
            </a:r>
            <a:r>
              <a:rPr lang="en-GB" altLang="en-US" dirty="0">
                <a:cs typeface="Arial" panose="020B0604020202020204" pitchFamily="34" charset="0"/>
              </a:rPr>
              <a:t>/2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        (m-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GB" alt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en-GB" altLang="en-US" dirty="0">
                <a:cs typeface="Arial" panose="020B0604020202020204" pitchFamily="34" charset="0"/>
              </a:rPr>
              <a:t>)</a:t>
            </a:r>
            <a:r>
              <a:rPr lang="en-GB" altLang="en-US" baseline="30000" dirty="0">
                <a:cs typeface="Arial" panose="020B0604020202020204" pitchFamily="34" charset="0"/>
              </a:rPr>
              <a:t>2</a:t>
            </a:r>
            <a:r>
              <a:rPr lang="en-GB" altLang="en-US" dirty="0">
                <a:cs typeface="Arial" panose="020B0604020202020204" pitchFamily="34" charset="0"/>
              </a:rPr>
              <a:t> + (</a:t>
            </a:r>
            <a:r>
              <a:rPr lang="el-GR" altLang="en-US" dirty="0">
                <a:solidFill>
                  <a:srgbClr val="FF0000"/>
                </a:solidFill>
                <a:cs typeface="Arial" panose="020B0604020202020204" pitchFamily="34" charset="0"/>
              </a:rPr>
              <a:t>Γ</a:t>
            </a:r>
            <a:r>
              <a:rPr lang="en-GB" altLang="en-US" dirty="0">
                <a:cs typeface="Arial" panose="020B0604020202020204" pitchFamily="34" charset="0"/>
              </a:rPr>
              <a:t>/2)</a:t>
            </a:r>
            <a:r>
              <a:rPr lang="en-GB" altLang="en-US" baseline="30000" dirty="0">
                <a:cs typeface="Arial" panose="020B0604020202020204" pitchFamily="34" charset="0"/>
              </a:rPr>
              <a:t>2</a:t>
            </a: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baseline="30000" dirty="0">
                <a:cs typeface="Arial" panose="020B0604020202020204" pitchFamily="34" charset="0"/>
              </a:rPr>
              <a:t>                              m                                                           m</a:t>
            </a:r>
          </a:p>
          <a:p>
            <a:pPr eaLnBrk="1" hangingPunct="1">
              <a:buFontTx/>
              <a:buNone/>
            </a:pPr>
            <a:r>
              <a:rPr lang="en-GB" altLang="en-US" baseline="30000" dirty="0">
                <a:cs typeface="Arial" panose="020B0604020202020204" pitchFamily="34" charset="0"/>
              </a:rPr>
              <a:t>            Vary </a:t>
            </a:r>
            <a:r>
              <a:rPr lang="en-GB" altLang="en-US" baseline="30000" dirty="0">
                <a:solidFill>
                  <a:srgbClr val="7030A0"/>
                </a:solidFill>
                <a:cs typeface="Arial" panose="020B0604020202020204" pitchFamily="34" charset="0"/>
              </a:rPr>
              <a:t>M</a:t>
            </a:r>
            <a:r>
              <a:rPr lang="en-GB" altLang="en-US" baseline="-25000" dirty="0">
                <a:solidFill>
                  <a:srgbClr val="7030A0"/>
                </a:solidFill>
                <a:cs typeface="Arial" panose="020B0604020202020204" pitchFamily="34" charset="0"/>
              </a:rPr>
              <a:t>0</a:t>
            </a:r>
            <a:r>
              <a:rPr lang="en-GB" altLang="en-US" baseline="30000" dirty="0">
                <a:cs typeface="Arial" panose="020B0604020202020204" pitchFamily="34" charset="0"/>
              </a:rPr>
              <a:t>                                                       Vary </a:t>
            </a:r>
            <a:r>
              <a:rPr lang="el-GR" altLang="en-US" baseline="30000" dirty="0">
                <a:solidFill>
                  <a:srgbClr val="FF0000"/>
                </a:solidFill>
                <a:cs typeface="Arial" panose="020B0604020202020204" pitchFamily="34" charset="0"/>
              </a:rPr>
              <a:t>Γ</a:t>
            </a:r>
            <a:endParaRPr lang="en-US" altLang="en-US" baseline="30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aseline="30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aseline="30000" dirty="0">
                <a:cs typeface="Arial" panose="020B0604020202020204" pitchFamily="34" charset="0"/>
              </a:rPr>
              <a:t>   Find overall optimum by allowing both to vary simultaneously</a:t>
            </a:r>
            <a:endParaRPr lang="el-GR" altLang="en-US" baseline="30000" dirty="0">
              <a:cs typeface="Arial" panose="020B0604020202020204" pitchFamily="34" charset="0"/>
            </a:endParaRPr>
          </a:p>
        </p:txBody>
      </p:sp>
      <p:sp>
        <p:nvSpPr>
          <p:cNvPr id="6149" name="Line 6">
            <a:extLst>
              <a:ext uri="{FF2B5EF4-FFF2-40B4-BE49-F238E27FC236}">
                <a16:creationId xmlns:a16="http://schemas.microsoft.com/office/drawing/2014/main" xmlns="" id="{1FBDF08E-E0A7-50C5-3E1A-8FB0B5D1F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94188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>
            <a:extLst>
              <a:ext uri="{FF2B5EF4-FFF2-40B4-BE49-F238E27FC236}">
                <a16:creationId xmlns:a16="http://schemas.microsoft.com/office/drawing/2014/main" xmlns="" id="{24B9CEB6-F743-0D0D-E5BF-E5C1B1989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xmlns="" id="{761ECC60-E73F-B07D-B91C-CFD835A04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xmlns="" id="{F9FBDA37-CD18-90F7-D0BB-049571FD84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>
            <a:extLst>
              <a:ext uri="{FF2B5EF4-FFF2-40B4-BE49-F238E27FC236}">
                <a16:creationId xmlns:a16="http://schemas.microsoft.com/office/drawing/2014/main" xmlns="" id="{B163DC30-C8C6-12D0-BCD1-A25553E3FB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3350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>
            <a:extLst>
              <a:ext uri="{FF2B5EF4-FFF2-40B4-BE49-F238E27FC236}">
                <a16:creationId xmlns:a16="http://schemas.microsoft.com/office/drawing/2014/main" xmlns="" id="{895E4ABF-B644-A579-6A53-3A7DA452A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xmlns="" id="{0B66F5AB-021C-068E-ACEA-90FA90037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>
            <a:extLst>
              <a:ext uri="{FF2B5EF4-FFF2-40B4-BE49-F238E27FC236}">
                <a16:creationId xmlns:a16="http://schemas.microsoft.com/office/drawing/2014/main" xmlns="" id="{34847895-11DC-972C-9B5E-6B8023501B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>
            <a:extLst>
              <a:ext uri="{FF2B5EF4-FFF2-40B4-BE49-F238E27FC236}">
                <a16:creationId xmlns:a16="http://schemas.microsoft.com/office/drawing/2014/main" xmlns="" id="{27DC8448-0CB8-33F8-34A9-F143B8E26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5">
            <a:extLst>
              <a:ext uri="{FF2B5EF4-FFF2-40B4-BE49-F238E27FC236}">
                <a16:creationId xmlns:a16="http://schemas.microsoft.com/office/drawing/2014/main" xmlns="" id="{2E65C16A-8F20-C8B1-F749-10E23820D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6">
            <a:extLst>
              <a:ext uri="{FF2B5EF4-FFF2-40B4-BE49-F238E27FC236}">
                <a16:creationId xmlns:a16="http://schemas.microsoft.com/office/drawing/2014/main" xmlns="" id="{09F09370-DF14-32E3-2346-E04AC55D7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xmlns="" id="{438CF91D-432D-D75C-2055-CA2912AB5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48688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18">
            <a:extLst>
              <a:ext uri="{FF2B5EF4-FFF2-40B4-BE49-F238E27FC236}">
                <a16:creationId xmlns:a16="http://schemas.microsoft.com/office/drawing/2014/main" xmlns="" id="{B300E8DE-F147-CF25-9EE5-D3FDE43E5A6F}"/>
              </a:ext>
            </a:extLst>
          </p:cNvPr>
          <p:cNvSpPr>
            <a:spLocks/>
          </p:cNvSpPr>
          <p:nvPr/>
        </p:nvSpPr>
        <p:spPr bwMode="auto">
          <a:xfrm>
            <a:off x="1268413" y="3502025"/>
            <a:ext cx="2389187" cy="1423988"/>
          </a:xfrm>
          <a:custGeom>
            <a:avLst/>
            <a:gdLst>
              <a:gd name="T0" fmla="*/ 0 w 1505"/>
              <a:gd name="T1" fmla="*/ 2147483647 h 897"/>
              <a:gd name="T2" fmla="*/ 2147483647 w 1505"/>
              <a:gd name="T3" fmla="*/ 2147483647 h 897"/>
              <a:gd name="T4" fmla="*/ 2147483647 w 1505"/>
              <a:gd name="T5" fmla="*/ 2147483647 h 897"/>
              <a:gd name="T6" fmla="*/ 2147483647 w 1505"/>
              <a:gd name="T7" fmla="*/ 2147483647 h 897"/>
              <a:gd name="T8" fmla="*/ 2147483647 w 1505"/>
              <a:gd name="T9" fmla="*/ 2147483647 h 897"/>
              <a:gd name="T10" fmla="*/ 2147483647 w 1505"/>
              <a:gd name="T11" fmla="*/ 2147483647 h 897"/>
              <a:gd name="T12" fmla="*/ 2147483647 w 1505"/>
              <a:gd name="T13" fmla="*/ 2147483647 h 897"/>
              <a:gd name="T14" fmla="*/ 2147483647 w 1505"/>
              <a:gd name="T15" fmla="*/ 2147483647 h 897"/>
              <a:gd name="T16" fmla="*/ 2147483647 w 1505"/>
              <a:gd name="T17" fmla="*/ 2147483647 h 897"/>
              <a:gd name="T18" fmla="*/ 2147483647 w 1505"/>
              <a:gd name="T19" fmla="*/ 2147483647 h 897"/>
              <a:gd name="T20" fmla="*/ 2147483647 w 1505"/>
              <a:gd name="T21" fmla="*/ 2147483647 h 8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5"/>
              <a:gd name="T34" fmla="*/ 0 h 897"/>
              <a:gd name="T35" fmla="*/ 1505 w 1505"/>
              <a:gd name="T36" fmla="*/ 897 h 8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5" h="897">
                <a:moveTo>
                  <a:pt x="0" y="897"/>
                </a:moveTo>
                <a:cubicBezTo>
                  <a:pt x="37" y="893"/>
                  <a:pt x="154" y="897"/>
                  <a:pt x="221" y="861"/>
                </a:cubicBezTo>
                <a:cubicBezTo>
                  <a:pt x="288" y="825"/>
                  <a:pt x="350" y="756"/>
                  <a:pt x="403" y="680"/>
                </a:cubicBezTo>
                <a:cubicBezTo>
                  <a:pt x="456" y="604"/>
                  <a:pt x="501" y="506"/>
                  <a:pt x="539" y="408"/>
                </a:cubicBezTo>
                <a:cubicBezTo>
                  <a:pt x="577" y="310"/>
                  <a:pt x="592" y="150"/>
                  <a:pt x="630" y="90"/>
                </a:cubicBezTo>
                <a:cubicBezTo>
                  <a:pt x="668" y="30"/>
                  <a:pt x="721" y="0"/>
                  <a:pt x="766" y="45"/>
                </a:cubicBezTo>
                <a:cubicBezTo>
                  <a:pt x="811" y="90"/>
                  <a:pt x="872" y="287"/>
                  <a:pt x="902" y="362"/>
                </a:cubicBezTo>
                <a:cubicBezTo>
                  <a:pt x="932" y="437"/>
                  <a:pt x="924" y="453"/>
                  <a:pt x="947" y="498"/>
                </a:cubicBezTo>
                <a:cubicBezTo>
                  <a:pt x="970" y="543"/>
                  <a:pt x="993" y="581"/>
                  <a:pt x="1038" y="634"/>
                </a:cubicBezTo>
                <a:cubicBezTo>
                  <a:pt x="1083" y="687"/>
                  <a:pt x="1141" y="774"/>
                  <a:pt x="1219" y="816"/>
                </a:cubicBezTo>
                <a:cubicBezTo>
                  <a:pt x="1297" y="858"/>
                  <a:pt x="1446" y="872"/>
                  <a:pt x="1505" y="8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9">
            <a:extLst>
              <a:ext uri="{FF2B5EF4-FFF2-40B4-BE49-F238E27FC236}">
                <a16:creationId xmlns:a16="http://schemas.microsoft.com/office/drawing/2014/main" xmlns="" id="{3536C36C-5BFE-A41E-7783-E9A339CA7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005263"/>
            <a:ext cx="5032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0">
            <a:extLst>
              <a:ext uri="{FF2B5EF4-FFF2-40B4-BE49-F238E27FC236}">
                <a16:creationId xmlns:a16="http://schemas.microsoft.com/office/drawing/2014/main" xmlns="" id="{1E3F2386-900F-20F0-37DC-BA39249CD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888" y="4005263"/>
            <a:ext cx="576262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1">
            <a:extLst>
              <a:ext uri="{FF2B5EF4-FFF2-40B4-BE49-F238E27FC236}">
                <a16:creationId xmlns:a16="http://schemas.microsoft.com/office/drawing/2014/main" xmlns="" id="{EC15DD6B-6C92-FE20-AA84-4C1D98331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2">
            <a:extLst>
              <a:ext uri="{FF2B5EF4-FFF2-40B4-BE49-F238E27FC236}">
                <a16:creationId xmlns:a16="http://schemas.microsoft.com/office/drawing/2014/main" xmlns="" id="{62983BD7-7C6F-31DA-2670-CE2282C1C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205038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3">
            <a:extLst>
              <a:ext uri="{FF2B5EF4-FFF2-40B4-BE49-F238E27FC236}">
                <a16:creationId xmlns:a16="http://schemas.microsoft.com/office/drawing/2014/main" xmlns="" id="{C8910370-FC65-BA19-4C02-3BF2CB26C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868863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4">
            <a:extLst>
              <a:ext uri="{FF2B5EF4-FFF2-40B4-BE49-F238E27FC236}">
                <a16:creationId xmlns:a16="http://schemas.microsoft.com/office/drawing/2014/main" xmlns="" id="{24D7262D-D66B-EDC7-0582-5E0148A4C9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5">
            <a:extLst>
              <a:ext uri="{FF2B5EF4-FFF2-40B4-BE49-F238E27FC236}">
                <a16:creationId xmlns:a16="http://schemas.microsoft.com/office/drawing/2014/main" xmlns="" id="{D301EFED-8451-F7E2-B643-D87C39F94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088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6">
            <a:extLst>
              <a:ext uri="{FF2B5EF4-FFF2-40B4-BE49-F238E27FC236}">
                <a16:creationId xmlns:a16="http://schemas.microsoft.com/office/drawing/2014/main" xmlns="" id="{C69603FA-B722-4E24-836A-14CC67133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7">
            <a:extLst>
              <a:ext uri="{FF2B5EF4-FFF2-40B4-BE49-F238E27FC236}">
                <a16:creationId xmlns:a16="http://schemas.microsoft.com/office/drawing/2014/main" xmlns="" id="{30E3BF8D-C866-71B9-4CD9-647B09868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28">
            <a:extLst>
              <a:ext uri="{FF2B5EF4-FFF2-40B4-BE49-F238E27FC236}">
                <a16:creationId xmlns:a16="http://schemas.microsoft.com/office/drawing/2014/main" xmlns="" id="{F3906185-C7B1-8BAC-F5CB-851E5A92F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9">
            <a:extLst>
              <a:ext uri="{FF2B5EF4-FFF2-40B4-BE49-F238E27FC236}">
                <a16:creationId xmlns:a16="http://schemas.microsoft.com/office/drawing/2014/main" xmlns="" id="{4E39F5F9-03FB-52F6-EA06-9E12CF5720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30">
            <a:extLst>
              <a:ext uri="{FF2B5EF4-FFF2-40B4-BE49-F238E27FC236}">
                <a16:creationId xmlns:a16="http://schemas.microsoft.com/office/drawing/2014/main" xmlns="" id="{0B81BA52-1BE8-797B-7482-5E49A3A54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1">
            <a:extLst>
              <a:ext uri="{FF2B5EF4-FFF2-40B4-BE49-F238E27FC236}">
                <a16:creationId xmlns:a16="http://schemas.microsoft.com/office/drawing/2014/main" xmlns="" id="{8224F9C1-A472-A3EA-CEF0-3730B44F8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2">
            <a:extLst>
              <a:ext uri="{FF2B5EF4-FFF2-40B4-BE49-F238E27FC236}">
                <a16:creationId xmlns:a16="http://schemas.microsoft.com/office/drawing/2014/main" xmlns="" id="{5A4E5935-4745-EB84-CC77-3655CE444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3">
            <a:extLst>
              <a:ext uri="{FF2B5EF4-FFF2-40B4-BE49-F238E27FC236}">
                <a16:creationId xmlns:a16="http://schemas.microsoft.com/office/drawing/2014/main" xmlns="" id="{69F87E80-3C88-7C75-FD7A-5B82273DB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4">
            <a:extLst>
              <a:ext uri="{FF2B5EF4-FFF2-40B4-BE49-F238E27FC236}">
                <a16:creationId xmlns:a16="http://schemas.microsoft.com/office/drawing/2014/main" xmlns="" id="{658B3471-68E9-41CD-ABAB-0F08872AFD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5">
            <a:extLst>
              <a:ext uri="{FF2B5EF4-FFF2-40B4-BE49-F238E27FC236}">
                <a16:creationId xmlns:a16="http://schemas.microsoft.com/office/drawing/2014/main" xmlns="" id="{9C550C1A-6F5D-10BB-46C5-DC0787F28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4797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36">
            <a:extLst>
              <a:ext uri="{FF2B5EF4-FFF2-40B4-BE49-F238E27FC236}">
                <a16:creationId xmlns:a16="http://schemas.microsoft.com/office/drawing/2014/main" xmlns="" id="{73358C96-606B-A7A3-3866-3B495F81F639}"/>
              </a:ext>
            </a:extLst>
          </p:cNvPr>
          <p:cNvSpPr>
            <a:spLocks/>
          </p:cNvSpPr>
          <p:nvPr/>
        </p:nvSpPr>
        <p:spPr bwMode="auto">
          <a:xfrm>
            <a:off x="4230688" y="4086226"/>
            <a:ext cx="5003800" cy="766763"/>
          </a:xfrm>
          <a:custGeom>
            <a:avLst/>
            <a:gdLst>
              <a:gd name="T0" fmla="*/ 0 w 1497"/>
              <a:gd name="T1" fmla="*/ 2147483647 h 891"/>
              <a:gd name="T2" fmla="*/ 2147483647 w 1497"/>
              <a:gd name="T3" fmla="*/ 2147483647 h 891"/>
              <a:gd name="T4" fmla="*/ 2147483647 w 1497"/>
              <a:gd name="T5" fmla="*/ 2147483647 h 891"/>
              <a:gd name="T6" fmla="*/ 2147483647 w 1497"/>
              <a:gd name="T7" fmla="*/ 2147483647 h 891"/>
              <a:gd name="T8" fmla="*/ 2147483647 w 1497"/>
              <a:gd name="T9" fmla="*/ 2147483647 h 891"/>
              <a:gd name="T10" fmla="*/ 2147483647 w 1497"/>
              <a:gd name="T11" fmla="*/ 2147483647 h 891"/>
              <a:gd name="T12" fmla="*/ 2147483647 w 1497"/>
              <a:gd name="T13" fmla="*/ 2147483647 h 891"/>
              <a:gd name="T14" fmla="*/ 2147483647 w 1497"/>
              <a:gd name="T15" fmla="*/ 2147483647 h 891"/>
              <a:gd name="T16" fmla="*/ 2147483647 w 1497"/>
              <a:gd name="T17" fmla="*/ 2147483647 h 891"/>
              <a:gd name="T18" fmla="*/ 2147483647 w 1497"/>
              <a:gd name="T19" fmla="*/ 2147483647 h 891"/>
              <a:gd name="T20" fmla="*/ 2147483647 w 1497"/>
              <a:gd name="T21" fmla="*/ 2147483647 h 8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7"/>
              <a:gd name="T34" fmla="*/ 0 h 891"/>
              <a:gd name="T35" fmla="*/ 1497 w 1497"/>
              <a:gd name="T36" fmla="*/ 891 h 8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7" h="891">
                <a:moveTo>
                  <a:pt x="0" y="861"/>
                </a:moveTo>
                <a:cubicBezTo>
                  <a:pt x="79" y="876"/>
                  <a:pt x="159" y="891"/>
                  <a:pt x="227" y="861"/>
                </a:cubicBezTo>
                <a:cubicBezTo>
                  <a:pt x="295" y="831"/>
                  <a:pt x="356" y="756"/>
                  <a:pt x="409" y="680"/>
                </a:cubicBezTo>
                <a:cubicBezTo>
                  <a:pt x="462" y="604"/>
                  <a:pt x="507" y="506"/>
                  <a:pt x="545" y="408"/>
                </a:cubicBezTo>
                <a:cubicBezTo>
                  <a:pt x="583" y="310"/>
                  <a:pt x="598" y="150"/>
                  <a:pt x="636" y="90"/>
                </a:cubicBezTo>
                <a:cubicBezTo>
                  <a:pt x="674" y="30"/>
                  <a:pt x="727" y="0"/>
                  <a:pt x="772" y="45"/>
                </a:cubicBezTo>
                <a:cubicBezTo>
                  <a:pt x="817" y="90"/>
                  <a:pt x="878" y="287"/>
                  <a:pt x="908" y="362"/>
                </a:cubicBezTo>
                <a:cubicBezTo>
                  <a:pt x="938" y="437"/>
                  <a:pt x="930" y="453"/>
                  <a:pt x="953" y="498"/>
                </a:cubicBezTo>
                <a:cubicBezTo>
                  <a:pt x="976" y="543"/>
                  <a:pt x="999" y="581"/>
                  <a:pt x="1044" y="634"/>
                </a:cubicBezTo>
                <a:cubicBezTo>
                  <a:pt x="1089" y="687"/>
                  <a:pt x="1150" y="778"/>
                  <a:pt x="1225" y="816"/>
                </a:cubicBezTo>
                <a:cubicBezTo>
                  <a:pt x="1300" y="854"/>
                  <a:pt x="1452" y="854"/>
                  <a:pt x="1497" y="86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37">
            <a:extLst>
              <a:ext uri="{FF2B5EF4-FFF2-40B4-BE49-F238E27FC236}">
                <a16:creationId xmlns:a16="http://schemas.microsoft.com/office/drawing/2014/main" xmlns="" id="{A185DAE2-FC98-ADCD-59E6-5C1194CB9531}"/>
              </a:ext>
            </a:extLst>
          </p:cNvPr>
          <p:cNvSpPr>
            <a:spLocks/>
          </p:cNvSpPr>
          <p:nvPr/>
        </p:nvSpPr>
        <p:spPr bwMode="auto">
          <a:xfrm>
            <a:off x="6008688" y="1773238"/>
            <a:ext cx="1250950" cy="3086100"/>
          </a:xfrm>
          <a:custGeom>
            <a:avLst/>
            <a:gdLst>
              <a:gd name="T0" fmla="*/ 0 w 788"/>
              <a:gd name="T1" fmla="*/ 2147483647 h 1944"/>
              <a:gd name="T2" fmla="*/ 2147483647 w 788"/>
              <a:gd name="T3" fmla="*/ 2147483647 h 1944"/>
              <a:gd name="T4" fmla="*/ 2147483647 w 788"/>
              <a:gd name="T5" fmla="*/ 2147483647 h 1944"/>
              <a:gd name="T6" fmla="*/ 2147483647 w 788"/>
              <a:gd name="T7" fmla="*/ 2147483647 h 1944"/>
              <a:gd name="T8" fmla="*/ 2147483647 w 788"/>
              <a:gd name="T9" fmla="*/ 2147483647 h 1944"/>
              <a:gd name="T10" fmla="*/ 2147483647 w 788"/>
              <a:gd name="T11" fmla="*/ 2147483647 h 1944"/>
              <a:gd name="T12" fmla="*/ 2147483647 w 788"/>
              <a:gd name="T13" fmla="*/ 2147483647 h 1944"/>
              <a:gd name="T14" fmla="*/ 2147483647 w 788"/>
              <a:gd name="T15" fmla="*/ 2147483647 h 1944"/>
              <a:gd name="T16" fmla="*/ 2147483647 w 788"/>
              <a:gd name="T17" fmla="*/ 2147483647 h 1944"/>
              <a:gd name="T18" fmla="*/ 2147483647 w 788"/>
              <a:gd name="T19" fmla="*/ 2147483647 h 1944"/>
              <a:gd name="T20" fmla="*/ 2147483647 w 788"/>
              <a:gd name="T21" fmla="*/ 2147483647 h 19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8"/>
              <a:gd name="T34" fmla="*/ 0 h 1944"/>
              <a:gd name="T35" fmla="*/ 788 w 788"/>
              <a:gd name="T36" fmla="*/ 1944 h 19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8" h="1944">
                <a:moveTo>
                  <a:pt x="0" y="1928"/>
                </a:moveTo>
                <a:cubicBezTo>
                  <a:pt x="20" y="1920"/>
                  <a:pt x="84" y="1944"/>
                  <a:pt x="119" y="1869"/>
                </a:cubicBezTo>
                <a:cubicBezTo>
                  <a:pt x="154" y="1794"/>
                  <a:pt x="186" y="1641"/>
                  <a:pt x="213" y="1476"/>
                </a:cubicBezTo>
                <a:cubicBezTo>
                  <a:pt x="240" y="1311"/>
                  <a:pt x="263" y="1098"/>
                  <a:pt x="283" y="886"/>
                </a:cubicBezTo>
                <a:cubicBezTo>
                  <a:pt x="303" y="673"/>
                  <a:pt x="310" y="326"/>
                  <a:pt x="330" y="195"/>
                </a:cubicBezTo>
                <a:cubicBezTo>
                  <a:pt x="350" y="65"/>
                  <a:pt x="377" y="0"/>
                  <a:pt x="400" y="98"/>
                </a:cubicBezTo>
                <a:cubicBezTo>
                  <a:pt x="423" y="195"/>
                  <a:pt x="455" y="623"/>
                  <a:pt x="470" y="786"/>
                </a:cubicBezTo>
                <a:cubicBezTo>
                  <a:pt x="486" y="949"/>
                  <a:pt x="482" y="983"/>
                  <a:pt x="493" y="1081"/>
                </a:cubicBezTo>
                <a:cubicBezTo>
                  <a:pt x="505" y="1179"/>
                  <a:pt x="517" y="1261"/>
                  <a:pt x="540" y="1376"/>
                </a:cubicBezTo>
                <a:cubicBezTo>
                  <a:pt x="564" y="1491"/>
                  <a:pt x="593" y="1679"/>
                  <a:pt x="634" y="1771"/>
                </a:cubicBezTo>
                <a:cubicBezTo>
                  <a:pt x="675" y="1863"/>
                  <a:pt x="756" y="1895"/>
                  <a:pt x="788" y="1928"/>
                </a:cubicBez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8">
            <a:extLst>
              <a:ext uri="{FF2B5EF4-FFF2-40B4-BE49-F238E27FC236}">
                <a16:creationId xmlns:a16="http://schemas.microsoft.com/office/drawing/2014/main" xmlns="" id="{E138DA79-084A-9FB6-E6E8-42E12587B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5157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9">
            <a:extLst>
              <a:ext uri="{FF2B5EF4-FFF2-40B4-BE49-F238E27FC236}">
                <a16:creationId xmlns:a16="http://schemas.microsoft.com/office/drawing/2014/main" xmlns="" id="{F60D55BC-3C31-993D-170B-BA92E93F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5157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>
            <a:extLst>
              <a:ext uri="{FF2B5EF4-FFF2-40B4-BE49-F238E27FC236}">
                <a16:creationId xmlns:a16="http://schemas.microsoft.com/office/drawing/2014/main" xmlns="" id="{C8E102D9-4DBF-5B92-3CB6-7EF9E22E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E58C3D-04CB-AB46-9C97-4FBE56807DD0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76B8544A-67D6-754D-A8BE-885FE8639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6634163" cy="647700"/>
          </a:xfrm>
        </p:spPr>
        <p:txBody>
          <a:bodyPr/>
          <a:lstStyle/>
          <a:p>
            <a:pPr eaLnBrk="1" hangingPunct="1"/>
            <a:r>
              <a:rPr lang="en-GB" altLang="en-US" sz="3200"/>
              <a:t>Explanation of Punzi bias</a:t>
            </a:r>
          </a:p>
        </p:txBody>
      </p:sp>
      <p:sp>
        <p:nvSpPr>
          <p:cNvPr id="52228" name="Line 3">
            <a:extLst>
              <a:ext uri="{FF2B5EF4-FFF2-40B4-BE49-F238E27FC236}">
                <a16:creationId xmlns:a16="http://schemas.microsoft.com/office/drawing/2014/main" xmlns="" id="{9C0E8987-0E56-EDFF-C8D0-8A252970E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12684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4">
            <a:extLst>
              <a:ext uri="{FF2B5EF4-FFF2-40B4-BE49-F238E27FC236}">
                <a16:creationId xmlns:a16="http://schemas.microsoft.com/office/drawing/2014/main" xmlns="" id="{1B2B60A0-CBFA-B775-AA13-132A999D4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708275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5">
            <a:extLst>
              <a:ext uri="{FF2B5EF4-FFF2-40B4-BE49-F238E27FC236}">
                <a16:creationId xmlns:a16="http://schemas.microsoft.com/office/drawing/2014/main" xmlns="" id="{9BE489FA-76F5-DE0F-7AEC-802F9B0D9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708275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6">
            <a:extLst>
              <a:ext uri="{FF2B5EF4-FFF2-40B4-BE49-F238E27FC236}">
                <a16:creationId xmlns:a16="http://schemas.microsoft.com/office/drawing/2014/main" xmlns="" id="{FD711C64-405E-A92B-78BC-4B7EF90AD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863" y="119697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xmlns="" id="{296D1EDB-008B-4AF0-F75B-1A453289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xmlns="" id="{10F5AF95-4D53-A86A-1C88-18008AFBD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86886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xmlns="" id="{E757E2E6-92E3-0028-7ECA-3578279F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0">
            <a:extLst>
              <a:ext uri="{FF2B5EF4-FFF2-40B4-BE49-F238E27FC236}">
                <a16:creationId xmlns:a16="http://schemas.microsoft.com/office/drawing/2014/main" xmlns="" id="{A17E2B71-0D1C-D3DB-6589-3ADE8CFA9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486886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11">
            <a:extLst>
              <a:ext uri="{FF2B5EF4-FFF2-40B4-BE49-F238E27FC236}">
                <a16:creationId xmlns:a16="http://schemas.microsoft.com/office/drawing/2014/main" xmlns="" id="{D8AC8848-FE0E-459B-0747-FEE57FE79EE5}"/>
              </a:ext>
            </a:extLst>
          </p:cNvPr>
          <p:cNvSpPr>
            <a:spLocks/>
          </p:cNvSpPr>
          <p:nvPr/>
        </p:nvSpPr>
        <p:spPr bwMode="auto">
          <a:xfrm>
            <a:off x="755650" y="1328738"/>
            <a:ext cx="1871663" cy="13906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12">
            <a:extLst>
              <a:ext uri="{FF2B5EF4-FFF2-40B4-BE49-F238E27FC236}">
                <a16:creationId xmlns:a16="http://schemas.microsoft.com/office/drawing/2014/main" xmlns="" id="{F8EB27BA-02A1-4225-29CE-5208D489DF8D}"/>
              </a:ext>
            </a:extLst>
          </p:cNvPr>
          <p:cNvSpPr>
            <a:spLocks/>
          </p:cNvSpPr>
          <p:nvPr/>
        </p:nvSpPr>
        <p:spPr bwMode="auto">
          <a:xfrm>
            <a:off x="5076825" y="1341438"/>
            <a:ext cx="1871663" cy="13906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Freeform 13">
            <a:extLst>
              <a:ext uri="{FF2B5EF4-FFF2-40B4-BE49-F238E27FC236}">
                <a16:creationId xmlns:a16="http://schemas.microsoft.com/office/drawing/2014/main" xmlns="" id="{6E4D134C-D9DE-AF4B-D606-3A04693A61BF}"/>
              </a:ext>
            </a:extLst>
          </p:cNvPr>
          <p:cNvSpPr>
            <a:spLocks/>
          </p:cNvSpPr>
          <p:nvPr/>
        </p:nvSpPr>
        <p:spPr bwMode="auto">
          <a:xfrm>
            <a:off x="611188" y="3429000"/>
            <a:ext cx="3384550" cy="13906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14">
            <a:extLst>
              <a:ext uri="{FF2B5EF4-FFF2-40B4-BE49-F238E27FC236}">
                <a16:creationId xmlns:a16="http://schemas.microsoft.com/office/drawing/2014/main" xmlns="" id="{E6448334-80EA-EF21-EF70-CF7BDC2B7918}"/>
              </a:ext>
            </a:extLst>
          </p:cNvPr>
          <p:cNvSpPr>
            <a:spLocks/>
          </p:cNvSpPr>
          <p:nvPr/>
        </p:nvSpPr>
        <p:spPr bwMode="auto">
          <a:xfrm>
            <a:off x="5651500" y="115888"/>
            <a:ext cx="1871663" cy="2624137"/>
          </a:xfrm>
          <a:custGeom>
            <a:avLst/>
            <a:gdLst>
              <a:gd name="T0" fmla="*/ 0 w 1179"/>
              <a:gd name="T1" fmla="*/ 2147483647 h 1653"/>
              <a:gd name="T2" fmla="*/ 2147483647 w 1179"/>
              <a:gd name="T3" fmla="*/ 2147483647 h 1653"/>
              <a:gd name="T4" fmla="*/ 2147483647 w 1179"/>
              <a:gd name="T5" fmla="*/ 2147483647 h 1653"/>
              <a:gd name="T6" fmla="*/ 2147483647 w 1179"/>
              <a:gd name="T7" fmla="*/ 2147483647 h 1653"/>
              <a:gd name="T8" fmla="*/ 2147483647 w 1179"/>
              <a:gd name="T9" fmla="*/ 2147483647 h 1653"/>
              <a:gd name="T10" fmla="*/ 2147483647 w 1179"/>
              <a:gd name="T11" fmla="*/ 2147483647 h 1653"/>
              <a:gd name="T12" fmla="*/ 2147483647 w 1179"/>
              <a:gd name="T13" fmla="*/ 2147483647 h 1653"/>
              <a:gd name="T14" fmla="*/ 2147483647 w 1179"/>
              <a:gd name="T15" fmla="*/ 2147483647 h 1653"/>
              <a:gd name="T16" fmla="*/ 2147483647 w 1179"/>
              <a:gd name="T17" fmla="*/ 2147483647 h 1653"/>
              <a:gd name="T18" fmla="*/ 2147483647 w 1179"/>
              <a:gd name="T19" fmla="*/ 2147483647 h 1653"/>
              <a:gd name="T20" fmla="*/ 2147483647 w 1179"/>
              <a:gd name="T21" fmla="*/ 2147483647 h 1653"/>
              <a:gd name="T22" fmla="*/ 2147483647 w 1179"/>
              <a:gd name="T23" fmla="*/ 2147483647 h 16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1653"/>
              <a:gd name="T38" fmla="*/ 1179 w 1179"/>
              <a:gd name="T39" fmla="*/ 1653 h 16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1653">
                <a:moveTo>
                  <a:pt x="0" y="1635"/>
                </a:moveTo>
                <a:cubicBezTo>
                  <a:pt x="11" y="1640"/>
                  <a:pt x="10" y="1653"/>
                  <a:pt x="45" y="1635"/>
                </a:cubicBezTo>
                <a:cubicBezTo>
                  <a:pt x="80" y="1617"/>
                  <a:pt x="165" y="1595"/>
                  <a:pt x="210" y="1524"/>
                </a:cubicBezTo>
                <a:cubicBezTo>
                  <a:pt x="255" y="1453"/>
                  <a:pt x="284" y="1362"/>
                  <a:pt x="317" y="1210"/>
                </a:cubicBezTo>
                <a:cubicBezTo>
                  <a:pt x="350" y="1058"/>
                  <a:pt x="385" y="783"/>
                  <a:pt x="408" y="611"/>
                </a:cubicBezTo>
                <a:cubicBezTo>
                  <a:pt x="431" y="440"/>
                  <a:pt x="424" y="284"/>
                  <a:pt x="454" y="184"/>
                </a:cubicBezTo>
                <a:cubicBezTo>
                  <a:pt x="484" y="85"/>
                  <a:pt x="545" y="0"/>
                  <a:pt x="590" y="15"/>
                </a:cubicBezTo>
                <a:cubicBezTo>
                  <a:pt x="635" y="30"/>
                  <a:pt x="696" y="115"/>
                  <a:pt x="726" y="271"/>
                </a:cubicBezTo>
                <a:cubicBezTo>
                  <a:pt x="756" y="427"/>
                  <a:pt x="748" y="783"/>
                  <a:pt x="771" y="954"/>
                </a:cubicBezTo>
                <a:cubicBezTo>
                  <a:pt x="794" y="1125"/>
                  <a:pt x="817" y="1195"/>
                  <a:pt x="862" y="1294"/>
                </a:cubicBezTo>
                <a:cubicBezTo>
                  <a:pt x="907" y="1394"/>
                  <a:pt x="990" y="1494"/>
                  <a:pt x="1043" y="1550"/>
                </a:cubicBezTo>
                <a:cubicBezTo>
                  <a:pt x="1096" y="1607"/>
                  <a:pt x="1137" y="1620"/>
                  <a:pt x="1179" y="163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15">
            <a:extLst>
              <a:ext uri="{FF2B5EF4-FFF2-40B4-BE49-F238E27FC236}">
                <a16:creationId xmlns:a16="http://schemas.microsoft.com/office/drawing/2014/main" xmlns="" id="{6C18F329-1A2E-9F17-08C5-BC66086C9C33}"/>
              </a:ext>
            </a:extLst>
          </p:cNvPr>
          <p:cNvSpPr>
            <a:spLocks/>
          </p:cNvSpPr>
          <p:nvPr/>
        </p:nvSpPr>
        <p:spPr bwMode="auto">
          <a:xfrm>
            <a:off x="4787900" y="3429000"/>
            <a:ext cx="3384550" cy="13906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Freeform 16">
            <a:extLst>
              <a:ext uri="{FF2B5EF4-FFF2-40B4-BE49-F238E27FC236}">
                <a16:creationId xmlns:a16="http://schemas.microsoft.com/office/drawing/2014/main" xmlns="" id="{693C29D2-ED13-B4E2-01AE-867986D3242C}"/>
              </a:ext>
            </a:extLst>
          </p:cNvPr>
          <p:cNvSpPr>
            <a:spLocks/>
          </p:cNvSpPr>
          <p:nvPr/>
        </p:nvSpPr>
        <p:spPr bwMode="auto">
          <a:xfrm>
            <a:off x="4356100" y="4076700"/>
            <a:ext cx="3384550" cy="7429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7">
            <a:extLst>
              <a:ext uri="{FF2B5EF4-FFF2-40B4-BE49-F238E27FC236}">
                <a16:creationId xmlns:a16="http://schemas.microsoft.com/office/drawing/2014/main" xmlns="" id="{37F02497-67BB-62FC-9353-AD60FBB8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04863"/>
            <a:ext cx="84963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events with </a:t>
            </a:r>
            <a:r>
              <a:rPr lang="el-GR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l-GR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B events with </a:t>
            </a:r>
            <a:r>
              <a:rPr lang="el-GR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2</a:t>
            </a:r>
            <a:endParaRPr lang="el-GR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x </a:t>
            </a: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ACTUAL DISTRIBUTION                             FITTING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                                                  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[N</a:t>
            </a:r>
            <a:r>
              <a:rPr lang="en-GB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/N</a:t>
            </a:r>
            <a:r>
              <a:rPr lang="en-GB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 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variable, but same for A and B events]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Fit gives upward bias for N</a:t>
            </a:r>
            <a:r>
              <a:rPr lang="en-GB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/N</a:t>
            </a:r>
            <a:r>
              <a:rPr lang="en-GB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because  (i) that is much better for </a:t>
            </a:r>
            <a:r>
              <a:rPr lang="en-GB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events;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(ii) it does not hurt too much for </a:t>
            </a:r>
            <a:r>
              <a:rPr lang="en-GB" alt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</a:t>
            </a:r>
            <a:r>
              <a: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events  </a:t>
            </a:r>
            <a:endParaRPr lang="el-G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>
            <a:extLst>
              <a:ext uri="{FF2B5EF4-FFF2-40B4-BE49-F238E27FC236}">
                <a16:creationId xmlns:a16="http://schemas.microsoft.com/office/drawing/2014/main" xmlns="" id="{EB4C0F12-0329-1359-1C93-66B91121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A64F4-DD99-9542-895D-251E3B4A4651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0CBC59BA-BE57-37A9-1445-A50703CE3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77800"/>
            <a:ext cx="7772400" cy="587375"/>
          </a:xfrm>
        </p:spPr>
        <p:txBody>
          <a:bodyPr/>
          <a:lstStyle/>
          <a:p>
            <a:pPr eaLnBrk="1" hangingPunct="1"/>
            <a:r>
              <a:rPr lang="en-GB" altLang="en-US" sz="3200"/>
              <a:t>Another scenario for Punzi problem: PID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xmlns="" id="{B2E409EF-232A-A26D-EC85-528977AE0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98107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4">
            <a:extLst>
              <a:ext uri="{FF2B5EF4-FFF2-40B4-BE49-F238E27FC236}">
                <a16:creationId xmlns:a16="http://schemas.microsoft.com/office/drawing/2014/main" xmlns="" id="{4226EABA-6675-143D-775C-E5FFF39A7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2708275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5">
            <a:extLst>
              <a:ext uri="{FF2B5EF4-FFF2-40B4-BE49-F238E27FC236}">
                <a16:creationId xmlns:a16="http://schemas.microsoft.com/office/drawing/2014/main" xmlns="" id="{8093890D-92CF-C6F3-4A28-C45672527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98107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6">
            <a:extLst>
              <a:ext uri="{FF2B5EF4-FFF2-40B4-BE49-F238E27FC236}">
                <a16:creationId xmlns:a16="http://schemas.microsoft.com/office/drawing/2014/main" xmlns="" id="{3C125D0F-198C-051E-1E6E-CD911CE00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90805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7">
            <a:extLst>
              <a:ext uri="{FF2B5EF4-FFF2-40B4-BE49-F238E27FC236}">
                <a16:creationId xmlns:a16="http://schemas.microsoft.com/office/drawing/2014/main" xmlns="" id="{B6020CF6-83A6-ACE4-3A7F-F4336D87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70827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Rectangle 8">
            <a:extLst>
              <a:ext uri="{FF2B5EF4-FFF2-40B4-BE49-F238E27FC236}">
                <a16:creationId xmlns:a16="http://schemas.microsoft.com/office/drawing/2014/main" xmlns="" id="{B7FD9CB3-A79A-D232-4F46-EBA091662B8C}"/>
              </a:ext>
            </a:extLst>
          </p:cNvPr>
          <p:cNvSpPr>
            <a:spLocks noGrp="1" noTextEdit="1"/>
          </p:cNvSpPr>
          <p:nvPr>
            <p:ph type="body" idx="1"/>
          </p:nvPr>
        </p:nvSpPr>
        <p:spPr>
          <a:xfrm>
            <a:off x="1331913" y="1557338"/>
            <a:ext cx="1368425" cy="1150937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>
            <a:solidFill>
              <a:srgbClr val="FF0000"/>
            </a:solidFill>
            <a:round/>
            <a:headEnd/>
            <a:tailEnd/>
          </a:ln>
        </p:spPr>
      </p:sp>
      <p:sp>
        <p:nvSpPr>
          <p:cNvPr id="53258" name="Freeform 9">
            <a:extLst>
              <a:ext uri="{FF2B5EF4-FFF2-40B4-BE49-F238E27FC236}">
                <a16:creationId xmlns:a16="http://schemas.microsoft.com/office/drawing/2014/main" xmlns="" id="{EDAAD7D7-36E4-FCF9-793C-99530E0F0216}"/>
              </a:ext>
            </a:extLst>
          </p:cNvPr>
          <p:cNvSpPr>
            <a:spLocks/>
          </p:cNvSpPr>
          <p:nvPr/>
        </p:nvSpPr>
        <p:spPr bwMode="auto">
          <a:xfrm>
            <a:off x="5508625" y="1268413"/>
            <a:ext cx="1368425" cy="1392237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Freeform 10">
            <a:extLst>
              <a:ext uri="{FF2B5EF4-FFF2-40B4-BE49-F238E27FC236}">
                <a16:creationId xmlns:a16="http://schemas.microsoft.com/office/drawing/2014/main" xmlns="" id="{4A119611-C237-EAEC-3E83-0DF436EAF499}"/>
              </a:ext>
            </a:extLst>
          </p:cNvPr>
          <p:cNvSpPr>
            <a:spLocks/>
          </p:cNvSpPr>
          <p:nvPr/>
        </p:nvSpPr>
        <p:spPr bwMode="auto">
          <a:xfrm>
            <a:off x="6227763" y="1268413"/>
            <a:ext cx="1368425" cy="1392237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Freeform 11">
            <a:extLst>
              <a:ext uri="{FF2B5EF4-FFF2-40B4-BE49-F238E27FC236}">
                <a16:creationId xmlns:a16="http://schemas.microsoft.com/office/drawing/2014/main" xmlns="" id="{5D7C4F25-6074-1EFC-A6A2-2267059B7A42}"/>
              </a:ext>
            </a:extLst>
          </p:cNvPr>
          <p:cNvSpPr>
            <a:spLocks/>
          </p:cNvSpPr>
          <p:nvPr/>
        </p:nvSpPr>
        <p:spPr bwMode="auto">
          <a:xfrm>
            <a:off x="1979613" y="1557338"/>
            <a:ext cx="1441450" cy="1174750"/>
          </a:xfrm>
          <a:custGeom>
            <a:avLst/>
            <a:gdLst>
              <a:gd name="T0" fmla="*/ 0 w 1179"/>
              <a:gd name="T1" fmla="*/ 2147483647 h 876"/>
              <a:gd name="T2" fmla="*/ 2147483647 w 1179"/>
              <a:gd name="T3" fmla="*/ 2147483647 h 876"/>
              <a:gd name="T4" fmla="*/ 2147483647 w 1179"/>
              <a:gd name="T5" fmla="*/ 2147483647 h 876"/>
              <a:gd name="T6" fmla="*/ 2147483647 w 1179"/>
              <a:gd name="T7" fmla="*/ 2147483647 h 876"/>
              <a:gd name="T8" fmla="*/ 2147483647 w 1179"/>
              <a:gd name="T9" fmla="*/ 2147483647 h 876"/>
              <a:gd name="T10" fmla="*/ 2147483647 w 1179"/>
              <a:gd name="T11" fmla="*/ 2147483647 h 876"/>
              <a:gd name="T12" fmla="*/ 2147483647 w 1179"/>
              <a:gd name="T13" fmla="*/ 2147483647 h 876"/>
              <a:gd name="T14" fmla="*/ 2147483647 w 1179"/>
              <a:gd name="T15" fmla="*/ 2147483647 h 876"/>
              <a:gd name="T16" fmla="*/ 2147483647 w 1179"/>
              <a:gd name="T17" fmla="*/ 2147483647 h 876"/>
              <a:gd name="T18" fmla="*/ 2147483647 w 1179"/>
              <a:gd name="T19" fmla="*/ 2147483647 h 876"/>
              <a:gd name="T20" fmla="*/ 2147483647 w 1179"/>
              <a:gd name="T21" fmla="*/ 2147483647 h 876"/>
              <a:gd name="T22" fmla="*/ 2147483647 w 1179"/>
              <a:gd name="T23" fmla="*/ 2147483647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76"/>
              <a:gd name="T38" fmla="*/ 1179 w 1179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76">
                <a:moveTo>
                  <a:pt x="0" y="869"/>
                </a:moveTo>
                <a:cubicBezTo>
                  <a:pt x="11" y="872"/>
                  <a:pt x="22" y="876"/>
                  <a:pt x="45" y="869"/>
                </a:cubicBezTo>
                <a:cubicBezTo>
                  <a:pt x="68" y="862"/>
                  <a:pt x="91" y="862"/>
                  <a:pt x="136" y="824"/>
                </a:cubicBezTo>
                <a:cubicBezTo>
                  <a:pt x="181" y="786"/>
                  <a:pt x="272" y="726"/>
                  <a:pt x="317" y="643"/>
                </a:cubicBezTo>
                <a:cubicBezTo>
                  <a:pt x="362" y="560"/>
                  <a:pt x="385" y="416"/>
                  <a:pt x="408" y="325"/>
                </a:cubicBezTo>
                <a:cubicBezTo>
                  <a:pt x="431" y="234"/>
                  <a:pt x="424" y="151"/>
                  <a:pt x="454" y="98"/>
                </a:cubicBezTo>
                <a:cubicBezTo>
                  <a:pt x="484" y="45"/>
                  <a:pt x="545" y="0"/>
                  <a:pt x="590" y="8"/>
                </a:cubicBezTo>
                <a:cubicBezTo>
                  <a:pt x="635" y="16"/>
                  <a:pt x="696" y="61"/>
                  <a:pt x="726" y="144"/>
                </a:cubicBezTo>
                <a:cubicBezTo>
                  <a:pt x="756" y="227"/>
                  <a:pt x="748" y="416"/>
                  <a:pt x="771" y="507"/>
                </a:cubicBezTo>
                <a:cubicBezTo>
                  <a:pt x="794" y="598"/>
                  <a:pt x="817" y="635"/>
                  <a:pt x="862" y="688"/>
                </a:cubicBezTo>
                <a:cubicBezTo>
                  <a:pt x="907" y="741"/>
                  <a:pt x="990" y="794"/>
                  <a:pt x="1043" y="824"/>
                </a:cubicBezTo>
                <a:cubicBezTo>
                  <a:pt x="1096" y="854"/>
                  <a:pt x="1137" y="861"/>
                  <a:pt x="1179" y="869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2">
            <a:extLst>
              <a:ext uri="{FF2B5EF4-FFF2-40B4-BE49-F238E27FC236}">
                <a16:creationId xmlns:a16="http://schemas.microsoft.com/office/drawing/2014/main" xmlns="" id="{E6F35CD8-CBE3-AD22-9CCC-8F39CFEF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65175"/>
            <a:ext cx="81359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                A      B                                       </a:t>
            </a:r>
            <a:r>
              <a:rPr lang="el-GR" altLang="en-US" sz="2400">
                <a:cs typeface="Arial" panose="020B0604020202020204" pitchFamily="34" charset="0"/>
              </a:rPr>
              <a:t>π</a:t>
            </a:r>
            <a:r>
              <a:rPr lang="en-GB" altLang="en-US" sz="2400">
                <a:cs typeface="Arial" panose="020B0604020202020204" pitchFamily="34" charset="0"/>
              </a:rPr>
              <a:t>      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cs typeface="Arial" panose="020B0604020202020204" pitchFamily="34" charset="0"/>
              </a:rPr>
              <a:t>                   M                                            TOF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Originally: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CC0099"/>
                </a:solidFill>
                <a:cs typeface="Arial" panose="020B0604020202020204" pitchFamily="34" charset="0"/>
              </a:rPr>
              <a:t>Positions of peaks = constant</a:t>
            </a:r>
            <a:r>
              <a:rPr lang="en-GB" altLang="en-US" sz="1800">
                <a:cs typeface="Arial" panose="020B0604020202020204" pitchFamily="34" charset="0"/>
              </a:rPr>
              <a:t>            </a:t>
            </a:r>
            <a:r>
              <a:rPr lang="en-GB" altLang="en-US" sz="1800">
                <a:solidFill>
                  <a:srgbClr val="996600"/>
                </a:solidFill>
                <a:cs typeface="Arial" panose="020B0604020202020204" pitchFamily="34" charset="0"/>
              </a:rPr>
              <a:t>K-peak </a:t>
            </a:r>
            <a:r>
              <a:rPr lang="en-GB" altLang="en-US" sz="1800">
                <a:solidFill>
                  <a:srgbClr val="996600"/>
                </a:solidFill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l-GR" altLang="en-US" sz="1800">
                <a:solidFill>
                  <a:srgbClr val="996600"/>
                </a:solidFill>
                <a:cs typeface="Arial" panose="020B0604020202020204" pitchFamily="34" charset="0"/>
                <a:sym typeface="Wingdings" pitchFamily="2" charset="2"/>
              </a:rPr>
              <a:t>π</a:t>
            </a:r>
            <a:r>
              <a:rPr lang="en-GB" altLang="en-US" sz="1800">
                <a:solidFill>
                  <a:srgbClr val="996600"/>
                </a:solidFill>
                <a:cs typeface="Arial" panose="020B0604020202020204" pitchFamily="34" charset="0"/>
                <a:sym typeface="Wingdings" pitchFamily="2" charset="2"/>
              </a:rPr>
              <a:t>-peak at large momentum</a:t>
            </a:r>
            <a:endParaRPr lang="el-GR" altLang="en-US" sz="1800">
              <a:solidFill>
                <a:srgbClr val="9966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variable,   (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1800" baseline="-250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l-GR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1800" baseline="-250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>
                <a:cs typeface="Arial" panose="020B0604020202020204" pitchFamily="34" charset="0"/>
              </a:rPr>
              <a:t>               </a:t>
            </a:r>
            <a:r>
              <a:rPr lang="el-GR" altLang="en-US" sz="180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1800" baseline="-2500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80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constant,    </a:t>
            </a:r>
            <a:r>
              <a:rPr lang="en-GB" altLang="en-US" sz="1800">
                <a:solidFill>
                  <a:srgbClr val="996600"/>
                </a:solidFill>
                <a:cs typeface="Arial" panose="020B0604020202020204" pitchFamily="34" charset="0"/>
              </a:rPr>
              <a:t>p</a:t>
            </a:r>
            <a:r>
              <a:rPr lang="en-GB" altLang="en-US" sz="1800" baseline="-25000">
                <a:solidFill>
                  <a:srgbClr val="996600"/>
                </a:solidFill>
                <a:cs typeface="Arial" panose="020B0604020202020204" pitchFamily="34" charset="0"/>
              </a:rPr>
              <a:t>K </a:t>
            </a:r>
            <a:r>
              <a:rPr lang="en-GB" altLang="en-US" sz="1800">
                <a:solidFill>
                  <a:srgbClr val="996600"/>
                </a:solidFill>
                <a:cs typeface="Arial" panose="020B0604020202020204" pitchFamily="34" charset="0"/>
              </a:rPr>
              <a:t> =  p</a:t>
            </a:r>
            <a:r>
              <a:rPr lang="el-GR" altLang="en-US" sz="1800" baseline="-25000">
                <a:solidFill>
                  <a:srgbClr val="996600"/>
                </a:solidFill>
                <a:cs typeface="Arial" panose="020B0604020202020204" pitchFamily="34" charset="0"/>
              </a:rPr>
              <a:t>π</a:t>
            </a:r>
            <a:endParaRPr lang="en-GB" altLang="en-US" sz="1800" baseline="-25000">
              <a:solidFill>
                <a:srgbClr val="9966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6600"/>
                </a:solidFill>
                <a:cs typeface="Arial" panose="020B0604020202020204" pitchFamily="34" charset="0"/>
              </a:rPr>
              <a:t>COMMON FEATURE: Separation/Error = Constant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cs typeface="Arial" panose="020B0604020202020204" pitchFamily="34" charset="0"/>
              </a:rPr>
              <a:t>                            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Where else??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CC"/>
                </a:solidFill>
                <a:cs typeface="Arial" panose="020B0604020202020204" pitchFamily="34" charset="0"/>
              </a:rPr>
              <a:t>MORAL: Beware of event-by-event variables whose pdf’s do not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CC"/>
                </a:solidFill>
                <a:cs typeface="Arial" panose="020B0604020202020204" pitchFamily="34" charset="0"/>
              </a:rPr>
              <a:t>            </a:t>
            </a:r>
            <a:r>
              <a:rPr lang="en-US" altLang="en-US" sz="2000">
                <a:solidFill>
                  <a:srgbClr val="0000CC"/>
                </a:solidFill>
                <a:cs typeface="Arial" panose="020B0604020202020204" pitchFamily="34" charset="0"/>
              </a:rPr>
              <a:t>   </a:t>
            </a:r>
            <a:r>
              <a:rPr lang="en-GB" altLang="en-US" sz="2000">
                <a:solidFill>
                  <a:srgbClr val="0000CC"/>
                </a:solidFill>
                <a:cs typeface="Arial" panose="020B0604020202020204" pitchFamily="34" charset="0"/>
              </a:rPr>
              <a:t>appear in </a:t>
            </a:r>
            <a:r>
              <a:rPr lang="en-GB" altLang="en-US" sz="2000">
                <a:solidFill>
                  <a:srgbClr val="0000CC"/>
                </a:solidFill>
                <a:latin typeface="Script MT Bold" panose="03040602040607080904" pitchFamily="66" charset="77"/>
                <a:cs typeface="Arial" panose="020B0604020202020204" pitchFamily="34" charset="0"/>
              </a:rPr>
              <a:t>L</a:t>
            </a:r>
            <a:endParaRPr lang="el-GR" altLang="en-US" sz="2400">
              <a:solidFill>
                <a:srgbClr val="0000CC"/>
              </a:solidFill>
              <a:latin typeface="Script MT Bold" panose="03040602040607080904" pitchFamily="66" charset="77"/>
              <a:cs typeface="Arial" panose="020B0604020202020204" pitchFamily="34" charset="0"/>
            </a:endParaRPr>
          </a:p>
        </p:txBody>
      </p:sp>
      <p:sp>
        <p:nvSpPr>
          <p:cNvPr id="53262" name="Line 13">
            <a:extLst>
              <a:ext uri="{FF2B5EF4-FFF2-40B4-BE49-F238E27FC236}">
                <a16:creationId xmlns:a16="http://schemas.microsoft.com/office/drawing/2014/main" xmlns="" id="{5DB899AF-B945-4AC0-38F5-CCD007FDC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32131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4">
            <a:extLst>
              <a:ext uri="{FF2B5EF4-FFF2-40B4-BE49-F238E27FC236}">
                <a16:creationId xmlns:a16="http://schemas.microsoft.com/office/drawing/2014/main" xmlns="" id="{95D7A415-C9C2-21D8-373A-09CDA4AA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284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5">
            <a:extLst>
              <a:ext uri="{FF2B5EF4-FFF2-40B4-BE49-F238E27FC236}">
                <a16:creationId xmlns:a16="http://schemas.microsoft.com/office/drawing/2014/main" xmlns="" id="{A01A6866-8EDD-1364-CC6E-0ACC8CAA34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663" y="4516438"/>
            <a:ext cx="142875" cy="2159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6">
            <a:extLst>
              <a:ext uri="{FF2B5EF4-FFF2-40B4-BE49-F238E27FC236}">
                <a16:creationId xmlns:a16="http://schemas.microsoft.com/office/drawing/2014/main" xmlns="" id="{3B0E2416-2FD3-50C7-A3F5-05F3D9C76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7250" y="4511675"/>
            <a:ext cx="71438" cy="220663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7">
            <a:extLst>
              <a:ext uri="{FF2B5EF4-FFF2-40B4-BE49-F238E27FC236}">
                <a16:creationId xmlns:a16="http://schemas.microsoft.com/office/drawing/2014/main" xmlns="" id="{828AC399-04A8-F28B-CC10-4C3CA5B58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941888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5">
            <a:extLst>
              <a:ext uri="{FF2B5EF4-FFF2-40B4-BE49-F238E27FC236}">
                <a16:creationId xmlns:a16="http://schemas.microsoft.com/office/drawing/2014/main" xmlns="" id="{7D017180-5A1A-E5CE-6232-DEC8DCA6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E5251F-0A29-CC4D-B128-964920A53CF6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DC551552-06C5-956A-4762-89961ADA8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115888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/>
              <a:t>Avoiding Punzi Bias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075EED13-6DD3-8ECC-37B5-A02351C57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008000"/>
                </a:solidFill>
              </a:rPr>
              <a:t>BASIC RULE: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008000"/>
                </a:solidFill>
              </a:rPr>
              <a:t>Write pdf for ALL observables, in terms of parameters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>
                <a:solidFill>
                  <a:schemeClr val="accent2"/>
                </a:solidFill>
              </a:rPr>
              <a:t>Include p(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|A) and p(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|B) in fit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cs typeface="Times New Roman" panose="02020603050405020304" pitchFamily="18" charset="0"/>
              </a:rPr>
              <a:t>     (But then, for example, particle identification may be determined more by momentum distribution than by PID)</a:t>
            </a:r>
            <a:r>
              <a:rPr lang="en-GB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                        </a:t>
            </a:r>
            <a:r>
              <a:rPr lang="en-GB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OR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Fit each range of 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4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separately, and add (N</a:t>
            </a:r>
            <a:r>
              <a:rPr lang="en-GB" altLang="en-US" sz="24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24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 (N</a:t>
            </a:r>
            <a:r>
              <a:rPr lang="en-GB" altLang="en-US" sz="2400" baseline="-2500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en-GB" altLang="en-US" sz="2400" baseline="-2500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total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, and similarly for B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>
              <a:solidFill>
                <a:srgbClr val="FF0000"/>
              </a:solidFill>
              <a:cs typeface="Times New Roman" panose="02020603050405020304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>
                <a:solidFill>
                  <a:srgbClr val="660066"/>
                </a:solidFill>
                <a:cs typeface="Times New Roman" panose="02020603050405020304" pitchFamily="18" charset="0"/>
              </a:rPr>
              <a:t>    Incorrect method using </a:t>
            </a:r>
            <a:r>
              <a:rPr lang="en-GB" altLang="en-US" sz="2400">
                <a:solidFill>
                  <a:srgbClr val="660066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 baseline="-25000">
                <a:solidFill>
                  <a:srgbClr val="660066"/>
                </a:solidFill>
                <a:cs typeface="Times New Roman" panose="02020603050405020304" pitchFamily="18" charset="0"/>
              </a:rPr>
              <a:t>wrong</a:t>
            </a:r>
            <a:r>
              <a:rPr lang="en-GB" altLang="en-US" sz="2400">
                <a:solidFill>
                  <a:srgbClr val="660066"/>
                </a:solidFill>
                <a:cs typeface="Times New Roman" panose="02020603050405020304" pitchFamily="18" charset="0"/>
              </a:rPr>
              <a:t> uses weighted average of (f</a:t>
            </a:r>
            <a:r>
              <a:rPr lang="en-GB" altLang="en-US" sz="2400" baseline="-25000">
                <a:solidFill>
                  <a:srgbClr val="660066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400">
                <a:solidFill>
                  <a:srgbClr val="660066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2400" baseline="-25000">
                <a:solidFill>
                  <a:srgbClr val="660066"/>
                </a:solidFill>
                <a:cs typeface="Times New Roman" panose="02020603050405020304" pitchFamily="18" charset="0"/>
              </a:rPr>
              <a:t>j</a:t>
            </a:r>
            <a:r>
              <a:rPr lang="en-GB" altLang="en-US" sz="2400">
                <a:solidFill>
                  <a:srgbClr val="660066"/>
                </a:solidFill>
                <a:cs typeface="Times New Roman" panose="02020603050405020304" pitchFamily="18" charset="0"/>
              </a:rPr>
              <a:t>, assumed to be independent of j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>
              <a:solidFill>
                <a:srgbClr val="660066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cs typeface="Times New Roman" panose="02020603050405020304" pitchFamily="18" charset="0"/>
              </a:rPr>
              <a:t>Talk by Catastini at PHYSTAT05</a:t>
            </a:r>
            <a:endParaRPr lang="el-GR" altLang="en-US" sz="1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xmlns="" id="{69C82A33-766F-135B-1A28-A764209F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995362"/>
          </a:xfrm>
        </p:spPr>
        <p:txBody>
          <a:bodyPr/>
          <a:lstStyle/>
          <a:p>
            <a:r>
              <a:rPr lang="en-GB" altLang="en-US"/>
              <a:t>What else can we do with </a:t>
            </a:r>
            <a:r>
              <a:rPr lang="en-GB" altLang="en-US">
                <a:latin typeface="Script MT Bold" panose="03040602040607080904" pitchFamily="66" charset="77"/>
              </a:rPr>
              <a:t>L</a:t>
            </a:r>
            <a:r>
              <a:rPr lang="en-GB" altLang="en-US"/>
              <a:t>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5FE4-03E6-1CC2-1386-BCD2AAC1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740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rgbClr val="008000"/>
                </a:solidFill>
              </a:rPr>
              <a:t>So far mainly parameter determination (also 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rgbClr val="008000"/>
                </a:solidFill>
              </a:rPr>
              <a:t>Baker &amp; Cousins’ Goodness of Fit with Likelihood ratio</a:t>
            </a:r>
            <a:r>
              <a:rPr lang="en-GB" sz="2400" dirty="0"/>
              <a:t>)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/>
              <a:t>Other possibilities: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Frequentist approach: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Construction of parameter confidence intervals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Likelihood ratios for comparing Hypotheses 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</a:rPr>
              <a:t>Bayesian approach: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</a:rPr>
              <a:t>Together with priors </a:t>
            </a:r>
            <a:r>
              <a:rPr lang="en-GB" sz="2400" dirty="0">
                <a:solidFill>
                  <a:schemeClr val="accent5">
                    <a:lumMod val="25000"/>
                  </a:schemeClr>
                </a:solidFill>
                <a:sym typeface="Wingdings" panose="05000000000000000000" pitchFamily="2" charset="2"/>
              </a:rPr>
              <a:t> parameter credible intervals; 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sym typeface="Wingdings" panose="05000000000000000000" pitchFamily="2" charset="2"/>
              </a:rPr>
              <a:t>and Comparing Hypotheses</a:t>
            </a:r>
          </a:p>
          <a:p>
            <a:pPr marL="0" indent="0">
              <a:buFontTx/>
              <a:buNone/>
              <a:defRPr/>
            </a:pPr>
            <a:endParaRPr lang="en-GB" sz="2400" dirty="0">
              <a:solidFill>
                <a:schemeClr val="accent5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r>
              <a:rPr lang="en-GB" sz="2400" dirty="0">
                <a:sym typeface="Wingdings" panose="05000000000000000000" pitchFamily="2" charset="2"/>
              </a:rPr>
              <a:t>More in lectures by Olaf Behnke &amp; Glen Cowan </a:t>
            </a:r>
          </a:p>
          <a:p>
            <a:pPr marL="0" indent="0">
              <a:buFontTx/>
              <a:buNone/>
              <a:defRPr/>
            </a:pPr>
            <a:endParaRPr lang="en-GB" sz="2400" dirty="0">
              <a:solidFill>
                <a:schemeClr val="accent5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xmlns="" id="{0261E89B-684F-15C1-8F2A-790CCBCA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1F3B6F-F61C-E74A-A534-49C7591D80AA}" type="slidenum">
              <a:rPr lang="en-GB" altLang="en-US"/>
              <a:pPr eaLnBrk="1" hangingPunct="1"/>
              <a:t>53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95037CA-CE11-F3CF-1CFF-597F48670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78936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BAYES and FREQUENTISM</a:t>
            </a:r>
            <a:br>
              <a:rPr lang="en-GB" sz="4000" dirty="0"/>
            </a:br>
            <a:r>
              <a:rPr lang="en-GB" sz="4000" dirty="0"/>
              <a:t> </a:t>
            </a:r>
            <a:r>
              <a:rPr lang="en-GB" dirty="0"/>
              <a:t>The</a:t>
            </a:r>
            <a:r>
              <a:rPr lang="en-GB" sz="4000" dirty="0"/>
              <a:t> Return of an Old Controversy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xmlns="" id="{0287F5D3-28D3-8787-7156-3AE0339B3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F7879-6983-4D41-B5FE-7BAFE95161BD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9" descr="Bayes-mugshot">
            <a:extLst>
              <a:ext uri="{FF2B5EF4-FFF2-40B4-BE49-F238E27FC236}">
                <a16:creationId xmlns:a16="http://schemas.microsoft.com/office/drawing/2014/main" xmlns="" id="{C0AF5B6D-38F5-EE5C-9EE7-5DBC782E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13"/>
            <a:ext cx="2895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1" descr="neym">
            <a:extLst>
              <a:ext uri="{FF2B5EF4-FFF2-40B4-BE49-F238E27FC236}">
                <a16:creationId xmlns:a16="http://schemas.microsoft.com/office/drawing/2014/main" xmlns="" id="{660DC5FE-04EB-7FD9-F027-97DF4685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230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xmlns="" id="{970CB158-1172-7D9D-CDD8-CCE4C1CF2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F5DD8-A720-7A4A-A0CE-722E40A59520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xmlns="" id="{C1BC078D-349C-D20D-90D5-3CA1A053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61093"/>
            <a:ext cx="757130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      </a:t>
            </a:r>
            <a:r>
              <a:rPr lang="en-GB" altLang="en-US" sz="4000" dirty="0">
                <a:latin typeface="Arial" panose="020B0604020202020204" pitchFamily="34" charset="0"/>
              </a:rPr>
              <a:t>Parameter Determination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We need to make a statement about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dirty="0">
                <a:solidFill>
                  <a:srgbClr val="CC0000"/>
                </a:solidFill>
                <a:latin typeface="Arial" panose="020B0604020202020204" pitchFamily="34" charset="0"/>
              </a:rPr>
              <a:t>      Parameters</a:t>
            </a:r>
            <a:r>
              <a:rPr lang="en-GB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, </a:t>
            </a:r>
            <a:r>
              <a:rPr lang="en-GB" altLang="en-US" dirty="0">
                <a:solidFill>
                  <a:srgbClr val="CC0000"/>
                </a:solidFill>
                <a:latin typeface="Arial" panose="020B0604020202020204" pitchFamily="34" charset="0"/>
              </a:rPr>
              <a:t>Given Data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xmlns="" id="{1A41C50F-BFF2-1E3B-D3B7-3A2F1AEB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2" y="3291372"/>
            <a:ext cx="757130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The basic difference between the two: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Bayesian :      </a:t>
            </a:r>
            <a:r>
              <a:rPr lang="en-GB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Prob(parameter, given data)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                      (an anathema to a Frequentist!)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Frequentist :   </a:t>
            </a:r>
            <a:r>
              <a:rPr lang="en-GB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Prob(data, given parameter)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                       (a likelihood function)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xmlns="" id="{E9659E71-B44E-530B-5E3E-3E6181E71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3870FB-5191-AE4E-A6AA-D79B0135C90D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4034" name="Text Box 1026">
            <a:extLst>
              <a:ext uri="{FF2B5EF4-FFF2-40B4-BE49-F238E27FC236}">
                <a16:creationId xmlns:a16="http://schemas.microsoft.com/office/drawing/2014/main" xmlns="" id="{685322BA-482A-92C7-CBA2-AACFCE17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WHAT IS PROBABILITY?</a:t>
            </a:r>
          </a:p>
        </p:txBody>
      </p:sp>
      <p:sp>
        <p:nvSpPr>
          <p:cNvPr id="44035" name="Text Box 1028">
            <a:extLst>
              <a:ext uri="{FF2B5EF4-FFF2-40B4-BE49-F238E27FC236}">
                <a16:creationId xmlns:a16="http://schemas.microsoft.com/office/drawing/2014/main" xmlns="" id="{C4D07753-F95F-CF07-E017-D8D7B3D6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"/>
            <a:ext cx="72913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u="sng">
                <a:solidFill>
                  <a:srgbClr val="33CC33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b="1" u="sng">
                <a:solidFill>
                  <a:srgbClr val="33CC33"/>
                </a:solidFill>
                <a:latin typeface="Arial" panose="020B0604020202020204" pitchFamily="34" charset="0"/>
              </a:rPr>
              <a:t>MATHEMATICAL</a:t>
            </a:r>
            <a:r>
              <a:rPr lang="en-GB" altLang="en-US" sz="1800" b="1">
                <a:solidFill>
                  <a:srgbClr val="33CC33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33CC33"/>
                </a:solidFill>
                <a:latin typeface="Arial" panose="020B0604020202020204" pitchFamily="34" charset="0"/>
              </a:rPr>
              <a:t>	Formal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33CC33"/>
                </a:solidFill>
                <a:latin typeface="Arial" panose="020B0604020202020204" pitchFamily="34" charset="0"/>
              </a:rPr>
              <a:t>	Based on Axioms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1800" u="sng">
                <a:solidFill>
                  <a:srgbClr val="3333FF"/>
                </a:solidFill>
                <a:latin typeface="Arial" panose="020B0604020202020204" pitchFamily="34" charset="0"/>
              </a:rPr>
              <a:t>FREQUENTIST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3333FF"/>
                </a:solidFill>
                <a:latin typeface="Arial" panose="020B0604020202020204" pitchFamily="34" charset="0"/>
              </a:rPr>
              <a:t>	Ratio of frequencies as  n</a:t>
            </a:r>
            <a:r>
              <a:rPr lang="en-GB" altLang="en-US" sz="1800">
                <a:solidFill>
                  <a:srgbClr val="3333FF"/>
                </a:solidFill>
                <a:latin typeface="Arial" panose="020B0604020202020204" pitchFamily="34" charset="0"/>
                <a:sym typeface="Wingdings" pitchFamily="2" charset="2"/>
              </a:rPr>
              <a:t> infinity</a:t>
            </a:r>
            <a:endParaRPr lang="en-GB" altLang="en-US" sz="1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3333FF"/>
                </a:solidFill>
                <a:latin typeface="Arial" panose="020B0604020202020204" pitchFamily="34" charset="0"/>
              </a:rPr>
              <a:t>	Repeated “identical” trials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3333FF"/>
                </a:solidFill>
                <a:latin typeface="Arial" panose="020B0604020202020204" pitchFamily="34" charset="0"/>
              </a:rPr>
              <a:t>	Not applicable to </a:t>
            </a:r>
            <a:r>
              <a:rPr lang="en-GB" alt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single event</a:t>
            </a:r>
            <a:r>
              <a:rPr lang="en-GB" altLang="en-US" sz="1800">
                <a:solidFill>
                  <a:srgbClr val="3333FF"/>
                </a:solidFill>
                <a:latin typeface="Arial" panose="020B0604020202020204" pitchFamily="34" charset="0"/>
              </a:rPr>
              <a:t>  or </a:t>
            </a:r>
            <a:r>
              <a:rPr lang="en-GB" alt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physical constant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u="sng">
                <a:solidFill>
                  <a:srgbClr val="FF0000"/>
                </a:solidFill>
                <a:latin typeface="Arial" panose="020B0604020202020204" pitchFamily="34" charset="0"/>
              </a:rPr>
              <a:t>BAYESIAN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Degree of belief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Can be applied to single event or physical constant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                     (even though these have unique truth)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Varies from person to person      ***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Quantified by “fair bet”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           Picture of Bayes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>
                <a:solidFill>
                  <a:srgbClr val="006666"/>
                </a:solidFill>
                <a:latin typeface="Arial" panose="020B0604020202020204" pitchFamily="34" charset="0"/>
              </a:rPr>
              <a:t>LEGAL PROBABILITY</a:t>
            </a:r>
            <a:r>
              <a:rPr lang="en-GB" altLang="en-US" sz="1800">
                <a:solidFill>
                  <a:srgbClr val="006666"/>
                </a:solidFill>
                <a:latin typeface="Arial" panose="020B0604020202020204" pitchFamily="34" charset="0"/>
              </a:rPr>
              <a:t>	</a:t>
            </a:r>
            <a:r>
              <a:rPr lang="en-GB" altLang="en-US" sz="2000">
                <a:solidFill>
                  <a:srgbClr val="006666"/>
                </a:solidFill>
                <a:latin typeface="Arial" panose="020B0604020202020204" pitchFamily="34" charset="0"/>
              </a:rPr>
              <a:t>	</a:t>
            </a:r>
            <a:endParaRPr lang="en-GB" altLang="en-US" sz="240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4036" name="Object 1029">
            <a:extLst>
              <a:ext uri="{FF2B5EF4-FFF2-40B4-BE49-F238E27FC236}">
                <a16:creationId xmlns:a16="http://schemas.microsoft.com/office/drawing/2014/main" xmlns="" id="{CC14815A-83F4-E37B-D303-82F5165A0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44036" name="Object 1029">
                        <a:extLst>
                          <a:ext uri="{FF2B5EF4-FFF2-40B4-BE49-F238E27FC236}">
                            <a16:creationId xmlns:a16="http://schemas.microsoft.com/office/drawing/2014/main" xmlns="" id="{CC14815A-83F4-E37B-D303-82F5165A0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>
            <a:extLst>
              <a:ext uri="{FF2B5EF4-FFF2-40B4-BE49-F238E27FC236}">
                <a16:creationId xmlns:a16="http://schemas.microsoft.com/office/drawing/2014/main" xmlns="" id="{D5393066-3625-8FBF-0DB6-96DF37820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E1DFA-CEA1-2547-8F8D-D868C003C39D}" type="slidenum">
              <a:rPr lang="en-GB" altLang="en-US" sz="1200" smtClean="0">
                <a:solidFill>
                  <a:srgbClr val="898989"/>
                </a:solidFill>
              </a:rPr>
              <a:pPr/>
              <a:t>57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43D5A9-5AC2-0C94-152D-145F806D5BFE}"/>
              </a:ext>
            </a:extLst>
          </p:cNvPr>
          <p:cNvSpPr txBox="1"/>
          <p:nvPr/>
        </p:nvSpPr>
        <p:spPr>
          <a:xfrm>
            <a:off x="971550" y="549275"/>
            <a:ext cx="720090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3200" dirty="0">
                <a:solidFill>
                  <a:srgbClr val="FF0000"/>
                </a:solidFill>
              </a:rPr>
              <a:t>Picture of Reverend Bayes</a:t>
            </a: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Maybe it isn’t Bayes?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“Probability that this is actually a picture of Bayes”  is not Frequentist probability.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“Probability of Bayes” is Bayesian probability.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" name="Picture 9" descr="Bayes-mugshot">
            <a:extLst>
              <a:ext uri="{FF2B5EF4-FFF2-40B4-BE49-F238E27FC236}">
                <a16:creationId xmlns:a16="http://schemas.microsoft.com/office/drawing/2014/main" xmlns="" id="{E7115AAB-97B9-491D-4A09-63532F05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895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xmlns="" id="{460BB1C6-2558-270A-EC88-4AAD2C50A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E71D6-14B2-B24B-8CA5-17069262A215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xmlns="" id="{1C0247B3-2F67-EA68-5515-43278541C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04800"/>
          <a:ext cx="46005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3" imgW="37160200" imgH="9652000" progId="Equation.3">
                  <p:embed/>
                </p:oleObj>
              </mc:Choice>
              <mc:Fallback>
                <p:oleObj name="Equation" r:id="rId3" imgW="37160200" imgH="9652000" progId="Equation.3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xmlns="" id="{1C0247B3-2F67-EA68-5515-43278541C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"/>
                        <a:ext cx="4600575" cy="1195388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>
            <a:extLst>
              <a:ext uri="{FF2B5EF4-FFF2-40B4-BE49-F238E27FC236}">
                <a16:creationId xmlns:a16="http://schemas.microsoft.com/office/drawing/2014/main" xmlns="" id="{37D1696A-7EC7-B10D-8C24-FDD11E51C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73075"/>
            <a:ext cx="2530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Bayesian</a:t>
            </a:r>
          </a:p>
        </p:txBody>
      </p:sp>
      <p:graphicFrame>
        <p:nvGraphicFramePr>
          <p:cNvPr id="48132" name="Object 11">
            <a:extLst>
              <a:ext uri="{FF2B5EF4-FFF2-40B4-BE49-F238E27FC236}">
                <a16:creationId xmlns:a16="http://schemas.microsoft.com/office/drawing/2014/main" xmlns="" id="{48591DD4-5269-B98B-C204-59823038F9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2438400"/>
          <a:ext cx="419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5" imgW="3213100" imgH="4686300" progId="Equation.3">
                  <p:embed/>
                </p:oleObj>
              </mc:Choice>
              <mc:Fallback>
                <p:oleObj name="Equation" r:id="rId5" imgW="3213100" imgH="4686300" progId="Equation.3">
                  <p:embed/>
                  <p:pic>
                    <p:nvPicPr>
                      <p:cNvPr id="48132" name="Object 11">
                        <a:extLst>
                          <a:ext uri="{FF2B5EF4-FFF2-40B4-BE49-F238E27FC236}">
                            <a16:creationId xmlns:a16="http://schemas.microsoft.com/office/drawing/2014/main" xmlns="" id="{48591DD4-5269-B98B-C204-59823038F9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438400"/>
                        <a:ext cx="419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12">
            <a:extLst>
              <a:ext uri="{FF2B5EF4-FFF2-40B4-BE49-F238E27FC236}">
                <a16:creationId xmlns:a16="http://schemas.microsoft.com/office/drawing/2014/main" xmlns="" id="{6D78AED6-5379-5C4B-27D7-2F4C60F6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25304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4" name="Text Box 15">
            <a:extLst>
              <a:ext uri="{FF2B5EF4-FFF2-40B4-BE49-F238E27FC236}">
                <a16:creationId xmlns:a16="http://schemas.microsoft.com/office/drawing/2014/main" xmlns="" id="{47C72982-53EF-4723-FE1F-7E0F06A0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066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48135" name="Object 16">
            <a:extLst>
              <a:ext uri="{FF2B5EF4-FFF2-40B4-BE49-F238E27FC236}">
                <a16:creationId xmlns:a16="http://schemas.microsoft.com/office/drawing/2014/main" xmlns="" id="{6EE4BDC4-905F-BD04-EAAE-D886E2E24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514600"/>
          <a:ext cx="422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7" imgW="2628900" imgH="3797300" progId="Equation.3">
                  <p:embed/>
                </p:oleObj>
              </mc:Choice>
              <mc:Fallback>
                <p:oleObj name="Equation" r:id="rId7" imgW="2628900" imgH="3797300" progId="Equation.3">
                  <p:embed/>
                  <p:pic>
                    <p:nvPicPr>
                      <p:cNvPr id="48135" name="Object 16">
                        <a:extLst>
                          <a:ext uri="{FF2B5EF4-FFF2-40B4-BE49-F238E27FC236}">
                            <a16:creationId xmlns:a16="http://schemas.microsoft.com/office/drawing/2014/main" xmlns="" id="{6EE4BDC4-905F-BD04-EAAE-D886E2E24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4600"/>
                        <a:ext cx="4222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17">
            <a:extLst>
              <a:ext uri="{FF2B5EF4-FFF2-40B4-BE49-F238E27FC236}">
                <a16:creationId xmlns:a16="http://schemas.microsoft.com/office/drawing/2014/main" xmlns="" id="{9A115FFB-8CD3-8B45-79E9-F424B5640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2525" y="2530475"/>
          <a:ext cx="4270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9" imgW="2628900" imgH="3797300" progId="Equation.3">
                  <p:embed/>
                </p:oleObj>
              </mc:Choice>
              <mc:Fallback>
                <p:oleObj name="Equation" r:id="rId9" imgW="2628900" imgH="3797300" progId="Equation.3">
                  <p:embed/>
                  <p:pic>
                    <p:nvPicPr>
                      <p:cNvPr id="48136" name="Object 17">
                        <a:extLst>
                          <a:ext uri="{FF2B5EF4-FFF2-40B4-BE49-F238E27FC236}">
                            <a16:creationId xmlns:a16="http://schemas.microsoft.com/office/drawing/2014/main" xmlns="" id="{9A115FFB-8CD3-8B45-79E9-F424B5640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2530475"/>
                        <a:ext cx="4270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8">
            <a:extLst>
              <a:ext uri="{FF2B5EF4-FFF2-40B4-BE49-F238E27FC236}">
                <a16:creationId xmlns:a16="http://schemas.microsoft.com/office/drawing/2014/main" xmlns="" id="{E3387ED7-E7F2-208F-D39C-E323FA67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71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FF"/>
                </a:solidFill>
                <a:latin typeface="Arial" panose="020B0604020202020204" pitchFamily="34" charset="0"/>
              </a:rPr>
              <a:t>posterior</a:t>
            </a:r>
          </a:p>
        </p:txBody>
      </p:sp>
      <p:sp>
        <p:nvSpPr>
          <p:cNvPr id="48138" name="Text Box 19">
            <a:extLst>
              <a:ext uri="{FF2B5EF4-FFF2-40B4-BE49-F238E27FC236}">
                <a16:creationId xmlns:a16="http://schemas.microsoft.com/office/drawing/2014/main" xmlns="" id="{6CD917C7-8C82-9F28-907D-10B6286BB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likelihood</a:t>
            </a:r>
          </a:p>
        </p:txBody>
      </p:sp>
      <p:sp>
        <p:nvSpPr>
          <p:cNvPr id="48139" name="Text Box 20">
            <a:extLst>
              <a:ext uri="{FF2B5EF4-FFF2-40B4-BE49-F238E27FC236}">
                <a16:creationId xmlns:a16="http://schemas.microsoft.com/office/drawing/2014/main" xmlns="" id="{4D28922D-0EC9-753A-4BF4-B2AD84CE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2971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9900"/>
                </a:solidFill>
                <a:latin typeface="Arial" panose="020B0604020202020204" pitchFamily="34" charset="0"/>
              </a:rPr>
              <a:t>prior</a:t>
            </a:r>
          </a:p>
        </p:txBody>
      </p:sp>
      <p:sp>
        <p:nvSpPr>
          <p:cNvPr id="48140" name="Text Box 21">
            <a:extLst>
              <a:ext uri="{FF2B5EF4-FFF2-40B4-BE49-F238E27FC236}">
                <a16:creationId xmlns:a16="http://schemas.microsoft.com/office/drawing/2014/main" xmlns="" id="{6263E0B1-56E9-C00A-8F56-2B6EF559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7543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Problems:   </a:t>
            </a:r>
            <a:r>
              <a:rPr lang="en-GB" altLang="en-US" sz="2800">
                <a:solidFill>
                  <a:srgbClr val="CC0000"/>
                </a:solidFill>
                <a:latin typeface="Arial" panose="020B0604020202020204" pitchFamily="34" charset="0"/>
              </a:rPr>
              <a:t>p(param)</a:t>
            </a:r>
            <a:r>
              <a:rPr lang="en-GB" altLang="en-US" sz="2800">
                <a:latin typeface="Arial" panose="020B0604020202020204" pitchFamily="34" charset="0"/>
              </a:rPr>
              <a:t>   Has particular value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                                     “Degree of belief”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                   </a:t>
            </a:r>
            <a:r>
              <a:rPr lang="en-GB" altLang="en-US" sz="2800">
                <a:solidFill>
                  <a:srgbClr val="CC0000"/>
                </a:solidFill>
                <a:latin typeface="Arial" panose="020B0604020202020204" pitchFamily="34" charset="0"/>
              </a:rPr>
              <a:t>Prior  </a:t>
            </a:r>
            <a:r>
              <a:rPr lang="en-GB" altLang="en-US" sz="2800">
                <a:latin typeface="Arial" panose="020B0604020202020204" pitchFamily="34" charset="0"/>
              </a:rPr>
              <a:t>        What functional form?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                   </a:t>
            </a:r>
            <a:r>
              <a:rPr lang="en-GB" altLang="en-US" sz="2800">
                <a:solidFill>
                  <a:srgbClr val="CC0000"/>
                </a:solidFill>
                <a:latin typeface="Arial" panose="020B0604020202020204" pitchFamily="34" charset="0"/>
              </a:rPr>
              <a:t>Coverage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                                     </a:t>
            </a:r>
          </a:p>
        </p:txBody>
      </p:sp>
      <p:sp>
        <p:nvSpPr>
          <p:cNvPr id="48141" name="Text Box 22">
            <a:extLst>
              <a:ext uri="{FF2B5EF4-FFF2-40B4-BE49-F238E27FC236}">
                <a16:creationId xmlns:a16="http://schemas.microsoft.com/office/drawing/2014/main" xmlns="" id="{DBFED1CD-4AB4-1572-D761-53BA9FC0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85800"/>
            <a:ext cx="1143000" cy="641350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Bayes’ Theorem</a:t>
            </a:r>
          </a:p>
        </p:txBody>
      </p:sp>
      <p:sp>
        <p:nvSpPr>
          <p:cNvPr id="48142" name="Text Box 23">
            <a:extLst>
              <a:ext uri="{FF2B5EF4-FFF2-40B4-BE49-F238E27FC236}">
                <a16:creationId xmlns:a16="http://schemas.microsoft.com/office/drawing/2014/main" xmlns="" id="{AB109E13-01E7-61EA-452E-5DD26B92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7667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3333FF"/>
                </a:solidFill>
                <a:latin typeface="Arial" panose="020B0604020202020204" pitchFamily="34" charset="0"/>
              </a:rPr>
              <a:t>p(param | data)  </a:t>
            </a:r>
            <a:r>
              <a:rPr lang="el-GR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</a:t>
            </a:r>
            <a:r>
              <a:rPr lang="en-GB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GB" altLang="en-US" sz="28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p(data | param) </a:t>
            </a:r>
            <a:r>
              <a:rPr lang="en-GB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GB" altLang="en-US" sz="2800">
                <a:solidFill>
                  <a:srgbClr val="0099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p(param)</a:t>
            </a:r>
            <a:endParaRPr lang="el-GR" altLang="en-US" sz="2800">
              <a:solidFill>
                <a:srgbClr val="0099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>
            <a:extLst>
              <a:ext uri="{FF2B5EF4-FFF2-40B4-BE49-F238E27FC236}">
                <a16:creationId xmlns:a16="http://schemas.microsoft.com/office/drawing/2014/main" xmlns="" id="{C79334B0-B70C-E993-FED9-D6A627A1A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9319A7-BAF4-324C-8A9F-63DBC33659A5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xmlns="" id="{CBD87BD6-2E5F-C053-AF5D-DFFB56E3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1" y="562166"/>
            <a:ext cx="723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dirty="0">
                <a:latin typeface="Arial" panose="020B0604020202020204" pitchFamily="34" charset="0"/>
              </a:rPr>
              <a:t>P (</a:t>
            </a:r>
            <a:r>
              <a:rPr lang="en-GB" altLang="en-US" dirty="0" err="1">
                <a:latin typeface="Arial" panose="020B0604020202020204" pitchFamily="34" charset="0"/>
              </a:rPr>
              <a:t>Data;Theory</a:t>
            </a:r>
            <a:r>
              <a:rPr lang="en-GB" altLang="en-US" dirty="0">
                <a:latin typeface="Arial" panose="020B0604020202020204" pitchFamily="34" charset="0"/>
              </a:rPr>
              <a:t>)         P (</a:t>
            </a:r>
            <a:r>
              <a:rPr lang="en-GB" altLang="en-US" dirty="0" err="1">
                <a:latin typeface="Arial" panose="020B0604020202020204" pitchFamily="34" charset="0"/>
              </a:rPr>
              <a:t>Theory;Data</a:t>
            </a:r>
            <a:r>
              <a:rPr lang="en-GB" altLang="en-US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(Example of P(A;B)      P(B;A) )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xmlns="" id="{1A4FA1D6-9498-CB13-7DC5-8FD9DDCA2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11877"/>
              </p:ext>
            </p:extLst>
          </p:nvPr>
        </p:nvGraphicFramePr>
        <p:xfrm>
          <a:off x="3491880" y="5334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3213100" imgH="3213100" progId="Equation.3">
                  <p:embed/>
                </p:oleObj>
              </mc:Choice>
              <mc:Fallback>
                <p:oleObj name="Equation" r:id="rId3" imgW="3213100" imgH="3213100" progId="Equation.3">
                  <p:embed/>
                  <p:pic>
                    <p:nvPicPr>
                      <p:cNvPr id="57347" name="Object 3">
                        <a:extLst>
                          <a:ext uri="{FF2B5EF4-FFF2-40B4-BE49-F238E27FC236}">
                            <a16:creationId xmlns:a16="http://schemas.microsoft.com/office/drawing/2014/main" xmlns="" id="{3B0560D8-77B2-8060-05EA-9EA5C56FF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334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0AF9E91E-EE35-CAA1-05A3-40684FBD1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41121"/>
              </p:ext>
            </p:extLst>
          </p:nvPr>
        </p:nvGraphicFramePr>
        <p:xfrm>
          <a:off x="4053181" y="1909703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3213100" imgH="3213100" progId="Equation.3">
                  <p:embed/>
                </p:oleObj>
              </mc:Choice>
              <mc:Fallback>
                <p:oleObj name="Equation" r:id="rId5" imgW="3213100" imgH="3213100" progId="Equation.3">
                  <p:embed/>
                  <p:pic>
                    <p:nvPicPr>
                      <p:cNvPr id="57347" name="Object 3">
                        <a:extLst>
                          <a:ext uri="{FF2B5EF4-FFF2-40B4-BE49-F238E27FC236}">
                            <a16:creationId xmlns:a16="http://schemas.microsoft.com/office/drawing/2014/main" xmlns="" id="{3B0560D8-77B2-8060-05EA-9EA5C56FF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181" y="1909703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>
            <a:extLst>
              <a:ext uri="{FF2B5EF4-FFF2-40B4-BE49-F238E27FC236}">
                <a16:creationId xmlns:a16="http://schemas.microsoft.com/office/drawing/2014/main" xmlns="" id="{9C5DA555-AED4-EB00-3A2C-D35C58A5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1160CF-879A-E449-8BB7-EC1227402F63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xmlns="" id="{C9BD8BDA-57DC-042E-EEE2-42B0D390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95288"/>
            <a:ext cx="50673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xmlns="" id="{ADE73954-9428-AF0E-EBED-61441E40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4813"/>
            <a:ext cx="40322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Conventional to consider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              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400">
                <a:solidFill>
                  <a:srgbClr val="FF0000"/>
                </a:solidFill>
              </a:rPr>
              <a:t> = ln(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</a:rPr>
              <a:t>L</a:t>
            </a:r>
            <a:r>
              <a:rPr lang="en-GB" altLang="en-US" sz="2400">
                <a:solidFill>
                  <a:srgbClr val="FF0000"/>
                </a:solidFill>
              </a:rPr>
              <a:t>) = </a:t>
            </a:r>
            <a:r>
              <a:rPr lang="el-GR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Σ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 ln(y</a:t>
            </a:r>
            <a:r>
              <a:rPr lang="en-GB" altLang="en-US" sz="2400" baseline="-2500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</a:rPr>
              <a:t>For large N, </a:t>
            </a:r>
            <a:r>
              <a:rPr lang="en-GB" altLang="en-US" sz="2400">
                <a:solidFill>
                  <a:srgbClr val="002060"/>
                </a:solidFill>
                <a:latin typeface="Script MT Bold" panose="03040602040607080904" pitchFamily="66" charset="77"/>
              </a:rPr>
              <a:t>L </a:t>
            </a: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 Gaussian</a:t>
            </a:r>
            <a:endParaRPr lang="en-GB" altLang="en-US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xmlns="" id="{E80BB18E-48F6-18AA-CA78-314441EC7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F90B1-24A6-4A44-B053-3C8510FE5296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xmlns="" id="{EC0F952B-D4AD-DD7E-E791-BAB6A961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P (Data;Theory)         P (Theory;Data)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         </a:t>
            </a:r>
          </a:p>
        </p:txBody>
      </p:sp>
      <p:graphicFrame>
        <p:nvGraphicFramePr>
          <p:cNvPr id="58371" name="Object 3">
            <a:extLst>
              <a:ext uri="{FF2B5EF4-FFF2-40B4-BE49-F238E27FC236}">
                <a16:creationId xmlns:a16="http://schemas.microsoft.com/office/drawing/2014/main" xmlns="" id="{396BD820-627F-C314-8B07-2713EEFC9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57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3" imgW="3213100" imgH="3213100" progId="Equation.3">
                  <p:embed/>
                </p:oleObj>
              </mc:Choice>
              <mc:Fallback>
                <p:oleObj name="Equation" r:id="rId3" imgW="3213100" imgH="3213100" progId="Equation.3">
                  <p:embed/>
                  <p:pic>
                    <p:nvPicPr>
                      <p:cNvPr id="58371" name="Object 3">
                        <a:extLst>
                          <a:ext uri="{FF2B5EF4-FFF2-40B4-BE49-F238E27FC236}">
                            <a16:creationId xmlns:a16="http://schemas.microsoft.com/office/drawing/2014/main" xmlns="" id="{396BD820-627F-C314-8B07-2713EEFC9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>
            <a:extLst>
              <a:ext uri="{FF2B5EF4-FFF2-40B4-BE49-F238E27FC236}">
                <a16:creationId xmlns:a16="http://schemas.microsoft.com/office/drawing/2014/main" xmlns="" id="{982D3D63-912F-685D-654E-96FF5125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3333FF"/>
                </a:solidFill>
                <a:latin typeface="Arial" panose="020B0604020202020204" pitchFamily="34" charset="0"/>
              </a:rPr>
              <a:t>Theory  =  male or female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Data     =   pregnant or not pregnant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xmlns="" id="{BC847361-7BA7-E03B-6CB3-323111DA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CC0000"/>
                </a:solidFill>
                <a:latin typeface="Arial" panose="020B0604020202020204" pitchFamily="34" charset="0"/>
              </a:rPr>
              <a:t>P (pregnant ; female) ~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>
            <a:extLst>
              <a:ext uri="{FF2B5EF4-FFF2-40B4-BE49-F238E27FC236}">
                <a16:creationId xmlns:a16="http://schemas.microsoft.com/office/drawing/2014/main" xmlns="" id="{2EA9ED36-BD70-9796-D5DD-3B9FB7306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BD766-368E-5348-ABDC-170F333D443F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xmlns="" id="{7E7E2276-2E08-A9CE-7AA3-090FACFB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P (Data;Theory)         P (Theory;Data)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         </a:t>
            </a:r>
          </a:p>
        </p:txBody>
      </p:sp>
      <p:graphicFrame>
        <p:nvGraphicFramePr>
          <p:cNvPr id="59395" name="Object 3">
            <a:extLst>
              <a:ext uri="{FF2B5EF4-FFF2-40B4-BE49-F238E27FC236}">
                <a16:creationId xmlns:a16="http://schemas.microsoft.com/office/drawing/2014/main" xmlns="" id="{B600650F-E4C9-3C06-F78D-0A4AD11D2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57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3213100" imgH="3213100" progId="Equation.3">
                  <p:embed/>
                </p:oleObj>
              </mc:Choice>
              <mc:Fallback>
                <p:oleObj name="Equation" r:id="rId3" imgW="3213100" imgH="3213100" progId="Equation.3">
                  <p:embed/>
                  <p:pic>
                    <p:nvPicPr>
                      <p:cNvPr id="59395" name="Object 3">
                        <a:extLst>
                          <a:ext uri="{FF2B5EF4-FFF2-40B4-BE49-F238E27FC236}">
                            <a16:creationId xmlns:a16="http://schemas.microsoft.com/office/drawing/2014/main" xmlns="" id="{B600650F-E4C9-3C06-F78D-0A4AD11D2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4">
            <a:extLst>
              <a:ext uri="{FF2B5EF4-FFF2-40B4-BE49-F238E27FC236}">
                <a16:creationId xmlns:a16="http://schemas.microsoft.com/office/drawing/2014/main" xmlns="" id="{F2C27A2C-5AF8-66CC-AC1C-F9718F43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3333FF"/>
                </a:solidFill>
                <a:latin typeface="Arial" panose="020B0604020202020204" pitchFamily="34" charset="0"/>
              </a:rPr>
              <a:t>Theory  =   male or female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Data      =   pregnant or not pregnant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xmlns="" id="{9FBABD3F-648F-D36F-23A0-AF8BCB9C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7924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CC0000"/>
                </a:solidFill>
                <a:latin typeface="Arial" panose="020B0604020202020204" pitchFamily="34" charset="0"/>
              </a:rPr>
              <a:t>P (pregnant ; female) ~ 3%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3333FF"/>
                </a:solidFill>
                <a:latin typeface="Arial" panose="020B0604020202020204" pitchFamily="34" charset="0"/>
              </a:rPr>
              <a:t>but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CC0000"/>
                </a:solidFill>
                <a:latin typeface="Arial" panose="020B0604020202020204" pitchFamily="34" charset="0"/>
              </a:rPr>
              <a:t>P (female ; pregnant) &gt;&gt;&gt;3%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>
            <a:extLst>
              <a:ext uri="{FF2B5EF4-FFF2-40B4-BE49-F238E27FC236}">
                <a16:creationId xmlns:a16="http://schemas.microsoft.com/office/drawing/2014/main" xmlns="" id="{A0B86A8D-FBC1-2722-24CB-6253DA236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CC38B-F857-A941-B2CF-C535DBE77D2A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xmlns="" id="{1FD1102C-31F9-DE55-8E40-076F2355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575"/>
            <a:ext cx="9036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  </a:t>
            </a:r>
            <a:r>
              <a:rPr lang="en-GB" altLang="en-US" b="1">
                <a:solidFill>
                  <a:srgbClr val="00B050"/>
                </a:solidFill>
                <a:latin typeface="Arial" panose="020B0604020202020204" pitchFamily="34" charset="0"/>
              </a:rPr>
              <a:t>Classical Approach: Neyman Construction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xmlns="" id="{50FA6497-7EB2-3FBC-52B1-5DF7970E5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Neyman “confidence interval” avoids pdf  for</a:t>
            </a: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xmlns="" id="{FA43D412-8AF5-9FCB-54AC-F5B3CCED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Uses only</a:t>
            </a: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  P( x;    )</a:t>
            </a:r>
          </a:p>
        </p:txBody>
      </p:sp>
      <p:graphicFrame>
        <p:nvGraphicFramePr>
          <p:cNvPr id="65541" name="Object 7">
            <a:extLst>
              <a:ext uri="{FF2B5EF4-FFF2-40B4-BE49-F238E27FC236}">
                <a16:creationId xmlns:a16="http://schemas.microsoft.com/office/drawing/2014/main" xmlns="" id="{7FFDCA4D-E50C-5CF6-6107-BE891B33EB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6764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4" imgW="3505200" imgH="3797300" progId="Equation.3">
                  <p:embed/>
                </p:oleObj>
              </mc:Choice>
              <mc:Fallback>
                <p:oleObj name="Equation" r:id="rId4" imgW="3505200" imgH="3797300" progId="Equation.3">
                  <p:embed/>
                  <p:pic>
                    <p:nvPicPr>
                      <p:cNvPr id="65541" name="Object 7">
                        <a:extLst>
                          <a:ext uri="{FF2B5EF4-FFF2-40B4-BE49-F238E27FC236}">
                            <a16:creationId xmlns:a16="http://schemas.microsoft.com/office/drawing/2014/main" xmlns="" id="{7FFDCA4D-E50C-5CF6-6107-BE891B33EB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8">
            <a:extLst>
              <a:ext uri="{FF2B5EF4-FFF2-40B4-BE49-F238E27FC236}">
                <a16:creationId xmlns:a16="http://schemas.microsoft.com/office/drawing/2014/main" xmlns="" id="{9E2E0307-1050-CF89-CDB3-D1E97B1F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3333FF"/>
                </a:solidFill>
                <a:latin typeface="Arial" panose="020B0604020202020204" pitchFamily="34" charset="0"/>
              </a:rPr>
              <a:t>Confidence interval</a:t>
            </a:r>
            <a:r>
              <a:rPr lang="en-GB" altLang="en-US">
                <a:latin typeface="Arial" panose="020B0604020202020204" pitchFamily="34" charset="0"/>
              </a:rPr>
              <a:t>                     :</a:t>
            </a:r>
          </a:p>
        </p:txBody>
      </p:sp>
      <p:graphicFrame>
        <p:nvGraphicFramePr>
          <p:cNvPr id="65543" name="Object 10">
            <a:extLst>
              <a:ext uri="{FF2B5EF4-FFF2-40B4-BE49-F238E27FC236}">
                <a16:creationId xmlns:a16="http://schemas.microsoft.com/office/drawing/2014/main" xmlns="" id="{F06471B8-2CEC-4EF4-46F4-1D95CAE37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209800"/>
          <a:ext cx="182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6" imgW="10528300" imgH="3797300" progId="Equation.3">
                  <p:embed/>
                </p:oleObj>
              </mc:Choice>
              <mc:Fallback>
                <p:oleObj name="Equation" r:id="rId6" imgW="10528300" imgH="3797300" progId="Equation.3">
                  <p:embed/>
                  <p:pic>
                    <p:nvPicPr>
                      <p:cNvPr id="65543" name="Object 10">
                        <a:extLst>
                          <a:ext uri="{FF2B5EF4-FFF2-40B4-BE49-F238E27FC236}">
                            <a16:creationId xmlns:a16="http://schemas.microsoft.com/office/drawing/2014/main" xmlns="" id="{F06471B8-2CEC-4EF4-46F4-1D95CAE37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1828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Text Box 11">
            <a:extLst>
              <a:ext uri="{FF2B5EF4-FFF2-40B4-BE49-F238E27FC236}">
                <a16:creationId xmlns:a16="http://schemas.microsoft.com/office/drawing/2014/main" xmlns="" id="{6606BA86-A924-0D6E-33EA-23A2FFCD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P(              </a:t>
            </a:r>
            <a:r>
              <a:rPr lang="en-GB" altLang="en-US">
                <a:solidFill>
                  <a:srgbClr val="3333FF"/>
                </a:solidFill>
                <a:latin typeface="Arial" panose="020B0604020202020204" pitchFamily="34" charset="0"/>
              </a:rPr>
              <a:t>contains</a:t>
            </a:r>
            <a:r>
              <a:rPr lang="en-GB" altLang="en-US">
                <a:latin typeface="Arial" panose="020B0604020202020204" pitchFamily="34" charset="0"/>
              </a:rPr>
              <a:t>    </a:t>
            </a:r>
            <a:r>
              <a:rPr lang="en-GB" altLang="en-US" baseline="-25000">
                <a:latin typeface="Arial" panose="020B0604020202020204" pitchFamily="34" charset="0"/>
              </a:rPr>
              <a:t>t</a:t>
            </a:r>
            <a:r>
              <a:rPr lang="en-GB" altLang="en-US">
                <a:latin typeface="Arial" panose="020B0604020202020204" pitchFamily="34" charset="0"/>
              </a:rPr>
              <a:t>  ) =  </a:t>
            </a:r>
          </a:p>
        </p:txBody>
      </p:sp>
      <p:graphicFrame>
        <p:nvGraphicFramePr>
          <p:cNvPr id="65545" name="Object 12">
            <a:extLst>
              <a:ext uri="{FF2B5EF4-FFF2-40B4-BE49-F238E27FC236}">
                <a16:creationId xmlns:a16="http://schemas.microsoft.com/office/drawing/2014/main" xmlns="" id="{4C4D1951-2855-7C26-724A-C5334CAF2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971800"/>
          <a:ext cx="1447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8" imgW="10528300" imgH="3797300" progId="Equation.3">
                  <p:embed/>
                </p:oleObj>
              </mc:Choice>
              <mc:Fallback>
                <p:oleObj name="Equation" r:id="rId8" imgW="10528300" imgH="3797300" progId="Equation.3">
                  <p:embed/>
                  <p:pic>
                    <p:nvPicPr>
                      <p:cNvPr id="65545" name="Object 12">
                        <a:extLst>
                          <a:ext uri="{FF2B5EF4-FFF2-40B4-BE49-F238E27FC236}">
                            <a16:creationId xmlns:a16="http://schemas.microsoft.com/office/drawing/2014/main" xmlns="" id="{4C4D1951-2855-7C26-724A-C5334CAF2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14478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3">
            <a:extLst>
              <a:ext uri="{FF2B5EF4-FFF2-40B4-BE49-F238E27FC236}">
                <a16:creationId xmlns:a16="http://schemas.microsoft.com/office/drawing/2014/main" xmlns="" id="{B26568E0-909A-7C11-9B8C-33750725E7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0480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quation" r:id="rId10" imgW="3505200" imgH="3797300" progId="Equation.3">
                  <p:embed/>
                </p:oleObj>
              </mc:Choice>
              <mc:Fallback>
                <p:oleObj name="Equation" r:id="rId10" imgW="3505200" imgH="3797300" progId="Equation.3">
                  <p:embed/>
                  <p:pic>
                    <p:nvPicPr>
                      <p:cNvPr id="65546" name="Object 13">
                        <a:extLst>
                          <a:ext uri="{FF2B5EF4-FFF2-40B4-BE49-F238E27FC236}">
                            <a16:creationId xmlns:a16="http://schemas.microsoft.com/office/drawing/2014/main" xmlns="" id="{B26568E0-909A-7C11-9B8C-33750725E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4">
            <a:extLst>
              <a:ext uri="{FF2B5EF4-FFF2-40B4-BE49-F238E27FC236}">
                <a16:creationId xmlns:a16="http://schemas.microsoft.com/office/drawing/2014/main" xmlns="" id="{9B635A35-D0FF-FFC2-B89A-6B7C44198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29718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11" imgW="3505200" imgH="3797300" progId="Equation.3">
                  <p:embed/>
                </p:oleObj>
              </mc:Choice>
              <mc:Fallback>
                <p:oleObj name="Equation" r:id="rId11" imgW="3505200" imgH="3797300" progId="Equation.3">
                  <p:embed/>
                  <p:pic>
                    <p:nvPicPr>
                      <p:cNvPr id="65547" name="Object 14">
                        <a:extLst>
                          <a:ext uri="{FF2B5EF4-FFF2-40B4-BE49-F238E27FC236}">
                            <a16:creationId xmlns:a16="http://schemas.microsoft.com/office/drawing/2014/main" xmlns="" id="{9B635A35-D0FF-FFC2-B89A-6B7C44198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718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5">
            <a:extLst>
              <a:ext uri="{FF2B5EF4-FFF2-40B4-BE49-F238E27FC236}">
                <a16:creationId xmlns:a16="http://schemas.microsoft.com/office/drawing/2014/main" xmlns="" id="{13D56526-1F25-D155-0732-916F3D08B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9718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12" imgW="3505200" imgH="3213100" progId="Equation.3">
                  <p:embed/>
                </p:oleObj>
              </mc:Choice>
              <mc:Fallback>
                <p:oleObj name="Equation" r:id="rId12" imgW="3505200" imgH="3213100" progId="Equation.3">
                  <p:embed/>
                  <p:pic>
                    <p:nvPicPr>
                      <p:cNvPr id="65548" name="Object 15">
                        <a:extLst>
                          <a:ext uri="{FF2B5EF4-FFF2-40B4-BE49-F238E27FC236}">
                            <a16:creationId xmlns:a16="http://schemas.microsoft.com/office/drawing/2014/main" xmlns="" id="{13D56526-1F25-D155-0732-916F3D08B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6">
            <a:extLst>
              <a:ext uri="{FF2B5EF4-FFF2-40B4-BE49-F238E27FC236}">
                <a16:creationId xmlns:a16="http://schemas.microsoft.com/office/drawing/2014/main" xmlns="" id="{696FEF9F-EDC7-8005-A759-2B899D71F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956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3333FF"/>
                </a:solidFill>
                <a:latin typeface="Arial" panose="020B0604020202020204" pitchFamily="34" charset="0"/>
              </a:rPr>
              <a:t>True for any    </a:t>
            </a:r>
            <a:r>
              <a:rPr lang="en-GB" altLang="en-US" sz="2800" baseline="-25000">
                <a:solidFill>
                  <a:srgbClr val="3333FF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5550" name="AutoShape 17">
            <a:extLst>
              <a:ext uri="{FF2B5EF4-FFF2-40B4-BE49-F238E27FC236}">
                <a16:creationId xmlns:a16="http://schemas.microsoft.com/office/drawing/2014/main" xmlns="" id="{7B0DBB66-E44E-6EF2-231F-BDE854F8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551" name="AutoShape 18">
            <a:extLst>
              <a:ext uri="{FF2B5EF4-FFF2-40B4-BE49-F238E27FC236}">
                <a16:creationId xmlns:a16="http://schemas.microsoft.com/office/drawing/2014/main" xmlns="" id="{B4361073-7DC2-DEB4-0277-AB40D8ED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81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552" name="AutoShape 19">
            <a:extLst>
              <a:ext uri="{FF2B5EF4-FFF2-40B4-BE49-F238E27FC236}">
                <a16:creationId xmlns:a16="http://schemas.microsoft.com/office/drawing/2014/main" xmlns="" id="{F6345D27-3E3F-36D9-6071-7CD8E987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553" name="Text Box 20">
            <a:extLst>
              <a:ext uri="{FF2B5EF4-FFF2-40B4-BE49-F238E27FC236}">
                <a16:creationId xmlns:a16="http://schemas.microsoft.com/office/drawing/2014/main" xmlns="" id="{CAEE8750-769A-51A0-4A5C-A3B42F07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297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Varying intervals from ensemble of experiments</a:t>
            </a:r>
          </a:p>
        </p:txBody>
      </p:sp>
      <p:sp>
        <p:nvSpPr>
          <p:cNvPr id="65554" name="Text Box 31">
            <a:extLst>
              <a:ext uri="{FF2B5EF4-FFF2-40B4-BE49-F238E27FC236}">
                <a16:creationId xmlns:a16="http://schemas.microsoft.com/office/drawing/2014/main" xmlns="" id="{158CCC63-0CA6-69C3-E328-ADDEF56E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91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fixed</a:t>
            </a:r>
          </a:p>
        </p:txBody>
      </p:sp>
      <p:sp>
        <p:nvSpPr>
          <p:cNvPr id="65555" name="Text Box 32">
            <a:extLst>
              <a:ext uri="{FF2B5EF4-FFF2-40B4-BE49-F238E27FC236}">
                <a16:creationId xmlns:a16="http://schemas.microsoft.com/office/drawing/2014/main" xmlns="" id="{CB6383F9-9120-E9CC-C885-971938E7B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56" name="Text Box 33">
            <a:extLst>
              <a:ext uri="{FF2B5EF4-FFF2-40B4-BE49-F238E27FC236}">
                <a16:creationId xmlns:a16="http://schemas.microsoft.com/office/drawing/2014/main" xmlns="" id="{C315896A-487A-85B0-DAE2-FA29C41F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FF"/>
                </a:solidFill>
                <a:latin typeface="Arial" panose="020B0604020202020204" pitchFamily="34" charset="0"/>
              </a:rPr>
              <a:t>Gives range of     for which observed value     was “likely”</a:t>
            </a:r>
            <a:r>
              <a:rPr lang="en-GB" altLang="en-US" sz="2800">
                <a:solidFill>
                  <a:srgbClr val="3333FF"/>
                </a:solidFill>
                <a:latin typeface="Arial" panose="020B0604020202020204" pitchFamily="34" charset="0"/>
              </a:rPr>
              <a:t> (    )</a:t>
            </a:r>
          </a:p>
        </p:txBody>
      </p:sp>
      <p:graphicFrame>
        <p:nvGraphicFramePr>
          <p:cNvPr id="65557" name="Object 34">
            <a:extLst>
              <a:ext uri="{FF2B5EF4-FFF2-40B4-BE49-F238E27FC236}">
                <a16:creationId xmlns:a16="http://schemas.microsoft.com/office/drawing/2014/main" xmlns="" id="{E61EB478-E9EC-B2ED-F57E-A8499661B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373688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14" imgW="3505200" imgH="3797300" progId="Equation.3">
                  <p:embed/>
                </p:oleObj>
              </mc:Choice>
              <mc:Fallback>
                <p:oleObj name="Equation" r:id="rId14" imgW="3505200" imgH="3797300" progId="Equation.3">
                  <p:embed/>
                  <p:pic>
                    <p:nvPicPr>
                      <p:cNvPr id="65557" name="Object 34">
                        <a:extLst>
                          <a:ext uri="{FF2B5EF4-FFF2-40B4-BE49-F238E27FC236}">
                            <a16:creationId xmlns:a16="http://schemas.microsoft.com/office/drawing/2014/main" xmlns="" id="{E61EB478-E9EC-B2ED-F57E-A8499661BD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73688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8" name="Object 35">
            <a:extLst>
              <a:ext uri="{FF2B5EF4-FFF2-40B4-BE49-F238E27FC236}">
                <a16:creationId xmlns:a16="http://schemas.microsoft.com/office/drawing/2014/main" xmlns="" id="{05BC151E-A1E3-0865-8614-62887114D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5373688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15" imgW="3505200" imgH="3213100" progId="Equation.3">
                  <p:embed/>
                </p:oleObj>
              </mc:Choice>
              <mc:Fallback>
                <p:oleObj name="Equation" r:id="rId15" imgW="3505200" imgH="3213100" progId="Equation.3">
                  <p:embed/>
                  <p:pic>
                    <p:nvPicPr>
                      <p:cNvPr id="65558" name="Object 35">
                        <a:extLst>
                          <a:ext uri="{FF2B5EF4-FFF2-40B4-BE49-F238E27FC236}">
                            <a16:creationId xmlns:a16="http://schemas.microsoft.com/office/drawing/2014/main" xmlns="" id="{05BC151E-A1E3-0865-8614-62887114D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5373688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9" name="Text Box 36">
            <a:extLst>
              <a:ext uri="{FF2B5EF4-FFF2-40B4-BE49-F238E27FC236}">
                <a16:creationId xmlns:a16="http://schemas.microsoft.com/office/drawing/2014/main" xmlns="" id="{BB692AFA-D8BB-BFD6-DE5B-905F2D9B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837238"/>
            <a:ext cx="816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CC0000"/>
                </a:solidFill>
                <a:latin typeface="Arial" panose="020B0604020202020204" pitchFamily="34" charset="0"/>
              </a:rPr>
              <a:t>Contrast Bayes : Degree of belief =                  is in </a:t>
            </a:r>
          </a:p>
        </p:txBody>
      </p:sp>
      <p:graphicFrame>
        <p:nvGraphicFramePr>
          <p:cNvPr id="65560" name="Object 38">
            <a:extLst>
              <a:ext uri="{FF2B5EF4-FFF2-40B4-BE49-F238E27FC236}">
                <a16:creationId xmlns:a16="http://schemas.microsoft.com/office/drawing/2014/main" xmlns="" id="{FAAB214A-119D-7B4D-473C-8561591BA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5791200"/>
          <a:ext cx="1447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16" imgW="12877800" imgH="4686300" progId="Equation.3">
                  <p:embed/>
                </p:oleObj>
              </mc:Choice>
              <mc:Fallback>
                <p:oleObj name="Equation" r:id="rId16" imgW="12877800" imgH="4686300" progId="Equation.3">
                  <p:embed/>
                  <p:pic>
                    <p:nvPicPr>
                      <p:cNvPr id="65560" name="Object 38">
                        <a:extLst>
                          <a:ext uri="{FF2B5EF4-FFF2-40B4-BE49-F238E27FC236}">
                            <a16:creationId xmlns:a16="http://schemas.microsoft.com/office/drawing/2014/main" xmlns="" id="{FAAB214A-119D-7B4D-473C-8561591BA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91200"/>
                        <a:ext cx="14478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1" name="Object 39">
            <a:extLst>
              <a:ext uri="{FF2B5EF4-FFF2-40B4-BE49-F238E27FC236}">
                <a16:creationId xmlns:a16="http://schemas.microsoft.com/office/drawing/2014/main" xmlns="" id="{639A8932-BE1E-5D86-FA08-C073BF4AD2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5876925"/>
          <a:ext cx="1293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18" imgW="10528300" imgH="3797300" progId="Equation.3">
                  <p:embed/>
                </p:oleObj>
              </mc:Choice>
              <mc:Fallback>
                <p:oleObj name="Equation" r:id="rId18" imgW="10528300" imgH="3797300" progId="Equation.3">
                  <p:embed/>
                  <p:pic>
                    <p:nvPicPr>
                      <p:cNvPr id="65561" name="Object 39">
                        <a:extLst>
                          <a:ext uri="{FF2B5EF4-FFF2-40B4-BE49-F238E27FC236}">
                            <a16:creationId xmlns:a16="http://schemas.microsoft.com/office/drawing/2014/main" xmlns="" id="{639A8932-BE1E-5D86-FA08-C073BF4AD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876925"/>
                        <a:ext cx="12938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2" name="Object 40">
            <a:extLst>
              <a:ext uri="{FF2B5EF4-FFF2-40B4-BE49-F238E27FC236}">
                <a16:creationId xmlns:a16="http://schemas.microsoft.com/office/drawing/2014/main" xmlns="" id="{14EE52E6-AE05-612E-5099-5F96C2C5F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913" y="1052513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19" imgW="3505200" imgH="3797300" progId="Equation.3">
                  <p:embed/>
                </p:oleObj>
              </mc:Choice>
              <mc:Fallback>
                <p:oleObj name="Equation" r:id="rId19" imgW="3505200" imgH="3797300" progId="Equation.3">
                  <p:embed/>
                  <p:pic>
                    <p:nvPicPr>
                      <p:cNvPr id="65562" name="Object 40">
                        <a:extLst>
                          <a:ext uri="{FF2B5EF4-FFF2-40B4-BE49-F238E27FC236}">
                            <a16:creationId xmlns:a16="http://schemas.microsoft.com/office/drawing/2014/main" xmlns="" id="{14EE52E6-AE05-612E-5099-5F96C2C5F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1052513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3" name="Object 41">
            <a:extLst>
              <a:ext uri="{FF2B5EF4-FFF2-40B4-BE49-F238E27FC236}">
                <a16:creationId xmlns:a16="http://schemas.microsoft.com/office/drawing/2014/main" xmlns="" id="{2413EAF7-8CB3-58B8-773C-5B16DCE66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20" imgW="3797300" imgH="5270500" progId="Equation.3">
                  <p:embed/>
                </p:oleObj>
              </mc:Choice>
              <mc:Fallback>
                <p:oleObj name="Equation" r:id="rId20" imgW="3797300" imgH="5270500" progId="Equation.3">
                  <p:embed/>
                  <p:pic>
                    <p:nvPicPr>
                      <p:cNvPr id="65563" name="Object 41">
                        <a:extLst>
                          <a:ext uri="{FF2B5EF4-FFF2-40B4-BE49-F238E27FC236}">
                            <a16:creationId xmlns:a16="http://schemas.microsoft.com/office/drawing/2014/main" xmlns="" id="{2413EAF7-8CB3-58B8-773C-5B16DCE66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xmlns="" id="{C11BFDAC-EB8E-D542-37D5-F2C373B5F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D2E299-8A5B-BA41-A7D1-BD07ED98D991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6562" name="Picture 4">
            <a:extLst>
              <a:ext uri="{FF2B5EF4-FFF2-40B4-BE49-F238E27FC236}">
                <a16:creationId xmlns:a16="http://schemas.microsoft.com/office/drawing/2014/main" xmlns="" id="{4BCE94A8-C9A4-F149-9799-4F12E462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88913"/>
            <a:ext cx="5110163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5">
            <a:extLst>
              <a:ext uri="{FF2B5EF4-FFF2-40B4-BE49-F238E27FC236}">
                <a16:creationId xmlns:a16="http://schemas.microsoft.com/office/drawing/2014/main" xmlns="" id="{2EA674B9-B43F-1D18-11E9-E3C54030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156325"/>
            <a:ext cx="7993063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μ≥</a:t>
            </a: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No prior for </a:t>
            </a:r>
            <a:r>
              <a:rPr lang="el-GR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</a:p>
        </p:txBody>
      </p:sp>
      <p:sp>
        <p:nvSpPr>
          <p:cNvPr id="66564" name="TextBox 1">
            <a:extLst>
              <a:ext uri="{FF2B5EF4-FFF2-40B4-BE49-F238E27FC236}">
                <a16:creationId xmlns:a16="http://schemas.microsoft.com/office/drawing/2014/main" xmlns="" id="{76B74E7C-645F-FD88-9F56-CC08B64B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88913"/>
            <a:ext cx="7056437" cy="1262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    Classical (Neyman) Confidence Intervals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                   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Uses only P(data|theory)</a:t>
            </a:r>
          </a:p>
        </p:txBody>
      </p:sp>
      <p:sp>
        <p:nvSpPr>
          <p:cNvPr id="66565" name="TextBox 1">
            <a:extLst>
              <a:ext uri="{FF2B5EF4-FFF2-40B4-BE49-F238E27FC236}">
                <a16:creationId xmlns:a16="http://schemas.microsoft.com/office/drawing/2014/main" xmlns="" id="{48011255-3E6D-0F3E-D607-CBDD52F2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92413"/>
            <a:ext cx="136842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Theoretical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Parameter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      µ</a:t>
            </a:r>
          </a:p>
        </p:txBody>
      </p:sp>
      <p:sp>
        <p:nvSpPr>
          <p:cNvPr id="66566" name="TextBox 2">
            <a:extLst>
              <a:ext uri="{FF2B5EF4-FFF2-40B4-BE49-F238E27FC236}">
                <a16:creationId xmlns:a16="http://schemas.microsoft.com/office/drawing/2014/main" xmlns="" id="{BB8A7965-4CC4-3635-C929-B18C9F6D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652963"/>
            <a:ext cx="19081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Observation x </a:t>
            </a:r>
            <a:r>
              <a:rPr lang="en-GB" altLang="en-US" sz="1600">
                <a:solidFill>
                  <a:srgbClr val="7030A0"/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GB" altLang="en-US" sz="1600">
                <a:latin typeface="Arial" panose="020B0604020202020204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>
            <a:extLst>
              <a:ext uri="{FF2B5EF4-FFF2-40B4-BE49-F238E27FC236}">
                <a16:creationId xmlns:a16="http://schemas.microsoft.com/office/drawing/2014/main" xmlns="" id="{D0CA3730-44C9-C3DD-F8B0-9C05C24C1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C72E6-56A8-0843-9409-75F1DD22B800}" type="slidenum">
              <a:rPr lang="en-GB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8610" name="Object 3">
            <a:extLst>
              <a:ext uri="{FF2B5EF4-FFF2-40B4-BE49-F238E27FC236}">
                <a16:creationId xmlns:a16="http://schemas.microsoft.com/office/drawing/2014/main" xmlns="" id="{899C5808-5B17-5975-B69E-4DF2F1C3C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57200"/>
          <a:ext cx="32194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3" imgW="14046200" imgH="3797300" progId="Equation.3">
                  <p:embed/>
                </p:oleObj>
              </mc:Choice>
              <mc:Fallback>
                <p:oleObj name="Equation" r:id="rId3" imgW="14046200" imgH="3797300" progId="Equation.3">
                  <p:embed/>
                  <p:pic>
                    <p:nvPicPr>
                      <p:cNvPr id="68610" name="Object 3">
                        <a:extLst>
                          <a:ext uri="{FF2B5EF4-FFF2-40B4-BE49-F238E27FC236}">
                            <a16:creationId xmlns:a16="http://schemas.microsoft.com/office/drawing/2014/main" xmlns="" id="{899C5808-5B17-5975-B69E-4DF2F1C3C1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219450" cy="871538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4">
            <a:extLst>
              <a:ext uri="{FF2B5EF4-FFF2-40B4-BE49-F238E27FC236}">
                <a16:creationId xmlns:a16="http://schemas.microsoft.com/office/drawing/2014/main" xmlns="" id="{8778C5F6-443D-B196-817F-24D46F6A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549275"/>
            <a:ext cx="413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at 90% confidence</a:t>
            </a:r>
          </a:p>
        </p:txBody>
      </p:sp>
      <p:graphicFrame>
        <p:nvGraphicFramePr>
          <p:cNvPr id="22587" name="Group 59">
            <a:extLst>
              <a:ext uri="{FF2B5EF4-FFF2-40B4-BE49-F238E27FC236}">
                <a16:creationId xmlns:a16="http://schemas.microsoft.com/office/drawing/2014/main" xmlns="" id="{62665C7F-4D44-2AA1-3B57-691507C8C97A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524000"/>
          <a:ext cx="6226175" cy="2054258"/>
        </p:xfrm>
        <a:graphic>
          <a:graphicData uri="http://schemas.openxmlformats.org/drawingml/2006/table">
            <a:tbl>
              <a:tblPr/>
              <a:tblGrid>
                <a:gridCol w="622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5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and          known, but random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unknown, but fixed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 statement about         and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8618" name="Text Box 14">
            <a:extLst>
              <a:ext uri="{FF2B5EF4-FFF2-40B4-BE49-F238E27FC236}">
                <a16:creationId xmlns:a16="http://schemas.microsoft.com/office/drawing/2014/main" xmlns="" id="{599265C2-8035-413E-04B9-FA2C913A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Frequentist</a:t>
            </a:r>
          </a:p>
        </p:txBody>
      </p:sp>
      <p:graphicFrame>
        <p:nvGraphicFramePr>
          <p:cNvPr id="68619" name="Object 15">
            <a:extLst>
              <a:ext uri="{FF2B5EF4-FFF2-40B4-BE49-F238E27FC236}">
                <a16:creationId xmlns:a16="http://schemas.microsoft.com/office/drawing/2014/main" xmlns="" id="{58616D5B-7DBD-B316-1387-FE00B4B767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7813" y="1524000"/>
          <a:ext cx="687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5" imgW="3797300" imgH="3797300" progId="Equation.3">
                  <p:embed/>
                </p:oleObj>
              </mc:Choice>
              <mc:Fallback>
                <p:oleObj name="Equation" r:id="rId5" imgW="3797300" imgH="3797300" progId="Equation.3">
                  <p:embed/>
                  <p:pic>
                    <p:nvPicPr>
                      <p:cNvPr id="68619" name="Object 15">
                        <a:extLst>
                          <a:ext uri="{FF2B5EF4-FFF2-40B4-BE49-F238E27FC236}">
                            <a16:creationId xmlns:a16="http://schemas.microsoft.com/office/drawing/2014/main" xmlns="" id="{58616D5B-7DBD-B316-1387-FE00B4B767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1524000"/>
                        <a:ext cx="687387" cy="6858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6">
            <a:extLst>
              <a:ext uri="{FF2B5EF4-FFF2-40B4-BE49-F238E27FC236}">
                <a16:creationId xmlns:a16="http://schemas.microsoft.com/office/drawing/2014/main" xmlns="" id="{7BB27278-6AA5-DE7C-3578-EC31533F9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524000"/>
          <a:ext cx="738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7" imgW="4102100" imgH="3797300" progId="Equation.3">
                  <p:embed/>
                </p:oleObj>
              </mc:Choice>
              <mc:Fallback>
                <p:oleObj name="Equation" r:id="rId7" imgW="4102100" imgH="3797300" progId="Equation.3">
                  <p:embed/>
                  <p:pic>
                    <p:nvPicPr>
                      <p:cNvPr id="68620" name="Object 16">
                        <a:extLst>
                          <a:ext uri="{FF2B5EF4-FFF2-40B4-BE49-F238E27FC236}">
                            <a16:creationId xmlns:a16="http://schemas.microsoft.com/office/drawing/2014/main" xmlns="" id="{7BB27278-6AA5-DE7C-3578-EC31533F9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738188" cy="6858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23">
            <a:extLst>
              <a:ext uri="{FF2B5EF4-FFF2-40B4-BE49-F238E27FC236}">
                <a16:creationId xmlns:a16="http://schemas.microsoft.com/office/drawing/2014/main" xmlns="" id="{EC3094D1-7806-30FF-A1D5-106F45D36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5908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9" imgW="3797300" imgH="3797300" progId="Equation.3">
                  <p:embed/>
                </p:oleObj>
              </mc:Choice>
              <mc:Fallback>
                <p:oleObj name="Equation" r:id="rId9" imgW="3797300" imgH="3797300" progId="Equation.3">
                  <p:embed/>
                  <p:pic>
                    <p:nvPicPr>
                      <p:cNvPr id="68621" name="Object 23">
                        <a:extLst>
                          <a:ext uri="{FF2B5EF4-FFF2-40B4-BE49-F238E27FC236}">
                            <a16:creationId xmlns:a16="http://schemas.microsoft.com/office/drawing/2014/main" xmlns="" id="{EC3094D1-7806-30FF-A1D5-106F45D36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24">
            <a:extLst>
              <a:ext uri="{FF2B5EF4-FFF2-40B4-BE49-F238E27FC236}">
                <a16:creationId xmlns:a16="http://schemas.microsoft.com/office/drawing/2014/main" xmlns="" id="{EB317BBB-9CB2-11B3-00A1-77550B08AA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2636838"/>
          <a:ext cx="609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Equation" r:id="rId11" imgW="4102100" imgH="3797300" progId="Equation.3">
                  <p:embed/>
                </p:oleObj>
              </mc:Choice>
              <mc:Fallback>
                <p:oleObj name="Equation" r:id="rId11" imgW="4102100" imgH="3797300" progId="Equation.3">
                  <p:embed/>
                  <p:pic>
                    <p:nvPicPr>
                      <p:cNvPr id="68622" name="Object 24">
                        <a:extLst>
                          <a:ext uri="{FF2B5EF4-FFF2-40B4-BE49-F238E27FC236}">
                            <a16:creationId xmlns:a16="http://schemas.microsoft.com/office/drawing/2014/main" xmlns="" id="{EB317BBB-9CB2-11B3-00A1-77550B08AA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636838"/>
                        <a:ext cx="6096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Text Box 27">
            <a:extLst>
              <a:ext uri="{FF2B5EF4-FFF2-40B4-BE49-F238E27FC236}">
                <a16:creationId xmlns:a16="http://schemas.microsoft.com/office/drawing/2014/main" xmlns="" id="{83C37FDD-831D-EFF0-26EB-D28B293FE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Bayesian</a:t>
            </a:r>
          </a:p>
        </p:txBody>
      </p:sp>
      <p:graphicFrame>
        <p:nvGraphicFramePr>
          <p:cNvPr id="68624" name="Object 44">
            <a:extLst>
              <a:ext uri="{FF2B5EF4-FFF2-40B4-BE49-F238E27FC236}">
                <a16:creationId xmlns:a16="http://schemas.microsoft.com/office/drawing/2014/main" xmlns="" id="{8C743997-EB09-CF66-CD40-075B7A7D49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810000"/>
          <a:ext cx="687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13" imgW="3797300" imgH="3797300" progId="Equation.3">
                  <p:embed/>
                </p:oleObj>
              </mc:Choice>
              <mc:Fallback>
                <p:oleObj name="Equation" r:id="rId13" imgW="3797300" imgH="3797300" progId="Equation.3">
                  <p:embed/>
                  <p:pic>
                    <p:nvPicPr>
                      <p:cNvPr id="68624" name="Object 44">
                        <a:extLst>
                          <a:ext uri="{FF2B5EF4-FFF2-40B4-BE49-F238E27FC236}">
                            <a16:creationId xmlns:a16="http://schemas.microsoft.com/office/drawing/2014/main" xmlns="" id="{8C743997-EB09-CF66-CD40-075B7A7D49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687388" cy="6858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45">
            <a:extLst>
              <a:ext uri="{FF2B5EF4-FFF2-40B4-BE49-F238E27FC236}">
                <a16:creationId xmlns:a16="http://schemas.microsoft.com/office/drawing/2014/main" xmlns="" id="{B5C85E7D-D2B9-81B5-7055-14C796FC1B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2113" y="3810000"/>
          <a:ext cx="738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15" imgW="4102100" imgH="3797300" progId="Equation.3">
                  <p:embed/>
                </p:oleObj>
              </mc:Choice>
              <mc:Fallback>
                <p:oleObj name="Equation" r:id="rId15" imgW="4102100" imgH="3797300" progId="Equation.3">
                  <p:embed/>
                  <p:pic>
                    <p:nvPicPr>
                      <p:cNvPr id="68625" name="Object 45">
                        <a:extLst>
                          <a:ext uri="{FF2B5EF4-FFF2-40B4-BE49-F238E27FC236}">
                            <a16:creationId xmlns:a16="http://schemas.microsoft.com/office/drawing/2014/main" xmlns="" id="{B5C85E7D-D2B9-81B5-7055-14C796FC1B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3810000"/>
                        <a:ext cx="738187" cy="6858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46">
            <a:extLst>
              <a:ext uri="{FF2B5EF4-FFF2-40B4-BE49-F238E27FC236}">
                <a16:creationId xmlns:a16="http://schemas.microsoft.com/office/drawing/2014/main" xmlns="" id="{269AB6E7-F37A-4E48-F21E-675CC85A0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6088" y="2057400"/>
          <a:ext cx="631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16" imgW="3505200" imgH="3797300" progId="Equation.3">
                  <p:embed/>
                </p:oleObj>
              </mc:Choice>
              <mc:Fallback>
                <p:oleObj name="Equation" r:id="rId16" imgW="3505200" imgH="3797300" progId="Equation.3">
                  <p:embed/>
                  <p:pic>
                    <p:nvPicPr>
                      <p:cNvPr id="68626" name="Object 46">
                        <a:extLst>
                          <a:ext uri="{FF2B5EF4-FFF2-40B4-BE49-F238E27FC236}">
                            <a16:creationId xmlns:a16="http://schemas.microsoft.com/office/drawing/2014/main" xmlns="" id="{269AB6E7-F37A-4E48-F21E-675CC85A0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2057400"/>
                        <a:ext cx="631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47">
            <a:extLst>
              <a:ext uri="{FF2B5EF4-FFF2-40B4-BE49-F238E27FC236}">
                <a16:creationId xmlns:a16="http://schemas.microsoft.com/office/drawing/2014/main" xmlns="" id="{73760E92-CE4A-8D19-0C1C-B496DE17B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0" y="4800600"/>
          <a:ext cx="633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18" imgW="3505200" imgH="3797300" progId="Equation.3">
                  <p:embed/>
                </p:oleObj>
              </mc:Choice>
              <mc:Fallback>
                <p:oleObj name="Equation" r:id="rId18" imgW="3505200" imgH="3797300" progId="Equation.3">
                  <p:embed/>
                  <p:pic>
                    <p:nvPicPr>
                      <p:cNvPr id="68627" name="Object 47">
                        <a:extLst>
                          <a:ext uri="{FF2B5EF4-FFF2-40B4-BE49-F238E27FC236}">
                            <a16:creationId xmlns:a16="http://schemas.microsoft.com/office/drawing/2014/main" xmlns="" id="{73760E92-CE4A-8D19-0C1C-B496DE17B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800600"/>
                        <a:ext cx="6334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54">
            <a:extLst>
              <a:ext uri="{FF2B5EF4-FFF2-40B4-BE49-F238E27FC236}">
                <a16:creationId xmlns:a16="http://schemas.microsoft.com/office/drawing/2014/main" xmlns="" id="{DDD891ED-0557-7679-7ACE-37DE03276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5334000"/>
          <a:ext cx="561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19" imgW="3505200" imgH="3797300" progId="Equation.3">
                  <p:embed/>
                </p:oleObj>
              </mc:Choice>
              <mc:Fallback>
                <p:oleObj name="Equation" r:id="rId19" imgW="3505200" imgH="3797300" progId="Equation.3">
                  <p:embed/>
                  <p:pic>
                    <p:nvPicPr>
                      <p:cNvPr id="68628" name="Object 54">
                        <a:extLst>
                          <a:ext uri="{FF2B5EF4-FFF2-40B4-BE49-F238E27FC236}">
                            <a16:creationId xmlns:a16="http://schemas.microsoft.com/office/drawing/2014/main" xmlns="" id="{DDD891ED-0557-7679-7ACE-37DE03276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0"/>
                        <a:ext cx="561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3" name="Group 65">
            <a:extLst>
              <a:ext uri="{FF2B5EF4-FFF2-40B4-BE49-F238E27FC236}">
                <a16:creationId xmlns:a16="http://schemas.microsoft.com/office/drawing/2014/main" xmlns="" id="{E0A54721-5C84-6917-BB99-5C98C9B88F05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3810000"/>
          <a:ext cx="6329363" cy="2493963"/>
        </p:xfrm>
        <a:graphic>
          <a:graphicData uri="http://schemas.openxmlformats.org/drawingml/2006/table">
            <a:tbl>
              <a:tblPr/>
              <a:tblGrid>
                <a:gridCol w="6121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and          known, and fixed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unknown, and random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Probability/credible statement about 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>
            <a:extLst>
              <a:ext uri="{FF2B5EF4-FFF2-40B4-BE49-F238E27FC236}">
                <a16:creationId xmlns:a16="http://schemas.microsoft.com/office/drawing/2014/main" xmlns="" id="{5FC31CFE-3EB4-94C2-AB91-20359B7F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F10004-05DB-6041-8775-1CB55C5BAF5C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en-GB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F7D1A566-48B9-9683-0F70-F5081BF07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496300" cy="850900"/>
          </a:xfrm>
        </p:spPr>
        <p:txBody>
          <a:bodyPr/>
          <a:lstStyle/>
          <a:p>
            <a:pPr eaLnBrk="1" hangingPunct="1"/>
            <a:r>
              <a:rPr lang="en-GB" altLang="en-US" sz="4000"/>
              <a:t>Conclusions: What you now know</a:t>
            </a:r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xmlns="" id="{45480805-56A7-7686-0BCF-631B1E990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87852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>
                <a:solidFill>
                  <a:srgbClr val="0033CC"/>
                </a:solidFill>
              </a:rPr>
              <a:t>How it works, and how to estimate uncertainties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>
                <a:solidFill>
                  <a:srgbClr val="008000"/>
                </a:solidFill>
                <a:sym typeface="Symbol" pitchFamily="18" charset="2"/>
              </a:rPr>
              <a:t>(ln </a:t>
            </a:r>
            <a:r>
              <a:rPr lang="en-GB" altLang="en-US" dirty="0">
                <a:solidFill>
                  <a:srgbClr val="008000"/>
                </a:solidFill>
                <a:latin typeface="Script MT Bold" pitchFamily="66" charset="0"/>
                <a:sym typeface="Symbol" pitchFamily="18" charset="2"/>
              </a:rPr>
              <a:t>L</a:t>
            </a:r>
            <a:r>
              <a:rPr lang="en-GB" altLang="en-US" dirty="0">
                <a:solidFill>
                  <a:srgbClr val="008000"/>
                </a:solidFill>
                <a:sym typeface="Symbol" pitchFamily="18" charset="2"/>
              </a:rPr>
              <a:t>) = 0.5 rule and coverage</a:t>
            </a:r>
            <a:endParaRPr lang="en-GB" altLang="en-US" dirty="0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>
                <a:solidFill>
                  <a:srgbClr val="FF0000"/>
                </a:solidFill>
              </a:rPr>
              <a:t>Several Parameters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 err="1">
                <a:solidFill>
                  <a:srgbClr val="0033CC"/>
                </a:solidFill>
              </a:rPr>
              <a:t>Commbining</a:t>
            </a:r>
            <a:r>
              <a:rPr lang="en-GB" altLang="en-US" dirty="0">
                <a:solidFill>
                  <a:srgbClr val="0033CC"/>
                </a:solidFill>
              </a:rPr>
              <a:t> Profile </a:t>
            </a:r>
            <a:r>
              <a:rPr lang="en-GB" altLang="en-US" dirty="0">
                <a:solidFill>
                  <a:srgbClr val="0033CC"/>
                </a:solidFill>
                <a:latin typeface="Script MT Bold" panose="03040602040607080904" pitchFamily="66" charset="0"/>
              </a:rPr>
              <a:t>L</a:t>
            </a:r>
            <a:r>
              <a:rPr lang="en-GB" altLang="en-US" dirty="0">
                <a:solidFill>
                  <a:srgbClr val="0033CC"/>
                </a:solidFill>
              </a:rPr>
              <a:t>s loses information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 err="1">
                <a:solidFill>
                  <a:srgbClr val="00B050"/>
                </a:solidFill>
                <a:latin typeface="+mn-lt"/>
                <a:sym typeface="Symbol" pitchFamily="18" charset="2"/>
              </a:rPr>
              <a:t>Unbinned</a:t>
            </a:r>
            <a:r>
              <a:rPr lang="en-GB" altLang="en-US" dirty="0">
                <a:solidFill>
                  <a:srgbClr val="00B050"/>
                </a:solidFill>
                <a:latin typeface="Script MT Bold" pitchFamily="66" charset="0"/>
                <a:sym typeface="Symbol" pitchFamily="18" charset="2"/>
              </a:rPr>
              <a:t> </a:t>
            </a:r>
            <a:r>
              <a:rPr lang="en-GB" altLang="en-US" dirty="0" err="1">
                <a:solidFill>
                  <a:srgbClr val="00B050"/>
                </a:solidFill>
                <a:latin typeface="Script MT Bold" pitchFamily="66" charset="0"/>
                <a:sym typeface="Symbol" pitchFamily="18" charset="2"/>
              </a:rPr>
              <a:t>L</a:t>
            </a:r>
            <a:r>
              <a:rPr lang="en-GB" altLang="en-US" baseline="-25000" dirty="0" err="1">
                <a:solidFill>
                  <a:srgbClr val="00B050"/>
                </a:solidFill>
                <a:sym typeface="Symbol" pitchFamily="18" charset="2"/>
              </a:rPr>
              <a:t>max</a:t>
            </a:r>
            <a:r>
              <a:rPr lang="en-GB" altLang="en-US" dirty="0">
                <a:solidFill>
                  <a:srgbClr val="00B050"/>
                </a:solidFill>
                <a:sym typeface="Symbol" pitchFamily="18" charset="2"/>
              </a:rPr>
              <a:t> and Goodness of Fit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dirty="0">
                <a:solidFill>
                  <a:srgbClr val="FF0000"/>
                </a:solidFill>
                <a:sym typeface="Symbol" pitchFamily="18" charset="2"/>
              </a:rPr>
              <a:t>Intro to Bayes and Frequentism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7E650AA3-991A-8D14-6B14-5B7A3112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FINAL MESSAGE</a:t>
            </a:r>
          </a:p>
        </p:txBody>
      </p:sp>
      <p:sp>
        <p:nvSpPr>
          <p:cNvPr id="57347" name="Slide Number Placeholder 2">
            <a:extLst>
              <a:ext uri="{FF2B5EF4-FFF2-40B4-BE49-F238E27FC236}">
                <a16:creationId xmlns:a16="http://schemas.microsoft.com/office/drawing/2014/main" xmlns="" id="{6D00E16B-A84A-81DE-8002-70518564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83A08D-E443-6346-89EC-B35F64DA1F82}" type="slidenum">
              <a:rPr lang="en-GB" altLang="en-US"/>
              <a:pPr eaLnBrk="1" hangingPunct="1"/>
              <a:t>66</a:t>
            </a:fld>
            <a:endParaRPr lang="en-GB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8DD506-5F8F-B386-1ECD-0C0D563CDBD9}"/>
              </a:ext>
            </a:extLst>
          </p:cNvPr>
          <p:cNvSpPr txBox="1"/>
          <p:nvPr/>
        </p:nvSpPr>
        <p:spPr>
          <a:xfrm>
            <a:off x="323850" y="2205038"/>
            <a:ext cx="8280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cannot become an expert on Statistics by just reading books and listening to lectures.</a:t>
            </a:r>
          </a:p>
          <a:p>
            <a:pPr>
              <a:defRPr/>
            </a:pPr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have to work at it – solve lots of problems, etc.</a:t>
            </a:r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</a:rPr>
              <a:t>Best of luck with Statistics, and with your </a:t>
            </a:r>
          </a:p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          </a:t>
            </a:r>
            <a:r>
              <a:rPr lang="en-GB" sz="3200" smtClean="0">
                <a:solidFill>
                  <a:srgbClr val="FF0000"/>
                </a:solidFill>
              </a:rPr>
              <a:t>research </a:t>
            </a:r>
            <a:r>
              <a:rPr lang="en-GB" sz="3200" dirty="0" smtClean="0">
                <a:solidFill>
                  <a:srgbClr val="FF0000"/>
                </a:solidFill>
              </a:rPr>
              <a:t>and enjoy </a:t>
            </a:r>
            <a:r>
              <a:rPr lang="en-GB" sz="3200" smtClean="0">
                <a:solidFill>
                  <a:srgbClr val="FF0000"/>
                </a:solidFill>
              </a:rPr>
              <a:t>this School!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xmlns="" id="{C43638A7-6844-D7F6-5BF5-0748879A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4CFF5C-AD20-864A-AFF7-C92F747C5287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xmlns="" id="{C1A9061D-8684-32A6-E48D-1426B6E7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6149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>
            <a:extLst>
              <a:ext uri="{FF2B5EF4-FFF2-40B4-BE49-F238E27FC236}">
                <a16:creationId xmlns:a16="http://schemas.microsoft.com/office/drawing/2014/main" xmlns="" id="{560DA6A6-FC5E-0C04-A411-CBDE397D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FCDC9F-F348-8D4C-B797-A4E7A784C14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41A9F87F-CFAD-6D34-951D-61FB2502B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3600"/>
              <a:t>Maximum likelihood uncertainty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B791A3AB-581F-BAC4-5313-AE23D159C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70000"/>
            <a:ext cx="8229600" cy="547211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Range of likely values of param 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from width of </a:t>
            </a:r>
            <a:r>
              <a:rPr lang="en-GB" altLang="en-US" sz="2800">
                <a:solidFill>
                  <a:srgbClr val="3366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or l dists.</a:t>
            </a:r>
            <a:endParaRPr lang="el-G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If </a:t>
            </a:r>
            <a:r>
              <a:rPr lang="en-GB" altLang="en-US" sz="2400">
                <a:latin typeface="Script MT Bold" panose="03040602040607080904" pitchFamily="66" charset="77"/>
              </a:rPr>
              <a:t>L</a:t>
            </a:r>
            <a:r>
              <a:rPr lang="en-GB" altLang="en-US" sz="2400"/>
              <a:t>(</a:t>
            </a:r>
            <a:r>
              <a:rPr lang="el-GR" altLang="en-US" sz="2400"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cs typeface="Times New Roman" panose="02020603050405020304" pitchFamily="18" charset="0"/>
              </a:rPr>
              <a:t>) is Gaussian, following definitions of </a:t>
            </a:r>
            <a:r>
              <a:rPr lang="el-GR" altLang="en-US" sz="2400"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cs typeface="Times New Roman" panose="02020603050405020304" pitchFamily="18" charset="0"/>
              </a:rPr>
              <a:t> are equivalent: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1) RMS of </a:t>
            </a:r>
            <a:r>
              <a:rPr lang="en-GB" altLang="en-US" sz="2400">
                <a:solidFill>
                  <a:srgbClr val="FF0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2) 1/√(-d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2400">
                <a:solidFill>
                  <a:schemeClr val="accent2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/ d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rgbClr val="3366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000">
                <a:cs typeface="Times New Roman" panose="02020603050405020304" pitchFamily="18" charset="0"/>
              </a:rPr>
              <a:t>(Mnemonic)</a:t>
            </a:r>
            <a:r>
              <a:rPr lang="en-GB" altLang="en-US">
                <a:solidFill>
                  <a:srgbClr val="336600"/>
                </a:solidFill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3) ln(</a:t>
            </a:r>
            <a:r>
              <a:rPr lang="en-GB" altLang="en-US" sz="2800">
                <a:solidFill>
                  <a:srgbClr val="008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400" baseline="-25000">
                <a:solidFill>
                  <a:srgbClr val="008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±</a:t>
            </a:r>
            <a:r>
              <a:rPr lang="el-GR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) = ln(</a:t>
            </a:r>
            <a:r>
              <a:rPr lang="en-GB" altLang="en-US" sz="2800">
                <a:solidFill>
                  <a:srgbClr val="008000"/>
                </a:solidFill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400" baseline="-25000">
                <a:solidFill>
                  <a:srgbClr val="00800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)) -1/2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cs typeface="Times New Roman" panose="02020603050405020304" pitchFamily="18" charset="0"/>
              </a:rPr>
              <a:t>If </a:t>
            </a:r>
            <a:r>
              <a:rPr lang="en-GB" altLang="en-US" sz="2400">
                <a:latin typeface="Script MT Bold" panose="03040602040607080904" pitchFamily="66" charset="77"/>
                <a:cs typeface="Times New Roman" panose="02020603050405020304" pitchFamily="18" charset="0"/>
              </a:rPr>
              <a:t>L</a:t>
            </a:r>
            <a:r>
              <a:rPr lang="en-GB" altLang="en-US" sz="2400">
                <a:cs typeface="Times New Roman" panose="02020603050405020304" pitchFamily="18" charset="0"/>
              </a:rPr>
              <a:t>(</a:t>
            </a:r>
            <a:r>
              <a:rPr lang="el-GR" altLang="en-US" sz="2400"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cs typeface="Times New Roman" panose="02020603050405020304" pitchFamily="18" charset="0"/>
              </a:rPr>
              <a:t>) is non-Gaussian, these are no longer the same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Procedure 3) above still gives interval that contains the true value of parameter </a:t>
            </a:r>
            <a:r>
              <a:rPr lang="el-GR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400">
                <a:solidFill>
                  <a:srgbClr val="FF3300"/>
                </a:solidFill>
                <a:cs typeface="Times New Roman" panose="02020603050405020304" pitchFamily="18" charset="0"/>
              </a:rPr>
              <a:t> with 68% probability</a:t>
            </a: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en-US" sz="240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/>
              <a:t>Uncertainties from 3) usually asymmetric, and asym uncertainties are messy. So choose param</a:t>
            </a:r>
            <a:r>
              <a:rPr lang="en-GB" altLang="en-US" sz="2400"/>
              <a:t> </a:t>
            </a:r>
            <a:r>
              <a:rPr lang="en-GB" altLang="en-US" sz="2000"/>
              <a:t>sensibly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/>
              <a:t>e.g 1/p rather than p;       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l-GR" altLang="en-US" sz="2000">
                <a:cs typeface="Arial" panose="020B0604020202020204" pitchFamily="34" charset="0"/>
              </a:rPr>
              <a:t>λ</a:t>
            </a:r>
            <a:r>
              <a:rPr lang="en-GB" altLang="en-US" sz="2400"/>
              <a:t>      </a:t>
            </a:r>
          </a:p>
        </p:txBody>
      </p:sp>
      <p:sp>
        <p:nvSpPr>
          <p:cNvPr id="9221" name="Line 4">
            <a:extLst>
              <a:ext uri="{FF2B5EF4-FFF2-40B4-BE49-F238E27FC236}">
                <a16:creationId xmlns:a16="http://schemas.microsoft.com/office/drawing/2014/main" xmlns="" id="{6582B73B-A706-4C43-2941-284D9105B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292600"/>
            <a:ext cx="7489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xmlns="" id="{8AD8985F-F9BF-0A63-C010-15F7FC213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4292600"/>
            <a:ext cx="7489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>
            <a:extLst>
              <a:ext uri="{FF2B5EF4-FFF2-40B4-BE49-F238E27FC236}">
                <a16:creationId xmlns:a16="http://schemas.microsoft.com/office/drawing/2014/main" xmlns="" id="{7CB1E5B9-EB5B-FC72-D168-BA37D7CF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BB044A-9310-CD45-86EC-F71C30CF81F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xmlns="" id="{24D2EF19-B945-9ADE-2704-96A4A27B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54768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xmlns="" id="{3C1B7DB9-AC07-A1FC-A790-D05CE9B0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248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Realistic analyses are more complicated than this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xmlns="" id="{A541B7DF-C039-A35B-A4B5-59E4557D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60350"/>
            <a:ext cx="51482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   Lifetime Determination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3597</Words>
  <Application>Microsoft Office PowerPoint</Application>
  <PresentationFormat>On-screen Show (4:3)</PresentationFormat>
  <Paragraphs>806</Paragraphs>
  <Slides>66</Slides>
  <Notes>3</Notes>
  <HiddenSlides>28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Default Design</vt:lpstr>
      <vt:lpstr>Equation</vt:lpstr>
      <vt:lpstr>Microsoft Graph Chart</vt:lpstr>
      <vt:lpstr>Likelihoods 1) Brief Introduction 2) Do’s &amp; Dont’s 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Maximum likelihood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Danger of combining profile Ls</vt:lpstr>
      <vt:lpstr>PowerPoint Presentation</vt:lpstr>
      <vt:lpstr>PowerPoint Presentation</vt:lpstr>
      <vt:lpstr>NORMALISATION FOR LIKELIHOOD</vt:lpstr>
      <vt:lpstr>PowerPoint Presentation</vt:lpstr>
      <vt:lpstr>90% C.L. Upper Limits</vt:lpstr>
      <vt:lpstr>ΔlnL = -1/2 rule</vt:lpstr>
      <vt:lpstr>Coverage</vt:lpstr>
      <vt:lpstr>Coverage</vt:lpstr>
      <vt:lpstr>PowerPoint Presentation</vt:lpstr>
      <vt:lpstr>PowerPoint Presentation</vt:lpstr>
      <vt:lpstr>Coverage : L approach (Neyman construction)</vt:lpstr>
      <vt:lpstr>Neyman central intervals, NEVER undercover (Conservative at both ends) </vt:lpstr>
      <vt:lpstr>Feldman-Cousins Unified intervals  Neyman construction so NEVER undercovers</vt:lpstr>
      <vt:lpstr>Probability ordering  Frequentist, so NEVER undercovers</vt:lpstr>
      <vt:lpstr>PowerPoint Presentation</vt:lpstr>
      <vt:lpstr>PowerPoint Presentation</vt:lpstr>
      <vt:lpstr> Difference between L and pdf</vt:lpstr>
      <vt:lpstr>PowerPoint Presentation</vt:lpstr>
      <vt:lpstr>PowerPoint Presentation</vt:lpstr>
      <vt:lpstr>PowerPoint Presentation</vt:lpstr>
      <vt:lpstr>PowerPoint Presentation</vt:lpstr>
      <vt:lpstr>Binned data and Goodness of Fit using L-ratio</vt:lpstr>
      <vt:lpstr>L and pdf</vt:lpstr>
      <vt:lpstr>PowerPoint Presentation</vt:lpstr>
      <vt:lpstr>PowerPoint Presentation</vt:lpstr>
      <vt:lpstr>Transformation properties of pdf and L </vt:lpstr>
      <vt:lpstr>PowerPoint Presentation</vt:lpstr>
      <vt:lpstr>PowerPoint Presentation</vt:lpstr>
      <vt:lpstr>PowerPoint Presentation</vt:lpstr>
      <vt:lpstr>PowerPoint Presentation</vt:lpstr>
      <vt:lpstr>Getting L wrong: Punzi effect</vt:lpstr>
      <vt:lpstr>PowerPoint Presentation</vt:lpstr>
      <vt:lpstr>PowerPoint Presentation</vt:lpstr>
      <vt:lpstr>Explanation of Punzi bias</vt:lpstr>
      <vt:lpstr>Another scenario for Punzi problem: PID</vt:lpstr>
      <vt:lpstr>Avoiding Punzi Bias</vt:lpstr>
      <vt:lpstr>What else can we do with Ls? </vt:lpstr>
      <vt:lpstr>BAYES and FREQUENTISM  The Return of an Old Controversy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What you now know</vt:lpstr>
      <vt:lpstr> FINAL MESSAGE</vt:lpstr>
    </vt:vector>
  </TitlesOfParts>
  <Company>Department of Physics - 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2</dc:title>
  <dc:creator>lyons</dc:creator>
  <cp:lastModifiedBy>Louis</cp:lastModifiedBy>
  <cp:revision>110</cp:revision>
  <dcterms:created xsi:type="dcterms:W3CDTF">2006-09-29T09:56:06Z</dcterms:created>
  <dcterms:modified xsi:type="dcterms:W3CDTF">2023-03-09T16:26:27Z</dcterms:modified>
</cp:coreProperties>
</file>