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6" r:id="rId2"/>
    <p:sldId id="257" r:id="rId3"/>
    <p:sldId id="381" r:id="rId4"/>
    <p:sldId id="382" r:id="rId5"/>
    <p:sldId id="383" r:id="rId6"/>
    <p:sldId id="384" r:id="rId7"/>
    <p:sldId id="380" r:id="rId8"/>
    <p:sldId id="379"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86" d="100"/>
          <a:sy n="86" d="100"/>
        </p:scale>
        <p:origin x="557"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3E78B-6E21-4FB1-9C4F-FC1D777B6E92}" type="datetimeFigureOut">
              <a:rPr lang="de-DE" smtClean="0"/>
              <a:t>16.01.2023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43A0C-F6C5-47FA-8246-53F07B562826}" type="slidenum">
              <a:rPr lang="de-DE" smtClean="0"/>
              <a:t>‹Nr.›</a:t>
            </a:fld>
            <a:endParaRPr lang="de-DE"/>
          </a:p>
        </p:txBody>
      </p:sp>
    </p:spTree>
    <p:extLst>
      <p:ext uri="{BB962C8B-B14F-4D97-AF65-F5344CB8AC3E}">
        <p14:creationId xmlns:p14="http://schemas.microsoft.com/office/powerpoint/2010/main" val="388077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579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US" noProof="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800"/>
            </a:lvl1pPr>
          </a:lstStyle>
          <a:p>
            <a:pPr lvl="0"/>
            <a:r>
              <a:rPr lang="en-US" noProof="0"/>
              <a:t>Click to edit Master text styles</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33032" y="5669842"/>
            <a:ext cx="793750" cy="794193"/>
          </a:xfrm>
          <a:prstGeom prst="rect">
            <a:avLst/>
          </a:prstGeom>
        </p:spPr>
      </p:pic>
      <p:pic>
        <p:nvPicPr>
          <p:cNvPr id="7" name="Grafik 6">
            <a:extLst>
              <a:ext uri="{FF2B5EF4-FFF2-40B4-BE49-F238E27FC236}">
                <a16:creationId xmlns:a16="http://schemas.microsoft.com/office/drawing/2014/main" id="{A7BDDAEA-9330-49C2-BDC0-9EC5B72658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7368" y="6261914"/>
            <a:ext cx="2168482" cy="160615"/>
          </a:xfrm>
          <a:prstGeom prst="rect">
            <a:avLst/>
          </a:prstGeom>
        </p:spPr>
      </p:pic>
    </p:spTree>
    <p:extLst>
      <p:ext uri="{BB962C8B-B14F-4D97-AF65-F5344CB8AC3E}">
        <p14:creationId xmlns:p14="http://schemas.microsoft.com/office/powerpoint/2010/main" val="198609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a:t>Click to 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35573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a:t>Click to edit Master text styles</a:t>
            </a:r>
          </a:p>
        </p:txBody>
      </p:sp>
      <p:sp>
        <p:nvSpPr>
          <p:cNvPr id="12" name="Inhaltsplatzhalter 5">
            <a:extLst>
              <a:ext uri="{FF2B5EF4-FFF2-40B4-BE49-F238E27FC236}">
                <a16:creationId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130646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US" noProof="0"/>
              <a:t>Click to 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US" noProof="0"/>
              <a:t>Click to 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Bildplatzhalter 6">
            <a:extLst>
              <a:ext uri="{FF2B5EF4-FFF2-40B4-BE49-F238E27FC236}">
                <a16:creationId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Bildplatzhalter 6">
            <a:extLst>
              <a:ext uri="{FF2B5EF4-FFF2-40B4-BE49-F238E27FC236}">
                <a16:creationId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293757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202675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284329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807276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Footer Placeholder 3"/>
          <p:cNvSpPr>
            <a:spLocks noGrp="1"/>
          </p:cNvSpPr>
          <p:nvPr>
            <p:ph type="ftr" sz="quarter" idx="11"/>
          </p:nvPr>
        </p:nvSpPr>
        <p:spPr/>
        <p:txBody>
          <a:bodyPr/>
          <a:lstStyle/>
          <a:p>
            <a:r>
              <a:rPr lang="en-US" noProof="0"/>
              <a:t>ARES operation meeting 2023-01-16</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369471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a:t>ARES operation meeting 2023-01-16</a:t>
            </a:r>
            <a:endParaRPr lang="en-US" noProof="0" dirty="0"/>
          </a:p>
        </p:txBody>
      </p:sp>
    </p:spTree>
    <p:extLst>
      <p:ext uri="{BB962C8B-B14F-4D97-AF65-F5344CB8AC3E}">
        <p14:creationId xmlns:p14="http://schemas.microsoft.com/office/powerpoint/2010/main" val="928940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208E4DA-F01F-4DA4-AFAC-53CEEC220C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8779" y="4587296"/>
            <a:ext cx="598825" cy="185118"/>
          </a:xfrm>
          <a:prstGeom prst="rect">
            <a:avLst/>
          </a:prstGeom>
        </p:spPr>
      </p:pic>
      <p:sp>
        <p:nvSpPr>
          <p:cNvPr id="5" name="Rechteck 4">
            <a:extLst>
              <a:ext uri="{FF2B5EF4-FFF2-40B4-BE49-F238E27FC236}">
                <a16:creationId xmlns:a16="http://schemas.microsoft.com/office/drawing/2014/main" id="{2955C6E6-DAFB-471E-9050-E05D2B8F3D0D}"/>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Contact</a:t>
            </a:r>
          </a:p>
        </p:txBody>
      </p:sp>
      <p:sp>
        <p:nvSpPr>
          <p:cNvPr id="6" name="Rechteck 5">
            <a:extLst>
              <a:ext uri="{FF2B5EF4-FFF2-40B4-BE49-F238E27FC236}">
                <a16:creationId xmlns:a16="http://schemas.microsoft.com/office/drawing/2014/main" id="{3F6E932F-91BF-4BB6-A060-480141891B9A}"/>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tab pos="715963" algn="l"/>
              </a:tabLst>
            </a:pPr>
            <a:r>
              <a:rPr lang="de-DE" dirty="0"/>
              <a:t>	Deutsches </a:t>
            </a:r>
          </a:p>
          <a:p>
            <a:pPr>
              <a:lnSpc>
                <a:spcPct val="120000"/>
              </a:lnSpc>
            </a:pPr>
            <a:r>
              <a:rPr lang="de-DE" dirty="0"/>
              <a:t>Elektronen-Synchrotron</a:t>
            </a:r>
          </a:p>
          <a:p>
            <a:pPr>
              <a:lnSpc>
                <a:spcPct val="120000"/>
              </a:lnSpc>
            </a:pPr>
            <a:endParaRPr lang="de-DE" dirty="0"/>
          </a:p>
          <a:p>
            <a:pPr>
              <a:lnSpc>
                <a:spcPct val="120000"/>
              </a:lnSpc>
            </a:pPr>
            <a:r>
              <a:rPr lang="de-DE" dirty="0"/>
              <a:t>www.desy.de</a:t>
            </a:r>
          </a:p>
        </p:txBody>
      </p:sp>
      <p:sp>
        <p:nvSpPr>
          <p:cNvPr id="7" name="Textplatzhalter 7">
            <a:extLst>
              <a:ext uri="{FF2B5EF4-FFF2-40B4-BE49-F238E27FC236}">
                <a16:creationId xmlns:a16="http://schemas.microsoft.com/office/drawing/2014/main" id="{79C784CF-EB19-427C-881F-56D046C3083A}"/>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en-US"/>
              <a:t>Click to edit Master text styles</a:t>
            </a:r>
          </a:p>
        </p:txBody>
      </p:sp>
    </p:spTree>
    <p:extLst>
      <p:ext uri="{BB962C8B-B14F-4D97-AF65-F5344CB8AC3E}">
        <p14:creationId xmlns:p14="http://schemas.microsoft.com/office/powerpoint/2010/main" val="2874963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p:bg>
      <p:bgPr>
        <a:solidFill>
          <a:srgbClr val="FFFFFF"/>
        </a:solidFill>
        <a:effectLst/>
      </p:bgPr>
    </p:bg>
    <p:spTree>
      <p:nvGrpSpPr>
        <p:cNvPr id="1" name=""/>
        <p:cNvGrpSpPr/>
        <p:nvPr/>
      </p:nvGrpSpPr>
      <p:grpSpPr>
        <a:xfrm>
          <a:off x="0" y="0"/>
          <a:ext cx="0" cy="0"/>
          <a:chOff x="0" y="0"/>
          <a:chExt cx="0" cy="0"/>
        </a:xfrm>
      </p:grpSpPr>
      <p:sp>
        <p:nvSpPr>
          <p:cNvPr id="11" name="Titeltext"/>
          <p:cNvSpPr txBox="1">
            <a:spLocks noGrp="1"/>
          </p:cNvSpPr>
          <p:nvPr>
            <p:ph type="title"/>
          </p:nvPr>
        </p:nvSpPr>
        <p:spPr>
          <a:xfrm>
            <a:off x="407987" y="349611"/>
            <a:ext cx="11376026" cy="1855255"/>
          </a:xfrm>
          <a:prstGeom prst="rect">
            <a:avLst/>
          </a:prstGeom>
        </p:spPr>
        <p:txBody>
          <a:bodyPr/>
          <a:lstStyle>
            <a:lvl1pPr>
              <a:defRPr>
                <a:solidFill>
                  <a:schemeClr val="accent1"/>
                </a:solidFill>
              </a:defRPr>
            </a:lvl1pPr>
          </a:lstStyle>
          <a:p>
            <a:r>
              <a:t>Titeltext</a:t>
            </a:r>
          </a:p>
        </p:txBody>
      </p:sp>
      <p:sp>
        <p:nvSpPr>
          <p:cNvPr id="12" name="Textebene 1…"/>
          <p:cNvSpPr txBox="1">
            <a:spLocks noGrp="1"/>
          </p:cNvSpPr>
          <p:nvPr>
            <p:ph type="body" sz="half" idx="1"/>
          </p:nvPr>
        </p:nvSpPr>
        <p:spPr>
          <a:xfrm>
            <a:off x="407987" y="2335014"/>
            <a:ext cx="11376026" cy="1525788"/>
          </a:xfrm>
          <a:prstGeom prst="rect">
            <a:avLst/>
          </a:prstGeom>
        </p:spPr>
        <p:txBody>
          <a:bodyPr>
            <a:normAutofit/>
          </a:bodyPr>
          <a:lstStyle>
            <a:lvl1pPr marL="0" indent="0">
              <a:buSzTx/>
              <a:buFontTx/>
              <a:buNone/>
              <a:defRPr b="1">
                <a:solidFill>
                  <a:schemeClr val="accent2"/>
                </a:solidFill>
              </a:defRPr>
            </a:lvl1pPr>
            <a:lvl2pPr marL="0" indent="457200">
              <a:buSzTx/>
              <a:buFontTx/>
              <a:buNone/>
              <a:defRPr b="1">
                <a:solidFill>
                  <a:schemeClr val="accent2"/>
                </a:solidFill>
              </a:defRPr>
            </a:lvl2pPr>
            <a:lvl3pPr marL="0" indent="914400">
              <a:buSzTx/>
              <a:buFontTx/>
              <a:buNone/>
              <a:defRPr b="1">
                <a:solidFill>
                  <a:schemeClr val="accent2"/>
                </a:solidFill>
              </a:defRPr>
            </a:lvl3pPr>
            <a:lvl4pPr marL="0" indent="1371600">
              <a:buSzTx/>
              <a:buFontTx/>
              <a:buNone/>
              <a:defRPr b="1">
                <a:solidFill>
                  <a:schemeClr val="accent2"/>
                </a:solidFill>
              </a:defRPr>
            </a:lvl4pPr>
            <a:lvl5pPr marL="0" indent="1828800">
              <a:buSzTx/>
              <a:buFontTx/>
              <a:buNone/>
              <a:defRPr b="1">
                <a:solidFill>
                  <a:schemeClr val="accent2"/>
                </a:solidFill>
              </a:defRPr>
            </a:lvl5pPr>
          </a:lstStyle>
          <a:p>
            <a:r>
              <a:t>Textebene 1</a:t>
            </a:r>
          </a:p>
          <a:p>
            <a:pPr lvl="1"/>
            <a:r>
              <a:t>Textebene 2</a:t>
            </a:r>
          </a:p>
          <a:p>
            <a:pPr lvl="2"/>
            <a:r>
              <a:t>Textebene 3</a:t>
            </a:r>
          </a:p>
          <a:p>
            <a:pPr lvl="3"/>
            <a:r>
              <a:t>Textebene 4</a:t>
            </a:r>
          </a:p>
          <a:p>
            <a:pPr lvl="4"/>
            <a:r>
              <a:t>Textebene 5</a:t>
            </a:r>
          </a:p>
        </p:txBody>
      </p:sp>
      <p:sp>
        <p:nvSpPr>
          <p:cNvPr id="13" name="Textplatzhalter 11"/>
          <p:cNvSpPr>
            <a:spLocks noGrp="1"/>
          </p:cNvSpPr>
          <p:nvPr>
            <p:ph type="body" sz="quarter" idx="13"/>
          </p:nvPr>
        </p:nvSpPr>
        <p:spPr>
          <a:xfrm>
            <a:off x="414395" y="4096780"/>
            <a:ext cx="11369551" cy="700374"/>
          </a:xfrm>
          <a:prstGeom prst="rect">
            <a:avLst/>
          </a:prstGeom>
        </p:spPr>
        <p:txBody>
          <a:bodyPr>
            <a:normAutofit/>
          </a:bodyPr>
          <a:lstStyle/>
          <a:p>
            <a:pPr marL="0" indent="0">
              <a:spcBef>
                <a:spcPts val="0"/>
              </a:spcBef>
              <a:buSzTx/>
              <a:buFontTx/>
              <a:buNone/>
            </a:pPr>
            <a:endParaRPr/>
          </a:p>
        </p:txBody>
      </p:sp>
      <p:pic>
        <p:nvPicPr>
          <p:cNvPr id="14" name="Grafik 8" descr="Grafik 8"/>
          <p:cNvPicPr>
            <a:picLocks noChangeAspect="1"/>
          </p:cNvPicPr>
          <p:nvPr/>
        </p:nvPicPr>
        <p:blipFill>
          <a:blip r:embed="rId2"/>
          <a:stretch>
            <a:fillRect/>
          </a:stretch>
        </p:blipFill>
        <p:spPr>
          <a:xfrm>
            <a:off x="10833031" y="5669841"/>
            <a:ext cx="793751" cy="794194"/>
          </a:xfrm>
          <a:prstGeom prst="rect">
            <a:avLst/>
          </a:prstGeom>
          <a:ln w="12700">
            <a:miter lim="400000"/>
          </a:ln>
        </p:spPr>
      </p:pic>
      <p:pic>
        <p:nvPicPr>
          <p:cNvPr id="15" name="Grafik 6" descr="Grafik 6"/>
          <p:cNvPicPr>
            <a:picLocks noChangeAspect="1"/>
          </p:cNvPicPr>
          <p:nvPr/>
        </p:nvPicPr>
        <p:blipFill>
          <a:blip r:embed="rId3"/>
          <a:stretch>
            <a:fillRect/>
          </a:stretch>
        </p:blipFill>
        <p:spPr>
          <a:xfrm>
            <a:off x="407368" y="6261913"/>
            <a:ext cx="2168482" cy="160616"/>
          </a:xfrm>
          <a:prstGeom prst="rect">
            <a:avLst/>
          </a:prstGeom>
          <a:ln w="12700">
            <a:miter lim="400000"/>
          </a:ln>
        </p:spPr>
      </p:pic>
      <p:sp>
        <p:nvSpPr>
          <p:cNvPr id="1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9176207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US" noProof="0"/>
              <a:t>Click icon to add picture</a:t>
            </a:r>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800"/>
            </a:lvl1pPr>
          </a:lstStyle>
          <a:p>
            <a:pPr lvl="0"/>
            <a:r>
              <a:rPr lang="en-US" noProof="0"/>
              <a:t>Click to edit Master text styles</a:t>
            </a:r>
          </a:p>
        </p:txBody>
      </p:sp>
      <p:pic>
        <p:nvPicPr>
          <p:cNvPr id="8" name="Grafik 7">
            <a:extLst>
              <a:ext uri="{FF2B5EF4-FFF2-40B4-BE49-F238E27FC236}">
                <a16:creationId xmlns:a16="http://schemas.microsoft.com/office/drawing/2014/main" id="{25629FEB-7EDF-4566-BF2D-9E9B8D44D5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368" y="6261914"/>
            <a:ext cx="2168482" cy="160615"/>
          </a:xfrm>
          <a:prstGeom prst="rect">
            <a:avLst/>
          </a:prstGeom>
        </p:spPr>
      </p:pic>
      <p:pic>
        <p:nvPicPr>
          <p:cNvPr id="10" name="Grafik 9">
            <a:extLst>
              <a:ext uri="{FF2B5EF4-FFF2-40B4-BE49-F238E27FC236}">
                <a16:creationId xmlns:a16="http://schemas.microsoft.com/office/drawing/2014/main" id="{338F9ECC-B605-4D88-9A7C-3D46425084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33032" y="5669842"/>
            <a:ext cx="793750" cy="794193"/>
          </a:xfrm>
          <a:prstGeom prst="rect">
            <a:avLst/>
          </a:prstGeom>
        </p:spPr>
      </p:pic>
    </p:spTree>
    <p:extLst>
      <p:ext uri="{BB962C8B-B14F-4D97-AF65-F5344CB8AC3E}">
        <p14:creationId xmlns:p14="http://schemas.microsoft.com/office/powerpoint/2010/main" val="30100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237720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accent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35959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Click to edit Master text styles</a:t>
            </a:r>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75299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407988" y="1406427"/>
            <a:ext cx="5616575" cy="5010249"/>
          </a:xfrm>
        </p:spPr>
        <p:txBody>
          <a:bodyPr/>
          <a:lstStyle/>
          <a:p>
            <a:pPr lvl="0"/>
            <a:r>
              <a:rPr lang="en-US" noProof="0"/>
              <a:t>Click to edit Master text styles</a:t>
            </a:r>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US" noProof="0"/>
              <a:t>Click to edit Master text styles</a:t>
            </a:r>
          </a:p>
        </p:txBody>
      </p:sp>
    </p:spTree>
    <p:extLst>
      <p:ext uri="{BB962C8B-B14F-4D97-AF65-F5344CB8AC3E}">
        <p14:creationId xmlns:p14="http://schemas.microsoft.com/office/powerpoint/2010/main" val="54438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en-US" noProof="0"/>
              <a:t>Click to edit Master text styles</a:t>
            </a:r>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US" noProof="0"/>
              <a:t>Click to 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US" noProof="0"/>
              <a:t>Click to edit Master text styles</a:t>
            </a:r>
          </a:p>
        </p:txBody>
      </p:sp>
    </p:spTree>
    <p:extLst>
      <p:ext uri="{BB962C8B-B14F-4D97-AF65-F5344CB8AC3E}">
        <p14:creationId xmlns:p14="http://schemas.microsoft.com/office/powerpoint/2010/main" val="64415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a:t>Click to 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53125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a:t>ARES operation meeting 2023-01-16</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a:t>Click to edit Master text styles</a:t>
            </a:r>
          </a:p>
        </p:txBody>
      </p:sp>
      <p:sp>
        <p:nvSpPr>
          <p:cNvPr id="12" name="Inhaltsplatzhalter 5">
            <a:extLst>
              <a:ext uri="{FF2B5EF4-FFF2-40B4-BE49-F238E27FC236}">
                <a16:creationId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312078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91578" y="6580800"/>
            <a:ext cx="9948937" cy="186841"/>
          </a:xfrm>
          <a:prstGeom prst="rect">
            <a:avLst/>
          </a:prstGeom>
        </p:spPr>
        <p:txBody>
          <a:bodyPr vert="horz" lIns="0" tIns="0" rIns="0" bIns="0" rtlCol="0" anchor="t" anchorCtr="0">
            <a:noAutofit/>
          </a:bodyPr>
          <a:lstStyle>
            <a:lvl1pPr algn="l">
              <a:defRPr sz="1000">
                <a:solidFill>
                  <a:schemeClr val="tx1"/>
                </a:solidFill>
              </a:defRPr>
            </a:lvl1pPr>
          </a:lstStyle>
          <a:p>
            <a:r>
              <a:rPr lang="en-US"/>
              <a:t>ARES operation meeting 2023-01-16</a:t>
            </a:r>
            <a:endParaRPr lang="en-US" dirty="0"/>
          </a:p>
        </p:txBody>
      </p:sp>
      <p:sp>
        <p:nvSpPr>
          <p:cNvPr id="14" name="Textfeld 13"/>
          <p:cNvSpPr txBox="1"/>
          <p:nvPr/>
        </p:nvSpPr>
        <p:spPr>
          <a:xfrm>
            <a:off x="10848528" y="6580800"/>
            <a:ext cx="935485" cy="186841"/>
          </a:xfrm>
          <a:prstGeom prst="rect">
            <a:avLst/>
          </a:prstGeom>
          <a:noFill/>
        </p:spPr>
        <p:txBody>
          <a:bodyPr wrap="square" lIns="0" tIns="0" rIns="0" bIns="0" rtlCol="0">
            <a:noAutofit/>
          </a:bodyPr>
          <a:lstStyle/>
          <a:p>
            <a:pPr algn="r"/>
            <a:r>
              <a:rPr lang="en-US" sz="1000" b="1" noProof="0" dirty="0"/>
              <a:t>Page </a:t>
            </a:r>
            <a:fld id="{0427E4B2-AC28-443E-BE04-5CD55098A90B}" type="slidenum">
              <a:rPr lang="en-US" sz="1000" b="1" noProof="0" smtClean="0"/>
              <a:pPr algn="r"/>
              <a:t>‹Nr.›</a:t>
            </a:fld>
            <a:endParaRPr lang="en-US" sz="1000" b="1" noProof="0" dirty="0"/>
          </a:p>
        </p:txBody>
      </p:sp>
      <p:pic>
        <p:nvPicPr>
          <p:cNvPr id="10" name="Grafik 9">
            <a:extLst>
              <a:ext uri="{FF2B5EF4-FFF2-40B4-BE49-F238E27FC236}">
                <a16:creationId xmlns:a16="http://schemas.microsoft.com/office/drawing/2014/main" id="{A7829311-53B7-4C59-9288-3343CCC381F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403112" y="6614019"/>
            <a:ext cx="325552" cy="100639"/>
          </a:xfrm>
          <a:prstGeom prst="rect">
            <a:avLst/>
          </a:prstGeom>
        </p:spPr>
      </p:pic>
    </p:spTree>
    <p:extLst>
      <p:ext uri="{BB962C8B-B14F-4D97-AF65-F5344CB8AC3E}">
        <p14:creationId xmlns:p14="http://schemas.microsoft.com/office/powerpoint/2010/main" val="3660026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p15:clr>
            <a:srgbClr val="F26B43"/>
          </p15:clr>
        </p15:guide>
        <p15:guide id="2" pos="3885">
          <p15:clr>
            <a:srgbClr val="F26B43"/>
          </p15:clr>
        </p15:guide>
        <p15:guide id="3" pos="3795">
          <p15:clr>
            <a:srgbClr val="F26B43"/>
          </p15:clr>
        </p15:guide>
        <p15:guide id="4" pos="7423">
          <p15:clr>
            <a:srgbClr val="F26B43"/>
          </p15:clr>
        </p15:guide>
        <p15:guide id="5" pos="257">
          <p15:clr>
            <a:srgbClr val="F26B43"/>
          </p15:clr>
        </p15:guide>
        <p15:guide id="6" orient="horz" pos="4042">
          <p15:clr>
            <a:srgbClr val="F26B43"/>
          </p15:clr>
        </p15:guide>
        <p15:guide id="7" orient="horz" pos="2432">
          <p15:clr>
            <a:srgbClr val="F26B43"/>
          </p15:clr>
        </p15:guide>
        <p15:guide id="8" orient="horz" pos="2523">
          <p15:clr>
            <a:srgbClr val="F26B43"/>
          </p15:clr>
        </p15:guide>
        <p15:guide id="9" pos="2593">
          <p15:clr>
            <a:srgbClr val="F26B43"/>
          </p15:clr>
        </p15:guide>
        <p15:guide id="10" pos="2683">
          <p15:clr>
            <a:srgbClr val="F26B43"/>
          </p15:clr>
        </p15:guide>
        <p15:guide id="11" pos="4997">
          <p15:clr>
            <a:srgbClr val="F26B43"/>
          </p15:clr>
        </p15:guide>
        <p15:guide id="12" pos="50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RES Operation Meeting"/>
          <p:cNvSpPr txBox="1">
            <a:spLocks noGrp="1"/>
          </p:cNvSpPr>
          <p:nvPr>
            <p:ph type="ctrTitle"/>
          </p:nvPr>
        </p:nvSpPr>
        <p:spPr>
          <a:prstGeom prst="rect">
            <a:avLst/>
          </a:prstGeom>
        </p:spPr>
        <p:txBody>
          <a:bodyPr/>
          <a:lstStyle/>
          <a:p>
            <a:r>
              <a:rPr dirty="0"/>
              <a:t>ARES Operation Meeting</a:t>
            </a:r>
          </a:p>
        </p:txBody>
      </p:sp>
      <p:sp>
        <p:nvSpPr>
          <p:cNvPr id="86" name="Summary of week 35"/>
          <p:cNvSpPr txBox="1">
            <a:spLocks noGrp="1"/>
          </p:cNvSpPr>
          <p:nvPr>
            <p:ph type="subTitle" sz="half" idx="1"/>
          </p:nvPr>
        </p:nvSpPr>
        <p:spPr>
          <a:prstGeom prst="rect">
            <a:avLst/>
          </a:prstGeom>
        </p:spPr>
        <p:txBody>
          <a:bodyPr/>
          <a:lstStyle/>
          <a:p>
            <a:r>
              <a:rPr dirty="0"/>
              <a:t>Summary of week </a:t>
            </a:r>
            <a:r>
              <a:rPr lang="de-DE" dirty="0"/>
              <a:t>02</a:t>
            </a:r>
            <a:endParaRPr dirty="0"/>
          </a:p>
        </p:txBody>
      </p:sp>
      <p:sp>
        <p:nvSpPr>
          <p:cNvPr id="87" name="Textplatzhalter 11"/>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0" indent="0">
              <a:spcBef>
                <a:spcPts val="0"/>
              </a:spcBef>
              <a:buSzTx/>
              <a:buFontTx/>
              <a:buNone/>
            </a:pPr>
            <a:r>
              <a:rPr lang="en-US" b="1" dirty="0"/>
              <a:t>Hannes </a:t>
            </a:r>
            <a:r>
              <a:rPr lang="en-US" b="1" dirty="0" err="1"/>
              <a:t>Dinter</a:t>
            </a:r>
            <a:r>
              <a:rPr dirty="0"/>
              <a:t>, on behalf of the ARES shift crew</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ummary"/>
          <p:cNvSpPr txBox="1">
            <a:spLocks noGrp="1"/>
          </p:cNvSpPr>
          <p:nvPr>
            <p:ph type="title"/>
          </p:nvPr>
        </p:nvSpPr>
        <p:spPr>
          <a:prstGeom prst="rect">
            <a:avLst/>
          </a:prstGeom>
        </p:spPr>
        <p:txBody>
          <a:bodyPr/>
          <a:lstStyle/>
          <a:p>
            <a:r>
              <a:rPr dirty="0"/>
              <a:t>Summary</a:t>
            </a:r>
            <a:r>
              <a:rPr lang="de-DE" dirty="0"/>
              <a:t> </a:t>
            </a:r>
            <a:r>
              <a:rPr lang="de-DE" dirty="0" err="1"/>
              <a:t>week</a:t>
            </a:r>
            <a:r>
              <a:rPr lang="de-DE" dirty="0"/>
              <a:t> 02</a:t>
            </a:r>
            <a:endParaRPr dirty="0"/>
          </a:p>
        </p:txBody>
      </p:sp>
      <p:graphicFrame>
        <p:nvGraphicFramePr>
          <p:cNvPr id="92" name="Tabelle"/>
          <p:cNvGraphicFramePr/>
          <p:nvPr>
            <p:extLst>
              <p:ext uri="{D42A27DB-BD31-4B8C-83A1-F6EECF244321}">
                <p14:modId xmlns:p14="http://schemas.microsoft.com/office/powerpoint/2010/main" val="3619584665"/>
              </p:ext>
            </p:extLst>
          </p:nvPr>
        </p:nvGraphicFramePr>
        <p:xfrm>
          <a:off x="390310" y="833522"/>
          <a:ext cx="11393698" cy="5486400"/>
        </p:xfrm>
        <a:graphic>
          <a:graphicData uri="http://schemas.openxmlformats.org/drawingml/2006/table">
            <a:tbl>
              <a:tblPr bandRow="1"/>
              <a:tblGrid>
                <a:gridCol w="1598288">
                  <a:extLst>
                    <a:ext uri="{9D8B030D-6E8A-4147-A177-3AD203B41FA5}">
                      <a16:colId xmlns:a16="http://schemas.microsoft.com/office/drawing/2014/main" val="20000"/>
                    </a:ext>
                  </a:extLst>
                </a:gridCol>
                <a:gridCol w="1959082">
                  <a:extLst>
                    <a:ext uri="{9D8B030D-6E8A-4147-A177-3AD203B41FA5}">
                      <a16:colId xmlns:a16="http://schemas.microsoft.com/office/drawing/2014/main" val="20001"/>
                    </a:ext>
                  </a:extLst>
                </a:gridCol>
                <a:gridCol w="1959082">
                  <a:extLst>
                    <a:ext uri="{9D8B030D-6E8A-4147-A177-3AD203B41FA5}">
                      <a16:colId xmlns:a16="http://schemas.microsoft.com/office/drawing/2014/main" val="20002"/>
                    </a:ext>
                  </a:extLst>
                </a:gridCol>
                <a:gridCol w="1959082">
                  <a:extLst>
                    <a:ext uri="{9D8B030D-6E8A-4147-A177-3AD203B41FA5}">
                      <a16:colId xmlns:a16="http://schemas.microsoft.com/office/drawing/2014/main" val="20003"/>
                    </a:ext>
                  </a:extLst>
                </a:gridCol>
                <a:gridCol w="1959082">
                  <a:extLst>
                    <a:ext uri="{9D8B030D-6E8A-4147-A177-3AD203B41FA5}">
                      <a16:colId xmlns:a16="http://schemas.microsoft.com/office/drawing/2014/main" val="20004"/>
                    </a:ext>
                  </a:extLst>
                </a:gridCol>
                <a:gridCol w="1959082">
                  <a:extLst>
                    <a:ext uri="{9D8B030D-6E8A-4147-A177-3AD203B41FA5}">
                      <a16:colId xmlns:a16="http://schemas.microsoft.com/office/drawing/2014/main" val="20005"/>
                    </a:ext>
                  </a:extLst>
                </a:gridCol>
              </a:tblGrid>
              <a:tr h="0">
                <a:tc>
                  <a:txBody>
                    <a:bodyPr/>
                    <a:lstStyle/>
                    <a:p>
                      <a:pPr algn="l" defTabSz="914400">
                        <a:defRPr sz="600"/>
                      </a:pPr>
                      <a:endParaRPr sz="140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b="1">
                          <a:solidFill>
                            <a:srgbClr val="FFFFFF"/>
                          </a:solidFill>
                        </a:defRPr>
                      </a:pPr>
                      <a:r>
                        <a:rPr lang="en-US" sz="1400" dirty="0"/>
                        <a:t>Mon 9</a:t>
                      </a:r>
                      <a:r>
                        <a:rPr lang="en-US" sz="1400" baseline="30000" dirty="0"/>
                        <a:t>th </a:t>
                      </a:r>
                      <a:r>
                        <a:rPr lang="en-US" sz="1400" dirty="0"/>
                        <a:t>January</a:t>
                      </a:r>
                    </a:p>
                  </a:txBody>
                  <a:tcPr marL="121920" marR="121920" marT="60960" marB="60960"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50800" cap="flat" cmpd="sng" algn="ctr">
                      <a:solidFill>
                        <a:srgbClr val="FFFFFF"/>
                      </a:solidFill>
                      <a:prstDash val="solid"/>
                      <a:miter lim="400000"/>
                      <a:headEnd type="none" w="med" len="med"/>
                      <a:tailEnd type="none" w="med" len="med"/>
                    </a:lnB>
                    <a:solidFill>
                      <a:schemeClr val="accent1"/>
                    </a:solidFill>
                  </a:tcPr>
                </a:tc>
                <a:tc>
                  <a:txBody>
                    <a:bodyPr/>
                    <a:lstStyle/>
                    <a:p>
                      <a:pPr algn="ctr">
                        <a:defRPr b="1">
                          <a:solidFill>
                            <a:srgbClr val="FFFFFF"/>
                          </a:solidFill>
                        </a:defRPr>
                      </a:pPr>
                      <a:r>
                        <a:rPr sz="1400" dirty="0"/>
                        <a:t>Tue </a:t>
                      </a:r>
                      <a:r>
                        <a:rPr lang="en-US" sz="1400" dirty="0"/>
                        <a:t>10</a:t>
                      </a:r>
                      <a:r>
                        <a:rPr lang="de-DE" sz="1400" baseline="31999" dirty="0" err="1"/>
                        <a:t>th</a:t>
                      </a:r>
                      <a:r>
                        <a:rPr lang="en-US" sz="1400" dirty="0"/>
                        <a:t> January</a:t>
                      </a:r>
                      <a:endParaRPr sz="140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chemeClr val="accent1"/>
                    </a:solidFill>
                  </a:tcPr>
                </a:tc>
                <a:tc>
                  <a:txBody>
                    <a:bodyPr/>
                    <a:lstStyle/>
                    <a:p>
                      <a:pPr algn="ctr">
                        <a:defRPr b="1">
                          <a:solidFill>
                            <a:srgbClr val="FFFFFF"/>
                          </a:solidFill>
                        </a:defRPr>
                      </a:pPr>
                      <a:r>
                        <a:rPr sz="1400" dirty="0"/>
                        <a:t>Wed </a:t>
                      </a:r>
                      <a:r>
                        <a:rPr lang="en-US" sz="1400" dirty="0"/>
                        <a:t>11</a:t>
                      </a:r>
                      <a:r>
                        <a:rPr lang="de-DE" sz="1400" baseline="31999" dirty="0" err="1"/>
                        <a:t>th</a:t>
                      </a:r>
                      <a:r>
                        <a:rPr sz="1400" dirty="0"/>
                        <a:t> </a:t>
                      </a:r>
                      <a:r>
                        <a:rPr lang="en-US" sz="1400" dirty="0"/>
                        <a:t>January</a:t>
                      </a:r>
                      <a:endParaRPr sz="140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chemeClr val="accent1"/>
                    </a:solidFill>
                  </a:tcPr>
                </a:tc>
                <a:tc>
                  <a:txBody>
                    <a:bodyPr/>
                    <a:lstStyle/>
                    <a:p>
                      <a:pPr algn="ctr">
                        <a:defRPr b="1">
                          <a:solidFill>
                            <a:srgbClr val="FFFFFF"/>
                          </a:solidFill>
                        </a:defRPr>
                      </a:pPr>
                      <a:r>
                        <a:rPr sz="1400" dirty="0"/>
                        <a:t>Thu </a:t>
                      </a:r>
                      <a:r>
                        <a:rPr lang="en-US" sz="1400" dirty="0"/>
                        <a:t>12</a:t>
                      </a:r>
                      <a:r>
                        <a:rPr lang="de-DE" sz="1400" baseline="31999" dirty="0" err="1"/>
                        <a:t>th</a:t>
                      </a:r>
                      <a:r>
                        <a:rPr sz="1400" dirty="0"/>
                        <a:t> </a:t>
                      </a:r>
                      <a:r>
                        <a:rPr lang="en-US" sz="1400" dirty="0"/>
                        <a:t>January</a:t>
                      </a:r>
                      <a:endParaRPr sz="140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chemeClr val="accent1"/>
                    </a:solidFill>
                  </a:tcPr>
                </a:tc>
                <a:tc>
                  <a:txBody>
                    <a:bodyPr/>
                    <a:lstStyle/>
                    <a:p>
                      <a:pPr algn="ctr">
                        <a:defRPr b="1">
                          <a:solidFill>
                            <a:srgbClr val="FFFFFF"/>
                          </a:solidFill>
                        </a:defRPr>
                      </a:pPr>
                      <a:r>
                        <a:rPr lang="de-DE" sz="1400" dirty="0" err="1"/>
                        <a:t>Fri</a:t>
                      </a:r>
                      <a:r>
                        <a:rPr lang="de-DE" sz="1400" dirty="0"/>
                        <a:t> 13</a:t>
                      </a:r>
                      <a:r>
                        <a:rPr lang="de-DE" sz="1400" baseline="31999" dirty="0"/>
                        <a:t>th</a:t>
                      </a:r>
                      <a:r>
                        <a:rPr lang="de-DE" sz="1400" dirty="0"/>
                        <a:t> </a:t>
                      </a:r>
                      <a:r>
                        <a:rPr lang="de-DE" sz="1400" dirty="0" err="1"/>
                        <a:t>January</a:t>
                      </a:r>
                      <a:endParaRPr sz="140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chemeClr val="accent1"/>
                    </a:solidFill>
                  </a:tcPr>
                </a:tc>
                <a:extLst>
                  <a:ext uri="{0D108BD9-81ED-4DB2-BD59-A6C34878D82A}">
                    <a16:rowId xmlns:a16="http://schemas.microsoft.com/office/drawing/2014/main" val="10000"/>
                  </a:ext>
                </a:extLst>
              </a:tr>
              <a:tr h="0">
                <a:tc>
                  <a:txBody>
                    <a:bodyPr/>
                    <a:lstStyle/>
                    <a:p>
                      <a:pPr algn="ctr">
                        <a:defRPr sz="1800"/>
                      </a:pPr>
                      <a:r>
                        <a:rPr lang="en-US" sz="1400" b="1" noProof="0" dirty="0"/>
                        <a:t>Achievements / Overview</a:t>
                      </a:r>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CBDFF3"/>
                    </a:solidFill>
                  </a:tcPr>
                </a:tc>
                <a:tc>
                  <a:txBody>
                    <a:bodyPr/>
                    <a:lstStyle/>
                    <a:p>
                      <a:pPr marL="120315" indent="-120315" algn="l">
                        <a:buSzPct val="100000"/>
                        <a:buChar char="•"/>
                      </a:pPr>
                      <a:r>
                        <a:rPr lang="en-US" sz="1400" noProof="0" dirty="0"/>
                        <a:t>Tunnel open</a:t>
                      </a:r>
                    </a:p>
                  </a:txBody>
                  <a:tcPr marL="121920" marR="121920" marT="60960" marB="60960"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508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CBDFF3"/>
                    </a:solidFill>
                  </a:tcPr>
                </a:tc>
                <a:tc>
                  <a:txBody>
                    <a:bodyPr/>
                    <a:lstStyle/>
                    <a:p>
                      <a:pPr marL="120315" indent="-120315" algn="l">
                        <a:buSzPct val="100000"/>
                        <a:buChar char="•"/>
                      </a:pPr>
                      <a:r>
                        <a:rPr lang="en-US" sz="1400" noProof="0" dirty="0"/>
                        <a:t>Ramping up after winter shutdown</a:t>
                      </a:r>
                    </a:p>
                    <a:p>
                      <a:pPr marL="120315" indent="-120315" algn="l">
                        <a:buSzPct val="100000"/>
                        <a:buChar char="•"/>
                      </a:pPr>
                      <a:r>
                        <a:rPr lang="en-US" sz="1400" noProof="0" dirty="0"/>
                        <a:t>Fixed a lot of issues</a:t>
                      </a:r>
                    </a:p>
                    <a:p>
                      <a:pPr marL="120315" indent="-120315" algn="l">
                        <a:buSzPct val="100000"/>
                        <a:buChar char="•"/>
                      </a:pPr>
                      <a:r>
                        <a:rPr lang="en-US" sz="1400" noProof="0" dirty="0"/>
                        <a:t>Over night: stability measurement</a:t>
                      </a:r>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CBDFF3"/>
                    </a:solidFill>
                  </a:tcPr>
                </a:tc>
                <a:tc>
                  <a:txBody>
                    <a:bodyPr/>
                    <a:lstStyle/>
                    <a:p>
                      <a:pPr marL="120315" indent="-120315" algn="l">
                        <a:buSzPct val="100000"/>
                        <a:buChar char="•"/>
                      </a:pPr>
                      <a:r>
                        <a:rPr lang="en-US" sz="1400" noProof="0" dirty="0"/>
                        <a:t>Pulse shot mode tests</a:t>
                      </a:r>
                    </a:p>
                    <a:p>
                      <a:pPr marL="120315" indent="-120315" algn="l">
                        <a:buSzPct val="100000"/>
                        <a:buChar char="•"/>
                      </a:pPr>
                      <a:r>
                        <a:rPr lang="en-US" sz="1400" noProof="0" dirty="0"/>
                        <a:t>Restored bash aliases and </a:t>
                      </a:r>
                      <a:r>
                        <a:rPr lang="en-US" sz="1400" noProof="0" dirty="0" err="1"/>
                        <a:t>juypter</a:t>
                      </a:r>
                      <a:r>
                        <a:rPr lang="en-US" sz="1400" noProof="0" dirty="0"/>
                        <a:t> lab</a:t>
                      </a:r>
                    </a:p>
                    <a:p>
                      <a:pPr marL="120315" indent="-120315" algn="l">
                        <a:buSzPct val="100000"/>
                        <a:buChar char="•"/>
                      </a:pPr>
                      <a:r>
                        <a:rPr lang="en-US" sz="1400" noProof="0" dirty="0"/>
                        <a:t>Added buttons for conditioning tools to main taskbar </a:t>
                      </a:r>
                    </a:p>
                    <a:p>
                      <a:pPr marL="120315" indent="-120315" algn="l">
                        <a:buSzPct val="100000"/>
                        <a:buChar char="•"/>
                      </a:pPr>
                      <a:r>
                        <a:rPr lang="en-US" sz="1400" noProof="0" dirty="0"/>
                        <a:t>Adjusted sampling point of TWS2 RB</a:t>
                      </a:r>
                    </a:p>
                    <a:p>
                      <a:pPr marL="120315" indent="-120315" algn="l">
                        <a:buSzPct val="100000"/>
                        <a:buChar char="•"/>
                      </a:pPr>
                      <a:r>
                        <a:rPr lang="en-US" sz="1400" noProof="0" dirty="0"/>
                        <a:t>Added RF power readback values to alarm server</a:t>
                      </a:r>
                    </a:p>
                    <a:p>
                      <a:pPr marL="120315" indent="-120315" algn="l">
                        <a:buSzPct val="100000"/>
                        <a:buChar char="•"/>
                      </a:pPr>
                      <a:r>
                        <a:rPr lang="de-DE" sz="1400" dirty="0"/>
                        <a:t>D3 Pandora </a:t>
                      </a:r>
                      <a:r>
                        <a:rPr lang="de-DE" sz="1400" dirty="0" err="1"/>
                        <a:t>tests</a:t>
                      </a:r>
                      <a:endParaRPr lang="de-DE" sz="1400" dirty="0"/>
                    </a:p>
                    <a:p>
                      <a:pPr marL="120315" indent="-120315" algn="l">
                        <a:buSzPct val="100000"/>
                        <a:buChar char="•"/>
                      </a:pPr>
                      <a:r>
                        <a:rPr lang="de-DE" sz="1400" noProof="0" dirty="0"/>
                        <a:t>Over </a:t>
                      </a:r>
                      <a:r>
                        <a:rPr lang="de-DE" sz="1400" noProof="0" dirty="0" err="1"/>
                        <a:t>night</a:t>
                      </a:r>
                      <a:r>
                        <a:rPr lang="de-DE" sz="1400" noProof="0" dirty="0"/>
                        <a:t>: </a:t>
                      </a:r>
                      <a:r>
                        <a:rPr lang="de-DE" sz="1400" noProof="0" dirty="0" err="1"/>
                        <a:t>stability</a:t>
                      </a:r>
                      <a:endParaRPr lang="en-US" sz="1400" noProof="0" dirty="0"/>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CBDFF3"/>
                    </a:solidFill>
                  </a:tcPr>
                </a:tc>
                <a:tc>
                  <a:txBody>
                    <a:bodyPr/>
                    <a:lstStyle/>
                    <a:p>
                      <a:pPr marL="120315" indent="-120315" algn="l">
                        <a:buSzPct val="100000"/>
                        <a:buChar char="•"/>
                      </a:pPr>
                      <a:r>
                        <a:rPr lang="en-US" sz="1400" dirty="0"/>
                        <a:t>Measured beam on in air screen station</a:t>
                      </a:r>
                    </a:p>
                    <a:p>
                      <a:pPr marL="120315" indent="-120315" algn="l">
                        <a:buSzPct val="100000"/>
                        <a:buChar char="•"/>
                      </a:pPr>
                      <a:r>
                        <a:rPr lang="en-US" sz="1400" dirty="0"/>
                        <a:t>Setting up max charge operation</a:t>
                      </a:r>
                    </a:p>
                    <a:p>
                      <a:pPr marL="120315" indent="-120315" algn="l">
                        <a:buSzPct val="100000"/>
                        <a:buChar char="•"/>
                      </a:pPr>
                      <a:r>
                        <a:rPr lang="en-US" sz="1400" dirty="0"/>
                        <a:t>Testing and adjusting the collimator in the FL section</a:t>
                      </a:r>
                    </a:p>
                    <a:p>
                      <a:pPr marL="120315" indent="-120315" algn="l">
                        <a:buSzPct val="100000"/>
                        <a:buChar char="•"/>
                      </a:pPr>
                      <a:r>
                        <a:rPr lang="en-US" sz="1400" dirty="0"/>
                        <a:t>Testing low beam momentum WP</a:t>
                      </a:r>
                    </a:p>
                    <a:p>
                      <a:pPr marL="120315" indent="-120315" algn="l">
                        <a:buSzPct val="100000"/>
                        <a:buChar char="•"/>
                      </a:pPr>
                      <a:r>
                        <a:rPr lang="de-DE" sz="1400" dirty="0"/>
                        <a:t>Test </a:t>
                      </a:r>
                      <a:r>
                        <a:rPr lang="de-DE" sz="1400" dirty="0" err="1"/>
                        <a:t>for</a:t>
                      </a:r>
                      <a:r>
                        <a:rPr lang="de-DE" sz="1400" dirty="0"/>
                        <a:t> </a:t>
                      </a:r>
                      <a:r>
                        <a:rPr lang="de-DE" sz="1400" dirty="0" err="1"/>
                        <a:t>AutoAcc</a:t>
                      </a:r>
                      <a:endParaRPr lang="en-US" sz="1400" noProof="0" dirty="0"/>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CBDFF3"/>
                    </a:solidFill>
                  </a:tcPr>
                </a:tc>
                <a:tc>
                  <a:txBody>
                    <a:bodyPr/>
                    <a:lstStyle/>
                    <a:p>
                      <a:pPr marL="120315" indent="-120315" algn="l">
                        <a:buSzPct val="100000"/>
                        <a:buChar char="•"/>
                      </a:pPr>
                      <a:r>
                        <a:rPr lang="de-DE" sz="1400" dirty="0"/>
                        <a:t>Checking MMG </a:t>
                      </a:r>
                      <a:r>
                        <a:rPr lang="de-DE" sz="1400" dirty="0" err="1"/>
                        <a:t>phases</a:t>
                      </a:r>
                      <a:endParaRPr lang="de-DE" sz="1400" dirty="0"/>
                    </a:p>
                    <a:p>
                      <a:pPr marL="120315" indent="-120315" algn="l">
                        <a:buSzPct val="100000"/>
                        <a:buChar char="•"/>
                      </a:pPr>
                      <a:r>
                        <a:rPr lang="de-DE" sz="1400" dirty="0" err="1"/>
                        <a:t>Planning</a:t>
                      </a:r>
                      <a:r>
                        <a:rPr lang="de-DE" sz="1400" dirty="0"/>
                        <a:t> </a:t>
                      </a:r>
                      <a:r>
                        <a:rPr lang="de-DE" sz="1400" dirty="0" err="1"/>
                        <a:t>discussion</a:t>
                      </a:r>
                      <a:endParaRPr lang="de-DE" sz="1400" dirty="0"/>
                    </a:p>
                    <a:p>
                      <a:pPr marL="120315" indent="-120315" algn="l">
                        <a:buSzPct val="100000"/>
                        <a:buChar char="•"/>
                      </a:pPr>
                      <a:r>
                        <a:rPr lang="en-US" sz="1400" dirty="0"/>
                        <a:t>Machine setup for BPM tests</a:t>
                      </a:r>
                    </a:p>
                    <a:p>
                      <a:pPr marL="120315" indent="-120315" algn="l">
                        <a:buSzPct val="100000"/>
                        <a:buChar char="•"/>
                      </a:pPr>
                      <a:r>
                        <a:rPr lang="en-US" sz="1400" i="0" noProof="0" dirty="0"/>
                        <a:t>BPM tests</a:t>
                      </a:r>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CBDFF3"/>
                    </a:solidFill>
                  </a:tcPr>
                </a:tc>
                <a:extLst>
                  <a:ext uri="{0D108BD9-81ED-4DB2-BD59-A6C34878D82A}">
                    <a16:rowId xmlns:a16="http://schemas.microsoft.com/office/drawing/2014/main" val="10001"/>
                  </a:ext>
                </a:extLst>
              </a:tr>
              <a:tr h="0">
                <a:tc>
                  <a:txBody>
                    <a:bodyPr/>
                    <a:lstStyle/>
                    <a:p>
                      <a:pPr algn="ctr">
                        <a:defRPr sz="1800"/>
                      </a:pPr>
                      <a:r>
                        <a:rPr lang="en-US" sz="1400" b="1" noProof="0" dirty="0"/>
                        <a:t>Difficulties</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cap="flat" cmpd="sng" algn="ctr">
                      <a:solidFill>
                        <a:srgbClr val="FFFFFF"/>
                      </a:solidFill>
                      <a:prstDash val="solid"/>
                      <a:miter lim="400000"/>
                      <a:headEnd type="none" w="med" len="med"/>
                      <a:tailEnd type="none" w="med" len="med"/>
                    </a:lnB>
                    <a:solidFill>
                      <a:srgbClr val="E7F0F9"/>
                    </a:solidFill>
                  </a:tcPr>
                </a:tc>
                <a:tc>
                  <a:txBody>
                    <a:bodyPr/>
                    <a:lstStyle/>
                    <a:p>
                      <a:pPr marL="120315" marR="0" lvl="0" indent="-120315" algn="l" defTabSz="914400" rtl="0" eaLnBrk="1" fontAlgn="auto" latinLnBrk="0" hangingPunct="1">
                        <a:lnSpc>
                          <a:spcPct val="100000"/>
                        </a:lnSpc>
                        <a:spcBef>
                          <a:spcPts val="0"/>
                        </a:spcBef>
                        <a:spcAft>
                          <a:spcPts val="0"/>
                        </a:spcAft>
                        <a:buClrTx/>
                        <a:buSzPct val="100000"/>
                        <a:buFontTx/>
                        <a:buChar char="•"/>
                        <a:tabLst/>
                        <a:defRPr/>
                      </a:pPr>
                      <a:endParaRPr lang="en-US" sz="1400" kern="1200" noProof="0" dirty="0">
                        <a:solidFill>
                          <a:schemeClr val="tx1"/>
                        </a:solidFill>
                        <a:latin typeface="+mn-lt"/>
                        <a:ea typeface="+mn-ea"/>
                        <a:cs typeface="+mn-cs"/>
                      </a:endParaRPr>
                    </a:p>
                  </a:txBody>
                  <a:tcPr marL="121920" marR="121920" marT="60960" marB="60960"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7F0F9"/>
                    </a:solidFill>
                  </a:tcPr>
                </a:tc>
                <a:tc>
                  <a:txBody>
                    <a:bodyPr/>
                    <a:lstStyle/>
                    <a:p>
                      <a:pPr marL="120315" indent="-120315" algn="l">
                        <a:buSzPct val="100000"/>
                        <a:buChar char="•"/>
                      </a:pPr>
                      <a:r>
                        <a:rPr lang="en-US" sz="1400" dirty="0"/>
                        <a:t>Many (see next slide, all fixed)</a:t>
                      </a:r>
                    </a:p>
                    <a:p>
                      <a:pPr marL="120315" indent="-120315" algn="l">
                        <a:buSzPct val="100000"/>
                        <a:buChar char="•"/>
                      </a:pPr>
                      <a:r>
                        <a:rPr lang="en-US" sz="1400" dirty="0"/>
                        <a:t>FC1 DC baseline is at around -12pC </a:t>
                      </a:r>
                      <a:endParaRPr lang="en-US" sz="1400" noProof="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cap="flat" cmpd="sng" algn="ctr">
                      <a:solidFill>
                        <a:srgbClr val="FFFFFF"/>
                      </a:solidFill>
                      <a:prstDash val="solid"/>
                      <a:miter lim="400000"/>
                      <a:headEnd type="none" w="med" len="med"/>
                      <a:tailEnd type="none" w="med" len="med"/>
                    </a:lnB>
                    <a:solidFill>
                      <a:srgbClr val="E7F0F9"/>
                    </a:solidFill>
                  </a:tcPr>
                </a:tc>
                <a:tc>
                  <a:txBody>
                    <a:bodyPr/>
                    <a:lstStyle/>
                    <a:p>
                      <a:pPr marL="120315" marR="0" lvl="0" indent="-120315" algn="l" defTabSz="914400" rtl="0" eaLnBrk="1" fontAlgn="auto" latinLnBrk="0" hangingPunct="1">
                        <a:lnSpc>
                          <a:spcPct val="100000"/>
                        </a:lnSpc>
                        <a:spcBef>
                          <a:spcPts val="0"/>
                        </a:spcBef>
                        <a:spcAft>
                          <a:spcPts val="0"/>
                        </a:spcAft>
                        <a:buClrTx/>
                        <a:buSzPct val="100000"/>
                        <a:buFontTx/>
                        <a:buChar char="•"/>
                        <a:tabLst/>
                        <a:defRPr/>
                      </a:pPr>
                      <a:r>
                        <a:rPr lang="en-US" sz="1400" dirty="0"/>
                        <a:t>Vacuum valves except for LI closed by "SSK" event (false alarm)</a:t>
                      </a:r>
                    </a:p>
                    <a:p>
                      <a:pPr marL="120315" marR="0" lvl="0" indent="-120315" algn="l" defTabSz="914400" rtl="0" eaLnBrk="1" fontAlgn="auto" latinLnBrk="0" hangingPunct="1">
                        <a:lnSpc>
                          <a:spcPct val="100000"/>
                        </a:lnSpc>
                        <a:spcBef>
                          <a:spcPts val="0"/>
                        </a:spcBef>
                        <a:spcAft>
                          <a:spcPts val="0"/>
                        </a:spcAft>
                        <a:buClrTx/>
                        <a:buSzPct val="100000"/>
                        <a:buFontTx/>
                        <a:buChar char="•"/>
                        <a:tabLst/>
                        <a:defRPr/>
                      </a:pPr>
                      <a:r>
                        <a:rPr lang="en-US" sz="1400" dirty="0"/>
                        <a:t>ZZ camera image is delayed </a:t>
                      </a:r>
                      <a:r>
                        <a:rPr lang="en-US" sz="1400" dirty="0" err="1"/>
                        <a:t>w.r.t.</a:t>
                      </a:r>
                      <a:r>
                        <a:rPr lang="en-US" sz="1400" dirty="0"/>
                        <a:t> audio by ca. 5 seconds (expert informed)</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cap="flat" cmpd="sng" algn="ctr">
                      <a:solidFill>
                        <a:srgbClr val="FFFFFF"/>
                      </a:solidFill>
                      <a:prstDash val="solid"/>
                      <a:miter lim="400000"/>
                      <a:headEnd type="none" w="med" len="med"/>
                      <a:tailEnd type="none" w="med" len="med"/>
                    </a:lnB>
                    <a:solidFill>
                      <a:srgbClr val="E7F0F9"/>
                    </a:solidFill>
                  </a:tcPr>
                </a:tc>
                <a:tc>
                  <a:txBody>
                    <a:bodyPr/>
                    <a:lstStyle/>
                    <a:p>
                      <a:pPr marL="120315" indent="-120315" algn="l">
                        <a:buSzPct val="100000"/>
                        <a:buChar char="•"/>
                      </a:pPr>
                      <a:endParaRPr lang="en-US" sz="1400" i="0" noProof="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cap="flat" cmpd="sng" algn="ctr">
                      <a:solidFill>
                        <a:srgbClr val="FFFFFF"/>
                      </a:solidFill>
                      <a:prstDash val="solid"/>
                      <a:miter lim="400000"/>
                      <a:headEnd type="none" w="med" len="med"/>
                      <a:tailEnd type="none" w="med" len="med"/>
                    </a:lnB>
                    <a:solidFill>
                      <a:srgbClr val="E7F0F9"/>
                    </a:solidFill>
                  </a:tcPr>
                </a:tc>
                <a:tc>
                  <a:txBody>
                    <a:bodyPr/>
                    <a:lstStyle/>
                    <a:p>
                      <a:pPr marL="120315" indent="-120315" algn="l">
                        <a:buSzPct val="100000"/>
                        <a:buChar char="•"/>
                      </a:pPr>
                      <a:endParaRPr lang="en-US" sz="1400" noProof="0" dirty="0"/>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cap="flat" cmpd="sng" algn="ctr">
                      <a:solidFill>
                        <a:srgbClr val="FFFFFF"/>
                      </a:solidFill>
                      <a:prstDash val="solid"/>
                      <a:miter lim="400000"/>
                      <a:headEnd type="none" w="med" len="med"/>
                      <a:tailEnd type="none" w="med" len="med"/>
                    </a:lnB>
                    <a:solidFill>
                      <a:srgbClr val="E7F0F9"/>
                    </a:solidFill>
                  </a:tcPr>
                </a:tc>
                <a:extLst>
                  <a:ext uri="{0D108BD9-81ED-4DB2-BD59-A6C34878D82A}">
                    <a16:rowId xmlns:a16="http://schemas.microsoft.com/office/drawing/2014/main" val="10002"/>
                  </a:ext>
                </a:extLst>
              </a:tr>
            </a:tbl>
          </a:graphicData>
        </a:graphic>
      </p:graphicFrame>
      <p:sp>
        <p:nvSpPr>
          <p:cNvPr id="2" name="Fußzeilenplatzhalter 1">
            <a:extLst>
              <a:ext uri="{FF2B5EF4-FFF2-40B4-BE49-F238E27FC236}">
                <a16:creationId xmlns:a16="http://schemas.microsoft.com/office/drawing/2014/main" id="{9B1F00BA-51D3-4A7C-9695-86670D3E6F8C}"/>
              </a:ext>
            </a:extLst>
          </p:cNvPr>
          <p:cNvSpPr>
            <a:spLocks noGrp="1"/>
          </p:cNvSpPr>
          <p:nvPr>
            <p:ph type="ftr" sz="quarter" idx="11"/>
          </p:nvPr>
        </p:nvSpPr>
        <p:spPr/>
        <p:txBody>
          <a:bodyPr/>
          <a:lstStyle/>
          <a:p>
            <a:r>
              <a:rPr lang="en-US" noProof="0"/>
              <a:t>ARES operation meeting 2023-01-16</a:t>
            </a:r>
            <a:endParaRPr lang="en-US" noProof="0" dirty="0"/>
          </a:p>
        </p:txBody>
      </p:sp>
      <p:sp>
        <p:nvSpPr>
          <p:cNvPr id="4" name="Textplatzhalter 3">
            <a:extLst>
              <a:ext uri="{FF2B5EF4-FFF2-40B4-BE49-F238E27FC236}">
                <a16:creationId xmlns:a16="http://schemas.microsoft.com/office/drawing/2014/main" id="{BCF9F158-99AB-4A0D-92A7-7A31C5758662}"/>
              </a:ext>
            </a:extLst>
          </p:cNvPr>
          <p:cNvSpPr>
            <a:spLocks noGrp="1"/>
          </p:cNvSpPr>
          <p:nvPr>
            <p:ph type="body" sz="quarter" idx="13"/>
          </p:nvPr>
        </p:nvSpPr>
        <p:spPr/>
        <p:txBody>
          <a:bodyPr/>
          <a:lstStyle/>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77D59-B679-519D-E3F0-F0F12F7B75E3}"/>
              </a:ext>
            </a:extLst>
          </p:cNvPr>
          <p:cNvSpPr>
            <a:spLocks noGrp="1"/>
          </p:cNvSpPr>
          <p:nvPr>
            <p:ph type="title"/>
          </p:nvPr>
        </p:nvSpPr>
        <p:spPr/>
        <p:txBody>
          <a:bodyPr/>
          <a:lstStyle/>
          <a:p>
            <a:r>
              <a:rPr lang="de-DE" dirty="0" err="1"/>
              <a:t>Difficulties</a:t>
            </a:r>
            <a:r>
              <a:rPr lang="de-DE" dirty="0"/>
              <a:t> after </a:t>
            </a:r>
            <a:r>
              <a:rPr lang="de-DE" dirty="0" err="1"/>
              <a:t>winter</a:t>
            </a:r>
            <a:r>
              <a:rPr lang="de-DE" dirty="0"/>
              <a:t> </a:t>
            </a:r>
            <a:r>
              <a:rPr lang="de-DE" dirty="0" err="1"/>
              <a:t>shutdown</a:t>
            </a:r>
            <a:r>
              <a:rPr lang="de-DE" dirty="0"/>
              <a:t> / </a:t>
            </a:r>
            <a:r>
              <a:rPr lang="de-DE" dirty="0" err="1"/>
              <a:t>controls</a:t>
            </a:r>
            <a:r>
              <a:rPr lang="de-DE" dirty="0"/>
              <a:t> </a:t>
            </a:r>
            <a:r>
              <a:rPr lang="de-DE" dirty="0" err="1"/>
              <a:t>system</a:t>
            </a:r>
            <a:r>
              <a:rPr lang="de-DE" dirty="0"/>
              <a:t> update</a:t>
            </a:r>
          </a:p>
        </p:txBody>
      </p:sp>
      <p:sp>
        <p:nvSpPr>
          <p:cNvPr id="3" name="Inhaltsplatzhalter 2">
            <a:extLst>
              <a:ext uri="{FF2B5EF4-FFF2-40B4-BE49-F238E27FC236}">
                <a16:creationId xmlns:a16="http://schemas.microsoft.com/office/drawing/2014/main" id="{B1052DF6-B5A5-1CD8-2D7A-15B666EAD803}"/>
              </a:ext>
            </a:extLst>
          </p:cNvPr>
          <p:cNvSpPr>
            <a:spLocks noGrp="1"/>
          </p:cNvSpPr>
          <p:nvPr>
            <p:ph idx="1"/>
          </p:nvPr>
        </p:nvSpPr>
        <p:spPr/>
        <p:txBody>
          <a:bodyPr/>
          <a:lstStyle/>
          <a:p>
            <a:pPr>
              <a:buSzPct val="100000"/>
            </a:pPr>
            <a:r>
              <a:rPr lang="en-US" sz="1800" dirty="0"/>
              <a:t>DIO 0 and DIO 1 cannot be switched on (fixed by MPC)</a:t>
            </a:r>
          </a:p>
          <a:p>
            <a:pPr>
              <a:buSzPct val="100000"/>
            </a:pPr>
            <a:r>
              <a:rPr lang="en-US" sz="1800" dirty="0"/>
              <a:t>TWS2 water heater was switched off (fixed by MKK)</a:t>
            </a:r>
          </a:p>
          <a:p>
            <a:pPr>
              <a:buSzPct val="100000"/>
            </a:pPr>
            <a:r>
              <a:rPr lang="en-US" sz="1800" dirty="0"/>
              <a:t>Terminal aliases for conditioning tools gone (fixed, additionally added buttons to the main taskbar)</a:t>
            </a:r>
          </a:p>
          <a:p>
            <a:pPr>
              <a:buSzPct val="100000"/>
            </a:pPr>
            <a:r>
              <a:rPr lang="en-US" sz="1800" dirty="0"/>
              <a:t>Cannot bring TWS2 modulator to TRIGGER mode due to </a:t>
            </a:r>
            <a:r>
              <a:rPr lang="en-US" sz="1800" dirty="0" err="1"/>
              <a:t>OpLocation</a:t>
            </a:r>
            <a:r>
              <a:rPr lang="en-US" sz="1800" dirty="0"/>
              <a:t> fault (fixed by MIN)</a:t>
            </a:r>
          </a:p>
          <a:p>
            <a:pPr>
              <a:buSzPct val="100000"/>
            </a:pPr>
            <a:r>
              <a:rPr lang="en-US" sz="1800" dirty="0"/>
              <a:t>TWS2 voltage SP and RB differ by a factor of 2 (fixed by MSK)</a:t>
            </a:r>
          </a:p>
          <a:p>
            <a:pPr>
              <a:buSzPct val="100000"/>
            </a:pPr>
            <a:r>
              <a:rPr lang="en-US" sz="1800" dirty="0"/>
              <a:t>TWS1 power is way too low, </a:t>
            </a:r>
            <a:r>
              <a:rPr lang="en-US" dirty="0"/>
              <a:t>even though the amplitude RB is fine (fixed by MSK)</a:t>
            </a:r>
          </a:p>
          <a:p>
            <a:r>
              <a:rPr lang="en-US" sz="1800" dirty="0"/>
              <a:t>FL observation camera and in-air camera not reachable (fixed)</a:t>
            </a:r>
          </a:p>
          <a:p>
            <a:r>
              <a:rPr lang="en-US" sz="1800" dirty="0"/>
              <a:t>FC signal shows disturbances when TWS1 modulator is in higher states than STDBY. Maybe this causes the baseline calculation for the dark charge measurement to fail, resulting in the negative dark charge (under investigation)</a:t>
            </a:r>
          </a:p>
          <a:p>
            <a:endParaRPr lang="de-DE" dirty="0"/>
          </a:p>
        </p:txBody>
      </p:sp>
      <p:sp>
        <p:nvSpPr>
          <p:cNvPr id="4" name="Fußzeilenplatzhalter 3">
            <a:extLst>
              <a:ext uri="{FF2B5EF4-FFF2-40B4-BE49-F238E27FC236}">
                <a16:creationId xmlns:a16="http://schemas.microsoft.com/office/drawing/2014/main" id="{BF5438FB-3EA6-11C5-6880-1CD3F69A7740}"/>
              </a:ext>
            </a:extLst>
          </p:cNvPr>
          <p:cNvSpPr>
            <a:spLocks noGrp="1"/>
          </p:cNvSpPr>
          <p:nvPr>
            <p:ph type="ftr" sz="quarter" idx="11"/>
          </p:nvPr>
        </p:nvSpPr>
        <p:spPr/>
        <p:txBody>
          <a:bodyPr/>
          <a:lstStyle/>
          <a:p>
            <a:r>
              <a:rPr lang="en-US" noProof="0"/>
              <a:t>ARES operation meeting 2023-01-16</a:t>
            </a:r>
            <a:endParaRPr lang="en-US" noProof="0" dirty="0"/>
          </a:p>
        </p:txBody>
      </p:sp>
      <p:sp>
        <p:nvSpPr>
          <p:cNvPr id="5" name="Textplatzhalter 4">
            <a:extLst>
              <a:ext uri="{FF2B5EF4-FFF2-40B4-BE49-F238E27FC236}">
                <a16:creationId xmlns:a16="http://schemas.microsoft.com/office/drawing/2014/main" id="{B7A4428B-BACB-216C-AD08-7F8F5E357409}"/>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72600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ABE8C94-D808-DF80-02B7-C6367FA35EFB}"/>
              </a:ext>
            </a:extLst>
          </p:cNvPr>
          <p:cNvSpPr>
            <a:spLocks noGrp="1"/>
          </p:cNvSpPr>
          <p:nvPr>
            <p:ph type="title"/>
          </p:nvPr>
        </p:nvSpPr>
        <p:spPr/>
        <p:txBody>
          <a:bodyPr/>
          <a:lstStyle/>
          <a:p>
            <a:r>
              <a:rPr lang="en-US" sz="3200" dirty="0"/>
              <a:t>FC signal + TWS1 modulator</a:t>
            </a:r>
            <a:endParaRPr lang="de-DE" dirty="0"/>
          </a:p>
        </p:txBody>
      </p:sp>
      <p:pic>
        <p:nvPicPr>
          <p:cNvPr id="13" name="Bildplatzhalter 12">
            <a:extLst>
              <a:ext uri="{FF2B5EF4-FFF2-40B4-BE49-F238E27FC236}">
                <a16:creationId xmlns:a16="http://schemas.microsoft.com/office/drawing/2014/main" id="{D0D0F606-2A6E-3BEF-E2A0-5D2C3CD89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988" y="3091413"/>
            <a:ext cx="5616575" cy="2847751"/>
          </a:xfrm>
        </p:spPr>
      </p:pic>
      <p:sp>
        <p:nvSpPr>
          <p:cNvPr id="4" name="Fußzeilenplatzhalter 3">
            <a:extLst>
              <a:ext uri="{FF2B5EF4-FFF2-40B4-BE49-F238E27FC236}">
                <a16:creationId xmlns:a16="http://schemas.microsoft.com/office/drawing/2014/main" id="{69E5DF11-1BE4-96F2-88B6-4BEF6E2763CA}"/>
              </a:ext>
            </a:extLst>
          </p:cNvPr>
          <p:cNvSpPr>
            <a:spLocks noGrp="1"/>
          </p:cNvSpPr>
          <p:nvPr>
            <p:ph type="ftr" sz="quarter" idx="11"/>
          </p:nvPr>
        </p:nvSpPr>
        <p:spPr/>
        <p:txBody>
          <a:bodyPr/>
          <a:lstStyle/>
          <a:p>
            <a:r>
              <a:rPr lang="en-US" noProof="0"/>
              <a:t>ARES operation meeting 2023-01-16</a:t>
            </a:r>
            <a:endParaRPr lang="en-US" noProof="0" dirty="0"/>
          </a:p>
        </p:txBody>
      </p:sp>
      <p:sp>
        <p:nvSpPr>
          <p:cNvPr id="19" name="Textplatzhalter 18">
            <a:extLst>
              <a:ext uri="{FF2B5EF4-FFF2-40B4-BE49-F238E27FC236}">
                <a16:creationId xmlns:a16="http://schemas.microsoft.com/office/drawing/2014/main" id="{ADC3BFBE-1E6B-B370-5BB9-8FAF53C13FCF}"/>
              </a:ext>
            </a:extLst>
          </p:cNvPr>
          <p:cNvSpPr>
            <a:spLocks noGrp="1"/>
          </p:cNvSpPr>
          <p:nvPr>
            <p:ph type="body" sz="quarter" idx="13"/>
          </p:nvPr>
        </p:nvSpPr>
        <p:spPr/>
        <p:txBody>
          <a:bodyPr/>
          <a:lstStyle/>
          <a:p>
            <a:r>
              <a:rPr lang="de-DE" dirty="0" err="1"/>
              <a:t>Presumably</a:t>
            </a:r>
            <a:r>
              <a:rPr lang="de-DE" dirty="0"/>
              <a:t> </a:t>
            </a:r>
            <a:r>
              <a:rPr lang="de-DE" dirty="0" err="1"/>
              <a:t>the</a:t>
            </a:r>
            <a:r>
              <a:rPr lang="de-DE" dirty="0"/>
              <a:t> </a:t>
            </a:r>
            <a:r>
              <a:rPr lang="de-DE" dirty="0" err="1"/>
              <a:t>reason</a:t>
            </a:r>
            <a:r>
              <a:rPr lang="de-DE" dirty="0"/>
              <a:t> </a:t>
            </a:r>
            <a:r>
              <a:rPr lang="de-DE" dirty="0" err="1"/>
              <a:t>for</a:t>
            </a:r>
            <a:r>
              <a:rPr lang="de-DE" dirty="0"/>
              <a:t> </a:t>
            </a:r>
            <a:r>
              <a:rPr lang="de-DE" dirty="0" err="1"/>
              <a:t>the</a:t>
            </a:r>
            <a:r>
              <a:rPr lang="de-DE" dirty="0"/>
              <a:t> negative </a:t>
            </a:r>
            <a:r>
              <a:rPr lang="de-DE" dirty="0" err="1"/>
              <a:t>dark</a:t>
            </a:r>
            <a:r>
              <a:rPr lang="de-DE" dirty="0"/>
              <a:t> </a:t>
            </a:r>
            <a:r>
              <a:rPr lang="de-DE" dirty="0" err="1"/>
              <a:t>charge</a:t>
            </a:r>
            <a:endParaRPr lang="de-DE" dirty="0"/>
          </a:p>
        </p:txBody>
      </p:sp>
      <p:pic>
        <p:nvPicPr>
          <p:cNvPr id="15" name="Bildplatzhalter 14">
            <a:extLst>
              <a:ext uri="{FF2B5EF4-FFF2-40B4-BE49-F238E27FC236}">
                <a16:creationId xmlns:a16="http://schemas.microsoft.com/office/drawing/2014/main" id="{EEF164FB-7352-5140-0E05-F4A3AB370B53}"/>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167438" y="3091413"/>
            <a:ext cx="5616575" cy="2847751"/>
          </a:xfrm>
        </p:spPr>
      </p:pic>
      <p:sp>
        <p:nvSpPr>
          <p:cNvPr id="20" name="Textfeld 19">
            <a:extLst>
              <a:ext uri="{FF2B5EF4-FFF2-40B4-BE49-F238E27FC236}">
                <a16:creationId xmlns:a16="http://schemas.microsoft.com/office/drawing/2014/main" id="{58B00AEC-54F7-8DEA-9A04-E28B022F885E}"/>
              </a:ext>
            </a:extLst>
          </p:cNvPr>
          <p:cNvSpPr txBox="1"/>
          <p:nvPr/>
        </p:nvSpPr>
        <p:spPr>
          <a:xfrm>
            <a:off x="2211834" y="5992434"/>
            <a:ext cx="2008883" cy="338554"/>
          </a:xfrm>
          <a:prstGeom prst="rect">
            <a:avLst/>
          </a:prstGeom>
          <a:noFill/>
        </p:spPr>
        <p:txBody>
          <a:bodyPr wrap="none" rtlCol="0">
            <a:spAutoFit/>
          </a:bodyPr>
          <a:lstStyle/>
          <a:p>
            <a:pPr algn="ctr"/>
            <a:r>
              <a:rPr lang="de-DE" sz="1600" dirty="0"/>
              <a:t>TWS1 </a:t>
            </a:r>
            <a:r>
              <a:rPr lang="de-DE" sz="1600" dirty="0" err="1"/>
              <a:t>modulator</a:t>
            </a:r>
            <a:r>
              <a:rPr lang="de-DE" sz="1600" dirty="0"/>
              <a:t> on</a:t>
            </a:r>
          </a:p>
        </p:txBody>
      </p:sp>
      <p:sp>
        <p:nvSpPr>
          <p:cNvPr id="21" name="Textfeld 20">
            <a:extLst>
              <a:ext uri="{FF2B5EF4-FFF2-40B4-BE49-F238E27FC236}">
                <a16:creationId xmlns:a16="http://schemas.microsoft.com/office/drawing/2014/main" id="{8E009CAC-B818-5D58-F2D2-18900B19ADCD}"/>
              </a:ext>
            </a:extLst>
          </p:cNvPr>
          <p:cNvSpPr txBox="1"/>
          <p:nvPr/>
        </p:nvSpPr>
        <p:spPr>
          <a:xfrm>
            <a:off x="7972341" y="5992434"/>
            <a:ext cx="2006768" cy="338554"/>
          </a:xfrm>
          <a:prstGeom prst="rect">
            <a:avLst/>
          </a:prstGeom>
          <a:noFill/>
        </p:spPr>
        <p:txBody>
          <a:bodyPr wrap="none" rtlCol="0">
            <a:spAutoFit/>
          </a:bodyPr>
          <a:lstStyle/>
          <a:p>
            <a:pPr algn="ctr"/>
            <a:r>
              <a:rPr lang="de-DE" sz="1600" dirty="0"/>
              <a:t>TWS1 </a:t>
            </a:r>
            <a:r>
              <a:rPr lang="de-DE" sz="1600" dirty="0" err="1"/>
              <a:t>modulator</a:t>
            </a:r>
            <a:r>
              <a:rPr lang="de-DE" sz="1600" dirty="0"/>
              <a:t> off</a:t>
            </a:r>
          </a:p>
        </p:txBody>
      </p:sp>
      <p:pic>
        <p:nvPicPr>
          <p:cNvPr id="23" name="Grafik 22">
            <a:extLst>
              <a:ext uri="{FF2B5EF4-FFF2-40B4-BE49-F238E27FC236}">
                <a16:creationId xmlns:a16="http://schemas.microsoft.com/office/drawing/2014/main" id="{E1792F1D-ACD7-7F41-07B7-8921A5B04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132" y="159696"/>
            <a:ext cx="3046881" cy="2762421"/>
          </a:xfrm>
          <a:prstGeom prst="rect">
            <a:avLst/>
          </a:prstGeom>
        </p:spPr>
      </p:pic>
    </p:spTree>
    <p:extLst>
      <p:ext uri="{BB962C8B-B14F-4D97-AF65-F5344CB8AC3E}">
        <p14:creationId xmlns:p14="http://schemas.microsoft.com/office/powerpoint/2010/main" val="270041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03B17AA-17CA-12AF-2E4D-261890D5D1DF}"/>
              </a:ext>
            </a:extLst>
          </p:cNvPr>
          <p:cNvSpPr>
            <a:spLocks noGrp="1"/>
          </p:cNvSpPr>
          <p:nvPr>
            <p:ph type="title"/>
          </p:nvPr>
        </p:nvSpPr>
        <p:spPr/>
        <p:txBody>
          <a:bodyPr/>
          <a:lstStyle/>
          <a:p>
            <a:r>
              <a:rPr lang="de-DE" dirty="0"/>
              <a:t>New </a:t>
            </a:r>
            <a:r>
              <a:rPr lang="de-DE" dirty="0" err="1"/>
              <a:t>candidate</a:t>
            </a:r>
            <a:r>
              <a:rPr lang="de-DE" dirty="0"/>
              <a:t> </a:t>
            </a:r>
            <a:r>
              <a:rPr lang="de-DE" dirty="0" err="1"/>
              <a:t>for</a:t>
            </a:r>
            <a:r>
              <a:rPr lang="de-DE" dirty="0"/>
              <a:t> </a:t>
            </a:r>
            <a:r>
              <a:rPr lang="de-DE" dirty="0" err="1"/>
              <a:t>oscillations</a:t>
            </a:r>
            <a:r>
              <a:rPr lang="de-DE" dirty="0"/>
              <a:t>: ambient </a:t>
            </a:r>
            <a:r>
              <a:rPr lang="de-DE" dirty="0" err="1"/>
              <a:t>air</a:t>
            </a:r>
            <a:r>
              <a:rPr lang="de-DE" dirty="0"/>
              <a:t> </a:t>
            </a:r>
            <a:r>
              <a:rPr lang="de-DE" dirty="0" err="1"/>
              <a:t>temperature</a:t>
            </a:r>
            <a:endParaRPr lang="de-DE" dirty="0"/>
          </a:p>
        </p:txBody>
      </p:sp>
      <p:pic>
        <p:nvPicPr>
          <p:cNvPr id="11" name="Inhaltsplatzhalter 10">
            <a:extLst>
              <a:ext uri="{FF2B5EF4-FFF2-40B4-BE49-F238E27FC236}">
                <a16:creationId xmlns:a16="http://schemas.microsoft.com/office/drawing/2014/main" id="{C5D37A7F-CD26-558F-0D21-BAEC63D19E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080" y="2133822"/>
            <a:ext cx="10869841" cy="3555555"/>
          </a:xfrm>
        </p:spPr>
      </p:pic>
      <p:sp>
        <p:nvSpPr>
          <p:cNvPr id="4" name="Fußzeilenplatzhalter 3">
            <a:extLst>
              <a:ext uri="{FF2B5EF4-FFF2-40B4-BE49-F238E27FC236}">
                <a16:creationId xmlns:a16="http://schemas.microsoft.com/office/drawing/2014/main" id="{88DBB589-F210-E982-F375-D205643EA6C1}"/>
              </a:ext>
            </a:extLst>
          </p:cNvPr>
          <p:cNvSpPr>
            <a:spLocks noGrp="1"/>
          </p:cNvSpPr>
          <p:nvPr>
            <p:ph type="ftr" sz="quarter" idx="11"/>
          </p:nvPr>
        </p:nvSpPr>
        <p:spPr/>
        <p:txBody>
          <a:bodyPr/>
          <a:lstStyle/>
          <a:p>
            <a:r>
              <a:rPr lang="en-US" noProof="0"/>
              <a:t>ARES operation meeting 2023-01-16</a:t>
            </a:r>
            <a:endParaRPr lang="en-US" noProof="0" dirty="0"/>
          </a:p>
        </p:txBody>
      </p:sp>
      <p:sp>
        <p:nvSpPr>
          <p:cNvPr id="9" name="Textplatzhalter 8">
            <a:extLst>
              <a:ext uri="{FF2B5EF4-FFF2-40B4-BE49-F238E27FC236}">
                <a16:creationId xmlns:a16="http://schemas.microsoft.com/office/drawing/2014/main" id="{E87099DA-F0BF-6744-504F-2F90C2DCA68F}"/>
              </a:ext>
            </a:extLst>
          </p:cNvPr>
          <p:cNvSpPr>
            <a:spLocks noGrp="1"/>
          </p:cNvSpPr>
          <p:nvPr>
            <p:ph type="body" sz="quarter" idx="13"/>
          </p:nvPr>
        </p:nvSpPr>
        <p:spPr/>
        <p:txBody>
          <a:bodyPr/>
          <a:lstStyle/>
          <a:p>
            <a:endParaRPr lang="de-DE"/>
          </a:p>
        </p:txBody>
      </p:sp>
      <p:sp>
        <p:nvSpPr>
          <p:cNvPr id="12" name="Textfeld 11">
            <a:extLst>
              <a:ext uri="{FF2B5EF4-FFF2-40B4-BE49-F238E27FC236}">
                <a16:creationId xmlns:a16="http://schemas.microsoft.com/office/drawing/2014/main" id="{28AC93A3-AED6-E9BA-F460-3E1133B081CE}"/>
              </a:ext>
            </a:extLst>
          </p:cNvPr>
          <p:cNvSpPr txBox="1"/>
          <p:nvPr/>
        </p:nvSpPr>
        <p:spPr>
          <a:xfrm>
            <a:off x="458254" y="3057383"/>
            <a:ext cx="430887" cy="1548629"/>
          </a:xfrm>
          <a:prstGeom prst="rect">
            <a:avLst/>
          </a:prstGeom>
          <a:solidFill>
            <a:schemeClr val="bg1"/>
          </a:solidFill>
        </p:spPr>
        <p:txBody>
          <a:bodyPr vert="vert270" wrap="none" rtlCol="0" anchor="ctr">
            <a:spAutoFit/>
          </a:bodyPr>
          <a:lstStyle/>
          <a:p>
            <a:pPr algn="ctr"/>
            <a:r>
              <a:rPr lang="de-DE" sz="1600" dirty="0"/>
              <a:t>Air </a:t>
            </a:r>
            <a:r>
              <a:rPr lang="de-DE" sz="1600" dirty="0" err="1"/>
              <a:t>Temperature</a:t>
            </a:r>
            <a:endParaRPr lang="de-DE" sz="1600" dirty="0"/>
          </a:p>
        </p:txBody>
      </p:sp>
    </p:spTree>
    <p:extLst>
      <p:ext uri="{BB962C8B-B14F-4D97-AF65-F5344CB8AC3E}">
        <p14:creationId xmlns:p14="http://schemas.microsoft.com/office/powerpoint/2010/main" val="166200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243C4-FD3A-D5F9-2DE2-31EB8525036F}"/>
              </a:ext>
            </a:extLst>
          </p:cNvPr>
          <p:cNvSpPr>
            <a:spLocks noGrp="1"/>
          </p:cNvSpPr>
          <p:nvPr>
            <p:ph type="title"/>
          </p:nvPr>
        </p:nvSpPr>
        <p:spPr/>
        <p:txBody>
          <a:bodyPr/>
          <a:lstStyle/>
          <a:p>
            <a:r>
              <a:rPr lang="de-DE" dirty="0"/>
              <a:t>Turbo-ICT and sample holder </a:t>
            </a:r>
            <a:r>
              <a:rPr lang="de-DE" dirty="0" err="1"/>
              <a:t>for</a:t>
            </a:r>
            <a:r>
              <a:rPr lang="de-DE" dirty="0"/>
              <a:t> </a:t>
            </a:r>
            <a:r>
              <a:rPr lang="de-DE" dirty="0" err="1"/>
              <a:t>user</a:t>
            </a:r>
            <a:r>
              <a:rPr lang="de-DE" dirty="0"/>
              <a:t> </a:t>
            </a:r>
            <a:r>
              <a:rPr lang="de-DE" dirty="0" err="1"/>
              <a:t>experiment</a:t>
            </a:r>
            <a:r>
              <a:rPr lang="de-DE" dirty="0"/>
              <a:t> </a:t>
            </a:r>
            <a:r>
              <a:rPr lang="de-DE" dirty="0" err="1"/>
              <a:t>installed</a:t>
            </a:r>
            <a:endParaRPr lang="de-DE" dirty="0"/>
          </a:p>
        </p:txBody>
      </p:sp>
      <p:pic>
        <p:nvPicPr>
          <p:cNvPr id="7" name="Inhaltsplatzhalter 6">
            <a:extLst>
              <a:ext uri="{FF2B5EF4-FFF2-40B4-BE49-F238E27FC236}">
                <a16:creationId xmlns:a16="http://schemas.microsoft.com/office/drawing/2014/main" id="{F9EF12A9-54FD-DF57-448C-1C69944ADB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92920" y="1012054"/>
            <a:ext cx="7206161" cy="5404620"/>
          </a:xfrm>
        </p:spPr>
      </p:pic>
      <p:sp>
        <p:nvSpPr>
          <p:cNvPr id="4" name="Fußzeilenplatzhalter 3">
            <a:extLst>
              <a:ext uri="{FF2B5EF4-FFF2-40B4-BE49-F238E27FC236}">
                <a16:creationId xmlns:a16="http://schemas.microsoft.com/office/drawing/2014/main" id="{0AFF7E3A-2109-9346-83FB-803FE129BAF4}"/>
              </a:ext>
            </a:extLst>
          </p:cNvPr>
          <p:cNvSpPr>
            <a:spLocks noGrp="1"/>
          </p:cNvSpPr>
          <p:nvPr>
            <p:ph type="ftr" sz="quarter" idx="11"/>
          </p:nvPr>
        </p:nvSpPr>
        <p:spPr/>
        <p:txBody>
          <a:bodyPr/>
          <a:lstStyle/>
          <a:p>
            <a:r>
              <a:rPr lang="en-US" noProof="0"/>
              <a:t>ARES operation meeting 2023-01-16</a:t>
            </a:r>
            <a:endParaRPr lang="en-US" noProof="0" dirty="0"/>
          </a:p>
        </p:txBody>
      </p:sp>
      <p:sp>
        <p:nvSpPr>
          <p:cNvPr id="5" name="Textplatzhalter 4">
            <a:extLst>
              <a:ext uri="{FF2B5EF4-FFF2-40B4-BE49-F238E27FC236}">
                <a16:creationId xmlns:a16="http://schemas.microsoft.com/office/drawing/2014/main" id="{18F40841-752D-BFC4-B6F3-18740B07B21F}"/>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66888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A33B-4A1A-47ED-B23E-73C9FABC0DC2}"/>
              </a:ext>
            </a:extLst>
          </p:cNvPr>
          <p:cNvSpPr>
            <a:spLocks noGrp="1"/>
          </p:cNvSpPr>
          <p:nvPr>
            <p:ph type="title"/>
          </p:nvPr>
        </p:nvSpPr>
        <p:spPr/>
        <p:txBody>
          <a:bodyPr/>
          <a:lstStyle/>
          <a:p>
            <a:r>
              <a:rPr lang="de-DE" dirty="0"/>
              <a:t>Plan </a:t>
            </a:r>
            <a:r>
              <a:rPr lang="de-DE" dirty="0" err="1"/>
              <a:t>for</a:t>
            </a:r>
            <a:r>
              <a:rPr lang="de-DE" dirty="0"/>
              <a:t> </a:t>
            </a:r>
            <a:r>
              <a:rPr lang="de-DE" dirty="0" err="1"/>
              <a:t>this</a:t>
            </a:r>
            <a:r>
              <a:rPr lang="de-DE" dirty="0"/>
              <a:t> </a:t>
            </a:r>
            <a:r>
              <a:rPr lang="de-DE" dirty="0" err="1"/>
              <a:t>week</a:t>
            </a:r>
            <a:endParaRPr lang="de-DE" dirty="0"/>
          </a:p>
        </p:txBody>
      </p:sp>
      <p:sp>
        <p:nvSpPr>
          <p:cNvPr id="3" name="Content Placeholder 2">
            <a:extLst>
              <a:ext uri="{FF2B5EF4-FFF2-40B4-BE49-F238E27FC236}">
                <a16:creationId xmlns:a16="http://schemas.microsoft.com/office/drawing/2014/main" id="{1D886B0E-D753-4FE4-A37B-9B73304B2D91}"/>
              </a:ext>
            </a:extLst>
          </p:cNvPr>
          <p:cNvSpPr>
            <a:spLocks noGrp="1"/>
          </p:cNvSpPr>
          <p:nvPr>
            <p:ph idx="1"/>
          </p:nvPr>
        </p:nvSpPr>
        <p:spPr>
          <a:xfrm>
            <a:off x="407987" y="1213543"/>
            <a:ext cx="11376025" cy="5010249"/>
          </a:xfrm>
        </p:spPr>
        <p:txBody>
          <a:bodyPr/>
          <a:lstStyle/>
          <a:p>
            <a:r>
              <a:rPr lang="de-DE" dirty="0"/>
              <a:t>Monday</a:t>
            </a:r>
          </a:p>
          <a:p>
            <a:pPr lvl="1"/>
            <a:r>
              <a:rPr lang="de-DE" dirty="0"/>
              <a:t>MDI ICT </a:t>
            </a:r>
            <a:r>
              <a:rPr lang="de-DE" dirty="0" err="1"/>
              <a:t>installation</a:t>
            </a:r>
            <a:endParaRPr lang="de-DE" dirty="0"/>
          </a:p>
          <a:p>
            <a:pPr lvl="1"/>
            <a:r>
              <a:rPr lang="de-DE" dirty="0"/>
              <a:t>MIN x-band </a:t>
            </a:r>
            <a:r>
              <a:rPr lang="de-DE" dirty="0" err="1"/>
              <a:t>cabling</a:t>
            </a:r>
            <a:endParaRPr lang="de-DE" dirty="0"/>
          </a:p>
          <a:p>
            <a:r>
              <a:rPr lang="de-DE" dirty="0"/>
              <a:t>Tuesday</a:t>
            </a:r>
          </a:p>
          <a:p>
            <a:pPr lvl="1"/>
            <a:r>
              <a:rPr lang="de-DE" dirty="0"/>
              <a:t>Close </a:t>
            </a:r>
            <a:r>
              <a:rPr lang="de-DE" dirty="0" err="1"/>
              <a:t>tunnel</a:t>
            </a:r>
            <a:r>
              <a:rPr lang="de-DE" dirty="0"/>
              <a:t>, </a:t>
            </a:r>
            <a:r>
              <a:rPr lang="de-DE" dirty="0" err="1"/>
              <a:t>ramp</a:t>
            </a:r>
            <a:r>
              <a:rPr lang="de-DE" dirty="0"/>
              <a:t> </a:t>
            </a:r>
            <a:r>
              <a:rPr lang="de-DE" dirty="0" err="1"/>
              <a:t>up</a:t>
            </a:r>
            <a:endParaRPr lang="de-DE" dirty="0"/>
          </a:p>
          <a:p>
            <a:pPr lvl="1"/>
            <a:r>
              <a:rPr lang="de-DE" dirty="0"/>
              <a:t>Bring beam </a:t>
            </a:r>
            <a:r>
              <a:rPr lang="de-DE" dirty="0" err="1"/>
              <a:t>to</a:t>
            </a:r>
            <a:r>
              <a:rPr lang="de-DE" dirty="0"/>
              <a:t> end </a:t>
            </a:r>
            <a:r>
              <a:rPr lang="de-DE" dirty="0" err="1"/>
              <a:t>of</a:t>
            </a:r>
            <a:r>
              <a:rPr lang="de-DE" dirty="0"/>
              <a:t> </a:t>
            </a:r>
            <a:r>
              <a:rPr lang="de-DE" dirty="0" err="1"/>
              <a:t>linac</a:t>
            </a:r>
            <a:endParaRPr lang="de-DE" dirty="0"/>
          </a:p>
          <a:p>
            <a:pPr lvl="1"/>
            <a:r>
              <a:rPr lang="en-US" dirty="0"/>
              <a:t>Test with different charges (around 30pC)</a:t>
            </a:r>
          </a:p>
          <a:p>
            <a:r>
              <a:rPr lang="en-US" dirty="0"/>
              <a:t>Rest of week</a:t>
            </a:r>
          </a:p>
          <a:p>
            <a:pPr lvl="1"/>
            <a:r>
              <a:rPr lang="de-DE" dirty="0" err="1"/>
              <a:t>Preparation</a:t>
            </a:r>
            <a:r>
              <a:rPr lang="de-DE" dirty="0"/>
              <a:t> </a:t>
            </a:r>
            <a:r>
              <a:rPr lang="de-DE" dirty="0" err="1"/>
              <a:t>of</a:t>
            </a:r>
            <a:r>
              <a:rPr lang="de-DE" dirty="0"/>
              <a:t> </a:t>
            </a:r>
            <a:r>
              <a:rPr lang="de-DE" dirty="0" err="1"/>
              <a:t>user</a:t>
            </a:r>
            <a:r>
              <a:rPr lang="de-DE" dirty="0"/>
              <a:t> </a:t>
            </a:r>
            <a:r>
              <a:rPr lang="de-DE" dirty="0" err="1"/>
              <a:t>experiment</a:t>
            </a:r>
            <a:endParaRPr lang="de-DE" dirty="0"/>
          </a:p>
        </p:txBody>
      </p:sp>
      <p:sp>
        <p:nvSpPr>
          <p:cNvPr id="4" name="Text Placeholder 3">
            <a:extLst>
              <a:ext uri="{FF2B5EF4-FFF2-40B4-BE49-F238E27FC236}">
                <a16:creationId xmlns:a16="http://schemas.microsoft.com/office/drawing/2014/main" id="{C75C9661-BC62-4ADE-BEA6-77C29CF44E8E}"/>
              </a:ext>
            </a:extLst>
          </p:cNvPr>
          <p:cNvSpPr>
            <a:spLocks noGrp="1"/>
          </p:cNvSpPr>
          <p:nvPr>
            <p:ph type="body" sz="quarter" idx="13"/>
          </p:nvPr>
        </p:nvSpPr>
        <p:spPr/>
        <p:txBody>
          <a:bodyPr/>
          <a:lstStyle/>
          <a:p>
            <a:endParaRPr lang="de-DE"/>
          </a:p>
        </p:txBody>
      </p:sp>
      <p:sp>
        <p:nvSpPr>
          <p:cNvPr id="5" name="Fußzeilenplatzhalter 4">
            <a:extLst>
              <a:ext uri="{FF2B5EF4-FFF2-40B4-BE49-F238E27FC236}">
                <a16:creationId xmlns:a16="http://schemas.microsoft.com/office/drawing/2014/main" id="{BE3A0AD5-24B2-48A3-8E47-BA03EC564B89}"/>
              </a:ext>
            </a:extLst>
          </p:cNvPr>
          <p:cNvSpPr>
            <a:spLocks noGrp="1"/>
          </p:cNvSpPr>
          <p:nvPr>
            <p:ph type="ftr" sz="quarter" idx="11"/>
          </p:nvPr>
        </p:nvSpPr>
        <p:spPr/>
        <p:txBody>
          <a:bodyPr/>
          <a:lstStyle/>
          <a:p>
            <a:r>
              <a:rPr lang="en-US" noProof="0"/>
              <a:t>ARES operation meeting 2023-01-16</a:t>
            </a:r>
            <a:endParaRPr lang="en-US" noProof="0" dirty="0"/>
          </a:p>
        </p:txBody>
      </p:sp>
    </p:spTree>
    <p:extLst>
      <p:ext uri="{BB962C8B-B14F-4D97-AF65-F5344CB8AC3E}">
        <p14:creationId xmlns:p14="http://schemas.microsoft.com/office/powerpoint/2010/main" val="248412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mmary"/>
          <p:cNvSpPr txBox="1">
            <a:spLocks noGrp="1"/>
          </p:cNvSpPr>
          <p:nvPr>
            <p:ph type="title"/>
          </p:nvPr>
        </p:nvSpPr>
        <p:spPr>
          <a:prstGeom prst="rect">
            <a:avLst/>
          </a:prstGeom>
        </p:spPr>
        <p:txBody>
          <a:bodyPr/>
          <a:lstStyle/>
          <a:p>
            <a:r>
              <a:rPr lang="de-DE" dirty="0"/>
              <a:t>Schedule</a:t>
            </a:r>
            <a:endParaRPr dirty="0"/>
          </a:p>
        </p:txBody>
      </p:sp>
      <p:sp>
        <p:nvSpPr>
          <p:cNvPr id="2" name="Inhaltsplatzhalter 1">
            <a:extLst>
              <a:ext uri="{FF2B5EF4-FFF2-40B4-BE49-F238E27FC236}">
                <a16:creationId xmlns:a16="http://schemas.microsoft.com/office/drawing/2014/main" id="{F1E586F0-A928-4E7E-9DEE-952EA962A348}"/>
              </a:ext>
            </a:extLst>
          </p:cNvPr>
          <p:cNvSpPr>
            <a:spLocks noGrp="1"/>
          </p:cNvSpPr>
          <p:nvPr>
            <p:ph idx="1"/>
          </p:nvPr>
        </p:nvSpPr>
        <p:spPr/>
        <p:txBody>
          <a:bodyPr/>
          <a:lstStyle/>
          <a:p>
            <a:endParaRPr lang="en-US"/>
          </a:p>
        </p:txBody>
      </p:sp>
      <p:sp>
        <p:nvSpPr>
          <p:cNvPr id="134" name="Textplatzhalter 7"/>
          <p:cNvSpPr>
            <a:spLocks noGrp="1"/>
          </p:cNvSpPr>
          <p:nvPr>
            <p:ph type="body" sz="quarter"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0"/>
              </a:spcBef>
              <a:buSzTx/>
              <a:buFontTx/>
              <a:buNone/>
              <a:defRPr b="1">
                <a:solidFill>
                  <a:schemeClr val="accent2"/>
                </a:solidFill>
              </a:defRPr>
            </a:lvl1pPr>
          </a:lstStyle>
          <a:p>
            <a:r>
              <a:rPr dirty="0"/>
              <a:t>Week </a:t>
            </a:r>
            <a:r>
              <a:rPr lang="de-DE" dirty="0"/>
              <a:t>03</a:t>
            </a:r>
            <a:endParaRPr dirty="0"/>
          </a:p>
        </p:txBody>
      </p:sp>
      <p:graphicFrame>
        <p:nvGraphicFramePr>
          <p:cNvPr id="135" name="Tabelle"/>
          <p:cNvGraphicFramePr/>
          <p:nvPr>
            <p:extLst>
              <p:ext uri="{D42A27DB-BD31-4B8C-83A1-F6EECF244321}">
                <p14:modId xmlns:p14="http://schemas.microsoft.com/office/powerpoint/2010/main" val="2930997598"/>
              </p:ext>
            </p:extLst>
          </p:nvPr>
        </p:nvGraphicFramePr>
        <p:xfrm>
          <a:off x="378658" y="1196752"/>
          <a:ext cx="11405354" cy="4471800"/>
        </p:xfrm>
        <a:graphic>
          <a:graphicData uri="http://schemas.openxmlformats.org/drawingml/2006/table">
            <a:tbl>
              <a:tblPr bandRow="1"/>
              <a:tblGrid>
                <a:gridCol w="3920901">
                  <a:extLst>
                    <a:ext uri="{9D8B030D-6E8A-4147-A177-3AD203B41FA5}">
                      <a16:colId xmlns:a16="http://schemas.microsoft.com/office/drawing/2014/main" val="20000"/>
                    </a:ext>
                  </a:extLst>
                </a:gridCol>
                <a:gridCol w="7484453">
                  <a:extLst>
                    <a:ext uri="{9D8B030D-6E8A-4147-A177-3AD203B41FA5}">
                      <a16:colId xmlns:a16="http://schemas.microsoft.com/office/drawing/2014/main" val="20001"/>
                    </a:ext>
                  </a:extLst>
                </a:gridCol>
              </a:tblGrid>
              <a:tr h="262867">
                <a:tc>
                  <a:txBody>
                    <a:bodyPr/>
                    <a:lstStyle/>
                    <a:p>
                      <a:pPr algn="l">
                        <a:lnSpc>
                          <a:spcPts val="5700"/>
                        </a:lnSpc>
                        <a:defRPr sz="1800"/>
                      </a:pPr>
                      <a:r>
                        <a:rPr sz="2400" b="1" dirty="0">
                          <a:solidFill>
                            <a:srgbClr val="FFFFFF"/>
                          </a:solidFill>
                          <a:latin typeface="Calibri"/>
                          <a:ea typeface="Calibri"/>
                          <a:cs typeface="Calibri"/>
                          <a:sym typeface="Calibri"/>
                        </a:rPr>
                        <a:t>Date</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rgbClr val="4F81BD"/>
                    </a:solidFill>
                  </a:tcPr>
                </a:tc>
                <a:tc>
                  <a:txBody>
                    <a:bodyPr/>
                    <a:lstStyle/>
                    <a:p>
                      <a:pPr algn="l">
                        <a:lnSpc>
                          <a:spcPts val="5700"/>
                        </a:lnSpc>
                        <a:defRPr sz="1800"/>
                      </a:pPr>
                      <a:r>
                        <a:rPr sz="2400" b="1" dirty="0">
                          <a:solidFill>
                            <a:srgbClr val="FFFFFF"/>
                          </a:solidFill>
                          <a:latin typeface="Calibri"/>
                          <a:ea typeface="Calibri"/>
                          <a:cs typeface="Calibri"/>
                          <a:sym typeface="Calibri"/>
                        </a:rPr>
                        <a:t>Shift</a:t>
                      </a:r>
                      <a:r>
                        <a:rPr lang="de-DE" sz="2400" b="1" dirty="0">
                          <a:solidFill>
                            <a:srgbClr val="FFFFFF"/>
                          </a:solidFill>
                          <a:latin typeface="Calibri"/>
                          <a:ea typeface="Calibri"/>
                          <a:cs typeface="Calibri"/>
                          <a:sym typeface="Calibri"/>
                        </a:rPr>
                        <a:t> </a:t>
                      </a:r>
                      <a:r>
                        <a:rPr sz="2400" b="1" dirty="0">
                          <a:solidFill>
                            <a:srgbClr val="FFFFFF"/>
                          </a:solidFill>
                          <a:latin typeface="Calibri"/>
                          <a:ea typeface="Calibri"/>
                          <a:cs typeface="Calibri"/>
                          <a:sym typeface="Calibri"/>
                        </a:rPr>
                        <a:t>leader</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rgbClr val="4F81BD"/>
                    </a:solidFill>
                  </a:tcPr>
                </a:tc>
                <a:extLst>
                  <a:ext uri="{0D108BD9-81ED-4DB2-BD59-A6C34878D82A}">
                    <a16:rowId xmlns:a16="http://schemas.microsoft.com/office/drawing/2014/main" val="10000"/>
                  </a:ext>
                </a:extLst>
              </a:tr>
              <a:tr h="262867">
                <a:tc>
                  <a:txBody>
                    <a:bodyPr/>
                    <a:lstStyle/>
                    <a:p>
                      <a:pPr algn="l">
                        <a:lnSpc>
                          <a:spcPts val="5700"/>
                        </a:lnSpc>
                        <a:defRPr sz="1800"/>
                      </a:pPr>
                      <a:r>
                        <a:rPr lang="de-DE" sz="2400" dirty="0">
                          <a:latin typeface="Calibri"/>
                          <a:ea typeface="Calibri"/>
                          <a:cs typeface="Calibri"/>
                          <a:sym typeface="Calibri"/>
                        </a:rPr>
                        <a:t>16.01.</a:t>
                      </a:r>
                      <a:endParaRPr sz="24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D0D8E8"/>
                    </a:solidFill>
                  </a:tcPr>
                </a:tc>
                <a:tc>
                  <a:txBody>
                    <a:bodyPr/>
                    <a:lstStyle/>
                    <a:p>
                      <a:pPr algn="l">
                        <a:lnSpc>
                          <a:spcPts val="5700"/>
                        </a:lnSpc>
                        <a:defRPr sz="1800"/>
                      </a:pPr>
                      <a:r>
                        <a:rPr lang="de-DE" sz="2400" dirty="0">
                          <a:latin typeface="Calibri"/>
                          <a:ea typeface="Calibri"/>
                          <a:cs typeface="Calibri"/>
                          <a:sym typeface="Calibri"/>
                        </a:rPr>
                        <a:t>Florian Burkart, MDI, MIN (</a:t>
                      </a:r>
                      <a:r>
                        <a:rPr lang="de-DE" sz="2400" dirty="0" err="1">
                          <a:latin typeface="Calibri"/>
                          <a:ea typeface="Calibri"/>
                          <a:cs typeface="Calibri"/>
                          <a:sym typeface="Calibri"/>
                        </a:rPr>
                        <a:t>tunnel</a:t>
                      </a:r>
                      <a:r>
                        <a:rPr lang="de-DE" sz="2400" dirty="0">
                          <a:latin typeface="Calibri"/>
                          <a:ea typeface="Calibri"/>
                          <a:cs typeface="Calibri"/>
                          <a:sym typeface="Calibri"/>
                        </a:rPr>
                        <a:t> open)</a:t>
                      </a:r>
                      <a:endParaRPr sz="24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D0D8E8"/>
                    </a:solidFill>
                  </a:tcPr>
                </a:tc>
                <a:extLst>
                  <a:ext uri="{0D108BD9-81ED-4DB2-BD59-A6C34878D82A}">
                    <a16:rowId xmlns:a16="http://schemas.microsoft.com/office/drawing/2014/main" val="10001"/>
                  </a:ext>
                </a:extLst>
              </a:tr>
              <a:tr h="262867">
                <a:tc>
                  <a:txBody>
                    <a:bodyPr/>
                    <a:lstStyle/>
                    <a:p>
                      <a:pPr algn="l">
                        <a:lnSpc>
                          <a:spcPts val="5700"/>
                        </a:lnSpc>
                        <a:defRPr sz="1800"/>
                      </a:pPr>
                      <a:r>
                        <a:rPr lang="de-DE" sz="2400" dirty="0">
                          <a:latin typeface="Calibri"/>
                          <a:ea typeface="Calibri"/>
                          <a:cs typeface="Calibri"/>
                          <a:sym typeface="Calibri"/>
                        </a:rPr>
                        <a:t>17.01.</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algn="l">
                        <a:lnSpc>
                          <a:spcPts val="5700"/>
                        </a:lnSpc>
                        <a:defRPr sz="1800"/>
                      </a:pPr>
                      <a:r>
                        <a:rPr lang="de-DE" sz="2400" dirty="0">
                          <a:latin typeface="Calibri"/>
                          <a:ea typeface="Calibri"/>
                          <a:cs typeface="Calibri"/>
                          <a:sym typeface="Calibri"/>
                        </a:rPr>
                        <a:t>Frank </a:t>
                      </a:r>
                      <a:r>
                        <a:rPr lang="de-DE" sz="2400" dirty="0" err="1">
                          <a:latin typeface="Calibri"/>
                          <a:ea typeface="Calibri"/>
                          <a:cs typeface="Calibri"/>
                          <a:sym typeface="Calibri"/>
                        </a:rPr>
                        <a:t>Mayet</a:t>
                      </a:r>
                      <a:r>
                        <a:rPr lang="de-DE" sz="2400" dirty="0">
                          <a:latin typeface="Calibri"/>
                          <a:ea typeface="Calibri"/>
                          <a:cs typeface="Calibri"/>
                          <a:sym typeface="Calibri"/>
                        </a:rPr>
                        <a:t>, Max Kellermeier</a:t>
                      </a:r>
                      <a:endParaRPr sz="24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extLst>
                  <a:ext uri="{0D108BD9-81ED-4DB2-BD59-A6C34878D82A}">
                    <a16:rowId xmlns:a16="http://schemas.microsoft.com/office/drawing/2014/main" val="10002"/>
                  </a:ext>
                </a:extLst>
              </a:tr>
              <a:tr h="262867">
                <a:tc>
                  <a:txBody>
                    <a:bodyPr/>
                    <a:lstStyle/>
                    <a:p>
                      <a:pPr algn="l">
                        <a:lnSpc>
                          <a:spcPts val="5700"/>
                        </a:lnSpc>
                        <a:defRPr sz="1800"/>
                      </a:pPr>
                      <a:r>
                        <a:rPr lang="de-DE" sz="2400" dirty="0">
                          <a:latin typeface="Calibri"/>
                          <a:ea typeface="Calibri"/>
                          <a:cs typeface="Calibri"/>
                          <a:sym typeface="Calibri"/>
                        </a:rPr>
                        <a:t>18.01.</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algn="l">
                        <a:lnSpc>
                          <a:spcPts val="5700"/>
                        </a:lnSpc>
                        <a:defRPr sz="1800"/>
                      </a:pPr>
                      <a:r>
                        <a:rPr lang="de-DE" sz="2400" dirty="0">
                          <a:latin typeface="Calibri"/>
                          <a:ea typeface="Calibri"/>
                          <a:cs typeface="Calibri"/>
                          <a:sym typeface="Calibri"/>
                        </a:rPr>
                        <a:t>Willi </a:t>
                      </a:r>
                      <a:r>
                        <a:rPr lang="de-DE" sz="2400" dirty="0" err="1">
                          <a:latin typeface="Calibri"/>
                          <a:ea typeface="Calibri"/>
                          <a:cs typeface="Calibri"/>
                          <a:sym typeface="Calibri"/>
                        </a:rPr>
                        <a:t>Kuropka</a:t>
                      </a:r>
                      <a:r>
                        <a:rPr lang="de-DE" sz="2400" dirty="0">
                          <a:latin typeface="Calibri"/>
                          <a:ea typeface="Calibri"/>
                          <a:cs typeface="Calibri"/>
                          <a:sym typeface="Calibri"/>
                        </a:rPr>
                        <a:t>, Florian Burkart</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extLst>
                  <a:ext uri="{0D108BD9-81ED-4DB2-BD59-A6C34878D82A}">
                    <a16:rowId xmlns:a16="http://schemas.microsoft.com/office/drawing/2014/main" val="10003"/>
                  </a:ext>
                </a:extLst>
              </a:tr>
              <a:tr h="262867">
                <a:tc>
                  <a:txBody>
                    <a:bodyPr/>
                    <a:lstStyle/>
                    <a:p>
                      <a:pPr marL="0" marR="0" lvl="0" indent="0" algn="l" defTabSz="914400" rtl="0" eaLnBrk="1" fontAlgn="auto" latinLnBrk="0" hangingPunct="1">
                        <a:lnSpc>
                          <a:spcPts val="5700"/>
                        </a:lnSpc>
                        <a:spcBef>
                          <a:spcPts val="0"/>
                        </a:spcBef>
                        <a:spcAft>
                          <a:spcPts val="0"/>
                        </a:spcAft>
                        <a:buClrTx/>
                        <a:buSzTx/>
                        <a:buFontTx/>
                        <a:buNone/>
                        <a:tabLst/>
                        <a:defRPr sz="1800"/>
                      </a:pPr>
                      <a:r>
                        <a:rPr lang="de-DE" sz="2400" dirty="0">
                          <a:latin typeface="Calibri"/>
                          <a:ea typeface="Calibri"/>
                          <a:cs typeface="Calibri"/>
                          <a:sym typeface="Calibri"/>
                        </a:rPr>
                        <a:t>19.01.</a:t>
                      </a:r>
                      <a:endParaRPr sz="24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algn="l">
                        <a:lnSpc>
                          <a:spcPts val="5700"/>
                        </a:lnSpc>
                        <a:defRPr sz="1800"/>
                      </a:pPr>
                      <a:r>
                        <a:rPr lang="de-DE" sz="2400" b="0" dirty="0">
                          <a:latin typeface="Calibri"/>
                          <a:ea typeface="Calibri"/>
                          <a:cs typeface="Calibri"/>
                          <a:sym typeface="Calibri"/>
                        </a:rPr>
                        <a:t>Hannes Dinter, Max Kellermeier, Frank </a:t>
                      </a:r>
                      <a:r>
                        <a:rPr lang="de-DE" sz="2400" b="0" dirty="0" err="1">
                          <a:latin typeface="Calibri"/>
                          <a:ea typeface="Calibri"/>
                          <a:cs typeface="Calibri"/>
                          <a:sym typeface="Calibri"/>
                        </a:rPr>
                        <a:t>Mayet</a:t>
                      </a:r>
                      <a:endParaRPr lang="de-DE" sz="2400" b="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extLst>
                  <a:ext uri="{0D108BD9-81ED-4DB2-BD59-A6C34878D82A}">
                    <a16:rowId xmlns:a16="http://schemas.microsoft.com/office/drawing/2014/main" val="10004"/>
                  </a:ext>
                </a:extLst>
              </a:tr>
              <a:tr h="262867">
                <a:tc>
                  <a:txBody>
                    <a:bodyPr/>
                    <a:lstStyle/>
                    <a:p>
                      <a:pPr marL="0" marR="0" lvl="0" indent="0" algn="l" defTabSz="914400" rtl="0" eaLnBrk="1" fontAlgn="auto" latinLnBrk="0" hangingPunct="1">
                        <a:lnSpc>
                          <a:spcPts val="5700"/>
                        </a:lnSpc>
                        <a:spcBef>
                          <a:spcPts val="0"/>
                        </a:spcBef>
                        <a:spcAft>
                          <a:spcPts val="0"/>
                        </a:spcAft>
                        <a:buClrTx/>
                        <a:buSzTx/>
                        <a:buFontTx/>
                        <a:buNone/>
                        <a:tabLst/>
                        <a:defRPr sz="1800"/>
                      </a:pPr>
                      <a:r>
                        <a:rPr lang="de-DE" sz="2400" dirty="0">
                          <a:latin typeface="Calibri"/>
                          <a:ea typeface="Calibri"/>
                          <a:cs typeface="Calibri"/>
                          <a:sym typeface="Calibri"/>
                        </a:rPr>
                        <a:t>20.01.</a:t>
                      </a:r>
                      <a:endParaRPr sz="24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marL="0" marR="0" lvl="0" indent="0" algn="l" defTabSz="914400" rtl="0" eaLnBrk="1" fontAlgn="auto" latinLnBrk="0" hangingPunct="1">
                        <a:lnSpc>
                          <a:spcPts val="5700"/>
                        </a:lnSpc>
                        <a:spcBef>
                          <a:spcPts val="0"/>
                        </a:spcBef>
                        <a:spcAft>
                          <a:spcPts val="0"/>
                        </a:spcAft>
                        <a:buClrTx/>
                        <a:buSzTx/>
                        <a:buFontTx/>
                        <a:buNone/>
                        <a:tabLst/>
                        <a:defRPr sz="1800"/>
                      </a:pPr>
                      <a:r>
                        <a:rPr lang="de-DE" sz="2400" b="0" dirty="0">
                          <a:latin typeface="Calibri"/>
                          <a:ea typeface="Calibri"/>
                          <a:cs typeface="Calibri"/>
                          <a:sym typeface="Calibri"/>
                        </a:rPr>
                        <a:t>Thomas </a:t>
                      </a:r>
                      <a:r>
                        <a:rPr lang="de-DE" sz="2400" b="0" dirty="0" err="1">
                          <a:latin typeface="Calibri"/>
                          <a:ea typeface="Calibri"/>
                          <a:cs typeface="Calibri"/>
                          <a:sym typeface="Calibri"/>
                        </a:rPr>
                        <a:t>Vinatier</a:t>
                      </a:r>
                      <a:r>
                        <a:rPr lang="de-DE" sz="2400" b="0" dirty="0">
                          <a:latin typeface="Calibri"/>
                          <a:ea typeface="Calibri"/>
                          <a:cs typeface="Calibri"/>
                          <a:sym typeface="Calibri"/>
                        </a:rPr>
                        <a:t>, Max Kellermeier (</a:t>
                      </a:r>
                      <a:r>
                        <a:rPr lang="de-DE" sz="2400" b="0" dirty="0" err="1">
                          <a:latin typeface="Calibri"/>
                          <a:ea typeface="Calibri"/>
                          <a:cs typeface="Calibri"/>
                          <a:sym typeface="Calibri"/>
                        </a:rPr>
                        <a:t>morning</a:t>
                      </a:r>
                      <a:r>
                        <a:rPr lang="de-DE" sz="2400" b="0" dirty="0">
                          <a:latin typeface="Calibri"/>
                          <a:ea typeface="Calibri"/>
                          <a:cs typeface="Calibri"/>
                          <a:sym typeface="Calibri"/>
                        </a:rPr>
                        <a:t>)</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extLst>
                  <a:ext uri="{0D108BD9-81ED-4DB2-BD59-A6C34878D82A}">
                    <a16:rowId xmlns:a16="http://schemas.microsoft.com/office/drawing/2014/main" val="10005"/>
                  </a:ext>
                </a:extLst>
              </a:tr>
            </a:tbl>
          </a:graphicData>
        </a:graphic>
      </p:graphicFrame>
      <p:sp>
        <p:nvSpPr>
          <p:cNvPr id="3" name="Rechteck: abgerundete Ecken 2">
            <a:extLst>
              <a:ext uri="{FF2B5EF4-FFF2-40B4-BE49-F238E27FC236}">
                <a16:creationId xmlns:a16="http://schemas.microsoft.com/office/drawing/2014/main" id="{3D5D9F60-1448-4DE9-873B-AE1212E14704}"/>
              </a:ext>
            </a:extLst>
          </p:cNvPr>
          <p:cNvSpPr/>
          <p:nvPr/>
        </p:nvSpPr>
        <p:spPr>
          <a:xfrm>
            <a:off x="378658" y="6039173"/>
            <a:ext cx="11405353" cy="377503"/>
          </a:xfrm>
          <a:prstGeom prst="roundRect">
            <a:avLst>
              <a:gd name="adj" fmla="val 8456"/>
            </a:avLst>
          </a:prstGeom>
          <a:solidFill>
            <a:srgbClr val="FFC000"/>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If you want to learn or join the shift: please give the shift leader a call (BKR 2840 / SINBAD Box 2454)</a:t>
            </a:r>
          </a:p>
        </p:txBody>
      </p:sp>
      <p:sp>
        <p:nvSpPr>
          <p:cNvPr id="4" name="Fußzeilenplatzhalter 3">
            <a:extLst>
              <a:ext uri="{FF2B5EF4-FFF2-40B4-BE49-F238E27FC236}">
                <a16:creationId xmlns:a16="http://schemas.microsoft.com/office/drawing/2014/main" id="{A76D1DCB-C032-42B3-BCC6-2482C02D6C51}"/>
              </a:ext>
            </a:extLst>
          </p:cNvPr>
          <p:cNvSpPr>
            <a:spLocks noGrp="1"/>
          </p:cNvSpPr>
          <p:nvPr>
            <p:ph type="ftr" sz="quarter" idx="11"/>
          </p:nvPr>
        </p:nvSpPr>
        <p:spPr/>
        <p:txBody>
          <a:bodyPr/>
          <a:lstStyle/>
          <a:p>
            <a:r>
              <a:rPr lang="en-US" noProof="0"/>
              <a:t>ARES operation meeting 2023-01-16</a:t>
            </a:r>
            <a:endParaRPr lang="en-US" noProof="0" dirty="0"/>
          </a:p>
        </p:txBody>
      </p:sp>
    </p:spTree>
    <p:extLst>
      <p:ext uri="{BB962C8B-B14F-4D97-AF65-F5344CB8AC3E}">
        <p14:creationId xmlns:p14="http://schemas.microsoft.com/office/powerpoint/2010/main" val="761791278"/>
      </p:ext>
    </p:extLst>
  </p:cSld>
  <p:clrMapOvr>
    <a:masterClrMapping/>
  </p:clrMapOvr>
</p:sld>
</file>

<file path=ppt/theme/theme1.xml><?xml version="1.0" encoding="utf-8"?>
<a:theme xmlns:a="http://schemas.openxmlformats.org/drawingml/2006/main" name="DESY_PowerPoint_16x9_en (1)">
  <a:themeElements>
    <a:clrScheme name="DESY">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thm15="http://schemas.microsoft.com/office/thememl/2012/main" name="Präsentation10" id="{2B0CCFEF-3092-0942-8FFD-946A8089C971}" vid="{71341955-5B0B-6345-98C1-5CB085C5AEB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Breitbild</PresentationFormat>
  <Paragraphs>83</Paragraphs>
  <Slides>8</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DESY_PowerPoint_16x9_en (1)</vt:lpstr>
      <vt:lpstr>ARES Operation Meeting</vt:lpstr>
      <vt:lpstr>Summary week 02</vt:lpstr>
      <vt:lpstr>Difficulties after winter shutdown / controls system update</vt:lpstr>
      <vt:lpstr>FC signal + TWS1 modulator</vt:lpstr>
      <vt:lpstr>New candidate for oscillations: ambient air temperature</vt:lpstr>
      <vt:lpstr>Turbo-ICT and sample holder for user experiment installed</vt:lpstr>
      <vt:lpstr>Plan for this week</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Damage on X1</dc:title>
  <dc:creator>Burkart, Florian</dc:creator>
  <cp:lastModifiedBy>HD</cp:lastModifiedBy>
  <cp:revision>174</cp:revision>
  <dcterms:created xsi:type="dcterms:W3CDTF">2020-11-23T08:04:33Z</dcterms:created>
  <dcterms:modified xsi:type="dcterms:W3CDTF">2023-01-16T12:27:55Z</dcterms:modified>
</cp:coreProperties>
</file>