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sldIdLst>
    <p:sldId id="315" r:id="rId2"/>
    <p:sldId id="407" r:id="rId3"/>
    <p:sldId id="409" r:id="rId4"/>
    <p:sldId id="410" r:id="rId5"/>
    <p:sldId id="406" r:id="rId6"/>
    <p:sldId id="283" r:id="rId7"/>
    <p:sldId id="309" r:id="rId8"/>
    <p:sldId id="302" r:id="rId9"/>
    <p:sldId id="417" r:id="rId10"/>
    <p:sldId id="414" r:id="rId11"/>
    <p:sldId id="298" r:id="rId12"/>
    <p:sldId id="412" r:id="rId13"/>
    <p:sldId id="408" r:id="rId14"/>
    <p:sldId id="411" r:id="rId15"/>
    <p:sldId id="415" r:id="rId16"/>
    <p:sldId id="416" r:id="rId17"/>
    <p:sldId id="310" r:id="rId18"/>
    <p:sldId id="405" r:id="rId19"/>
    <p:sldId id="318" r:id="rId20"/>
    <p:sldId id="413" r:id="rId21"/>
    <p:sldId id="308" r:id="rId22"/>
    <p:sldId id="292" r:id="rId23"/>
    <p:sldId id="307" r:id="rId24"/>
    <p:sldId id="317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1EEC"/>
    <a:srgbClr val="D97C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407"/>
    <p:restoredTop sz="94918"/>
  </p:normalViewPr>
  <p:slideViewPr>
    <p:cSldViewPr snapToGrid="0" snapToObjects="1">
      <p:cViewPr varScale="1">
        <p:scale>
          <a:sx n="105" d="100"/>
          <a:sy n="105" d="100"/>
        </p:scale>
        <p:origin x="200" y="28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076818-2239-D642-B6F4-2BE10A0F0A9B}" type="datetimeFigureOut">
              <a:rPr lang="en-GB" smtClean="0"/>
              <a:t>21/02/2023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7A67FB-47DD-2943-B7FF-C5B4407DE0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267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B9244-E2CA-CB49-9DC3-B30D5792FD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BA6CC1-D9A4-F748-A490-B6DE42CDD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E00C-6214-284B-BA8C-2E25C2DFF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E256CF-B16F-1543-9E13-A17D980B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F9F66-555B-EC4F-AF35-651FFBB95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2930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106D0-5219-334C-A442-2C2AC224D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DEFB9-77F5-5747-A9CB-EA4E637598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9E7A80-7AC8-AE40-B09F-A411DCEE1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88EC70-31B5-0F4C-94D5-E3222E358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9A81E-DE60-FA40-B065-0BEF35019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9474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669DC0-DE7D-4F47-82C4-FB23A49BF2C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523C8-CB7B-7248-8B2C-E292C2E93A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9DB0E-CD55-3743-B5F8-E819F3F04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9D94C9-A42D-CF40-A7D0-4DC88FE1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9702A-025A-564C-8FE0-21FE81259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3977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3032" y="5669842"/>
            <a:ext cx="793750" cy="794193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7BDDAEA-9330-49C2-BDC0-9EC5B72658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8" y="6261914"/>
            <a:ext cx="2168482" cy="16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48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365112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en-US" noProof="0" dirty="0"/>
              <a:t>Edit Master text styles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75770FDF-11E5-8B6D-348B-E7414D0F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812" y="6574222"/>
            <a:ext cx="2743200" cy="193420"/>
          </a:xfrm>
        </p:spPr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72F70FF-E876-338B-05A4-1D452613CA3A}"/>
              </a:ext>
            </a:extLst>
          </p:cNvPr>
          <p:cNvSpPr txBox="1">
            <a:spLocks/>
          </p:cNvSpPr>
          <p:nvPr userDrawn="1"/>
        </p:nvSpPr>
        <p:spPr>
          <a:xfrm>
            <a:off x="791579" y="6574222"/>
            <a:ext cx="9227408" cy="19342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| FLARE 1</a:t>
            </a:r>
            <a:r>
              <a:rPr lang="en-US" baseline="30000" dirty="0"/>
              <a:t>st</a:t>
            </a:r>
            <a:r>
              <a:rPr lang="en-US" dirty="0"/>
              <a:t> Project Meeting | Ch. </a:t>
            </a:r>
            <a:r>
              <a:rPr lang="en-US" dirty="0" err="1"/>
              <a:t>Gerth</a:t>
            </a:r>
            <a:r>
              <a:rPr lang="en-US" dirty="0"/>
              <a:t> | 21 Feb 2023</a:t>
            </a:r>
          </a:p>
        </p:txBody>
      </p:sp>
      <p:pic>
        <p:nvPicPr>
          <p:cNvPr id="9" name="Grafik 9">
            <a:extLst>
              <a:ext uri="{FF2B5EF4-FFF2-40B4-BE49-F238E27FC236}">
                <a16:creationId xmlns:a16="http://schemas.microsoft.com/office/drawing/2014/main" id="{A3BD7A26-E8A8-7675-9147-14A1A88251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12" y="6610475"/>
            <a:ext cx="337016" cy="10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41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E1AB6-7ADF-B049-8134-7356E0994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33745-ECFD-B949-86F8-25078ABD7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486396-BCAB-EE48-9D2C-212FFD766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CC5F2-2C9F-4E4F-8E83-5F1A08C0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147CF-660A-C14E-9DAE-01ACDA419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4473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3722-637F-ED4E-8495-AAE401F88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38981E-D68C-FE40-990F-7B521C430F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757CB-9747-6241-B82A-5A13DBE82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437D8-CDA3-764C-9F4D-C8F37EDDD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503B8-3AB7-D14A-828C-5CCC53656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2348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BD6B9F-46A3-8749-B883-0424E5E45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0193FE-D31B-2546-9EE5-EBCF51B0D4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4B32B3-3DB5-EA49-A083-060C85D19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D3B89-0F94-E047-85C3-16EF13369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F25B76-5355-6F40-BBE2-6F2C2B0A0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5776-094D-1448-A70C-FEAB6907A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336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EF2E8-1207-E24C-AB60-FFC283CE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AE588-1D6B-AE4F-9674-78A5DEA41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21E5F4-C4DB-A440-9289-60066A498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F0586-89F7-264F-81AF-BDED765E5D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A4BAA3-0AC3-6E42-8724-DAF5A204A5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5E9F2A-5AE8-5A44-B5FE-00C54CA32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FCA24E-4798-3147-9329-3F9BB4806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B3D11-242F-D140-AE88-C2F13AD3C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490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3B641-1C4C-FB48-BA0B-F0F807266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005DF-0A81-AC47-A554-8AC757C19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6872F1-36C1-FB45-9796-227421244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7F53C-FC00-FE4D-83AB-9E3E475BF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934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631DD-4EBF-4F47-8414-A1C794578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04F8B-7DCC-CA47-87E3-08B51310B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F3D851-1EB1-F24A-A482-017E40A0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3596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17ADDD-8505-5648-92D7-9D64556AA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71C1F-1AAA-9245-A0B8-1451BB4A1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F4997-7130-754F-8042-FD75909B3A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CABBFC-6629-A54D-90AC-FBE407C36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954A6B-5A7F-7E4B-9DE1-73EB2D3FE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391378-DD0E-ED49-9EF3-A4CF58A37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0146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D75F0-ABEB-0D46-A3E6-DA1EC03D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1DD019-922F-7346-AD86-6EA424782D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BF3CB9-EC9A-1346-87A8-3BE901DCC2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C73951-3921-EB4E-BDFD-32EBF592C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06/10/2020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56E556-53EE-4B4A-90C0-806DB8C8D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| FLASH2020+ Laser Heater | 27/04/2020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A33EE-FE5D-744E-BD9D-07D430508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850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44367A-174A-FE4D-A1BA-85A9FABD6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65DD65-535F-AD45-A34D-DBA0368B2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E6A49-B065-604F-80C6-BA889F5E9F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06/10/2020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B0654-4E0E-9F4B-9C64-963BCE2D38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| FLASH2020+ Laser Heater | 27/04/2020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7A241-FE1D-9443-B396-E2B0CC45CE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C334C8-3492-9E4B-B67E-6834C7E7A7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463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desy.de/display/FLASH2020/A2%3A+LH+Diagnostics%3A+Spatial+Overlap" TargetMode="External"/><Relationship Id="rId2" Type="http://schemas.openxmlformats.org/officeDocument/2006/relationships/hyperlink" Target="https://confluence.desy.de/display/FLASH2020/A2%3A+LH+Diagnostics%3A+Undulator+Gap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hyperlink" Target="https://confluence.desy.de/display/FLASH2020/A2%3A+LH+Diagnostics%3A+Temporal+Overla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onfluence.desy.de/display/FLASH2020/A2%3A+LH+Diagnostics%3A+Temporal+Overlap" TargetMode="Externa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desy.de/display/FLASH2020/A2%3A+LH+Diagnostics%3A+Temporal+Overlap" TargetMode="External"/><Relationship Id="rId2" Type="http://schemas.openxmlformats.org/officeDocument/2006/relationships/hyperlink" Target="https://confluence.desy.de/display/FLASH2020/A2%3A+LH+Diagnostics%3A+Undulator+Gap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hyperlink" Target="https://journals.aps.org/prab/abstract/10.1103/PhysRevSTAB.13.020703" TargetMode="External"/><Relationship Id="rId7" Type="http://schemas.openxmlformats.org/officeDocument/2006/relationships/image" Target="../media/image60.png"/><Relationship Id="rId2" Type="http://schemas.openxmlformats.org/officeDocument/2006/relationships/hyperlink" Target="https://journals.aps.org/prab/abstract/10.1103/PhysRevSTAB.7.074401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hyperlink" Target="https://www.sciencedirect.com/science/article/pii/S0168900216311214" TargetMode="External"/><Relationship Id="rId4" Type="http://schemas.openxmlformats.org/officeDocument/2006/relationships/hyperlink" Target="https://journals.aps.org/prab/abstract/10.1103/PhysRevSTAB.17.12070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nfluence.desy.de/display/FLASH2020/A2%3A+LH+Diagnostics%3A+Spatial+Overlap" TargetMode="External"/><Relationship Id="rId2" Type="http://schemas.openxmlformats.org/officeDocument/2006/relationships/hyperlink" Target="https://confluence.desy.de/display/FLASH2020/A2%3A+LH+Diagnostics%3A+Undulator+Gap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0.png"/><Relationship Id="rId4" Type="http://schemas.openxmlformats.org/officeDocument/2006/relationships/hyperlink" Target="https://confluence.desy.de/display/FLASH2020/A2%3A+LH+Diagnostics%3A+Temporal+Overlap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7" y="732383"/>
            <a:ext cx="11376025" cy="2280556"/>
          </a:xfrm>
        </p:spPr>
        <p:txBody>
          <a:bodyPr>
            <a:normAutofit fontScale="90000"/>
          </a:bodyPr>
          <a:lstStyle/>
          <a:p>
            <a:r>
              <a:rPr lang="en-GB" sz="5400" b="1" dirty="0">
                <a:solidFill>
                  <a:srgbClr val="009FDF"/>
                </a:solidFill>
                <a:latin typeface="Arial" panose="020B0604020202020204" pitchFamily="34" charset="0"/>
              </a:rPr>
              <a:t>FLARE 1</a:t>
            </a:r>
            <a:r>
              <a:rPr lang="en-GB" sz="5400" b="1" baseline="30000" dirty="0">
                <a:solidFill>
                  <a:srgbClr val="009FDF"/>
                </a:solidFill>
                <a:latin typeface="Arial" panose="020B0604020202020204" pitchFamily="34" charset="0"/>
              </a:rPr>
              <a:t>st</a:t>
            </a:r>
            <a:r>
              <a:rPr lang="en-GB" sz="5400" b="1" dirty="0">
                <a:solidFill>
                  <a:srgbClr val="009FDF"/>
                </a:solidFill>
                <a:latin typeface="Arial" panose="020B0604020202020204" pitchFamily="34" charset="0"/>
              </a:rPr>
              <a:t> Project Meeting:</a:t>
            </a:r>
            <a:br>
              <a:rPr lang="en-GB" sz="5400" b="1" dirty="0">
                <a:solidFill>
                  <a:srgbClr val="009FDF"/>
                </a:solidFill>
                <a:latin typeface="Arial" panose="020B0604020202020204" pitchFamily="34" charset="0"/>
              </a:rPr>
            </a:br>
            <a:r>
              <a:rPr lang="en-GB" sz="5400" b="1" dirty="0">
                <a:solidFill>
                  <a:schemeClr val="accent2"/>
                </a:solidFill>
                <a:latin typeface="Arial" panose="020B0604020202020204" pitchFamily="34" charset="0"/>
              </a:rPr>
              <a:t>Laser Heater and Results from recent beamtimes  </a:t>
            </a:r>
            <a:endParaRPr lang="en-US" sz="5400" b="1" dirty="0">
              <a:solidFill>
                <a:schemeClr val="accent2"/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407988" y="3487501"/>
            <a:ext cx="6620134" cy="1410205"/>
          </a:xfrm>
        </p:spPr>
        <p:txBody>
          <a:bodyPr>
            <a:noAutofit/>
          </a:bodyPr>
          <a:lstStyle/>
          <a:p>
            <a:r>
              <a:rPr lang="en-US" dirty="0"/>
              <a:t>Christopher </a:t>
            </a:r>
            <a:r>
              <a:rPr lang="en-US" dirty="0" err="1"/>
              <a:t>Gerth</a:t>
            </a:r>
            <a:r>
              <a:rPr lang="en-US" dirty="0"/>
              <a:t>, </a:t>
            </a:r>
            <a:endParaRPr lang="en-GB" dirty="0"/>
          </a:p>
          <a:p>
            <a:r>
              <a:rPr lang="en-GB" dirty="0"/>
              <a:t>21.02.2023, DESY Hamburg</a:t>
            </a:r>
          </a:p>
        </p:txBody>
      </p:sp>
    </p:spTree>
    <p:extLst>
      <p:ext uri="{BB962C8B-B14F-4D97-AF65-F5344CB8AC3E}">
        <p14:creationId xmlns:p14="http://schemas.microsoft.com/office/powerpoint/2010/main" val="3224299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DE" dirty="0">
                <a:solidFill>
                  <a:schemeClr val="accent5"/>
                </a:solidFill>
              </a:rPr>
              <a:t>Laser H</a:t>
            </a:r>
            <a:r>
              <a:rPr lang="en-GB" dirty="0">
                <a:solidFill>
                  <a:schemeClr val="accent5"/>
                </a:solidFill>
              </a:rPr>
              <a:t>e</a:t>
            </a:r>
            <a:r>
              <a:rPr lang="en-DE" dirty="0">
                <a:solidFill>
                  <a:schemeClr val="accent5"/>
                </a:solidFill>
              </a:rPr>
              <a:t>ater Commissioning (Nov. 2022)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10</a:t>
            </a:fld>
            <a:endParaRPr lang="en-GB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4E943AF9-C513-F14D-A198-97B06A2A1631}"/>
              </a:ext>
            </a:extLst>
          </p:cNvPr>
          <p:cNvSpPr txBox="1">
            <a:spLocks/>
          </p:cNvSpPr>
          <p:nvPr/>
        </p:nvSpPr>
        <p:spPr>
          <a:xfrm>
            <a:off x="407987" y="1697584"/>
            <a:ext cx="11138971" cy="18146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</a:rPr>
              <a:t>LH Diagnostics: Instrumentation </a:t>
            </a:r>
            <a:endParaRPr lang="en-GB" sz="1800" b="1" dirty="0">
              <a:solidFill>
                <a:schemeClr val="accent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600" dirty="0">
                <a:hlinkClick r:id="rId3"/>
              </a:rPr>
              <a:t>Spatial Overlap</a:t>
            </a:r>
            <a:r>
              <a:rPr lang="en-GB" sz="1600" dirty="0"/>
              <a:t>: Beam size/position of LH laser and e-beam =&gt; </a:t>
            </a:r>
            <a:r>
              <a:rPr lang="en-GB" sz="1600" b="1" dirty="0">
                <a:solidFill>
                  <a:schemeClr val="accent1"/>
                </a:solidFill>
              </a:rPr>
              <a:t>OTRs LAHE</a:t>
            </a:r>
          </a:p>
          <a:p>
            <a:r>
              <a:rPr lang="en-GB" sz="1600" dirty="0">
                <a:hlinkClick r:id="rId4"/>
              </a:rPr>
              <a:t>Temporal Overlap</a:t>
            </a:r>
            <a:r>
              <a:rPr lang="en-GB" sz="1600" dirty="0"/>
              <a:t>: Coarse (~ns) and fine timing (~</a:t>
            </a:r>
            <a:r>
              <a:rPr lang="en-GB" sz="1600" dirty="0" err="1"/>
              <a:t>ps</a:t>
            </a:r>
            <a:r>
              <a:rPr lang="en-GB" sz="1600" dirty="0"/>
              <a:t>) of LH Laser and e-beam</a:t>
            </a:r>
          </a:p>
          <a:p>
            <a:pPr lvl="1"/>
            <a:r>
              <a:rPr lang="en-GB" sz="1600" dirty="0"/>
              <a:t>Induced energy spread in a dispersive section =&gt; </a:t>
            </a:r>
            <a:r>
              <a:rPr lang="en-GB" sz="1600" b="1" dirty="0">
                <a:solidFill>
                  <a:schemeClr val="accent1"/>
                </a:solidFill>
              </a:rPr>
              <a:t>OTR in BC1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603F2-7EEA-A64A-A837-DFBFABD06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1435" y="1541283"/>
            <a:ext cx="4129376" cy="19810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422B7F1-2684-724B-97CB-31840E621BF7}"/>
              </a:ext>
            </a:extLst>
          </p:cNvPr>
          <p:cNvSpPr txBox="1"/>
          <p:nvPr/>
        </p:nvSpPr>
        <p:spPr>
          <a:xfrm>
            <a:off x="8558374" y="1246078"/>
            <a:ext cx="59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15A3AC-F6B9-E14D-B656-8532D7ADC27B}"/>
              </a:ext>
            </a:extLst>
          </p:cNvPr>
          <p:cNvSpPr txBox="1"/>
          <p:nvPr/>
        </p:nvSpPr>
        <p:spPr>
          <a:xfrm>
            <a:off x="7603960" y="1246078"/>
            <a:ext cx="59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BA1061-7A44-F227-C6F9-73D52B634C08}"/>
              </a:ext>
            </a:extLst>
          </p:cNvPr>
          <p:cNvGrpSpPr/>
          <p:nvPr/>
        </p:nvGrpSpPr>
        <p:grpSpPr>
          <a:xfrm>
            <a:off x="785764" y="3461110"/>
            <a:ext cx="9484241" cy="2764179"/>
            <a:chOff x="723011" y="3585412"/>
            <a:chExt cx="9484241" cy="27641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55E08B-D351-5055-1B71-CC10C5EA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011" y="4162547"/>
              <a:ext cx="9484241" cy="21870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08CAA2-0E04-0944-A805-5CBFC8DF732A}"/>
                </a:ext>
              </a:extLst>
            </p:cNvPr>
            <p:cNvSpPr txBox="1"/>
            <p:nvPr/>
          </p:nvSpPr>
          <p:spPr>
            <a:xfrm>
              <a:off x="1574382" y="4866216"/>
              <a:ext cx="542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/>
                <a:t>LHU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9442CD-4C84-334E-B8F4-54504DEE4F46}"/>
                </a:ext>
              </a:extLst>
            </p:cNvPr>
            <p:cNvSpPr txBox="1"/>
            <p:nvPr/>
          </p:nvSpPr>
          <p:spPr>
            <a:xfrm>
              <a:off x="1749373" y="3585412"/>
              <a:ext cx="142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OTR in BC1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7A45ACB-8F25-A147-AA0F-8D609C4B5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6355" y="3954744"/>
              <a:ext cx="159648" cy="623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03275DD-A914-358B-3CED-97799E523F77}"/>
              </a:ext>
            </a:extLst>
          </p:cNvPr>
          <p:cNvSpPr txBox="1"/>
          <p:nvPr/>
        </p:nvSpPr>
        <p:spPr>
          <a:xfrm>
            <a:off x="1062268" y="3824646"/>
            <a:ext cx="12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OTRs LAHE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523964-8166-33F7-C2CB-83DC2813B4EB}"/>
              </a:ext>
            </a:extLst>
          </p:cNvPr>
          <p:cNvCxnSpPr>
            <a:cxnSpLocks/>
          </p:cNvCxnSpPr>
          <p:nvPr/>
        </p:nvCxnSpPr>
        <p:spPr>
          <a:xfrm flipH="1">
            <a:off x="1909275" y="4129951"/>
            <a:ext cx="88482" cy="3912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92A30F-A75F-9564-8346-B2F69361F21D}"/>
              </a:ext>
            </a:extLst>
          </p:cNvPr>
          <p:cNvSpPr txBox="1"/>
          <p:nvPr/>
        </p:nvSpPr>
        <p:spPr>
          <a:xfrm>
            <a:off x="370472" y="748764"/>
            <a:ext cx="6149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dirty="0">
                <a:solidFill>
                  <a:srgbClr val="002060"/>
                </a:solidFill>
              </a:rPr>
              <a:t>LH chicane had to be switched on and LH undulator to be closed</a:t>
            </a:r>
          </a:p>
          <a:p>
            <a:r>
              <a:rPr lang="en-DE" dirty="0">
                <a:solidFill>
                  <a:srgbClr val="002060"/>
                </a:solidFill>
              </a:rPr>
              <a:t>=&gt; </a:t>
            </a:r>
            <a:r>
              <a:rPr lang="en-GB" dirty="0">
                <a:solidFill>
                  <a:srgbClr val="002060"/>
                </a:solidFill>
              </a:rPr>
              <a:t>B</a:t>
            </a:r>
            <a:r>
              <a:rPr lang="en-DE" dirty="0">
                <a:solidFill>
                  <a:srgbClr val="002060"/>
                </a:solidFill>
              </a:rPr>
              <a:t>eam mismatch =&gt; </a:t>
            </a:r>
            <a:r>
              <a:rPr lang="en-GB" dirty="0">
                <a:solidFill>
                  <a:srgbClr val="002060"/>
                </a:solidFill>
              </a:rPr>
              <a:t>N</a:t>
            </a:r>
            <a:r>
              <a:rPr lang="en-DE" dirty="0">
                <a:solidFill>
                  <a:srgbClr val="002060"/>
                </a:solidFill>
              </a:rPr>
              <a:t>o transmission through the machine</a:t>
            </a:r>
          </a:p>
        </p:txBody>
      </p:sp>
    </p:spTree>
    <p:extLst>
      <p:ext uri="{BB962C8B-B14F-4D97-AF65-F5344CB8AC3E}">
        <p14:creationId xmlns:p14="http://schemas.microsoft.com/office/powerpoint/2010/main" val="1463390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49D5B-1EC5-8645-92E2-C2DB333E6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25242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LH Chicane Commissioning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DACB8-6CF0-E144-8DD9-A6C835C6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11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C7ED3C-C600-6547-B2A8-EF5C644B8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68" y="902775"/>
            <a:ext cx="5116570" cy="3538268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31254412-09FC-714D-8355-44A2AEC41050}"/>
              </a:ext>
            </a:extLst>
          </p:cNvPr>
          <p:cNvCxnSpPr>
            <a:cxnSpLocks/>
          </p:cNvCxnSpPr>
          <p:nvPr/>
        </p:nvCxnSpPr>
        <p:spPr>
          <a:xfrm flipH="1">
            <a:off x="4406254" y="1588460"/>
            <a:ext cx="809506" cy="754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DDD434E7-7492-434D-9F71-7562EB626DBE}"/>
              </a:ext>
            </a:extLst>
          </p:cNvPr>
          <p:cNvSpPr txBox="1"/>
          <p:nvPr/>
        </p:nvSpPr>
        <p:spPr>
          <a:xfrm rot="21226073">
            <a:off x="4509423" y="1365418"/>
            <a:ext cx="662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</a:rPr>
              <a:t>e-beam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CB52CF25-1467-F44A-8E59-5701686DF750}"/>
              </a:ext>
            </a:extLst>
          </p:cNvPr>
          <p:cNvSpPr txBox="1"/>
          <p:nvPr/>
        </p:nvSpPr>
        <p:spPr>
          <a:xfrm>
            <a:off x="162496" y="4582866"/>
            <a:ext cx="537552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u="sng" dirty="0"/>
              <a:t>Magnets:</a:t>
            </a:r>
            <a:r>
              <a:rPr lang="en-GB" dirty="0"/>
              <a:t> Four TCA-40 Steerers (in MEA storage)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Need geodetic and magnetic measurements (MEA)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4 separate PS to correct B-field variations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1</a:t>
            </a:r>
            <a:r>
              <a:rPr lang="en-GB" baseline="30000" dirty="0"/>
              <a:t>st</a:t>
            </a:r>
            <a:r>
              <a:rPr lang="en-GB" dirty="0"/>
              <a:t> dipole and Mirror Mover in MPS to protect the mirror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58B16C-7685-B949-A1AA-6B481B8C4844}"/>
              </a:ext>
            </a:extLst>
          </p:cNvPr>
          <p:cNvSpPr txBox="1"/>
          <p:nvPr/>
        </p:nvSpPr>
        <p:spPr>
          <a:xfrm>
            <a:off x="7809588" y="2398941"/>
            <a:ext cx="16640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Nom. beam axis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06BAC-FB5F-784C-B797-E50467B381EA}"/>
              </a:ext>
            </a:extLst>
          </p:cNvPr>
          <p:cNvSpPr txBox="1"/>
          <p:nvPr/>
        </p:nvSpPr>
        <p:spPr>
          <a:xfrm>
            <a:off x="6332350" y="1039975"/>
            <a:ext cx="154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Dipole magnet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B387C5-20F7-224B-8885-19928D1CCF3E}"/>
              </a:ext>
            </a:extLst>
          </p:cNvPr>
          <p:cNvSpPr txBox="1"/>
          <p:nvPr/>
        </p:nvSpPr>
        <p:spPr>
          <a:xfrm>
            <a:off x="9599161" y="707773"/>
            <a:ext cx="1422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TCA-40, </a:t>
            </a:r>
          </a:p>
          <a:p>
            <a:r>
              <a:rPr lang="en-GB" sz="1400" b="1" dirty="0">
                <a:solidFill>
                  <a:srgbClr val="C00000"/>
                </a:solidFill>
              </a:rPr>
              <a:t>offset = 30 mm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95E0529-9387-6A45-8EF7-458ABEFA35C2}"/>
              </a:ext>
            </a:extLst>
          </p:cNvPr>
          <p:cNvCxnSpPr>
            <a:cxnSpLocks/>
          </p:cNvCxnSpPr>
          <p:nvPr/>
        </p:nvCxnSpPr>
        <p:spPr>
          <a:xfrm>
            <a:off x="6332350" y="3053280"/>
            <a:ext cx="4552663" cy="176371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4DB13C7-F5F4-1646-B70C-86A2A36DF9E2}"/>
              </a:ext>
            </a:extLst>
          </p:cNvPr>
          <p:cNvCxnSpPr>
            <a:cxnSpLocks/>
          </p:cNvCxnSpPr>
          <p:nvPr/>
        </p:nvCxnSpPr>
        <p:spPr>
          <a:xfrm>
            <a:off x="5595553" y="2303610"/>
            <a:ext cx="736797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F3A6B929-089A-9647-9943-6BE95C4F6120}"/>
              </a:ext>
            </a:extLst>
          </p:cNvPr>
          <p:cNvSpPr/>
          <p:nvPr/>
        </p:nvSpPr>
        <p:spPr>
          <a:xfrm>
            <a:off x="5977558" y="1576670"/>
            <a:ext cx="354792" cy="220354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123FB82-CFB0-2844-BDF3-63A0D484B5A0}"/>
              </a:ext>
            </a:extLst>
          </p:cNvPr>
          <p:cNvCxnSpPr/>
          <p:nvPr/>
        </p:nvCxnSpPr>
        <p:spPr>
          <a:xfrm>
            <a:off x="5910528" y="2303610"/>
            <a:ext cx="0" cy="74967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7D20D968-1469-AA46-8DA7-3787339ED9DB}"/>
              </a:ext>
            </a:extLst>
          </p:cNvPr>
          <p:cNvSpPr/>
          <p:nvPr/>
        </p:nvSpPr>
        <p:spPr>
          <a:xfrm>
            <a:off x="10886526" y="1246370"/>
            <a:ext cx="354792" cy="2423903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9251341-15D6-6E4B-8023-8696EA7EA768}"/>
              </a:ext>
            </a:extLst>
          </p:cNvPr>
          <p:cNvCxnSpPr>
            <a:cxnSpLocks/>
          </p:cNvCxnSpPr>
          <p:nvPr/>
        </p:nvCxnSpPr>
        <p:spPr>
          <a:xfrm>
            <a:off x="10968552" y="2458322"/>
            <a:ext cx="0" cy="22035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08F9F53-9B46-6D40-944B-947E6ECC654F}"/>
              </a:ext>
            </a:extLst>
          </p:cNvPr>
          <p:cNvSpPr/>
          <p:nvPr/>
        </p:nvSpPr>
        <p:spPr>
          <a:xfrm>
            <a:off x="5595553" y="1576670"/>
            <a:ext cx="354792" cy="220354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76F12FE-9DE4-A54C-9D80-C151CA5FE8BF}"/>
              </a:ext>
            </a:extLst>
          </p:cNvPr>
          <p:cNvCxnSpPr/>
          <p:nvPr/>
        </p:nvCxnSpPr>
        <p:spPr>
          <a:xfrm>
            <a:off x="10638109" y="2017612"/>
            <a:ext cx="0" cy="661065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F15A96-C121-9C4C-81D0-4452DC0EA200}"/>
              </a:ext>
            </a:extLst>
          </p:cNvPr>
          <p:cNvCxnSpPr>
            <a:cxnSpLocks/>
          </p:cNvCxnSpPr>
          <p:nvPr/>
        </p:nvCxnSpPr>
        <p:spPr>
          <a:xfrm>
            <a:off x="9661754" y="1676705"/>
            <a:ext cx="1216799" cy="0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D8F137E-D028-4C48-B5BB-21A78B32E421}"/>
              </a:ext>
            </a:extLst>
          </p:cNvPr>
          <p:cNvCxnSpPr/>
          <p:nvPr/>
        </p:nvCxnSpPr>
        <p:spPr>
          <a:xfrm>
            <a:off x="10968552" y="1687080"/>
            <a:ext cx="0" cy="77124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111B6CB-B474-E047-AB7B-3990237B4CDE}"/>
              </a:ext>
            </a:extLst>
          </p:cNvPr>
          <p:cNvCxnSpPr>
            <a:cxnSpLocks/>
          </p:cNvCxnSpPr>
          <p:nvPr/>
        </p:nvCxnSpPr>
        <p:spPr>
          <a:xfrm>
            <a:off x="5595553" y="3053280"/>
            <a:ext cx="760533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7E898505-0C5F-B242-BED3-3AEF65E71D95}"/>
              </a:ext>
            </a:extLst>
          </p:cNvPr>
          <p:cNvCxnSpPr>
            <a:cxnSpLocks/>
          </p:cNvCxnSpPr>
          <p:nvPr/>
        </p:nvCxnSpPr>
        <p:spPr>
          <a:xfrm>
            <a:off x="10885014" y="3229650"/>
            <a:ext cx="356304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7F0482D-F514-AB4F-BA9C-5BE135745B87}"/>
              </a:ext>
            </a:extLst>
          </p:cNvPr>
          <p:cNvCxnSpPr>
            <a:cxnSpLocks/>
          </p:cNvCxnSpPr>
          <p:nvPr/>
        </p:nvCxnSpPr>
        <p:spPr>
          <a:xfrm flipV="1">
            <a:off x="6325584" y="1676705"/>
            <a:ext cx="3336169" cy="626906"/>
          </a:xfrm>
          <a:prstGeom prst="line">
            <a:avLst/>
          </a:prstGeom>
          <a:ln w="28575">
            <a:solidFill>
              <a:srgbClr val="0070C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1ED897D-EAA9-CF41-AD2B-49502F0BDDA2}"/>
              </a:ext>
            </a:extLst>
          </p:cNvPr>
          <p:cNvSpPr txBox="1"/>
          <p:nvPr/>
        </p:nvSpPr>
        <p:spPr>
          <a:xfrm>
            <a:off x="5602597" y="2413696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34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C532573-D1AF-C84F-BFF1-6677C5F8E59C}"/>
              </a:ext>
            </a:extLst>
          </p:cNvPr>
          <p:cNvSpPr txBox="1"/>
          <p:nvPr/>
        </p:nvSpPr>
        <p:spPr>
          <a:xfrm>
            <a:off x="10317919" y="2235885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EBB2D4D-42C1-BD4C-96BD-D2216E07507F}"/>
              </a:ext>
            </a:extLst>
          </p:cNvPr>
          <p:cNvSpPr txBox="1"/>
          <p:nvPr/>
        </p:nvSpPr>
        <p:spPr>
          <a:xfrm>
            <a:off x="10929375" y="2833156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23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728224-F5F7-F043-9974-969325D845AD}"/>
              </a:ext>
            </a:extLst>
          </p:cNvPr>
          <p:cNvSpPr txBox="1"/>
          <p:nvPr/>
        </p:nvSpPr>
        <p:spPr>
          <a:xfrm>
            <a:off x="10921402" y="2058063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35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54D653-6D9B-B447-AEF3-547DEB9F357A}"/>
              </a:ext>
            </a:extLst>
          </p:cNvPr>
          <p:cNvSpPr/>
          <p:nvPr/>
        </p:nvSpPr>
        <p:spPr>
          <a:xfrm>
            <a:off x="6430565" y="1362095"/>
            <a:ext cx="1177727" cy="26326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495F7DC-CE2C-CE4D-87D3-699B954A1F08}"/>
              </a:ext>
            </a:extLst>
          </p:cNvPr>
          <p:cNvSpPr/>
          <p:nvPr/>
        </p:nvSpPr>
        <p:spPr>
          <a:xfrm>
            <a:off x="9640242" y="702795"/>
            <a:ext cx="1177727" cy="2632697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FD04AFF-0C3C-0F41-8CA8-77A6EEAE5AB9}"/>
              </a:ext>
            </a:extLst>
          </p:cNvPr>
          <p:cNvSpPr/>
          <p:nvPr/>
        </p:nvSpPr>
        <p:spPr>
          <a:xfrm>
            <a:off x="11273787" y="866898"/>
            <a:ext cx="516486" cy="319556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EDB34408-AE2B-EA4B-969A-E92BB01719FB}"/>
              </a:ext>
            </a:extLst>
          </p:cNvPr>
          <p:cNvCxnSpPr>
            <a:cxnSpLocks/>
          </p:cNvCxnSpPr>
          <p:nvPr/>
        </p:nvCxnSpPr>
        <p:spPr>
          <a:xfrm>
            <a:off x="10890373" y="1676705"/>
            <a:ext cx="350945" cy="0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332A558A-12F2-4B41-8F9D-6FA59FEBFF80}"/>
              </a:ext>
            </a:extLst>
          </p:cNvPr>
          <p:cNvCxnSpPr>
            <a:cxnSpLocks/>
          </p:cNvCxnSpPr>
          <p:nvPr/>
        </p:nvCxnSpPr>
        <p:spPr>
          <a:xfrm>
            <a:off x="10638109" y="1687080"/>
            <a:ext cx="0" cy="33053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D7548456-58AC-FB41-8311-795FFF4D8081}"/>
              </a:ext>
            </a:extLst>
          </p:cNvPr>
          <p:cNvSpPr txBox="1"/>
          <p:nvPr/>
        </p:nvSpPr>
        <p:spPr>
          <a:xfrm>
            <a:off x="10317919" y="1725274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17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3420B-CD07-8441-9F77-9129ED509986}"/>
              </a:ext>
            </a:extLst>
          </p:cNvPr>
          <p:cNvSpPr txBox="1"/>
          <p:nvPr/>
        </p:nvSpPr>
        <p:spPr>
          <a:xfrm>
            <a:off x="10917675" y="2464680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12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EEE56B5-18BA-E045-A440-46748219ED07}"/>
              </a:ext>
            </a:extLst>
          </p:cNvPr>
          <p:cNvCxnSpPr>
            <a:cxnSpLocks/>
          </p:cNvCxnSpPr>
          <p:nvPr/>
        </p:nvCxnSpPr>
        <p:spPr>
          <a:xfrm>
            <a:off x="10966689" y="2678764"/>
            <a:ext cx="3727" cy="550887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346C390-5DC5-7644-AFDF-E2337326F73C}"/>
              </a:ext>
            </a:extLst>
          </p:cNvPr>
          <p:cNvCxnSpPr>
            <a:cxnSpLocks/>
          </p:cNvCxnSpPr>
          <p:nvPr/>
        </p:nvCxnSpPr>
        <p:spPr>
          <a:xfrm flipV="1">
            <a:off x="11276679" y="1430932"/>
            <a:ext cx="513593" cy="244781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CAB084A-B09F-2F46-A171-3D73A70EEDA1}"/>
              </a:ext>
            </a:extLst>
          </p:cNvPr>
          <p:cNvCxnSpPr>
            <a:cxnSpLocks/>
          </p:cNvCxnSpPr>
          <p:nvPr/>
        </p:nvCxnSpPr>
        <p:spPr>
          <a:xfrm>
            <a:off x="11276679" y="3229331"/>
            <a:ext cx="513593" cy="244594"/>
          </a:xfrm>
          <a:prstGeom prst="line">
            <a:avLst/>
          </a:prstGeom>
          <a:ln w="28575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343E8C6-79EF-DF4D-9CD2-00828935013B}"/>
              </a:ext>
            </a:extLst>
          </p:cNvPr>
          <p:cNvCxnSpPr/>
          <p:nvPr/>
        </p:nvCxnSpPr>
        <p:spPr>
          <a:xfrm>
            <a:off x="11321912" y="1687080"/>
            <a:ext cx="0" cy="1542484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1FD9C75A-6308-1546-864C-C0CD1350DDA7}"/>
              </a:ext>
            </a:extLst>
          </p:cNvPr>
          <p:cNvSpPr/>
          <p:nvPr/>
        </p:nvSpPr>
        <p:spPr>
          <a:xfrm>
            <a:off x="11777320" y="810695"/>
            <a:ext cx="83241" cy="3311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774E9AE-823F-4F47-8853-3C9CD30F738A}"/>
              </a:ext>
            </a:extLst>
          </p:cNvPr>
          <p:cNvCxnSpPr>
            <a:cxnSpLocks/>
          </p:cNvCxnSpPr>
          <p:nvPr/>
        </p:nvCxnSpPr>
        <p:spPr>
          <a:xfrm>
            <a:off x="10870008" y="2458322"/>
            <a:ext cx="1097930" cy="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6B71DD1E-1123-D741-B922-DC919A3EEED3}"/>
              </a:ext>
            </a:extLst>
          </p:cNvPr>
          <p:cNvCxnSpPr>
            <a:cxnSpLocks/>
          </p:cNvCxnSpPr>
          <p:nvPr/>
        </p:nvCxnSpPr>
        <p:spPr>
          <a:xfrm flipV="1">
            <a:off x="5559791" y="2671909"/>
            <a:ext cx="6408147" cy="6536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CDDAF77-7528-EA42-9294-DEDB1D309BB3}"/>
              </a:ext>
            </a:extLst>
          </p:cNvPr>
          <p:cNvSpPr/>
          <p:nvPr/>
        </p:nvSpPr>
        <p:spPr>
          <a:xfrm rot="18900000">
            <a:off x="11830087" y="2384968"/>
            <a:ext cx="40869" cy="56788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A68EB743-C4AF-AC41-AE29-EA209599FF38}"/>
              </a:ext>
            </a:extLst>
          </p:cNvPr>
          <p:cNvCxnSpPr>
            <a:cxnSpLocks/>
            <a:stCxn id="51" idx="3"/>
          </p:cNvCxnSpPr>
          <p:nvPr/>
        </p:nvCxnSpPr>
        <p:spPr>
          <a:xfrm flipV="1">
            <a:off x="9681531" y="2012104"/>
            <a:ext cx="2286407" cy="25720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794E7F6-4A50-8540-B092-3F92AD5CE024}"/>
              </a:ext>
            </a:extLst>
          </p:cNvPr>
          <p:cNvCxnSpPr>
            <a:cxnSpLocks/>
          </p:cNvCxnSpPr>
          <p:nvPr/>
        </p:nvCxnSpPr>
        <p:spPr>
          <a:xfrm flipV="1">
            <a:off x="11818940" y="2675178"/>
            <a:ext cx="1" cy="1684159"/>
          </a:xfrm>
          <a:prstGeom prst="straightConnector1">
            <a:avLst/>
          </a:prstGeom>
          <a:ln w="57150">
            <a:solidFill>
              <a:srgbClr val="92D050">
                <a:alpha val="6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2A6AACB-EEC5-8C43-B198-190B73FD90AE}"/>
              </a:ext>
            </a:extLst>
          </p:cNvPr>
          <p:cNvCxnSpPr>
            <a:cxnSpLocks/>
          </p:cNvCxnSpPr>
          <p:nvPr/>
        </p:nvCxnSpPr>
        <p:spPr>
          <a:xfrm flipH="1">
            <a:off x="8941430" y="2676787"/>
            <a:ext cx="2848843" cy="3186"/>
          </a:xfrm>
          <a:prstGeom prst="straightConnector1">
            <a:avLst/>
          </a:prstGeom>
          <a:ln w="57150">
            <a:solidFill>
              <a:srgbClr val="92D050">
                <a:alpha val="63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36D5D4F-CB61-3441-80F2-033332CE38B5}"/>
              </a:ext>
            </a:extLst>
          </p:cNvPr>
          <p:cNvCxnSpPr>
            <a:cxnSpLocks/>
          </p:cNvCxnSpPr>
          <p:nvPr/>
        </p:nvCxnSpPr>
        <p:spPr>
          <a:xfrm>
            <a:off x="11656478" y="2017612"/>
            <a:ext cx="0" cy="330532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949F5819-DEE7-8A44-B7FA-28EBB5C8B34C}"/>
              </a:ext>
            </a:extLst>
          </p:cNvPr>
          <p:cNvSpPr txBox="1"/>
          <p:nvPr/>
        </p:nvSpPr>
        <p:spPr>
          <a:xfrm>
            <a:off x="11658309" y="2079264"/>
            <a:ext cx="275705" cy="2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17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967C4B7-58DB-9A40-9595-967FC40A4E72}"/>
              </a:ext>
            </a:extLst>
          </p:cNvPr>
          <p:cNvSpPr txBox="1"/>
          <p:nvPr/>
        </p:nvSpPr>
        <p:spPr>
          <a:xfrm>
            <a:off x="8364300" y="1883935"/>
            <a:ext cx="13172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Chicane offset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EB28006-137A-AE45-8655-D330CA1E2B3C}"/>
              </a:ext>
            </a:extLst>
          </p:cNvPr>
          <p:cNvSpPr txBox="1"/>
          <p:nvPr/>
        </p:nvSpPr>
        <p:spPr>
          <a:xfrm>
            <a:off x="11076536" y="4353683"/>
            <a:ext cx="11598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b="1" dirty="0">
                <a:solidFill>
                  <a:schemeClr val="accent6">
                    <a:lumMod val="50000"/>
                  </a:schemeClr>
                </a:solidFill>
              </a:rPr>
              <a:t>Laser Beam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4D4D5FF7-F310-DF47-9405-FE0D6EF2B6E7}"/>
              </a:ext>
            </a:extLst>
          </p:cNvPr>
          <p:cNvCxnSpPr>
            <a:cxnSpLocks/>
          </p:cNvCxnSpPr>
          <p:nvPr/>
        </p:nvCxnSpPr>
        <p:spPr>
          <a:xfrm flipV="1">
            <a:off x="6705644" y="2037824"/>
            <a:ext cx="3456750" cy="640621"/>
          </a:xfrm>
          <a:prstGeom prst="line">
            <a:avLst/>
          </a:prstGeom>
          <a:ln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4ADEAFB8-6687-A44B-ACAC-2485C9E1DB6A}"/>
              </a:ext>
            </a:extLst>
          </p:cNvPr>
          <p:cNvSpPr txBox="1"/>
          <p:nvPr/>
        </p:nvSpPr>
        <p:spPr>
          <a:xfrm>
            <a:off x="8153400" y="226537"/>
            <a:ext cx="1009379" cy="36933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Top view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45FD5F1-62B4-054C-9813-F9028A893FEF}"/>
              </a:ext>
            </a:extLst>
          </p:cNvPr>
          <p:cNvSpPr txBox="1"/>
          <p:nvPr/>
        </p:nvSpPr>
        <p:spPr>
          <a:xfrm>
            <a:off x="6410916" y="1379303"/>
            <a:ext cx="10029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C00000"/>
                </a:solidFill>
              </a:rPr>
              <a:t>TCA-40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3731426-C9DF-9945-A040-53FEBB447AF6}"/>
              </a:ext>
            </a:extLst>
          </p:cNvPr>
          <p:cNvSpPr txBox="1"/>
          <p:nvPr/>
        </p:nvSpPr>
        <p:spPr>
          <a:xfrm>
            <a:off x="9512288" y="386878"/>
            <a:ext cx="1543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Dipole magnet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97A54C1-E8BB-EE57-0F87-878846B17851}"/>
              </a:ext>
            </a:extLst>
          </p:cNvPr>
          <p:cNvGrpSpPr/>
          <p:nvPr/>
        </p:nvGrpSpPr>
        <p:grpSpPr>
          <a:xfrm>
            <a:off x="5995686" y="2677668"/>
            <a:ext cx="6076709" cy="1246500"/>
            <a:chOff x="5995686" y="2677668"/>
            <a:chExt cx="6076709" cy="1246500"/>
          </a:xfrm>
        </p:grpSpPr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1086E64C-407D-8A9E-D59B-9925F31FC5BD}"/>
                </a:ext>
              </a:extLst>
            </p:cNvPr>
            <p:cNvSpPr/>
            <p:nvPr/>
          </p:nvSpPr>
          <p:spPr>
            <a:xfrm>
              <a:off x="5995686" y="2677668"/>
              <a:ext cx="6076709" cy="435922"/>
            </a:xfrm>
            <a:custGeom>
              <a:avLst/>
              <a:gdLst>
                <a:gd name="connsiteX0" fmla="*/ 6076709 w 6076709"/>
                <a:gd name="connsiteY0" fmla="*/ 435922 h 435922"/>
                <a:gd name="connsiteX1" fmla="*/ 3865944 w 6076709"/>
                <a:gd name="connsiteY1" fmla="*/ 308600 h 435922"/>
                <a:gd name="connsiteX2" fmla="*/ 1099595 w 6076709"/>
                <a:gd name="connsiteY2" fmla="*/ 30808 h 435922"/>
                <a:gd name="connsiteX3" fmla="*/ 0 w 6076709"/>
                <a:gd name="connsiteY3" fmla="*/ 19233 h 43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76709" h="435922">
                  <a:moveTo>
                    <a:pt x="6076709" y="435922"/>
                  </a:moveTo>
                  <a:cubicBezTo>
                    <a:pt x="5386086" y="406020"/>
                    <a:pt x="4695463" y="376119"/>
                    <a:pt x="3865944" y="308600"/>
                  </a:cubicBezTo>
                  <a:cubicBezTo>
                    <a:pt x="3036425" y="241081"/>
                    <a:pt x="1743919" y="79036"/>
                    <a:pt x="1099595" y="30808"/>
                  </a:cubicBezTo>
                  <a:cubicBezTo>
                    <a:pt x="455271" y="-17420"/>
                    <a:pt x="227635" y="906"/>
                    <a:pt x="0" y="19233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E6494FC-E823-F195-B939-9A073B1B836F}"/>
                </a:ext>
              </a:extLst>
            </p:cNvPr>
            <p:cNvSpPr txBox="1"/>
            <p:nvPr/>
          </p:nvSpPr>
          <p:spPr>
            <a:xfrm>
              <a:off x="7990353" y="3554836"/>
              <a:ext cx="1934440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B</a:t>
              </a:r>
              <a:r>
                <a:rPr lang="en-DE" dirty="0">
                  <a:solidFill>
                    <a:srgbClr val="FF0000"/>
                  </a:solidFill>
                </a:rPr>
                <a:t>eam in Nov. 2022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AB360443-FA30-B262-FAAB-2C17E7FCE315}"/>
                </a:ext>
              </a:extLst>
            </p:cNvPr>
            <p:cNvCxnSpPr/>
            <p:nvPr/>
          </p:nvCxnSpPr>
          <p:spPr>
            <a:xfrm flipV="1">
              <a:off x="8763864" y="2954207"/>
              <a:ext cx="90769" cy="5860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91755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704AE8AA-A8C6-F245-8EEF-B8AAA7D21D54}"/>
              </a:ext>
            </a:extLst>
          </p:cNvPr>
          <p:cNvSpPr/>
          <p:nvPr/>
        </p:nvSpPr>
        <p:spPr>
          <a:xfrm>
            <a:off x="9055782" y="1672890"/>
            <a:ext cx="294388" cy="4404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02664-7AFF-EE4B-ABBC-134090A90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24977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Spatial Overlap: OTR Stations with </a:t>
            </a:r>
            <a:r>
              <a:rPr lang="en-GB" dirty="0" err="1">
                <a:solidFill>
                  <a:schemeClr val="accent5"/>
                </a:solidFill>
              </a:rPr>
              <a:t>Chromox</a:t>
            </a:r>
            <a:r>
              <a:rPr lang="en-GB" dirty="0">
                <a:solidFill>
                  <a:schemeClr val="accent5"/>
                </a:solidFill>
              </a:rPr>
              <a:t> Screens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A36DE-42A4-AC46-8A41-7E70A1C61C62}"/>
              </a:ext>
            </a:extLst>
          </p:cNvPr>
          <p:cNvSpPr/>
          <p:nvPr/>
        </p:nvSpPr>
        <p:spPr>
          <a:xfrm rot="10800000">
            <a:off x="9922628" y="1544384"/>
            <a:ext cx="216924" cy="579374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D887D0-8804-874A-8875-90AA34B05967}"/>
              </a:ext>
            </a:extLst>
          </p:cNvPr>
          <p:cNvSpPr/>
          <p:nvPr/>
        </p:nvSpPr>
        <p:spPr>
          <a:xfrm rot="10800000">
            <a:off x="9394569" y="1406004"/>
            <a:ext cx="215692" cy="57597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4232AE-FB00-A042-B1C8-764B367941F7}"/>
              </a:ext>
            </a:extLst>
          </p:cNvPr>
          <p:cNvSpPr/>
          <p:nvPr/>
        </p:nvSpPr>
        <p:spPr>
          <a:xfrm rot="10800000">
            <a:off x="8795949" y="1383635"/>
            <a:ext cx="214577" cy="59633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248D5-4858-9144-98C8-DC084875B70A}"/>
              </a:ext>
            </a:extLst>
          </p:cNvPr>
          <p:cNvSpPr/>
          <p:nvPr/>
        </p:nvSpPr>
        <p:spPr>
          <a:xfrm rot="10800000">
            <a:off x="8259694" y="1535124"/>
            <a:ext cx="216000" cy="60355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2CDC8-CC19-9B46-956B-51BC00F018D2}"/>
              </a:ext>
            </a:extLst>
          </p:cNvPr>
          <p:cNvSpPr/>
          <p:nvPr/>
        </p:nvSpPr>
        <p:spPr>
          <a:xfrm rot="8100000">
            <a:off x="9172399" y="1668832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1A56A9-F168-8047-8E51-30A08D7DFEE3}"/>
              </a:ext>
            </a:extLst>
          </p:cNvPr>
          <p:cNvSpPr/>
          <p:nvPr/>
        </p:nvSpPr>
        <p:spPr>
          <a:xfrm rot="10800000">
            <a:off x="2781296" y="2076791"/>
            <a:ext cx="504056" cy="88354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702818C-EAEC-3341-B53F-C1D8C677D064}"/>
              </a:ext>
            </a:extLst>
          </p:cNvPr>
          <p:cNvSpPr/>
          <p:nvPr/>
        </p:nvSpPr>
        <p:spPr>
          <a:xfrm rot="10800000">
            <a:off x="4182429" y="1393726"/>
            <a:ext cx="504056" cy="88354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4F3C9BB-77B8-7B42-A3AE-CCB13C65332B}"/>
              </a:ext>
            </a:extLst>
          </p:cNvPr>
          <p:cNvSpPr/>
          <p:nvPr/>
        </p:nvSpPr>
        <p:spPr>
          <a:xfrm>
            <a:off x="2479948" y="791828"/>
            <a:ext cx="1225439" cy="12046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668ED11-A7B6-5340-8FCB-684E4481CD83}"/>
              </a:ext>
            </a:extLst>
          </p:cNvPr>
          <p:cNvCxnSpPr>
            <a:cxnSpLocks/>
          </p:cNvCxnSpPr>
          <p:nvPr/>
        </p:nvCxnSpPr>
        <p:spPr>
          <a:xfrm flipV="1">
            <a:off x="3571405" y="1577389"/>
            <a:ext cx="8638" cy="28823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46A52727-496A-BA42-98B9-A190F5E600FF}"/>
              </a:ext>
            </a:extLst>
          </p:cNvPr>
          <p:cNvSpPr txBox="1"/>
          <p:nvPr/>
        </p:nvSpPr>
        <p:spPr>
          <a:xfrm>
            <a:off x="2427386" y="1055526"/>
            <a:ext cx="115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 Laser </a:t>
            </a:r>
          </a:p>
          <a:p>
            <a:r>
              <a:rPr lang="en-GB" sz="1400" dirty="0"/>
              <a:t>Out-Coupling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3EC452E-89D7-2747-8C25-EFF66B9B83B6}"/>
              </a:ext>
            </a:extLst>
          </p:cNvPr>
          <p:cNvSpPr/>
          <p:nvPr/>
        </p:nvSpPr>
        <p:spPr>
          <a:xfrm rot="8100000">
            <a:off x="3508602" y="1721453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EAAB012-2EEC-9841-980D-67A92FA157E9}"/>
              </a:ext>
            </a:extLst>
          </p:cNvPr>
          <p:cNvSpPr txBox="1"/>
          <p:nvPr/>
        </p:nvSpPr>
        <p:spPr>
          <a:xfrm>
            <a:off x="2435448" y="793336"/>
            <a:ext cx="1273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ca. 90 x 90 cm</a:t>
            </a:r>
            <a:r>
              <a:rPr lang="en-GB" sz="1400" baseline="30000" dirty="0"/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AA7CD2-3DA3-484B-B7CF-164768982C94}"/>
              </a:ext>
            </a:extLst>
          </p:cNvPr>
          <p:cNvGrpSpPr/>
          <p:nvPr/>
        </p:nvGrpSpPr>
        <p:grpSpPr>
          <a:xfrm>
            <a:off x="6046016" y="1192777"/>
            <a:ext cx="1224136" cy="1146779"/>
            <a:chOff x="6924090" y="1990793"/>
            <a:chExt cx="1224136" cy="114677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B604613-591D-B247-84BF-812D9C6B7CF3}"/>
                </a:ext>
              </a:extLst>
            </p:cNvPr>
            <p:cNvSpPr/>
            <p:nvPr/>
          </p:nvSpPr>
          <p:spPr>
            <a:xfrm rot="10800000">
              <a:off x="6924090" y="2273476"/>
              <a:ext cx="1224136" cy="864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CCD21A9-98F0-754F-B686-CE2D3CF38E5B}"/>
                </a:ext>
              </a:extLst>
            </p:cNvPr>
            <p:cNvGrpSpPr/>
            <p:nvPr/>
          </p:nvGrpSpPr>
          <p:grpSpPr>
            <a:xfrm rot="10800000">
              <a:off x="6990762" y="2308643"/>
              <a:ext cx="1085456" cy="639970"/>
              <a:chOff x="5174069" y="3185911"/>
              <a:chExt cx="1085456" cy="63997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11003F8-75EC-0147-AE7D-74214BF8E809}"/>
                  </a:ext>
                </a:extLst>
              </p:cNvPr>
              <p:cNvSpPr/>
              <p:nvPr/>
            </p:nvSpPr>
            <p:spPr>
              <a:xfrm>
                <a:off x="5174069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085ACDF-D865-1747-A574-8C08ED5706F3}"/>
                  </a:ext>
                </a:extLst>
              </p:cNvPr>
              <p:cNvSpPr/>
              <p:nvPr/>
            </p:nvSpPr>
            <p:spPr>
              <a:xfrm>
                <a:off x="5174069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E4E0F3-DCAD-5548-ADE4-4DC0E9AF544A}"/>
                  </a:ext>
                </a:extLst>
              </p:cNvPr>
              <p:cNvSpPr/>
              <p:nvPr/>
            </p:nvSpPr>
            <p:spPr>
              <a:xfrm>
                <a:off x="5282081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3F48A0F-D292-A841-9C8E-0F0B6D62EB17}"/>
                  </a:ext>
                </a:extLst>
              </p:cNvPr>
              <p:cNvSpPr/>
              <p:nvPr/>
            </p:nvSpPr>
            <p:spPr>
              <a:xfrm>
                <a:off x="5286727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CADB79C-4CF3-C84D-8B5F-7CF87299D037}"/>
                  </a:ext>
                </a:extLst>
              </p:cNvPr>
              <p:cNvSpPr/>
              <p:nvPr/>
            </p:nvSpPr>
            <p:spPr>
              <a:xfrm>
                <a:off x="5393784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B44D699-4E9C-9B48-8C56-B6C7C18CD93C}"/>
                  </a:ext>
                </a:extLst>
              </p:cNvPr>
              <p:cNvSpPr/>
              <p:nvPr/>
            </p:nvSpPr>
            <p:spPr>
              <a:xfrm>
                <a:off x="5393784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342037-8669-8B4E-A71D-1A5166C471AB}"/>
                  </a:ext>
                </a:extLst>
              </p:cNvPr>
              <p:cNvSpPr/>
              <p:nvPr/>
            </p:nvSpPr>
            <p:spPr>
              <a:xfrm>
                <a:off x="5505487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80D769-4E3F-B346-AEC9-5C8DBE6B27C5}"/>
                  </a:ext>
                </a:extLst>
              </p:cNvPr>
              <p:cNvSpPr/>
              <p:nvPr/>
            </p:nvSpPr>
            <p:spPr>
              <a:xfrm>
                <a:off x="5501796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064F109-83C3-3143-ABBF-41BCF122EAA1}"/>
                  </a:ext>
                </a:extLst>
              </p:cNvPr>
              <p:cNvSpPr/>
              <p:nvPr/>
            </p:nvSpPr>
            <p:spPr>
              <a:xfrm>
                <a:off x="5613114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677774A-94E9-2A4A-A607-9BADC00D3D5D}"/>
                  </a:ext>
                </a:extLst>
              </p:cNvPr>
              <p:cNvSpPr/>
              <p:nvPr/>
            </p:nvSpPr>
            <p:spPr>
              <a:xfrm>
                <a:off x="5608853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8DE04DA-7BB4-CA44-96B8-D65A110BD24E}"/>
                  </a:ext>
                </a:extLst>
              </p:cNvPr>
              <p:cNvSpPr/>
              <p:nvPr/>
            </p:nvSpPr>
            <p:spPr>
              <a:xfrm>
                <a:off x="5720741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94977D5-E46F-FC41-AFB4-389E9A7CA258}"/>
                  </a:ext>
                </a:extLst>
              </p:cNvPr>
              <p:cNvSpPr/>
              <p:nvPr/>
            </p:nvSpPr>
            <p:spPr>
              <a:xfrm>
                <a:off x="5717999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7B5F884-73D1-6C40-B7D6-2016F6EC5D98}"/>
                  </a:ext>
                </a:extLst>
              </p:cNvPr>
              <p:cNvSpPr/>
              <p:nvPr/>
            </p:nvSpPr>
            <p:spPr>
              <a:xfrm>
                <a:off x="5825571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F7DB42E-EF6D-444D-B329-48012E8F9781}"/>
                  </a:ext>
                </a:extLst>
              </p:cNvPr>
              <p:cNvSpPr/>
              <p:nvPr/>
            </p:nvSpPr>
            <p:spPr>
              <a:xfrm>
                <a:off x="5825934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79ADB2-7D17-3E4E-B5F4-6DE0170837C3}"/>
                  </a:ext>
                </a:extLst>
              </p:cNvPr>
              <p:cNvSpPr/>
              <p:nvPr/>
            </p:nvSpPr>
            <p:spPr>
              <a:xfrm>
                <a:off x="5935929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F79FE5E-B4B8-A24C-A3B3-E38AB96DE345}"/>
                  </a:ext>
                </a:extLst>
              </p:cNvPr>
              <p:cNvSpPr/>
              <p:nvPr/>
            </p:nvSpPr>
            <p:spPr>
              <a:xfrm>
                <a:off x="5933583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7F63C6B-009B-0845-9283-89CC1DFFB70E}"/>
                  </a:ext>
                </a:extLst>
              </p:cNvPr>
              <p:cNvSpPr/>
              <p:nvPr/>
            </p:nvSpPr>
            <p:spPr>
              <a:xfrm>
                <a:off x="6041155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56345DF-1561-9047-993A-68AEB89D800A}"/>
                  </a:ext>
                </a:extLst>
              </p:cNvPr>
              <p:cNvSpPr/>
              <p:nvPr/>
            </p:nvSpPr>
            <p:spPr>
              <a:xfrm>
                <a:off x="6041518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3D87EA8-7559-364D-B7B6-556D6F74951B}"/>
                  </a:ext>
                </a:extLst>
              </p:cNvPr>
              <p:cNvSpPr/>
              <p:nvPr/>
            </p:nvSpPr>
            <p:spPr>
              <a:xfrm>
                <a:off x="6151513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D055DB-097F-3949-8A86-6B8E19E3E9A6}"/>
                  </a:ext>
                </a:extLst>
              </p:cNvPr>
              <p:cNvSpPr/>
              <p:nvPr/>
            </p:nvSpPr>
            <p:spPr>
              <a:xfrm>
                <a:off x="6149167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A35980C-95C6-3C4B-BA2C-45ACC98896EE}"/>
                </a:ext>
              </a:extLst>
            </p:cNvPr>
            <p:cNvSpPr txBox="1"/>
            <p:nvPr/>
          </p:nvSpPr>
          <p:spPr>
            <a:xfrm>
              <a:off x="6975200" y="1990793"/>
              <a:ext cx="1154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LH Undulator</a:t>
              </a:r>
            </a:p>
          </p:txBody>
        </p:sp>
      </p:grp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7C84BF2-54B5-8842-A0EB-AC9D0B437A2F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9181229" y="1841042"/>
            <a:ext cx="0" cy="49851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320302-DEA6-5C41-8975-7DB9E95ACFC2}"/>
              </a:ext>
            </a:extLst>
          </p:cNvPr>
          <p:cNvGrpSpPr/>
          <p:nvPr/>
        </p:nvGrpSpPr>
        <p:grpSpPr>
          <a:xfrm>
            <a:off x="5706038" y="1502420"/>
            <a:ext cx="297802" cy="822836"/>
            <a:chOff x="4756688" y="2680437"/>
            <a:chExt cx="297802" cy="822836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1E3D942-8627-1A4B-955A-91164C949703}"/>
                </a:ext>
              </a:extLst>
            </p:cNvPr>
            <p:cNvSpPr/>
            <p:nvPr/>
          </p:nvSpPr>
          <p:spPr>
            <a:xfrm>
              <a:off x="4756688" y="2809117"/>
              <a:ext cx="297802" cy="42078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E2BD7F-62BA-404F-81AC-F0A5B27EDD0E}"/>
                </a:ext>
              </a:extLst>
            </p:cNvPr>
            <p:cNvCxnSpPr>
              <a:cxnSpLocks/>
            </p:cNvCxnSpPr>
            <p:nvPr/>
          </p:nvCxnSpPr>
          <p:spPr>
            <a:xfrm>
              <a:off x="4905589" y="2680437"/>
              <a:ext cx="0" cy="2230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778192D-67F8-F848-B5B7-B90AC58FFE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3975" y="2853659"/>
              <a:ext cx="166580" cy="12844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669230B2-7A2B-2B4C-8CC2-EB3B65C8254E}"/>
                </a:ext>
              </a:extLst>
            </p:cNvPr>
            <p:cNvSpPr/>
            <p:nvPr/>
          </p:nvSpPr>
          <p:spPr>
            <a:xfrm rot="10800000">
              <a:off x="4821601" y="3256673"/>
              <a:ext cx="167976" cy="10849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7F3E621-8CD2-CD47-AB53-0452C0C8095C}"/>
                </a:ext>
              </a:extLst>
            </p:cNvPr>
            <p:cNvSpPr/>
            <p:nvPr/>
          </p:nvSpPr>
          <p:spPr>
            <a:xfrm>
              <a:off x="4822299" y="3384437"/>
              <a:ext cx="166580" cy="1188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712A221-FFDC-4949-9A3B-815D5B487531}"/>
              </a:ext>
            </a:extLst>
          </p:cNvPr>
          <p:cNvGrpSpPr/>
          <p:nvPr/>
        </p:nvGrpSpPr>
        <p:grpSpPr>
          <a:xfrm>
            <a:off x="7471030" y="1502420"/>
            <a:ext cx="297802" cy="822836"/>
            <a:chOff x="4756688" y="2680437"/>
            <a:chExt cx="297802" cy="822836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23504C95-0D07-3D44-974C-5744519B9D8F}"/>
                </a:ext>
              </a:extLst>
            </p:cNvPr>
            <p:cNvSpPr/>
            <p:nvPr/>
          </p:nvSpPr>
          <p:spPr>
            <a:xfrm>
              <a:off x="4756688" y="2809117"/>
              <a:ext cx="297802" cy="42078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D12F809-0E4C-6748-9797-D9BAB59BB5EB}"/>
                </a:ext>
              </a:extLst>
            </p:cNvPr>
            <p:cNvCxnSpPr>
              <a:cxnSpLocks/>
            </p:cNvCxnSpPr>
            <p:nvPr/>
          </p:nvCxnSpPr>
          <p:spPr>
            <a:xfrm>
              <a:off x="4905589" y="2680437"/>
              <a:ext cx="0" cy="2230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3D1E57A-E7E6-EE4A-9019-3550AEEF8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3975" y="2853659"/>
              <a:ext cx="166580" cy="12844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rapezoid 107">
              <a:extLst>
                <a:ext uri="{FF2B5EF4-FFF2-40B4-BE49-F238E27FC236}">
                  <a16:creationId xmlns:a16="http://schemas.microsoft.com/office/drawing/2014/main" id="{47C59DD0-EE6F-F540-BADF-94DEAFA72CDB}"/>
                </a:ext>
              </a:extLst>
            </p:cNvPr>
            <p:cNvSpPr/>
            <p:nvPr/>
          </p:nvSpPr>
          <p:spPr>
            <a:xfrm rot="10800000">
              <a:off x="4821601" y="3256673"/>
              <a:ext cx="167976" cy="10849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39208B44-7E0C-2646-A480-0C852CB47107}"/>
                </a:ext>
              </a:extLst>
            </p:cNvPr>
            <p:cNvSpPr/>
            <p:nvPr/>
          </p:nvSpPr>
          <p:spPr>
            <a:xfrm>
              <a:off x="4822299" y="3384437"/>
              <a:ext cx="166580" cy="1188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AFA8D9B1-CB2B-B543-A6F2-C599AAA64514}"/>
              </a:ext>
            </a:extLst>
          </p:cNvPr>
          <p:cNvSpPr txBox="1"/>
          <p:nvPr/>
        </p:nvSpPr>
        <p:spPr>
          <a:xfrm>
            <a:off x="5593415" y="1292435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OTR5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E52BCEE-1E86-1547-BEBA-FEF24AE5C7CB}"/>
              </a:ext>
            </a:extLst>
          </p:cNvPr>
          <p:cNvSpPr txBox="1"/>
          <p:nvPr/>
        </p:nvSpPr>
        <p:spPr>
          <a:xfrm>
            <a:off x="7370825" y="1289028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OTR4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6FB7221-6D57-2644-B8D9-D9214833AE18}"/>
              </a:ext>
            </a:extLst>
          </p:cNvPr>
          <p:cNvSpPr txBox="1"/>
          <p:nvPr/>
        </p:nvSpPr>
        <p:spPr>
          <a:xfrm>
            <a:off x="8319300" y="923941"/>
            <a:ext cx="18663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 In-Coupling Chicane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414EDD-36B7-F94B-845B-FC5393E28CCE}"/>
              </a:ext>
            </a:extLst>
          </p:cNvPr>
          <p:cNvCxnSpPr>
            <a:cxnSpLocks/>
          </p:cNvCxnSpPr>
          <p:nvPr/>
        </p:nvCxnSpPr>
        <p:spPr>
          <a:xfrm flipH="1">
            <a:off x="1037616" y="1849550"/>
            <a:ext cx="10275228" cy="0"/>
          </a:xfrm>
          <a:prstGeom prst="line">
            <a:avLst/>
          </a:prstGeom>
          <a:ln w="952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4260EE0-979E-2246-86F1-D2C8CE95C552}"/>
              </a:ext>
            </a:extLst>
          </p:cNvPr>
          <p:cNvCxnSpPr>
            <a:cxnSpLocks/>
            <a:stCxn id="70" idx="1"/>
            <a:endCxn id="13" idx="3"/>
          </p:cNvCxnSpPr>
          <p:nvPr/>
        </p:nvCxnSpPr>
        <p:spPr>
          <a:xfrm flipV="1">
            <a:off x="3560071" y="1841042"/>
            <a:ext cx="5621158" cy="998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2E1F247-CFF6-7041-8207-CE3AA2C90493}"/>
              </a:ext>
            </a:extLst>
          </p:cNvPr>
          <p:cNvSpPr txBox="1"/>
          <p:nvPr/>
        </p:nvSpPr>
        <p:spPr>
          <a:xfrm>
            <a:off x="9855248" y="1325994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B9ABB4-4DDC-1747-A6F3-2002BF4DC12A}"/>
              </a:ext>
            </a:extLst>
          </p:cNvPr>
          <p:cNvSpPr txBox="1"/>
          <p:nvPr/>
        </p:nvSpPr>
        <p:spPr>
          <a:xfrm>
            <a:off x="9320452" y="1198952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E8D74A-A5BE-984C-80F5-EFA9596F1F14}"/>
              </a:ext>
            </a:extLst>
          </p:cNvPr>
          <p:cNvSpPr txBox="1"/>
          <p:nvPr/>
        </p:nvSpPr>
        <p:spPr>
          <a:xfrm>
            <a:off x="8722739" y="1173691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BDEDCDC-FFDC-4D4E-B9EA-A01D8634897A}"/>
              </a:ext>
            </a:extLst>
          </p:cNvPr>
          <p:cNvSpPr txBox="1"/>
          <p:nvPr/>
        </p:nvSpPr>
        <p:spPr>
          <a:xfrm>
            <a:off x="8185472" y="1320938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D4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0E5941F-4A49-C649-85FC-B829D23BCC42}"/>
              </a:ext>
            </a:extLst>
          </p:cNvPr>
          <p:cNvSpPr/>
          <p:nvPr/>
        </p:nvSpPr>
        <p:spPr>
          <a:xfrm rot="10800000">
            <a:off x="8004686" y="1618498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AACBDDD-0299-754C-837C-B6CFD6CE35D9}"/>
              </a:ext>
            </a:extLst>
          </p:cNvPr>
          <p:cNvSpPr/>
          <p:nvPr/>
        </p:nvSpPr>
        <p:spPr>
          <a:xfrm rot="10800000">
            <a:off x="7845871" y="1618498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96F4C8D-4597-484B-8ABC-38F5B40243E2}"/>
              </a:ext>
            </a:extLst>
          </p:cNvPr>
          <p:cNvSpPr txBox="1"/>
          <p:nvPr/>
        </p:nvSpPr>
        <p:spPr>
          <a:xfrm>
            <a:off x="7900849" y="139614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V4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D2DA5B0-34EB-DC4B-AF03-724CA882D6EB}"/>
              </a:ext>
            </a:extLst>
          </p:cNvPr>
          <p:cNvSpPr txBox="1"/>
          <p:nvPr/>
        </p:nvSpPr>
        <p:spPr>
          <a:xfrm>
            <a:off x="7704604" y="1396149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H4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7C06911-1934-604D-862D-A59835B403BF}"/>
              </a:ext>
            </a:extLst>
          </p:cNvPr>
          <p:cNvSpPr/>
          <p:nvPr/>
        </p:nvSpPr>
        <p:spPr>
          <a:xfrm rot="10800000">
            <a:off x="5521937" y="1618498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0148CDE-99F6-1442-9F93-79C766FD0E6B}"/>
              </a:ext>
            </a:extLst>
          </p:cNvPr>
          <p:cNvSpPr/>
          <p:nvPr/>
        </p:nvSpPr>
        <p:spPr>
          <a:xfrm rot="10800000">
            <a:off x="5343666" y="1618498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5E41427-61EA-C241-B916-C47F550614B3}"/>
              </a:ext>
            </a:extLst>
          </p:cNvPr>
          <p:cNvSpPr txBox="1"/>
          <p:nvPr/>
        </p:nvSpPr>
        <p:spPr>
          <a:xfrm>
            <a:off x="5427282" y="1385875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V5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93334A4-145A-8646-AC20-8C8EE2BDFE74}"/>
              </a:ext>
            </a:extLst>
          </p:cNvPr>
          <p:cNvSpPr txBox="1"/>
          <p:nvPr/>
        </p:nvSpPr>
        <p:spPr>
          <a:xfrm>
            <a:off x="5231037" y="1385875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244140C-5E16-3E4F-9EA8-FCCC3C42E18D}"/>
              </a:ext>
            </a:extLst>
          </p:cNvPr>
          <p:cNvSpPr txBox="1"/>
          <p:nvPr/>
        </p:nvSpPr>
        <p:spPr>
          <a:xfrm>
            <a:off x="4803706" y="126656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Q5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0778C00F-6739-1743-A733-D431A9452ECC}"/>
              </a:ext>
            </a:extLst>
          </p:cNvPr>
          <p:cNvSpPr txBox="1"/>
          <p:nvPr/>
        </p:nvSpPr>
        <p:spPr>
          <a:xfrm>
            <a:off x="4255994" y="1156867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459CAAE-5D1E-604D-BA89-77864DEE6BA4}"/>
              </a:ext>
            </a:extLst>
          </p:cNvPr>
          <p:cNvSpPr txBox="1"/>
          <p:nvPr/>
        </p:nvSpPr>
        <p:spPr>
          <a:xfrm>
            <a:off x="2968229" y="2966772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89DFCD-6962-6640-A86C-C56EF6C18E8B}"/>
              </a:ext>
            </a:extLst>
          </p:cNvPr>
          <p:cNvGrpSpPr/>
          <p:nvPr/>
        </p:nvGrpSpPr>
        <p:grpSpPr>
          <a:xfrm>
            <a:off x="4798219" y="1503275"/>
            <a:ext cx="349389" cy="704000"/>
            <a:chOff x="4603248" y="2260058"/>
            <a:chExt cx="349389" cy="704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87EC87-7A4B-E540-9220-34F27A5BD53C}"/>
                </a:ext>
              </a:extLst>
            </p:cNvPr>
            <p:cNvSpPr/>
            <p:nvPr/>
          </p:nvSpPr>
          <p:spPr>
            <a:xfrm>
              <a:off x="4603248" y="2260058"/>
              <a:ext cx="347308" cy="704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3DE2376-EE15-DB4A-9700-3749C0240E96}"/>
                </a:ext>
              </a:extLst>
            </p:cNvPr>
            <p:cNvSpPr/>
            <p:nvPr/>
          </p:nvSpPr>
          <p:spPr>
            <a:xfrm rot="10800000">
              <a:off x="4611867" y="2508710"/>
              <a:ext cx="340770" cy="212716"/>
            </a:xfrm>
            <a:prstGeom prst="rect">
              <a:avLst/>
            </a:prstGeom>
            <a:solidFill>
              <a:srgbClr val="7030A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44" name="TextBox 143">
            <a:extLst>
              <a:ext uri="{FF2B5EF4-FFF2-40B4-BE49-F238E27FC236}">
                <a16:creationId xmlns:a16="http://schemas.microsoft.com/office/drawing/2014/main" id="{2F8359E9-8ACA-3D47-99C5-F2BAD4B97FD8}"/>
              </a:ext>
            </a:extLst>
          </p:cNvPr>
          <p:cNvSpPr txBox="1"/>
          <p:nvPr/>
        </p:nvSpPr>
        <p:spPr>
          <a:xfrm>
            <a:off x="4711869" y="2194567"/>
            <a:ext cx="5581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BPM5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159784B-88C2-144E-968E-6D5D5C531A31}"/>
              </a:ext>
            </a:extLst>
          </p:cNvPr>
          <p:cNvGrpSpPr/>
          <p:nvPr/>
        </p:nvGrpSpPr>
        <p:grpSpPr>
          <a:xfrm>
            <a:off x="7223335" y="1139458"/>
            <a:ext cx="305514" cy="654410"/>
            <a:chOff x="6925624" y="1896241"/>
            <a:chExt cx="305514" cy="654410"/>
          </a:xfrm>
        </p:grpSpPr>
        <p:sp>
          <p:nvSpPr>
            <p:cNvPr id="135" name="Rounded Rectangle 134">
              <a:extLst>
                <a:ext uri="{FF2B5EF4-FFF2-40B4-BE49-F238E27FC236}">
                  <a16:creationId xmlns:a16="http://schemas.microsoft.com/office/drawing/2014/main" id="{900CE1E1-1E6D-334D-963C-F6467A8D05D2}"/>
                </a:ext>
              </a:extLst>
            </p:cNvPr>
            <p:cNvSpPr/>
            <p:nvPr/>
          </p:nvSpPr>
          <p:spPr>
            <a:xfrm rot="10800000">
              <a:off x="7031632" y="2094794"/>
              <a:ext cx="93499" cy="455857"/>
            </a:xfrm>
            <a:prstGeom prst="roundRect">
              <a:avLst/>
            </a:prstGeom>
            <a:solidFill>
              <a:srgbClr val="FA1EE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8" name="Rounded Rectangle 137">
              <a:extLst>
                <a:ext uri="{FF2B5EF4-FFF2-40B4-BE49-F238E27FC236}">
                  <a16:creationId xmlns:a16="http://schemas.microsoft.com/office/drawing/2014/main" id="{32157667-BF5A-3046-9DCC-0B2E5B704D5C}"/>
                </a:ext>
              </a:extLst>
            </p:cNvPr>
            <p:cNvSpPr/>
            <p:nvPr/>
          </p:nvSpPr>
          <p:spPr>
            <a:xfrm>
              <a:off x="6925624" y="1896241"/>
              <a:ext cx="305514" cy="21748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45" name="TextBox 144">
            <a:extLst>
              <a:ext uri="{FF2B5EF4-FFF2-40B4-BE49-F238E27FC236}">
                <a16:creationId xmlns:a16="http://schemas.microsoft.com/office/drawing/2014/main" id="{B4819525-0E2E-6542-9230-628F76E0CAC7}"/>
              </a:ext>
            </a:extLst>
          </p:cNvPr>
          <p:cNvSpPr txBox="1"/>
          <p:nvPr/>
        </p:nvSpPr>
        <p:spPr>
          <a:xfrm>
            <a:off x="7051832" y="924665"/>
            <a:ext cx="6786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BLM4.U</a:t>
            </a:r>
          </a:p>
        </p:txBody>
      </p:sp>
      <p:grpSp>
        <p:nvGrpSpPr>
          <p:cNvPr id="149" name="Group 148">
            <a:extLst>
              <a:ext uri="{FF2B5EF4-FFF2-40B4-BE49-F238E27FC236}">
                <a16:creationId xmlns:a16="http://schemas.microsoft.com/office/drawing/2014/main" id="{0FB9EFC6-72C9-0344-A8C5-D2833189A855}"/>
              </a:ext>
            </a:extLst>
          </p:cNvPr>
          <p:cNvGrpSpPr/>
          <p:nvPr/>
        </p:nvGrpSpPr>
        <p:grpSpPr>
          <a:xfrm>
            <a:off x="5094079" y="1139458"/>
            <a:ext cx="305514" cy="654410"/>
            <a:chOff x="6925624" y="1896241"/>
            <a:chExt cx="305514" cy="654410"/>
          </a:xfrm>
        </p:grpSpPr>
        <p:sp>
          <p:nvSpPr>
            <p:cNvPr id="150" name="Rounded Rectangle 149">
              <a:extLst>
                <a:ext uri="{FF2B5EF4-FFF2-40B4-BE49-F238E27FC236}">
                  <a16:creationId xmlns:a16="http://schemas.microsoft.com/office/drawing/2014/main" id="{EDD39997-10BA-8841-AE5C-07997ECDCAE9}"/>
                </a:ext>
              </a:extLst>
            </p:cNvPr>
            <p:cNvSpPr/>
            <p:nvPr/>
          </p:nvSpPr>
          <p:spPr>
            <a:xfrm rot="10800000">
              <a:off x="7031632" y="2094794"/>
              <a:ext cx="93499" cy="455857"/>
            </a:xfrm>
            <a:prstGeom prst="roundRect">
              <a:avLst/>
            </a:prstGeom>
            <a:solidFill>
              <a:srgbClr val="FA1EEC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1" name="Rounded Rectangle 150">
              <a:extLst>
                <a:ext uri="{FF2B5EF4-FFF2-40B4-BE49-F238E27FC236}">
                  <a16:creationId xmlns:a16="http://schemas.microsoft.com/office/drawing/2014/main" id="{D2C90D30-2449-0F43-B0C1-F3E4F053ADF2}"/>
                </a:ext>
              </a:extLst>
            </p:cNvPr>
            <p:cNvSpPr/>
            <p:nvPr/>
          </p:nvSpPr>
          <p:spPr>
            <a:xfrm>
              <a:off x="6925624" y="1896241"/>
              <a:ext cx="305514" cy="21748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2" name="TextBox 151">
            <a:extLst>
              <a:ext uri="{FF2B5EF4-FFF2-40B4-BE49-F238E27FC236}">
                <a16:creationId xmlns:a16="http://schemas.microsoft.com/office/drawing/2014/main" id="{BB5C8D66-3444-E146-8325-A236FE549B5C}"/>
              </a:ext>
            </a:extLst>
          </p:cNvPr>
          <p:cNvSpPr txBox="1"/>
          <p:nvPr/>
        </p:nvSpPr>
        <p:spPr>
          <a:xfrm>
            <a:off x="4983864" y="922454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BLM5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A7C17-8289-624B-B1A7-FD9F8673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12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AF5BD4-51C1-B7D7-2898-978D2DCA3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4398" y="2994872"/>
            <a:ext cx="1854648" cy="27695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452EDA-05ED-ABBB-2AF1-CB6C3E666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185" y="2966771"/>
            <a:ext cx="1891960" cy="27976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DA0D73E-7825-11C8-11B0-2DACF6AF8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5775" y="2966772"/>
            <a:ext cx="1937134" cy="27991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39312D8-924E-F90D-EFC6-287C84CA1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5693" y="2966772"/>
            <a:ext cx="1953464" cy="28036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342C06-4FD1-B76D-CAFC-078899C3E5F9}"/>
              </a:ext>
            </a:extLst>
          </p:cNvPr>
          <p:cNvSpPr txBox="1"/>
          <p:nvPr/>
        </p:nvSpPr>
        <p:spPr>
          <a:xfrm>
            <a:off x="10515622" y="2589808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</a:t>
            </a:r>
            <a:r>
              <a:rPr lang="de-DE" dirty="0"/>
              <a:t>-beam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F613A8-309C-CCAA-F258-9E2F849E2914}"/>
              </a:ext>
            </a:extLst>
          </p:cNvPr>
          <p:cNvSpPr txBox="1"/>
          <p:nvPr/>
        </p:nvSpPr>
        <p:spPr>
          <a:xfrm>
            <a:off x="5984878" y="2588056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e</a:t>
            </a:r>
            <a:r>
              <a:rPr lang="de-DE" dirty="0"/>
              <a:t>-beam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0062257-BACA-570B-1D01-B9DB711253DF}"/>
              </a:ext>
            </a:extLst>
          </p:cNvPr>
          <p:cNvSpPr txBox="1"/>
          <p:nvPr/>
        </p:nvSpPr>
        <p:spPr>
          <a:xfrm>
            <a:off x="4152760" y="2595966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LH </a:t>
            </a:r>
            <a:r>
              <a:rPr lang="de-DE" dirty="0" err="1"/>
              <a:t>laser</a:t>
            </a:r>
            <a:endParaRPr lang="de-DE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CF3A608-52A6-0BEA-BC3E-4D471020F225}"/>
              </a:ext>
            </a:extLst>
          </p:cNvPr>
          <p:cNvSpPr txBox="1"/>
          <p:nvPr/>
        </p:nvSpPr>
        <p:spPr>
          <a:xfrm>
            <a:off x="8439007" y="2595432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LH </a:t>
            </a:r>
            <a:r>
              <a:rPr lang="de-DE" dirty="0" err="1"/>
              <a:t>laser</a:t>
            </a:r>
            <a:endParaRPr lang="de-DE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2DE1115-99D4-5B10-4F18-88989D7FE4F4}"/>
              </a:ext>
            </a:extLst>
          </p:cNvPr>
          <p:cNvSpPr txBox="1"/>
          <p:nvPr/>
        </p:nvSpPr>
        <p:spPr>
          <a:xfrm>
            <a:off x="329322" y="2614278"/>
            <a:ext cx="2771784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2060"/>
                </a:solidFill>
              </a:rPr>
              <a:t>Nominal </a:t>
            </a:r>
          </a:p>
          <a:p>
            <a:r>
              <a:rPr lang="de-DE" dirty="0" err="1">
                <a:solidFill>
                  <a:srgbClr val="002060"/>
                </a:solidFill>
              </a:rPr>
              <a:t>e</a:t>
            </a:r>
            <a:r>
              <a:rPr lang="de-DE" dirty="0">
                <a:solidFill>
                  <a:srgbClr val="002060"/>
                </a:solidFill>
              </a:rPr>
              <a:t>-beam </a:t>
            </a:r>
            <a:r>
              <a:rPr lang="de-DE" dirty="0" err="1">
                <a:solidFill>
                  <a:srgbClr val="002060"/>
                </a:solidFill>
              </a:rPr>
              <a:t>rms</a:t>
            </a:r>
            <a:r>
              <a:rPr lang="de-DE" dirty="0">
                <a:solidFill>
                  <a:srgbClr val="002060"/>
                </a:solidFill>
              </a:rPr>
              <a:t> ~ 0.3 mm</a:t>
            </a:r>
          </a:p>
          <a:p>
            <a:endParaRPr lang="de-DE" b="1" dirty="0">
              <a:solidFill>
                <a:srgbClr val="002060"/>
              </a:solidFill>
            </a:endParaRPr>
          </a:p>
          <a:p>
            <a:r>
              <a:rPr lang="de-DE" b="1" dirty="0">
                <a:solidFill>
                  <a:srgbClr val="002060"/>
                </a:solidFill>
              </a:rPr>
              <a:t>Nov. 2022:</a:t>
            </a:r>
          </a:p>
          <a:p>
            <a:r>
              <a:rPr lang="de-DE" dirty="0">
                <a:solidFill>
                  <a:srgbClr val="002060"/>
                </a:solidFill>
              </a:rPr>
              <a:t>e-beam </a:t>
            </a:r>
            <a:r>
              <a:rPr lang="de-DE" dirty="0" err="1">
                <a:solidFill>
                  <a:srgbClr val="002060"/>
                </a:solidFill>
              </a:rPr>
              <a:t>rms</a:t>
            </a:r>
            <a:r>
              <a:rPr lang="de-DE" dirty="0">
                <a:solidFill>
                  <a:srgbClr val="002060"/>
                </a:solidFill>
              </a:rPr>
              <a:t> ~ 0.5 mm</a:t>
            </a:r>
          </a:p>
          <a:p>
            <a:r>
              <a:rPr lang="de-DE" dirty="0">
                <a:solidFill>
                  <a:srgbClr val="002060"/>
                </a:solidFill>
              </a:rPr>
              <a:t>LH Laser </a:t>
            </a:r>
            <a:r>
              <a:rPr lang="de-DE" dirty="0" err="1">
                <a:solidFill>
                  <a:srgbClr val="002060"/>
                </a:solidFill>
              </a:rPr>
              <a:t>rms</a:t>
            </a:r>
            <a:r>
              <a:rPr lang="de-DE" dirty="0">
                <a:solidFill>
                  <a:srgbClr val="002060"/>
                </a:solidFill>
              </a:rPr>
              <a:t> ~ 0.6 mm</a:t>
            </a:r>
          </a:p>
          <a:p>
            <a:endParaRPr lang="de-DE" dirty="0">
              <a:solidFill>
                <a:srgbClr val="002060"/>
              </a:solidFill>
            </a:endParaRPr>
          </a:p>
          <a:p>
            <a:r>
              <a:rPr lang="de-DE" b="1" dirty="0">
                <a:solidFill>
                  <a:srgbClr val="002060"/>
                </a:solidFill>
              </a:rPr>
              <a:t>Jan. 2023: </a:t>
            </a:r>
          </a:p>
          <a:p>
            <a:r>
              <a:rPr lang="de-DE" dirty="0">
                <a:solidFill>
                  <a:srgbClr val="002060"/>
                </a:solidFill>
              </a:rPr>
              <a:t>LH </a:t>
            </a:r>
            <a:r>
              <a:rPr lang="de-DE" dirty="0" err="1">
                <a:solidFill>
                  <a:srgbClr val="002060"/>
                </a:solidFill>
              </a:rPr>
              <a:t>chicane</a:t>
            </a:r>
            <a:r>
              <a:rPr lang="de-DE" dirty="0">
                <a:solidFill>
                  <a:srgbClr val="002060"/>
                </a:solidFill>
              </a:rPr>
              <a:t> in </a:t>
            </a:r>
            <a:r>
              <a:rPr lang="de-DE" dirty="0" err="1">
                <a:solidFill>
                  <a:srgbClr val="002060"/>
                </a:solidFill>
              </a:rPr>
              <a:t>operation</a:t>
            </a:r>
            <a:r>
              <a:rPr lang="de-DE" dirty="0">
                <a:solidFill>
                  <a:srgbClr val="00206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>
                <a:solidFill>
                  <a:srgbClr val="002060"/>
                </a:solidFill>
              </a:rPr>
              <a:t>Correction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LH </a:t>
            </a:r>
            <a:r>
              <a:rPr lang="de-DE" dirty="0" err="1">
                <a:solidFill>
                  <a:srgbClr val="002060"/>
                </a:solidFill>
              </a:rPr>
              <a:t>chicane</a:t>
            </a:r>
            <a:endParaRPr lang="de-DE" dirty="0">
              <a:solidFill>
                <a:srgbClr val="00206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Re-</a:t>
            </a:r>
            <a:r>
              <a:rPr lang="de-DE" dirty="0" err="1">
                <a:solidFill>
                  <a:srgbClr val="002060"/>
                </a:solidFill>
              </a:rPr>
              <a:t>matching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</a:t>
            </a:r>
            <a:r>
              <a:rPr lang="de-DE" dirty="0">
                <a:solidFill>
                  <a:srgbClr val="002060"/>
                </a:solidFill>
              </a:rPr>
              <a:t>-beam</a:t>
            </a:r>
          </a:p>
          <a:p>
            <a:r>
              <a:rPr lang="de-DE" dirty="0" err="1">
                <a:solidFill>
                  <a:srgbClr val="002060"/>
                </a:solidFill>
              </a:rPr>
              <a:t>e</a:t>
            </a:r>
            <a:r>
              <a:rPr lang="de-DE" dirty="0">
                <a:solidFill>
                  <a:srgbClr val="002060"/>
                </a:solidFill>
              </a:rPr>
              <a:t>-beam </a:t>
            </a:r>
            <a:r>
              <a:rPr lang="de-DE" dirty="0" err="1">
                <a:solidFill>
                  <a:srgbClr val="002060"/>
                </a:solidFill>
              </a:rPr>
              <a:t>rms</a:t>
            </a:r>
            <a:r>
              <a:rPr lang="de-DE" dirty="0">
                <a:solidFill>
                  <a:srgbClr val="002060"/>
                </a:solidFill>
              </a:rPr>
              <a:t> ~ 0.1 mm</a:t>
            </a:r>
          </a:p>
          <a:p>
            <a:r>
              <a:rPr lang="de-DE" dirty="0">
                <a:solidFill>
                  <a:srgbClr val="002060"/>
                </a:solidFill>
              </a:rPr>
              <a:t>LH Laser </a:t>
            </a:r>
            <a:r>
              <a:rPr lang="de-DE" dirty="0" err="1">
                <a:solidFill>
                  <a:srgbClr val="002060"/>
                </a:solidFill>
              </a:rPr>
              <a:t>rms</a:t>
            </a:r>
            <a:r>
              <a:rPr lang="de-DE" dirty="0">
                <a:solidFill>
                  <a:srgbClr val="002060"/>
                </a:solidFill>
              </a:rPr>
              <a:t> ~ 0.6 mm</a:t>
            </a:r>
          </a:p>
          <a:p>
            <a:endParaRPr lang="de-DE" dirty="0">
              <a:solidFill>
                <a:srgbClr val="00206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B853DAF-4491-1A99-90B9-A8C1BD14B016}"/>
              </a:ext>
            </a:extLst>
          </p:cNvPr>
          <p:cNvSpPr txBox="1"/>
          <p:nvPr/>
        </p:nvSpPr>
        <p:spPr>
          <a:xfrm>
            <a:off x="3486712" y="5859706"/>
            <a:ext cx="71414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de-DE" dirty="0">
                <a:solidFill>
                  <a:srgbClr val="002060"/>
                </a:solidFill>
              </a:rPr>
              <a:t>LH </a:t>
            </a:r>
            <a:r>
              <a:rPr lang="de-DE" dirty="0" err="1">
                <a:solidFill>
                  <a:srgbClr val="002060"/>
                </a:solidFill>
              </a:rPr>
              <a:t>laser</a:t>
            </a:r>
            <a:r>
              <a:rPr lang="de-DE" dirty="0">
                <a:solidFill>
                  <a:srgbClr val="002060"/>
                </a:solidFill>
              </a:rPr>
              <a:t> beam </a:t>
            </a:r>
            <a:r>
              <a:rPr lang="de-DE" dirty="0" err="1">
                <a:solidFill>
                  <a:srgbClr val="002060"/>
                </a:solidFill>
              </a:rPr>
              <a:t>expander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for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adjustment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of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spot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size</a:t>
            </a:r>
            <a:r>
              <a:rPr lang="de-DE" dirty="0">
                <a:solidFill>
                  <a:srgbClr val="002060"/>
                </a:solidFill>
              </a:rPr>
              <a:t> not in </a:t>
            </a:r>
            <a:r>
              <a:rPr lang="de-DE" dirty="0" err="1">
                <a:solidFill>
                  <a:srgbClr val="002060"/>
                </a:solidFill>
              </a:rPr>
              <a:t>operation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yet</a:t>
            </a:r>
            <a:endParaRPr lang="de-DE" dirty="0">
              <a:solidFill>
                <a:srgbClr val="002060"/>
              </a:solidFill>
            </a:endParaRPr>
          </a:p>
          <a:p>
            <a:pPr marL="285750" indent="-285750">
              <a:buFont typeface="Symbol" pitchFamily="2" charset="2"/>
              <a:buChar char="Þ"/>
            </a:pPr>
            <a:r>
              <a:rPr lang="de-DE" dirty="0" err="1">
                <a:solidFill>
                  <a:srgbClr val="002060"/>
                </a:solidFill>
              </a:rPr>
              <a:t>Requires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more</a:t>
            </a:r>
            <a:r>
              <a:rPr lang="de-DE" dirty="0">
                <a:solidFill>
                  <a:srgbClr val="002060"/>
                </a:solidFill>
              </a:rPr>
              <a:t> </a:t>
            </a:r>
            <a:r>
              <a:rPr lang="de-DE" dirty="0" err="1">
                <a:solidFill>
                  <a:srgbClr val="002060"/>
                </a:solidFill>
              </a:rPr>
              <a:t>experience</a:t>
            </a:r>
            <a:endParaRPr lang="de-DE" dirty="0">
              <a:solidFill>
                <a:srgbClr val="002060"/>
              </a:solidFill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3CC0CD8-4586-52D4-373D-BF873128190D}"/>
              </a:ext>
            </a:extLst>
          </p:cNvPr>
          <p:cNvCxnSpPr>
            <a:cxnSpLocks/>
          </p:cNvCxnSpPr>
          <p:nvPr/>
        </p:nvCxnSpPr>
        <p:spPr>
          <a:xfrm flipV="1">
            <a:off x="5570103" y="2408866"/>
            <a:ext cx="241215" cy="473715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D7206DB-8728-3E9C-02CD-D06242C93ED8}"/>
              </a:ext>
            </a:extLst>
          </p:cNvPr>
          <p:cNvCxnSpPr>
            <a:cxnSpLocks/>
          </p:cNvCxnSpPr>
          <p:nvPr/>
        </p:nvCxnSpPr>
        <p:spPr>
          <a:xfrm flipH="1" flipV="1">
            <a:off x="7760918" y="2343544"/>
            <a:ext cx="570429" cy="407182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2619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DE" dirty="0">
                <a:solidFill>
                  <a:schemeClr val="accent5"/>
                </a:solidFill>
              </a:rPr>
              <a:t>Laser H</a:t>
            </a:r>
            <a:r>
              <a:rPr lang="en-GB" dirty="0">
                <a:solidFill>
                  <a:schemeClr val="accent5"/>
                </a:solidFill>
              </a:rPr>
              <a:t>e</a:t>
            </a:r>
            <a:r>
              <a:rPr lang="en-DE" dirty="0">
                <a:solidFill>
                  <a:schemeClr val="accent5"/>
                </a:solidFill>
              </a:rPr>
              <a:t>ater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13</a:t>
            </a:fld>
            <a:endParaRPr lang="en-GB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4E943AF9-C513-F14D-A198-97B06A2A1631}"/>
              </a:ext>
            </a:extLst>
          </p:cNvPr>
          <p:cNvSpPr txBox="1">
            <a:spLocks/>
          </p:cNvSpPr>
          <p:nvPr/>
        </p:nvSpPr>
        <p:spPr>
          <a:xfrm>
            <a:off x="407987" y="794757"/>
            <a:ext cx="6652995" cy="584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600" dirty="0">
                <a:hlinkClick r:id="rId2"/>
              </a:rPr>
              <a:t>Temporal Overlap</a:t>
            </a:r>
            <a:r>
              <a:rPr lang="en-GB" sz="1600" dirty="0"/>
              <a:t>: Fine timing (~</a:t>
            </a:r>
            <a:r>
              <a:rPr lang="en-GB" sz="1600" dirty="0" err="1"/>
              <a:t>ps</a:t>
            </a:r>
            <a:r>
              <a:rPr lang="en-GB" sz="1600" dirty="0"/>
              <a:t>) of LH Laser with </a:t>
            </a:r>
          </a:p>
          <a:p>
            <a:pPr lvl="1"/>
            <a:r>
              <a:rPr lang="en-GB" sz="1600" dirty="0"/>
              <a:t>Induced energy spread in a dispersive section =&gt; </a:t>
            </a:r>
            <a:r>
              <a:rPr lang="en-GB" sz="1600" b="1" dirty="0">
                <a:solidFill>
                  <a:schemeClr val="accent1"/>
                </a:solidFill>
              </a:rPr>
              <a:t>OTR in FL0CBC1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255E08B-D351-5055-1B71-CC10C5EAD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42" y="4296895"/>
            <a:ext cx="9484241" cy="21870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208CAA2-0E04-0944-A805-5CBFC8DF732A}"/>
              </a:ext>
            </a:extLst>
          </p:cNvPr>
          <p:cNvSpPr txBox="1"/>
          <p:nvPr/>
        </p:nvSpPr>
        <p:spPr>
          <a:xfrm>
            <a:off x="1496413" y="4950052"/>
            <a:ext cx="5423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sz="1400" dirty="0"/>
              <a:t>LHU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E9442CD-4C84-334E-B8F4-54504DEE4F46}"/>
              </a:ext>
            </a:extLst>
          </p:cNvPr>
          <p:cNvSpPr txBox="1"/>
          <p:nvPr/>
        </p:nvSpPr>
        <p:spPr>
          <a:xfrm>
            <a:off x="954812" y="3077452"/>
            <a:ext cx="142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 in BC1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7A45ACB-8F25-A147-AA0F-8D609C4B52E3}"/>
              </a:ext>
            </a:extLst>
          </p:cNvPr>
          <p:cNvCxnSpPr>
            <a:cxnSpLocks/>
          </p:cNvCxnSpPr>
          <p:nvPr/>
        </p:nvCxnSpPr>
        <p:spPr>
          <a:xfrm>
            <a:off x="1596781" y="3509142"/>
            <a:ext cx="451605" cy="1152834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0F178EE0-432F-9366-0219-6C5A13C44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382" y="1639908"/>
            <a:ext cx="2748584" cy="2679639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662FE98-9592-F0F6-7B86-608094C862DF}"/>
              </a:ext>
            </a:extLst>
          </p:cNvPr>
          <p:cNvCxnSpPr>
            <a:cxnSpLocks/>
          </p:cNvCxnSpPr>
          <p:nvPr/>
        </p:nvCxnSpPr>
        <p:spPr>
          <a:xfrm>
            <a:off x="2918819" y="3780548"/>
            <a:ext cx="209799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74DC60D4-507C-C2EF-BEBB-E4A7E67D6323}"/>
              </a:ext>
            </a:extLst>
          </p:cNvPr>
          <p:cNvSpPr txBox="1"/>
          <p:nvPr/>
        </p:nvSpPr>
        <p:spPr>
          <a:xfrm>
            <a:off x="2423976" y="3780876"/>
            <a:ext cx="13452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e</a:t>
            </a:r>
            <a:r>
              <a:rPr lang="de-DE" sz="1600" dirty="0"/>
              <a:t>-beam </a:t>
            </a:r>
            <a:r>
              <a:rPr lang="de-DE" sz="1600" dirty="0" err="1"/>
              <a:t>width</a:t>
            </a:r>
            <a:endParaRPr lang="de-DE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CF6B59-596D-A279-A54C-AA0DC0C624A5}"/>
              </a:ext>
            </a:extLst>
          </p:cNvPr>
          <p:cNvSpPr txBox="1"/>
          <p:nvPr/>
        </p:nvSpPr>
        <p:spPr>
          <a:xfrm>
            <a:off x="71179" y="1654174"/>
            <a:ext cx="23922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>
                <a:solidFill>
                  <a:schemeClr val="accent2"/>
                </a:solidFill>
              </a:rPr>
              <a:t>Optimized</a:t>
            </a:r>
            <a:r>
              <a:rPr lang="de-DE" sz="1400" dirty="0">
                <a:solidFill>
                  <a:schemeClr val="accent2"/>
                </a:solidFill>
              </a:rPr>
              <a:t> beam </a:t>
            </a:r>
            <a:r>
              <a:rPr lang="de-DE" sz="1400" dirty="0" err="1">
                <a:solidFill>
                  <a:schemeClr val="accent2"/>
                </a:solidFill>
              </a:rPr>
              <a:t>for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minimum</a:t>
            </a:r>
            <a:r>
              <a:rPr lang="de-DE" sz="1400" dirty="0">
                <a:solidFill>
                  <a:schemeClr val="accent2"/>
                </a:solidFill>
              </a:rPr>
              <a:t> beam </a:t>
            </a:r>
            <a:r>
              <a:rPr lang="de-DE" sz="1400" dirty="0" err="1">
                <a:solidFill>
                  <a:schemeClr val="accent2"/>
                </a:solidFill>
              </a:rPr>
              <a:t>width</a:t>
            </a:r>
            <a:r>
              <a:rPr lang="de-DE" sz="1400" dirty="0">
                <a:solidFill>
                  <a:schemeClr val="accent2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chemeClr val="accent2"/>
                </a:solidFill>
              </a:rPr>
              <a:t>Accelerator</a:t>
            </a:r>
            <a:r>
              <a:rPr lang="de-DE" sz="1400" dirty="0">
                <a:solidFill>
                  <a:schemeClr val="accent2"/>
                </a:solidFill>
              </a:rPr>
              <a:t> </a:t>
            </a:r>
            <a:r>
              <a:rPr lang="de-DE" sz="1400" dirty="0" err="1">
                <a:solidFill>
                  <a:schemeClr val="accent2"/>
                </a:solidFill>
              </a:rPr>
              <a:t>settings</a:t>
            </a:r>
            <a:endParaRPr lang="de-DE" sz="1400" dirty="0">
              <a:solidFill>
                <a:schemeClr val="accent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chemeClr val="accent2"/>
                </a:solidFill>
              </a:rPr>
              <a:t>Focusing </a:t>
            </a:r>
            <a:r>
              <a:rPr lang="de-DE" sz="1400" dirty="0" err="1">
                <a:solidFill>
                  <a:schemeClr val="accent2"/>
                </a:solidFill>
              </a:rPr>
              <a:t>with</a:t>
            </a:r>
            <a:r>
              <a:rPr lang="de-DE" sz="1400" dirty="0">
                <a:solidFill>
                  <a:schemeClr val="accent2"/>
                </a:solidFill>
              </a:rPr>
              <a:t> Quadrupol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3A20AA8-C3CE-1CB2-573A-FBB041686593}"/>
              </a:ext>
            </a:extLst>
          </p:cNvPr>
          <p:cNvGrpSpPr/>
          <p:nvPr/>
        </p:nvGrpSpPr>
        <p:grpSpPr>
          <a:xfrm>
            <a:off x="3769216" y="953644"/>
            <a:ext cx="8334741" cy="3444064"/>
            <a:chOff x="3769216" y="953644"/>
            <a:chExt cx="8334741" cy="344406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DB8444FB-7D01-496D-CE8F-2A11F00E9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0962" y="2207276"/>
              <a:ext cx="6652995" cy="186250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6DD963-D5F7-E7B9-67CA-09B5E7487C5B}"/>
                </a:ext>
              </a:extLst>
            </p:cNvPr>
            <p:cNvSpPr txBox="1"/>
            <p:nvPr/>
          </p:nvSpPr>
          <p:spPr>
            <a:xfrm>
              <a:off x="8370806" y="4059154"/>
              <a:ext cx="56618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/>
                <a:t>time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6E25100-8B7D-588D-305B-689192EF4604}"/>
                </a:ext>
              </a:extLst>
            </p:cNvPr>
            <p:cNvSpPr txBox="1"/>
            <p:nvPr/>
          </p:nvSpPr>
          <p:spPr>
            <a:xfrm rot="16200000">
              <a:off x="4433706" y="2876073"/>
              <a:ext cx="1707519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 dirty="0" err="1"/>
                <a:t>e</a:t>
              </a:r>
              <a:r>
                <a:rPr lang="de-DE" sz="1600" dirty="0"/>
                <a:t>-beam </a:t>
              </a:r>
              <a:r>
                <a:rPr lang="de-DE" sz="1600" dirty="0" err="1"/>
                <a:t>rms</a:t>
              </a:r>
              <a:r>
                <a:rPr lang="de-DE" sz="1600" dirty="0"/>
                <a:t> </a:t>
              </a:r>
              <a:r>
                <a:rPr lang="de-DE" sz="1600" dirty="0" err="1"/>
                <a:t>width</a:t>
              </a:r>
              <a:endParaRPr lang="de-DE" sz="16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384B17B-3333-2478-08E0-3A377A0161DC}"/>
                </a:ext>
              </a:extLst>
            </p:cNvPr>
            <p:cNvSpPr txBox="1"/>
            <p:nvPr/>
          </p:nvSpPr>
          <p:spPr>
            <a:xfrm>
              <a:off x="7264550" y="953644"/>
              <a:ext cx="4163256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600" dirty="0" err="1"/>
                <a:t>Increased</a:t>
              </a:r>
              <a:r>
                <a:rPr lang="de-DE" sz="1600" dirty="0"/>
                <a:t> </a:t>
              </a:r>
              <a:r>
                <a:rPr lang="de-DE" sz="1600" dirty="0" err="1"/>
                <a:t>energy</a:t>
              </a:r>
              <a:r>
                <a:rPr lang="de-DE" sz="1600" dirty="0"/>
                <a:t> </a:t>
              </a:r>
              <a:r>
                <a:rPr lang="de-DE" sz="1600" dirty="0" err="1"/>
                <a:t>spread</a:t>
              </a:r>
              <a:r>
                <a:rPr lang="de-DE" sz="1600" dirty="0"/>
                <a:t> = Temporal </a:t>
              </a:r>
              <a:r>
                <a:rPr lang="de-DE" sz="1600" dirty="0" err="1"/>
                <a:t>overlap</a:t>
              </a:r>
              <a:endParaRPr lang="de-DE" sz="1600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de-DE" sz="1600" dirty="0"/>
                <a:t>First </a:t>
              </a:r>
              <a:r>
                <a:rPr lang="de-DE" sz="1600" dirty="0" err="1"/>
                <a:t>heating</a:t>
              </a:r>
              <a:r>
                <a:rPr lang="de-DE" sz="1600" dirty="0"/>
                <a:t> </a:t>
              </a:r>
              <a:r>
                <a:rPr lang="de-DE" sz="1600" dirty="0" err="1"/>
                <a:t>of</a:t>
              </a:r>
              <a:r>
                <a:rPr lang="de-DE" sz="1600" dirty="0"/>
                <a:t> </a:t>
              </a:r>
              <a:r>
                <a:rPr lang="de-DE" sz="1600" dirty="0" err="1"/>
                <a:t>e</a:t>
              </a:r>
              <a:r>
                <a:rPr lang="de-DE" sz="1600" dirty="0"/>
                <a:t>-beam: 25/11/22 at 23:58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DD096E36-33A8-D120-2E7D-979B6CE00E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52539" y="1639908"/>
              <a:ext cx="178445" cy="5114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7DB7D4A5-EC50-A593-1043-5E5658CA76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69216" y="3575768"/>
              <a:ext cx="1348971" cy="36931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714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Gap Scan at OTR FL0CBC1 – Jan 2023</a:t>
            </a:r>
            <a:endParaRPr lang="en-DE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14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EF9A97-BA4A-B033-1773-15D3D5E7F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193" y="2462573"/>
            <a:ext cx="5278317" cy="3631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94E7F-24B6-3855-1341-C911224B5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2462573"/>
            <a:ext cx="5267206" cy="363123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CB8CEB5-BE43-D14A-1174-725ABD69DE01}"/>
              </a:ext>
            </a:extLst>
          </p:cNvPr>
          <p:cNvSpPr txBox="1"/>
          <p:nvPr/>
        </p:nvSpPr>
        <p:spPr>
          <a:xfrm>
            <a:off x="407987" y="2060330"/>
            <a:ext cx="5725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Data from </a:t>
            </a:r>
            <a:r>
              <a:rPr lang="en-GB" dirty="0" err="1">
                <a:solidFill>
                  <a:srgbClr val="002060"/>
                </a:solidFill>
              </a:rPr>
              <a:t>scantool</a:t>
            </a:r>
            <a:r>
              <a:rPr lang="en-GB" dirty="0">
                <a:solidFill>
                  <a:srgbClr val="002060"/>
                </a:solidFill>
              </a:rPr>
              <a:t>: Gaussian fit to horizontal beam profile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0E74799-3CDB-20B2-5D50-F314498F3F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987" y="1259723"/>
            <a:ext cx="4186517" cy="6587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A56098-E2E9-E92A-A1E1-59CE25C53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688" y="1248754"/>
            <a:ext cx="2466381" cy="6540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DFE9401-1A84-7B58-1CED-853D298A49CB}"/>
              </a:ext>
            </a:extLst>
          </p:cNvPr>
          <p:cNvSpPr txBox="1"/>
          <p:nvPr/>
        </p:nvSpPr>
        <p:spPr>
          <a:xfrm>
            <a:off x="407987" y="764190"/>
            <a:ext cx="806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Detuning between the LH undulator resonance wavelength and LH laser wavelength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DBB03B-0833-B551-A298-D1ECFF7C8AF8}"/>
              </a:ext>
            </a:extLst>
          </p:cNvPr>
          <p:cNvSpPr txBox="1"/>
          <p:nvPr/>
        </p:nvSpPr>
        <p:spPr>
          <a:xfrm>
            <a:off x="407987" y="6126721"/>
            <a:ext cx="92450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=&gt; “free parameter” is the e-beam energy: 140.7 MeV compared to 143 MeV (or ~ +0.4 mm gap) </a:t>
            </a:r>
          </a:p>
        </p:txBody>
      </p:sp>
    </p:spTree>
    <p:extLst>
      <p:ext uri="{BB962C8B-B14F-4D97-AF65-F5344CB8AC3E}">
        <p14:creationId xmlns:p14="http://schemas.microsoft.com/office/powerpoint/2010/main" val="8631325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Gap Scan at OTR FL0CBC1 – Nov 2022</a:t>
            </a:r>
            <a:endParaRPr lang="en-DE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15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8CEB5-BE43-D14A-1174-725ABD69DE01}"/>
              </a:ext>
            </a:extLst>
          </p:cNvPr>
          <p:cNvSpPr txBox="1"/>
          <p:nvPr/>
        </p:nvSpPr>
        <p:spPr>
          <a:xfrm>
            <a:off x="407987" y="1198479"/>
            <a:ext cx="2957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Data from Nov 2022 unscaled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C103A-3FA1-FB50-FD26-8CF96CE15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999529"/>
            <a:ext cx="5257800" cy="3611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8FC329-BF79-E7A0-1B9F-8D6BD76698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1999530"/>
            <a:ext cx="5242558" cy="36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735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accent5"/>
                </a:solidFill>
              </a:rPr>
              <a:t>Gap Scan at OTR FL0CBC1 – Nov 2022</a:t>
            </a:r>
            <a:endParaRPr lang="en-DE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16</a:t>
            </a:fld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B8CEB5-BE43-D14A-1174-725ABD69DE01}"/>
              </a:ext>
            </a:extLst>
          </p:cNvPr>
          <p:cNvSpPr txBox="1"/>
          <p:nvPr/>
        </p:nvSpPr>
        <p:spPr>
          <a:xfrm>
            <a:off x="407986" y="866785"/>
            <a:ext cx="3440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Data from Nov 2002 divided by 1.6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BE3E54-784C-E85D-8153-036F02F5B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670" y="1313728"/>
            <a:ext cx="5261277" cy="3611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8D9A46-1805-0B80-4442-1275EBCFE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6" y="1313728"/>
            <a:ext cx="5261277" cy="3611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8C8C17F-5CA6-E9F9-E7FF-695DA5E86C02}"/>
              </a:ext>
            </a:extLst>
          </p:cNvPr>
          <p:cNvSpPr txBox="1"/>
          <p:nvPr/>
        </p:nvSpPr>
        <p:spPr>
          <a:xfrm>
            <a:off x="407986" y="5486021"/>
            <a:ext cx="5094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=&gt; Heating with high LH laser power is not Gaussian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E0DF37-31A0-D46F-BAD7-90FD66BDC5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670" y="3245861"/>
            <a:ext cx="4476082" cy="335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5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DE" dirty="0">
                <a:solidFill>
                  <a:schemeClr val="accent5"/>
                </a:solidFill>
              </a:rPr>
              <a:t>Laser H</a:t>
            </a:r>
            <a:r>
              <a:rPr lang="en-GB" dirty="0">
                <a:solidFill>
                  <a:schemeClr val="accent5"/>
                </a:solidFill>
              </a:rPr>
              <a:t>e</a:t>
            </a:r>
            <a:r>
              <a:rPr lang="en-DE" dirty="0">
                <a:solidFill>
                  <a:schemeClr val="accent5"/>
                </a:solidFill>
              </a:rPr>
              <a:t>ater Commissioning: Jan 2023 (2 shifts)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17</a:t>
            </a:fld>
            <a:endParaRPr lang="en-GB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4E943AF9-C513-F14D-A198-97B06A2A1631}"/>
              </a:ext>
            </a:extLst>
          </p:cNvPr>
          <p:cNvSpPr txBox="1">
            <a:spLocks/>
          </p:cNvSpPr>
          <p:nvPr/>
        </p:nvSpPr>
        <p:spPr>
          <a:xfrm>
            <a:off x="407987" y="1003102"/>
            <a:ext cx="11138971" cy="275530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</a:rPr>
              <a:t>LH Diagnostics: Modelling</a:t>
            </a:r>
            <a:endParaRPr lang="en-GB" sz="1800" b="1" dirty="0">
              <a:solidFill>
                <a:schemeClr val="accent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600" dirty="0">
                <a:hlinkClick r:id="rId3"/>
              </a:rPr>
              <a:t>Temporal Overlap</a:t>
            </a:r>
            <a:r>
              <a:rPr lang="en-GB" sz="1600" dirty="0"/>
              <a:t>:  LH Laser and e-beam</a:t>
            </a:r>
            <a:endParaRPr lang="en-GB" sz="1400" dirty="0"/>
          </a:p>
          <a:p>
            <a:pPr lvl="1"/>
            <a:r>
              <a:rPr lang="en-GB" sz="1600" dirty="0"/>
              <a:t>Induced energy spread in a dispersive section =&gt; </a:t>
            </a:r>
            <a:r>
              <a:rPr lang="en-GB" sz="1600" b="1" dirty="0">
                <a:solidFill>
                  <a:schemeClr val="accent1"/>
                </a:solidFill>
              </a:rPr>
              <a:t>OTR in BC1 </a:t>
            </a:r>
            <a:r>
              <a:rPr lang="en-GB" sz="1600" b="1" dirty="0">
                <a:solidFill>
                  <a:schemeClr val="accent2"/>
                </a:solidFill>
              </a:rPr>
              <a:t>=&gt; Results by </a:t>
            </a:r>
            <a:r>
              <a:rPr lang="en-GB" sz="1600" b="1" dirty="0" err="1">
                <a:solidFill>
                  <a:schemeClr val="accent2"/>
                </a:solidFill>
              </a:rPr>
              <a:t>Dmitrii</a:t>
            </a:r>
            <a:endParaRPr lang="en-GB" sz="1600" b="1" dirty="0">
              <a:solidFill>
                <a:schemeClr val="accent2"/>
              </a:solidFill>
            </a:endParaRPr>
          </a:p>
          <a:p>
            <a:pPr lvl="1"/>
            <a:r>
              <a:rPr lang="en-GB" sz="1600" dirty="0"/>
              <a:t>Measurement of integrated radiation intensity =&gt; </a:t>
            </a:r>
            <a:r>
              <a:rPr lang="en-GB" sz="1600" b="1" dirty="0">
                <a:solidFill>
                  <a:schemeClr val="accent1"/>
                </a:solidFill>
              </a:rPr>
              <a:t>photodetector in NIR (1–5 </a:t>
            </a:r>
            <a:r>
              <a:rPr lang="el-GR" sz="1600" b="1" dirty="0">
                <a:solidFill>
                  <a:schemeClr val="accent1"/>
                </a:solidFill>
              </a:rPr>
              <a:t>μ</a:t>
            </a:r>
            <a:r>
              <a:rPr lang="en-GB" sz="1600" b="1" dirty="0">
                <a:solidFill>
                  <a:schemeClr val="accent1"/>
                </a:solidFill>
              </a:rPr>
              <a:t>m) at 28g </a:t>
            </a:r>
            <a:r>
              <a:rPr lang="en-GB" sz="1600" b="1" dirty="0">
                <a:solidFill>
                  <a:schemeClr val="accent2"/>
                </a:solidFill>
              </a:rPr>
              <a:t>=&gt; next slides</a:t>
            </a:r>
          </a:p>
          <a:p>
            <a:pPr lvl="1"/>
            <a:r>
              <a:rPr lang="en-GB" sz="1600" b="1" dirty="0">
                <a:solidFill>
                  <a:schemeClr val="accent5"/>
                </a:solidFill>
              </a:rPr>
              <a:t>Transverse Deflecting Structures</a:t>
            </a:r>
          </a:p>
          <a:p>
            <a:pPr lvl="2"/>
            <a:r>
              <a:rPr lang="en-GB" sz="1600" dirty="0"/>
              <a:t>Induced Slice energy spread with TDS in a dispersive section =&gt; </a:t>
            </a:r>
            <a:r>
              <a:rPr lang="en-GB" sz="1600" b="1" dirty="0">
                <a:solidFill>
                  <a:schemeClr val="accent1"/>
                </a:solidFill>
              </a:rPr>
              <a:t>LOLA or </a:t>
            </a:r>
            <a:r>
              <a:rPr lang="en-GB" sz="1600" b="1" dirty="0" err="1">
                <a:solidFill>
                  <a:schemeClr val="accent1"/>
                </a:solidFill>
              </a:rPr>
              <a:t>PolariX</a:t>
            </a:r>
            <a:r>
              <a:rPr lang="en-GB" sz="1600" b="1" dirty="0">
                <a:solidFill>
                  <a:schemeClr val="accent1"/>
                </a:solidFill>
              </a:rPr>
              <a:t> </a:t>
            </a:r>
          </a:p>
          <a:p>
            <a:pPr lvl="2"/>
            <a:r>
              <a:rPr lang="en-GB" sz="1600" dirty="0"/>
              <a:t>Measurement of MBI structures =&gt; </a:t>
            </a:r>
            <a:r>
              <a:rPr lang="en-GB" sz="1600" b="1" dirty="0">
                <a:solidFill>
                  <a:schemeClr val="accent1"/>
                </a:solidFill>
              </a:rPr>
              <a:t>LOLA / </a:t>
            </a:r>
            <a:r>
              <a:rPr lang="en-GB" sz="1600" b="1" dirty="0" err="1">
                <a:solidFill>
                  <a:schemeClr val="accent1"/>
                </a:solidFill>
              </a:rPr>
              <a:t>PolariX</a:t>
            </a:r>
            <a:r>
              <a:rPr lang="en-GB" sz="1600" b="1" dirty="0">
                <a:solidFill>
                  <a:schemeClr val="accent1"/>
                </a:solidFill>
              </a:rPr>
              <a:t> </a:t>
            </a:r>
            <a:r>
              <a:rPr lang="en-GB" sz="1600" b="1" dirty="0">
                <a:solidFill>
                  <a:schemeClr val="accent2"/>
                </a:solidFill>
              </a:rPr>
              <a:t>=&gt; next slide and results by Philipp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31B8C6-A219-B096-D78B-57780E8B8C09}"/>
              </a:ext>
            </a:extLst>
          </p:cNvPr>
          <p:cNvGrpSpPr/>
          <p:nvPr/>
        </p:nvGrpSpPr>
        <p:grpSpPr>
          <a:xfrm>
            <a:off x="723011" y="3578090"/>
            <a:ext cx="9484241" cy="2835815"/>
            <a:chOff x="723011" y="3763286"/>
            <a:chExt cx="9484241" cy="283581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E674AAF-589C-912D-EE11-CA319143A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3011" y="4162547"/>
              <a:ext cx="9484241" cy="2187044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B199D6C-1FE0-836A-273F-4CBDF9529547}"/>
                </a:ext>
              </a:extLst>
            </p:cNvPr>
            <p:cNvSpPr txBox="1"/>
            <p:nvPr/>
          </p:nvSpPr>
          <p:spPr>
            <a:xfrm>
              <a:off x="6315855" y="3960978"/>
              <a:ext cx="701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LOLA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19A0934-3EEB-E147-1503-CBE21BE57AE7}"/>
                </a:ext>
              </a:extLst>
            </p:cNvPr>
            <p:cNvSpPr txBox="1"/>
            <p:nvPr/>
          </p:nvSpPr>
          <p:spPr>
            <a:xfrm>
              <a:off x="7805042" y="6229769"/>
              <a:ext cx="946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PolariX</a:t>
              </a: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6DD2DAA5-E591-5F21-C208-46654C8AB3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8247" y="5475767"/>
              <a:ext cx="0" cy="82628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A9FF47D-C9F5-B895-5F18-6A4B631ED4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6212" y="4298176"/>
              <a:ext cx="245974" cy="2631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8FABBBF-8605-D925-7D00-2F9E182E921D}"/>
                </a:ext>
              </a:extLst>
            </p:cNvPr>
            <p:cNvSpPr txBox="1"/>
            <p:nvPr/>
          </p:nvSpPr>
          <p:spPr>
            <a:xfrm>
              <a:off x="5810572" y="3763286"/>
              <a:ext cx="570854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28g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CA8389C2-2884-0E77-B0E6-0AE28BD76C2F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 flipH="1" flipV="1">
              <a:off x="6095999" y="4132618"/>
              <a:ext cx="71086" cy="6706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FDF4A6C-56E2-EC5E-0B8F-6B2D612C097A}"/>
              </a:ext>
            </a:extLst>
          </p:cNvPr>
          <p:cNvSpPr txBox="1"/>
          <p:nvPr/>
        </p:nvSpPr>
        <p:spPr>
          <a:xfrm>
            <a:off x="1749373" y="3400216"/>
            <a:ext cx="1420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 in BC1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6040B63-1530-25B7-1A0D-764AE072365E}"/>
              </a:ext>
            </a:extLst>
          </p:cNvPr>
          <p:cNvCxnSpPr>
            <a:cxnSpLocks/>
          </p:cNvCxnSpPr>
          <p:nvPr/>
        </p:nvCxnSpPr>
        <p:spPr>
          <a:xfrm flipH="1">
            <a:off x="2126355" y="3769548"/>
            <a:ext cx="159648" cy="62339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97963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FDD3B-556E-8E86-B426-4415A158D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LH </a:t>
            </a:r>
            <a:r>
              <a:rPr lang="de-DE" err="1"/>
              <a:t>Commissioning</a:t>
            </a:r>
            <a:endParaRPr lang="de-D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B10A86-11BB-A55D-1BE0-FC1973C6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48800" y="6554528"/>
            <a:ext cx="9991716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Ch. Gerth | Longitudinal Electron Beam Diagnostics | 09/02/2023</a:t>
            </a:r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182CE-7A73-FBD8-566A-06EDF786A7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>
                <a:solidFill>
                  <a:schemeClr val="accent5"/>
                </a:solidFill>
              </a:rPr>
              <a:t>MBI </a:t>
            </a:r>
            <a:r>
              <a:rPr lang="de-DE" dirty="0" err="1">
                <a:solidFill>
                  <a:schemeClr val="accent5"/>
                </a:solidFill>
              </a:rPr>
              <a:t>studies</a:t>
            </a:r>
            <a:r>
              <a:rPr lang="de-DE" dirty="0">
                <a:solidFill>
                  <a:schemeClr val="accent5"/>
                </a:solidFill>
              </a:rPr>
              <a:t> </a:t>
            </a:r>
            <a:r>
              <a:rPr lang="de-DE" dirty="0" err="1">
                <a:solidFill>
                  <a:schemeClr val="accent5"/>
                </a:solidFill>
              </a:rPr>
              <a:t>with</a:t>
            </a:r>
            <a:r>
              <a:rPr lang="de-DE" dirty="0">
                <a:solidFill>
                  <a:schemeClr val="accent5"/>
                </a:solidFill>
              </a:rPr>
              <a:t> LOLA and </a:t>
            </a:r>
            <a:r>
              <a:rPr lang="de-DE" dirty="0" err="1">
                <a:solidFill>
                  <a:schemeClr val="accent5"/>
                </a:solidFill>
              </a:rPr>
              <a:t>PolariX</a:t>
            </a:r>
            <a:endParaRPr lang="de-DE" dirty="0">
              <a:solidFill>
                <a:schemeClr val="accent5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265D04-035B-10EF-C17F-5823EE4E38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651936"/>
            <a:ext cx="2844316" cy="1801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8DFCB7-4CD6-C409-7330-747D2A98FC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57" y="2923744"/>
            <a:ext cx="2844316" cy="1801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AE0447-E6BF-2BFA-AF13-4E1E4BF04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38" y="1165052"/>
            <a:ext cx="2844315" cy="1801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132D7A-8705-50D5-7921-D18F0B04A8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7055" y="1021722"/>
            <a:ext cx="2795609" cy="1770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AC529EF-5A4D-EF22-529E-5D9ABA791F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826" y="2679465"/>
            <a:ext cx="2795609" cy="177055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1E5DD82-37F8-B1CA-93AB-C04911A2526C}"/>
              </a:ext>
            </a:extLst>
          </p:cNvPr>
          <p:cNvSpPr txBox="1"/>
          <p:nvPr/>
        </p:nvSpPr>
        <p:spPr>
          <a:xfrm>
            <a:off x="420322" y="1196752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chemeClr val="bg1"/>
                </a:solidFill>
              </a:rPr>
              <a:t>LOLA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2E36C-E644-A886-B218-5F5CFF0B0493}"/>
              </a:ext>
            </a:extLst>
          </p:cNvPr>
          <p:cNvSpPr txBox="1"/>
          <p:nvPr/>
        </p:nvSpPr>
        <p:spPr>
          <a:xfrm>
            <a:off x="4019713" y="1598895"/>
            <a:ext cx="12121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accent3"/>
                </a:solidFill>
              </a:rPr>
              <a:t>LH off</a:t>
            </a:r>
          </a:p>
          <a:p>
            <a:r>
              <a:rPr lang="de-DE" sz="1600">
                <a:solidFill>
                  <a:schemeClr val="accent3"/>
                </a:solidFill>
              </a:rPr>
              <a:t>Strong MBI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E660B3-E442-ABBF-7256-479C4206C620}"/>
              </a:ext>
            </a:extLst>
          </p:cNvPr>
          <p:cNvSpPr txBox="1"/>
          <p:nvPr/>
        </p:nvSpPr>
        <p:spPr>
          <a:xfrm>
            <a:off x="3800051" y="3356992"/>
            <a:ext cx="17139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accent3"/>
                </a:solidFill>
              </a:rPr>
              <a:t>LH </a:t>
            </a:r>
            <a:r>
              <a:rPr lang="de-DE" sz="1600" err="1">
                <a:solidFill>
                  <a:schemeClr val="accent3"/>
                </a:solidFill>
              </a:rPr>
              <a:t>low</a:t>
            </a:r>
            <a:r>
              <a:rPr lang="de-DE" sz="1600">
                <a:solidFill>
                  <a:schemeClr val="accent3"/>
                </a:solidFill>
              </a:rPr>
              <a:t> </a:t>
            </a:r>
            <a:r>
              <a:rPr lang="de-DE" sz="1600" err="1">
                <a:solidFill>
                  <a:schemeClr val="accent3"/>
                </a:solidFill>
              </a:rPr>
              <a:t>intensity</a:t>
            </a:r>
            <a:endParaRPr lang="de-DE" sz="1600">
              <a:solidFill>
                <a:schemeClr val="accent3"/>
              </a:solidFill>
            </a:endParaRPr>
          </a:p>
          <a:p>
            <a:r>
              <a:rPr lang="de-DE" sz="1600">
                <a:solidFill>
                  <a:schemeClr val="accent3"/>
                </a:solidFill>
              </a:rPr>
              <a:t>MBI </a:t>
            </a:r>
            <a:r>
              <a:rPr lang="de-DE" sz="1600" err="1">
                <a:solidFill>
                  <a:schemeClr val="accent3"/>
                </a:solidFill>
              </a:rPr>
              <a:t>washed</a:t>
            </a:r>
            <a:r>
              <a:rPr lang="de-DE" sz="1600">
                <a:solidFill>
                  <a:schemeClr val="accent3"/>
                </a:solidFill>
              </a:rPr>
              <a:t> out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BF9939-8FBB-077B-652C-A82969A43D0A}"/>
              </a:ext>
            </a:extLst>
          </p:cNvPr>
          <p:cNvSpPr txBox="1"/>
          <p:nvPr/>
        </p:nvSpPr>
        <p:spPr>
          <a:xfrm>
            <a:off x="3800050" y="5187017"/>
            <a:ext cx="189827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accent3"/>
                </a:solidFill>
              </a:rPr>
              <a:t>LH </a:t>
            </a:r>
            <a:r>
              <a:rPr lang="de-DE" sz="1600" err="1">
                <a:solidFill>
                  <a:schemeClr val="accent3"/>
                </a:solidFill>
              </a:rPr>
              <a:t>full</a:t>
            </a:r>
            <a:r>
              <a:rPr lang="de-DE" sz="1600">
                <a:solidFill>
                  <a:schemeClr val="accent3"/>
                </a:solidFill>
              </a:rPr>
              <a:t> </a:t>
            </a:r>
            <a:r>
              <a:rPr lang="de-DE" sz="1600" err="1">
                <a:solidFill>
                  <a:schemeClr val="accent3"/>
                </a:solidFill>
              </a:rPr>
              <a:t>intensity</a:t>
            </a:r>
            <a:endParaRPr lang="de-DE" sz="1600">
              <a:solidFill>
                <a:schemeClr val="accent3"/>
              </a:solidFill>
            </a:endParaRPr>
          </a:p>
          <a:p>
            <a:r>
              <a:rPr lang="de-DE" sz="1600" err="1">
                <a:solidFill>
                  <a:schemeClr val="accent3"/>
                </a:solidFill>
              </a:rPr>
              <a:t>e</a:t>
            </a:r>
            <a:r>
              <a:rPr lang="de-DE" sz="1600">
                <a:solidFill>
                  <a:schemeClr val="accent3"/>
                </a:solidFill>
              </a:rPr>
              <a:t>-beam „</a:t>
            </a:r>
            <a:r>
              <a:rPr lang="de-DE" sz="1600" err="1">
                <a:solidFill>
                  <a:schemeClr val="accent3"/>
                </a:solidFill>
              </a:rPr>
              <a:t>blown</a:t>
            </a:r>
            <a:r>
              <a:rPr lang="de-DE" sz="1600">
                <a:solidFill>
                  <a:schemeClr val="accent3"/>
                </a:solidFill>
              </a:rPr>
              <a:t> </a:t>
            </a:r>
            <a:r>
              <a:rPr lang="de-DE" sz="1600" err="1">
                <a:solidFill>
                  <a:schemeClr val="accent3"/>
                </a:solidFill>
              </a:rPr>
              <a:t>up</a:t>
            </a:r>
            <a:r>
              <a:rPr lang="de-DE" sz="1600">
                <a:solidFill>
                  <a:schemeClr val="accent3"/>
                </a:solidFill>
              </a:rPr>
              <a:t>“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0F2ED03-8DF3-5F0A-1906-3894AE3BA165}"/>
              </a:ext>
            </a:extLst>
          </p:cNvPr>
          <p:cNvSpPr txBox="1"/>
          <p:nvPr/>
        </p:nvSpPr>
        <p:spPr>
          <a:xfrm>
            <a:off x="8395923" y="602650"/>
            <a:ext cx="10902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PolariX</a:t>
            </a:r>
            <a:endParaRPr lang="de-DE" sz="2400" b="1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FD3CC6B-AC58-CF4E-765F-7898AA0B592E}"/>
              </a:ext>
            </a:extLst>
          </p:cNvPr>
          <p:cNvSpPr txBox="1"/>
          <p:nvPr/>
        </p:nvSpPr>
        <p:spPr>
          <a:xfrm>
            <a:off x="7184602" y="1002214"/>
            <a:ext cx="11436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rgbClr val="7030A0"/>
                </a:solidFill>
              </a:rPr>
              <a:t>FEL </a:t>
            </a:r>
            <a:r>
              <a:rPr lang="de-DE" sz="1600" err="1">
                <a:solidFill>
                  <a:srgbClr val="7030A0"/>
                </a:solidFill>
              </a:rPr>
              <a:t>lasing</a:t>
            </a:r>
            <a:endParaRPr lang="de-DE" sz="1600">
              <a:solidFill>
                <a:srgbClr val="7030A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34BEFA-AB22-F172-BDFE-0D49A22F319D}"/>
              </a:ext>
            </a:extLst>
          </p:cNvPr>
          <p:cNvSpPr txBox="1"/>
          <p:nvPr/>
        </p:nvSpPr>
        <p:spPr>
          <a:xfrm>
            <a:off x="9225918" y="1002214"/>
            <a:ext cx="25587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7030A0"/>
                </a:solidFill>
              </a:rPr>
              <a:t>Bunch</a:t>
            </a:r>
            <a:r>
              <a:rPr lang="de-DE" sz="1600" dirty="0">
                <a:solidFill>
                  <a:srgbClr val="7030A0"/>
                </a:solidFill>
              </a:rPr>
              <a:t> „</a:t>
            </a:r>
            <a:r>
              <a:rPr lang="de-DE" sz="1600" dirty="0" err="1">
                <a:solidFill>
                  <a:srgbClr val="7030A0"/>
                </a:solidFill>
              </a:rPr>
              <a:t>optimized</a:t>
            </a:r>
            <a:r>
              <a:rPr lang="de-DE" sz="1600" dirty="0">
                <a:solidFill>
                  <a:srgbClr val="7030A0"/>
                </a:solidFill>
              </a:rPr>
              <a:t>“ </a:t>
            </a:r>
            <a:r>
              <a:rPr lang="de-DE" sz="1600" dirty="0" err="1">
                <a:solidFill>
                  <a:srgbClr val="7030A0"/>
                </a:solidFill>
              </a:rPr>
              <a:t>for</a:t>
            </a:r>
            <a:r>
              <a:rPr lang="de-DE" sz="1600" dirty="0">
                <a:solidFill>
                  <a:srgbClr val="7030A0"/>
                </a:solidFill>
              </a:rPr>
              <a:t> MBI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183C579-A341-BD55-6523-76C686EC1B19}"/>
              </a:ext>
            </a:extLst>
          </p:cNvPr>
          <p:cNvCxnSpPr>
            <a:cxnSpLocks/>
          </p:cNvCxnSpPr>
          <p:nvPr/>
        </p:nvCxnSpPr>
        <p:spPr>
          <a:xfrm>
            <a:off x="5418168" y="1820155"/>
            <a:ext cx="60582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93CEEAA-4C43-E603-9700-CD8422DB594F}"/>
              </a:ext>
            </a:extLst>
          </p:cNvPr>
          <p:cNvCxnSpPr>
            <a:cxnSpLocks/>
          </p:cNvCxnSpPr>
          <p:nvPr/>
        </p:nvCxnSpPr>
        <p:spPr>
          <a:xfrm>
            <a:off x="3215680" y="1820155"/>
            <a:ext cx="60582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7675D6C-B782-D83D-863C-6174DB02CE57}"/>
              </a:ext>
            </a:extLst>
          </p:cNvPr>
          <p:cNvCxnSpPr>
            <a:cxnSpLocks/>
          </p:cNvCxnSpPr>
          <p:nvPr/>
        </p:nvCxnSpPr>
        <p:spPr>
          <a:xfrm>
            <a:off x="5490176" y="3649379"/>
            <a:ext cx="60582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D9E94BD-DE93-B90C-7D07-7096C9CE81A2}"/>
              </a:ext>
            </a:extLst>
          </p:cNvPr>
          <p:cNvCxnSpPr>
            <a:cxnSpLocks/>
          </p:cNvCxnSpPr>
          <p:nvPr/>
        </p:nvCxnSpPr>
        <p:spPr>
          <a:xfrm>
            <a:off x="3215680" y="3649379"/>
            <a:ext cx="60582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561D2EA-954C-285A-04CB-9F59E4D523BD}"/>
              </a:ext>
            </a:extLst>
          </p:cNvPr>
          <p:cNvCxnSpPr>
            <a:cxnSpLocks/>
          </p:cNvCxnSpPr>
          <p:nvPr/>
        </p:nvCxnSpPr>
        <p:spPr>
          <a:xfrm>
            <a:off x="5706200" y="5479404"/>
            <a:ext cx="60582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CC69DAD-00F3-4608-00D5-4C1047A7C22A}"/>
              </a:ext>
            </a:extLst>
          </p:cNvPr>
          <p:cNvCxnSpPr>
            <a:cxnSpLocks/>
          </p:cNvCxnSpPr>
          <p:nvPr/>
        </p:nvCxnSpPr>
        <p:spPr>
          <a:xfrm>
            <a:off x="3215680" y="5479404"/>
            <a:ext cx="605824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A6A8F17-85A9-E5D6-D391-A5A4A9303646}"/>
              </a:ext>
            </a:extLst>
          </p:cNvPr>
          <p:cNvSpPr txBox="1"/>
          <p:nvPr/>
        </p:nvSpPr>
        <p:spPr>
          <a:xfrm>
            <a:off x="4871864" y="163543"/>
            <a:ext cx="5075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/>
              <a:t>MBI: </a:t>
            </a:r>
            <a:r>
              <a:rPr lang="de-DE" sz="1600" err="1"/>
              <a:t>micro-bunching</a:t>
            </a:r>
            <a:r>
              <a:rPr lang="de-DE" sz="1600"/>
              <a:t> </a:t>
            </a:r>
            <a:r>
              <a:rPr lang="de-DE" sz="1600" err="1"/>
              <a:t>instability</a:t>
            </a:r>
            <a:r>
              <a:rPr lang="de-DE" sz="1600"/>
              <a:t> </a:t>
            </a:r>
            <a:r>
              <a:rPr lang="de-DE" sz="1600">
                <a:sym typeface="Wingdings" pitchFamily="2" charset="2"/>
              </a:rPr>
              <a:t> </a:t>
            </a:r>
            <a:r>
              <a:rPr lang="de-DE" sz="1600" err="1">
                <a:sym typeface="Wingdings" pitchFamily="2" charset="2"/>
              </a:rPr>
              <a:t>unwanted</a:t>
            </a:r>
            <a:r>
              <a:rPr lang="de-DE" sz="1600">
                <a:sym typeface="Wingdings" pitchFamily="2" charset="2"/>
              </a:rPr>
              <a:t> </a:t>
            </a:r>
            <a:r>
              <a:rPr lang="de-DE" sz="1600" err="1">
                <a:sym typeface="Wingdings" pitchFamily="2" charset="2"/>
              </a:rPr>
              <a:t>bunching</a:t>
            </a:r>
            <a:endParaRPr lang="de-DE" sz="160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FAED34E-F585-9D90-5A3C-6EEFE89636BA}"/>
              </a:ext>
            </a:extLst>
          </p:cNvPr>
          <p:cNvSpPr txBox="1"/>
          <p:nvPr/>
        </p:nvSpPr>
        <p:spPr>
          <a:xfrm>
            <a:off x="9482005" y="4896786"/>
            <a:ext cx="2124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More </a:t>
            </a:r>
            <a:r>
              <a:rPr lang="de-DE" sz="1400" dirty="0" err="1">
                <a:solidFill>
                  <a:schemeClr val="bg2">
                    <a:lumMod val="75000"/>
                  </a:schemeClr>
                </a:solidFill>
              </a:rPr>
              <a:t>results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2">
                    <a:lumMod val="75000"/>
                  </a:schemeClr>
                </a:solidFill>
              </a:rPr>
              <a:t>of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 MBI </a:t>
            </a:r>
            <a:r>
              <a:rPr lang="de-DE" sz="1400" dirty="0" err="1">
                <a:solidFill>
                  <a:schemeClr val="bg2">
                    <a:lumMod val="75000"/>
                  </a:schemeClr>
                </a:solidFill>
              </a:rPr>
              <a:t>study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 </a:t>
            </a:r>
            <a:r>
              <a:rPr lang="de-DE" sz="1400" dirty="0" err="1">
                <a:solidFill>
                  <a:schemeClr val="bg2">
                    <a:lumMod val="75000"/>
                  </a:schemeClr>
                </a:solidFill>
              </a:rPr>
              <a:t>by</a:t>
            </a:r>
            <a:r>
              <a:rPr lang="de-DE" sz="1400" dirty="0">
                <a:solidFill>
                  <a:schemeClr val="bg2">
                    <a:lumMod val="75000"/>
                  </a:schemeClr>
                </a:solidFill>
              </a:rPr>
              <a:t> Philipp Amstutz 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2CDE3D-DC2A-8E0A-008A-F802B4F9AD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1317933"/>
            <a:ext cx="2652649" cy="16195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3D3CDB-C5EB-A427-891A-F898489368E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7" y="2991858"/>
            <a:ext cx="2652649" cy="16860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1C4CA0-7744-7E26-AADD-3E5C64605C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4705507"/>
            <a:ext cx="2671446" cy="167506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920AC57-B33F-71FB-1897-557973743652}"/>
              </a:ext>
            </a:extLst>
          </p:cNvPr>
          <p:cNvSpPr txBox="1"/>
          <p:nvPr/>
        </p:nvSpPr>
        <p:spPr>
          <a:xfrm>
            <a:off x="458664" y="1331680"/>
            <a:ext cx="833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LOLA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4F26CDE-E857-3AE3-2738-F6CA7E08DF6D}"/>
              </a:ext>
            </a:extLst>
          </p:cNvPr>
          <p:cNvSpPr txBox="1"/>
          <p:nvPr/>
        </p:nvSpPr>
        <p:spPr>
          <a:xfrm>
            <a:off x="479196" y="4776343"/>
            <a:ext cx="1494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accent1">
                    <a:lumMod val="20000"/>
                    <a:lumOff val="80000"/>
                  </a:schemeClr>
                </a:solidFill>
              </a:rPr>
              <a:t>Non-</a:t>
            </a:r>
            <a:r>
              <a:rPr lang="de-DE" sz="160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Gaussian</a:t>
            </a:r>
            <a:endParaRPr lang="de-DE" sz="160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de-DE" sz="160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heating</a:t>
            </a:r>
            <a:endParaRPr lang="de-DE" sz="160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71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1E1A10E-8E0D-8A50-9D16-6045CBCAED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2635" y="753313"/>
            <a:ext cx="9484241" cy="218704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>
                <a:solidFill>
                  <a:schemeClr val="accent5"/>
                </a:solidFill>
              </a:rPr>
              <a:t>InGaAS</a:t>
            </a:r>
            <a:r>
              <a:rPr lang="en-US" dirty="0">
                <a:solidFill>
                  <a:schemeClr val="accent5"/>
                </a:solidFill>
              </a:rPr>
              <a:t> Detector </a:t>
            </a:r>
            <a:endParaRPr lang="en-DE" dirty="0">
              <a:solidFill>
                <a:schemeClr val="accent5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6B1471-AE6A-9623-A705-10EFEE0624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4501" y="3263516"/>
            <a:ext cx="4096708" cy="30500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3772E08-F5E7-58F8-4D9B-3A696A390EF9}"/>
              </a:ext>
            </a:extLst>
          </p:cNvPr>
          <p:cNvSpPr txBox="1"/>
          <p:nvPr/>
        </p:nvSpPr>
        <p:spPr>
          <a:xfrm>
            <a:off x="6160196" y="354052"/>
            <a:ext cx="570854" cy="36933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28g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2245AC9-FA5F-6327-8066-FAFB13D4C01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6445623" y="723384"/>
            <a:ext cx="71086" cy="67069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4816ADE-A7A5-5F07-3A1C-ED215CABD9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635" y="3065435"/>
            <a:ext cx="4355210" cy="32909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A34469-2A1C-68A2-4C62-1D78AC58CEC2}"/>
              </a:ext>
            </a:extLst>
          </p:cNvPr>
          <p:cNvSpPr txBox="1"/>
          <p:nvPr/>
        </p:nvSpPr>
        <p:spPr>
          <a:xfrm>
            <a:off x="1559200" y="2994237"/>
            <a:ext cx="3382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1) </a:t>
            </a:r>
            <a:r>
              <a:rPr lang="de-DE" sz="1600" dirty="0" err="1">
                <a:solidFill>
                  <a:srgbClr val="002060"/>
                </a:solidFill>
              </a:rPr>
              <a:t>Machine</a:t>
            </a:r>
            <a:r>
              <a:rPr lang="de-DE" sz="1600" dirty="0">
                <a:solidFill>
                  <a:srgbClr val="002060"/>
                </a:solidFill>
              </a:rPr>
              <a:t> Setup </a:t>
            </a:r>
            <a:r>
              <a:rPr lang="de-DE" sz="1600" dirty="0" err="1">
                <a:solidFill>
                  <a:srgbClr val="002060"/>
                </a:solidFill>
              </a:rPr>
              <a:t>for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Seeding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bunches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5B881-3455-F1D0-A2E5-98640A2187C1}"/>
              </a:ext>
            </a:extLst>
          </p:cNvPr>
          <p:cNvSpPr txBox="1"/>
          <p:nvPr/>
        </p:nvSpPr>
        <p:spPr>
          <a:xfrm>
            <a:off x="2677795" y="3525596"/>
            <a:ext cx="1201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2060"/>
                </a:solidFill>
              </a:rPr>
              <a:t>Timing Scan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0CAFF93-3AC9-F320-AAC9-FF0EDD4B9C97}"/>
              </a:ext>
            </a:extLst>
          </p:cNvPr>
          <p:cNvSpPr txBox="1"/>
          <p:nvPr/>
        </p:nvSpPr>
        <p:spPr>
          <a:xfrm>
            <a:off x="6850835" y="2994237"/>
            <a:ext cx="1898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2) </a:t>
            </a:r>
            <a:r>
              <a:rPr lang="de-DE" sz="1600" dirty="0" err="1">
                <a:solidFill>
                  <a:srgbClr val="002060"/>
                </a:solidFill>
              </a:rPr>
              <a:t>Compression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scan</a:t>
            </a:r>
            <a:endParaRPr lang="de-DE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538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5182CE-7A73-FBD8-566A-06EDF786A7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>
                <a:solidFill>
                  <a:schemeClr val="accent5"/>
                </a:solidFill>
              </a:rPr>
              <a:t>FELs at DESY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DBE47FC1-21C4-0F93-70BD-F33A01A63D76}"/>
              </a:ext>
            </a:extLst>
          </p:cNvPr>
          <p:cNvCxnSpPr>
            <a:cxnSpLocks/>
          </p:cNvCxnSpPr>
          <p:nvPr/>
        </p:nvCxnSpPr>
        <p:spPr>
          <a:xfrm>
            <a:off x="5807968" y="7677472"/>
            <a:ext cx="4105920" cy="0"/>
          </a:xfrm>
          <a:prstGeom prst="straightConnector1">
            <a:avLst/>
          </a:prstGeom>
          <a:ln w="571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AC1849C9-51E4-8EBF-1896-64BFB8E70709}"/>
              </a:ext>
            </a:extLst>
          </p:cNvPr>
          <p:cNvSpPr txBox="1"/>
          <p:nvPr/>
        </p:nvSpPr>
        <p:spPr>
          <a:xfrm>
            <a:off x="8904312" y="7200998"/>
            <a:ext cx="8972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>
                <a:solidFill>
                  <a:schemeClr val="bg1"/>
                </a:solidFill>
              </a:rPr>
              <a:t>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1A698-7D26-5185-1768-FA390E733F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21" y="4005064"/>
            <a:ext cx="10285575" cy="237183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13313D6-E53D-9F0B-3189-98217FAECA22}"/>
              </a:ext>
            </a:extLst>
          </p:cNvPr>
          <p:cNvGrpSpPr/>
          <p:nvPr/>
        </p:nvGrpSpPr>
        <p:grpSpPr>
          <a:xfrm>
            <a:off x="473423" y="1794302"/>
            <a:ext cx="9604361" cy="1922730"/>
            <a:chOff x="736153" y="1556792"/>
            <a:chExt cx="9604361" cy="192273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E3A4DFA-5280-775B-D59F-F9682DBEE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153" y="1556792"/>
              <a:ext cx="9433029" cy="14144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072AD1D7-5FC1-51A7-D1C5-6D649078462D}"/>
                </a:ext>
              </a:extLst>
            </p:cNvPr>
            <p:cNvCxnSpPr/>
            <p:nvPr/>
          </p:nvCxnSpPr>
          <p:spPr>
            <a:xfrm>
              <a:off x="736153" y="3310245"/>
              <a:ext cx="9604361" cy="0"/>
            </a:xfrm>
            <a:prstGeom prst="straightConnector1">
              <a:avLst/>
            </a:prstGeom>
            <a:ln w="1905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2BB3D29-08E6-55B7-2D2C-9AB7ADE1EBA1}"/>
                </a:ext>
              </a:extLst>
            </p:cNvPr>
            <p:cNvSpPr txBox="1"/>
            <p:nvPr/>
          </p:nvSpPr>
          <p:spPr>
            <a:xfrm>
              <a:off x="5115066" y="3140968"/>
              <a:ext cx="80182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/>
                <a:t>3.4 km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F11B7D-486D-4385-92F3-D2CCD4CB1AA5}"/>
                </a:ext>
              </a:extLst>
            </p:cNvPr>
            <p:cNvSpPr txBox="1"/>
            <p:nvPr/>
          </p:nvSpPr>
          <p:spPr>
            <a:xfrm>
              <a:off x="7983713" y="2686430"/>
              <a:ext cx="1051891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/>
                <a:t>17.5 </a:t>
              </a:r>
              <a:r>
                <a:rPr lang="de-DE" sz="1600" err="1"/>
                <a:t>GeV</a:t>
              </a:r>
              <a:endParaRPr lang="de-DE" sz="16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5B065D0-4699-23BE-590F-958439721003}"/>
                </a:ext>
              </a:extLst>
            </p:cNvPr>
            <p:cNvSpPr txBox="1"/>
            <p:nvPr/>
          </p:nvSpPr>
          <p:spPr>
            <a:xfrm>
              <a:off x="5690213" y="2686430"/>
              <a:ext cx="93807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/>
                <a:t>2.5 </a:t>
              </a:r>
              <a:r>
                <a:rPr lang="de-DE" sz="1600" err="1"/>
                <a:t>GeV</a:t>
              </a:r>
              <a:endParaRPr lang="de-DE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E13DAE4-187D-0786-6FDB-3ACCC9B1C913}"/>
                </a:ext>
              </a:extLst>
            </p:cNvPr>
            <p:cNvSpPr txBox="1"/>
            <p:nvPr/>
          </p:nvSpPr>
          <p:spPr>
            <a:xfrm>
              <a:off x="3086900" y="2686430"/>
              <a:ext cx="10054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/>
                <a:t>600 MeV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CFF610D-E313-3AFE-79F2-AAEFABCD0761}"/>
                </a:ext>
              </a:extLst>
            </p:cNvPr>
            <p:cNvSpPr txBox="1"/>
            <p:nvPr/>
          </p:nvSpPr>
          <p:spPr>
            <a:xfrm>
              <a:off x="736153" y="2793007"/>
              <a:ext cx="100540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600"/>
                <a:t>130 MeV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99407CEC-C440-54BE-02F3-AD1A410F26A7}"/>
              </a:ext>
            </a:extLst>
          </p:cNvPr>
          <p:cNvSpPr txBox="1"/>
          <p:nvPr/>
        </p:nvSpPr>
        <p:spPr>
          <a:xfrm>
            <a:off x="9921749" y="1827256"/>
            <a:ext cx="1790875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rgbClr val="0070C0"/>
                </a:solidFill>
              </a:rPr>
              <a:t>SASE1 / SASE2  </a:t>
            </a:r>
          </a:p>
          <a:p>
            <a:r>
              <a:rPr lang="de-DE" sz="1600">
                <a:solidFill>
                  <a:srgbClr val="0070C0"/>
                </a:solidFill>
              </a:rPr>
              <a:t>0.05 – 0.4 </a:t>
            </a:r>
            <a:r>
              <a:rPr lang="de-DE" sz="1600" err="1">
                <a:solidFill>
                  <a:srgbClr val="0070C0"/>
                </a:solidFill>
              </a:rPr>
              <a:t>nm</a:t>
            </a:r>
            <a:endParaRPr lang="de-DE" sz="1600">
              <a:solidFill>
                <a:srgbClr val="0070C0"/>
              </a:solidFill>
            </a:endParaRPr>
          </a:p>
          <a:p>
            <a:endParaRPr lang="de-DE" sz="1600">
              <a:solidFill>
                <a:srgbClr val="0070C0"/>
              </a:solidFill>
            </a:endParaRPr>
          </a:p>
          <a:p>
            <a:r>
              <a:rPr lang="de-DE" sz="1600">
                <a:solidFill>
                  <a:srgbClr val="0070C0"/>
                </a:solidFill>
              </a:rPr>
              <a:t>SASE3</a:t>
            </a:r>
          </a:p>
          <a:p>
            <a:r>
              <a:rPr lang="de-DE" sz="1600">
                <a:solidFill>
                  <a:srgbClr val="0070C0"/>
                </a:solidFill>
              </a:rPr>
              <a:t>0.4 – 4 </a:t>
            </a:r>
            <a:r>
              <a:rPr lang="de-DE" sz="1600" err="1">
                <a:solidFill>
                  <a:srgbClr val="0070C0"/>
                </a:solidFill>
              </a:rPr>
              <a:t>nm</a:t>
            </a:r>
            <a:endParaRPr lang="de-DE" sz="1600">
              <a:solidFill>
                <a:srgbClr val="0070C0"/>
              </a:solidFill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E7F3549-48B8-BFF7-A92A-6CB70724E53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359689" y="240784"/>
            <a:ext cx="3600407" cy="12650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F1D20EF-0A83-5A04-2D37-240FB6ECE093}"/>
              </a:ext>
            </a:extLst>
          </p:cNvPr>
          <p:cNvSpPr txBox="1"/>
          <p:nvPr/>
        </p:nvSpPr>
        <p:spPr>
          <a:xfrm>
            <a:off x="10114011" y="3891361"/>
            <a:ext cx="2018501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rgbClr val="0070C0"/>
                </a:solidFill>
              </a:rPr>
              <a:t>FLASH1 / FLASH2  </a:t>
            </a:r>
          </a:p>
          <a:p>
            <a:r>
              <a:rPr lang="de-DE" sz="1600">
                <a:solidFill>
                  <a:srgbClr val="0070C0"/>
                </a:solidFill>
              </a:rPr>
              <a:t>4 – 60 </a:t>
            </a:r>
            <a:r>
              <a:rPr lang="de-DE" sz="1600" err="1">
                <a:solidFill>
                  <a:srgbClr val="0070C0"/>
                </a:solidFill>
              </a:rPr>
              <a:t>nm</a:t>
            </a:r>
            <a:endParaRPr lang="de-DE" sz="1600">
              <a:solidFill>
                <a:srgbClr val="0070C0"/>
              </a:solidFill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A955501-C8AF-7129-A621-57AA6C4855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790" y="240784"/>
            <a:ext cx="2323570" cy="1301199"/>
          </a:xfrm>
          <a:prstGeom prst="rect">
            <a:avLst/>
          </a:prstGeom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2F34EB6-F92F-A493-2AC8-C78716E621EA}"/>
              </a:ext>
            </a:extLst>
          </p:cNvPr>
          <p:cNvCxnSpPr>
            <a:cxnSpLocks/>
          </p:cNvCxnSpPr>
          <p:nvPr/>
        </p:nvCxnSpPr>
        <p:spPr>
          <a:xfrm>
            <a:off x="3576678" y="836712"/>
            <a:ext cx="0" cy="379252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9B72944-5B33-573C-6FF3-7EB7D1A9EC6A}"/>
              </a:ext>
            </a:extLst>
          </p:cNvPr>
          <p:cNvCxnSpPr>
            <a:cxnSpLocks/>
          </p:cNvCxnSpPr>
          <p:nvPr/>
        </p:nvCxnSpPr>
        <p:spPr>
          <a:xfrm>
            <a:off x="3720694" y="800709"/>
            <a:ext cx="2632343" cy="16791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Oval 36">
            <a:extLst>
              <a:ext uri="{FF2B5EF4-FFF2-40B4-BE49-F238E27FC236}">
                <a16:creationId xmlns:a16="http://schemas.microsoft.com/office/drawing/2014/main" id="{FC2B63DD-5D4E-02B3-205F-E3499D35AF23}"/>
              </a:ext>
            </a:extLst>
          </p:cNvPr>
          <p:cNvSpPr/>
          <p:nvPr/>
        </p:nvSpPr>
        <p:spPr>
          <a:xfrm>
            <a:off x="3288646" y="613934"/>
            <a:ext cx="528404" cy="510810"/>
          </a:xfrm>
          <a:prstGeom prst="ellipse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err="1">
              <a:solidFill>
                <a:schemeClr val="tx1"/>
              </a:solidFill>
            </a:endParaRP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4ED3779-BC2B-5744-CECA-FECFAF3884E1}"/>
              </a:ext>
            </a:extLst>
          </p:cNvPr>
          <p:cNvCxnSpPr>
            <a:cxnSpLocks/>
          </p:cNvCxnSpPr>
          <p:nvPr/>
        </p:nvCxnSpPr>
        <p:spPr>
          <a:xfrm>
            <a:off x="8125705" y="1628800"/>
            <a:ext cx="0" cy="20347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41">
            <a:extLst>
              <a:ext uri="{FF2B5EF4-FFF2-40B4-BE49-F238E27FC236}">
                <a16:creationId xmlns:a16="http://schemas.microsoft.com/office/drawing/2014/main" id="{2648C91F-B50C-B405-0655-F109AEA10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390" y="162111"/>
            <a:ext cx="2676274" cy="141445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6A2709BD-C510-3B26-5106-E23D19FD4319}"/>
              </a:ext>
            </a:extLst>
          </p:cNvPr>
          <p:cNvSpPr txBox="1"/>
          <p:nvPr/>
        </p:nvSpPr>
        <p:spPr>
          <a:xfrm>
            <a:off x="8246928" y="966211"/>
            <a:ext cx="10054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>
                <a:solidFill>
                  <a:srgbClr val="FFFF00"/>
                </a:solidFill>
              </a:rPr>
              <a:t>SC-</a:t>
            </a:r>
            <a:r>
              <a:rPr lang="de-DE" sz="1600" b="1" err="1">
                <a:solidFill>
                  <a:srgbClr val="FFFF00"/>
                </a:solidFill>
              </a:rPr>
              <a:t>linac</a:t>
            </a:r>
            <a:endParaRPr lang="de-DE" sz="1600" b="1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84D4F2-72A3-E465-57E4-5802056B7A67}"/>
              </a:ext>
            </a:extLst>
          </p:cNvPr>
          <p:cNvSpPr txBox="1"/>
          <p:nvPr/>
        </p:nvSpPr>
        <p:spPr>
          <a:xfrm>
            <a:off x="2381848" y="410065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PETRA3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01DA6E-3686-74D1-04CD-0DE7D583AB2A}"/>
              </a:ext>
            </a:extLst>
          </p:cNvPr>
          <p:cNvSpPr txBox="1"/>
          <p:nvPr/>
        </p:nvSpPr>
        <p:spPr>
          <a:xfrm>
            <a:off x="2585256" y="1066341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</a:rPr>
              <a:t>FLASH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BCF3C7-EC08-4DA0-6095-D8AC17B95A45}"/>
              </a:ext>
            </a:extLst>
          </p:cNvPr>
          <p:cNvSpPr txBox="1"/>
          <p:nvPr/>
        </p:nvSpPr>
        <p:spPr>
          <a:xfrm>
            <a:off x="4392891" y="269894"/>
            <a:ext cx="15940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European XFEL</a:t>
            </a:r>
          </a:p>
        </p:txBody>
      </p:sp>
    </p:spTree>
    <p:extLst>
      <p:ext uri="{BB962C8B-B14F-4D97-AF65-F5344CB8AC3E}">
        <p14:creationId xmlns:p14="http://schemas.microsoft.com/office/powerpoint/2010/main" val="67817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D7548-37C0-8FB6-F0FC-38675D22EE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LH Commissioning: Effect on FEL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6949DC-682A-E53A-B14D-01E2F1B1C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20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62A166-1D81-0C7B-4E88-DF3510E6A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68" y="2055631"/>
            <a:ext cx="5076619" cy="36084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3480FC-310F-399A-7B44-6A59D0568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017835"/>
            <a:ext cx="5195282" cy="37303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D4E13B-F016-3C4B-7B58-2A67A028DDDF}"/>
              </a:ext>
            </a:extLst>
          </p:cNvPr>
          <p:cNvSpPr txBox="1"/>
          <p:nvPr/>
        </p:nvSpPr>
        <p:spPr>
          <a:xfrm>
            <a:off x="572425" y="1177097"/>
            <a:ext cx="4958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1) LH </a:t>
            </a:r>
            <a:r>
              <a:rPr lang="de-DE" sz="1600" dirty="0" err="1">
                <a:solidFill>
                  <a:srgbClr val="002060"/>
                </a:solidFill>
              </a:rPr>
              <a:t>full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intensity</a:t>
            </a:r>
            <a:r>
              <a:rPr lang="de-DE" sz="1600" dirty="0">
                <a:solidFill>
                  <a:srgbClr val="002060"/>
                </a:solidFill>
              </a:rPr>
              <a:t>: </a:t>
            </a:r>
            <a:r>
              <a:rPr lang="de-DE" sz="1600" dirty="0" err="1">
                <a:solidFill>
                  <a:srgbClr val="002060"/>
                </a:solidFill>
              </a:rPr>
              <a:t>e</a:t>
            </a:r>
            <a:r>
              <a:rPr lang="de-DE" sz="1600" dirty="0">
                <a:solidFill>
                  <a:srgbClr val="002060"/>
                </a:solidFill>
              </a:rPr>
              <a:t>-beam „</a:t>
            </a:r>
            <a:r>
              <a:rPr lang="de-DE" sz="1600" dirty="0" err="1">
                <a:solidFill>
                  <a:srgbClr val="002060"/>
                </a:solidFill>
              </a:rPr>
              <a:t>blown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up</a:t>
            </a:r>
            <a:r>
              <a:rPr lang="de-DE" sz="1600" dirty="0">
                <a:solidFill>
                  <a:srgbClr val="002060"/>
                </a:solidFill>
              </a:rPr>
              <a:t>“ =&gt; SASE </a:t>
            </a:r>
            <a:r>
              <a:rPr lang="de-DE" sz="1600" dirty="0" err="1">
                <a:solidFill>
                  <a:srgbClr val="002060"/>
                </a:solidFill>
              </a:rPr>
              <a:t>destroyed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ADA7FB-4353-C149-BBB4-48D3FCBA5E51}"/>
              </a:ext>
            </a:extLst>
          </p:cNvPr>
          <p:cNvSpPr txBox="1"/>
          <p:nvPr/>
        </p:nvSpPr>
        <p:spPr>
          <a:xfrm>
            <a:off x="2266765" y="1762336"/>
            <a:ext cx="1201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002060"/>
                </a:solidFill>
              </a:rPr>
              <a:t>Timing Scan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793ABE1-8B14-17EE-DDAB-788D3C300CAC}"/>
              </a:ext>
            </a:extLst>
          </p:cNvPr>
          <p:cNvSpPr txBox="1"/>
          <p:nvPr/>
        </p:nvSpPr>
        <p:spPr>
          <a:xfrm>
            <a:off x="1091443" y="2607943"/>
            <a:ext cx="10986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002060"/>
                </a:solidFill>
              </a:rPr>
              <a:t>No</a:t>
            </a:r>
            <a:r>
              <a:rPr lang="de-DE" sz="1600" dirty="0">
                <a:solidFill>
                  <a:srgbClr val="002060"/>
                </a:solidFill>
              </a:rPr>
              <a:t> </a:t>
            </a:r>
            <a:r>
              <a:rPr lang="de-DE" sz="1600" dirty="0" err="1">
                <a:solidFill>
                  <a:srgbClr val="002060"/>
                </a:solidFill>
              </a:rPr>
              <a:t>overlap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02555B-DB59-41A0-7AF0-0C7EC36DED61}"/>
              </a:ext>
            </a:extLst>
          </p:cNvPr>
          <p:cNvSpPr txBox="1"/>
          <p:nvPr/>
        </p:nvSpPr>
        <p:spPr>
          <a:xfrm>
            <a:off x="2504838" y="4816680"/>
            <a:ext cx="8101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002060"/>
                </a:solidFill>
              </a:rPr>
              <a:t>overlap</a:t>
            </a:r>
            <a:endParaRPr lang="de-DE" sz="16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FBC8B4-37AD-134C-20DE-4816C6A4E826}"/>
              </a:ext>
            </a:extLst>
          </p:cNvPr>
          <p:cNvSpPr txBox="1"/>
          <p:nvPr/>
        </p:nvSpPr>
        <p:spPr>
          <a:xfrm>
            <a:off x="6437868" y="1177097"/>
            <a:ext cx="3049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002060"/>
                </a:solidFill>
              </a:rPr>
              <a:t>2) </a:t>
            </a:r>
            <a:r>
              <a:rPr lang="de-DE" sz="1600" dirty="0" err="1">
                <a:solidFill>
                  <a:srgbClr val="002060"/>
                </a:solidFill>
              </a:rPr>
              <a:t>Optimize</a:t>
            </a:r>
            <a:r>
              <a:rPr lang="de-DE" sz="1600" dirty="0">
                <a:solidFill>
                  <a:srgbClr val="002060"/>
                </a:solidFill>
              </a:rPr>
              <a:t> LH </a:t>
            </a:r>
            <a:r>
              <a:rPr lang="de-DE" sz="1600" dirty="0" err="1">
                <a:solidFill>
                  <a:srgbClr val="002060"/>
                </a:solidFill>
              </a:rPr>
              <a:t>laser</a:t>
            </a:r>
            <a:r>
              <a:rPr lang="de-DE" sz="1600" dirty="0">
                <a:solidFill>
                  <a:srgbClr val="002060"/>
                </a:solidFill>
              </a:rPr>
              <a:t> power </a:t>
            </a:r>
            <a:r>
              <a:rPr lang="de-DE" sz="1600" dirty="0" err="1">
                <a:solidFill>
                  <a:srgbClr val="002060"/>
                </a:solidFill>
              </a:rPr>
              <a:t>for</a:t>
            </a:r>
            <a:r>
              <a:rPr lang="de-DE" sz="1600" dirty="0">
                <a:solidFill>
                  <a:srgbClr val="002060"/>
                </a:solidFill>
              </a:rPr>
              <a:t> FEL</a:t>
            </a:r>
          </a:p>
        </p:txBody>
      </p:sp>
    </p:spTree>
    <p:extLst>
      <p:ext uri="{BB962C8B-B14F-4D97-AF65-F5344CB8AC3E}">
        <p14:creationId xmlns:p14="http://schemas.microsoft.com/office/powerpoint/2010/main" val="8841955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48BB4-1A5A-A242-9E03-B8B4ABDD48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Backup Slides</a:t>
            </a:r>
          </a:p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90C22-1814-4F42-A3F6-B9FFF7C6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80915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5C606B-FE43-744A-8234-92185106B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03111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22</a:t>
            </a:fld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407BAB-2F8E-4148-88C2-BAC5C4822339}"/>
              </a:ext>
            </a:extLst>
          </p:cNvPr>
          <p:cNvSpPr/>
          <p:nvPr/>
        </p:nvSpPr>
        <p:spPr>
          <a:xfrm>
            <a:off x="407987" y="928922"/>
            <a:ext cx="887985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>
                <a:solidFill>
                  <a:srgbClr val="000000"/>
                </a:solidFill>
                <a:latin typeface="-webkit-standard"/>
              </a:rPr>
              <a:t>LCLS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-webkit-standard"/>
              </a:rPr>
              <a:t> 2004: Design: </a:t>
            </a:r>
            <a:r>
              <a:rPr lang="de-DE" sz="1600" dirty="0"/>
              <a:t> </a:t>
            </a:r>
            <a:r>
              <a:rPr lang="de-DE" sz="1600" dirty="0">
                <a:hlinkClick r:id="rId2"/>
              </a:rPr>
              <a:t>https://journals.aps.org/prab/abstract/10.1103/PhysRevSTAB.7.074401</a:t>
            </a:r>
            <a:endParaRPr lang="de-DE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-webkit-standard"/>
              </a:rPr>
              <a:t> 2010: </a:t>
            </a:r>
            <a:r>
              <a:rPr lang="de-DE" sz="1600" dirty="0" err="1">
                <a:solidFill>
                  <a:srgbClr val="000000"/>
                </a:solidFill>
                <a:latin typeface="-webkit-standard"/>
              </a:rPr>
              <a:t>Commissioning</a:t>
            </a:r>
            <a:r>
              <a:rPr lang="de-DE" sz="1600" dirty="0">
                <a:solidFill>
                  <a:srgbClr val="000000"/>
                </a:solidFill>
                <a:latin typeface="-webkit-standard"/>
              </a:rPr>
              <a:t>: </a:t>
            </a:r>
            <a:r>
              <a:rPr lang="de-DE" sz="1600" dirty="0">
                <a:solidFill>
                  <a:srgbClr val="000000"/>
                </a:solidFill>
                <a:latin typeface="-webkit-standard"/>
                <a:hlinkClick r:id="rId3"/>
              </a:rPr>
              <a:t>https://journals.aps.org/prab/abstract/10.1103/PhysRevSTAB.13.020703</a:t>
            </a:r>
            <a:endParaRPr lang="de-DE" sz="1600" dirty="0">
              <a:solidFill>
                <a:srgbClr val="000000"/>
              </a:solidFill>
              <a:latin typeface="-webkit-standard"/>
            </a:endParaRPr>
          </a:p>
          <a:p>
            <a:r>
              <a:rPr lang="de-DE" sz="1600" b="1" dirty="0" err="1">
                <a:solidFill>
                  <a:srgbClr val="000000"/>
                </a:solidFill>
                <a:latin typeface="-webkit-standard"/>
              </a:rPr>
              <a:t>FERMI@Elettra</a:t>
            </a:r>
            <a:endParaRPr lang="de-DE" sz="1600" b="1" dirty="0">
              <a:solidFill>
                <a:srgbClr val="000000"/>
              </a:solidFill>
              <a:latin typeface="-webkit-standard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-webkit-standard"/>
              </a:rPr>
              <a:t> 2014: </a:t>
            </a:r>
            <a:r>
              <a:rPr lang="de-DE" sz="1600" dirty="0" err="1">
                <a:solidFill>
                  <a:srgbClr val="000000"/>
                </a:solidFill>
                <a:latin typeface="-webkit-standard"/>
              </a:rPr>
              <a:t>Commissioning</a:t>
            </a:r>
            <a:r>
              <a:rPr lang="de-DE" sz="1600" dirty="0">
                <a:solidFill>
                  <a:srgbClr val="000000"/>
                </a:solidFill>
                <a:latin typeface="-webkit-standard"/>
              </a:rPr>
              <a:t>:  </a:t>
            </a:r>
            <a:r>
              <a:rPr lang="de-DE" sz="1600" dirty="0">
                <a:solidFill>
                  <a:srgbClr val="000000"/>
                </a:solidFill>
                <a:latin typeface="-webkit-standard"/>
                <a:hlinkClick r:id="rId4"/>
              </a:rPr>
              <a:t>https://journals.aps.org/prab/abstract/10.1103/PhysRevSTAB.17.120705</a:t>
            </a:r>
            <a:endParaRPr lang="de-DE" sz="1600" dirty="0">
              <a:solidFill>
                <a:srgbClr val="000000"/>
              </a:solidFill>
              <a:latin typeface="-webkit-standard"/>
            </a:endParaRPr>
          </a:p>
          <a:p>
            <a:r>
              <a:rPr lang="de-DE" sz="1600" b="1" dirty="0">
                <a:solidFill>
                  <a:srgbClr val="000000"/>
                </a:solidFill>
                <a:latin typeface="-webkit-standard"/>
              </a:rPr>
              <a:t>PAL-XFEL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1600" dirty="0">
                <a:solidFill>
                  <a:srgbClr val="000000"/>
                </a:solidFill>
                <a:latin typeface="-webkit-standard"/>
              </a:rPr>
              <a:t> 2017: </a:t>
            </a:r>
            <a:r>
              <a:rPr lang="de-DE" sz="1600" dirty="0" err="1">
                <a:solidFill>
                  <a:srgbClr val="000000"/>
                </a:solidFill>
                <a:latin typeface="-webkit-standard"/>
              </a:rPr>
              <a:t>Commissioning</a:t>
            </a:r>
            <a:r>
              <a:rPr lang="de-DE" sz="1600" dirty="0">
                <a:solidFill>
                  <a:srgbClr val="000000"/>
                </a:solidFill>
                <a:latin typeface="-webkit-standard"/>
              </a:rPr>
              <a:t>: </a:t>
            </a:r>
            <a:r>
              <a:rPr lang="de-DE" sz="1600" dirty="0">
                <a:solidFill>
                  <a:srgbClr val="000000"/>
                </a:solidFill>
                <a:latin typeface="-webkit-standard"/>
                <a:hlinkClick r:id="rId5"/>
              </a:rPr>
              <a:t>https://www.sciencedirect.com/science/article/pii/S0168900216311214</a:t>
            </a:r>
            <a:endParaRPr lang="de-DE" sz="1600" dirty="0">
              <a:solidFill>
                <a:srgbClr val="000000"/>
              </a:solidFill>
              <a:latin typeface="-webkit-standard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59C45C-08A4-3B4F-83EB-E8DE2DEC1B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7300" y="3444453"/>
            <a:ext cx="3382031" cy="12650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744383-1A5C-F042-8B2F-5EBF114541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166" y="3356380"/>
            <a:ext cx="3439826" cy="13531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8B87B3-B8F6-F94B-8EAF-0C4EAAD5F9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6029" y="3579921"/>
            <a:ext cx="3854180" cy="10589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FEB8E01-567E-D640-8713-4DE6B63C1FB0}"/>
              </a:ext>
            </a:extLst>
          </p:cNvPr>
          <p:cNvSpPr txBox="1"/>
          <p:nvPr/>
        </p:nvSpPr>
        <p:spPr>
          <a:xfrm>
            <a:off x="1905804" y="3171714"/>
            <a:ext cx="60696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LCLS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E87655-8261-E341-A98A-FB7F2234503D}"/>
              </a:ext>
            </a:extLst>
          </p:cNvPr>
          <p:cNvSpPr txBox="1"/>
          <p:nvPr/>
        </p:nvSpPr>
        <p:spPr>
          <a:xfrm>
            <a:off x="5789293" y="3185941"/>
            <a:ext cx="782587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FERMI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0C10B2-432D-A04F-9A9F-632617217517}"/>
              </a:ext>
            </a:extLst>
          </p:cNvPr>
          <p:cNvSpPr txBox="1"/>
          <p:nvPr/>
        </p:nvSpPr>
        <p:spPr>
          <a:xfrm>
            <a:off x="9848408" y="2851580"/>
            <a:ext cx="102367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PAL-XFEL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AADC43F-680B-6342-B1F5-FFEAA9BA3580}"/>
              </a:ext>
            </a:extLst>
          </p:cNvPr>
          <p:cNvSpPr txBox="1"/>
          <p:nvPr/>
        </p:nvSpPr>
        <p:spPr>
          <a:xfrm>
            <a:off x="407987" y="5170061"/>
            <a:ext cx="10875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LH undulator in a small chicane (easy for in- and out-coupling of the LH laser beam (</a:t>
            </a:r>
            <a:r>
              <a:rPr lang="en-GB" dirty="0" err="1">
                <a:solidFill>
                  <a:srgbClr val="002060"/>
                </a:solidFill>
              </a:rPr>
              <a:t>TiSa</a:t>
            </a:r>
            <a:r>
              <a:rPr lang="en-GB" dirty="0">
                <a:solidFill>
                  <a:srgbClr val="002060"/>
                </a:solidFill>
              </a:rPr>
              <a:t>: ~800 nm))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</a:t>
            </a:r>
            <a:r>
              <a:rPr lang="en-GB" baseline="-25000" dirty="0">
                <a:solidFill>
                  <a:srgbClr val="002060"/>
                </a:solidFill>
              </a:rPr>
              <a:t>52</a:t>
            </a:r>
            <a:r>
              <a:rPr lang="en-GB" dirty="0">
                <a:solidFill>
                  <a:srgbClr val="002060"/>
                </a:solidFill>
              </a:rPr>
              <a:t> of 2</a:t>
            </a:r>
            <a:r>
              <a:rPr lang="en-GB" baseline="30000" dirty="0">
                <a:solidFill>
                  <a:srgbClr val="002060"/>
                </a:solidFill>
              </a:rPr>
              <a:t>nd</a:t>
            </a:r>
            <a:r>
              <a:rPr lang="en-GB" dirty="0">
                <a:solidFill>
                  <a:srgbClr val="002060"/>
                </a:solidFill>
              </a:rPr>
              <a:t> part of LH chicane is used to ‘smear out’ the energy modulation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Risk of residual density modulation in BC that is not smeared out completely =&gt; ‘trickle’ heating (see LCLS 2010)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651E2701-5E3F-7C4D-90D0-0430AEF8B08B}"/>
              </a:ext>
            </a:extLst>
          </p:cNvPr>
          <p:cNvSpPr txBox="1">
            <a:spLocks/>
          </p:cNvSpPr>
          <p:nvPr/>
        </p:nvSpPr>
        <p:spPr>
          <a:xfrm>
            <a:off x="325794" y="231873"/>
            <a:ext cx="11376025" cy="379252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chemeClr val="accent5"/>
                </a:solidFill>
              </a:rPr>
              <a:t>A look to Laser Heaters at other Facilities</a:t>
            </a:r>
          </a:p>
        </p:txBody>
      </p:sp>
    </p:spTree>
    <p:extLst>
      <p:ext uri="{BB962C8B-B14F-4D97-AF65-F5344CB8AC3E}">
        <p14:creationId xmlns:p14="http://schemas.microsoft.com/office/powerpoint/2010/main" val="32407740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49D5B-1EC5-8645-92E2-C2DB333E6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23980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3. FLASH Laser Heater: Analytical Calculations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DACB8-6CF0-E144-8DD9-A6C835C6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23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EA7DC6-8A1E-0145-96AD-CBAB20BB03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531" y="1612673"/>
            <a:ext cx="4685686" cy="390786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962D8B-EB8C-8D47-BB52-E64462DF2995}"/>
              </a:ext>
            </a:extLst>
          </p:cNvPr>
          <p:cNvSpPr txBox="1"/>
          <p:nvPr/>
        </p:nvSpPr>
        <p:spPr>
          <a:xfrm>
            <a:off x="1411335" y="1590901"/>
            <a:ext cx="2766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Matched laser and e-beam size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81E22B-9E22-2149-A1F7-30AA3BB2E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7" y="839061"/>
            <a:ext cx="6214596" cy="6620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477F8B7-C472-C740-A2B8-8D07D4EE05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7554" y="1612673"/>
            <a:ext cx="4936246" cy="390786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42DB9E-CEF1-E749-9ED8-82F83323926E}"/>
              </a:ext>
            </a:extLst>
          </p:cNvPr>
          <p:cNvSpPr txBox="1"/>
          <p:nvPr/>
        </p:nvSpPr>
        <p:spPr>
          <a:xfrm>
            <a:off x="7944751" y="1443396"/>
            <a:ext cx="23211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Different laser beam sizes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2A1BCC-BB67-8F4D-BC5C-197C206362AB}"/>
              </a:ext>
            </a:extLst>
          </p:cNvPr>
          <p:cNvSpPr txBox="1"/>
          <p:nvPr/>
        </p:nvSpPr>
        <p:spPr>
          <a:xfrm>
            <a:off x="407987" y="5632801"/>
            <a:ext cx="45185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Note: FLASH has largest </a:t>
            </a:r>
            <a:r>
              <a:rPr lang="en-GB" sz="1600" dirty="0">
                <a:latin typeface="Symbol" pitchFamily="2" charset="2"/>
              </a:rPr>
              <a:t>g </a:t>
            </a:r>
            <a:r>
              <a:rPr lang="en-GB" sz="1600" dirty="0"/>
              <a:t>and </a:t>
            </a:r>
            <a:r>
              <a:rPr lang="en-GB" sz="1600" dirty="0" err="1">
                <a:latin typeface="Symbol" pitchFamily="2" charset="2"/>
              </a:rPr>
              <a:t>s</a:t>
            </a:r>
            <a:r>
              <a:rPr lang="en-GB" sz="1600" baseline="-25000" dirty="0" err="1"/>
              <a:t>L</a:t>
            </a:r>
            <a:endParaRPr lang="en-GB" sz="1600" baseline="-25000" dirty="0"/>
          </a:p>
          <a:p>
            <a:r>
              <a:rPr lang="en-GB" sz="1600" dirty="0"/>
              <a:t>Other facilities have huge overhead in laser power</a:t>
            </a:r>
          </a:p>
        </p:txBody>
      </p:sp>
      <p:sp>
        <p:nvSpPr>
          <p:cNvPr id="20" name="Left Brace 19">
            <a:extLst>
              <a:ext uri="{FF2B5EF4-FFF2-40B4-BE49-F238E27FC236}">
                <a16:creationId xmlns:a16="http://schemas.microsoft.com/office/drawing/2014/main" id="{DEB129FA-0043-EF48-9A3B-B438F41E0492}"/>
              </a:ext>
            </a:extLst>
          </p:cNvPr>
          <p:cNvSpPr/>
          <p:nvPr/>
        </p:nvSpPr>
        <p:spPr>
          <a:xfrm>
            <a:off x="6188954" y="2868385"/>
            <a:ext cx="228600" cy="662066"/>
          </a:xfrm>
          <a:prstGeom prst="lef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1AB6C8-5755-5E4F-B981-93E3E788BD1D}"/>
              </a:ext>
            </a:extLst>
          </p:cNvPr>
          <p:cNvSpPr txBox="1"/>
          <p:nvPr/>
        </p:nvSpPr>
        <p:spPr>
          <a:xfrm>
            <a:off x="6417554" y="5559101"/>
            <a:ext cx="493624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Not much overhead in laser power: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more challenging for finding timing overlap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Peak power of </a:t>
            </a:r>
            <a:r>
              <a:rPr lang="en-GB" sz="1600" dirty="0">
                <a:solidFill>
                  <a:schemeClr val="accent2"/>
                </a:solidFill>
              </a:rPr>
              <a:t>2 MW </a:t>
            </a:r>
            <a:r>
              <a:rPr lang="en-GB" sz="1600" dirty="0"/>
              <a:t>requested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LH Laser delivers &gt; 6 MW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1CDFADF-4D31-0D63-04E1-4C6EF438C180}"/>
              </a:ext>
            </a:extLst>
          </p:cNvPr>
          <p:cNvSpPr txBox="1"/>
          <p:nvPr/>
        </p:nvSpPr>
        <p:spPr>
          <a:xfrm rot="16200000">
            <a:off x="5335172" y="3014752"/>
            <a:ext cx="1335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15 – 20 </a:t>
            </a:r>
            <a:r>
              <a:rPr lang="en-GB" b="1" dirty="0" err="1">
                <a:solidFill>
                  <a:srgbClr val="FF0000"/>
                </a:solidFill>
              </a:rPr>
              <a:t>keV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61121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2A6B4-6486-D44E-9F74-5A7E43CCF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74061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DE" dirty="0">
                <a:solidFill>
                  <a:schemeClr val="accent5"/>
                </a:solidFill>
              </a:rPr>
              <a:t>5. Laser H</a:t>
            </a:r>
            <a:r>
              <a:rPr lang="en-GB" dirty="0">
                <a:solidFill>
                  <a:schemeClr val="accent5"/>
                </a:solidFill>
              </a:rPr>
              <a:t>e</a:t>
            </a:r>
            <a:r>
              <a:rPr lang="en-DE" dirty="0">
                <a:solidFill>
                  <a:schemeClr val="accent5"/>
                </a:solidFill>
              </a:rPr>
              <a:t>ater Commissioning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5B63AE-3744-634D-8748-7CD3E3C5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24</a:t>
            </a:fld>
            <a:endParaRPr lang="en-GB" dirty="0"/>
          </a:p>
        </p:txBody>
      </p:sp>
      <p:sp>
        <p:nvSpPr>
          <p:cNvPr id="7" name="Inhaltsplatzhalter 4">
            <a:extLst>
              <a:ext uri="{FF2B5EF4-FFF2-40B4-BE49-F238E27FC236}">
                <a16:creationId xmlns:a16="http://schemas.microsoft.com/office/drawing/2014/main" id="{4E943AF9-C513-F14D-A198-97B06A2A1631}"/>
              </a:ext>
            </a:extLst>
          </p:cNvPr>
          <p:cNvSpPr txBox="1">
            <a:spLocks/>
          </p:cNvSpPr>
          <p:nvPr/>
        </p:nvSpPr>
        <p:spPr>
          <a:xfrm>
            <a:off x="407987" y="794757"/>
            <a:ext cx="11138971" cy="36312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chemeClr val="accent2"/>
                </a:solidFill>
              </a:rPr>
              <a:t>LH Diagnostics: Instrumentation </a:t>
            </a:r>
            <a:endParaRPr lang="en-GB" sz="1800" b="1" dirty="0">
              <a:solidFill>
                <a:schemeClr val="accent2"/>
              </a:solidFill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en-GB" sz="1600" dirty="0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Undulator Gap</a:t>
            </a:r>
            <a:r>
              <a:rPr lang="en-GB" sz="1600" dirty="0"/>
              <a:t>: Resonant wavelength =&gt; </a:t>
            </a:r>
            <a:r>
              <a:rPr lang="en-GB" sz="1600" b="1" dirty="0">
                <a:solidFill>
                  <a:schemeClr val="accent1"/>
                </a:solidFill>
              </a:rPr>
              <a:t>Spectrometer in BC1</a:t>
            </a:r>
            <a:endParaRPr lang="en-GB" sz="600" b="1" dirty="0">
              <a:solidFill>
                <a:schemeClr val="accent1"/>
              </a:solidFill>
            </a:endParaRPr>
          </a:p>
          <a:p>
            <a:r>
              <a:rPr lang="en-GB" sz="1600" dirty="0">
                <a:hlinkClick r:id="rId3"/>
              </a:rPr>
              <a:t>Spatial Overlap</a:t>
            </a:r>
            <a:r>
              <a:rPr lang="en-GB" sz="1600" dirty="0"/>
              <a:t>: Beam size/position of LH laser and e-beam =&gt; </a:t>
            </a:r>
            <a:r>
              <a:rPr lang="en-GB" sz="1600" b="1" dirty="0">
                <a:solidFill>
                  <a:schemeClr val="accent1"/>
                </a:solidFill>
              </a:rPr>
              <a:t>OTRs LAHE</a:t>
            </a:r>
          </a:p>
          <a:p>
            <a:r>
              <a:rPr lang="en-GB" sz="1600" dirty="0">
                <a:hlinkClick r:id="rId4"/>
              </a:rPr>
              <a:t>Temporal Overlap</a:t>
            </a:r>
            <a:r>
              <a:rPr lang="en-GB" sz="1600" dirty="0"/>
              <a:t>: Coarse (~ns) and fine timing (~</a:t>
            </a:r>
            <a:r>
              <a:rPr lang="en-GB" sz="1600" dirty="0" err="1"/>
              <a:t>ps</a:t>
            </a:r>
            <a:r>
              <a:rPr lang="en-GB" sz="1600" dirty="0"/>
              <a:t>) of LH Laser and e-beam</a:t>
            </a:r>
          </a:p>
          <a:p>
            <a:pPr lvl="1"/>
            <a:r>
              <a:rPr lang="en-GB" sz="1400" dirty="0"/>
              <a:t>(Typical at other facilities: TDS in the injector)</a:t>
            </a:r>
          </a:p>
          <a:p>
            <a:pPr lvl="1"/>
            <a:r>
              <a:rPr lang="en-GB" sz="1600" dirty="0"/>
              <a:t>Induced energy spread in a dispersive section =&gt; </a:t>
            </a:r>
            <a:r>
              <a:rPr lang="en-GB" sz="1600" b="1" dirty="0">
                <a:solidFill>
                  <a:schemeClr val="accent1"/>
                </a:solidFill>
              </a:rPr>
              <a:t>OTR in BC1</a:t>
            </a:r>
          </a:p>
          <a:p>
            <a:pPr lvl="1"/>
            <a:r>
              <a:rPr lang="en-GB" sz="1600" dirty="0"/>
              <a:t>Induced Slice energy spread with TDS in a dispersive section =&gt; </a:t>
            </a:r>
            <a:r>
              <a:rPr lang="en-GB" sz="1600" b="1" dirty="0">
                <a:solidFill>
                  <a:schemeClr val="accent1"/>
                </a:solidFill>
              </a:rPr>
              <a:t>LOLA or </a:t>
            </a:r>
            <a:r>
              <a:rPr lang="en-GB" sz="1600" b="1" dirty="0" err="1">
                <a:solidFill>
                  <a:schemeClr val="accent1"/>
                </a:solidFill>
              </a:rPr>
              <a:t>PolariX</a:t>
            </a:r>
            <a:endParaRPr lang="en-GB" sz="1600" b="1" dirty="0">
              <a:solidFill>
                <a:schemeClr val="accent1"/>
              </a:solidFill>
            </a:endParaRPr>
          </a:p>
          <a:p>
            <a:pPr lvl="1"/>
            <a:r>
              <a:rPr lang="en-GB" sz="1600" dirty="0"/>
              <a:t>Measurement of integrated radiation intensity =&gt; </a:t>
            </a:r>
            <a:r>
              <a:rPr lang="en-GB" sz="1600" b="1" dirty="0">
                <a:solidFill>
                  <a:schemeClr val="accent1"/>
                </a:solidFill>
              </a:rPr>
              <a:t>photodiode in NIR (1–5 </a:t>
            </a:r>
            <a:r>
              <a:rPr lang="el-GR" sz="1600" b="1" dirty="0">
                <a:solidFill>
                  <a:schemeClr val="accent1"/>
                </a:solidFill>
              </a:rPr>
              <a:t>μ</a:t>
            </a:r>
            <a:r>
              <a:rPr lang="en-GB" sz="1600" b="1" dirty="0">
                <a:solidFill>
                  <a:schemeClr val="accent1"/>
                </a:solidFill>
              </a:rPr>
              <a:t>m) at 28g</a:t>
            </a:r>
          </a:p>
          <a:p>
            <a:pPr lvl="1"/>
            <a:r>
              <a:rPr lang="en-GB" sz="1600" dirty="0"/>
              <a:t>Measurement of MBI structures =&gt; </a:t>
            </a:r>
            <a:r>
              <a:rPr lang="en-GB" sz="1600" b="1" dirty="0">
                <a:solidFill>
                  <a:schemeClr val="accent1"/>
                </a:solidFill>
              </a:rPr>
              <a:t>LOLA / </a:t>
            </a:r>
            <a:r>
              <a:rPr lang="en-GB" sz="1600" b="1" dirty="0" err="1">
                <a:solidFill>
                  <a:schemeClr val="accent1"/>
                </a:solidFill>
              </a:rPr>
              <a:t>PolariX</a:t>
            </a:r>
            <a:endParaRPr lang="en-GB" sz="1600" b="1" dirty="0">
              <a:solidFill>
                <a:schemeClr val="accent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9603F2-7EEA-A64A-A837-DFBFABD06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7953" y="529747"/>
            <a:ext cx="4129376" cy="198105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5422B7F1-2684-724B-97CB-31840E621BF7}"/>
              </a:ext>
            </a:extLst>
          </p:cNvPr>
          <p:cNvSpPr txBox="1"/>
          <p:nvPr/>
        </p:nvSpPr>
        <p:spPr>
          <a:xfrm>
            <a:off x="8934892" y="234542"/>
            <a:ext cx="59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15A3AC-F6B9-E14D-B656-8532D7ADC27B}"/>
              </a:ext>
            </a:extLst>
          </p:cNvPr>
          <p:cNvSpPr txBox="1"/>
          <p:nvPr/>
        </p:nvSpPr>
        <p:spPr>
          <a:xfrm>
            <a:off x="7980478" y="234542"/>
            <a:ext cx="595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2BA1061-7A44-F227-C6F9-73D52B634C08}"/>
              </a:ext>
            </a:extLst>
          </p:cNvPr>
          <p:cNvGrpSpPr/>
          <p:nvPr/>
        </p:nvGrpSpPr>
        <p:grpSpPr>
          <a:xfrm>
            <a:off x="723011" y="3585412"/>
            <a:ext cx="9484241" cy="3013689"/>
            <a:chOff x="723011" y="3585412"/>
            <a:chExt cx="9484241" cy="301368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255E08B-D351-5055-1B71-CC10C5EAD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011" y="4162547"/>
              <a:ext cx="9484241" cy="2187044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208CAA2-0E04-0944-A805-5CBFC8DF732A}"/>
                </a:ext>
              </a:extLst>
            </p:cNvPr>
            <p:cNvSpPr txBox="1"/>
            <p:nvPr/>
          </p:nvSpPr>
          <p:spPr>
            <a:xfrm>
              <a:off x="1574382" y="4866216"/>
              <a:ext cx="542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sz="1400" dirty="0"/>
                <a:t>LHU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9442CD-4C84-334E-B8F4-54504DEE4F46}"/>
                </a:ext>
              </a:extLst>
            </p:cNvPr>
            <p:cNvSpPr txBox="1"/>
            <p:nvPr/>
          </p:nvSpPr>
          <p:spPr>
            <a:xfrm>
              <a:off x="1749373" y="3585412"/>
              <a:ext cx="14205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OTR in BC1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30E9891-732A-EC49-AE83-09C7E16EC923}"/>
                </a:ext>
              </a:extLst>
            </p:cNvPr>
            <p:cNvSpPr txBox="1"/>
            <p:nvPr/>
          </p:nvSpPr>
          <p:spPr>
            <a:xfrm>
              <a:off x="933718" y="5663595"/>
              <a:ext cx="158620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Spectrometer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9D3E9AFA-5C93-404D-ABEE-5D8C3D6AFA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71023" y="4803315"/>
              <a:ext cx="455332" cy="8711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37A45ACB-8F25-A147-AA0F-8D609C4B52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26355" y="3954744"/>
              <a:ext cx="159648" cy="6233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1134673-C536-BD4B-AA73-2E00602D784F}"/>
                </a:ext>
              </a:extLst>
            </p:cNvPr>
            <p:cNvSpPr txBox="1"/>
            <p:nvPr/>
          </p:nvSpPr>
          <p:spPr>
            <a:xfrm>
              <a:off x="6315855" y="3960978"/>
              <a:ext cx="7017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LOLA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4F6111B-D1B2-D540-AE5B-4B656DC7A4BC}"/>
                </a:ext>
              </a:extLst>
            </p:cNvPr>
            <p:cNvSpPr txBox="1"/>
            <p:nvPr/>
          </p:nvSpPr>
          <p:spPr>
            <a:xfrm>
              <a:off x="7805042" y="6229769"/>
              <a:ext cx="9464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PolariX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4138358-9C52-164B-BCC3-6695C4757C8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78247" y="5475767"/>
              <a:ext cx="0" cy="82628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64B6E4D2-098B-F249-B995-B27BE9A64F1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46212" y="4298176"/>
              <a:ext cx="245974" cy="26319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EB9E35D-BDF5-AD41-9200-A55011697CF4}"/>
                </a:ext>
              </a:extLst>
            </p:cNvPr>
            <p:cNvSpPr txBox="1"/>
            <p:nvPr/>
          </p:nvSpPr>
          <p:spPr>
            <a:xfrm>
              <a:off x="5810572" y="3763286"/>
              <a:ext cx="570854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DE" b="1" dirty="0">
                  <a:solidFill>
                    <a:schemeClr val="accent1"/>
                  </a:solidFill>
                </a:rPr>
                <a:t>28g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55C83C5-6317-BC48-860F-058A6CF8BAF2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 flipH="1" flipV="1">
              <a:off x="6095999" y="4132618"/>
              <a:ext cx="71086" cy="67069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03275DD-A914-358B-3CED-97799E523F77}"/>
              </a:ext>
            </a:extLst>
          </p:cNvPr>
          <p:cNvSpPr txBox="1"/>
          <p:nvPr/>
        </p:nvSpPr>
        <p:spPr>
          <a:xfrm>
            <a:off x="999515" y="3960523"/>
            <a:ext cx="1286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DE" b="1" dirty="0">
                <a:solidFill>
                  <a:schemeClr val="accent1"/>
                </a:solidFill>
              </a:rPr>
              <a:t>OTRs LAHE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3523964-8166-33F7-C2CB-83DC2813B4EB}"/>
              </a:ext>
            </a:extLst>
          </p:cNvPr>
          <p:cNvCxnSpPr>
            <a:cxnSpLocks/>
          </p:cNvCxnSpPr>
          <p:nvPr/>
        </p:nvCxnSpPr>
        <p:spPr>
          <a:xfrm flipH="1">
            <a:off x="1846522" y="4265828"/>
            <a:ext cx="88482" cy="39123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5460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49D5B-1EC5-8645-92E2-C2DB333E6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94" y="231873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Why Laser Heater: Micro-bunching Instability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EA1B46B-2E0C-0D42-BCAE-F26278D8BD2D}"/>
              </a:ext>
            </a:extLst>
          </p:cNvPr>
          <p:cNvGrpSpPr/>
          <p:nvPr/>
        </p:nvGrpSpPr>
        <p:grpSpPr>
          <a:xfrm>
            <a:off x="7568371" y="3530498"/>
            <a:ext cx="4030196" cy="3035952"/>
            <a:chOff x="7538045" y="598337"/>
            <a:chExt cx="4537473" cy="3565749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AA545DC-6551-444F-9E6A-C1730CDE0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05" y="933184"/>
              <a:ext cx="4006013" cy="3230902"/>
            </a:xfrm>
            <a:prstGeom prst="rect">
              <a:avLst/>
            </a:prstGeom>
          </p:spPr>
        </p:pic>
        <p:sp>
          <p:nvSpPr>
            <p:cNvPr id="25" name="Inhaltsplatzhalter 2">
              <a:extLst>
                <a:ext uri="{FF2B5EF4-FFF2-40B4-BE49-F238E27FC236}">
                  <a16:creationId xmlns:a16="http://schemas.microsoft.com/office/drawing/2014/main" id="{4F206529-2964-B849-8E23-2FA17E342B7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790222" y="2970615"/>
              <a:ext cx="2234905" cy="652663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265113" indent="-265113" algn="l" rtl="0" fontAlgn="base">
                <a:spcBef>
                  <a:spcPct val="0"/>
                </a:spcBef>
                <a:spcAft>
                  <a:spcPct val="50000"/>
                </a:spcAft>
                <a:buClr>
                  <a:srgbClr val="F28E00"/>
                </a:buClr>
                <a:buFont typeface="Arial Black" pitchFamily="34" charset="0"/>
                <a:buChar char="&gt;"/>
                <a:defRPr sz="20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28650" indent="-184150" algn="l" rtl="0" fontAlgn="base">
                <a:spcBef>
                  <a:spcPct val="0"/>
                </a:spcBef>
                <a:spcAft>
                  <a:spcPct val="50000"/>
                </a:spcAft>
                <a:buClr>
                  <a:schemeClr val="bg2"/>
                </a:buClr>
                <a:buFont typeface="Wingdings" pitchFamily="2" charset="2"/>
                <a:buChar char="§"/>
                <a:defRPr sz="1600">
                  <a:solidFill>
                    <a:schemeClr val="tx1"/>
                  </a:solidFill>
                  <a:latin typeface="+mn-lt"/>
                </a:defRPr>
              </a:lvl2pPr>
              <a:lvl3pPr marL="1236663" indent="-228600"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FF9900"/>
                </a:buClr>
                <a:buFont typeface="Arial Black" pitchFamily="34" charset="0"/>
                <a:defRPr sz="1200">
                  <a:solidFill>
                    <a:schemeClr val="tx1"/>
                  </a:solidFill>
                  <a:latin typeface="+mn-lt"/>
                </a:defRPr>
              </a:lvl3pPr>
              <a:lvl4pPr marL="1644650" indent="-228600" algn="l" rtl="0" fontAlgn="base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sz="14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5pPr>
              <a:lvl6pPr marL="25146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6pPr>
              <a:lvl7pPr marL="29718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7pPr>
              <a:lvl8pPr marL="34290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8pPr>
              <a:lvl9pPr marL="3886200" indent="-228600" algn="l" rtl="0" fontAlgn="base">
                <a:spcBef>
                  <a:spcPct val="200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+mn-lt"/>
                </a:defRPr>
              </a:lvl9pPr>
            </a:lstStyle>
            <a:p>
              <a:pPr marL="0" indent="0">
                <a:buNone/>
              </a:pPr>
              <a:r>
                <a:rPr lang="en-US" altLang="zh-CN" sz="1600" dirty="0">
                  <a:solidFill>
                    <a:srgbClr val="FF0000"/>
                  </a:solidFill>
                </a:rPr>
                <a:t>Spectrum shows peak around  5 - 10 um.</a:t>
              </a:r>
              <a:r>
                <a:rPr lang="en-US" altLang="zh-CN" dirty="0">
                  <a:solidFill>
                    <a:srgbClr val="FF0000"/>
                  </a:solidFill>
                </a:rPr>
                <a:t>        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E4FC47C-E810-9741-B60A-C01D445F8F7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784929" y="2374596"/>
              <a:ext cx="0" cy="1229083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FDE5B35-EF0E-7746-BDF8-949B934BD25C}"/>
                </a:ext>
              </a:extLst>
            </p:cNvPr>
            <p:cNvSpPr txBox="1"/>
            <p:nvPr/>
          </p:nvSpPr>
          <p:spPr>
            <a:xfrm>
              <a:off x="8603343" y="1807088"/>
              <a:ext cx="1072988" cy="542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200" b="1" dirty="0">
                  <a:solidFill>
                    <a:schemeClr val="accent2"/>
                  </a:solidFill>
                </a:rPr>
                <a:t>TDS time resolution 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85756F5-F0D7-4E49-A566-7F4857D4C399}"/>
                </a:ext>
              </a:extLst>
            </p:cNvPr>
            <p:cNvSpPr txBox="1"/>
            <p:nvPr/>
          </p:nvSpPr>
          <p:spPr>
            <a:xfrm>
              <a:off x="8821618" y="648144"/>
              <a:ext cx="310828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Fourier Transforms to wavelengths </a:t>
              </a:r>
            </a:p>
          </p:txBody>
        </p: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8CA51D87-CFCB-6545-AE68-EC4026A7D2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139837" y="2801833"/>
              <a:ext cx="650385" cy="42138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Curved Down Arrow 46">
              <a:extLst>
                <a:ext uri="{FF2B5EF4-FFF2-40B4-BE49-F238E27FC236}">
                  <a16:creationId xmlns:a16="http://schemas.microsoft.com/office/drawing/2014/main" id="{251B57EA-CEC4-D44E-825B-5A759EC20297}"/>
                </a:ext>
              </a:extLst>
            </p:cNvPr>
            <p:cNvSpPr/>
            <p:nvPr/>
          </p:nvSpPr>
          <p:spPr>
            <a:xfrm>
              <a:off x="7538045" y="598337"/>
              <a:ext cx="845244" cy="32153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EEE05D5-59CC-F64E-81DD-C0F3F743970F}"/>
              </a:ext>
            </a:extLst>
          </p:cNvPr>
          <p:cNvGrpSpPr/>
          <p:nvPr/>
        </p:nvGrpSpPr>
        <p:grpSpPr>
          <a:xfrm>
            <a:off x="202755" y="644926"/>
            <a:ext cx="3489503" cy="5805907"/>
            <a:chOff x="202755" y="644926"/>
            <a:chExt cx="3489503" cy="580590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793BD5-FAC0-0246-A38C-500A6C096B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5" y="1011727"/>
              <a:ext cx="3489503" cy="265744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622F16B-4C8B-564D-9232-826A0E5D90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755" y="3793395"/>
              <a:ext cx="3489503" cy="2657438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3791A65-C74D-B543-A566-E34F9C99F26A}"/>
                </a:ext>
              </a:extLst>
            </p:cNvPr>
            <p:cNvSpPr txBox="1"/>
            <p:nvPr/>
          </p:nvSpPr>
          <p:spPr>
            <a:xfrm>
              <a:off x="691132" y="5553665"/>
              <a:ext cx="1961117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002060"/>
                  </a:solidFill>
                </a:rPr>
                <a:t>Gun solenoid I</a:t>
              </a:r>
              <a:r>
                <a:rPr lang="en-US" sz="1400" baseline="-25000" dirty="0">
                  <a:solidFill>
                    <a:srgbClr val="002060"/>
                  </a:solidFill>
                </a:rPr>
                <a:t>S</a:t>
              </a:r>
              <a:r>
                <a:rPr lang="en-US" sz="1400" dirty="0">
                  <a:solidFill>
                    <a:srgbClr val="002060"/>
                  </a:solidFill>
                </a:rPr>
                <a:t> = -320A</a:t>
              </a:r>
              <a:br>
                <a:rPr lang="en-US" sz="1400" dirty="0">
                  <a:solidFill>
                    <a:srgbClr val="002060"/>
                  </a:solidFill>
                </a:rPr>
              </a:br>
              <a:r>
                <a:rPr lang="el-GR" sz="1400" dirty="0">
                  <a:solidFill>
                    <a:srgbClr val="002060"/>
                  </a:solidFill>
                </a:rPr>
                <a:t>σ</a:t>
              </a:r>
              <a:r>
                <a:rPr lang="en-US" sz="1400" baseline="-25000" dirty="0">
                  <a:solidFill>
                    <a:srgbClr val="002060"/>
                  </a:solidFill>
                </a:rPr>
                <a:t>t</a:t>
              </a:r>
              <a:r>
                <a:rPr lang="en-US" sz="1400" dirty="0">
                  <a:solidFill>
                    <a:srgbClr val="002060"/>
                  </a:solidFill>
                </a:rPr>
                <a:t> = 168±3 </a:t>
              </a:r>
              <a:r>
                <a:rPr lang="en-US" sz="1400" dirty="0" err="1">
                  <a:solidFill>
                    <a:srgbClr val="002060"/>
                  </a:solidFill>
                </a:rPr>
                <a:t>fs</a:t>
              </a:r>
              <a:endParaRPr lang="en-GB" sz="1400" dirty="0">
                <a:solidFill>
                  <a:srgbClr val="00206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F9F333C-9568-884F-A626-F2B57D70B880}"/>
                </a:ext>
              </a:extLst>
            </p:cNvPr>
            <p:cNvSpPr txBox="1"/>
            <p:nvPr/>
          </p:nvSpPr>
          <p:spPr>
            <a:xfrm>
              <a:off x="691132" y="2743750"/>
              <a:ext cx="2070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None/>
              </a:pPr>
              <a:r>
                <a:rPr lang="en-US" sz="1400" dirty="0">
                  <a:solidFill>
                    <a:srgbClr val="C00000"/>
                  </a:solidFill>
                </a:rPr>
                <a:t>Gun solenoid I</a:t>
              </a:r>
              <a:r>
                <a:rPr lang="en-US" sz="1400" baseline="-25000" dirty="0">
                  <a:solidFill>
                    <a:srgbClr val="C00000"/>
                  </a:solidFill>
                </a:rPr>
                <a:t>S</a:t>
              </a:r>
              <a:r>
                <a:rPr lang="en-US" sz="1400" dirty="0">
                  <a:solidFill>
                    <a:srgbClr val="C00000"/>
                  </a:solidFill>
                </a:rPr>
                <a:t> = -315A</a:t>
              </a:r>
              <a:br>
                <a:rPr lang="en-US" sz="1400" dirty="0">
                  <a:solidFill>
                    <a:srgbClr val="C00000"/>
                  </a:solidFill>
                </a:rPr>
              </a:br>
              <a:r>
                <a:rPr lang="el-GR" sz="1400" dirty="0">
                  <a:solidFill>
                    <a:srgbClr val="C00000"/>
                  </a:solidFill>
                </a:rPr>
                <a:t>σ</a:t>
              </a:r>
              <a:r>
                <a:rPr lang="en-US" sz="1400" baseline="-25000" dirty="0">
                  <a:solidFill>
                    <a:srgbClr val="C00000"/>
                  </a:solidFill>
                </a:rPr>
                <a:t>t</a:t>
              </a:r>
              <a:r>
                <a:rPr lang="en-US" sz="1400" dirty="0">
                  <a:solidFill>
                    <a:srgbClr val="C00000"/>
                  </a:solidFill>
                </a:rPr>
                <a:t> = 167±4 </a:t>
              </a:r>
              <a:r>
                <a:rPr lang="en-US" sz="1400" dirty="0" err="1">
                  <a:solidFill>
                    <a:srgbClr val="C00000"/>
                  </a:solidFill>
                </a:rPr>
                <a:t>fs</a:t>
              </a:r>
              <a:endParaRPr lang="en-GB" sz="1400" dirty="0">
                <a:solidFill>
                  <a:srgbClr val="C0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7887E78-14A1-B340-8FEC-10301DBF7781}"/>
                </a:ext>
              </a:extLst>
            </p:cNvPr>
            <p:cNvSpPr txBox="1"/>
            <p:nvPr/>
          </p:nvSpPr>
          <p:spPr>
            <a:xfrm>
              <a:off x="737636" y="644926"/>
              <a:ext cx="24945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/>
                <a:t>Long. Phase Space with TDS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764B880D-9101-664D-927A-6E7B1898DAA1}"/>
              </a:ext>
            </a:extLst>
          </p:cNvPr>
          <p:cNvSpPr txBox="1"/>
          <p:nvPr/>
        </p:nvSpPr>
        <p:spPr>
          <a:xfrm>
            <a:off x="657576" y="1067892"/>
            <a:ext cx="11251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PhD </a:t>
            </a:r>
            <a:r>
              <a:rPr lang="en-GB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Minjie</a:t>
            </a:r>
            <a:r>
              <a:rPr lang="en-GB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Yan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499D78-1560-3945-9C45-72499860CAD2}"/>
              </a:ext>
            </a:extLst>
          </p:cNvPr>
          <p:cNvSpPr txBox="1"/>
          <p:nvPr/>
        </p:nvSpPr>
        <p:spPr>
          <a:xfrm>
            <a:off x="4142452" y="984207"/>
            <a:ext cx="730841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Random charge density modulations at the gun can be amplified 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=&gt; during bunch compression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=&gt; due to longitudinal space charge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2060"/>
                </a:solidFill>
              </a:rPr>
              <a:t>This </a:t>
            </a:r>
            <a:r>
              <a:rPr lang="en-GB" b="1" dirty="0">
                <a:solidFill>
                  <a:srgbClr val="002060"/>
                </a:solidFill>
              </a:rPr>
              <a:t>micro-bunching instability </a:t>
            </a:r>
            <a:r>
              <a:rPr lang="en-GB" dirty="0">
                <a:solidFill>
                  <a:srgbClr val="002060"/>
                </a:solidFill>
              </a:rPr>
              <a:t>can drastically degrade the lasing process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dirty="0">
                <a:solidFill>
                  <a:srgbClr val="002060"/>
                </a:solidFill>
              </a:rPr>
              <a:t>=&gt; SASE but especially external seeding processes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1427B-4367-D148-B46B-06B62DF9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C334C8-3492-9E4B-B67E-6834C7E7A70F}" type="slidenum">
              <a:rPr lang="en-GB" smtClean="0"/>
              <a:t>3</a:t>
            </a:fld>
            <a:endParaRPr lang="en-GB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04FE10B-72B0-9F5B-4721-AD211128810C}"/>
              </a:ext>
            </a:extLst>
          </p:cNvPr>
          <p:cNvGrpSpPr/>
          <p:nvPr/>
        </p:nvGrpSpPr>
        <p:grpSpPr>
          <a:xfrm>
            <a:off x="2063692" y="2207071"/>
            <a:ext cx="5555425" cy="4257258"/>
            <a:chOff x="2063692" y="2207071"/>
            <a:chExt cx="5555425" cy="425725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D597F9F6-1C47-A84F-BC36-6CF2E4E46EDC}"/>
                </a:ext>
              </a:extLst>
            </p:cNvPr>
            <p:cNvGrpSpPr/>
            <p:nvPr/>
          </p:nvGrpSpPr>
          <p:grpSpPr>
            <a:xfrm>
              <a:off x="3715157" y="3503164"/>
              <a:ext cx="3903960" cy="2961165"/>
              <a:chOff x="3712127" y="646117"/>
              <a:chExt cx="4185644" cy="3301021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163A87F9-239B-CD4F-B894-F542851BC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4913" y="1055165"/>
                <a:ext cx="3842858" cy="2891973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EFEFB2DC-0471-1844-9597-9A3B6CC47039}"/>
                  </a:ext>
                </a:extLst>
              </p:cNvPr>
              <p:cNvSpPr txBox="1"/>
              <p:nvPr/>
            </p:nvSpPr>
            <p:spPr>
              <a:xfrm>
                <a:off x="5328770" y="646117"/>
                <a:ext cx="153445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600" dirty="0"/>
                  <a:t>Current Profiles </a:t>
                </a:r>
              </a:p>
            </p:txBody>
          </p:sp>
          <p:sp>
            <p:nvSpPr>
              <p:cNvPr id="42" name="Curved Down Arrow 41">
                <a:extLst>
                  <a:ext uri="{FF2B5EF4-FFF2-40B4-BE49-F238E27FC236}">
                    <a16:creationId xmlns:a16="http://schemas.microsoft.com/office/drawing/2014/main" id="{24014D7C-868E-1344-A3D1-AD4EE7019004}"/>
                  </a:ext>
                </a:extLst>
              </p:cNvPr>
              <p:cNvSpPr/>
              <p:nvPr/>
            </p:nvSpPr>
            <p:spPr>
              <a:xfrm>
                <a:off x="3712127" y="657885"/>
                <a:ext cx="845244" cy="321530"/>
              </a:xfrm>
              <a:prstGeom prst="curved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1DAC36-C48E-FE40-AEE4-CAE803F8B2E0}"/>
                </a:ext>
              </a:extLst>
            </p:cNvPr>
            <p:cNvSpPr txBox="1"/>
            <p:nvPr/>
          </p:nvSpPr>
          <p:spPr>
            <a:xfrm>
              <a:off x="3902536" y="2954036"/>
              <a:ext cx="1657313" cy="369332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Micro-bunching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A11358A-5DFE-9B44-ABBC-09BC7CC21C3D}"/>
                </a:ext>
              </a:extLst>
            </p:cNvPr>
            <p:cNvCxnSpPr>
              <a:cxnSpLocks/>
              <a:stCxn id="8" idx="1"/>
            </p:cNvCxnSpPr>
            <p:nvPr/>
          </p:nvCxnSpPr>
          <p:spPr>
            <a:xfrm flipH="1" flipV="1">
              <a:off x="2063692" y="2207071"/>
              <a:ext cx="1838844" cy="931631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F0719AA8-E09C-054E-851B-922EA64D3E1A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4731193" y="3323368"/>
              <a:ext cx="790418" cy="94723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90054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8FF76B37-34B8-5C4A-918C-729988CDD73F}"/>
              </a:ext>
            </a:extLst>
          </p:cNvPr>
          <p:cNvGrpSpPr/>
          <p:nvPr/>
        </p:nvGrpSpPr>
        <p:grpSpPr>
          <a:xfrm>
            <a:off x="7029742" y="2062280"/>
            <a:ext cx="4424315" cy="3618511"/>
            <a:chOff x="6362737" y="879270"/>
            <a:chExt cx="5311161" cy="453466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B7B7BF59-29A1-A44D-A04E-6CF22C8F4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62737" y="1025123"/>
              <a:ext cx="5281453" cy="4388811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B923978-EC1A-7341-8579-12E24754FD1E}"/>
                </a:ext>
              </a:extLst>
            </p:cNvPr>
            <p:cNvSpPr txBox="1"/>
            <p:nvPr/>
          </p:nvSpPr>
          <p:spPr>
            <a:xfrm>
              <a:off x="11029265" y="1117769"/>
              <a:ext cx="644633" cy="4242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100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016E912-D052-6446-8C99-A599627D35BD}"/>
                </a:ext>
              </a:extLst>
            </p:cNvPr>
            <p:cNvSpPr txBox="1"/>
            <p:nvPr/>
          </p:nvSpPr>
          <p:spPr>
            <a:xfrm>
              <a:off x="7383734" y="879270"/>
              <a:ext cx="3401810" cy="42427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Factor of microbunching gain</a:t>
              </a:r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349D5B-1EC5-8645-92E2-C2DB333E6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94" y="231873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Microbunching Instability at FLASH: Proposal and Simulations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1427B-4367-D148-B46B-06B62DF96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4</a:t>
            </a:fld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41A3B-A894-6A47-A587-70168E0339A1}"/>
              </a:ext>
            </a:extLst>
          </p:cNvPr>
          <p:cNvSpPr txBox="1"/>
          <p:nvPr/>
        </p:nvSpPr>
        <p:spPr>
          <a:xfrm>
            <a:off x="6586864" y="913520"/>
            <a:ext cx="46096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Simulations: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Charge Q = 250 </a:t>
            </a:r>
            <a:r>
              <a:rPr lang="en-GB" sz="1600" dirty="0" err="1">
                <a:solidFill>
                  <a:srgbClr val="002060"/>
                </a:solidFill>
              </a:rPr>
              <a:t>pC</a:t>
            </a:r>
            <a:r>
              <a:rPr lang="en-GB" sz="1600" dirty="0">
                <a:solidFill>
                  <a:srgbClr val="002060"/>
                </a:solidFill>
              </a:rPr>
              <a:t>, peak current at gun I</a:t>
            </a:r>
            <a:r>
              <a:rPr lang="en-GB" sz="1600" baseline="-25000" dirty="0">
                <a:solidFill>
                  <a:srgbClr val="002060"/>
                </a:solidFill>
              </a:rPr>
              <a:t>0</a:t>
            </a:r>
            <a:r>
              <a:rPr lang="en-GB" sz="1600" dirty="0">
                <a:solidFill>
                  <a:srgbClr val="002060"/>
                </a:solidFill>
              </a:rPr>
              <a:t> = 15 A,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Compression C = 70, final peak current I</a:t>
            </a:r>
            <a:r>
              <a:rPr lang="en-GB" sz="1600" baseline="-25000" dirty="0">
                <a:solidFill>
                  <a:srgbClr val="002060"/>
                </a:solidFill>
              </a:rPr>
              <a:t>f</a:t>
            </a:r>
            <a:r>
              <a:rPr lang="en-GB" sz="1600" dirty="0">
                <a:solidFill>
                  <a:srgbClr val="002060"/>
                </a:solidFill>
              </a:rPr>
              <a:t> = 1000A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751F0E2A-0172-2D47-B64A-CA6FC9678346}"/>
              </a:ext>
            </a:extLst>
          </p:cNvPr>
          <p:cNvGrpSpPr/>
          <p:nvPr/>
        </p:nvGrpSpPr>
        <p:grpSpPr>
          <a:xfrm>
            <a:off x="8838446" y="4977017"/>
            <a:ext cx="1352440" cy="1291599"/>
            <a:chOff x="7454602" y="4623868"/>
            <a:chExt cx="1352440" cy="1630663"/>
          </a:xfrm>
        </p:grpSpPr>
        <p:sp>
          <p:nvSpPr>
            <p:cNvPr id="20" name="Left Brace 19">
              <a:extLst>
                <a:ext uri="{FF2B5EF4-FFF2-40B4-BE49-F238E27FC236}">
                  <a16:creationId xmlns:a16="http://schemas.microsoft.com/office/drawing/2014/main" id="{D1992293-F183-8F47-822B-5E0A09D3D65D}"/>
                </a:ext>
              </a:extLst>
            </p:cNvPr>
            <p:cNvSpPr/>
            <p:nvPr/>
          </p:nvSpPr>
          <p:spPr>
            <a:xfrm rot="16200000">
              <a:off x="7978421" y="5298907"/>
              <a:ext cx="302682" cy="603953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BD54E7B-F0B3-8048-BD25-244082A5B39A}"/>
                </a:ext>
              </a:extLst>
            </p:cNvPr>
            <p:cNvSpPr txBox="1"/>
            <p:nvPr/>
          </p:nvSpPr>
          <p:spPr>
            <a:xfrm>
              <a:off x="7454602" y="5827102"/>
              <a:ext cx="1352440" cy="4274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O.2 – 1 mm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67EBB536-58D4-F445-AB77-587F763EE4D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39073" y="4623868"/>
              <a:ext cx="0" cy="577059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E53F0E8B-CED1-364F-B875-664E9C42B8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31738" y="4623870"/>
              <a:ext cx="0" cy="76093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65693D2-E7B1-584E-9EB0-A9F5EA429900}"/>
              </a:ext>
            </a:extLst>
          </p:cNvPr>
          <p:cNvGrpSpPr/>
          <p:nvPr/>
        </p:nvGrpSpPr>
        <p:grpSpPr>
          <a:xfrm>
            <a:off x="6555439" y="1990345"/>
            <a:ext cx="4146225" cy="1206549"/>
            <a:chOff x="4428288" y="920153"/>
            <a:chExt cx="5091417" cy="1206549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F8B1DBA-B9AF-9144-99BC-DCFFD22A18C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52533" y="1945519"/>
              <a:ext cx="406717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52253679-06C2-7F45-BCC2-04DBABC6C26C}"/>
                </a:ext>
              </a:extLst>
            </p:cNvPr>
            <p:cNvSpPr/>
            <p:nvPr/>
          </p:nvSpPr>
          <p:spPr>
            <a:xfrm>
              <a:off x="4815904" y="1356862"/>
              <a:ext cx="304972" cy="588652"/>
            </a:xfrm>
            <a:prstGeom prst="leftBrac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01C680E-392F-7F4A-A459-4EAB6C506D29}"/>
                </a:ext>
              </a:extLst>
            </p:cNvPr>
            <p:cNvSpPr txBox="1"/>
            <p:nvPr/>
          </p:nvSpPr>
          <p:spPr>
            <a:xfrm rot="16200000">
              <a:off x="4032879" y="1315562"/>
              <a:ext cx="1206549" cy="4157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dirty="0">
                  <a:solidFill>
                    <a:srgbClr val="FF0000"/>
                  </a:solidFill>
                </a:rPr>
                <a:t>10 – 20 keV 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C14B4FF-868E-4549-BAEB-CCE514448C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440181" y="1356862"/>
              <a:ext cx="4067172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prstDash val="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A7A2129-AE7E-A24E-BA62-46B913A7C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7853" y="844445"/>
            <a:ext cx="2038502" cy="7513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D2B853-7DD2-9448-9EC1-F791BED0E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9726" y="1553805"/>
            <a:ext cx="4022380" cy="116965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12F5876-63CD-8545-ADF1-DFC6563A9BE3}"/>
              </a:ext>
            </a:extLst>
          </p:cNvPr>
          <p:cNvSpPr/>
          <p:nvPr/>
        </p:nvSpPr>
        <p:spPr>
          <a:xfrm>
            <a:off x="747162" y="844445"/>
            <a:ext cx="4983245" cy="55574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A50453-1A47-C649-B086-D0A7CF53D05A}"/>
              </a:ext>
            </a:extLst>
          </p:cNvPr>
          <p:cNvGrpSpPr/>
          <p:nvPr/>
        </p:nvGrpSpPr>
        <p:grpSpPr>
          <a:xfrm>
            <a:off x="797496" y="2631259"/>
            <a:ext cx="4855794" cy="1367755"/>
            <a:chOff x="168321" y="2681593"/>
            <a:chExt cx="4375222" cy="126397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34377EA2-1A21-1F44-8D18-2E7DDFEE1F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321" y="2681593"/>
              <a:ext cx="4375222" cy="1263971"/>
            </a:xfrm>
            <a:prstGeom prst="rect">
              <a:avLst/>
            </a:prstGeom>
          </p:spPr>
        </p:pic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2243579-2983-2445-81BC-1BA847CB5332}"/>
                </a:ext>
              </a:extLst>
            </p:cNvPr>
            <p:cNvGrpSpPr/>
            <p:nvPr/>
          </p:nvGrpSpPr>
          <p:grpSpPr>
            <a:xfrm>
              <a:off x="252211" y="3591625"/>
              <a:ext cx="4177410" cy="319000"/>
              <a:chOff x="226876" y="5098211"/>
              <a:chExt cx="5599725" cy="41439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43C8BFCF-C78D-D74C-867E-D1BAC988E839}"/>
                  </a:ext>
                </a:extLst>
              </p:cNvPr>
              <p:cNvCxnSpPr/>
              <p:nvPr/>
            </p:nvCxnSpPr>
            <p:spPr>
              <a:xfrm>
                <a:off x="2348088" y="5098211"/>
                <a:ext cx="3478513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2976D4DF-77B0-7C45-AA35-4FA9C34271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48335" y="5307056"/>
                <a:ext cx="5578266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4673B625-61F0-7348-9FBD-40476224A0C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6876" y="5512608"/>
                <a:ext cx="1297124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B8ABF445-3DF7-C546-8AD0-2CEA3F11C9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561238" y="5510594"/>
                <a:ext cx="3349429" cy="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F6F7894-A519-8443-A84B-E57A9DDD4076}"/>
              </a:ext>
            </a:extLst>
          </p:cNvPr>
          <p:cNvGrpSpPr/>
          <p:nvPr/>
        </p:nvGrpSpPr>
        <p:grpSpPr>
          <a:xfrm>
            <a:off x="866876" y="4350837"/>
            <a:ext cx="4771904" cy="762871"/>
            <a:chOff x="5906224" y="1633336"/>
            <a:chExt cx="6224123" cy="747487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749AAA6F-E344-0D42-839F-E0DA4AE1C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06224" y="1633336"/>
              <a:ext cx="6224123" cy="747487"/>
            </a:xfrm>
            <a:prstGeom prst="rect">
              <a:avLst/>
            </a:prstGeom>
          </p:spPr>
        </p:pic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6C2857E7-8F7E-F045-9F82-51B1312A8396}"/>
                </a:ext>
              </a:extLst>
            </p:cNvPr>
            <p:cNvCxnSpPr>
              <a:cxnSpLocks/>
            </p:cNvCxnSpPr>
            <p:nvPr/>
          </p:nvCxnSpPr>
          <p:spPr>
            <a:xfrm>
              <a:off x="8900698" y="1867819"/>
              <a:ext cx="31213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C910603D-88E2-1A42-8D27-DDFA0C3669A1}"/>
                </a:ext>
              </a:extLst>
            </p:cNvPr>
            <p:cNvCxnSpPr>
              <a:cxnSpLocks/>
            </p:cNvCxnSpPr>
            <p:nvPr/>
          </p:nvCxnSpPr>
          <p:spPr>
            <a:xfrm>
              <a:off x="5999452" y="2122735"/>
              <a:ext cx="1704624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93A440C0-FD06-704D-8782-416D33F114A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4543" y="2375602"/>
              <a:ext cx="3977479" cy="5221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5D4355C-87A1-1C40-80DC-5F971C502088}"/>
              </a:ext>
            </a:extLst>
          </p:cNvPr>
          <p:cNvGrpSpPr/>
          <p:nvPr/>
        </p:nvGrpSpPr>
        <p:grpSpPr>
          <a:xfrm>
            <a:off x="881386" y="5058842"/>
            <a:ext cx="4771904" cy="1270741"/>
            <a:chOff x="5926790" y="2435119"/>
            <a:chExt cx="6222315" cy="144191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271A54E3-E442-7A42-A320-BEA12499CCDF}"/>
                </a:ext>
              </a:extLst>
            </p:cNvPr>
            <p:cNvGrpSpPr/>
            <p:nvPr/>
          </p:nvGrpSpPr>
          <p:grpSpPr>
            <a:xfrm>
              <a:off x="5926790" y="2582261"/>
              <a:ext cx="6222315" cy="1294774"/>
              <a:chOff x="5974053" y="2896629"/>
              <a:chExt cx="6222315" cy="1294774"/>
            </a:xfrm>
          </p:grpSpPr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388D7D62-DD44-A540-A6C3-575B79C4BB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74053" y="2896629"/>
                <a:ext cx="6222315" cy="1294774"/>
              </a:xfrm>
              <a:prstGeom prst="rect">
                <a:avLst/>
              </a:prstGeom>
            </p:spPr>
          </p:pic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624CED2-80AE-4C47-B372-02FB44A6B6E4}"/>
                  </a:ext>
                </a:extLst>
              </p:cNvPr>
              <p:cNvSpPr/>
              <p:nvPr/>
            </p:nvSpPr>
            <p:spPr>
              <a:xfrm>
                <a:off x="6046715" y="2896629"/>
                <a:ext cx="4085256" cy="1941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D27B6A78-9FD0-874B-918D-B9093FD1F872}"/>
                </a:ext>
              </a:extLst>
            </p:cNvPr>
            <p:cNvSpPr txBox="1"/>
            <p:nvPr/>
          </p:nvSpPr>
          <p:spPr>
            <a:xfrm>
              <a:off x="9703632" y="2435119"/>
              <a:ext cx="36099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dirty="0">
                  <a:solidFill>
                    <a:schemeClr val="bg2">
                      <a:lumMod val="50000"/>
                    </a:schemeClr>
                  </a:solidFill>
                </a:rPr>
                <a:t>…</a:t>
              </a: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5095757-CE7C-D142-A78F-532D82B00E1C}"/>
                </a:ext>
              </a:extLst>
            </p:cNvPr>
            <p:cNvCxnSpPr>
              <a:cxnSpLocks/>
            </p:cNvCxnSpPr>
            <p:nvPr/>
          </p:nvCxnSpPr>
          <p:spPr>
            <a:xfrm>
              <a:off x="10084708" y="2776449"/>
              <a:ext cx="197609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C473E0F-B92C-CD48-8DAC-A8254C86D493}"/>
                </a:ext>
              </a:extLst>
            </p:cNvPr>
            <p:cNvCxnSpPr>
              <a:cxnSpLocks/>
            </p:cNvCxnSpPr>
            <p:nvPr/>
          </p:nvCxnSpPr>
          <p:spPr>
            <a:xfrm>
              <a:off x="6038958" y="3053026"/>
              <a:ext cx="602184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A8036DAC-C7F6-1944-B6ED-5A1AEA375DEE}"/>
                </a:ext>
              </a:extLst>
            </p:cNvPr>
            <p:cNvCxnSpPr>
              <a:cxnSpLocks/>
            </p:cNvCxnSpPr>
            <p:nvPr/>
          </p:nvCxnSpPr>
          <p:spPr>
            <a:xfrm>
              <a:off x="6027024" y="3317751"/>
              <a:ext cx="6021846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ACF26A5-2E1C-C843-93B3-393F389F7809}"/>
                </a:ext>
              </a:extLst>
            </p:cNvPr>
            <p:cNvCxnSpPr>
              <a:cxnSpLocks/>
            </p:cNvCxnSpPr>
            <p:nvPr/>
          </p:nvCxnSpPr>
          <p:spPr>
            <a:xfrm>
              <a:off x="6012489" y="3854457"/>
              <a:ext cx="335728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D1B6495-E81F-9640-8D17-158B8A917380}"/>
                </a:ext>
              </a:extLst>
            </p:cNvPr>
            <p:cNvCxnSpPr>
              <a:cxnSpLocks/>
            </p:cNvCxnSpPr>
            <p:nvPr/>
          </p:nvCxnSpPr>
          <p:spPr>
            <a:xfrm>
              <a:off x="6027024" y="3589009"/>
              <a:ext cx="1560745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6EC62F50-FB40-2E42-B3FB-0911949DA59E}"/>
              </a:ext>
            </a:extLst>
          </p:cNvPr>
          <p:cNvSpPr txBox="1"/>
          <p:nvPr/>
        </p:nvSpPr>
        <p:spPr>
          <a:xfrm>
            <a:off x="847131" y="4069128"/>
            <a:ext cx="29307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 to cure the microbunching instability: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E1CFBEC-75B5-2B4A-BDCB-881651B346FC}"/>
              </a:ext>
            </a:extLst>
          </p:cNvPr>
          <p:cNvSpPr txBox="1"/>
          <p:nvPr/>
        </p:nvSpPr>
        <p:spPr>
          <a:xfrm>
            <a:off x="2834544" y="51914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2003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BCFA6CF7-3758-E948-AEDD-5AD4F6C75B03}"/>
              </a:ext>
            </a:extLst>
          </p:cNvPr>
          <p:cNvSpPr txBox="1"/>
          <p:nvPr/>
        </p:nvSpPr>
        <p:spPr>
          <a:xfrm>
            <a:off x="8618537" y="522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2021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6315ECD-8C6C-C14A-B8B8-CAD56FA4B63E}"/>
              </a:ext>
            </a:extLst>
          </p:cNvPr>
          <p:cNvSpPr/>
          <p:nvPr/>
        </p:nvSpPr>
        <p:spPr>
          <a:xfrm>
            <a:off x="6462125" y="851907"/>
            <a:ext cx="4983245" cy="555743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1D2AF2B-A61D-8245-9F76-566EE99B9CC0}"/>
              </a:ext>
            </a:extLst>
          </p:cNvPr>
          <p:cNvSpPr/>
          <p:nvPr/>
        </p:nvSpPr>
        <p:spPr>
          <a:xfrm>
            <a:off x="890600" y="3634738"/>
            <a:ext cx="552306" cy="1617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C3BBD95F-4B5B-C249-B284-9A91E1473A1C}"/>
              </a:ext>
            </a:extLst>
          </p:cNvPr>
          <p:cNvSpPr/>
          <p:nvPr/>
        </p:nvSpPr>
        <p:spPr>
          <a:xfrm>
            <a:off x="3326824" y="4891566"/>
            <a:ext cx="565668" cy="20636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959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Picture 165">
            <a:extLst>
              <a:ext uri="{FF2B5EF4-FFF2-40B4-BE49-F238E27FC236}">
                <a16:creationId xmlns:a16="http://schemas.microsoft.com/office/drawing/2014/main" id="{D04532EF-8111-74EE-292D-625E882A65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70" y="933849"/>
            <a:ext cx="10285575" cy="2371830"/>
          </a:xfrm>
          <a:prstGeom prst="rect">
            <a:avLst/>
          </a:prstGeom>
        </p:spPr>
      </p:pic>
      <p:sp>
        <p:nvSpPr>
          <p:cNvPr id="161" name="Rounded Rectangle 160">
            <a:extLst>
              <a:ext uri="{FF2B5EF4-FFF2-40B4-BE49-F238E27FC236}">
                <a16:creationId xmlns:a16="http://schemas.microsoft.com/office/drawing/2014/main" id="{DB3E84A5-6D90-2250-84D8-FE177BE4C78C}"/>
              </a:ext>
            </a:extLst>
          </p:cNvPr>
          <p:cNvSpPr/>
          <p:nvPr/>
        </p:nvSpPr>
        <p:spPr>
          <a:xfrm>
            <a:off x="191344" y="2873385"/>
            <a:ext cx="6840760" cy="3651959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600" err="1">
              <a:solidFill>
                <a:schemeClr val="tx1"/>
              </a:solidFill>
            </a:endParaRPr>
          </a:p>
        </p:txBody>
      </p: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56ACE67B-B809-F002-89AE-67C41DC9C0F9}"/>
              </a:ext>
            </a:extLst>
          </p:cNvPr>
          <p:cNvGrpSpPr/>
          <p:nvPr/>
        </p:nvGrpSpPr>
        <p:grpSpPr>
          <a:xfrm>
            <a:off x="346919" y="3370773"/>
            <a:ext cx="6393744" cy="3010555"/>
            <a:chOff x="778967" y="2583996"/>
            <a:chExt cx="6393744" cy="30105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D93C8C8-BF23-EAE6-596E-933ED61B8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0393" y="4675796"/>
              <a:ext cx="1460969" cy="91832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D2EE5FB-E550-70D0-74BD-23863DC61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1474" y="4717018"/>
              <a:ext cx="1361237" cy="867302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43E5F05-DCA3-7B70-BAB2-F159C4AFC0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534" y="4676226"/>
              <a:ext cx="1451077" cy="918325"/>
            </a:xfrm>
            <a:prstGeom prst="rect">
              <a:avLst/>
            </a:prstGeom>
          </p:spPr>
        </p:pic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5D0AEFE7-15CB-5C16-CB48-3ED79062DA07}"/>
                </a:ext>
              </a:extLst>
            </p:cNvPr>
            <p:cNvGrpSpPr/>
            <p:nvPr/>
          </p:nvGrpSpPr>
          <p:grpSpPr>
            <a:xfrm>
              <a:off x="778967" y="2583996"/>
              <a:ext cx="5893098" cy="2573326"/>
              <a:chOff x="3964851" y="1756943"/>
              <a:chExt cx="5273350" cy="2048847"/>
            </a:xfrm>
          </p:grpSpPr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9B08A5E2-9908-82C3-B40D-DA7C544F5418}"/>
                  </a:ext>
                </a:extLst>
              </p:cNvPr>
              <p:cNvSpPr/>
              <p:nvPr/>
            </p:nvSpPr>
            <p:spPr>
              <a:xfrm rot="10800000">
                <a:off x="4942654" y="2455787"/>
                <a:ext cx="152589" cy="311506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7397EC6-A4FA-816F-17B8-107DDB089DE1}"/>
                  </a:ext>
                </a:extLst>
              </p:cNvPr>
              <p:cNvSpPr/>
              <p:nvPr/>
            </p:nvSpPr>
            <p:spPr>
              <a:xfrm rot="10800000">
                <a:off x="6265722" y="268018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B85383A4-6FA3-4F27-9E07-1C0582CE3227}"/>
                  </a:ext>
                </a:extLst>
              </p:cNvPr>
              <p:cNvSpPr/>
              <p:nvPr/>
            </p:nvSpPr>
            <p:spPr>
              <a:xfrm rot="10800000">
                <a:off x="6265722" y="223006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3F4DBEAC-24C2-3690-65F8-E6574421BDEB}"/>
                  </a:ext>
                </a:extLst>
              </p:cNvPr>
              <p:cNvSpPr/>
              <p:nvPr/>
            </p:nvSpPr>
            <p:spPr>
              <a:xfrm rot="10800000">
                <a:off x="6212002" y="268018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CE0A8BD8-727D-DCD9-8373-D6880D2B5C69}"/>
                  </a:ext>
                </a:extLst>
              </p:cNvPr>
              <p:cNvSpPr/>
              <p:nvPr/>
            </p:nvSpPr>
            <p:spPr>
              <a:xfrm rot="10800000">
                <a:off x="6209691" y="223006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51A94C98-AB38-8284-3235-2214E477C9EC}"/>
                  </a:ext>
                </a:extLst>
              </p:cNvPr>
              <p:cNvSpPr/>
              <p:nvPr/>
            </p:nvSpPr>
            <p:spPr>
              <a:xfrm rot="10800000">
                <a:off x="6156446" y="268018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5B5AB33B-E622-50DF-8187-035CC4E7CCBB}"/>
                  </a:ext>
                </a:extLst>
              </p:cNvPr>
              <p:cNvSpPr/>
              <p:nvPr/>
            </p:nvSpPr>
            <p:spPr>
              <a:xfrm rot="10800000">
                <a:off x="6156446" y="223006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21A50C26-2770-C641-D936-19168F0C5ADA}"/>
                  </a:ext>
                </a:extLst>
              </p:cNvPr>
              <p:cNvSpPr/>
              <p:nvPr/>
            </p:nvSpPr>
            <p:spPr>
              <a:xfrm rot="10800000">
                <a:off x="6100889" y="268018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D45AAAAA-DE4B-454B-A69A-60018DB6E66E}"/>
                  </a:ext>
                </a:extLst>
              </p:cNvPr>
              <p:cNvSpPr/>
              <p:nvPr/>
            </p:nvSpPr>
            <p:spPr>
              <a:xfrm rot="10800000">
                <a:off x="6102725" y="223006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80CC1CD3-6B3E-963D-F802-25449D1C5440}"/>
                  </a:ext>
                </a:extLst>
              </p:cNvPr>
              <p:cNvSpPr/>
              <p:nvPr/>
            </p:nvSpPr>
            <p:spPr>
              <a:xfrm rot="10800000">
                <a:off x="6047360" y="268018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81FD9DCB-AADA-8E5D-49BB-FFC0AA96F68A}"/>
                  </a:ext>
                </a:extLst>
              </p:cNvPr>
              <p:cNvSpPr/>
              <p:nvPr/>
            </p:nvSpPr>
            <p:spPr>
              <a:xfrm rot="10800000">
                <a:off x="6049480" y="223006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AC3729DD-55BF-6DA7-FF83-90EDF6CE9347}"/>
                  </a:ext>
                </a:extLst>
              </p:cNvPr>
              <p:cNvSpPr/>
              <p:nvPr/>
            </p:nvSpPr>
            <p:spPr>
              <a:xfrm rot="10800000">
                <a:off x="5993831" y="268018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838B67D3-E508-DE17-0A1A-56EEC7119E50}"/>
                  </a:ext>
                </a:extLst>
              </p:cNvPr>
              <p:cNvSpPr/>
              <p:nvPr/>
            </p:nvSpPr>
            <p:spPr>
              <a:xfrm rot="10800000">
                <a:off x="5995195" y="223006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FE672F98-F7E3-8218-FB11-2BA9A5E93EAF}"/>
                  </a:ext>
                </a:extLst>
              </p:cNvPr>
              <p:cNvSpPr/>
              <p:nvPr/>
            </p:nvSpPr>
            <p:spPr>
              <a:xfrm rot="10800000">
                <a:off x="5941693" y="268018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EDAB7D4-3E51-A3A5-ED18-D1A1379FAA68}"/>
                  </a:ext>
                </a:extLst>
              </p:cNvPr>
              <p:cNvSpPr/>
              <p:nvPr/>
            </p:nvSpPr>
            <p:spPr>
              <a:xfrm rot="10800000">
                <a:off x="5941513" y="223006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8A66DED4-4392-F39A-75A1-FE6971797F45}"/>
                  </a:ext>
                </a:extLst>
              </p:cNvPr>
              <p:cNvSpPr/>
              <p:nvPr/>
            </p:nvSpPr>
            <p:spPr>
              <a:xfrm rot="10800000">
                <a:off x="5886806" y="268018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EBC097F-496F-1534-994F-BAB657604F96}"/>
                  </a:ext>
                </a:extLst>
              </p:cNvPr>
              <p:cNvSpPr/>
              <p:nvPr/>
            </p:nvSpPr>
            <p:spPr>
              <a:xfrm rot="10800000">
                <a:off x="5887973" y="223006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098A0F4F-CE79-36DB-0529-C743687C7382}"/>
                  </a:ext>
                </a:extLst>
              </p:cNvPr>
              <p:cNvSpPr/>
              <p:nvPr/>
            </p:nvSpPr>
            <p:spPr>
              <a:xfrm rot="10800000">
                <a:off x="5834471" y="268018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8D9EA803-A854-CFFA-CD13-129EF9DB77AD}"/>
                  </a:ext>
                </a:extLst>
              </p:cNvPr>
              <p:cNvSpPr/>
              <p:nvPr/>
            </p:nvSpPr>
            <p:spPr>
              <a:xfrm rot="10800000">
                <a:off x="5834291" y="2230066"/>
                <a:ext cx="53721" cy="309512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DC0A74FE-1D4C-872E-90B4-505718BC7DB8}"/>
                  </a:ext>
                </a:extLst>
              </p:cNvPr>
              <p:cNvSpPr/>
              <p:nvPr/>
            </p:nvSpPr>
            <p:spPr>
              <a:xfrm rot="10800000">
                <a:off x="5779584" y="268018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862BC438-D963-8F98-8E91-8DA8475E2A0F}"/>
                  </a:ext>
                </a:extLst>
              </p:cNvPr>
              <p:cNvSpPr/>
              <p:nvPr/>
            </p:nvSpPr>
            <p:spPr>
              <a:xfrm rot="10800000">
                <a:off x="5780751" y="2230066"/>
                <a:ext cx="53721" cy="309512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484D9311-BAA8-EFAD-DC3F-F2745212998F}"/>
                  </a:ext>
                </a:extLst>
              </p:cNvPr>
              <p:cNvSpPr txBox="1"/>
              <p:nvPr/>
            </p:nvSpPr>
            <p:spPr>
              <a:xfrm>
                <a:off x="5441463" y="1856406"/>
                <a:ext cx="13179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/>
                  <a:t>LH Undulator</a:t>
                </a:r>
              </a:p>
            </p:txBody>
          </p:sp>
          <p:sp>
            <p:nvSpPr>
              <p:cNvPr id="98" name="Rounded Rectangle 97">
                <a:extLst>
                  <a:ext uri="{FF2B5EF4-FFF2-40B4-BE49-F238E27FC236}">
                    <a16:creationId xmlns:a16="http://schemas.microsoft.com/office/drawing/2014/main" id="{5CEA4BB1-C0F7-DC88-4B19-6E4A11869C6B}"/>
                  </a:ext>
                </a:extLst>
              </p:cNvPr>
              <p:cNvSpPr/>
              <p:nvPr/>
            </p:nvSpPr>
            <p:spPr>
              <a:xfrm>
                <a:off x="5366150" y="2387883"/>
                <a:ext cx="297802" cy="42078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230CB673-B42A-6406-C5D0-5513784CF3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515051" y="2259203"/>
                <a:ext cx="0" cy="223046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804C8080-EA9A-6F84-E51D-8C5002ED4BF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5437512" y="2432359"/>
                <a:ext cx="148901" cy="104631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2" name="Trapezoid 47">
                <a:extLst>
                  <a:ext uri="{FF2B5EF4-FFF2-40B4-BE49-F238E27FC236}">
                    <a16:creationId xmlns:a16="http://schemas.microsoft.com/office/drawing/2014/main" id="{7294C5E3-3214-67B5-22A4-90285394A682}"/>
                  </a:ext>
                </a:extLst>
              </p:cNvPr>
              <p:cNvSpPr/>
              <p:nvPr/>
            </p:nvSpPr>
            <p:spPr>
              <a:xfrm rot="10800000">
                <a:off x="5431063" y="2835439"/>
                <a:ext cx="167976" cy="108499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4" name="Rounded Rectangle 103">
                <a:extLst>
                  <a:ext uri="{FF2B5EF4-FFF2-40B4-BE49-F238E27FC236}">
                    <a16:creationId xmlns:a16="http://schemas.microsoft.com/office/drawing/2014/main" id="{44734F57-7C12-D547-C129-C60A5B7C91DE}"/>
                  </a:ext>
                </a:extLst>
              </p:cNvPr>
              <p:cNvSpPr/>
              <p:nvPr/>
            </p:nvSpPr>
            <p:spPr>
              <a:xfrm>
                <a:off x="5431761" y="2963203"/>
                <a:ext cx="166580" cy="1188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6" name="Rounded Rectangle 105">
                <a:extLst>
                  <a:ext uri="{FF2B5EF4-FFF2-40B4-BE49-F238E27FC236}">
                    <a16:creationId xmlns:a16="http://schemas.microsoft.com/office/drawing/2014/main" id="{24210ACB-9CCA-5831-D753-A13ABD6D5732}"/>
                  </a:ext>
                </a:extLst>
              </p:cNvPr>
              <p:cNvSpPr/>
              <p:nvPr/>
            </p:nvSpPr>
            <p:spPr>
              <a:xfrm>
                <a:off x="6446270" y="2387883"/>
                <a:ext cx="297802" cy="42078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FDBD87DB-D998-5C4F-22B3-16ABF20CE9B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595171" y="2259203"/>
                <a:ext cx="0" cy="223046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8" name="Trapezoid 107">
                <a:extLst>
                  <a:ext uri="{FF2B5EF4-FFF2-40B4-BE49-F238E27FC236}">
                    <a16:creationId xmlns:a16="http://schemas.microsoft.com/office/drawing/2014/main" id="{C2191D8F-505F-33FC-6BD2-13A6FD2BC3D8}"/>
                  </a:ext>
                </a:extLst>
              </p:cNvPr>
              <p:cNvSpPr/>
              <p:nvPr/>
            </p:nvSpPr>
            <p:spPr>
              <a:xfrm rot="10800000">
                <a:off x="6511183" y="2835439"/>
                <a:ext cx="167976" cy="108499"/>
              </a:xfrm>
              <a:prstGeom prst="trapezoid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9" name="Rounded Rectangle 108">
                <a:extLst>
                  <a:ext uri="{FF2B5EF4-FFF2-40B4-BE49-F238E27FC236}">
                    <a16:creationId xmlns:a16="http://schemas.microsoft.com/office/drawing/2014/main" id="{7E72E1F6-C497-5BD8-311F-137DF98EABD9}"/>
                  </a:ext>
                </a:extLst>
              </p:cNvPr>
              <p:cNvSpPr/>
              <p:nvPr/>
            </p:nvSpPr>
            <p:spPr>
              <a:xfrm>
                <a:off x="6511881" y="2963203"/>
                <a:ext cx="166580" cy="118836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C7FF7A5E-F4C8-5418-F29F-C2A5E1CA5102}"/>
                  </a:ext>
                </a:extLst>
              </p:cNvPr>
              <p:cNvSpPr txBox="1"/>
              <p:nvPr/>
            </p:nvSpPr>
            <p:spPr>
              <a:xfrm>
                <a:off x="5178778" y="2028401"/>
                <a:ext cx="7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>
                    <a:solidFill>
                      <a:srgbClr val="C00000"/>
                    </a:solidFill>
                  </a:rPr>
                  <a:t>Screen</a:t>
                </a:r>
              </a:p>
            </p:txBody>
          </p:sp>
          <p:sp>
            <p:nvSpPr>
              <p:cNvPr id="111" name="TextBox 110">
                <a:extLst>
                  <a:ext uri="{FF2B5EF4-FFF2-40B4-BE49-F238E27FC236}">
                    <a16:creationId xmlns:a16="http://schemas.microsoft.com/office/drawing/2014/main" id="{A33B86E5-74A4-1B0A-3F9F-AA8FC060855C}"/>
                  </a:ext>
                </a:extLst>
              </p:cNvPr>
              <p:cNvSpPr txBox="1"/>
              <p:nvPr/>
            </p:nvSpPr>
            <p:spPr>
              <a:xfrm>
                <a:off x="6220691" y="2028401"/>
                <a:ext cx="7825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>
                    <a:solidFill>
                      <a:srgbClr val="C00000"/>
                    </a:solidFill>
                  </a:rPr>
                  <a:t>Screen</a:t>
                </a:r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7381AC3A-030D-16E5-4554-F70EFDC08DA7}"/>
                  </a:ext>
                </a:extLst>
              </p:cNvPr>
              <p:cNvSpPr/>
              <p:nvPr/>
            </p:nvSpPr>
            <p:spPr>
              <a:xfrm rot="10800000">
                <a:off x="4287248" y="2146013"/>
                <a:ext cx="151584" cy="307779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66BBC648-B2B6-C3B1-EF0D-4EAC5FD369C9}"/>
                  </a:ext>
                </a:extLst>
              </p:cNvPr>
              <p:cNvSpPr/>
              <p:nvPr/>
            </p:nvSpPr>
            <p:spPr>
              <a:xfrm rot="10800000">
                <a:off x="4076656" y="2455787"/>
                <a:ext cx="152589" cy="311506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D4162E76-894D-75CF-97BC-4DDAA1B1A72F}"/>
                  </a:ext>
                </a:extLst>
              </p:cNvPr>
              <p:cNvCxnSpPr>
                <a:cxnSpLocks/>
                <a:stCxn id="116" idx="3"/>
              </p:cNvCxnSpPr>
              <p:nvPr/>
            </p:nvCxnSpPr>
            <p:spPr>
              <a:xfrm flipH="1" flipV="1">
                <a:off x="4581469" y="2617690"/>
                <a:ext cx="0" cy="38936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41758127-D10C-BFDE-3AB9-57161C3C69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013937" y="3007050"/>
                <a:ext cx="6012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E1E3B2A5-5D7C-9583-C526-1B0342C0B808}"/>
                  </a:ext>
                </a:extLst>
              </p:cNvPr>
              <p:cNvSpPr/>
              <p:nvPr/>
            </p:nvSpPr>
            <p:spPr>
              <a:xfrm rot="13500000">
                <a:off x="4575656" y="2920687"/>
                <a:ext cx="61200" cy="216000"/>
              </a:xfrm>
              <a:prstGeom prst="rect">
                <a:avLst/>
              </a:prstGeom>
              <a:solidFill>
                <a:srgbClr val="00AA9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C1DB93EE-A170-E06E-97EE-0B81B40A1BCF}"/>
                  </a:ext>
                </a:extLst>
              </p:cNvPr>
              <p:cNvSpPr txBox="1"/>
              <p:nvPr/>
            </p:nvSpPr>
            <p:spPr>
              <a:xfrm>
                <a:off x="4058272" y="1756943"/>
                <a:ext cx="99796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>
                    <a:solidFill>
                      <a:srgbClr val="0070C0"/>
                    </a:solidFill>
                  </a:rPr>
                  <a:t>LH Chicane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D0034A8-0FEE-90C3-073C-C0BC6BCC187E}"/>
                  </a:ext>
                </a:extLst>
              </p:cNvPr>
              <p:cNvSpPr txBox="1"/>
              <p:nvPr/>
            </p:nvSpPr>
            <p:spPr>
              <a:xfrm>
                <a:off x="3967449" y="2741600"/>
                <a:ext cx="79043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b="1">
                    <a:solidFill>
                      <a:srgbClr val="00B050"/>
                    </a:solidFill>
                  </a:rPr>
                  <a:t>Laser</a:t>
                </a:r>
              </a:p>
            </p:txBody>
          </p:sp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EB5869A-496D-162D-1FF2-31EA634095F8}"/>
                  </a:ext>
                </a:extLst>
              </p:cNvPr>
              <p:cNvSpPr txBox="1"/>
              <p:nvPr/>
            </p:nvSpPr>
            <p:spPr>
              <a:xfrm>
                <a:off x="4839694" y="2253174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D4</a:t>
                </a:r>
              </a:p>
            </p:txBody>
          </p:sp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E2313D58-D653-AD9B-07E1-C98F8DC19B13}"/>
                  </a:ext>
                </a:extLst>
              </p:cNvPr>
              <p:cNvSpPr txBox="1"/>
              <p:nvPr/>
            </p:nvSpPr>
            <p:spPr>
              <a:xfrm>
                <a:off x="4630703" y="193663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D3</a:t>
                </a: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8A8300DD-BC2F-575E-E373-57C3E56FBA95}"/>
                  </a:ext>
                </a:extLst>
              </p:cNvPr>
              <p:cNvSpPr txBox="1"/>
              <p:nvPr/>
            </p:nvSpPr>
            <p:spPr>
              <a:xfrm>
                <a:off x="4179296" y="1931003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D2</a:t>
                </a:r>
              </a:p>
            </p:txBody>
          </p:sp>
          <p:sp>
            <p:nvSpPr>
              <p:cNvPr id="125" name="TextBox 124">
                <a:extLst>
                  <a:ext uri="{FF2B5EF4-FFF2-40B4-BE49-F238E27FC236}">
                    <a16:creationId xmlns:a16="http://schemas.microsoft.com/office/drawing/2014/main" id="{1E07EF1A-C0A4-BEB0-A671-746981FE8838}"/>
                  </a:ext>
                </a:extLst>
              </p:cNvPr>
              <p:cNvSpPr txBox="1"/>
              <p:nvPr/>
            </p:nvSpPr>
            <p:spPr>
              <a:xfrm>
                <a:off x="3964851" y="2236319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D1</a:t>
                </a:r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2727ED69-BF33-651B-459F-D2E937BB6B57}"/>
                  </a:ext>
                </a:extLst>
              </p:cNvPr>
              <p:cNvSpPr/>
              <p:nvPr/>
            </p:nvSpPr>
            <p:spPr>
              <a:xfrm rot="10800000">
                <a:off x="4731367" y="2146013"/>
                <a:ext cx="151584" cy="307779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27" name="Straight Connector 126">
                <a:extLst>
                  <a:ext uri="{FF2B5EF4-FFF2-40B4-BE49-F238E27FC236}">
                    <a16:creationId xmlns:a16="http://schemas.microsoft.com/office/drawing/2014/main" id="{C7040BB8-B69F-6EAD-DB0D-34535A9CA04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349856" y="2299902"/>
                <a:ext cx="460800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>
                <a:extLst>
                  <a:ext uri="{FF2B5EF4-FFF2-40B4-BE49-F238E27FC236}">
                    <a16:creationId xmlns:a16="http://schemas.microsoft.com/office/drawing/2014/main" id="{9D11CFFD-B56B-68B3-E7D0-49D2BD4582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154038" y="2299902"/>
                <a:ext cx="209587" cy="311638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6E70831-2F67-0E48-D56E-7C50883FD760}"/>
                  </a:ext>
                </a:extLst>
              </p:cNvPr>
              <p:cNvSpPr/>
              <p:nvPr/>
            </p:nvSpPr>
            <p:spPr>
              <a:xfrm rot="10800000">
                <a:off x="7955761" y="2891570"/>
                <a:ext cx="364722" cy="60304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025BBC5B-01CD-D0D1-B099-A0FCCEED61BD}"/>
                  </a:ext>
                </a:extLst>
              </p:cNvPr>
              <p:cNvSpPr/>
              <p:nvPr/>
            </p:nvSpPr>
            <p:spPr>
              <a:xfrm rot="10800000">
                <a:off x="8471022" y="2303149"/>
                <a:ext cx="364722" cy="60304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32" name="Straight Connector 131">
                <a:extLst>
                  <a:ext uri="{FF2B5EF4-FFF2-40B4-BE49-F238E27FC236}">
                    <a16:creationId xmlns:a16="http://schemas.microsoft.com/office/drawing/2014/main" id="{002C2313-9E2C-ACAE-843B-1BF53B6FF09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798807" y="2198313"/>
                <a:ext cx="0" cy="413227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3" name="TextBox 132">
                <a:extLst>
                  <a:ext uri="{FF2B5EF4-FFF2-40B4-BE49-F238E27FC236}">
                    <a16:creationId xmlns:a16="http://schemas.microsoft.com/office/drawing/2014/main" id="{936F96C0-2AA8-2BA5-7C41-8716BC2D49B6}"/>
                  </a:ext>
                </a:extLst>
              </p:cNvPr>
              <p:cNvSpPr txBox="1"/>
              <p:nvPr/>
            </p:nvSpPr>
            <p:spPr>
              <a:xfrm>
                <a:off x="7121856" y="1891745"/>
                <a:ext cx="172515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>
                    <a:solidFill>
                      <a:srgbClr val="00B050"/>
                    </a:solidFill>
                  </a:rPr>
                  <a:t>Laser Diagnostics</a:t>
                </a:r>
              </a:p>
            </p:txBody>
          </p:sp>
          <p:sp>
            <p:nvSpPr>
              <p:cNvPr id="136" name="TextBox 135">
                <a:extLst>
                  <a:ext uri="{FF2B5EF4-FFF2-40B4-BE49-F238E27FC236}">
                    <a16:creationId xmlns:a16="http://schemas.microsoft.com/office/drawing/2014/main" id="{3760644B-23D5-18DB-2C1A-E7249F314798}"/>
                  </a:ext>
                </a:extLst>
              </p:cNvPr>
              <p:cNvSpPr txBox="1"/>
              <p:nvPr/>
            </p:nvSpPr>
            <p:spPr>
              <a:xfrm>
                <a:off x="8474764" y="2065378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D4</a:t>
                </a:r>
              </a:p>
            </p:txBody>
          </p:sp>
          <p:sp>
            <p:nvSpPr>
              <p:cNvPr id="137" name="TextBox 136">
                <a:extLst>
                  <a:ext uri="{FF2B5EF4-FFF2-40B4-BE49-F238E27FC236}">
                    <a16:creationId xmlns:a16="http://schemas.microsoft.com/office/drawing/2014/main" id="{805CDB4B-6FDE-3253-ED3F-EC3C2334C4D7}"/>
                  </a:ext>
                </a:extLst>
              </p:cNvPr>
              <p:cNvSpPr txBox="1"/>
              <p:nvPr/>
            </p:nvSpPr>
            <p:spPr>
              <a:xfrm>
                <a:off x="7951195" y="2648813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D3</a:t>
                </a:r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3217F7D-2934-B3E7-C50A-3E38C0EDFB6B}"/>
                  </a:ext>
                </a:extLst>
              </p:cNvPr>
              <p:cNvSpPr/>
              <p:nvPr/>
            </p:nvSpPr>
            <p:spPr>
              <a:xfrm rot="10800000">
                <a:off x="7394398" y="2891570"/>
                <a:ext cx="364722" cy="60304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D57B8C4C-6509-1AFA-6D15-C6F305CC7FE5}"/>
                  </a:ext>
                </a:extLst>
              </p:cNvPr>
              <p:cNvSpPr txBox="1"/>
              <p:nvPr/>
            </p:nvSpPr>
            <p:spPr>
              <a:xfrm>
                <a:off x="7392069" y="2648813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D2</a:t>
                </a:r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673BA6C6-4816-4FE0-0EAE-59524E857B94}"/>
                  </a:ext>
                </a:extLst>
              </p:cNvPr>
              <p:cNvSpPr/>
              <p:nvPr/>
            </p:nvSpPr>
            <p:spPr>
              <a:xfrm rot="10800000">
                <a:off x="6882944" y="2301875"/>
                <a:ext cx="364722" cy="603045"/>
              </a:xfrm>
              <a:prstGeom prst="rect">
                <a:avLst/>
              </a:prstGeom>
              <a:solidFill>
                <a:schemeClr val="accent1"/>
              </a:solidFill>
              <a:ln w="952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41" name="TextBox 140">
                <a:extLst>
                  <a:ext uri="{FF2B5EF4-FFF2-40B4-BE49-F238E27FC236}">
                    <a16:creationId xmlns:a16="http://schemas.microsoft.com/office/drawing/2014/main" id="{98075FB3-A4C6-0799-9465-B23C5601B660}"/>
                  </a:ext>
                </a:extLst>
              </p:cNvPr>
              <p:cNvSpPr txBox="1"/>
              <p:nvPr/>
            </p:nvSpPr>
            <p:spPr>
              <a:xfrm>
                <a:off x="6880654" y="2059814"/>
                <a:ext cx="38023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b="1">
                    <a:solidFill>
                      <a:srgbClr val="0070C0"/>
                    </a:solidFill>
                  </a:rPr>
                  <a:t>D1</a:t>
                </a:r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D36650CA-07FE-4BB5-87D1-9BF89B11ACD3}"/>
                  </a:ext>
                </a:extLst>
              </p:cNvPr>
              <p:cNvSpPr txBox="1"/>
              <p:nvPr/>
            </p:nvSpPr>
            <p:spPr>
              <a:xfrm>
                <a:off x="7305838" y="3560742"/>
                <a:ext cx="1153563" cy="2450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400" b="1">
                    <a:solidFill>
                      <a:srgbClr val="0070C0"/>
                    </a:solidFill>
                  </a:rPr>
                  <a:t>BC1 Chicane</a:t>
                </a:r>
              </a:p>
            </p:txBody>
          </p:sp>
          <p:cxnSp>
            <p:nvCxnSpPr>
              <p:cNvPr id="143" name="Straight Connector 142">
                <a:extLst>
                  <a:ext uri="{FF2B5EF4-FFF2-40B4-BE49-F238E27FC236}">
                    <a16:creationId xmlns:a16="http://schemas.microsoft.com/office/drawing/2014/main" id="{CF49E047-E703-B85C-9A0E-659DFC73A1F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129102" y="2597881"/>
                <a:ext cx="524281" cy="59501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8D2E5575-46FE-50B5-1F03-44B38726BE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570936" y="3192893"/>
                <a:ext cx="560294" cy="392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0E9C35F6-38D0-C240-9913-380138BF07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640601" y="2597881"/>
                <a:ext cx="597600" cy="1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D98BA82B-08BF-6EB2-0CD0-DC406F99C0D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520720" y="2424242"/>
                <a:ext cx="148901" cy="104631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45882113-4DD8-D65A-E642-8CCCE4425BB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013937" y="2605923"/>
                <a:ext cx="144121" cy="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08D7DC95-F1C7-7FE5-9A98-A82B522C677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1824" y="2606315"/>
                <a:ext cx="3294000" cy="0"/>
              </a:xfrm>
              <a:prstGeom prst="line">
                <a:avLst/>
              </a:prstGeom>
              <a:ln w="317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BDD626D2-FDA9-8806-CDA8-F132844F21A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15880" y="2605923"/>
                <a:ext cx="2052000" cy="0"/>
              </a:xfrm>
              <a:prstGeom prst="line">
                <a:avLst/>
              </a:prstGeom>
              <a:ln w="15875">
                <a:solidFill>
                  <a:schemeClr val="tx1">
                    <a:lumMod val="75000"/>
                    <a:lumOff val="25000"/>
                    <a:alpha val="74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C6D74F3-59ED-A67D-EA45-EBF02FA02FFD}"/>
                  </a:ext>
                </a:extLst>
              </p:cNvPr>
              <p:cNvSpPr/>
              <p:nvPr/>
            </p:nvSpPr>
            <p:spPr>
              <a:xfrm rot="13500000">
                <a:off x="7787820" y="2509690"/>
                <a:ext cx="61200" cy="216000"/>
              </a:xfrm>
              <a:prstGeom prst="rect">
                <a:avLst/>
              </a:prstGeom>
              <a:solidFill>
                <a:srgbClr val="00AA9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1" name="Straight Connector 150">
                <a:extLst>
                  <a:ext uri="{FF2B5EF4-FFF2-40B4-BE49-F238E27FC236}">
                    <a16:creationId xmlns:a16="http://schemas.microsoft.com/office/drawing/2014/main" id="{98A6919B-E38E-0029-D70B-6D100055BD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4798800" y="2293200"/>
                <a:ext cx="219600" cy="316800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D00A2EAE-A1FD-E896-A756-51E094A4DCE0}"/>
                  </a:ext>
                </a:extLst>
              </p:cNvPr>
              <p:cNvSpPr/>
              <p:nvPr/>
            </p:nvSpPr>
            <p:spPr>
              <a:xfrm rot="2700000">
                <a:off x="4526655" y="2470721"/>
                <a:ext cx="61200" cy="216000"/>
              </a:xfrm>
              <a:prstGeom prst="rect">
                <a:avLst/>
              </a:prstGeom>
              <a:solidFill>
                <a:srgbClr val="00AA92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706C3B36-D5DA-0984-07A7-4D9785B0DC5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62214" y="2604077"/>
                <a:ext cx="511454" cy="589695"/>
              </a:xfrm>
              <a:prstGeom prst="line">
                <a:avLst/>
              </a:prstGeom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A9E317A1-F553-43B4-6D90-3259B84B8B7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357898" y="2628384"/>
                <a:ext cx="27323" cy="723225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D61A0DD3-9A22-E6F7-A6EA-5CED86AED24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731367" y="2628384"/>
                <a:ext cx="405498" cy="775979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0CFFF53F-B1A2-F95A-C506-AB250494866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884342" y="2628384"/>
                <a:ext cx="0" cy="631107"/>
              </a:xfrm>
              <a:prstGeom prst="line">
                <a:avLst/>
              </a:prstGeom>
              <a:ln w="12700">
                <a:solidFill>
                  <a:schemeClr val="tx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76" name="Straight Arrow Connector 175">
            <a:extLst>
              <a:ext uri="{FF2B5EF4-FFF2-40B4-BE49-F238E27FC236}">
                <a16:creationId xmlns:a16="http://schemas.microsoft.com/office/drawing/2014/main" id="{EA4E15C2-9C6F-6786-B5AD-8DDC27591B9F}"/>
              </a:ext>
            </a:extLst>
          </p:cNvPr>
          <p:cNvCxnSpPr>
            <a:cxnSpLocks/>
          </p:cNvCxnSpPr>
          <p:nvPr/>
        </p:nvCxnSpPr>
        <p:spPr>
          <a:xfrm flipV="1">
            <a:off x="1703512" y="1760605"/>
            <a:ext cx="45985" cy="111278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9" name="TextBox 178">
            <a:extLst>
              <a:ext uri="{FF2B5EF4-FFF2-40B4-BE49-F238E27FC236}">
                <a16:creationId xmlns:a16="http://schemas.microsoft.com/office/drawing/2014/main" id="{F345297E-C431-33EF-111B-500258294D58}"/>
              </a:ext>
            </a:extLst>
          </p:cNvPr>
          <p:cNvSpPr txBox="1"/>
          <p:nvPr/>
        </p:nvSpPr>
        <p:spPr>
          <a:xfrm>
            <a:off x="2392044" y="2996952"/>
            <a:ext cx="1831748" cy="369332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DE" b="1">
                <a:solidFill>
                  <a:schemeClr val="accent1"/>
                </a:solidFill>
              </a:rPr>
              <a:t>Laser Heater </a:t>
            </a: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39134E1-7213-3922-A7B7-D706609BC9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5794" y="231873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FLASH Shutdown 2021/2022 – Installation of the Laser Heater</a:t>
            </a:r>
          </a:p>
        </p:txBody>
      </p:sp>
    </p:spTree>
    <p:extLst>
      <p:ext uri="{BB962C8B-B14F-4D97-AF65-F5344CB8AC3E}">
        <p14:creationId xmlns:p14="http://schemas.microsoft.com/office/powerpoint/2010/main" val="1495044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3850711-72E8-E8B5-8F98-66D4AD608B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26" y="1488581"/>
            <a:ext cx="2578904" cy="477601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02664-7AFF-EE4B-ABBC-134090A90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27653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Laser Heater Installation: LH Laser Beamline 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CCD21BE-F3EE-AD49-AF32-D6DE347CC9F3}"/>
              </a:ext>
            </a:extLst>
          </p:cNvPr>
          <p:cNvSpPr txBox="1"/>
          <p:nvPr/>
        </p:nvSpPr>
        <p:spPr>
          <a:xfrm>
            <a:off x="6472709" y="790139"/>
            <a:ext cx="46524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2060"/>
                </a:solidFill>
              </a:rPr>
              <a:t>FLASH2020+ LH laser beamline: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Use relay-imaging (2 lenses) </a:t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>=&gt; better pointing stability </a:t>
            </a:r>
            <a:br>
              <a:rPr lang="en-GB" sz="1600" dirty="0">
                <a:solidFill>
                  <a:srgbClr val="002060"/>
                </a:solidFill>
              </a:rPr>
            </a:br>
            <a:r>
              <a:rPr lang="en-GB" sz="1600" dirty="0">
                <a:solidFill>
                  <a:srgbClr val="002060"/>
                </a:solidFill>
              </a:rPr>
              <a:t>=&gt; TEM stabilisation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</a:rPr>
              <a:t>DN100 for easier transport (compared to XFEL)</a:t>
            </a:r>
            <a:br>
              <a:rPr lang="en-US" sz="1600" dirty="0">
                <a:solidFill>
                  <a:srgbClr val="002060"/>
                </a:solidFill>
              </a:rPr>
            </a:br>
            <a:r>
              <a:rPr lang="en-US" sz="1600" dirty="0">
                <a:solidFill>
                  <a:srgbClr val="002060"/>
                </a:solidFill>
              </a:rPr>
              <a:t>=&gt; relaxes steering through beamline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87B3E5-6B6F-2D4F-9B1D-021B8AD81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6</a:t>
            </a:fld>
            <a:endParaRPr lang="en-GB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122A6D-1AF2-9BB7-5717-F41C9AEA061E}"/>
              </a:ext>
            </a:extLst>
          </p:cNvPr>
          <p:cNvGrpSpPr/>
          <p:nvPr/>
        </p:nvGrpSpPr>
        <p:grpSpPr>
          <a:xfrm>
            <a:off x="3118877" y="828897"/>
            <a:ext cx="3056504" cy="5362816"/>
            <a:chOff x="3281367" y="771977"/>
            <a:chExt cx="3056504" cy="536281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CBF6297-1DA4-8946-9893-1EFD988398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2128211" y="1925133"/>
              <a:ext cx="5362816" cy="3056504"/>
            </a:xfrm>
            <a:prstGeom prst="rect">
              <a:avLst/>
            </a:prstGeom>
          </p:spPr>
        </p:pic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6E73CA7-6857-3C48-BFC8-460BB3482E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2840" y="1384633"/>
              <a:ext cx="0" cy="3410004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CDE3A85-C315-BF4F-973A-C988C2AAFE75}"/>
                </a:ext>
              </a:extLst>
            </p:cNvPr>
            <p:cNvCxnSpPr>
              <a:cxnSpLocks/>
            </p:cNvCxnSpPr>
            <p:nvPr/>
          </p:nvCxnSpPr>
          <p:spPr>
            <a:xfrm>
              <a:off x="3792840" y="4794637"/>
              <a:ext cx="683744" cy="0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32A2C9B-D769-8B9A-D87D-7392A2EFE99C}"/>
                </a:ext>
              </a:extLst>
            </p:cNvPr>
            <p:cNvCxnSpPr>
              <a:cxnSpLocks/>
            </p:cNvCxnSpPr>
            <p:nvPr/>
          </p:nvCxnSpPr>
          <p:spPr>
            <a:xfrm>
              <a:off x="4476584" y="4780764"/>
              <a:ext cx="0" cy="276266"/>
            </a:xfrm>
            <a:prstGeom prst="line">
              <a:avLst/>
            </a:prstGeom>
            <a:ln w="28575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EE16398-706A-155C-63F4-72BB9A1A1FF9}"/>
                </a:ext>
              </a:extLst>
            </p:cNvPr>
            <p:cNvSpPr/>
            <p:nvPr/>
          </p:nvSpPr>
          <p:spPr>
            <a:xfrm>
              <a:off x="4405022" y="4970553"/>
              <a:ext cx="143123" cy="24649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231E2F-9ABE-B78F-6878-97F6D2FCDA19}"/>
                </a:ext>
              </a:extLst>
            </p:cNvPr>
            <p:cNvSpPr txBox="1"/>
            <p:nvPr/>
          </p:nvSpPr>
          <p:spPr>
            <a:xfrm>
              <a:off x="5112945" y="1744294"/>
              <a:ext cx="908582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dirty="0"/>
                <a:t>FLASH</a:t>
              </a:r>
            </a:p>
            <a:p>
              <a:r>
                <a:rPr lang="de-DE" dirty="0" err="1"/>
                <a:t>Injector</a:t>
              </a:r>
              <a:endParaRPr lang="de-DE" dirty="0"/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AEA5A08-5BFE-8C7D-4D68-B41C7E5B187F}"/>
              </a:ext>
            </a:extLst>
          </p:cNvPr>
          <p:cNvCxnSpPr>
            <a:cxnSpLocks/>
          </p:cNvCxnSpPr>
          <p:nvPr/>
        </p:nvCxnSpPr>
        <p:spPr>
          <a:xfrm flipH="1">
            <a:off x="8491109" y="5923065"/>
            <a:ext cx="520359" cy="28343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10A4D3-A0AA-9E14-B341-FFA69CD0AAD4}"/>
              </a:ext>
            </a:extLst>
          </p:cNvPr>
          <p:cNvCxnSpPr>
            <a:cxnSpLocks/>
          </p:cNvCxnSpPr>
          <p:nvPr/>
        </p:nvCxnSpPr>
        <p:spPr>
          <a:xfrm flipH="1" flipV="1">
            <a:off x="9620084" y="5916741"/>
            <a:ext cx="530170" cy="2765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D50492-6880-A5AF-20E3-E433C5D6709F}"/>
              </a:ext>
            </a:extLst>
          </p:cNvPr>
          <p:cNvCxnSpPr>
            <a:cxnSpLocks/>
          </p:cNvCxnSpPr>
          <p:nvPr/>
        </p:nvCxnSpPr>
        <p:spPr>
          <a:xfrm flipH="1" flipV="1">
            <a:off x="9063956" y="5954053"/>
            <a:ext cx="556276" cy="17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56A9811-0EA2-A553-65A9-E654F6ABA0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709" y="2410354"/>
            <a:ext cx="5182493" cy="3983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7E0FB3E-2B70-85A5-8117-F3581D6AFAB5}"/>
              </a:ext>
            </a:extLst>
          </p:cNvPr>
          <p:cNvSpPr txBox="1"/>
          <p:nvPr/>
        </p:nvSpPr>
        <p:spPr>
          <a:xfrm>
            <a:off x="9445177" y="4011186"/>
            <a:ext cx="879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92D050"/>
                </a:solidFill>
              </a:rPr>
              <a:t>LH </a:t>
            </a:r>
            <a:r>
              <a:rPr lang="de-DE" sz="1600" b="1" dirty="0" err="1">
                <a:solidFill>
                  <a:srgbClr val="92D050"/>
                </a:solidFill>
              </a:rPr>
              <a:t>table</a:t>
            </a:r>
            <a:endParaRPr lang="de-DE" sz="1600" b="1" dirty="0">
              <a:solidFill>
                <a:srgbClr val="92D050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5FF7B5-9DBE-C07C-9354-175375E088AD}"/>
              </a:ext>
            </a:extLst>
          </p:cNvPr>
          <p:cNvCxnSpPr>
            <a:cxnSpLocks/>
          </p:cNvCxnSpPr>
          <p:nvPr/>
        </p:nvCxnSpPr>
        <p:spPr>
          <a:xfrm flipH="1" flipV="1">
            <a:off x="8508889" y="4275571"/>
            <a:ext cx="1037988" cy="1558413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0F50FEA-4844-538E-6FDC-D60FB9C6744A}"/>
              </a:ext>
            </a:extLst>
          </p:cNvPr>
          <p:cNvSpPr txBox="1"/>
          <p:nvPr/>
        </p:nvSpPr>
        <p:spPr>
          <a:xfrm>
            <a:off x="9205814" y="5827579"/>
            <a:ext cx="12916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>
                <a:solidFill>
                  <a:srgbClr val="FFFF00"/>
                </a:solidFill>
              </a:rPr>
              <a:t>LH </a:t>
            </a:r>
            <a:r>
              <a:rPr lang="de-DE" sz="1600" b="1" dirty="0" err="1">
                <a:solidFill>
                  <a:srgbClr val="FFFF00"/>
                </a:solidFill>
              </a:rPr>
              <a:t>undulator</a:t>
            </a:r>
            <a:endParaRPr lang="de-DE" sz="1600" b="1" dirty="0">
              <a:solidFill>
                <a:srgbClr val="FFFF00"/>
              </a:solidFill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127976E-768B-42CC-8E84-01F95C0BFF68}"/>
              </a:ext>
            </a:extLst>
          </p:cNvPr>
          <p:cNvCxnSpPr>
            <a:cxnSpLocks/>
          </p:cNvCxnSpPr>
          <p:nvPr/>
        </p:nvCxnSpPr>
        <p:spPr>
          <a:xfrm flipV="1">
            <a:off x="4457217" y="5027473"/>
            <a:ext cx="1861756" cy="127084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61E82311-DB99-7A4F-8B72-87BEB62752DA}"/>
              </a:ext>
            </a:extLst>
          </p:cNvPr>
          <p:cNvCxnSpPr>
            <a:cxnSpLocks/>
          </p:cNvCxnSpPr>
          <p:nvPr/>
        </p:nvCxnSpPr>
        <p:spPr>
          <a:xfrm flipH="1">
            <a:off x="1697165" y="3783701"/>
            <a:ext cx="1790503" cy="769905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64215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48BB4-1A5A-A242-9E03-B8B4ABDD48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88966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7. Outlook &lt;= Slide from kick-off Meeting</a:t>
            </a:r>
          </a:p>
          <a:p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90C22-1814-4F42-A3F6-B9FFF7C6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7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183D9-6051-161F-7097-69810C840841}"/>
              </a:ext>
            </a:extLst>
          </p:cNvPr>
          <p:cNvSpPr txBox="1"/>
          <p:nvPr/>
        </p:nvSpPr>
        <p:spPr>
          <a:xfrm>
            <a:off x="407987" y="892520"/>
            <a:ext cx="101296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A) LH commissioning 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effectLst/>
                <a:latin typeface="Helvetica" pitchFamily="2" charset="0"/>
              </a:rPr>
              <a:t>Before 25.10.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Transport through LH Laser beamline with TEM mirror system to In-coupling </a:t>
            </a:r>
            <a:r>
              <a:rPr lang="en-GB" sz="1600" dirty="0">
                <a:solidFill>
                  <a:srgbClr val="000000"/>
                </a:solidFill>
                <a:latin typeface="Helvetica" pitchFamily="2" charset="0"/>
              </a:rPr>
              <a:t>Table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Commission Laser Safety system 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Prepare DOOCS servers and panels for LH Laser and equipment on In- and Out-coupling Stations 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Helvetica" pitchFamily="2" charset="0"/>
              </a:rPr>
              <a:t>One s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hift 25.10. (access to tunnel):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prepare spatial overlap e-beam &amp; LH laser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Transport LH laser from In-coupling table to Out-coupling Station</a:t>
            </a: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Commission equipment (diagnostics, motors, etc.) on In- and Out-coupling Stations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Adjust OTR stations OTR4/5LAHE to see LH laser on CHROMOX screens (MDI required)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Two shifts 25.11. and 27.11.: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Achieve temporal overlap e-beam &amp; LH laser beam</a:t>
            </a: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Adjust coarse timing with PD with LH laser pulse and LH Undulator radiation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Achieve temporal overlap by employing various diagnostics (OTR, BCM signal,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PolariX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Measurement of induced energy spread vs. LH laser peak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Study stability and reproducibility of temporal overlap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0BFCFF-D162-27EE-C73C-125D86EE73B7}"/>
              </a:ext>
            </a:extLst>
          </p:cNvPr>
          <p:cNvSpPr/>
          <p:nvPr/>
        </p:nvSpPr>
        <p:spPr>
          <a:xfrm>
            <a:off x="243068" y="2338086"/>
            <a:ext cx="10683433" cy="1250066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508201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704AE8AA-A8C6-F245-8EEF-B8AAA7D21D54}"/>
              </a:ext>
            </a:extLst>
          </p:cNvPr>
          <p:cNvSpPr/>
          <p:nvPr/>
        </p:nvSpPr>
        <p:spPr>
          <a:xfrm>
            <a:off x="9117661" y="2620497"/>
            <a:ext cx="294388" cy="44043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402664-7AFF-EE4B-ABBC-134090A90B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24977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Laser Heater Installation: In- and Out Coupling Tables (25.10.22)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1A36DE-42A4-AC46-8A41-7E70A1C61C62}"/>
              </a:ext>
            </a:extLst>
          </p:cNvPr>
          <p:cNvSpPr/>
          <p:nvPr/>
        </p:nvSpPr>
        <p:spPr>
          <a:xfrm rot="10800000">
            <a:off x="9994782" y="2491991"/>
            <a:ext cx="216924" cy="579374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0D887D0-8804-874A-8875-90AA34B05967}"/>
              </a:ext>
            </a:extLst>
          </p:cNvPr>
          <p:cNvSpPr/>
          <p:nvPr/>
        </p:nvSpPr>
        <p:spPr>
          <a:xfrm rot="10800000">
            <a:off x="9456448" y="2353611"/>
            <a:ext cx="215692" cy="575970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A4232AE-FB00-A042-B1C8-764B367941F7}"/>
              </a:ext>
            </a:extLst>
          </p:cNvPr>
          <p:cNvSpPr/>
          <p:nvPr/>
        </p:nvSpPr>
        <p:spPr>
          <a:xfrm rot="10800000">
            <a:off x="8857828" y="2331242"/>
            <a:ext cx="214577" cy="59633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2248D5-4858-9144-98C8-DC084875B70A}"/>
              </a:ext>
            </a:extLst>
          </p:cNvPr>
          <p:cNvSpPr/>
          <p:nvPr/>
        </p:nvSpPr>
        <p:spPr>
          <a:xfrm rot="10800000">
            <a:off x="8321573" y="2482731"/>
            <a:ext cx="216000" cy="60355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02CDC8-CC19-9B46-956B-51BC00F018D2}"/>
              </a:ext>
            </a:extLst>
          </p:cNvPr>
          <p:cNvSpPr/>
          <p:nvPr/>
        </p:nvSpPr>
        <p:spPr>
          <a:xfrm rot="8100000">
            <a:off x="9234278" y="2616439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8D1A56A9-F168-8047-8E51-30A08D7DFEE3}"/>
              </a:ext>
            </a:extLst>
          </p:cNvPr>
          <p:cNvSpPr/>
          <p:nvPr/>
        </p:nvSpPr>
        <p:spPr>
          <a:xfrm rot="10800000">
            <a:off x="2483585" y="3106590"/>
            <a:ext cx="504056" cy="88354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6702818C-EAEC-3341-B53F-C1D8C677D064}"/>
              </a:ext>
            </a:extLst>
          </p:cNvPr>
          <p:cNvSpPr/>
          <p:nvPr/>
        </p:nvSpPr>
        <p:spPr>
          <a:xfrm rot="10800000">
            <a:off x="4244308" y="2341333"/>
            <a:ext cx="504056" cy="883549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34F3C9BB-77B8-7B42-A3AE-CCB13C65332B}"/>
              </a:ext>
            </a:extLst>
          </p:cNvPr>
          <p:cNvSpPr/>
          <p:nvPr/>
        </p:nvSpPr>
        <p:spPr>
          <a:xfrm>
            <a:off x="2541827" y="1739435"/>
            <a:ext cx="1225439" cy="120461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5668ED11-A7B6-5340-8FCB-684E4481CD83}"/>
              </a:ext>
            </a:extLst>
          </p:cNvPr>
          <p:cNvCxnSpPr>
            <a:cxnSpLocks/>
          </p:cNvCxnSpPr>
          <p:nvPr/>
        </p:nvCxnSpPr>
        <p:spPr>
          <a:xfrm flipV="1">
            <a:off x="3633284" y="2607188"/>
            <a:ext cx="8638" cy="288234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46A52727-496A-BA42-98B9-A190F5E600FF}"/>
              </a:ext>
            </a:extLst>
          </p:cNvPr>
          <p:cNvSpPr txBox="1"/>
          <p:nvPr/>
        </p:nvSpPr>
        <p:spPr>
          <a:xfrm>
            <a:off x="2489265" y="2003133"/>
            <a:ext cx="11505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 Laser </a:t>
            </a:r>
          </a:p>
          <a:p>
            <a:r>
              <a:rPr lang="en-GB" sz="1400" dirty="0"/>
              <a:t>Out-Coupling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A3EC452E-89D7-2747-8C25-EFF66B9B83B6}"/>
              </a:ext>
            </a:extLst>
          </p:cNvPr>
          <p:cNvSpPr/>
          <p:nvPr/>
        </p:nvSpPr>
        <p:spPr>
          <a:xfrm rot="8100000">
            <a:off x="3570481" y="2669060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3EAAB012-2EEC-9841-980D-67A92FA157E9}"/>
              </a:ext>
            </a:extLst>
          </p:cNvPr>
          <p:cNvSpPr txBox="1"/>
          <p:nvPr/>
        </p:nvSpPr>
        <p:spPr>
          <a:xfrm>
            <a:off x="2497327" y="1740943"/>
            <a:ext cx="12732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ca. 90 x 90 cm</a:t>
            </a:r>
            <a:r>
              <a:rPr lang="en-GB" sz="1400" baseline="30000" dirty="0"/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7AA7CD2-3DA3-484B-B7CF-164768982C94}"/>
              </a:ext>
            </a:extLst>
          </p:cNvPr>
          <p:cNvGrpSpPr/>
          <p:nvPr/>
        </p:nvGrpSpPr>
        <p:grpSpPr>
          <a:xfrm>
            <a:off x="6107895" y="2140384"/>
            <a:ext cx="1224136" cy="1146779"/>
            <a:chOff x="6924090" y="1990793"/>
            <a:chExt cx="1224136" cy="1146779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6B604613-591D-B247-84BF-812D9C6B7CF3}"/>
                </a:ext>
              </a:extLst>
            </p:cNvPr>
            <p:cNvSpPr/>
            <p:nvPr/>
          </p:nvSpPr>
          <p:spPr>
            <a:xfrm rot="10800000">
              <a:off x="6924090" y="2273476"/>
              <a:ext cx="1224136" cy="864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1CCD21A9-98F0-754F-B686-CE2D3CF38E5B}"/>
                </a:ext>
              </a:extLst>
            </p:cNvPr>
            <p:cNvGrpSpPr/>
            <p:nvPr/>
          </p:nvGrpSpPr>
          <p:grpSpPr>
            <a:xfrm rot="10800000">
              <a:off x="6990762" y="2308643"/>
              <a:ext cx="1085456" cy="639970"/>
              <a:chOff x="5174069" y="3185911"/>
              <a:chExt cx="1085456" cy="63997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11003F8-75EC-0147-AE7D-74214BF8E809}"/>
                  </a:ext>
                </a:extLst>
              </p:cNvPr>
              <p:cNvSpPr/>
              <p:nvPr/>
            </p:nvSpPr>
            <p:spPr>
              <a:xfrm>
                <a:off x="5174069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085ACDF-D865-1747-A574-8C08ED5706F3}"/>
                  </a:ext>
                </a:extLst>
              </p:cNvPr>
              <p:cNvSpPr/>
              <p:nvPr/>
            </p:nvSpPr>
            <p:spPr>
              <a:xfrm>
                <a:off x="5174069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B9E4E0F3-DCAD-5548-ADE4-4DC0E9AF544A}"/>
                  </a:ext>
                </a:extLst>
              </p:cNvPr>
              <p:cNvSpPr/>
              <p:nvPr/>
            </p:nvSpPr>
            <p:spPr>
              <a:xfrm>
                <a:off x="5282081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73F48A0F-D292-A841-9C8E-0F0B6D62EB17}"/>
                  </a:ext>
                </a:extLst>
              </p:cNvPr>
              <p:cNvSpPr/>
              <p:nvPr/>
            </p:nvSpPr>
            <p:spPr>
              <a:xfrm>
                <a:off x="5286727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1CADB79C-4CF3-C84D-8B5F-7CF87299D037}"/>
                  </a:ext>
                </a:extLst>
              </p:cNvPr>
              <p:cNvSpPr/>
              <p:nvPr/>
            </p:nvSpPr>
            <p:spPr>
              <a:xfrm>
                <a:off x="5393784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CB44D699-4E9C-9B48-8C56-B6C7C18CD93C}"/>
                  </a:ext>
                </a:extLst>
              </p:cNvPr>
              <p:cNvSpPr/>
              <p:nvPr/>
            </p:nvSpPr>
            <p:spPr>
              <a:xfrm>
                <a:off x="5393784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1342037-8669-8B4E-A71D-1A5166C471AB}"/>
                  </a:ext>
                </a:extLst>
              </p:cNvPr>
              <p:cNvSpPr/>
              <p:nvPr/>
            </p:nvSpPr>
            <p:spPr>
              <a:xfrm>
                <a:off x="5505487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A80D769-4E3F-B346-AEC9-5C8DBE6B27C5}"/>
                  </a:ext>
                </a:extLst>
              </p:cNvPr>
              <p:cNvSpPr/>
              <p:nvPr/>
            </p:nvSpPr>
            <p:spPr>
              <a:xfrm>
                <a:off x="5501796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8064F109-83C3-3143-ABBF-41BCF122EAA1}"/>
                  </a:ext>
                </a:extLst>
              </p:cNvPr>
              <p:cNvSpPr/>
              <p:nvPr/>
            </p:nvSpPr>
            <p:spPr>
              <a:xfrm>
                <a:off x="5613114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4677774A-94E9-2A4A-A607-9BADC00D3D5D}"/>
                  </a:ext>
                </a:extLst>
              </p:cNvPr>
              <p:cNvSpPr/>
              <p:nvPr/>
            </p:nvSpPr>
            <p:spPr>
              <a:xfrm>
                <a:off x="5608853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D8DE04DA-7BB4-CA44-96B8-D65A110BD24E}"/>
                  </a:ext>
                </a:extLst>
              </p:cNvPr>
              <p:cNvSpPr/>
              <p:nvPr/>
            </p:nvSpPr>
            <p:spPr>
              <a:xfrm>
                <a:off x="5720741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94977D5-E46F-FC41-AFB4-389E9A7CA258}"/>
                  </a:ext>
                </a:extLst>
              </p:cNvPr>
              <p:cNvSpPr/>
              <p:nvPr/>
            </p:nvSpPr>
            <p:spPr>
              <a:xfrm>
                <a:off x="5717999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A7B5F884-73D1-6C40-B7D6-2016F6EC5D98}"/>
                  </a:ext>
                </a:extLst>
              </p:cNvPr>
              <p:cNvSpPr/>
              <p:nvPr/>
            </p:nvSpPr>
            <p:spPr>
              <a:xfrm>
                <a:off x="5825571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F7DB42E-EF6D-444D-B329-48012E8F9781}"/>
                  </a:ext>
                </a:extLst>
              </p:cNvPr>
              <p:cNvSpPr/>
              <p:nvPr/>
            </p:nvSpPr>
            <p:spPr>
              <a:xfrm>
                <a:off x="5825934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E779ADB2-7D17-3E4E-B5F4-6DE0170837C3}"/>
                  </a:ext>
                </a:extLst>
              </p:cNvPr>
              <p:cNvSpPr/>
              <p:nvPr/>
            </p:nvSpPr>
            <p:spPr>
              <a:xfrm>
                <a:off x="5935929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5F79FE5E-B4B8-A24C-A3B3-E38AB96DE345}"/>
                  </a:ext>
                </a:extLst>
              </p:cNvPr>
              <p:cNvSpPr/>
              <p:nvPr/>
            </p:nvSpPr>
            <p:spPr>
              <a:xfrm>
                <a:off x="5933583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B7F63C6B-009B-0845-9283-89CC1DFFB70E}"/>
                  </a:ext>
                </a:extLst>
              </p:cNvPr>
              <p:cNvSpPr/>
              <p:nvPr/>
            </p:nvSpPr>
            <p:spPr>
              <a:xfrm>
                <a:off x="6041155" y="3185911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C56345DF-1561-9047-993A-68AEB89D800A}"/>
                  </a:ext>
                </a:extLst>
              </p:cNvPr>
              <p:cNvSpPr/>
              <p:nvPr/>
            </p:nvSpPr>
            <p:spPr>
              <a:xfrm>
                <a:off x="6041518" y="3565125"/>
                <a:ext cx="108012" cy="260756"/>
              </a:xfrm>
              <a:prstGeom prst="rect">
                <a:avLst/>
              </a:prstGeom>
              <a:solidFill>
                <a:srgbClr val="0070C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C3D87EA8-7559-364D-B7B6-556D6F74951B}"/>
                  </a:ext>
                </a:extLst>
              </p:cNvPr>
              <p:cNvSpPr/>
              <p:nvPr/>
            </p:nvSpPr>
            <p:spPr>
              <a:xfrm>
                <a:off x="6151513" y="3185911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E5D055DB-097F-3949-8A86-6B8E19E3E9A6}"/>
                  </a:ext>
                </a:extLst>
              </p:cNvPr>
              <p:cNvSpPr/>
              <p:nvPr/>
            </p:nvSpPr>
            <p:spPr>
              <a:xfrm>
                <a:off x="6149167" y="3565125"/>
                <a:ext cx="108012" cy="260756"/>
              </a:xfrm>
              <a:prstGeom prst="rect">
                <a:avLst/>
              </a:prstGeom>
              <a:solidFill>
                <a:srgbClr val="C00000"/>
              </a:solidFill>
              <a:ln w="95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 err="1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4A35980C-95C6-3C4B-BA2C-45ACC98896EE}"/>
                </a:ext>
              </a:extLst>
            </p:cNvPr>
            <p:cNvSpPr txBox="1"/>
            <p:nvPr/>
          </p:nvSpPr>
          <p:spPr>
            <a:xfrm>
              <a:off x="6975200" y="1990793"/>
              <a:ext cx="115429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LH Undulator</a:t>
              </a:r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2583768D-1811-2043-BE07-DF1A0B0ACB06}"/>
              </a:ext>
            </a:extLst>
          </p:cNvPr>
          <p:cNvSpPr/>
          <p:nvPr/>
        </p:nvSpPr>
        <p:spPr>
          <a:xfrm>
            <a:off x="7899284" y="3359671"/>
            <a:ext cx="2418798" cy="1016936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E7C84BF2-54B5-8842-A0EB-AC9D0B437A2F}"/>
              </a:ext>
            </a:extLst>
          </p:cNvPr>
          <p:cNvCxnSpPr>
            <a:cxnSpLocks/>
            <a:stCxn id="73" idx="3"/>
            <a:endCxn id="13" idx="3"/>
          </p:cNvCxnSpPr>
          <p:nvPr/>
        </p:nvCxnSpPr>
        <p:spPr>
          <a:xfrm flipV="1">
            <a:off x="9234643" y="2788649"/>
            <a:ext cx="8465" cy="97012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>
            <a:extLst>
              <a:ext uri="{FF2B5EF4-FFF2-40B4-BE49-F238E27FC236}">
                <a16:creationId xmlns:a16="http://schemas.microsoft.com/office/drawing/2014/main" id="{A04B4B3E-5501-0846-B313-E58E6F1524A6}"/>
              </a:ext>
            </a:extLst>
          </p:cNvPr>
          <p:cNvSpPr/>
          <p:nvPr/>
        </p:nvSpPr>
        <p:spPr>
          <a:xfrm>
            <a:off x="11467829" y="4777639"/>
            <a:ext cx="414081" cy="4523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0556945C-133B-EF45-8540-6767BBF26616}"/>
              </a:ext>
            </a:extLst>
          </p:cNvPr>
          <p:cNvSpPr/>
          <p:nvPr/>
        </p:nvSpPr>
        <p:spPr>
          <a:xfrm>
            <a:off x="11598842" y="4888553"/>
            <a:ext cx="157018" cy="234712"/>
          </a:xfrm>
          <a:prstGeom prst="ellipse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27CF123-CCB9-F844-8835-30A2FA8BD03D}"/>
              </a:ext>
            </a:extLst>
          </p:cNvPr>
          <p:cNvCxnSpPr>
            <a:cxnSpLocks/>
          </p:cNvCxnSpPr>
          <p:nvPr/>
        </p:nvCxnSpPr>
        <p:spPr>
          <a:xfrm flipV="1">
            <a:off x="9674732" y="3758603"/>
            <a:ext cx="0" cy="24872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238E597-B514-0544-9F9A-309445E6B7B4}"/>
              </a:ext>
            </a:extLst>
          </p:cNvPr>
          <p:cNvCxnSpPr>
            <a:cxnSpLocks/>
          </p:cNvCxnSpPr>
          <p:nvPr/>
        </p:nvCxnSpPr>
        <p:spPr>
          <a:xfrm>
            <a:off x="9663673" y="3993489"/>
            <a:ext cx="904871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E31B1A62-5BE3-5E42-A2EC-FAB775D50199}"/>
              </a:ext>
            </a:extLst>
          </p:cNvPr>
          <p:cNvSpPr txBox="1"/>
          <p:nvPr/>
        </p:nvSpPr>
        <p:spPr>
          <a:xfrm>
            <a:off x="8227010" y="4079736"/>
            <a:ext cx="1673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 Laser In-Coupling</a:t>
            </a:r>
          </a:p>
        </p:txBody>
      </p: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6FA3DD66-A6DB-2748-BC76-9B71BD615529}"/>
              </a:ext>
            </a:extLst>
          </p:cNvPr>
          <p:cNvCxnSpPr>
            <a:cxnSpLocks/>
          </p:cNvCxnSpPr>
          <p:nvPr/>
        </p:nvCxnSpPr>
        <p:spPr>
          <a:xfrm>
            <a:off x="9225622" y="3758774"/>
            <a:ext cx="449110" cy="855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Rectangle 72">
            <a:extLst>
              <a:ext uri="{FF2B5EF4-FFF2-40B4-BE49-F238E27FC236}">
                <a16:creationId xmlns:a16="http://schemas.microsoft.com/office/drawing/2014/main" id="{2D6294EB-CD2D-A540-8BB4-827C4C124A3A}"/>
              </a:ext>
            </a:extLst>
          </p:cNvPr>
          <p:cNvSpPr/>
          <p:nvPr/>
        </p:nvSpPr>
        <p:spPr>
          <a:xfrm rot="13500000">
            <a:off x="9225812" y="3629203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B73807C-A16C-FF4F-A6AB-EBB3066A984B}"/>
              </a:ext>
            </a:extLst>
          </p:cNvPr>
          <p:cNvSpPr/>
          <p:nvPr/>
        </p:nvSpPr>
        <p:spPr>
          <a:xfrm rot="8100000">
            <a:off x="9648471" y="3574845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A1C047E-A885-5F4A-8A3F-91D8A2C82715}"/>
              </a:ext>
            </a:extLst>
          </p:cNvPr>
          <p:cNvSpPr/>
          <p:nvPr/>
        </p:nvSpPr>
        <p:spPr>
          <a:xfrm rot="8100000">
            <a:off x="9617854" y="3865728"/>
            <a:ext cx="60300" cy="301783"/>
          </a:xfrm>
          <a:prstGeom prst="rect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CD6B6219-CD81-C445-B370-ED2692179CFF}"/>
              </a:ext>
            </a:extLst>
          </p:cNvPr>
          <p:cNvSpPr txBox="1"/>
          <p:nvPr/>
        </p:nvSpPr>
        <p:spPr>
          <a:xfrm>
            <a:off x="9237833" y="3340286"/>
            <a:ext cx="12586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180 x 90 cm</a:t>
            </a:r>
            <a:r>
              <a:rPr lang="en-GB" sz="1400" baseline="30000" dirty="0"/>
              <a:t>2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AD81A1B-0280-E04B-AA2C-EC624F0876F4}"/>
              </a:ext>
            </a:extLst>
          </p:cNvPr>
          <p:cNvSpPr txBox="1"/>
          <p:nvPr/>
        </p:nvSpPr>
        <p:spPr>
          <a:xfrm>
            <a:off x="6490345" y="1561950"/>
            <a:ext cx="543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b="1" dirty="0"/>
              <a:t>3.2 m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97726EB-CA00-B440-9C86-DD27FCF51CD2}"/>
              </a:ext>
            </a:extLst>
          </p:cNvPr>
          <p:cNvSpPr/>
          <p:nvPr/>
        </p:nvSpPr>
        <p:spPr>
          <a:xfrm>
            <a:off x="11463486" y="486484"/>
            <a:ext cx="414081" cy="45232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BFFEBD-1281-514F-A474-A77CFD730EB8}"/>
              </a:ext>
            </a:extLst>
          </p:cNvPr>
          <p:cNvSpPr/>
          <p:nvPr/>
        </p:nvSpPr>
        <p:spPr>
          <a:xfrm>
            <a:off x="11594499" y="597398"/>
            <a:ext cx="157018" cy="234712"/>
          </a:xfrm>
          <a:prstGeom prst="ellipse">
            <a:avLst/>
          </a:prstGeom>
          <a:solidFill>
            <a:srgbClr val="00AA92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44C4F88B-4FA4-D449-81BA-9FF070A307C7}"/>
              </a:ext>
            </a:extLst>
          </p:cNvPr>
          <p:cNvSpPr txBox="1"/>
          <p:nvPr/>
        </p:nvSpPr>
        <p:spPr>
          <a:xfrm>
            <a:off x="10634626" y="141698"/>
            <a:ext cx="16577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LH Laser Beamline</a:t>
            </a:r>
          </a:p>
        </p:txBody>
      </p: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7D6F6E5-784B-6B4A-8DE8-99B577AA9C2B}"/>
              </a:ext>
            </a:extLst>
          </p:cNvPr>
          <p:cNvCxnSpPr>
            <a:cxnSpLocks/>
          </p:cNvCxnSpPr>
          <p:nvPr/>
        </p:nvCxnSpPr>
        <p:spPr>
          <a:xfrm flipV="1">
            <a:off x="11670527" y="701740"/>
            <a:ext cx="0" cy="4278106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97CB0867-9300-7144-897E-24DC740E44F9}"/>
              </a:ext>
            </a:extLst>
          </p:cNvPr>
          <p:cNvCxnSpPr>
            <a:cxnSpLocks/>
          </p:cNvCxnSpPr>
          <p:nvPr/>
        </p:nvCxnSpPr>
        <p:spPr>
          <a:xfrm>
            <a:off x="11691987" y="705469"/>
            <a:ext cx="36244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2A22F0D-8029-0C42-A78D-BFF26B319556}"/>
              </a:ext>
            </a:extLst>
          </p:cNvPr>
          <p:cNvSpPr/>
          <p:nvPr/>
        </p:nvSpPr>
        <p:spPr>
          <a:xfrm>
            <a:off x="1027856" y="996009"/>
            <a:ext cx="11177837" cy="33950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Tunnel wall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3320302-DEA6-5C41-8975-7DB9E95ACFC2}"/>
              </a:ext>
            </a:extLst>
          </p:cNvPr>
          <p:cNvGrpSpPr/>
          <p:nvPr/>
        </p:nvGrpSpPr>
        <p:grpSpPr>
          <a:xfrm>
            <a:off x="5767917" y="2450027"/>
            <a:ext cx="297802" cy="822836"/>
            <a:chOff x="4756688" y="2680437"/>
            <a:chExt cx="297802" cy="822836"/>
          </a:xfrm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51E3D942-8627-1A4B-955A-91164C949703}"/>
                </a:ext>
              </a:extLst>
            </p:cNvPr>
            <p:cNvSpPr/>
            <p:nvPr/>
          </p:nvSpPr>
          <p:spPr>
            <a:xfrm>
              <a:off x="4756688" y="2809117"/>
              <a:ext cx="297802" cy="42078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25E2BD7F-62BA-404F-81AC-F0A5B27EDD0E}"/>
                </a:ext>
              </a:extLst>
            </p:cNvPr>
            <p:cNvCxnSpPr>
              <a:cxnSpLocks/>
            </p:cNvCxnSpPr>
            <p:nvPr/>
          </p:nvCxnSpPr>
          <p:spPr>
            <a:xfrm>
              <a:off x="4905589" y="2680437"/>
              <a:ext cx="0" cy="2230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1778192D-67F8-F848-B5B7-B90AC58FFE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3975" y="2853659"/>
              <a:ext cx="166580" cy="12844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rapezoid 47">
              <a:extLst>
                <a:ext uri="{FF2B5EF4-FFF2-40B4-BE49-F238E27FC236}">
                  <a16:creationId xmlns:a16="http://schemas.microsoft.com/office/drawing/2014/main" id="{669230B2-7A2B-2B4C-8CC2-EB3B65C8254E}"/>
                </a:ext>
              </a:extLst>
            </p:cNvPr>
            <p:cNvSpPr/>
            <p:nvPr/>
          </p:nvSpPr>
          <p:spPr>
            <a:xfrm rot="10800000">
              <a:off x="4821601" y="3256673"/>
              <a:ext cx="167976" cy="10849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Rounded Rectangle 48">
              <a:extLst>
                <a:ext uri="{FF2B5EF4-FFF2-40B4-BE49-F238E27FC236}">
                  <a16:creationId xmlns:a16="http://schemas.microsoft.com/office/drawing/2014/main" id="{E7F3E621-8CD2-CD47-AB53-0452C0C8095C}"/>
                </a:ext>
              </a:extLst>
            </p:cNvPr>
            <p:cNvSpPr/>
            <p:nvPr/>
          </p:nvSpPr>
          <p:spPr>
            <a:xfrm>
              <a:off x="4822299" y="3384437"/>
              <a:ext cx="166580" cy="1188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6712A221-FFDC-4949-9A3B-815D5B487531}"/>
              </a:ext>
            </a:extLst>
          </p:cNvPr>
          <p:cNvGrpSpPr/>
          <p:nvPr/>
        </p:nvGrpSpPr>
        <p:grpSpPr>
          <a:xfrm>
            <a:off x="7532909" y="2450027"/>
            <a:ext cx="297802" cy="822836"/>
            <a:chOff x="4756688" y="2680437"/>
            <a:chExt cx="297802" cy="822836"/>
          </a:xfrm>
        </p:grpSpPr>
        <p:sp>
          <p:nvSpPr>
            <p:cNvPr id="102" name="Rounded Rectangle 101">
              <a:extLst>
                <a:ext uri="{FF2B5EF4-FFF2-40B4-BE49-F238E27FC236}">
                  <a16:creationId xmlns:a16="http://schemas.microsoft.com/office/drawing/2014/main" id="{23504C95-0D07-3D44-974C-5744519B9D8F}"/>
                </a:ext>
              </a:extLst>
            </p:cNvPr>
            <p:cNvSpPr/>
            <p:nvPr/>
          </p:nvSpPr>
          <p:spPr>
            <a:xfrm>
              <a:off x="4756688" y="2809117"/>
              <a:ext cx="297802" cy="420786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D12F809-0E4C-6748-9797-D9BAB59BB5EB}"/>
                </a:ext>
              </a:extLst>
            </p:cNvPr>
            <p:cNvCxnSpPr>
              <a:cxnSpLocks/>
            </p:cNvCxnSpPr>
            <p:nvPr/>
          </p:nvCxnSpPr>
          <p:spPr>
            <a:xfrm>
              <a:off x="4905589" y="2680437"/>
              <a:ext cx="0" cy="223046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23D1E57A-E7E6-EE4A-9019-3550AEEF8F7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23975" y="2853659"/>
              <a:ext cx="166580" cy="12844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rapezoid 107">
              <a:extLst>
                <a:ext uri="{FF2B5EF4-FFF2-40B4-BE49-F238E27FC236}">
                  <a16:creationId xmlns:a16="http://schemas.microsoft.com/office/drawing/2014/main" id="{47C59DD0-EE6F-F540-BADF-94DEAFA72CDB}"/>
                </a:ext>
              </a:extLst>
            </p:cNvPr>
            <p:cNvSpPr/>
            <p:nvPr/>
          </p:nvSpPr>
          <p:spPr>
            <a:xfrm rot="10800000">
              <a:off x="4821601" y="3256673"/>
              <a:ext cx="167976" cy="108499"/>
            </a:xfrm>
            <a:prstGeom prst="trapezoid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9" name="Rounded Rectangle 108">
              <a:extLst>
                <a:ext uri="{FF2B5EF4-FFF2-40B4-BE49-F238E27FC236}">
                  <a16:creationId xmlns:a16="http://schemas.microsoft.com/office/drawing/2014/main" id="{39208B44-7E0C-2646-A480-0C852CB47107}"/>
                </a:ext>
              </a:extLst>
            </p:cNvPr>
            <p:cNvSpPr/>
            <p:nvPr/>
          </p:nvSpPr>
          <p:spPr>
            <a:xfrm>
              <a:off x="4822299" y="3384437"/>
              <a:ext cx="166580" cy="11883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AFA8D9B1-CB2B-B543-A6F2-C599AAA64514}"/>
              </a:ext>
            </a:extLst>
          </p:cNvPr>
          <p:cNvSpPr txBox="1"/>
          <p:nvPr/>
        </p:nvSpPr>
        <p:spPr>
          <a:xfrm>
            <a:off x="5655294" y="2240042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OTR5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E52BCEE-1E86-1547-BEBA-FEF24AE5C7CB}"/>
              </a:ext>
            </a:extLst>
          </p:cNvPr>
          <p:cNvSpPr txBox="1"/>
          <p:nvPr/>
        </p:nvSpPr>
        <p:spPr>
          <a:xfrm>
            <a:off x="7432704" y="2236635"/>
            <a:ext cx="5203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OTR4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D6FB7221-6D57-2644-B8D9-D9214833AE18}"/>
              </a:ext>
            </a:extLst>
          </p:cNvPr>
          <p:cNvSpPr txBox="1"/>
          <p:nvPr/>
        </p:nvSpPr>
        <p:spPr>
          <a:xfrm>
            <a:off x="8792142" y="1892096"/>
            <a:ext cx="989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LH Chicane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414EDD-36B7-F94B-845B-FC5393E28CCE}"/>
              </a:ext>
            </a:extLst>
          </p:cNvPr>
          <p:cNvCxnSpPr>
            <a:cxnSpLocks/>
          </p:cNvCxnSpPr>
          <p:nvPr/>
        </p:nvCxnSpPr>
        <p:spPr>
          <a:xfrm flipH="1">
            <a:off x="1099495" y="2797157"/>
            <a:ext cx="10275228" cy="0"/>
          </a:xfrm>
          <a:prstGeom prst="line">
            <a:avLst/>
          </a:prstGeom>
          <a:ln w="9525">
            <a:solidFill>
              <a:schemeClr val="tx1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A4260EE0-979E-2246-86F1-D2C8CE95C552}"/>
              </a:ext>
            </a:extLst>
          </p:cNvPr>
          <p:cNvCxnSpPr>
            <a:cxnSpLocks/>
            <a:stCxn id="70" idx="1"/>
            <a:endCxn id="13" idx="3"/>
          </p:cNvCxnSpPr>
          <p:nvPr/>
        </p:nvCxnSpPr>
        <p:spPr>
          <a:xfrm flipV="1">
            <a:off x="3621950" y="2788649"/>
            <a:ext cx="5621158" cy="998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C2E1F247-CFF6-7041-8207-CE3AA2C90493}"/>
              </a:ext>
            </a:extLst>
          </p:cNvPr>
          <p:cNvSpPr txBox="1"/>
          <p:nvPr/>
        </p:nvSpPr>
        <p:spPr>
          <a:xfrm>
            <a:off x="9917127" y="2273601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D1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B9ABB4-4DDC-1747-A6F3-2002BF4DC12A}"/>
              </a:ext>
            </a:extLst>
          </p:cNvPr>
          <p:cNvSpPr txBox="1"/>
          <p:nvPr/>
        </p:nvSpPr>
        <p:spPr>
          <a:xfrm>
            <a:off x="9382331" y="2146559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D2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DE8D74A-A5BE-984C-80F5-EFA9596F1F14}"/>
              </a:ext>
            </a:extLst>
          </p:cNvPr>
          <p:cNvSpPr txBox="1"/>
          <p:nvPr/>
        </p:nvSpPr>
        <p:spPr>
          <a:xfrm>
            <a:off x="8784618" y="2121298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D3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BBDEDCDC-FFDC-4D4E-B9EA-A01D8634897A}"/>
              </a:ext>
            </a:extLst>
          </p:cNvPr>
          <p:cNvSpPr txBox="1"/>
          <p:nvPr/>
        </p:nvSpPr>
        <p:spPr>
          <a:xfrm>
            <a:off x="8247351" y="2268545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D4</a:t>
            </a:r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00E5941F-4A49-C649-85FC-B829D23BCC42}"/>
              </a:ext>
            </a:extLst>
          </p:cNvPr>
          <p:cNvSpPr/>
          <p:nvPr/>
        </p:nvSpPr>
        <p:spPr>
          <a:xfrm rot="10800000">
            <a:off x="8066565" y="2566105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5" name="Rectangle 124">
            <a:extLst>
              <a:ext uri="{FF2B5EF4-FFF2-40B4-BE49-F238E27FC236}">
                <a16:creationId xmlns:a16="http://schemas.microsoft.com/office/drawing/2014/main" id="{7AACBDDD-0299-754C-837C-B6CFD6CE35D9}"/>
              </a:ext>
            </a:extLst>
          </p:cNvPr>
          <p:cNvSpPr/>
          <p:nvPr/>
        </p:nvSpPr>
        <p:spPr>
          <a:xfrm rot="10800000">
            <a:off x="7907750" y="2566105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096F4C8D-4597-484B-8ABC-38F5B40243E2}"/>
              </a:ext>
            </a:extLst>
          </p:cNvPr>
          <p:cNvSpPr txBox="1"/>
          <p:nvPr/>
        </p:nvSpPr>
        <p:spPr>
          <a:xfrm>
            <a:off x="7962728" y="2343756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V4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4D2DA5B0-34EB-DC4B-AF03-724CA882D6EB}"/>
              </a:ext>
            </a:extLst>
          </p:cNvPr>
          <p:cNvSpPr txBox="1"/>
          <p:nvPr/>
        </p:nvSpPr>
        <p:spPr>
          <a:xfrm>
            <a:off x="7766483" y="2343756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H4</a:t>
            </a:r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97C06911-1934-604D-862D-A59835B403BF}"/>
              </a:ext>
            </a:extLst>
          </p:cNvPr>
          <p:cNvSpPr/>
          <p:nvPr/>
        </p:nvSpPr>
        <p:spPr>
          <a:xfrm rot="10800000">
            <a:off x="5583816" y="2566105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29" name="Rectangle 128">
            <a:extLst>
              <a:ext uri="{FF2B5EF4-FFF2-40B4-BE49-F238E27FC236}">
                <a16:creationId xmlns:a16="http://schemas.microsoft.com/office/drawing/2014/main" id="{60148CDE-99F6-1442-9F93-79C766FD0E6B}"/>
              </a:ext>
            </a:extLst>
          </p:cNvPr>
          <p:cNvSpPr/>
          <p:nvPr/>
        </p:nvSpPr>
        <p:spPr>
          <a:xfrm rot="10800000">
            <a:off x="5405545" y="2566105"/>
            <a:ext cx="107999" cy="448572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 dirty="0" err="1">
              <a:solidFill>
                <a:schemeClr val="tx1"/>
              </a:solidFill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35E41427-61EA-C241-B916-C47F550614B3}"/>
              </a:ext>
            </a:extLst>
          </p:cNvPr>
          <p:cNvSpPr txBox="1"/>
          <p:nvPr/>
        </p:nvSpPr>
        <p:spPr>
          <a:xfrm>
            <a:off x="5489161" y="2333482"/>
            <a:ext cx="3497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V5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593334A4-145A-8646-AC20-8C8EE2BDFE74}"/>
              </a:ext>
            </a:extLst>
          </p:cNvPr>
          <p:cNvSpPr txBox="1"/>
          <p:nvPr/>
        </p:nvSpPr>
        <p:spPr>
          <a:xfrm>
            <a:off x="5292916" y="2333482"/>
            <a:ext cx="359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H5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3244140C-5E16-3E4F-9EA8-FCCC3C42E18D}"/>
              </a:ext>
            </a:extLst>
          </p:cNvPr>
          <p:cNvSpPr txBox="1"/>
          <p:nvPr/>
        </p:nvSpPr>
        <p:spPr>
          <a:xfrm>
            <a:off x="4865585" y="221417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Q5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225DB27-A1DC-5845-B766-39451E9A010C}"/>
              </a:ext>
            </a:extLst>
          </p:cNvPr>
          <p:cNvCxnSpPr>
            <a:cxnSpLocks/>
          </p:cNvCxnSpPr>
          <p:nvPr/>
        </p:nvCxnSpPr>
        <p:spPr>
          <a:xfrm>
            <a:off x="4767115" y="1814669"/>
            <a:ext cx="4503327" cy="0"/>
          </a:xfrm>
          <a:prstGeom prst="line">
            <a:avLst/>
          </a:prstGeom>
          <a:ln w="952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TextBox 135">
            <a:extLst>
              <a:ext uri="{FF2B5EF4-FFF2-40B4-BE49-F238E27FC236}">
                <a16:creationId xmlns:a16="http://schemas.microsoft.com/office/drawing/2014/main" id="{0778C00F-6739-1743-A733-D431A9452ECC}"/>
              </a:ext>
            </a:extLst>
          </p:cNvPr>
          <p:cNvSpPr txBox="1"/>
          <p:nvPr/>
        </p:nvSpPr>
        <p:spPr>
          <a:xfrm>
            <a:off x="4317873" y="2104474"/>
            <a:ext cx="360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D1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E459CAAE-5D1E-604D-BA89-77864DEE6BA4}"/>
              </a:ext>
            </a:extLst>
          </p:cNvPr>
          <p:cNvSpPr txBox="1"/>
          <p:nvPr/>
        </p:nvSpPr>
        <p:spPr>
          <a:xfrm>
            <a:off x="2556717" y="3979866"/>
            <a:ext cx="3577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D2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189DFCD-6962-6640-A86C-C56EF6C18E8B}"/>
              </a:ext>
            </a:extLst>
          </p:cNvPr>
          <p:cNvGrpSpPr/>
          <p:nvPr/>
        </p:nvGrpSpPr>
        <p:grpSpPr>
          <a:xfrm>
            <a:off x="4860098" y="2450882"/>
            <a:ext cx="349389" cy="704000"/>
            <a:chOff x="4603248" y="2260058"/>
            <a:chExt cx="349389" cy="704000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F87EC87-7A4B-E540-9220-34F27A5BD53C}"/>
                </a:ext>
              </a:extLst>
            </p:cNvPr>
            <p:cNvSpPr/>
            <p:nvPr/>
          </p:nvSpPr>
          <p:spPr>
            <a:xfrm>
              <a:off x="4603248" y="2260058"/>
              <a:ext cx="347308" cy="704000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3DE2376-EE15-DB4A-9700-3749C0240E96}"/>
                </a:ext>
              </a:extLst>
            </p:cNvPr>
            <p:cNvSpPr/>
            <p:nvPr/>
          </p:nvSpPr>
          <p:spPr>
            <a:xfrm rot="10800000">
              <a:off x="4611867" y="2508710"/>
              <a:ext cx="340770" cy="212716"/>
            </a:xfrm>
            <a:prstGeom prst="rect">
              <a:avLst/>
            </a:prstGeom>
            <a:solidFill>
              <a:srgbClr val="7030A0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 err="1">
                <a:solidFill>
                  <a:schemeClr val="tx1"/>
                </a:solidFill>
              </a:endParaRPr>
            </a:p>
          </p:txBody>
        </p:sp>
      </p:grp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7BEC350-3412-6B42-91EE-487F4F98527A}"/>
              </a:ext>
            </a:extLst>
          </p:cNvPr>
          <p:cNvCxnSpPr/>
          <p:nvPr/>
        </p:nvCxnSpPr>
        <p:spPr>
          <a:xfrm>
            <a:off x="4767770" y="1646099"/>
            <a:ext cx="0" cy="33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CAE1EF6E-8E25-C148-AF1C-7D8F3B9A1FA2}"/>
              </a:ext>
            </a:extLst>
          </p:cNvPr>
          <p:cNvCxnSpPr/>
          <p:nvPr/>
        </p:nvCxnSpPr>
        <p:spPr>
          <a:xfrm>
            <a:off x="9266488" y="1624897"/>
            <a:ext cx="0" cy="3371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A7C17-8289-624B-B1A7-FD9F8673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8</a:t>
            </a:fld>
            <a:endParaRPr lang="en-GB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95720A-25FA-AB1D-8E01-FA9E0B767BA1}"/>
              </a:ext>
            </a:extLst>
          </p:cNvPr>
          <p:cNvSpPr txBox="1"/>
          <p:nvPr/>
        </p:nvSpPr>
        <p:spPr>
          <a:xfrm>
            <a:off x="3932883" y="3284379"/>
            <a:ext cx="1923836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FF0000"/>
                </a:solidFill>
              </a:rPr>
              <a:t>Vacuum </a:t>
            </a:r>
            <a:r>
              <a:rPr lang="de-DE" sz="1200" dirty="0" err="1">
                <a:solidFill>
                  <a:srgbClr val="FF0000"/>
                </a:solidFill>
              </a:rPr>
              <a:t>chamber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height</a:t>
            </a:r>
            <a:r>
              <a:rPr lang="de-DE" sz="1200" dirty="0">
                <a:solidFill>
                  <a:srgbClr val="FF0000"/>
                </a:solidFill>
              </a:rPr>
              <a:t> </a:t>
            </a:r>
            <a:r>
              <a:rPr lang="de-DE" sz="1200" dirty="0" err="1">
                <a:solidFill>
                  <a:srgbClr val="FF0000"/>
                </a:solidFill>
              </a:rPr>
              <a:t>only</a:t>
            </a:r>
            <a:r>
              <a:rPr lang="de-DE" sz="1200" dirty="0">
                <a:solidFill>
                  <a:srgbClr val="FF0000"/>
                </a:solidFill>
              </a:rPr>
              <a:t> 8 mm!!!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1FD8DD5-4119-4319-A160-655CAB40C095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4767115" y="2811428"/>
            <a:ext cx="127686" cy="472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20613EF0-05D8-209B-1BEB-4CF4DC0F9C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71850" y="3096869"/>
            <a:ext cx="2822091" cy="348351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0DD7BC-1948-C446-76B7-0A16AB52B2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134" y="3340315"/>
            <a:ext cx="4331757" cy="2062740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78275BF-4898-BF95-AE31-6DB94D6EE415}"/>
              </a:ext>
            </a:extLst>
          </p:cNvPr>
          <p:cNvCxnSpPr>
            <a:cxnSpLocks/>
          </p:cNvCxnSpPr>
          <p:nvPr/>
        </p:nvCxnSpPr>
        <p:spPr>
          <a:xfrm>
            <a:off x="10746769" y="4979846"/>
            <a:ext cx="923759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6418F855-1E37-FD9A-2C13-42FF3B8360BC}"/>
              </a:ext>
            </a:extLst>
          </p:cNvPr>
          <p:cNvCxnSpPr>
            <a:cxnSpLocks/>
          </p:cNvCxnSpPr>
          <p:nvPr/>
        </p:nvCxnSpPr>
        <p:spPr>
          <a:xfrm flipH="1">
            <a:off x="2052923" y="2608545"/>
            <a:ext cx="1011628" cy="170727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FBF83DB-AFE7-5608-28A6-9F3A571BEA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1644" y="3787091"/>
            <a:ext cx="3000571" cy="27710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60675DB-D1BD-CE58-7F1B-915ED90FB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1933" y="679547"/>
            <a:ext cx="2060303" cy="16119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3C73FCD-9992-9571-13C0-3792C5823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855" y="1147357"/>
            <a:ext cx="2440098" cy="1838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2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F48BB4-1A5A-A242-9E03-B8B4ABDD48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07987" y="388966"/>
            <a:ext cx="11376025" cy="3792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accent5"/>
                </a:solidFill>
              </a:rPr>
              <a:t>7. Outlook &lt;= Slide from kick-off Meeting</a:t>
            </a:r>
          </a:p>
          <a:p>
            <a:endParaRPr lang="en-GB" dirty="0">
              <a:solidFill>
                <a:schemeClr val="accent5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990C22-1814-4F42-A3F6-B9FFF7C6B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4C334C8-3492-9E4B-B67E-6834C7E7A70F}" type="slidenum">
              <a:rPr lang="en-GB" smtClean="0"/>
              <a:t>9</a:t>
            </a:fld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8183D9-6051-161F-7097-69810C840841}"/>
              </a:ext>
            </a:extLst>
          </p:cNvPr>
          <p:cNvSpPr txBox="1"/>
          <p:nvPr/>
        </p:nvSpPr>
        <p:spPr>
          <a:xfrm>
            <a:off x="407987" y="892520"/>
            <a:ext cx="1012969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A) LH commissioning shifts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effectLst/>
                <a:latin typeface="Helvetica" pitchFamily="2" charset="0"/>
              </a:rPr>
              <a:t>Before 25.10.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Transport LH Laser through beamline with TEM mirror system to In-coupling Station 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Commission Laser Safety system 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Prepare DOOCS servers and panels for LH Laser and equipment on In- and Out-coupling Stations 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1600" b="0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000000"/>
                </a:solidFill>
                <a:latin typeface="Helvetica" pitchFamily="2" charset="0"/>
              </a:rPr>
              <a:t>One s</a:t>
            </a: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hift 25.10. (access to tunnel): 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prepare spatial overlap e-beam &amp; LH laser beam 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Transport LH laser from In-coupling table to Out-coupling Station ✅</a:t>
            </a: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Commission equipment (diagnostics, motors, etc.) on In- and Out-coupling Stations ✅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Adjust OTR stations OTR4/5LAHE to see LH laser on CHROMOX screens (MDI required) ✅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GB" sz="1600" dirty="0">
              <a:solidFill>
                <a:srgbClr val="000000"/>
              </a:solidFill>
              <a:latin typeface="Helvetica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Two shifts 25.11. and 27.11.: </a:t>
            </a:r>
            <a:r>
              <a:rPr lang="en-GB" sz="1600" b="1" i="0" u="none" strike="noStrike" dirty="0">
                <a:effectLst/>
                <a:latin typeface="Helvetica" pitchFamily="2" charset="0"/>
              </a:rPr>
              <a:t>Achieve spatial and temporal overlap e-beam &amp; LH laser beam</a:t>
            </a:r>
            <a:endParaRPr lang="en-GB" sz="1600" b="1" dirty="0">
              <a:latin typeface="Helvetica" pitchFamily="2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Adjust coarse timing with PD with LH laser pulse and LH Undulator radiation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Achieve temporal overlap by employing various diagnostics (OTR, BCM signal, </a:t>
            </a:r>
            <a:r>
              <a:rPr lang="en-GB" sz="1600" b="0" i="0" u="none" strike="noStrike" dirty="0" err="1">
                <a:solidFill>
                  <a:srgbClr val="000000"/>
                </a:solidFill>
                <a:effectLst/>
                <a:latin typeface="Helvetica" pitchFamily="2" charset="0"/>
              </a:rPr>
              <a:t>PolariX</a:t>
            </a: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Measurement of induced energy spread vs. LH laser peak power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16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Study stability and reproducibility of temporal overlap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60BFCFF-D162-27EE-C73C-125D86EE73B7}"/>
              </a:ext>
            </a:extLst>
          </p:cNvPr>
          <p:cNvSpPr/>
          <p:nvPr/>
        </p:nvSpPr>
        <p:spPr>
          <a:xfrm>
            <a:off x="243068" y="3588155"/>
            <a:ext cx="10683433" cy="1491317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03684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33974</TotalTime>
  <Words>1706</Words>
  <Application>Microsoft Macintosh PowerPoint</Application>
  <PresentationFormat>Widescreen</PresentationFormat>
  <Paragraphs>332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-webkit-standard</vt:lpstr>
      <vt:lpstr>Arial</vt:lpstr>
      <vt:lpstr>Arial Black</vt:lpstr>
      <vt:lpstr>Calibri</vt:lpstr>
      <vt:lpstr>Calibri Light</vt:lpstr>
      <vt:lpstr>Helvetica</vt:lpstr>
      <vt:lpstr>Symbol</vt:lpstr>
      <vt:lpstr>Times New Roman</vt:lpstr>
      <vt:lpstr>Office Theme</vt:lpstr>
      <vt:lpstr>FLARE 1st Project Meeting: Laser Heater and Results from recent beamtimes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LH Commissioning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238</cp:revision>
  <cp:lastPrinted>2022-10-17T13:59:01Z</cp:lastPrinted>
  <dcterms:created xsi:type="dcterms:W3CDTF">2020-04-21T07:59:35Z</dcterms:created>
  <dcterms:modified xsi:type="dcterms:W3CDTF">2023-02-21T11:12:47Z</dcterms:modified>
</cp:coreProperties>
</file>