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2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3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 /><Relationship Id="rId33" Type="http://schemas.openxmlformats.org/officeDocument/2006/relationships/tableStyles" Target="tableStyles.xml" /><Relationship Id="rId34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 hidden="0"/>
          <p:cNvSpPr>
            <a:spLocks noGrp="1"/>
          </p:cNvSpPr>
          <p:nvPr isPhoto="0" userDrawn="0">
            <p:ph type="hdr" sz="quarter" hasCustomPrompt="0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 hidden="0"/>
          <p:cNvSpPr>
            <a:spLocks noGrp="1"/>
          </p:cNvSpPr>
          <p:nvPr isPhoto="0" userDrawn="0">
            <p:ph type="dt" idx="1" hasCustomPrompt="0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492030-5346-4222-B1C0-77ABA51E04BA}" type="datetimeFigureOut">
              <a:rPr lang="de-DE"/>
              <a:t/>
            </a:fld>
            <a:endParaRPr lang="de-DE"/>
          </a:p>
        </p:txBody>
      </p:sp>
      <p:sp>
        <p:nvSpPr>
          <p:cNvPr id="4" name="Folienbildplatzhalter 3" hidden="0"/>
          <p:cNvSpPr>
            <a:spLocks noChangeAspect="1" noGrp="1" noRot="1"/>
          </p:cNvSpPr>
          <p:nvPr isPhoto="0" userDrawn="0">
            <p:ph type="sldImg" idx="2" hasCustomPrompt="0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Formatvorlagen des Textmasters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 hidden="0"/>
          <p:cNvSpPr>
            <a:spLocks noGrp="1"/>
          </p:cNvSpPr>
          <p:nvPr isPhoto="0" userDrawn="0">
            <p:ph type="ftr" sz="quarter" idx="4" hasCustomPrompt="0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 hidden="0"/>
          <p:cNvSpPr>
            <a:spLocks noGrp="1"/>
          </p:cNvSpPr>
          <p:nvPr isPhoto="0" userDrawn="0">
            <p:ph type="sldNum" sz="quarter" idx="5" hasCustomPrompt="0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A1B39C8-6D5D-40E8-8D83-C1E41A39F5E0}" type="slidenum">
              <a:rPr lang="de-DE"/>
              <a:t/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>
      <a:buFont typeface="Arial"/>
      <a:buChar char="•"/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Introduce briefly the beam structure here, and elaborate in the next slide the need to control and DAQ.</a:t>
            </a:r>
            <a:endParaRPr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4917840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2065149182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Consequently, we have a need for bespoke detectors.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We can consider 3 types of detectors at XFEL:</a:t>
            </a:r>
            <a:endParaRPr/>
          </a:p>
          <a:p>
            <a:pPr marL="217792" indent="-217792">
              <a:buFont typeface="Arial"/>
              <a:buChar char="–"/>
              <a:defRPr/>
            </a:pPr>
            <a:r>
              <a:rPr/>
              <a:t>Large detectors made for XFEL</a:t>
            </a:r>
            <a:endParaRPr/>
          </a:p>
          <a:p>
            <a:pPr marL="217792" indent="-217792">
              <a:buFont typeface="Arial"/>
              <a:buChar char="–"/>
              <a:defRPr/>
            </a:pPr>
            <a:r>
              <a:rPr/>
              <a:t>“Semi-commercial” detector from which we benefit from a close relation with the developers</a:t>
            </a:r>
            <a:endParaRPr/>
          </a:p>
          <a:p>
            <a:pPr marL="217792" indent="-217792">
              <a:buFont typeface="Arial"/>
              <a:buChar char="–"/>
              <a:defRPr/>
            </a:pPr>
            <a:r>
              <a:rPr/>
              <a:t>Commercial, which we are provided an SDK to integrate and regular customer support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504086700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A typical monitoring view, in Grafana, featuring facility status, detector activity, and storage information</a:t>
            </a:r>
            <a:endParaRPr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0611514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717248436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During these integrations, highlight What Went Well, What Could Be Better, Follow-ups (AKA Lessons learnt)</a:t>
            </a:r>
            <a:endParaRPr/>
          </a:p>
          <a:p>
            <a:pPr>
              <a:defRPr/>
            </a:pPr>
            <a:r>
              <a:rPr/>
              <a:t>Max 2 items each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No black boxes please</a:t>
            </a:r>
            <a:endParaRPr/>
          </a:p>
          <a:p>
            <a:pPr>
              <a:defRPr/>
            </a:pPr>
            <a:r>
              <a:rPr/>
              <a:t>Highlight want for early collaboration on control and DAQ interfaces</a:t>
            </a:r>
            <a:endParaRPr/>
          </a:p>
          <a:p>
            <a:pPr>
              <a:defRPr/>
            </a:pPr>
            <a:r>
              <a:rPr/>
              <a:t>Highlight how early days were challenging as facility, detectors, and control system were developing at the same time</a:t>
            </a:r>
            <a:endParaRPr/>
          </a:p>
        </p:txBody>
      </p:sp>
      <p:sp>
        <p:nvSpPr>
          <p:cNvPr id="593743767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2630560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404025961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During these integrations, highlight What Went Well, What Could Be Better, Follow-ups (AKA Lessons learnt)</a:t>
            </a:r>
            <a:endParaRPr/>
          </a:p>
          <a:p>
            <a:pPr>
              <a:defRPr/>
            </a:pPr>
            <a:r>
              <a:rPr/>
              <a:t>Max 2 items each</a:t>
            </a:r>
            <a:endParaRPr/>
          </a:p>
          <a:p>
            <a:pPr>
              <a:defRPr/>
            </a:pPr>
            <a:endParaRPr/>
          </a:p>
          <a:p>
            <a:pPr>
              <a:defRPr/>
            </a:pPr>
            <a:r>
              <a:rPr/>
              <a:t>No black boxes please</a:t>
            </a:r>
            <a:endParaRPr/>
          </a:p>
          <a:p>
            <a:pPr>
              <a:defRPr/>
            </a:pPr>
            <a:r>
              <a:rPr/>
              <a:t>Highlight want for early collaboration on control and DAQ interfaces</a:t>
            </a:r>
            <a:endParaRPr/>
          </a:p>
          <a:p>
            <a:pPr>
              <a:defRPr/>
            </a:pPr>
            <a:r>
              <a:rPr/>
              <a:t>Highlight how early days were challenging as facility, detectors, and control system were developing at the same time</a:t>
            </a:r>
            <a:endParaRPr/>
          </a:p>
        </p:txBody>
      </p:sp>
      <p:sp>
        <p:nvSpPr>
          <p:cNvPr id="2053278431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 hidden="0"/>
          <p:cNvSpPr>
            <a:spLocks noChangeAspect="1" noGrp="1" noRot="1"/>
          </p:cNvSpPr>
          <p:nvPr isPhoto="0" userDrawn="0">
            <p:ph type="sldImg" hasCustomPrompt="0"/>
          </p:nvPr>
        </p:nvSpPr>
        <p:spPr bwMode="auto"/>
      </p:sp>
      <p:sp>
        <p:nvSpPr>
          <p:cNvPr id="3" name="Notes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Backup: details on online processing</a:t>
            </a:r>
            <a:endParaRPr/>
          </a:p>
        </p:txBody>
      </p:sp>
      <p:sp>
        <p:nvSpPr>
          <p:cNvPr id="4" name="Slide Number Placeholder 3" hidden="0"/>
          <p:cNvSpPr>
            <a:spLocks noGrp="1"/>
          </p:cNvSpPr>
          <p:nvPr isPhoto="0" userDrawn="0">
            <p:ph type="sldNum" sz="quarter" idx="10" hasCustomPrompt="0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Relationship Id="rId3" Type="http://schemas.openxmlformats.org/officeDocument/2006/relationships/image" Target="../media/image1.emf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pic>
        <p:nvPicPr>
          <p:cNvPr id="7" name="Grafik 2" hidden="0"/>
          <p:cNvPicPr>
            <a:picLocks noChangeAspect="1"/>
          </p:cNvPicPr>
          <p:nvPr isPhoto="0" userDrawn="1"/>
        </p:nvPicPr>
        <p:blipFill>
          <a:blip r:embed="rId2"/>
          <a:stretch/>
        </p:blipFill>
        <p:spPr bwMode="auto"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 hidden="0"/>
          <p:cNvPicPr>
            <a:picLocks noChangeAspect="1"/>
          </p:cNvPicPr>
          <p:nvPr isPhoto="0" userDrawn="1"/>
        </p:nvPicPr>
        <p:blipFill>
          <a:blip r:embed="rId3"/>
          <a:stretch/>
        </p:blipFill>
        <p:spPr bwMode="auto">
          <a:xfrm>
            <a:off x="623888" y="6413956"/>
            <a:ext cx="2275200" cy="120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Picture,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Picture Placeholder 5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623888" y="2024063"/>
            <a:ext cx="8101013" cy="38893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  <p:sp>
        <p:nvSpPr>
          <p:cNvPr id="4" name="Textplatzhalter 3" hidden="0"/>
          <p:cNvSpPr>
            <a:spLocks noGrp="1"/>
          </p:cNvSpPr>
          <p:nvPr isPhoto="0" userDrawn="0">
            <p:ph type="body" sz="quarter" idx="15" hasCustomPrompt="0"/>
          </p:nvPr>
        </p:nvSpPr>
        <p:spPr bwMode="auto"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picTx" userDrawn="1">
  <p:cSld name="Picture with Capti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hidden="0"/>
          <p:cNvSpPr>
            <a:spLocks noChangeAspect="1" noGrp="1"/>
          </p:cNvSpPr>
          <p:nvPr isPhoto="0" userDrawn="0">
            <p:ph type="pic" idx="1" hasCustomPrompt="0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type="twoTxTwoObj" userDrawn="1">
  <p:cSld name="Comparison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 hidden="0"/>
          <p:cNvSpPr>
            <a:spLocks noGrp="1"/>
          </p:cNvSpPr>
          <p:nvPr isPhoto="0" userDrawn="0">
            <p:ph type="dt" sz="half" idx="10" hasCustomPrompt="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 hidden="0"/>
          <p:cNvSpPr>
            <a:spLocks noGrp="1"/>
          </p:cNvSpPr>
          <p:nvPr isPhoto="0" userDrawn="0">
            <p:ph type="ftr" sz="quarter" idx="11" hasCustomPrompt="0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 hidden="0"/>
          <p:cNvSpPr>
            <a:spLocks noGrp="1"/>
          </p:cNvSpPr>
          <p:nvPr isPhoto="0" userDrawn="0">
            <p:ph type="sldNum" sz="quarter" idx="12" hasCustomPrompt="0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Chapter brea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Big Pictu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5" name="Picture Placeholder 5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623888" y="2024063"/>
            <a:ext cx="10944224" cy="3889375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ig Pictur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623888" y="828675"/>
            <a:ext cx="10944224" cy="50847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 hidden="0"/>
          <p:cNvSpPr>
            <a:spLocks noGrp="1"/>
          </p:cNvSpPr>
          <p:nvPr isPhoto="0" userDrawn="0">
            <p:ph type="body" sz="quarter" idx="13" hasCustomPrompt="1"/>
          </p:nvPr>
        </p:nvSpPr>
        <p:spPr bwMode="auto"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 Pictures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Picture Placeholder 5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623889" y="1196976"/>
            <a:ext cx="5292723" cy="47164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 hidden="0"/>
          <p:cNvSpPr>
            <a:spLocks noGrp="1"/>
          </p:cNvSpPr>
          <p:nvPr isPhoto="0" userDrawn="0">
            <p:ph type="pic" sz="quarter" idx="13" hasCustomPrompt="0"/>
          </p:nvPr>
        </p:nvSpPr>
        <p:spPr bwMode="auto">
          <a:xfrm>
            <a:off x="6275388" y="1196976"/>
            <a:ext cx="5292725" cy="4716463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  <p:sp>
        <p:nvSpPr>
          <p:cNvPr id="9" name="Textplatzhalter 4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2 Pictures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6" name="Picture Placeholder 5" hidden="0"/>
          <p:cNvSpPr>
            <a:spLocks noGrp="1"/>
          </p:cNvSpPr>
          <p:nvPr isPhoto="0" userDrawn="0">
            <p:ph type="pic" sz="quarter" idx="12" hasCustomPrompt="0"/>
          </p:nvPr>
        </p:nvSpPr>
        <p:spPr bwMode="auto">
          <a:xfrm>
            <a:off x="623887" y="2024063"/>
            <a:ext cx="5292725" cy="3062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 hidden="0"/>
          <p:cNvSpPr>
            <a:spLocks noGrp="1"/>
          </p:cNvSpPr>
          <p:nvPr isPhoto="0" userDrawn="0">
            <p:ph type="pic" sz="quarter" idx="13" hasCustomPrompt="0"/>
          </p:nvPr>
        </p:nvSpPr>
        <p:spPr bwMode="auto">
          <a:xfrm>
            <a:off x="6275389" y="2024063"/>
            <a:ext cx="5292724" cy="3062288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/>
              <a:buNone/>
              <a:defRPr/>
            </a:lvl1pPr>
          </a:lstStyle>
          <a:p>
            <a:pPr>
              <a:defRPr/>
            </a:pPr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 hidden="0"/>
          <p:cNvSpPr>
            <a:spLocks noGrp="1"/>
          </p:cNvSpPr>
          <p:nvPr isPhoto="0" userDrawn="0">
            <p:ph type="body" sz="quarter" idx="14" hasCustomPrompt="1"/>
          </p:nvPr>
        </p:nvSpPr>
        <p:spPr bwMode="auto"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  <p:sp>
        <p:nvSpPr>
          <p:cNvPr id="9" name="Textplatzhalter 4" hidden="0"/>
          <p:cNvSpPr>
            <a:spLocks noGrp="1"/>
          </p:cNvSpPr>
          <p:nvPr isPhoto="0" userDrawn="0">
            <p:ph type="body" sz="quarter" idx="15" hasCustomPrompt="1"/>
          </p:nvPr>
        </p:nvSpPr>
        <p:spPr bwMode="auto"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/>
              <a:buNone/>
              <a:defRPr sz="900"/>
            </a:lvl1pPr>
          </a:lstStyle>
          <a:p>
            <a:pPr lvl="0">
              <a:defRPr/>
            </a:pPr>
            <a:r>
              <a:rPr lang="de-DE"/>
              <a:t>Caption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623889" y="2024063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/>
              <a:t>Level 1</a:t>
            </a:r>
            <a:endParaRPr/>
          </a:p>
          <a:p>
            <a:pPr lvl="1">
              <a:defRPr/>
            </a:pPr>
            <a:r>
              <a:rPr lang="en-US"/>
              <a:t>Level 2</a:t>
            </a:r>
            <a:endParaRPr/>
          </a:p>
          <a:p>
            <a:pPr lvl="2">
              <a:defRPr/>
            </a:pPr>
            <a:r>
              <a:rPr lang="en-US"/>
              <a:t>Level 3</a:t>
            </a:r>
            <a:endParaRPr/>
          </a:p>
          <a:p>
            <a:pPr lvl="3">
              <a:defRPr/>
            </a:pPr>
            <a:r>
              <a:rPr lang="en-US"/>
              <a:t>Level 4</a:t>
            </a:r>
            <a:endParaRPr/>
          </a:p>
          <a:p>
            <a:pPr lvl="4">
              <a:defRPr/>
            </a:pPr>
            <a:r>
              <a:rPr lang="en-US"/>
              <a:t>Level 5</a:t>
            </a:r>
            <a:endParaRPr/>
          </a:p>
        </p:txBody>
      </p:sp>
      <p:sp>
        <p:nvSpPr>
          <p:cNvPr id="9" name="Textfeld 8" hidden="0"/>
          <p:cNvSpPr txBox="1"/>
          <p:nvPr isPhoto="0" userDrawn="1"/>
        </p:nvSpPr>
        <p:spPr bwMode="auto"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>
              <a:defRPr/>
            </a:pPr>
            <a:fld id="{A5DEC3FA-4FB7-4309-A077-6BB31CA8E81A}" type="slidenum">
              <a:rPr lang="en-US" sz="1600"/>
              <a:t>14</a:t>
            </a:fld>
            <a:endParaRPr lang="en-US" sz="1600"/>
          </a:p>
        </p:txBody>
      </p:sp>
      <p:cxnSp>
        <p:nvCxnSpPr>
          <p:cNvPr id="11" name="Gerader Verbinder 10" hidden="0"/>
          <p:cNvCxnSpPr>
            <a:cxnSpLocks/>
          </p:cNvCxnSpPr>
          <p:nvPr isPhoto="0" userDrawn="1"/>
        </p:nvCxnSpPr>
        <p:spPr bwMode="auto"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 hidden="0"/>
          <p:cNvCxnSpPr>
            <a:cxnSpLocks/>
          </p:cNvCxnSpPr>
          <p:nvPr isPhoto="0" userDrawn="1"/>
        </p:nvCxnSpPr>
        <p:spPr bwMode="auto"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hidden="0"/>
          <p:cNvPicPr>
            <a:picLocks noChangeAspect="1"/>
          </p:cNvPicPr>
          <p:nvPr isPhoto="0" userDrawn="1"/>
        </p:nvPicPr>
        <p:blipFill>
          <a:blip r:embed="rId15"/>
          <a:stretch/>
        </p:blipFill>
        <p:spPr bwMode="auto"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 hidden="0"/>
          <p:cNvSpPr/>
          <p:nvPr isPhoto="0" userDrawn="1"/>
        </p:nvSpPr>
        <p:spPr bwMode="auto"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 sz="900"/>
              <a:t>Detector Software Integration</a:t>
            </a:r>
            <a:endParaRPr/>
          </a:p>
        </p:txBody>
      </p:sp>
      <p:sp>
        <p:nvSpPr>
          <p:cNvPr id="8" name="Rechteck 7" hidden="0"/>
          <p:cNvSpPr/>
          <p:nvPr isPhoto="0" userDrawn="1"/>
        </p:nvSpPr>
        <p:spPr bwMode="auto"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>
              <a:defRPr/>
            </a:pPr>
            <a:r>
              <a:rPr lang="en-US" sz="900"/>
              <a:t>Andrea Parenti, Cyril </a:t>
            </a:r>
            <a:r>
              <a:rPr lang="en-US" sz="900"/>
              <a:t>Danilevski</a:t>
            </a:r>
            <a:endParaRPr lang="en-US" sz="9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lvl1pPr algn="l" defTabSz="914400">
        <a:lnSpc>
          <a:spcPct val="100000"/>
        </a:lnSpc>
        <a:spcBef>
          <a:spcPts val="0"/>
        </a:spcBef>
        <a:buNone/>
        <a:defRPr sz="22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>
        <a:lnSpc>
          <a:spcPct val="113999"/>
        </a:lnSpc>
        <a:spcBef>
          <a:spcPts val="1800"/>
        </a:spcBef>
        <a:buClr>
          <a:schemeClr val="bg2"/>
        </a:buClr>
        <a:buFontTx/>
        <a:buChar char="*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>
        <a:lnSpc>
          <a:spcPct val="113999"/>
        </a:lnSpc>
        <a:spcBef>
          <a:spcPts val="0"/>
        </a:spcBef>
        <a:buClr>
          <a:schemeClr val="accent2"/>
        </a:buClr>
        <a:buFontTx/>
        <a:buChar char="*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>
        <a:lnSpc>
          <a:spcPct val="113999"/>
        </a:lnSpc>
        <a:spcBef>
          <a:spcPts val="0"/>
        </a:spcBef>
        <a:buFont typeface="Arial"/>
        <a:buChar char="►"/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>
        <a:lnSpc>
          <a:spcPct val="113999"/>
        </a:lnSpc>
        <a:spcBef>
          <a:spcPts val="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>
        <a:lnSpc>
          <a:spcPct val="113999"/>
        </a:lnSpc>
        <a:spcBef>
          <a:spcPts val="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jpg"/><Relationship Id="rId4" Type="http://schemas.openxmlformats.org/officeDocument/2006/relationships/image" Target="../media/image33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 hidden="0"/>
          <p:cNvSpPr>
            <a:spLocks noGrp="1"/>
          </p:cNvSpPr>
          <p:nvPr isPhoto="0" userDrawn="0">
            <p:ph type="ctr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Detector Software Integration</a:t>
            </a:r>
            <a:endParaRPr/>
          </a:p>
        </p:txBody>
      </p:sp>
      <p:sp>
        <p:nvSpPr>
          <p:cNvPr id="3" name="Subtitle 2" hidden="0"/>
          <p:cNvSpPr>
            <a:spLocks noGrp="1"/>
          </p:cNvSpPr>
          <p:nvPr isPhoto="0" userDrawn="0">
            <p:ph type="subTitle" idx="1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Andrea Parenti, Cyril </a:t>
            </a:r>
            <a:r>
              <a:rPr lang="en-GB"/>
              <a:t>Danilevski</a:t>
            </a:r>
            <a:endParaRPr lang="en-GB"/>
          </a:p>
          <a:p>
            <a:pPr>
              <a:defRPr/>
            </a:pPr>
            <a:r>
              <a:rPr lang="en-GB"/>
              <a:t>DET Workshop, 18/9/2023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9725629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8" y="527280"/>
            <a:ext cx="10956923" cy="780539"/>
          </a:xfrm>
        </p:spPr>
        <p:txBody>
          <a:bodyPr/>
          <a:lstStyle/>
          <a:p>
            <a:pPr>
              <a:defRPr/>
            </a:pPr>
            <a:r>
              <a:rPr/>
              <a:t>Device provided scene and expert view</a:t>
            </a:r>
            <a:endParaRPr/>
          </a:p>
        </p:txBody>
      </p:sp>
      <p:sp>
        <p:nvSpPr>
          <p:cNvPr id="1835993313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838198" y="1363245"/>
            <a:ext cx="10515600" cy="1603374"/>
          </a:xfrm>
        </p:spPr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The Karabo device provides a default scene with the most important settings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All other (implemented) settings are available in the “navigator” GUI panel</a:t>
            </a:r>
            <a:endParaRPr/>
          </a:p>
        </p:txBody>
      </p:sp>
      <p:pic>
        <p:nvPicPr>
          <p:cNvPr id="2129669902" name="Picture 212966990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271082" y="2266712"/>
            <a:ext cx="4273954" cy="4021636"/>
          </a:xfrm>
          <a:prstGeom prst="rect">
            <a:avLst/>
          </a:prstGeom>
        </p:spPr>
      </p:pic>
      <p:pic>
        <p:nvPicPr>
          <p:cNvPr id="534148230" name="Picture 53414822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8909782" y="1779128"/>
            <a:ext cx="2844828" cy="4996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6226167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8" y="527280"/>
            <a:ext cx="10956923" cy="780539"/>
          </a:xfrm>
        </p:spPr>
        <p:txBody>
          <a:bodyPr/>
          <a:lstStyle/>
          <a:p>
            <a:pPr>
              <a:defRPr/>
            </a:pPr>
            <a:r>
              <a:rPr/>
              <a:t>Custom scene in MID</a:t>
            </a:r>
            <a:endParaRPr/>
          </a:p>
        </p:txBody>
      </p:sp>
      <p:pic>
        <p:nvPicPr>
          <p:cNvPr id="1637275187" name="Content Placeholder 1637275186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 flipH="0" flipV="0">
            <a:off x="2286900" y="1492771"/>
            <a:ext cx="7605501" cy="47170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56619297" name="Picture 55661929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613285" y="566569"/>
            <a:ext cx="3556213" cy="2415618"/>
          </a:xfrm>
          <a:prstGeom prst="rect">
            <a:avLst/>
          </a:prstGeom>
        </p:spPr>
      </p:pic>
      <p:sp>
        <p:nvSpPr>
          <p:cNvPr id="2122164438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Zoom on Semi-Commercial Detectors: JUNGFRAU</a:t>
            </a:r>
            <a:endParaRPr/>
          </a:p>
        </p:txBody>
      </p:sp>
      <p:sp>
        <p:nvSpPr>
          <p:cNvPr id="777245044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18 modules in the facility</a:t>
            </a:r>
            <a:endParaRPr sz="20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Provided SLS command-line tools used for first tests and diagnostic</a:t>
            </a:r>
            <a:endParaRPr sz="20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Integrated in Karabo via the provided SLS library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C++ open source library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Good relationship with manufacturer enables rapid feedback and eases integration of new features when needed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Most of the features implemented in a base class, also used for Gotthard and Gotthard-II</a:t>
            </a:r>
            <a:endParaRPr sz="20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Control and receiver devices are just the first step of the integration</a:t>
            </a:r>
            <a:endParaRPr sz="2000"/>
          </a:p>
        </p:txBody>
      </p:sp>
      <p:sp>
        <p:nvSpPr>
          <p:cNvPr id="10390024" name=" 10390023" hidden="0"/>
          <p:cNvSpPr/>
          <p:nvPr isPhoto="0" userDrawn="0"/>
        </p:nvSpPr>
        <p:spPr bwMode="auto">
          <a:xfrm>
            <a:off x="-3458722" y="-3870641"/>
            <a:ext cx="169862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2807438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JUNGFRAU Integration: How Did We Get There?</a:t>
            </a:r>
            <a:endParaRPr/>
          </a:p>
        </p:txBody>
      </p:sp>
      <p:sp>
        <p:nvSpPr>
          <p:cNvPr id="330584080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623888" y="1664563"/>
            <a:ext cx="10944224" cy="4568300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Low level Karabo device, based on the SLS detector library</a:t>
            </a:r>
            <a:endParaRPr sz="20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From manual to remote power via Karabo device</a:t>
            </a:r>
            <a:endParaRPr sz="20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Fr</a:t>
            </a:r>
            <a:r>
              <a:rPr lang="en-US" sz="2000"/>
              <a:t>om manually </a:t>
            </a:r>
            <a:r>
              <a:rPr sz="2000"/>
              <a:t>taking dark runs to a fully automatic procedure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Loop over detector settings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Automatically configure all modules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Automatically acquire data in the DAQ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Automatically create calibration constants</a:t>
            </a:r>
            <a:endParaRPr sz="20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2000"/>
              <a:t>Corrected online preview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Partial images from the 8 modules are glued together according to the geometry</a:t>
            </a:r>
            <a:endParaRPr sz="20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2000"/>
              <a:t>Images are corrected used previously taken dark runs and displayed live in the Karabo GUI</a:t>
            </a:r>
            <a:endParaRPr sz="2000"/>
          </a:p>
          <a:p>
            <a:pPr lvl="1"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9618406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7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/>
              <a:t>JUNGFRAU Control at SPB</a:t>
            </a:r>
            <a:endParaRPr/>
          </a:p>
        </p:txBody>
      </p:sp>
      <p:pic>
        <p:nvPicPr>
          <p:cNvPr id="512021283" name="Picture Placeholder 512021282" hidden="0"/>
          <p:cNvPicPr>
            <a:picLocks noChangeAspect="1" noGrp="1"/>
          </p:cNvPicPr>
          <p:nvPr isPhoto="0" userDrawn="0">
            <p:ph type="pic" idx="1" hasCustomPrompt="0"/>
          </p:nvPr>
        </p:nvPicPr>
        <p:blipFill>
          <a:blip r:embed="rId2"/>
          <a:stretch/>
        </p:blipFill>
        <p:spPr bwMode="auto">
          <a:xfrm>
            <a:off x="4742280" y="987424"/>
            <a:ext cx="3424272" cy="5422682"/>
          </a:xfrm>
          <a:prstGeom prst="rect">
            <a:avLst/>
          </a:prstGeom>
        </p:spPr>
      </p:pic>
      <p:sp>
        <p:nvSpPr>
          <p:cNvPr id="1756520061" name="Text Placeholder 3" hidden="0"/>
          <p:cNvSpPr>
            <a:spLocks noGrp="1"/>
          </p:cNvSpPr>
          <p:nvPr isPhoto="0" userDrawn="0">
            <p:ph type="body" sz="half" idx="2" hasCustomPrompt="0"/>
          </p:nvPr>
        </p:nvSpPr>
        <p:spPr bwMode="auto">
          <a:xfrm flipH="0" flipV="0">
            <a:off x="339750" y="2057399"/>
            <a:ext cx="4275666" cy="4176183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25000" lnSpcReduction="15000"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61850" indent="-261850">
              <a:buFont typeface="Arial"/>
              <a:buChar char="•"/>
              <a:defRPr/>
            </a:pPr>
            <a:r>
              <a:rPr sz="4800"/>
              <a:t>The 8 JUNGFRAU modules at SPB are controlled by Karabo devices based on PSI’s SLS detector library (C++)</a:t>
            </a:r>
            <a:endParaRPr sz="4800"/>
          </a:p>
          <a:p>
            <a:pPr marL="261850" indent="-261850">
              <a:buFont typeface="Arial"/>
              <a:buChar char="•"/>
              <a:defRPr/>
            </a:pPr>
            <a:r>
              <a:rPr sz="4800"/>
              <a:t>In addition to low-level control devices, high-level device have been added over time to ease detector operation:</a:t>
            </a:r>
            <a:endParaRPr sz="4800"/>
          </a:p>
          <a:p>
            <a:pPr marL="661900" lvl="1" indent="-261850">
              <a:buFont typeface="Arial"/>
              <a:buChar char="•"/>
              <a:defRPr/>
            </a:pPr>
            <a:r>
              <a:rPr sz="4800"/>
              <a:t>Temperature monitor device</a:t>
            </a:r>
            <a:endParaRPr sz="4800"/>
          </a:p>
          <a:p>
            <a:pPr marL="661900" lvl="1" indent="-261850">
              <a:buFont typeface="Arial"/>
              <a:buChar char="•"/>
              <a:defRPr/>
            </a:pPr>
            <a:r>
              <a:rPr lang="en-US" sz="4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Configuration device</a:t>
            </a:r>
            <a:endParaRPr sz="4800"/>
          </a:p>
          <a:p>
            <a:pPr marL="661900" lvl="1" indent="-261850">
              <a:buFont typeface="Arial"/>
              <a:buChar char="•"/>
              <a:defRPr/>
            </a:pPr>
            <a:r>
              <a:rPr sz="4800"/>
              <a:t>Power procedure device</a:t>
            </a:r>
            <a:endParaRPr sz="4800"/>
          </a:p>
          <a:p>
            <a:pPr marL="661900" lvl="1" indent="-261850">
              <a:buFont typeface="Arial"/>
              <a:buChar char="•"/>
              <a:defRPr/>
            </a:pPr>
            <a:r>
              <a:rPr sz="4800"/>
              <a:t>Dark run device</a:t>
            </a:r>
            <a:endParaRPr sz="4800"/>
          </a:p>
          <a:p>
            <a:pPr marL="261849" lvl="0" indent="-261849">
              <a:buFont typeface="Arial"/>
              <a:buChar char="•"/>
              <a:defRPr/>
            </a:pPr>
            <a:r>
              <a:rPr sz="4800"/>
              <a:t>Already pretty complex Karabo setup:</a:t>
            </a:r>
            <a:endParaRPr sz="4800"/>
          </a:p>
          <a:p>
            <a:pPr marL="661899" lvl="1" indent="-261849">
              <a:buFont typeface="Arial"/>
              <a:buChar char="•"/>
              <a:defRPr/>
            </a:pPr>
            <a:r>
              <a:rPr sz="3600"/>
              <a:t>1x control device</a:t>
            </a:r>
            <a:endParaRPr sz="3600"/>
          </a:p>
          <a:p>
            <a:pPr marL="661899" lvl="1" indent="-261849">
              <a:buFont typeface="Arial"/>
              <a:buChar char="•"/>
              <a:defRPr/>
            </a:pPr>
            <a:r>
              <a:rPr sz="3600"/>
              <a:t>8x receiver devices</a:t>
            </a:r>
            <a:endParaRPr sz="3600"/>
          </a:p>
          <a:p>
            <a:pPr marL="661899" lvl="1" indent="-261849">
              <a:buFont typeface="Arial"/>
              <a:buChar char="•"/>
              <a:defRPr/>
            </a:pPr>
            <a:r>
              <a:rPr sz="3600"/>
              <a:t>1x power device</a:t>
            </a:r>
            <a:endParaRPr sz="3600"/>
          </a:p>
          <a:p>
            <a:pPr marL="661899" lvl="1" indent="-261849">
              <a:buFont typeface="Arial"/>
              <a:buChar char="•"/>
              <a:defRPr/>
            </a:pPr>
            <a:r>
              <a:rPr sz="3600"/>
              <a:t>1x monitor device</a:t>
            </a:r>
            <a:endParaRPr sz="3600"/>
          </a:p>
          <a:p>
            <a:pPr marL="661899" lvl="1" indent="-261849">
              <a:buFont typeface="Arial"/>
              <a:buChar char="•"/>
              <a:defRPr/>
            </a:pPr>
            <a:r>
              <a:rPr sz="3600"/>
              <a:t>1x dark procedure device (+2 configuration devices)</a:t>
            </a:r>
            <a:endParaRPr sz="3600"/>
          </a:p>
          <a:p>
            <a:pPr marL="661899" lvl="1" indent="-261849">
              <a:buFont typeface="Arial"/>
              <a:buChar char="•"/>
              <a:defRPr/>
            </a:pPr>
            <a:r>
              <a:rPr sz="3600"/>
              <a:t>2x trigger configuration devices</a:t>
            </a:r>
            <a:endParaRPr sz="3600"/>
          </a:p>
          <a:p>
            <a:pPr marL="261849" lvl="0" indent="-261849">
              <a:buFont typeface="Arial"/>
              <a:buChar char="•"/>
              <a:defRPr/>
            </a:pPr>
            <a:r>
              <a:rPr lang="en-US" sz="4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 overview scene can be created by the detector expert without the need of any coding.</a:t>
            </a:r>
            <a:endParaRPr sz="4800"/>
          </a:p>
          <a:p>
            <a:pPr marL="261849" lvl="0" indent="-261849">
              <a:buFont typeface="Arial"/>
              <a:buChar char="•"/>
              <a:defRPr/>
            </a:pPr>
            <a:endParaRPr sz="3600"/>
          </a:p>
          <a:p>
            <a:pPr marL="261849" lvl="0" indent="-261849">
              <a:buFont typeface="Arial"/>
              <a:buChar char="•"/>
              <a:defRPr/>
            </a:pPr>
            <a:endParaRPr/>
          </a:p>
          <a:p>
            <a:pPr marL="261850" indent="-261850">
              <a:buFont typeface="Arial"/>
              <a:buChar char="•"/>
              <a:defRPr/>
            </a:pPr>
            <a:endParaRPr/>
          </a:p>
          <a:p>
            <a:pPr marL="261850" indent="-261850">
              <a:buFont typeface="Arial"/>
              <a:buChar char="•"/>
              <a:defRPr/>
            </a:pPr>
            <a:endParaRPr/>
          </a:p>
          <a:p>
            <a:pPr marL="261850" indent="-261850">
              <a:buFont typeface="Arial"/>
              <a:buChar char="•"/>
              <a:defRPr/>
            </a:pPr>
            <a:endParaRPr/>
          </a:p>
        </p:txBody>
      </p:sp>
      <p:pic>
        <p:nvPicPr>
          <p:cNvPr id="925598348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8453226" y="457199"/>
            <a:ext cx="3144175" cy="6160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005065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 main JUNGFRAU SPB scene #1</a:t>
            </a:r>
            <a:endParaRPr/>
          </a:p>
        </p:txBody>
      </p:sp>
      <p:pic>
        <p:nvPicPr>
          <p:cNvPr id="1675210425" name="Content Placeholder 1675210424" hidden="0"/>
          <p:cNvPicPr>
            <a:picLocks noChangeAspect="1" noGrp="1"/>
          </p:cNvPicPr>
          <p:nvPr isPhoto="0" userDrawn="0">
            <p:ph idx="1" hasCustomPrompt="0"/>
          </p:nvPr>
        </p:nvPicPr>
        <p:blipFill>
          <a:blip r:embed="rId2"/>
          <a:stretch/>
        </p:blipFill>
        <p:spPr bwMode="auto">
          <a:xfrm>
            <a:off x="520460" y="1460037"/>
            <a:ext cx="10107973" cy="5406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1092966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The main JUNGFRAU SPB scene #2</a:t>
            </a:r>
            <a:endParaRPr/>
          </a:p>
        </p:txBody>
      </p:sp>
      <p:pic>
        <p:nvPicPr>
          <p:cNvPr id="335341898" name="Content Placeholder 335341897" hidden="0"/>
          <p:cNvPicPr>
            <a:picLocks noChangeAspect="1" noGrp="1"/>
          </p:cNvPicPr>
          <p:nvPr isPhoto="0" userDrawn="0">
            <p:ph sz="half" idx="1" hasCustomPrompt="0"/>
          </p:nvPr>
        </p:nvPicPr>
        <p:blipFill>
          <a:blip r:embed="rId2"/>
          <a:stretch/>
        </p:blipFill>
        <p:spPr bwMode="auto">
          <a:xfrm>
            <a:off x="2975199" y="1777547"/>
            <a:ext cx="2672036" cy="4351338"/>
          </a:xfrm>
          <a:prstGeom prst="rect">
            <a:avLst/>
          </a:prstGeom>
        </p:spPr>
      </p:pic>
      <p:pic>
        <p:nvPicPr>
          <p:cNvPr id="1215561504" name="Content Placeholder 1215561503" hidden="0"/>
          <p:cNvPicPr>
            <a:picLocks noChangeAspect="1" noGrp="1"/>
          </p:cNvPicPr>
          <p:nvPr isPhoto="0" userDrawn="0">
            <p:ph sz="half" idx="2" hasCustomPrompt="0"/>
          </p:nvPr>
        </p:nvPicPr>
        <p:blipFill>
          <a:blip r:embed="rId3"/>
          <a:stretch/>
        </p:blipFill>
        <p:spPr bwMode="auto">
          <a:xfrm>
            <a:off x="8913405" y="1777546"/>
            <a:ext cx="2780875" cy="1383282"/>
          </a:xfrm>
          <a:prstGeom prst="rect">
            <a:avLst/>
          </a:prstGeom>
        </p:spPr>
      </p:pic>
      <p:pic>
        <p:nvPicPr>
          <p:cNvPr id="1335195337" name="Picture 1335195336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8271051" y="3208906"/>
            <a:ext cx="3517246" cy="2919978"/>
          </a:xfrm>
          <a:prstGeom prst="rect">
            <a:avLst/>
          </a:prstGeom>
        </p:spPr>
      </p:pic>
      <p:cxnSp>
        <p:nvCxnSpPr>
          <p:cNvPr id="2" name="Straight Connector 1" hidden="0"/>
          <p:cNvCxnSpPr>
            <a:cxnSpLocks/>
          </p:cNvCxnSpPr>
          <p:nvPr isPhoto="0" userDrawn="0"/>
        </p:nvCxnSpPr>
        <p:spPr bwMode="auto">
          <a:prstGeom prst="line">
            <a:avLst/>
          </a:prstGeom>
          <a:ln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5157630" name="Speech Bubble: Rectangle with Corners Rounded 795157629" hidden="0"/>
          <p:cNvSpPr/>
          <p:nvPr isPhoto="0" userDrawn="0"/>
        </p:nvSpPr>
        <p:spPr bwMode="auto">
          <a:xfrm>
            <a:off x="5956382" y="4668894"/>
            <a:ext cx="1576916" cy="984249"/>
          </a:xfrm>
          <a:prstGeom prst="wedgeRoundRectCallout">
            <a:avLst>
              <a:gd name="adj1" fmla="val 91610"/>
              <a:gd name="adj2" fmla="val 306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Configure all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modules at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once</a:t>
            </a:r>
            <a:endParaRPr sz="1800"/>
          </a:p>
        </p:txBody>
      </p:sp>
      <p:sp>
        <p:nvSpPr>
          <p:cNvPr id="301890637" name="Speech Bubble: Rectangle with Corners Rounded 301890636" hidden="0"/>
          <p:cNvSpPr/>
          <p:nvPr isPhoto="0" userDrawn="0"/>
        </p:nvSpPr>
        <p:spPr bwMode="auto">
          <a:xfrm>
            <a:off x="551416" y="1693333"/>
            <a:ext cx="1947333" cy="920749"/>
          </a:xfrm>
          <a:prstGeom prst="wedgeRoundRectCallout">
            <a:avLst>
              <a:gd name="adj1" fmla="val 75581"/>
              <a:gd name="adj2" fmla="val 281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Overview of Karabo devices’ states</a:t>
            </a:r>
            <a:endParaRPr sz="1800"/>
          </a:p>
        </p:txBody>
      </p:sp>
      <p:sp>
        <p:nvSpPr>
          <p:cNvPr id="2023973892" name="Speech Bubble: Rectangle with Corners Rounded 2023973891" hidden="0"/>
          <p:cNvSpPr/>
          <p:nvPr isPhoto="0" userDrawn="0"/>
        </p:nvSpPr>
        <p:spPr bwMode="auto">
          <a:xfrm>
            <a:off x="678416" y="4578937"/>
            <a:ext cx="1915583" cy="712727"/>
          </a:xfrm>
          <a:prstGeom prst="wedgeRoundRectCallout">
            <a:avLst>
              <a:gd name="adj1" fmla="val 67127"/>
              <a:gd name="adj2" fmla="val -7324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Detailed status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of the modules</a:t>
            </a:r>
            <a:endParaRPr sz="1800"/>
          </a:p>
        </p:txBody>
      </p:sp>
      <p:sp>
        <p:nvSpPr>
          <p:cNvPr id="1649234710" name="Speech Bubble: Rectangle with Corners Rounded 1649234709" hidden="0"/>
          <p:cNvSpPr/>
          <p:nvPr isPhoto="0" userDrawn="0"/>
        </p:nvSpPr>
        <p:spPr bwMode="auto">
          <a:xfrm>
            <a:off x="5956382" y="3160828"/>
            <a:ext cx="1576915" cy="723254"/>
          </a:xfrm>
          <a:prstGeom prst="wedgeRoundRectCallout">
            <a:avLst>
              <a:gd name="adj1" fmla="val 91610"/>
              <a:gd name="adj2" fmla="val 306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Power on/off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the modules</a:t>
            </a:r>
            <a:endParaRPr sz="1800"/>
          </a:p>
        </p:txBody>
      </p:sp>
      <p:sp>
        <p:nvSpPr>
          <p:cNvPr id="889432550" name="Speech Bubble: Rectangle with Corners Rounded 889432549" hidden="0"/>
          <p:cNvSpPr/>
          <p:nvPr isPhoto="0" userDrawn="0"/>
        </p:nvSpPr>
        <p:spPr bwMode="auto">
          <a:xfrm>
            <a:off x="5852041" y="1661583"/>
            <a:ext cx="2064833" cy="984249"/>
          </a:xfrm>
          <a:prstGeom prst="wedgeRoundRectCallout">
            <a:avLst>
              <a:gd name="adj1" fmla="val 91610"/>
              <a:gd name="adj2" fmla="val 306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Configuration and start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of acquisition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6422390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44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 main JUNGFRAU SPB scene #3</a:t>
            </a:r>
            <a:endParaRPr/>
          </a:p>
        </p:txBody>
      </p:sp>
      <p:pic>
        <p:nvPicPr>
          <p:cNvPr id="534186377" name="Picture 534186376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763420" y="1425718"/>
            <a:ext cx="7079329" cy="3809654"/>
          </a:xfrm>
          <a:prstGeom prst="rect">
            <a:avLst/>
          </a:prstGeom>
        </p:spPr>
      </p:pic>
      <p:pic>
        <p:nvPicPr>
          <p:cNvPr id="58696359" name="Picture 58696358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309033" y="4700288"/>
            <a:ext cx="8529083" cy="1641296"/>
          </a:xfrm>
          <a:prstGeom prst="rect">
            <a:avLst/>
          </a:prstGeom>
        </p:spPr>
      </p:pic>
      <p:sp>
        <p:nvSpPr>
          <p:cNvPr id="1398839128" name="Speech Bubble: Rectangle with Corners Rounded 1398839127" hidden="0"/>
          <p:cNvSpPr/>
          <p:nvPr isPhoto="0" userDrawn="0"/>
        </p:nvSpPr>
        <p:spPr bwMode="auto">
          <a:xfrm>
            <a:off x="1503916" y="1566333"/>
            <a:ext cx="2709333" cy="412749"/>
          </a:xfrm>
          <a:prstGeom prst="wedgeRoundRectCallout">
            <a:avLst>
              <a:gd name="adj1" fmla="val 70327"/>
              <a:gd name="adj2" fmla="val 1679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/>
              <a:t>Image online preview</a:t>
            </a:r>
            <a:endParaRPr/>
          </a:p>
        </p:txBody>
      </p:sp>
      <p:sp>
        <p:nvSpPr>
          <p:cNvPr id="321612152" name="Speech Bubble: Rectangle with Corners Rounded 321612151" hidden="0"/>
          <p:cNvSpPr/>
          <p:nvPr isPhoto="0" userDrawn="0"/>
        </p:nvSpPr>
        <p:spPr bwMode="auto">
          <a:xfrm>
            <a:off x="842894" y="2561166"/>
            <a:ext cx="3323166" cy="423333"/>
          </a:xfrm>
          <a:prstGeom prst="wedgeRoundRectCallout">
            <a:avLst>
              <a:gd name="adj1" fmla="val 63442"/>
              <a:gd name="adj2" fmla="val 4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/>
              <a:t>The SPB run controller device</a:t>
            </a:r>
            <a:endParaRPr/>
          </a:p>
        </p:txBody>
      </p:sp>
      <p:sp>
        <p:nvSpPr>
          <p:cNvPr id="596711501" name="Speech Bubble: Rectangle with Corners Rounded 596711500" hidden="0"/>
          <p:cNvSpPr/>
          <p:nvPr isPhoto="0" userDrawn="0"/>
        </p:nvSpPr>
        <p:spPr bwMode="auto">
          <a:xfrm>
            <a:off x="245533" y="3693583"/>
            <a:ext cx="3323166" cy="666749"/>
          </a:xfrm>
          <a:prstGeom prst="wedgeRoundRectCallout">
            <a:avLst>
              <a:gd name="adj1" fmla="val -18183"/>
              <a:gd name="adj2" fmla="val 1420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Karabo device for taking dark runs</a:t>
            </a:r>
            <a:endParaRPr/>
          </a:p>
        </p:txBody>
      </p:sp>
      <p:sp>
        <p:nvSpPr>
          <p:cNvPr id="311035506" name="" hidden="0"/>
          <p:cNvSpPr txBox="1"/>
          <p:nvPr isPhoto="0" userDrawn="0"/>
        </p:nvSpPr>
        <p:spPr bwMode="auto">
          <a:xfrm flipH="0" flipV="0">
            <a:off x="9204849" y="5737950"/>
            <a:ext cx="1929750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/>
              <a:t>65 devices of 19 different classes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5796379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Zoom on Bespoke Detectors: AGIPD</a:t>
            </a:r>
            <a:endParaRPr/>
          </a:p>
        </p:txBody>
      </p:sp>
      <p:sp>
        <p:nvSpPr>
          <p:cNvPr id="13506411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7672388" y="2075289"/>
            <a:ext cx="10944222" cy="388937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237 Karabo devices for AGIPD 1M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21 Motors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38 Interlocks 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76 Timing and environment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14 Power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22 Control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28 DAQ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27 Online Calibration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11 Analysis</a:t>
            </a:r>
            <a:endParaRPr/>
          </a:p>
          <a:p>
            <a:pPr lvl="1">
              <a:defRPr/>
            </a:pPr>
            <a:endParaRPr/>
          </a:p>
          <a:p>
            <a:pPr>
              <a:defRPr/>
            </a:pPr>
            <a:endParaRPr/>
          </a:p>
        </p:txBody>
      </p:sp>
      <p:sp>
        <p:nvSpPr>
          <p:cNvPr id="1348316192" name=" 1348316191" hidden="0"/>
          <p:cNvSpPr/>
          <p:nvPr isPhoto="0" userDrawn="0"/>
        </p:nvSpPr>
        <p:spPr bwMode="auto">
          <a:xfrm>
            <a:off x="13703137" y="1507789"/>
            <a:ext cx="4579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800656773" name="Picture 180065677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439565" y="1690686"/>
            <a:ext cx="3312724" cy="4935511"/>
          </a:xfrm>
          <a:prstGeom prst="rect">
            <a:avLst/>
          </a:prstGeom>
        </p:spPr>
      </p:pic>
      <p:sp>
        <p:nvSpPr>
          <p:cNvPr id="1975872611" name="" hidden="0"/>
          <p:cNvSpPr/>
          <p:nvPr isPhoto="0" userDrawn="0"/>
        </p:nvSpPr>
        <p:spPr bwMode="auto">
          <a:xfrm flipH="0" flipV="0">
            <a:off x="9009300" y="1234795"/>
            <a:ext cx="84709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55673490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107185" y="1600591"/>
            <a:ext cx="2254560" cy="4941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5811453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9" y="597936"/>
            <a:ext cx="10956924" cy="780540"/>
          </a:xfrm>
        </p:spPr>
        <p:txBody>
          <a:bodyPr/>
          <a:lstStyle/>
          <a:p>
            <a:pPr>
              <a:defRPr/>
            </a:pPr>
            <a:r>
              <a:rPr/>
              <a:t>The main AGIPD scene</a:t>
            </a:r>
            <a:endParaRPr/>
          </a:p>
        </p:txBody>
      </p:sp>
      <p:sp>
        <p:nvSpPr>
          <p:cNvPr id="1802113550" name=" 1802113549" hidden="0"/>
          <p:cNvSpPr/>
          <p:nvPr isPhoto="0" userDrawn="0"/>
        </p:nvSpPr>
        <p:spPr bwMode="auto">
          <a:xfrm>
            <a:off x="13127418" y="-2004002"/>
            <a:ext cx="4579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850056196" name="Picture 185005619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7158858" y="289203"/>
            <a:ext cx="4920507" cy="5796109"/>
          </a:xfrm>
          <a:prstGeom prst="rect">
            <a:avLst/>
          </a:prstGeom>
        </p:spPr>
      </p:pic>
      <p:pic>
        <p:nvPicPr>
          <p:cNvPr id="2074465636" name="Picture 207446563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60648" y="1306005"/>
            <a:ext cx="9336423" cy="54341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55753021" name="Picture 655753020" hidden="0"/>
          <p:cNvPicPr>
            <a:picLocks noChangeAspect="1"/>
          </p:cNvPicPr>
          <p:nvPr isPhoto="0" userDrawn="0"/>
        </p:nvPicPr>
        <p:blipFill>
          <a:blip r:embed="rId3"/>
          <a:srcRect l="0" t="17130" r="0" b="12533"/>
          <a:stretch/>
        </p:blipFill>
        <p:spPr bwMode="auto">
          <a:xfrm>
            <a:off x="1220538" y="1910473"/>
            <a:ext cx="9116588" cy="3621941"/>
          </a:xfrm>
          <a:prstGeom prst="rect">
            <a:avLst/>
          </a:prstGeom>
        </p:spPr>
      </p:pic>
      <p:sp>
        <p:nvSpPr>
          <p:cNvPr id="53192238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8" y="527280"/>
            <a:ext cx="10956923" cy="780539"/>
          </a:xfrm>
        </p:spPr>
        <p:txBody>
          <a:bodyPr/>
          <a:lstStyle/>
          <a:p>
            <a:pPr>
              <a:defRPr/>
            </a:pPr>
            <a:r>
              <a:rPr/>
              <a:t>The Setup</a:t>
            </a:r>
            <a:endParaRPr/>
          </a:p>
        </p:txBody>
      </p:sp>
      <p:sp>
        <p:nvSpPr>
          <p:cNvPr id="1630345960" name=" 1630345959" hidden="0"/>
          <p:cNvSpPr/>
          <p:nvPr isPhoto="0" userDrawn="0"/>
        </p:nvSpPr>
        <p:spPr bwMode="auto">
          <a:xfrm>
            <a:off x="6979357" y="4492783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603781591" name="TextBox 603781590" hidden="0"/>
          <p:cNvSpPr txBox="1"/>
          <p:nvPr isPhoto="0" userDrawn="0"/>
        </p:nvSpPr>
        <p:spPr bwMode="auto">
          <a:xfrm>
            <a:off x="1000739" y="1295915"/>
            <a:ext cx="9556186" cy="9144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European XFEL generates a pulse train of up to 2700 individual X-ray pulses, at a rate of 10 trains per second. </a:t>
            </a:r>
            <a:endParaRPr/>
          </a:p>
          <a:p>
            <a:pPr>
              <a:defRPr/>
            </a:pPr>
            <a:r>
              <a:rPr/>
              <a:t>Within a train, pulses arrive with a maximum frequency of 4.5 MHz.</a:t>
            </a:r>
            <a:endParaRPr/>
          </a:p>
        </p:txBody>
      </p:sp>
      <p:sp>
        <p:nvSpPr>
          <p:cNvPr id="1341281683" name="TextBox 1341281682" hidden="0"/>
          <p:cNvSpPr txBox="1"/>
          <p:nvPr isPhoto="0" userDrawn="0"/>
        </p:nvSpPr>
        <p:spPr bwMode="auto">
          <a:xfrm>
            <a:off x="1235924" y="5396352"/>
            <a:ext cx="9862611" cy="914436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Each train receives an unique train ID, which is used to find and match up data.</a:t>
            </a:r>
            <a:endParaRPr/>
          </a:p>
          <a:p>
            <a:pPr>
              <a:defRPr/>
            </a:pPr>
            <a:r>
              <a:rPr/>
              <a:t>Some kinds of data are recorded once per train, others may be per pulses, some have even higher sampling rates.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043358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9" y="589144"/>
            <a:ext cx="10956924" cy="780540"/>
          </a:xfrm>
        </p:spPr>
        <p:txBody>
          <a:bodyPr/>
          <a:lstStyle/>
          <a:p>
            <a:pPr>
              <a:defRPr/>
            </a:pPr>
            <a:r>
              <a:rPr/>
              <a:t>The main AGIPD scene</a:t>
            </a:r>
            <a:endParaRPr/>
          </a:p>
        </p:txBody>
      </p:sp>
      <p:pic>
        <p:nvPicPr>
          <p:cNvPr id="1383911346" name="Picture 1383911345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8198" y="1306004"/>
            <a:ext cx="9336423" cy="5434158"/>
          </a:xfrm>
          <a:prstGeom prst="rect">
            <a:avLst/>
          </a:prstGeom>
        </p:spPr>
      </p:pic>
      <p:sp>
        <p:nvSpPr>
          <p:cNvPr id="1792263353" name="Speech Bubble: Rectangle with Corners Rounded 1792263352" hidden="0"/>
          <p:cNvSpPr/>
          <p:nvPr isPhoto="0" userDrawn="0"/>
        </p:nvSpPr>
        <p:spPr bwMode="auto">
          <a:xfrm>
            <a:off x="4880377" y="365124"/>
            <a:ext cx="3323165" cy="666748"/>
          </a:xfrm>
          <a:prstGeom prst="wedgeRoundRectCallout">
            <a:avLst>
              <a:gd name="adj1" fmla="val -18183"/>
              <a:gd name="adj2" fmla="val 1420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Device for taking dark runs</a:t>
            </a:r>
            <a:endParaRPr/>
          </a:p>
        </p:txBody>
      </p:sp>
      <p:sp>
        <p:nvSpPr>
          <p:cNvPr id="1550991243" name="Speech Bubble: Rectangle with Corners Rounded 1550991242" hidden="0"/>
          <p:cNvSpPr/>
          <p:nvPr isPhoto="0" userDrawn="0"/>
        </p:nvSpPr>
        <p:spPr bwMode="auto">
          <a:xfrm>
            <a:off x="1668895" y="4921686"/>
            <a:ext cx="2064832" cy="984249"/>
          </a:xfrm>
          <a:prstGeom prst="wedgeRoundRectCallout">
            <a:avLst>
              <a:gd name="adj1" fmla="val 42804"/>
              <a:gd name="adj2" fmla="val -1060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Configuration and start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of acquisition</a:t>
            </a:r>
            <a:endParaRPr sz="1800"/>
          </a:p>
        </p:txBody>
      </p:sp>
      <p:sp>
        <p:nvSpPr>
          <p:cNvPr id="1461156475" name="Speech Bubble: Rectangle with Corners Rounded 1461156474" hidden="0"/>
          <p:cNvSpPr/>
          <p:nvPr isPhoto="0" userDrawn="0"/>
        </p:nvSpPr>
        <p:spPr bwMode="auto">
          <a:xfrm>
            <a:off x="49740" y="3347399"/>
            <a:ext cx="1576914" cy="723253"/>
          </a:xfrm>
          <a:prstGeom prst="wedgeRoundRectCallout">
            <a:avLst>
              <a:gd name="adj1" fmla="val 91610"/>
              <a:gd name="adj2" fmla="val 306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Power on/off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the modules</a:t>
            </a:r>
            <a:endParaRPr sz="1800"/>
          </a:p>
        </p:txBody>
      </p:sp>
      <p:sp>
        <p:nvSpPr>
          <p:cNvPr id="160953885" name="Speech Bubble: Rectangle with Corners Rounded 160953884" hidden="0"/>
          <p:cNvSpPr/>
          <p:nvPr isPhoto="0" userDrawn="0"/>
        </p:nvSpPr>
        <p:spPr bwMode="auto">
          <a:xfrm>
            <a:off x="1454162" y="949640"/>
            <a:ext cx="1915582" cy="712726"/>
          </a:xfrm>
          <a:prstGeom prst="wedgeRoundRectCallout">
            <a:avLst>
              <a:gd name="adj1" fmla="val 53555"/>
              <a:gd name="adj2" fmla="val 936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Detailed status</a:t>
            </a:r>
            <a:endParaRPr sz="1800"/>
          </a:p>
          <a:p>
            <a:pPr>
              <a:defRPr/>
            </a:pPr>
            <a:r>
              <a:rPr lang="en-US" sz="1800" b="0" i="0" u="none" strike="noStrike" cap="none" spc="0">
                <a:solidFill>
                  <a:schemeClr val="lt1"/>
                </a:solidFill>
                <a:latin typeface="Arial"/>
                <a:ea typeface="Arial"/>
                <a:cs typeface="Arial"/>
              </a:rPr>
              <a:t>of the modules</a:t>
            </a:r>
            <a:endParaRPr sz="1800"/>
          </a:p>
        </p:txBody>
      </p:sp>
      <p:sp>
        <p:nvSpPr>
          <p:cNvPr id="96733706" name="Speech Bubble: Rectangle with Corners Rounded 96733705" hidden="0"/>
          <p:cNvSpPr/>
          <p:nvPr isPhoto="0" userDrawn="0"/>
        </p:nvSpPr>
        <p:spPr bwMode="auto">
          <a:xfrm>
            <a:off x="9362474" y="4793013"/>
            <a:ext cx="2539788" cy="423333"/>
          </a:xfrm>
          <a:prstGeom prst="wedgeRoundRectCallout">
            <a:avLst>
              <a:gd name="adj1" fmla="val -73562"/>
              <a:gd name="adj2" fmla="val -453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/>
              <a:t>The SPB DAQ Control</a:t>
            </a:r>
            <a:endParaRPr/>
          </a:p>
        </p:txBody>
      </p:sp>
      <p:sp>
        <p:nvSpPr>
          <p:cNvPr id="2123823342" name="Speech Bubble: Rectangle with Corners Rounded 2123823341" hidden="0"/>
          <p:cNvSpPr/>
          <p:nvPr isPhoto="0" userDrawn="0"/>
        </p:nvSpPr>
        <p:spPr bwMode="auto">
          <a:xfrm>
            <a:off x="5565328" y="6417208"/>
            <a:ext cx="2709333" cy="412749"/>
          </a:xfrm>
          <a:prstGeom prst="wedgeRoundRectCallout">
            <a:avLst>
              <a:gd name="adj1" fmla="val -21605"/>
              <a:gd name="adj2" fmla="val -7976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/>
              <a:t>Image online preview</a:t>
            </a:r>
            <a:endParaRPr/>
          </a:p>
        </p:txBody>
      </p:sp>
      <p:sp>
        <p:nvSpPr>
          <p:cNvPr id="995078958" name="Speech Bubble: Rectangle with Corners Rounded 995078957" hidden="0"/>
          <p:cNvSpPr/>
          <p:nvPr isPhoto="0" userDrawn="0"/>
        </p:nvSpPr>
        <p:spPr bwMode="auto">
          <a:xfrm>
            <a:off x="9879149" y="421161"/>
            <a:ext cx="1924999" cy="723253"/>
          </a:xfrm>
          <a:prstGeom prst="wedgeRoundRectCallout">
            <a:avLst>
              <a:gd name="adj1" fmla="val -45618"/>
              <a:gd name="adj2" fmla="val 13208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sz="1800"/>
              <a:t>Devices for Timing scans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5611114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9" y="589144"/>
            <a:ext cx="10956924" cy="780540"/>
          </a:xfrm>
        </p:spPr>
        <p:txBody>
          <a:bodyPr/>
          <a:lstStyle/>
          <a:p>
            <a:pPr>
              <a:defRPr/>
            </a:pPr>
            <a:r>
              <a:rPr/>
              <a:t>The main AGIPD scene</a:t>
            </a:r>
            <a:endParaRPr/>
          </a:p>
        </p:txBody>
      </p:sp>
      <p:pic>
        <p:nvPicPr>
          <p:cNvPr id="1461283651" name="Picture 1461283650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38198" y="1306004"/>
            <a:ext cx="9336423" cy="5434158"/>
          </a:xfrm>
          <a:prstGeom prst="rect">
            <a:avLst/>
          </a:prstGeom>
        </p:spPr>
      </p:pic>
      <p:sp>
        <p:nvSpPr>
          <p:cNvPr id="1001120858" name="Speech Bubble: Oval 1001120857" hidden="0"/>
          <p:cNvSpPr/>
          <p:nvPr isPhoto="0" userDrawn="0"/>
        </p:nvSpPr>
        <p:spPr bwMode="auto">
          <a:xfrm>
            <a:off x="4135050" y="1472937"/>
            <a:ext cx="5233840" cy="5267225"/>
          </a:xfrm>
          <a:prstGeom prst="wedgeEllipseCallout">
            <a:avLst>
              <a:gd name="adj1" fmla="val -66322"/>
              <a:gd name="adj2" fmla="val -29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33627799" name=" 1433627798" hidden="0"/>
          <p:cNvSpPr/>
          <p:nvPr isPhoto="0" userDrawn="0"/>
        </p:nvSpPr>
        <p:spPr bwMode="auto">
          <a:xfrm>
            <a:off x="11752799" y="2591446"/>
            <a:ext cx="150212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058582579" name="Picture 1058582578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784239" y="2132681"/>
            <a:ext cx="1935463" cy="4336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06438819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6" y="365123"/>
            <a:ext cx="10515600" cy="1325561"/>
          </a:xfrm>
        </p:spPr>
        <p:txBody>
          <a:bodyPr/>
          <a:lstStyle/>
          <a:p>
            <a:pPr>
              <a:defRPr/>
            </a:pPr>
            <a:r>
              <a:rPr/>
              <a:t>Integration Highlights</a:t>
            </a:r>
            <a:endParaRPr/>
          </a:p>
        </p:txBody>
      </p:sp>
      <p:sp>
        <p:nvSpPr>
          <p:cNvPr id="637811578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4" y="1681160"/>
            <a:ext cx="3181790" cy="82390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/>
              <a:t>What Went Well</a:t>
            </a:r>
            <a:endParaRPr/>
          </a:p>
        </p:txBody>
      </p:sp>
      <p:sp>
        <p:nvSpPr>
          <p:cNvPr id="1130096721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4" y="2505072"/>
            <a:ext cx="3181790" cy="3684585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Full integration of bespoke detectors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Smooth integration of commercial detectors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Near real-time correction and analysis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Power procedures</a:t>
            </a:r>
            <a:endParaRPr/>
          </a:p>
        </p:txBody>
      </p:sp>
      <p:sp>
        <p:nvSpPr>
          <p:cNvPr id="2108587533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281504" y="1690686"/>
            <a:ext cx="3318867" cy="823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/>
              <a:t>What Could Be Better</a:t>
            </a:r>
            <a:endParaRPr/>
          </a:p>
        </p:txBody>
      </p:sp>
      <p:sp>
        <p:nvSpPr>
          <p:cNvPr id="179216205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322367" y="2514594"/>
            <a:ext cx="3449052" cy="3684585"/>
          </a:xfrm>
        </p:spPr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Power feedback independent from detector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Expert feedback from detector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Different interfaces makes integration difficult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Documentation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3999486" name="" hidden="0"/>
          <p:cNvSpPr/>
          <p:nvPr isPhoto="0" userDrawn="0"/>
        </p:nvSpPr>
        <p:spPr bwMode="auto">
          <a:xfrm flipH="0" flipV="0">
            <a:off x="7923705" y="1904999"/>
            <a:ext cx="3809999" cy="37651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44189957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839784" y="365122"/>
            <a:ext cx="10515600" cy="1325560"/>
          </a:xfrm>
        </p:spPr>
        <p:txBody>
          <a:bodyPr/>
          <a:lstStyle/>
          <a:p>
            <a:pPr>
              <a:defRPr/>
            </a:pPr>
            <a:r>
              <a:rPr/>
              <a:t>Integration Highlights</a:t>
            </a:r>
            <a:endParaRPr/>
          </a:p>
        </p:txBody>
      </p:sp>
      <p:sp>
        <p:nvSpPr>
          <p:cNvPr id="1826591006" name="Text Placeholder 2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839783" y="1681159"/>
            <a:ext cx="3181789" cy="82390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/>
              <a:t>What Went Well</a:t>
            </a:r>
            <a:endParaRPr/>
          </a:p>
        </p:txBody>
      </p:sp>
      <p:sp>
        <p:nvSpPr>
          <p:cNvPr id="1399285189" name="Content Place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839783" y="2505071"/>
            <a:ext cx="3181789" cy="368458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Full integration of bespoke detectors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Smooth integration of commercial detectors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Near real-time correction and analysis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Power procedures</a:t>
            </a:r>
            <a:endParaRPr/>
          </a:p>
        </p:txBody>
      </p:sp>
      <p:sp>
        <p:nvSpPr>
          <p:cNvPr id="1316850103" name="Text Placeholder 4" hidden="0"/>
          <p:cNvSpPr>
            <a:spLocks noGrp="1"/>
          </p:cNvSpPr>
          <p:nvPr isPhoto="0" userDrawn="0">
            <p:ph type="body" sz="quarter" idx="3" hasCustomPrompt="0"/>
          </p:nvPr>
        </p:nvSpPr>
        <p:spPr bwMode="auto">
          <a:xfrm>
            <a:off x="4225474" y="1690686"/>
            <a:ext cx="3318867" cy="8239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>
              <a:defRPr/>
            </a:pPr>
            <a:r>
              <a:rPr/>
              <a:t>What Could Be Better</a:t>
            </a:r>
            <a:endParaRPr/>
          </a:p>
        </p:txBody>
      </p:sp>
      <p:sp>
        <p:nvSpPr>
          <p:cNvPr id="395611568" name="Content Placeholder 5" hidden="0"/>
          <p:cNvSpPr>
            <a:spLocks noGrp="1"/>
          </p:cNvSpPr>
          <p:nvPr isPhoto="0" userDrawn="0">
            <p:ph sz="quarter" idx="4" hasCustomPrompt="0"/>
          </p:nvPr>
        </p:nvSpPr>
        <p:spPr bwMode="auto">
          <a:xfrm>
            <a:off x="4322367" y="2514593"/>
            <a:ext cx="3449052" cy="3684584"/>
          </a:xfrm>
        </p:spPr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Power feedback independent from detector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Expert feedback from detector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Different interfaces makes integration difficult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Documentation</a:t>
            </a:r>
            <a:endParaRPr/>
          </a:p>
        </p:txBody>
      </p:sp>
      <p:sp>
        <p:nvSpPr>
          <p:cNvPr id="1870799368" name="Text Placeholder 4" hidden="0"/>
          <p:cNvSpPr>
            <a:spLocks noGrp="1"/>
          </p:cNvSpPr>
          <p:nvPr isPhoto="0" userDrawn="0"/>
        </p:nvSpPr>
        <p:spPr bwMode="auto">
          <a:xfrm>
            <a:off x="8091503" y="1690686"/>
            <a:ext cx="3318867" cy="823907"/>
          </a:xfr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>
              <a:lnSpc>
                <a:spcPct val="113999"/>
              </a:lnSpc>
              <a:spcBef>
                <a:spcPts val="1799"/>
              </a:spcBef>
              <a:buClr>
                <a:schemeClr val="bg2"/>
              </a:buClr>
              <a:buFontTx/>
              <a:buNone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>
              <a:lnSpc>
                <a:spcPct val="113999"/>
              </a:lnSpc>
              <a:spcBef>
                <a:spcPts val="0"/>
              </a:spcBef>
              <a:buClr>
                <a:schemeClr val="accent2"/>
              </a:buClr>
              <a:buFontTx/>
              <a:buNone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>
              <a:lnSpc>
                <a:spcPct val="113999"/>
              </a:lnSpc>
              <a:spcBef>
                <a:spcPts val="0"/>
              </a:spcBef>
              <a:buFont typeface="Arial"/>
              <a:buNone/>
              <a:defRPr sz="1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>
              <a:lnSpc>
                <a:spcPct val="113999"/>
              </a:lnSpc>
              <a:spcBef>
                <a:spcPts val="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>
              <a:lnSpc>
                <a:spcPct val="113999"/>
              </a:lnSpc>
              <a:spcBef>
                <a:spcPts val="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>
                <a:solidFill>
                  <a:schemeClr val="bg1"/>
                </a:solidFill>
              </a:rPr>
              <a:t>What We Want 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311650857" name="" hidden="0"/>
          <p:cNvSpPr txBox="1"/>
          <p:nvPr isPhoto="0" userDrawn="0"/>
        </p:nvSpPr>
        <p:spPr bwMode="auto">
          <a:xfrm flipH="0" flipV="0">
            <a:off x="8125411" y="2644588"/>
            <a:ext cx="3380278" cy="228603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marL="283879" indent="-283879">
              <a:buFont typeface="Arial"/>
              <a:buChar char="•"/>
              <a:defRPr/>
            </a:pPr>
            <a:r>
              <a:rPr>
                <a:solidFill>
                  <a:schemeClr val="bg1"/>
                </a:solidFill>
              </a:rPr>
              <a:t>Early Collaboration</a:t>
            </a:r>
            <a:r>
              <a:rPr>
                <a:solidFill>
                  <a:schemeClr val="bg1"/>
                </a:solidFill>
              </a:rPr>
              <a:t>, to reduce complexity</a:t>
            </a:r>
            <a:endParaRPr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endParaRPr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r>
              <a:rPr>
                <a:solidFill>
                  <a:schemeClr val="bg1"/>
                </a:solidFill>
              </a:rPr>
              <a:t>No Black Boxes</a:t>
            </a:r>
            <a:endParaRPr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endParaRPr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r>
              <a:rPr>
                <a:solidFill>
                  <a:schemeClr val="bg1"/>
                </a:solidFill>
              </a:rPr>
              <a:t>Communication for faster iteration</a:t>
            </a:r>
            <a:endParaRPr>
              <a:solidFill>
                <a:schemeClr val="bg1"/>
              </a:solidFill>
            </a:endParaRPr>
          </a:p>
          <a:p>
            <a:pPr marL="283879" indent="-283879">
              <a:buFont typeface="Arial"/>
              <a:buChar char="•"/>
              <a:defRPr/>
            </a:pP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9407360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/>
          <a:p>
            <a:pPr>
              <a:defRPr/>
            </a:pPr>
            <a:r>
              <a:rPr/>
              <a:t>Thank you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0626263" name="" hidden="0"/>
          <p:cNvSpPr/>
          <p:nvPr isPhoto="0" userDrawn="0"/>
        </p:nvSpPr>
        <p:spPr bwMode="auto">
          <a:xfrm flipH="0" flipV="0">
            <a:off x="3529668" y="2127682"/>
            <a:ext cx="217379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pic>
        <p:nvPicPr>
          <p:cNvPr id="758333167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-19026" y="-23180"/>
            <a:ext cx="12189761" cy="6856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70058033" name="Picture 1270058032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3504885" y="-284328"/>
            <a:ext cx="8895922" cy="4251881"/>
          </a:xfrm>
          <a:prstGeom prst="rect">
            <a:avLst/>
          </a:prstGeom>
        </p:spPr>
      </p:pic>
      <p:sp>
        <p:nvSpPr>
          <p:cNvPr id="1690337552" name=" 1690337551" hidden="0"/>
          <p:cNvSpPr/>
          <p:nvPr isPhoto="0" userDrawn="0"/>
        </p:nvSpPr>
        <p:spPr bwMode="auto">
          <a:xfrm>
            <a:off x="5805547" y="7622717"/>
            <a:ext cx="49083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sp>
        <p:nvSpPr>
          <p:cNvPr id="2035973694" name="Rectangle 2035973693" hidden="0"/>
          <p:cNvSpPr/>
          <p:nvPr isPhoto="0" userDrawn="0"/>
        </p:nvSpPr>
        <p:spPr bwMode="auto">
          <a:xfrm>
            <a:off x="3677757" y="3702423"/>
            <a:ext cx="2081752" cy="648092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11745423" name="Picture 1111745422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5411433" y="3292541"/>
            <a:ext cx="1707602" cy="939181"/>
          </a:xfrm>
          <a:prstGeom prst="rect">
            <a:avLst/>
          </a:prstGeom>
        </p:spPr>
      </p:pic>
      <p:cxnSp>
        <p:nvCxnSpPr>
          <p:cNvPr id="2" name="Straight Connector 1" hidden="0"/>
          <p:cNvCxnSpPr>
            <a:cxnSpLocks/>
          </p:cNvCxnSpPr>
          <p:nvPr isPhoto="0" userDrawn="0"/>
        </p:nvCxnSpPr>
        <p:spPr bwMode="auto">
          <a:xfrm flipH="1">
            <a:off x="5918356" y="2909578"/>
            <a:ext cx="0" cy="382963"/>
          </a:xfrm>
          <a:prstGeom prst="line">
            <a:avLst/>
          </a:prstGeom>
          <a:ln w="19049" cap="flat" cmpd="sng" algn="ctr">
            <a:solidFill>
              <a:srgbClr val="FF0000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 hidden="0"/>
          <p:cNvCxnSpPr>
            <a:cxnSpLocks/>
          </p:cNvCxnSpPr>
          <p:nvPr isPhoto="0" userDrawn="0"/>
        </p:nvCxnSpPr>
        <p:spPr bwMode="auto">
          <a:xfrm flipH="1" flipV="1">
            <a:off x="7652378" y="3027412"/>
            <a:ext cx="196391" cy="530257"/>
          </a:xfrm>
          <a:prstGeom prst="line">
            <a:avLst/>
          </a:prstGeom>
          <a:ln w="12699" cap="flat" cmpd="sng" algn="ctr">
            <a:solidFill>
              <a:schemeClr val="tx1"/>
            </a:solidFill>
            <a:prstDash val="solid"/>
            <a:miter/>
            <a:tailEnd type="arrow" len="med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7079591" name="TextBox 1457079590" hidden="0"/>
          <p:cNvSpPr txBox="1"/>
          <p:nvPr isPhoto="0" userDrawn="0"/>
        </p:nvSpPr>
        <p:spPr bwMode="auto">
          <a:xfrm>
            <a:off x="7323049" y="3638884"/>
            <a:ext cx="1365210" cy="24387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000"/>
              <a:t>One device per PDU</a:t>
            </a:r>
            <a:endParaRPr/>
          </a:p>
        </p:txBody>
      </p:sp>
      <p:sp>
        <p:nvSpPr>
          <p:cNvPr id="564163962" name="TextBox 564163961" hidden="0"/>
          <p:cNvSpPr txBox="1"/>
          <p:nvPr isPhoto="0" userDrawn="0"/>
        </p:nvSpPr>
        <p:spPr bwMode="auto">
          <a:xfrm>
            <a:off x="1527258" y="432995"/>
            <a:ext cx="3711822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Online Corrections and Previews</a:t>
            </a:r>
            <a:endParaRPr/>
          </a:p>
        </p:txBody>
      </p:sp>
      <p:sp>
        <p:nvSpPr>
          <p:cNvPr id="28136302" name="" hidden="0"/>
          <p:cNvSpPr/>
          <p:nvPr isPhoto="0" userDrawn="0"/>
        </p:nvSpPr>
        <p:spPr bwMode="auto">
          <a:xfrm flipH="0" flipV="0">
            <a:off x="13271465" y="6177989"/>
            <a:ext cx="163271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endParaRPr/>
          </a:p>
        </p:txBody>
      </p:sp>
      <p:sp>
        <p:nvSpPr>
          <p:cNvPr id="2031552929" name="" hidden="0"/>
          <p:cNvSpPr/>
          <p:nvPr isPhoto="0" userDrawn="0"/>
        </p:nvSpPr>
        <p:spPr bwMode="auto">
          <a:xfrm flipH="0" flipV="0">
            <a:off x="6797294" y="2913274"/>
            <a:ext cx="515469" cy="38099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48729075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115677" y="3501640"/>
            <a:ext cx="5295756" cy="3199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59194771" name=" 1359194770" hidden="0"/>
          <p:cNvSpPr/>
          <p:nvPr isPhoto="0" userDrawn="0"/>
        </p:nvSpPr>
        <p:spPr bwMode="auto">
          <a:xfrm>
            <a:off x="5968559" y="3291840"/>
            <a:ext cx="254916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965819530" name="Picture 965819529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45648" y="1220"/>
            <a:ext cx="12100736" cy="68066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82719062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8" y="527280"/>
            <a:ext cx="10956923" cy="780539"/>
          </a:xfrm>
        </p:spPr>
        <p:txBody>
          <a:bodyPr/>
          <a:lstStyle/>
          <a:p>
            <a:pPr>
              <a:defRPr/>
            </a:pPr>
            <a:r>
              <a:rPr/>
              <a:t>The Setup</a:t>
            </a:r>
            <a:endParaRPr/>
          </a:p>
        </p:txBody>
      </p:sp>
      <p:sp>
        <p:nvSpPr>
          <p:cNvPr id="296093325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>
            <a:off x="623889" y="1422971"/>
            <a:ext cx="10944222" cy="3889374"/>
          </a:xfrm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3 types of detectors: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Commercial detectors (e.g. Cameras, Spectrometers)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byssinica SIL"/>
                <a:ea typeface="Abyssinica SIL"/>
                <a:cs typeface="Abyssinica SIL"/>
              </a:rPr>
              <a:t>➔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the easiest ones to integrate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“Semi-commercial” detectors (eg. JUNGFRAU developed at PSI)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Bespoke large detectors (AGIPD, DSSC, LPD)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byssinica SIL"/>
                <a:ea typeface="Abyssinica SIL"/>
                <a:cs typeface="Abyssinica SIL"/>
              </a:rPr>
              <a:t>➔</a:t>
            </a:r>
            <a:r>
              <a:rPr/>
              <a:t> the most complex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Karabo: European XFEL’s Control System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Control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DAQ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Monitoring</a:t>
            </a:r>
            <a:endParaRPr/>
          </a:p>
        </p:txBody>
      </p:sp>
      <p:sp>
        <p:nvSpPr>
          <p:cNvPr id="1339757121" name=" 1339757120" hidden="0"/>
          <p:cNvSpPr/>
          <p:nvPr isPhoto="0" userDrawn="0"/>
        </p:nvSpPr>
        <p:spPr bwMode="auto">
          <a:xfrm>
            <a:off x="10171022" y="3704332"/>
            <a:ext cx="8136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6" name="Picture 5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7271653" y="3367657"/>
            <a:ext cx="2298169" cy="23300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26470860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The Karabo Control System</a:t>
            </a:r>
            <a:endParaRPr/>
          </a:p>
        </p:txBody>
      </p:sp>
      <p:pic>
        <p:nvPicPr>
          <p:cNvPr id="1366163591" name="Grafik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864810" y="1140400"/>
            <a:ext cx="6139038" cy="4943032"/>
          </a:xfrm>
          <a:prstGeom prst="rect">
            <a:avLst/>
          </a:prstGeom>
        </p:spPr>
      </p:pic>
      <p:sp>
        <p:nvSpPr>
          <p:cNvPr id="543486840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198" y="1825624"/>
            <a:ext cx="5181599" cy="4351338"/>
          </a:xfrm>
        </p:spPr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Distributed system of devices that communicate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with each other through a message broker</a:t>
            </a:r>
            <a:endParaRPr lang="en-US"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 device can be a physical device, like a motor or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 camera, or a logical device</a:t>
            </a:r>
            <a:endParaRPr lang="en-US"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Devices are aggregated in Topics. Each XFEL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instrument has its own Topic – e.g. MID, SPB,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SCS</a:t>
            </a:r>
            <a:endParaRPr lang="en-US"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The GUI Client allows Scientists and Engineers to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interact with and control the devices in a topic</a:t>
            </a:r>
            <a:endParaRPr lang="en-US"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72128779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The Karabo Control System</a:t>
            </a:r>
            <a:endParaRPr/>
          </a:p>
        </p:txBody>
      </p:sp>
      <p:pic>
        <p:nvPicPr>
          <p:cNvPr id="111483258" name="Grafik 3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864809" y="1140399"/>
            <a:ext cx="6139038" cy="4943031"/>
          </a:xfrm>
          <a:prstGeom prst="rect">
            <a:avLst/>
          </a:prstGeom>
        </p:spPr>
      </p:pic>
      <p:sp>
        <p:nvSpPr>
          <p:cNvPr id="490527915" name="Content Placeholder 2" hidden="0"/>
          <p:cNvSpPr>
            <a:spLocks noGrp="1"/>
          </p:cNvSpPr>
          <p:nvPr isPhoto="0" userDrawn="0">
            <p:ph sz="half" idx="1" hasCustomPrompt="0"/>
          </p:nvPr>
        </p:nvSpPr>
        <p:spPr bwMode="auto">
          <a:xfrm>
            <a:off x="838198" y="1825623"/>
            <a:ext cx="5181598" cy="4351338"/>
          </a:xfrm>
        </p:spPr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Its tight coupling of controls and DAQ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is meant for large bespoke detectors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DAQ is generic for all data source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Centrally stored, centrally accessible</a:t>
            </a:r>
            <a:endParaRPr sz="18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Control Integration enables orchestration 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of different parts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Power procedures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Dark procedures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Interlocking ensures operations under safe conditions</a:t>
            </a:r>
            <a:endParaRPr sz="18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Vitals (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eg.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temperatures, power)</a:t>
            </a:r>
            <a:endParaRPr sz="18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Data previews enable near real-time experiment feedback</a:t>
            </a:r>
            <a:endParaRPr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17698175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The Data Acquisition (DAQ)</a:t>
            </a:r>
            <a:endParaRPr/>
          </a:p>
        </p:txBody>
      </p:sp>
      <p:sp>
        <p:nvSpPr>
          <p:cNvPr id="1778827932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326117" y="2024061"/>
            <a:ext cx="5020235" cy="388937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Uniformity is key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Anything in Karabo can be recorded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One Manager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One central storage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One portal to access data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Everything indexed by trainId</a:t>
            </a:r>
            <a:endParaRPr/>
          </a:p>
          <a:p>
            <a:pPr marL="0" indent="0">
              <a:buClr>
                <a:schemeClr val="bg2"/>
              </a:buClr>
              <a:buFontTx/>
              <a:buNone/>
              <a:defRPr/>
            </a:pPr>
            <a:r>
              <a:rPr lang="en-US" sz="1800" b="0" i="0" u="none" strike="noStrike" cap="none" spc="0">
                <a:solidFill>
                  <a:schemeClr val="tx1"/>
                </a:solidFill>
                <a:latin typeface="Abyssinica SIL"/>
                <a:ea typeface="Abyssinica SIL"/>
                <a:cs typeface="Abyssinica SIL"/>
              </a:rPr>
              <a:t>➔</a:t>
            </a:r>
            <a:r>
              <a:rPr lang="en-US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/>
              <a:t>FAIR Data</a:t>
            </a:r>
            <a:endParaRPr/>
          </a:p>
          <a:p>
            <a:pPr marL="0" indent="0">
              <a:buClr>
                <a:schemeClr val="bg2"/>
              </a:buClr>
              <a:buFontTx/>
              <a:buNone/>
              <a:defRPr/>
            </a:pPr>
            <a:r>
              <a:rPr/>
              <a:t>Findeable, Accessible, Interoperable, Reusable</a:t>
            </a:r>
            <a:endParaRPr/>
          </a:p>
        </p:txBody>
      </p:sp>
      <p:pic>
        <p:nvPicPr>
          <p:cNvPr id="1734586795" name="Grafik 7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5177531" y="869114"/>
            <a:ext cx="4824535" cy="4993158"/>
          </a:xfrm>
          <a:prstGeom prst="rect">
            <a:avLst/>
          </a:prstGeom>
        </p:spPr>
      </p:pic>
      <p:pic>
        <p:nvPicPr>
          <p:cNvPr id="699526" name="Grafik 8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10200456" y="299990"/>
            <a:ext cx="1711134" cy="6283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18318492" name="Picture 1918318491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>
            <a:off x="6421325" y="3424067"/>
            <a:ext cx="4365327" cy="2457913"/>
          </a:xfrm>
          <a:prstGeom prst="rect">
            <a:avLst/>
          </a:prstGeom>
        </p:spPr>
      </p:pic>
      <p:sp>
        <p:nvSpPr>
          <p:cNvPr id="1729628139" name=" 1729628138" hidden="0"/>
          <p:cNvSpPr/>
          <p:nvPr isPhoto="0" userDrawn="0"/>
        </p:nvSpPr>
        <p:spPr bwMode="auto">
          <a:xfrm>
            <a:off x="1000899" y="4711375"/>
            <a:ext cx="97458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  <p:pic>
        <p:nvPicPr>
          <p:cNvPr id="1464661186" name="Picture 1464661185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>
            <a:off x="100050" y="120736"/>
            <a:ext cx="4690495" cy="5278182"/>
          </a:xfrm>
          <a:prstGeom prst="rect">
            <a:avLst/>
          </a:prstGeom>
        </p:spPr>
      </p:pic>
      <p:sp>
        <p:nvSpPr>
          <p:cNvPr id="159265241" name="TextBox 159265240" hidden="0"/>
          <p:cNvSpPr txBox="1"/>
          <p:nvPr isPhoto="0" userDrawn="0"/>
        </p:nvSpPr>
        <p:spPr bwMode="auto">
          <a:xfrm>
            <a:off x="222789" y="5457715"/>
            <a:ext cx="3321275" cy="365795"/>
          </a:xfrm>
          <a:prstGeom prst="rect">
            <a:avLst/>
          </a:prstGeom>
          <a:noFill/>
        </p:spPr>
        <p:txBody>
          <a:bodyPr vertOverflow="overflow" horzOverflow="clip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Detector and facility monitoring</a:t>
            </a:r>
            <a:endParaRPr/>
          </a:p>
        </p:txBody>
      </p:sp>
      <p:pic>
        <p:nvPicPr>
          <p:cNvPr id="569620681" name="Picture 569620680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>
            <a:off x="6915647" y="3842032"/>
            <a:ext cx="4354063" cy="2470274"/>
          </a:xfrm>
          <a:prstGeom prst="rect">
            <a:avLst/>
          </a:prstGeom>
        </p:spPr>
      </p:pic>
      <p:pic>
        <p:nvPicPr>
          <p:cNvPr id="1282430535" name="Picture 1282430534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>
            <a:off x="7534601" y="4258649"/>
            <a:ext cx="4346908" cy="2398131"/>
          </a:xfrm>
          <a:prstGeom prst="rect">
            <a:avLst/>
          </a:prstGeom>
        </p:spPr>
      </p:pic>
      <p:sp>
        <p:nvSpPr>
          <p:cNvPr id="793599380" name="TextBox 793599379" hidden="0"/>
          <p:cNvSpPr txBox="1"/>
          <p:nvPr isPhoto="0" userDrawn="0"/>
        </p:nvSpPr>
        <p:spPr bwMode="auto">
          <a:xfrm>
            <a:off x="4552036" y="6382513"/>
            <a:ext cx="331393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Online and Offline Analysis</a:t>
            </a:r>
            <a:endParaRPr/>
          </a:p>
        </p:txBody>
      </p:sp>
      <p:pic>
        <p:nvPicPr>
          <p:cNvPr id="775083562" name="Picture 775083561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>
            <a:off x="7016085" y="592035"/>
            <a:ext cx="4918019" cy="2630648"/>
          </a:xfrm>
          <a:prstGeom prst="rect">
            <a:avLst/>
          </a:prstGeom>
        </p:spPr>
      </p:pic>
      <p:sp>
        <p:nvSpPr>
          <p:cNvPr id="1069506776" name="TextBox 1069506775" hidden="0"/>
          <p:cNvSpPr txBox="1"/>
          <p:nvPr isPhoto="0" userDrawn="0"/>
        </p:nvSpPr>
        <p:spPr bwMode="auto">
          <a:xfrm>
            <a:off x="8813617" y="278122"/>
            <a:ext cx="2259261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/>
              <a:t>Control and Preview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76066496" name="Title 1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/>
              <a:t>Detector integration in Karabo</a:t>
            </a:r>
            <a:endParaRPr/>
          </a:p>
        </p:txBody>
      </p:sp>
      <p:sp>
        <p:nvSpPr>
          <p:cNvPr id="570544376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Karabo offers C++ and Python API on Linux</a:t>
            </a:r>
            <a:endParaRPr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/>
              <a:t>Prerequisite for a standard integration is therefore a C/C++ library, a Python module or well defined communication protocol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In case of external library, open-source is a plus as it enables to investigate ourselves bugs and create (or suggest) fixes</a:t>
            </a:r>
            <a:endParaRPr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/>
              <a:t>Use of standard protocols* can also be beneficial, as already existing and well tested libraries can be used for the integration</a:t>
            </a:r>
            <a:endParaRPr/>
          </a:p>
          <a:p>
            <a:pPr lvl="1">
              <a:defRPr/>
            </a:pPr>
            <a:endParaRPr/>
          </a:p>
          <a:p>
            <a:pPr marL="0" lvl="0" indent="0">
              <a:buClr>
                <a:schemeClr val="bg2"/>
              </a:buClr>
              <a:buFont typeface="Arial"/>
              <a:buNone/>
              <a:defRPr/>
            </a:pPr>
            <a:r>
              <a:rPr/>
              <a:t>* e.g. GenICam for Ethernet or USB cameras</a:t>
            </a:r>
            <a:endParaRPr/>
          </a:p>
          <a:p>
            <a:pPr lvl="0"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1914726" name="Title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611188" y="176899"/>
            <a:ext cx="10956923" cy="780539"/>
          </a:xfrm>
        </p:spPr>
        <p:txBody>
          <a:bodyPr/>
          <a:lstStyle/>
          <a:p>
            <a:pPr>
              <a:defRPr/>
            </a:pPr>
            <a:r>
              <a:rPr/>
              <a:t>Zoom on Commercial Detectors: </a:t>
            </a:r>
            <a:r>
              <a:rPr/>
              <a:t>Basler Cameras</a:t>
            </a:r>
            <a:endParaRPr/>
          </a:p>
        </p:txBody>
      </p:sp>
      <p:pic>
        <p:nvPicPr>
          <p:cNvPr id="1863945602" name="Picture 1863945601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>
            <a:off x="8543164" y="98125"/>
            <a:ext cx="2784511" cy="1324846"/>
          </a:xfrm>
          <a:prstGeom prst="rect">
            <a:avLst/>
          </a:prstGeom>
        </p:spPr>
      </p:pic>
      <p:sp>
        <p:nvSpPr>
          <p:cNvPr id="340475517" name="Content Placeholder 2" hidden="0"/>
          <p:cNvSpPr>
            <a:spLocks noGrp="1"/>
          </p:cNvSpPr>
          <p:nvPr isPhoto="0" userDrawn="0">
            <p:ph idx="1" hasCustomPrompt="0"/>
          </p:nvPr>
        </p:nvSpPr>
        <p:spPr bwMode="auto">
          <a:xfrm flipH="0" flipV="0">
            <a:off x="664105" y="1151708"/>
            <a:ext cx="10944221" cy="5137564"/>
          </a:xfrm>
        </p:spPr>
        <p:txBody>
          <a:bodyPr/>
          <a:lstStyle/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650+ Basler cameras in the facility, 30+ models from 1st and 2nd generation (according to the inventory)</a:t>
            </a:r>
            <a:endParaRPr sz="16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Selected because of standard interface (Ethernet) and standard communication protocol (GenICam)</a:t>
            </a:r>
            <a:endParaRPr sz="16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“Easy” to integrate: only control device and possibly remote power</a:t>
            </a:r>
            <a:endParaRPr sz="16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Vendor provided GUI (PylonViewer) used for first tests and diagnostic</a:t>
            </a:r>
            <a:endParaRPr sz="16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Integration into the control system is needed to have data stored by DAQ (NB synchronization of the sources is crucial!)</a:t>
            </a:r>
            <a:endParaRPr sz="1600"/>
          </a:p>
          <a:p>
            <a:pPr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Originally integrated in Karabo via the LImA library (Python), currently via the ARAVIS library (C)</a:t>
            </a:r>
            <a:endParaRPr sz="16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1600"/>
              <a:t>Both can support cameras from several vendors, thus most of the Karabo code is in a base class</a:t>
            </a:r>
            <a:endParaRPr sz="1600"/>
          </a:p>
          <a:p>
            <a:pPr lvl="1">
              <a:buClr>
                <a:schemeClr val="accent2"/>
              </a:buClr>
              <a:buFont typeface="Arial"/>
              <a:buChar char="•"/>
              <a:defRPr/>
            </a:pPr>
            <a:r>
              <a:rPr sz="1600"/>
              <a:t>Integration of other “compliant” cameras can be done with “small” effort</a:t>
            </a:r>
            <a:endParaRPr sz="16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Large range of models supported by just two Karabo devices (for 1st and 2nd generation cameras)</a:t>
            </a:r>
            <a:endParaRPr sz="16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Default scene is provided by the device (and full access to all parameters via the navigator panel)</a:t>
            </a:r>
            <a:endParaRPr sz="1600"/>
          </a:p>
          <a:p>
            <a:pPr lvl="0">
              <a:buClr>
                <a:schemeClr val="bg2"/>
              </a:buClr>
              <a:buFont typeface="Arial"/>
              <a:buChar char="•"/>
              <a:defRPr/>
            </a:pPr>
            <a:r>
              <a:rPr sz="1600"/>
              <a:t>Custom scenes can be created </a:t>
            </a:r>
            <a:r>
              <a:rPr lang="en-US" sz="16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by instruments </a:t>
            </a:r>
            <a:r>
              <a:rPr sz="1600"/>
              <a:t>with no coding</a:t>
            </a:r>
            <a:endParaRPr sz="1600"/>
          </a:p>
        </p:txBody>
      </p:sp>
      <p:sp>
        <p:nvSpPr>
          <p:cNvPr id="11443537" name=" 11443536" hidden="0"/>
          <p:cNvSpPr/>
          <p:nvPr isPhoto="0" userDrawn="0"/>
        </p:nvSpPr>
        <p:spPr bwMode="auto">
          <a:xfrm>
            <a:off x="8746307" y="8486935"/>
            <a:ext cx="336237" cy="365795"/>
          </a:xfrm>
        </p:spPr>
        <p:txBody>
          <a:bodyPr rot="0" spcFirstLastPara="0" vertOverflow="overflow" horzOverflow="clip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6"/>
        </a:solidFill>
      </a:spPr>
      <a:bodyPr/>
      <a:lstStyle/>
    </a:spDef>
    <a:lnDef>
      <a:spPr bwMode="auto">
        <a:prstGeom prst="rect">
          <a:avLst/>
        </a:prstGeom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European_XFEL_Template_Presentation_16x9</Template>
  <TotalTime>0</TotalTime>
  <Words>0</Words>
  <Application>ONLYOFFICE/7.1.1.23</Application>
  <DocSecurity>0</DocSecurity>
  <PresentationFormat>Widescreen</PresentationFormat>
  <Paragraphs>0</Paragraphs>
  <Slides>27</Slides>
  <Notes>27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Manager/>
  <Company>XFEL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Software Integration</dc:title>
  <dc:subject/>
  <dc:creator>Parenti, Andrea</dc:creator>
  <cp:keywords/>
  <dc:description/>
  <dc:identifier/>
  <dc:language/>
  <cp:lastModifiedBy>Parenti, Andrea (parenti)</cp:lastModifiedBy>
  <cp:revision>8</cp:revision>
  <dcterms:created xsi:type="dcterms:W3CDTF">2023-09-14T14:27:41Z</dcterms:created>
  <dcterms:modified xsi:type="dcterms:W3CDTF">2023-09-17T13:33:31Z</dcterms:modified>
  <cp:category/>
  <cp:contentStatus/>
  <cp:version/>
</cp:coreProperties>
</file>