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79" r:id="rId2"/>
    <p:sldId id="656" r:id="rId3"/>
    <p:sldId id="654" r:id="rId4"/>
    <p:sldId id="297" r:id="rId5"/>
    <p:sldId id="503" r:id="rId6"/>
    <p:sldId id="718" r:id="rId7"/>
    <p:sldId id="582" r:id="rId8"/>
    <p:sldId id="677" r:id="rId9"/>
    <p:sldId id="716" r:id="rId10"/>
    <p:sldId id="715" r:id="rId11"/>
    <p:sldId id="758" r:id="rId12"/>
    <p:sldId id="717" r:id="rId13"/>
    <p:sldId id="703" r:id="rId14"/>
    <p:sldId id="692" r:id="rId15"/>
    <p:sldId id="690" r:id="rId16"/>
    <p:sldId id="728" r:id="rId17"/>
    <p:sldId id="744" r:id="rId18"/>
    <p:sldId id="757" r:id="rId19"/>
    <p:sldId id="741" r:id="rId20"/>
    <p:sldId id="753" r:id="rId21"/>
    <p:sldId id="759" r:id="rId22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5" userDrawn="1">
          <p15:clr>
            <a:srgbClr val="A4A3A4"/>
          </p15:clr>
        </p15:guide>
        <p15:guide id="2" pos="3727" userDrawn="1">
          <p15:clr>
            <a:srgbClr val="A4A3A4"/>
          </p15:clr>
        </p15:guide>
        <p15:guide id="3" pos="3953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8715" autoAdjust="0"/>
  </p:normalViewPr>
  <p:slideViewPr>
    <p:cSldViewPr snapToGrid="0" showGuides="1">
      <p:cViewPr varScale="1">
        <p:scale>
          <a:sx n="64" d="100"/>
          <a:sy n="64" d="100"/>
        </p:scale>
        <p:origin x="636" y="52"/>
      </p:cViewPr>
      <p:guideLst>
        <p:guide orient="horz" pos="1275"/>
        <p:guide pos="3727"/>
        <p:guide pos="3953"/>
        <p:guide pos="7287"/>
        <p:guide pos="393"/>
        <p:guide orient="horz" pos="37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25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GPFS Storage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'storage volume'!$T$29:$T$36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'storage volume'!$U$29:$U$36</c:f>
              <c:numCache>
                <c:formatCode>General</c:formatCode>
                <c:ptCount val="8"/>
                <c:pt idx="0">
                  <c:v>0.59943968980488449</c:v>
                </c:pt>
                <c:pt idx="1">
                  <c:v>2.9971984490244226</c:v>
                </c:pt>
                <c:pt idx="2">
                  <c:v>4.7335065160454679</c:v>
                </c:pt>
                <c:pt idx="3">
                  <c:v>12.54689281764017</c:v>
                </c:pt>
                <c:pt idx="4">
                  <c:v>18.903020562985066</c:v>
                </c:pt>
                <c:pt idx="5">
                  <c:v>29.072824955536902</c:v>
                </c:pt>
                <c:pt idx="6">
                  <c:v>42.52921247495</c:v>
                </c:pt>
                <c:pt idx="7">
                  <c:v>56.492023180577576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7A-4E4E-9CE4-07DB8359A4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267663"/>
        <c:axId val="1918637391"/>
      </c:barChart>
      <c:catAx>
        <c:axId val="6326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8637391"/>
        <c:crosses val="autoZero"/>
        <c:auto val="1"/>
        <c:lblAlgn val="ctr"/>
        <c:lblOffset val="100"/>
        <c:noMultiLvlLbl val="0"/>
      </c:catAx>
      <c:valAx>
        <c:axId val="1918637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67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 err="1"/>
              <a:t>dCache</a:t>
            </a:r>
            <a:r>
              <a:rPr lang="pl-PL"/>
              <a:t> storage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1930117424044249E-2"/>
          <c:y val="0.13753280839895013"/>
          <c:w val="0.91275072128784229"/>
          <c:h val="0.8030227471566053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'storage volume'!$T$64:$T$70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'storage volume'!$U$64:$U$70</c:f>
              <c:numCache>
                <c:formatCode>General</c:formatCode>
                <c:ptCount val="7"/>
                <c:pt idx="0">
                  <c:v>0.32421875</c:v>
                </c:pt>
                <c:pt idx="1">
                  <c:v>5.20703125</c:v>
                </c:pt>
                <c:pt idx="2">
                  <c:v>10.08984375</c:v>
                </c:pt>
                <c:pt idx="3">
                  <c:v>29.66671720566228</c:v>
                </c:pt>
                <c:pt idx="4">
                  <c:v>59.225295013282448</c:v>
                </c:pt>
                <c:pt idx="5">
                  <c:v>83.463328815530986</c:v>
                </c:pt>
                <c:pt idx="6">
                  <c:v>100.90288972202688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01-F540-AEAC-F9C9AC0048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4204959"/>
        <c:axId val="1997852223"/>
      </c:barChart>
      <c:catAx>
        <c:axId val="2034204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7852223"/>
        <c:crosses val="autoZero"/>
        <c:auto val="1"/>
        <c:lblAlgn val="ctr"/>
        <c:lblOffset val="100"/>
        <c:noMultiLvlLbl val="0"/>
      </c:catAx>
      <c:valAx>
        <c:axId val="1997852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4204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250AC80-9589-41A1-8ED2-EC2076B0E8E8}" type="datetimeFigureOut">
              <a:rPr lang="de-DE" smtClean="0"/>
              <a:t>18.09.2023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683A726-01A3-41A5-8C71-74C8A626EA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4492030-5346-4222-B1C0-77ABA51E04BA}" type="datetimeFigureOut">
              <a:rPr lang="de-DE" smtClean="0"/>
              <a:t>18.09.2023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A1B39C8-6D5D-40E8-8D83-C1E41A39F5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7777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7115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Not Appendix now sep</a:t>
            </a:r>
            <a:r>
              <a:rPr lang="en-GB" dirty="0"/>
              <a:t>a</a:t>
            </a:r>
            <a:r>
              <a:rPr lang="en-DE" dirty="0"/>
              <a:t>rate document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092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5" y="771527"/>
            <a:ext cx="1423988" cy="14223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2024064"/>
            <a:ext cx="10944224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sz="900" dirty="0"/>
          </a:p>
        </p:txBody>
      </p:sp>
      <p:sp>
        <p:nvSpPr>
          <p:cNvPr id="8" name="Rechteck 7"/>
          <p:cNvSpPr/>
          <p:nvPr/>
        </p:nvSpPr>
        <p:spPr>
          <a:xfrm>
            <a:off x="6285221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 err="1"/>
              <a:t>K.Wrona</a:t>
            </a:r>
            <a:r>
              <a:rPr lang="en-US" sz="900" dirty="0"/>
              <a:t>, 20</a:t>
            </a:r>
            <a:r>
              <a:rPr lang="pl-PL" sz="900" dirty="0"/>
              <a:t>23-09-18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75" userDrawn="1">
          <p15:clr>
            <a:srgbClr val="F26B43"/>
          </p15:clr>
        </p15:guide>
        <p15:guide id="2" pos="3727" userDrawn="1">
          <p15:clr>
            <a:srgbClr val="F26B43"/>
          </p15:clr>
        </p15:guide>
        <p15:guide id="3" pos="3953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emf"/><Relationship Id="rId7" Type="http://schemas.openxmlformats.org/officeDocument/2006/relationships/image" Target="../media/image3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emf"/><Relationship Id="rId7" Type="http://schemas.openxmlformats.org/officeDocument/2006/relationships/image" Target="../media/image3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2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999" y="1120776"/>
            <a:ext cx="8859259" cy="1050925"/>
          </a:xfrm>
        </p:spPr>
        <p:txBody>
          <a:bodyPr/>
          <a:lstStyle/>
          <a:p>
            <a:r>
              <a:rPr lang="en-GB" dirty="0"/>
              <a:t>Data Volume Management: Challenges and Solutions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624886" cy="3330258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Krzysztof Wrona</a:t>
            </a:r>
          </a:p>
          <a:p>
            <a:r>
              <a:rPr lang="en-GB" dirty="0"/>
              <a:t>ITDM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  <a:p>
            <a:endParaRPr lang="en-GB" dirty="0"/>
          </a:p>
          <a:p>
            <a:r>
              <a:rPr lang="en-GB" dirty="0"/>
              <a:t>Schenefeld, </a:t>
            </a:r>
            <a:r>
              <a:rPr lang="pl-PL" dirty="0"/>
              <a:t>September</a:t>
            </a:r>
            <a:r>
              <a:rPr lang="en-GB" dirty="0"/>
              <a:t> 20</a:t>
            </a:r>
            <a:r>
              <a:rPr lang="pl-PL" dirty="0"/>
              <a:t>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925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BEF2A-AC11-9D3D-2B3B-131EAD2A61C5}"/>
              </a:ext>
            </a:extLst>
          </p:cNvPr>
          <p:cNvSpPr txBox="1">
            <a:spLocks/>
          </p:cNvSpPr>
          <p:nvPr/>
        </p:nvSpPr>
        <p:spPr>
          <a:xfrm>
            <a:off x="781634" y="734094"/>
            <a:ext cx="10920036" cy="58540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/>
              <a:t>Can’t you just use a trigger….?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FC5D55A-43B5-817A-6838-56EF41CA28B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83515" y="1504219"/>
          <a:ext cx="4867130" cy="2015658"/>
        </p:xfrm>
        <a:graphic>
          <a:graphicData uri="http://schemas.openxmlformats.org/drawingml/2006/table">
            <a:tbl>
              <a:tblPr firstRow="1" bandRow="1"/>
              <a:tblGrid>
                <a:gridCol w="3289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9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92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baseline="0">
                          <a:solidFill>
                            <a:schemeClr val="tx1"/>
                          </a:solidFill>
                        </a:rPr>
                        <a:t>Detector type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baseline="0">
                          <a:solidFill>
                            <a:schemeClr val="tx1"/>
                          </a:solidFill>
                        </a:rPr>
                        <a:t>Data/sec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8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/>
                        <a:t>AGIPD 1Mpxl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/>
                        <a:t>~7 GB/s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8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AGIPD 1Mpxl Double images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/>
                        <a:t>~14 GB/s 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8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/>
                        <a:t>AGIPD 4Mpxl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/>
                        <a:t>~30 GB/s *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821">
                <a:tc>
                  <a:txBody>
                    <a:bodyPr/>
                    <a:lstStyle/>
                    <a:p>
                      <a:r>
                        <a:rPr lang="en-GB" sz="1600"/>
                        <a:t>LPD 1Mpxl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~10 GB/s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224983"/>
                  </a:ext>
                </a:extLst>
              </a:tr>
              <a:tr h="312821">
                <a:tc>
                  <a:txBody>
                    <a:bodyPr/>
                    <a:lstStyle/>
                    <a:p>
                      <a:r>
                        <a:rPr lang="en-GB" sz="1600"/>
                        <a:t>DSSC 1Mpxl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~16 GB/s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401951"/>
                  </a:ext>
                </a:extLst>
              </a:tr>
            </a:tbl>
          </a:graphicData>
        </a:graphic>
      </p:graphicFrame>
      <p:pic>
        <p:nvPicPr>
          <p:cNvPr id="5" name="Picture 3">
            <a:extLst>
              <a:ext uri="{FF2B5EF4-FFF2-40B4-BE49-F238E27FC236}">
                <a16:creationId xmlns:a16="http://schemas.microsoft.com/office/drawing/2014/main" id="{C87D27D9-1BF7-6692-2B11-ADCC7B5C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038" y="1660769"/>
            <a:ext cx="3468675" cy="207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E0F033-5B5E-AD78-40EC-65E6C9801F61}"/>
              </a:ext>
            </a:extLst>
          </p:cNvPr>
          <p:cNvSpPr/>
          <p:nvPr/>
        </p:nvSpPr>
        <p:spPr>
          <a:xfrm>
            <a:off x="477090" y="4030030"/>
            <a:ext cx="112245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292929"/>
                </a:solidFill>
                <a:latin typeface="sourcesans-regular"/>
              </a:rPr>
              <a:t>The data flow from all four experiments at LHC for Run 2 was anticipated to be about </a:t>
            </a:r>
            <a:r>
              <a:rPr lang="en-GB" b="1" i="1">
                <a:solidFill>
                  <a:srgbClr val="292929"/>
                </a:solidFill>
                <a:latin typeface="sourcesans-regular"/>
              </a:rPr>
              <a:t>25 GB/s after</a:t>
            </a:r>
            <a:r>
              <a:rPr lang="en-GB" b="1">
                <a:solidFill>
                  <a:srgbClr val="292929"/>
                </a:solidFill>
                <a:latin typeface="sourcesans-regular"/>
              </a:rPr>
              <a:t> data reduction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292929"/>
                </a:solidFill>
                <a:latin typeface="sourcesans-regular"/>
              </a:rPr>
              <a:t>ALICE: 4 GB/s (</a:t>
            </a:r>
            <a:r>
              <a:rPr lang="en-GB" b="1" err="1">
                <a:solidFill>
                  <a:srgbClr val="292929"/>
                </a:solidFill>
                <a:latin typeface="sourcesans-regular"/>
              </a:rPr>
              <a:t>Pb-Pb</a:t>
            </a:r>
            <a:r>
              <a:rPr lang="en-GB" b="1">
                <a:solidFill>
                  <a:srgbClr val="292929"/>
                </a:solidFill>
                <a:latin typeface="sourcesans-regular"/>
              </a:rPr>
              <a:t> running)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292929"/>
                </a:solidFill>
                <a:latin typeface="sourcesans-regular"/>
              </a:rPr>
              <a:t>ATLAS: 800 MB/s – 1 GB/s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292929"/>
                </a:solidFill>
                <a:latin typeface="sourcesans-regular"/>
              </a:rPr>
              <a:t>CMS: 600 MB/s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err="1">
                <a:solidFill>
                  <a:srgbClr val="292929"/>
                </a:solidFill>
                <a:latin typeface="sourcesans-regular"/>
              </a:rPr>
              <a:t>LHCb</a:t>
            </a:r>
            <a:r>
              <a:rPr lang="en-GB" b="1">
                <a:solidFill>
                  <a:srgbClr val="292929"/>
                </a:solidFill>
                <a:latin typeface="sourcesans-regular"/>
              </a:rPr>
              <a:t>: 750 MB/s</a:t>
            </a:r>
            <a:endParaRPr lang="en-GB" b="1" i="0" u="none" strike="noStrike">
              <a:solidFill>
                <a:srgbClr val="292929"/>
              </a:solidFill>
              <a:effectLst/>
              <a:latin typeface="sourcesans-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CB64F8-648B-9779-8D8F-EC223E2AC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608" y="4489860"/>
            <a:ext cx="3546997" cy="19951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E63D32-BDE8-7849-12BA-5C8F97793034}"/>
              </a:ext>
            </a:extLst>
          </p:cNvPr>
          <p:cNvSpPr/>
          <p:nvPr/>
        </p:nvSpPr>
        <p:spPr>
          <a:xfrm>
            <a:off x="7681663" y="4584027"/>
            <a:ext cx="35960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292929"/>
                </a:solidFill>
                <a:latin typeface="sourcesans-regular"/>
              </a:rPr>
              <a:t>Data reduction in particle physics is built into it’s DNA, it is intrinsic to the field’s experimental viability.</a:t>
            </a:r>
          </a:p>
          <a:p>
            <a:endParaRPr lang="en-GB" b="1">
              <a:solidFill>
                <a:srgbClr val="292929"/>
              </a:solidFill>
              <a:latin typeface="sourcesans-regular"/>
            </a:endParaRPr>
          </a:p>
          <a:p>
            <a:r>
              <a:rPr lang="en-GB" b="1">
                <a:solidFill>
                  <a:srgbClr val="292929"/>
                </a:solidFill>
                <a:latin typeface="sourcesans-regular"/>
              </a:rPr>
              <a:t>The experiments are designed from the ground up on data reduction.</a:t>
            </a:r>
          </a:p>
          <a:p>
            <a:endParaRPr lang="en-GB" b="1">
              <a:solidFill>
                <a:srgbClr val="292929"/>
              </a:solidFill>
              <a:latin typeface="sourcesans-regular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756617-56B7-ABFA-871B-95A72A2199B2}"/>
              </a:ext>
            </a:extLst>
          </p:cNvPr>
          <p:cNvSpPr/>
          <p:nvPr/>
        </p:nvSpPr>
        <p:spPr>
          <a:xfrm>
            <a:off x="1199564" y="3550394"/>
            <a:ext cx="4479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292929"/>
                </a:solidFill>
                <a:latin typeface="sourcesans-regular"/>
              </a:rPr>
              <a:t>* Will not be run at full rate in current design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154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2FE42-D931-4E95-A2B9-C213DE436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Can we continue without trigger and real-time data reduction in the future?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116D9-131C-413B-B06B-ADFB32F4C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92" y="1916570"/>
            <a:ext cx="7032312" cy="4481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C015A5-0A9B-474F-9417-DB91BCAB32CC}"/>
              </a:ext>
            </a:extLst>
          </p:cNvPr>
          <p:cNvSpPr/>
          <p:nvPr/>
        </p:nvSpPr>
        <p:spPr>
          <a:xfrm>
            <a:off x="1779104" y="2474843"/>
            <a:ext cx="2375453" cy="37868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GB" sz="1400" dirty="0" err="1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EABF6-5DE7-4421-893B-461B3EB28E11}"/>
              </a:ext>
            </a:extLst>
          </p:cNvPr>
          <p:cNvSpPr txBox="1">
            <a:spLocks/>
          </p:cNvSpPr>
          <p:nvPr/>
        </p:nvSpPr>
        <p:spPr>
          <a:xfrm>
            <a:off x="7886632" y="1987659"/>
            <a:ext cx="4169532" cy="3130993"/>
          </a:xfrm>
          <a:prstGeom prst="rect">
            <a:avLst/>
          </a:prstGeom>
        </p:spPr>
        <p:txBody>
          <a:bodyPr/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LCLS-II data rates </a:t>
            </a:r>
          </a:p>
          <a:p>
            <a:pPr lvl="1"/>
            <a:r>
              <a:rPr lang="en-GB" dirty="0"/>
              <a:t>250GB/s if not reduced</a:t>
            </a:r>
          </a:p>
          <a:p>
            <a:pPr lvl="1"/>
            <a:r>
              <a:rPr lang="en-GB" dirty="0"/>
              <a:t>Real-time reduction to 25GB/s</a:t>
            </a:r>
          </a:p>
          <a:p>
            <a:pPr lvl="1"/>
            <a:r>
              <a:rPr lang="en-GB" dirty="0"/>
              <a:t>Up to 1PB/shift</a:t>
            </a:r>
          </a:p>
          <a:p>
            <a:pPr lvl="1"/>
            <a:r>
              <a:rPr lang="en-GB" dirty="0"/>
              <a:t>Require 1PFLOP/experiment, in extreme cases 1EFLOP</a:t>
            </a:r>
            <a:endParaRPr lang="pl-PL" dirty="0"/>
          </a:p>
          <a:p>
            <a:endParaRPr lang="pl-PL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06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89A086-13DB-1605-BFF1-381D43760A9D}"/>
              </a:ext>
            </a:extLst>
          </p:cNvPr>
          <p:cNvGrpSpPr/>
          <p:nvPr/>
        </p:nvGrpSpPr>
        <p:grpSpPr>
          <a:xfrm>
            <a:off x="1187365" y="2455164"/>
            <a:ext cx="9817270" cy="2520000"/>
            <a:chOff x="1187365" y="2455164"/>
            <a:chExt cx="9817270" cy="2520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1168220F-0AC8-9873-671A-C6012BDB0FF8}"/>
                </a:ext>
              </a:extLst>
            </p:cNvPr>
            <p:cNvSpPr/>
            <p:nvPr/>
          </p:nvSpPr>
          <p:spPr>
            <a:xfrm>
              <a:off x="1187365" y="2455164"/>
              <a:ext cx="2520000" cy="25200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DE" b="1">
                  <a:solidFill>
                    <a:schemeClr val="bg1"/>
                  </a:solidFill>
                </a:rPr>
                <a:t>Scientific Data</a:t>
              </a:r>
            </a:p>
            <a:p>
              <a:pPr algn="ctr">
                <a:lnSpc>
                  <a:spcPct val="113000"/>
                </a:lnSpc>
              </a:pPr>
              <a:r>
                <a:rPr lang="en-DE" b="1">
                  <a:solidFill>
                    <a:schemeClr val="bg1"/>
                  </a:solidFill>
                </a:rPr>
                <a:t>Policy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0480EBB-6E40-6222-9F88-EDACCC44E0EA}"/>
                </a:ext>
              </a:extLst>
            </p:cNvPr>
            <p:cNvSpPr/>
            <p:nvPr/>
          </p:nvSpPr>
          <p:spPr>
            <a:xfrm>
              <a:off x="4836000" y="2455164"/>
              <a:ext cx="2520000" cy="2520000"/>
            </a:xfrm>
            <a:prstGeom prst="roundRect">
              <a:avLst/>
            </a:prstGeom>
            <a:solidFill>
              <a:schemeClr val="accent1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DE" b="1">
                  <a:solidFill>
                    <a:schemeClr val="bg1"/>
                  </a:solidFill>
                </a:rPr>
                <a:t>Data Management</a:t>
              </a:r>
            </a:p>
            <a:p>
              <a:pPr algn="ctr">
                <a:lnSpc>
                  <a:spcPct val="113000"/>
                </a:lnSpc>
              </a:pPr>
              <a:r>
                <a:rPr lang="en-DE" b="1">
                  <a:solidFill>
                    <a:schemeClr val="bg1"/>
                  </a:solidFill>
                </a:rPr>
                <a:t>Tools </a:t>
              </a:r>
            </a:p>
            <a:p>
              <a:pPr algn="ctr">
                <a:lnSpc>
                  <a:spcPct val="113000"/>
                </a:lnSpc>
              </a:pPr>
              <a:r>
                <a:rPr lang="en-DE" b="1">
                  <a:solidFill>
                    <a:schemeClr val="bg1"/>
                  </a:solidFill>
                </a:rPr>
                <a:t>&amp;</a:t>
              </a:r>
            </a:p>
            <a:p>
              <a:pPr algn="ctr">
                <a:lnSpc>
                  <a:spcPct val="113000"/>
                </a:lnSpc>
              </a:pPr>
              <a:r>
                <a:rPr lang="en-DE" b="1">
                  <a:solidFill>
                    <a:schemeClr val="bg1"/>
                  </a:solidFill>
                </a:rPr>
                <a:t>Procedures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200577F-101F-8F1C-6FEE-7B9EE009A823}"/>
                </a:ext>
              </a:extLst>
            </p:cNvPr>
            <p:cNvSpPr/>
            <p:nvPr/>
          </p:nvSpPr>
          <p:spPr>
            <a:xfrm>
              <a:off x="8484635" y="2455164"/>
              <a:ext cx="2520000" cy="2520000"/>
            </a:xfrm>
            <a:prstGeom prst="roundRect">
              <a:avLst/>
            </a:prstGeom>
            <a:solidFill>
              <a:schemeClr val="accent1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DE" b="1">
                  <a:solidFill>
                    <a:schemeClr val="bg1"/>
                  </a:solidFill>
                </a:rPr>
                <a:t>Data Management</a:t>
              </a:r>
            </a:p>
            <a:p>
              <a:pPr algn="ctr">
                <a:lnSpc>
                  <a:spcPct val="113000"/>
                </a:lnSpc>
              </a:pPr>
              <a:r>
                <a:rPr lang="en-DE" b="1">
                  <a:solidFill>
                    <a:schemeClr val="bg1"/>
                  </a:solidFill>
                </a:rPr>
                <a:t>Plans</a:t>
              </a:r>
            </a:p>
            <a:p>
              <a:pPr algn="ctr">
                <a:lnSpc>
                  <a:spcPct val="113000"/>
                </a:lnSpc>
              </a:pPr>
              <a:r>
                <a:rPr lang="en-GB" b="1">
                  <a:solidFill>
                    <a:schemeClr val="bg1"/>
                  </a:solidFill>
                </a:rPr>
                <a:t>p</a:t>
              </a:r>
              <a:r>
                <a:rPr lang="en-DE" b="1">
                  <a:solidFill>
                    <a:schemeClr val="bg1"/>
                  </a:solidFill>
                </a:rPr>
                <a:t>er Proposal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24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9754FA8-DD1C-4712-8CB3-D93CDF483BEF}"/>
              </a:ext>
            </a:extLst>
          </p:cNvPr>
          <p:cNvSpPr txBox="1">
            <a:spLocks/>
          </p:cNvSpPr>
          <p:nvPr/>
        </p:nvSpPr>
        <p:spPr>
          <a:xfrm>
            <a:off x="283599" y="3028097"/>
            <a:ext cx="10956444" cy="139173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357188" indent="-357188" algn="l" defTabSz="914400" rtl="0" eaLnBrk="1" latinLnBrk="0" hangingPunct="1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71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1730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7788" indent="-180975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0" indent="0">
              <a:buNone/>
            </a:pPr>
            <a:r>
              <a:rPr lang="pl-PL" sz="3600" b="1"/>
              <a:t>Why do we need a Scientific Data Policy?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00FA9A-128D-4C74-A3FC-494A3E5CF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712" y="1382326"/>
            <a:ext cx="4299516" cy="12264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8DEB59-25DE-4950-8459-846F4912E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52" y="963005"/>
            <a:ext cx="2480145" cy="22876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4E8F11-2024-4B1B-A318-3CA9D3135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843" y="1599363"/>
            <a:ext cx="4812295" cy="15328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745509B-2BF3-4FD2-ACB6-BF2AA83D2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6821" y="5510994"/>
            <a:ext cx="1969387" cy="1218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2B2483-7D68-4AA4-B583-B256DFF2A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338" y="4677388"/>
            <a:ext cx="6425252" cy="1314603"/>
          </a:xfrm>
          <a:prstGeom prst="rect">
            <a:avLst/>
          </a:prstGeom>
        </p:spPr>
      </p:pic>
      <p:pic>
        <p:nvPicPr>
          <p:cNvPr id="9" name="Picture 2" descr="https://www.panosc.eu/wp-content/uploads/2019/05/FAIR_data_principles-1024x323.jpg">
            <a:extLst>
              <a:ext uri="{FF2B5EF4-FFF2-40B4-BE49-F238E27FC236}">
                <a16:creationId xmlns:a16="http://schemas.microsoft.com/office/drawing/2014/main" id="{5D0C5BB3-7392-438F-880B-6A8750439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040" y="4213393"/>
            <a:ext cx="3967650" cy="125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605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37B26-A0C3-48DB-BBF9-1ABB05D02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Highlights of Data Policy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1250E0-E6DF-49C4-8AE2-C94F3A499C31}"/>
              </a:ext>
            </a:extLst>
          </p:cNvPr>
          <p:cNvGrpSpPr/>
          <p:nvPr/>
        </p:nvGrpSpPr>
        <p:grpSpPr>
          <a:xfrm>
            <a:off x="213861" y="4882290"/>
            <a:ext cx="2621897" cy="1210672"/>
            <a:chOff x="683107" y="4055165"/>
            <a:chExt cx="2914857" cy="12106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6F7E51-2B02-4E5F-9374-5C7BE2D648FE}"/>
                </a:ext>
              </a:extLst>
            </p:cNvPr>
            <p:cNvSpPr txBox="1"/>
            <p:nvPr/>
          </p:nvSpPr>
          <p:spPr>
            <a:xfrm>
              <a:off x="1480931" y="4055165"/>
              <a:ext cx="1590260" cy="477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GB" sz="1600" dirty="0"/>
                <a:t>Open Access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A6AF56-B1A1-405F-B303-DB6DE2399CF5}"/>
                </a:ext>
              </a:extLst>
            </p:cNvPr>
            <p:cNvSpPr txBox="1"/>
            <p:nvPr/>
          </p:nvSpPr>
          <p:spPr>
            <a:xfrm>
              <a:off x="683107" y="4485297"/>
              <a:ext cx="2914857" cy="780540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defPPr>
                <a:defRPr lang="en-US"/>
              </a:defPPr>
              <a:lvl1pPr marL="357188" indent="-357188" defTabSz="914400">
                <a:lnSpc>
                  <a:spcPct val="114000"/>
                </a:lnSpc>
                <a:spcBef>
                  <a:spcPts val="1800"/>
                </a:spcBef>
                <a:buClr>
                  <a:schemeClr val="bg2"/>
                </a:buClr>
                <a:buFontTx/>
                <a:buBlip>
                  <a:blip r:embed="rId2"/>
                </a:buBlip>
              </a:lvl1pPr>
              <a:lvl2pPr marL="714375" lvl="1" indent="-357188" defTabSz="914400">
                <a:lnSpc>
                  <a:spcPct val="114000"/>
                </a:lnSpc>
                <a:spcBef>
                  <a:spcPts val="0"/>
                </a:spcBef>
                <a:buClr>
                  <a:schemeClr val="accent2"/>
                </a:buClr>
                <a:buFontTx/>
                <a:buBlip>
                  <a:blip r:embed="rId3"/>
                </a:buBlip>
              </a:lvl2pPr>
              <a:lvl3pPr marL="982663" indent="-268288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►"/>
                <a:defRPr baseline="0"/>
              </a:lvl3pPr>
              <a:lvl4pPr marL="1162050" indent="-173038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lvl4pPr>
              <a:lvl5pPr marL="1347788" indent="-180975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1"/>
              <a:r>
                <a:rPr lang="en-GB" sz="1600" dirty="0"/>
                <a:t>Free availability</a:t>
              </a:r>
              <a:r>
                <a:rPr lang="pl-PL" sz="1600" dirty="0"/>
                <a:t> after three years embargo</a:t>
              </a:r>
              <a:endParaRPr lang="en-GB" sz="16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E440CA-FF68-453D-BA5E-D02A77FEBB16}"/>
              </a:ext>
            </a:extLst>
          </p:cNvPr>
          <p:cNvGrpSpPr/>
          <p:nvPr/>
        </p:nvGrpSpPr>
        <p:grpSpPr>
          <a:xfrm>
            <a:off x="4330424" y="855053"/>
            <a:ext cx="3518453" cy="2926628"/>
            <a:chOff x="3574463" y="1928813"/>
            <a:chExt cx="3518453" cy="29266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DA81A3-179E-44C8-860C-451B2398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8588" y="1928813"/>
              <a:ext cx="2790204" cy="19402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247F1C-6DF1-42CF-8AC7-713B97DC0A83}"/>
                </a:ext>
              </a:extLst>
            </p:cNvPr>
            <p:cNvSpPr txBox="1"/>
            <p:nvPr/>
          </p:nvSpPr>
          <p:spPr>
            <a:xfrm>
              <a:off x="3574463" y="4074901"/>
              <a:ext cx="3518453" cy="780540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7188" indent="-357188" defTabSz="914400">
                <a:lnSpc>
                  <a:spcPct val="114000"/>
                </a:lnSpc>
                <a:spcBef>
                  <a:spcPts val="1800"/>
                </a:spcBef>
                <a:buClr>
                  <a:schemeClr val="bg2"/>
                </a:buClr>
                <a:buFontTx/>
                <a:buBlip>
                  <a:blip r:embed="rId2"/>
                </a:buBlip>
              </a:lvl1pPr>
              <a:lvl2pPr marL="714375" lvl="1" indent="-357188" defTabSz="914400">
                <a:lnSpc>
                  <a:spcPct val="114000"/>
                </a:lnSpc>
                <a:spcBef>
                  <a:spcPts val="0"/>
                </a:spcBef>
                <a:buClr>
                  <a:schemeClr val="accent2"/>
                </a:buClr>
                <a:buFontTx/>
                <a:buBlip>
                  <a:blip r:embed="rId3"/>
                </a:buBlip>
              </a:lvl2pPr>
              <a:lvl3pPr marL="982663" indent="-268288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►"/>
                <a:defRPr baseline="0"/>
              </a:lvl3pPr>
              <a:lvl4pPr marL="1162050" indent="-173038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lvl4pPr>
              <a:lvl5pPr marL="1347788" indent="-180975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1"/>
              <a:r>
                <a:rPr lang="en-GB" sz="1600" dirty="0"/>
                <a:t>PI responsibilities and rights concerning data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F481B6-2014-4CA9-8997-F5ACA6EDAEF3}"/>
              </a:ext>
            </a:extLst>
          </p:cNvPr>
          <p:cNvGrpSpPr/>
          <p:nvPr/>
        </p:nvGrpSpPr>
        <p:grpSpPr>
          <a:xfrm>
            <a:off x="7593295" y="918967"/>
            <a:ext cx="4699154" cy="2157353"/>
            <a:chOff x="7092916" y="1746081"/>
            <a:chExt cx="4983127" cy="22441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B9DECC-C7AF-4746-8B4E-DE66B8781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0230" y="1746081"/>
              <a:ext cx="4436787" cy="16829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5E491D-D327-48E1-9420-621DDEE6F3B3}"/>
                </a:ext>
              </a:extLst>
            </p:cNvPr>
            <p:cNvSpPr txBox="1"/>
            <p:nvPr/>
          </p:nvSpPr>
          <p:spPr>
            <a:xfrm>
              <a:off x="7092916" y="3513164"/>
              <a:ext cx="4983127" cy="47707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7188" indent="-357188" defTabSz="914400">
                <a:lnSpc>
                  <a:spcPct val="114000"/>
                </a:lnSpc>
                <a:spcBef>
                  <a:spcPts val="1800"/>
                </a:spcBef>
                <a:buClr>
                  <a:schemeClr val="bg2"/>
                </a:buClr>
                <a:buFontTx/>
                <a:buBlip>
                  <a:blip r:embed="rId2"/>
                </a:buBlip>
              </a:lvl1pPr>
              <a:lvl2pPr marL="714375" lvl="1" indent="-357188" defTabSz="914400">
                <a:lnSpc>
                  <a:spcPct val="114000"/>
                </a:lnSpc>
                <a:spcBef>
                  <a:spcPts val="0"/>
                </a:spcBef>
                <a:buClr>
                  <a:schemeClr val="accent2"/>
                </a:buClr>
                <a:buFontTx/>
                <a:buBlip>
                  <a:blip r:embed="rId3"/>
                </a:buBlip>
              </a:lvl2pPr>
              <a:lvl3pPr marL="982663" indent="-268288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►"/>
                <a:defRPr baseline="0"/>
              </a:lvl3pPr>
              <a:lvl4pPr marL="1162050" indent="-173038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lvl4pPr>
              <a:lvl5pPr marL="1347788" indent="-180975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1"/>
              <a:r>
                <a:rPr lang="en-GB" sz="1600" dirty="0"/>
                <a:t>Introduction of the data management plan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CA512F-A7E2-4DC3-B1B5-138CEB9C20D0}"/>
              </a:ext>
            </a:extLst>
          </p:cNvPr>
          <p:cNvGrpSpPr/>
          <p:nvPr/>
        </p:nvGrpSpPr>
        <p:grpSpPr>
          <a:xfrm>
            <a:off x="2943530" y="4163633"/>
            <a:ext cx="3333032" cy="1840475"/>
            <a:chOff x="7092917" y="4478780"/>
            <a:chExt cx="4216191" cy="23128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D3CC85-801C-4864-B29D-988066B96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432" b="1357"/>
            <a:stretch/>
          </p:blipFill>
          <p:spPr>
            <a:xfrm>
              <a:off x="7504954" y="4478780"/>
              <a:ext cx="3027188" cy="1332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00204C-040F-4575-B537-1D5AFA8F3D99}"/>
                </a:ext>
              </a:extLst>
            </p:cNvPr>
            <p:cNvSpPr txBox="1"/>
            <p:nvPr/>
          </p:nvSpPr>
          <p:spPr>
            <a:xfrm>
              <a:off x="7092917" y="6011130"/>
              <a:ext cx="4216191" cy="78053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7188" indent="-357188" defTabSz="914400">
                <a:lnSpc>
                  <a:spcPct val="114000"/>
                </a:lnSpc>
                <a:spcBef>
                  <a:spcPts val="1800"/>
                </a:spcBef>
                <a:buClr>
                  <a:schemeClr val="bg2"/>
                </a:buClr>
                <a:buFontTx/>
                <a:buBlip>
                  <a:blip r:embed="rId2"/>
                </a:buBlip>
              </a:lvl1pPr>
              <a:lvl2pPr marL="714375" lvl="1" indent="-357188" defTabSz="914400">
                <a:lnSpc>
                  <a:spcPct val="114000"/>
                </a:lnSpc>
                <a:spcBef>
                  <a:spcPts val="0"/>
                </a:spcBef>
                <a:buClr>
                  <a:schemeClr val="accent2"/>
                </a:buClr>
                <a:buFontTx/>
                <a:buBlip>
                  <a:blip r:embed="rId3"/>
                </a:buBlip>
              </a:lvl2pPr>
              <a:lvl3pPr marL="982663" indent="-268288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►"/>
                <a:defRPr baseline="0"/>
              </a:lvl3pPr>
              <a:lvl4pPr marL="1162050" indent="-173038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lvl4pPr>
              <a:lvl5pPr marL="1347788" indent="-180975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1"/>
              <a:r>
                <a:rPr lang="en-GB" sz="1600" dirty="0"/>
                <a:t>More on persistent identifiers</a:t>
              </a:r>
            </a:p>
            <a:p>
              <a:pPr lvl="2"/>
              <a:r>
                <a:rPr lang="en-GB" sz="1600" dirty="0"/>
                <a:t>DOI, ORCID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434A6C-29D8-4C01-87E0-01A154B45674}"/>
              </a:ext>
            </a:extLst>
          </p:cNvPr>
          <p:cNvGrpSpPr/>
          <p:nvPr/>
        </p:nvGrpSpPr>
        <p:grpSpPr>
          <a:xfrm>
            <a:off x="6154414" y="4201243"/>
            <a:ext cx="3247203" cy="1682919"/>
            <a:chOff x="429158" y="4641571"/>
            <a:chExt cx="3232603" cy="16064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8A06ECF-5C66-475B-9C93-B97D38BBD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8230" y="4641571"/>
              <a:ext cx="2455244" cy="102532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F22A6-E3BC-42DA-8F00-32476D626092}"/>
                </a:ext>
              </a:extLst>
            </p:cNvPr>
            <p:cNvSpPr txBox="1"/>
            <p:nvPr/>
          </p:nvSpPr>
          <p:spPr>
            <a:xfrm>
              <a:off x="429158" y="5794513"/>
              <a:ext cx="3232603" cy="45350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7188" indent="-357188" defTabSz="914400">
                <a:lnSpc>
                  <a:spcPct val="114000"/>
                </a:lnSpc>
                <a:spcBef>
                  <a:spcPts val="1800"/>
                </a:spcBef>
                <a:buClr>
                  <a:schemeClr val="bg2"/>
                </a:buClr>
                <a:buFontTx/>
                <a:buBlip>
                  <a:blip r:embed="rId2"/>
                </a:buBlip>
              </a:lvl1pPr>
              <a:lvl2pPr marL="714375" lvl="1" indent="-357188" defTabSz="914400">
                <a:lnSpc>
                  <a:spcPct val="114000"/>
                </a:lnSpc>
                <a:spcBef>
                  <a:spcPts val="0"/>
                </a:spcBef>
                <a:buClr>
                  <a:schemeClr val="accent2"/>
                </a:buClr>
                <a:buFontTx/>
                <a:buBlip>
                  <a:blip r:embed="rId3"/>
                </a:buBlip>
              </a:lvl2pPr>
              <a:lvl3pPr marL="982663" indent="-268288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►"/>
                <a:defRPr baseline="0"/>
              </a:lvl3pPr>
              <a:lvl4pPr marL="1162050" indent="-173038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lvl4pPr>
              <a:lvl5pPr marL="1347788" indent="-180975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1"/>
              <a:r>
                <a:rPr lang="en-GB" sz="1600" dirty="0"/>
                <a:t>Preserving user data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FAC3535-A42A-4190-8D3C-139D97EAF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6861" y="4117664"/>
            <a:ext cx="2156150" cy="12014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9AFD17-272A-4173-AC06-C2AD6713BF47}"/>
              </a:ext>
            </a:extLst>
          </p:cNvPr>
          <p:cNvSpPr txBox="1"/>
          <p:nvPr/>
        </p:nvSpPr>
        <p:spPr>
          <a:xfrm>
            <a:off x="9223041" y="5409069"/>
            <a:ext cx="2755098" cy="3651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7188" indent="-357188" defTabSz="914400">
              <a:lnSpc>
                <a:spcPct val="114000"/>
              </a:lnSpc>
              <a:spcBef>
                <a:spcPts val="1800"/>
              </a:spcBef>
              <a:buClr>
                <a:schemeClr val="bg2"/>
              </a:buClr>
              <a:buFontTx/>
              <a:buBlip>
                <a:blip r:embed="rId2"/>
              </a:buBlip>
            </a:lvl1pPr>
            <a:lvl2pPr marL="714375" lvl="1" indent="-357188" defTabSz="914400">
              <a:lnSpc>
                <a:spcPct val="114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3"/>
              </a:buBlip>
            </a:lvl2pPr>
            <a:lvl3pPr marL="982663" indent="-268288" defTabSz="91440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►"/>
              <a:defRPr baseline="0"/>
            </a:lvl3pPr>
            <a:lvl4pPr marL="1162050" indent="-173038" defTabSz="91440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lvl4pPr>
            <a:lvl5pPr marL="1347788" indent="-180975" defTabSz="91440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en-GB" sz="1600" dirty="0"/>
              <a:t>Definition of European XFEL data format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F1FE14-81B3-428C-8C81-F633D2DC46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12" r="-2912"/>
          <a:stretch/>
        </p:blipFill>
        <p:spPr>
          <a:xfrm>
            <a:off x="1316871" y="3922882"/>
            <a:ext cx="675852" cy="1044130"/>
          </a:xfrm>
          <a:prstGeom prst="rect">
            <a:avLst/>
          </a:prstGeom>
        </p:spPr>
      </p:pic>
      <p:pic>
        <p:nvPicPr>
          <p:cNvPr id="24" name="Picture 2" descr="https://www.panosc.eu/wp-content/uploads/2019/05/FAIR_data_principles-1024x323.jpg">
            <a:extLst>
              <a:ext uri="{FF2B5EF4-FFF2-40B4-BE49-F238E27FC236}">
                <a16:creationId xmlns:a16="http://schemas.microsoft.com/office/drawing/2014/main" id="{FC671512-6854-4C7C-B9E2-3F0B0E0F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87" y="1884662"/>
            <a:ext cx="2910101" cy="91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792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1B3EF2B-EC92-48B2-884F-7CB4B251129F}"/>
              </a:ext>
            </a:extLst>
          </p:cNvPr>
          <p:cNvCxnSpPr>
            <a:cxnSpLocks/>
            <a:stCxn id="5" idx="2"/>
            <a:endCxn id="23" idx="0"/>
          </p:cNvCxnSpPr>
          <p:nvPr/>
        </p:nvCxnSpPr>
        <p:spPr>
          <a:xfrm flipH="1">
            <a:off x="6787747" y="2620143"/>
            <a:ext cx="17577" cy="1778989"/>
          </a:xfrm>
          <a:prstGeom prst="straightConnector1">
            <a:avLst/>
          </a:prstGeom>
          <a:ln w="38100" cap="rnd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2E9CD359-3B20-4D95-A896-F16B0D9AD2F2}"/>
              </a:ext>
            </a:extLst>
          </p:cNvPr>
          <p:cNvSpPr/>
          <p:nvPr/>
        </p:nvSpPr>
        <p:spPr>
          <a:xfrm>
            <a:off x="5481513" y="1412758"/>
            <a:ext cx="2647622" cy="1207385"/>
          </a:xfrm>
          <a:prstGeom prst="foldedCorner">
            <a:avLst/>
          </a:prstGeom>
          <a:solidFill>
            <a:schemeClr val="accent1">
              <a:lumMod val="50000"/>
              <a:lumOff val="50000"/>
            </a:schemeClr>
          </a:solidFill>
          <a:ln>
            <a:solidFill>
              <a:schemeClr val="accent1">
                <a:lumMod val="50000"/>
                <a:lumOff val="50000"/>
              </a:schemeClr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GB" sz="2400" dirty="0">
                <a:solidFill>
                  <a:schemeClr val="bg1"/>
                </a:solidFill>
              </a:rPr>
              <a:t>Quality of </a:t>
            </a:r>
          </a:p>
          <a:p>
            <a:pPr algn="ctr">
              <a:lnSpc>
                <a:spcPct val="112000"/>
              </a:lnSpc>
            </a:pPr>
            <a:r>
              <a:rPr lang="en-GB" sz="2400" dirty="0">
                <a:solidFill>
                  <a:schemeClr val="bg1"/>
                </a:solidFill>
              </a:rPr>
              <a:t>Data Services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A1357757-7559-4763-AE27-AFEF8FD4463F}"/>
              </a:ext>
            </a:extLst>
          </p:cNvPr>
          <p:cNvSpPr/>
          <p:nvPr/>
        </p:nvSpPr>
        <p:spPr>
          <a:xfrm>
            <a:off x="615474" y="4767186"/>
            <a:ext cx="2647622" cy="1207384"/>
          </a:xfrm>
          <a:prstGeom prst="foldedCorner">
            <a:avLst/>
          </a:prstGeom>
          <a:solidFill>
            <a:schemeClr val="accent1">
              <a:lumMod val="50000"/>
              <a:lumOff val="50000"/>
            </a:schemeClr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GB" sz="2400">
                <a:solidFill>
                  <a:schemeClr val="bg1"/>
                </a:solidFill>
              </a:rPr>
              <a:t>European XFEL Data Format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113AE3-4218-4B80-85A1-F190D80AEAA5}"/>
              </a:ext>
            </a:extLst>
          </p:cNvPr>
          <p:cNvCxnSpPr>
            <a:cxnSpLocks/>
          </p:cNvCxnSpPr>
          <p:nvPr/>
        </p:nvCxnSpPr>
        <p:spPr>
          <a:xfrm>
            <a:off x="3194043" y="2004094"/>
            <a:ext cx="2287470" cy="0"/>
          </a:xfrm>
          <a:prstGeom prst="straightConnector1">
            <a:avLst/>
          </a:prstGeom>
          <a:ln w="31750" cmpd="sng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2FF0E8-3B94-4BC0-AB0F-666711D4DDB4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>
            <a:off x="1939285" y="3965022"/>
            <a:ext cx="0" cy="802164"/>
          </a:xfrm>
          <a:prstGeom prst="straightConnector1">
            <a:avLst/>
          </a:prstGeom>
          <a:ln w="31750" cmpd="sng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7490A11-EFBE-490E-8D8C-444275EC7EEB}"/>
              </a:ext>
            </a:extLst>
          </p:cNvPr>
          <p:cNvGrpSpPr/>
          <p:nvPr/>
        </p:nvGrpSpPr>
        <p:grpSpPr>
          <a:xfrm>
            <a:off x="5042785" y="4399132"/>
            <a:ext cx="4099523" cy="1609066"/>
            <a:chOff x="7642365" y="3965020"/>
            <a:chExt cx="4099523" cy="1609066"/>
          </a:xfrm>
          <a:solidFill>
            <a:srgbClr val="44546A"/>
          </a:solidFill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B26CC30-9594-4BD5-A0CF-99AD1A350B10}"/>
                </a:ext>
              </a:extLst>
            </p:cNvPr>
            <p:cNvSpPr txBox="1"/>
            <p:nvPr/>
          </p:nvSpPr>
          <p:spPr>
            <a:xfrm>
              <a:off x="7642365" y="3965020"/>
              <a:ext cx="3489923" cy="44656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GB" sz="2000">
                  <a:solidFill>
                    <a:schemeClr val="bg1"/>
                  </a:solidFill>
                </a:rPr>
                <a:t>Data Management Plan 0001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853087-9697-4563-B07E-FCC47BB2CDB2}"/>
                </a:ext>
              </a:extLst>
            </p:cNvPr>
            <p:cNvSpPr txBox="1"/>
            <p:nvPr/>
          </p:nvSpPr>
          <p:spPr>
            <a:xfrm>
              <a:off x="7794765" y="4234375"/>
              <a:ext cx="3489923" cy="44656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GB" sz="2000">
                  <a:solidFill>
                    <a:schemeClr val="bg1"/>
                  </a:solidFill>
                </a:rPr>
                <a:t>Data Management Plan 0102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0178C73-3EA4-4984-BD78-F07B45231348}"/>
                </a:ext>
              </a:extLst>
            </p:cNvPr>
            <p:cNvSpPr txBox="1"/>
            <p:nvPr/>
          </p:nvSpPr>
          <p:spPr>
            <a:xfrm>
              <a:off x="7947165" y="4524999"/>
              <a:ext cx="3489923" cy="44656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GB" sz="2000">
                  <a:solidFill>
                    <a:schemeClr val="bg1"/>
                  </a:solidFill>
                </a:rPr>
                <a:t>Data Management Plan 1903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83A19F5-9D1F-488C-9EC3-B137C4429495}"/>
                </a:ext>
              </a:extLst>
            </p:cNvPr>
            <p:cNvSpPr txBox="1"/>
            <p:nvPr/>
          </p:nvSpPr>
          <p:spPr>
            <a:xfrm>
              <a:off x="8099565" y="4826259"/>
              <a:ext cx="3489923" cy="44656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GB" sz="2000">
                  <a:solidFill>
                    <a:schemeClr val="bg1"/>
                  </a:solidFill>
                </a:rPr>
                <a:t>Data Management Plan 2348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79C2956-9F8B-4EB4-A3C5-0E35049B35A1}"/>
                </a:ext>
              </a:extLst>
            </p:cNvPr>
            <p:cNvSpPr txBox="1"/>
            <p:nvPr/>
          </p:nvSpPr>
          <p:spPr>
            <a:xfrm>
              <a:off x="8251965" y="5127519"/>
              <a:ext cx="3489923" cy="44656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GB" sz="2000">
                  <a:solidFill>
                    <a:schemeClr val="bg1"/>
                  </a:solidFill>
                </a:rPr>
                <a:t>Data Management Plan 6001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8847D7C-E81D-4759-A98F-61CF4B2C052E}"/>
              </a:ext>
            </a:extLst>
          </p:cNvPr>
          <p:cNvGrpSpPr/>
          <p:nvPr/>
        </p:nvGrpSpPr>
        <p:grpSpPr>
          <a:xfrm>
            <a:off x="10041620" y="4025210"/>
            <a:ext cx="1192585" cy="978293"/>
            <a:chOff x="3574463" y="1928813"/>
            <a:chExt cx="3518453" cy="292662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E464071-DA1B-4F7F-B6AE-709C50878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8588" y="1928813"/>
              <a:ext cx="2790204" cy="194020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49FAC2B-0207-4DF1-989C-CCC69FEEDFE6}"/>
                </a:ext>
              </a:extLst>
            </p:cNvPr>
            <p:cNvSpPr txBox="1"/>
            <p:nvPr/>
          </p:nvSpPr>
          <p:spPr>
            <a:xfrm>
              <a:off x="3574463" y="4074902"/>
              <a:ext cx="3518453" cy="78053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7188" indent="-357188" defTabSz="914400">
                <a:lnSpc>
                  <a:spcPct val="114000"/>
                </a:lnSpc>
                <a:spcBef>
                  <a:spcPts val="1800"/>
                </a:spcBef>
                <a:buClr>
                  <a:schemeClr val="bg2"/>
                </a:buClr>
                <a:buFontTx/>
                <a:buBlip>
                  <a:blip r:embed="rId4"/>
                </a:buBlip>
              </a:lvl1pPr>
              <a:lvl2pPr marL="714375" lvl="1" indent="-357188" defTabSz="914400">
                <a:lnSpc>
                  <a:spcPct val="114000"/>
                </a:lnSpc>
                <a:spcBef>
                  <a:spcPts val="0"/>
                </a:spcBef>
                <a:buClr>
                  <a:schemeClr val="accent2"/>
                </a:buClr>
                <a:buFontTx/>
                <a:buBlip>
                  <a:blip r:embed="rId5"/>
                </a:buBlip>
              </a:lvl2pPr>
              <a:lvl3pPr marL="982663" indent="-268288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►"/>
                <a:defRPr baseline="0"/>
              </a:lvl3pPr>
              <a:lvl4pPr marL="1162050" indent="-173038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lvl4pPr>
              <a:lvl5pPr marL="1347788" indent="-180975" defTabSz="914400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lvl5pPr>
              <a:lvl6pPr marL="25146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 defTabSz="9144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1"/>
              <a:r>
                <a:rPr lang="en-GB" sz="1200"/>
                <a:t>PI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D9B0B290-45C1-4D09-BBEA-B9A16AA31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1929" y="5102220"/>
            <a:ext cx="611965" cy="600121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7CB87DE-6424-4C39-998C-7E70F8E62848}"/>
              </a:ext>
            </a:extLst>
          </p:cNvPr>
          <p:cNvCxnSpPr>
            <a:cxnSpLocks/>
            <a:endCxn id="55" idx="1"/>
          </p:cNvCxnSpPr>
          <p:nvPr/>
        </p:nvCxnSpPr>
        <p:spPr>
          <a:xfrm>
            <a:off x="8837508" y="4873047"/>
            <a:ext cx="1204112" cy="0"/>
          </a:xfrm>
          <a:prstGeom prst="straightConnector1">
            <a:avLst/>
          </a:prstGeom>
          <a:ln w="381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5AAEE5B-AAFA-48AD-A150-18E2861F1CCF}"/>
              </a:ext>
            </a:extLst>
          </p:cNvPr>
          <p:cNvSpPr txBox="1"/>
          <p:nvPr/>
        </p:nvSpPr>
        <p:spPr>
          <a:xfrm>
            <a:off x="4031226" y="2722074"/>
            <a:ext cx="2899508" cy="14048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600" dirty="0"/>
              <a:t>Individual DMPs are based </a:t>
            </a:r>
          </a:p>
          <a:p>
            <a:pPr>
              <a:lnSpc>
                <a:spcPct val="112000"/>
              </a:lnSpc>
            </a:pPr>
            <a:r>
              <a:rPr lang="en-GB" sz="1600" dirty="0"/>
              <a:t>on the Scientific Data Policy </a:t>
            </a:r>
          </a:p>
          <a:p>
            <a:pPr>
              <a:lnSpc>
                <a:spcPct val="112000"/>
              </a:lnSpc>
            </a:pPr>
            <a:r>
              <a:rPr lang="en-GB" sz="1600" dirty="0"/>
              <a:t>and the data retention </a:t>
            </a:r>
            <a:br>
              <a:rPr lang="en-GB" sz="1600" dirty="0"/>
            </a:br>
            <a:r>
              <a:rPr lang="en-GB" sz="1600" dirty="0"/>
              <a:t>scheme defined in the QDS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79BBD19-1C89-4D60-93AA-23649BF5FE66}"/>
              </a:ext>
            </a:extLst>
          </p:cNvPr>
          <p:cNvSpPr txBox="1"/>
          <p:nvPr/>
        </p:nvSpPr>
        <p:spPr>
          <a:xfrm>
            <a:off x="8879743" y="3770507"/>
            <a:ext cx="1162207" cy="44656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GB"/>
              <a:t>Proposal</a:t>
            </a:r>
          </a:p>
          <a:p>
            <a:pPr algn="ctr">
              <a:lnSpc>
                <a:spcPct val="112000"/>
              </a:lnSpc>
            </a:pPr>
            <a:r>
              <a:rPr lang="en-GB"/>
              <a:t>specific </a:t>
            </a:r>
          </a:p>
          <a:p>
            <a:pPr algn="ctr">
              <a:lnSpc>
                <a:spcPct val="112000"/>
              </a:lnSpc>
            </a:pPr>
            <a:r>
              <a:rPr lang="en-GB"/>
              <a:t>adjustments 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B8214D3-78A9-43A3-9B4D-071371E2A995}"/>
              </a:ext>
            </a:extLst>
          </p:cNvPr>
          <p:cNvCxnSpPr>
            <a:cxnSpLocks/>
          </p:cNvCxnSpPr>
          <p:nvPr/>
        </p:nvCxnSpPr>
        <p:spPr>
          <a:xfrm>
            <a:off x="3015049" y="3249827"/>
            <a:ext cx="1977915" cy="1876017"/>
          </a:xfrm>
          <a:prstGeom prst="straightConnector1">
            <a:avLst/>
          </a:prstGeom>
          <a:ln w="38100" cap="rnd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13B35657-B92B-4C07-9A4F-597CAF8559D7}"/>
              </a:ext>
            </a:extLst>
          </p:cNvPr>
          <p:cNvSpPr txBox="1"/>
          <p:nvPr/>
        </p:nvSpPr>
        <p:spPr>
          <a:xfrm>
            <a:off x="5976607" y="6048597"/>
            <a:ext cx="3337523" cy="6938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600"/>
              <a:t>DMPs are living documents </a:t>
            </a:r>
          </a:p>
          <a:p>
            <a:pPr>
              <a:lnSpc>
                <a:spcPct val="112000"/>
              </a:lnSpc>
            </a:pPr>
            <a:r>
              <a:rPr lang="en-GB" sz="1600"/>
              <a:t>defined for each proposal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D6729D2-36B4-4E47-B38E-067F12FDEEED}"/>
              </a:ext>
            </a:extLst>
          </p:cNvPr>
          <p:cNvGrpSpPr/>
          <p:nvPr/>
        </p:nvGrpSpPr>
        <p:grpSpPr>
          <a:xfrm>
            <a:off x="11068479" y="4454004"/>
            <a:ext cx="956706" cy="875532"/>
            <a:chOff x="11068479" y="4454004"/>
            <a:chExt cx="956706" cy="87553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615DE82-D962-4CCA-835A-3B243E00E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68479" y="4454004"/>
              <a:ext cx="935123" cy="875532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EC80D6C-448E-4228-81BF-00ED82841673}"/>
                </a:ext>
              </a:extLst>
            </p:cNvPr>
            <p:cNvSpPr/>
            <p:nvPr/>
          </p:nvSpPr>
          <p:spPr>
            <a:xfrm>
              <a:off x="11110785" y="4806605"/>
              <a:ext cx="914400" cy="170330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noAutofit/>
            </a:bodyPr>
            <a:lstStyle/>
            <a:p>
              <a:pPr algn="ctr">
                <a:lnSpc>
                  <a:spcPct val="113000"/>
                </a:lnSpc>
              </a:pPr>
              <a:endParaRPr lang="en-GB" sz="1400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0E04ED70-E9EF-4C61-A37B-DFBDC7B26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556" t="4811" r="1951" b="2071"/>
            <a:stretch/>
          </p:blipFill>
          <p:spPr>
            <a:xfrm>
              <a:off x="11346708" y="4813552"/>
              <a:ext cx="378664" cy="163383"/>
            </a:xfrm>
            <a:prstGeom prst="rect">
              <a:avLst/>
            </a:prstGeom>
          </p:spPr>
        </p:pic>
      </p:grpSp>
      <p:sp>
        <p:nvSpPr>
          <p:cNvPr id="3" name="Scroll: Vertical 2">
            <a:extLst>
              <a:ext uri="{FF2B5EF4-FFF2-40B4-BE49-F238E27FC236}">
                <a16:creationId xmlns:a16="http://schemas.microsoft.com/office/drawing/2014/main" id="{77333327-F072-43A6-B2D1-C130B4AC0F2D}"/>
              </a:ext>
            </a:extLst>
          </p:cNvPr>
          <p:cNvSpPr/>
          <p:nvPr/>
        </p:nvSpPr>
        <p:spPr>
          <a:xfrm>
            <a:off x="299328" y="883430"/>
            <a:ext cx="3279914" cy="3081592"/>
          </a:xfrm>
          <a:prstGeom prst="verticalScroll">
            <a:avLst/>
          </a:prstGeom>
          <a:solidFill>
            <a:schemeClr val="bg2"/>
          </a:solidFill>
          <a:ln>
            <a:solidFill>
              <a:schemeClr val="accent1">
                <a:lumMod val="50000"/>
                <a:lumOff val="50000"/>
              </a:schemeClr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GB" sz="4000"/>
              <a:t>Scientific Data Policy</a:t>
            </a:r>
          </a:p>
        </p:txBody>
      </p:sp>
    </p:spTree>
    <p:extLst>
      <p:ext uri="{BB962C8B-B14F-4D97-AF65-F5344CB8AC3E}">
        <p14:creationId xmlns:p14="http://schemas.microsoft.com/office/powerpoint/2010/main" val="3676399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0F11-3337-4F1D-AA5C-0BEB23C4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Reduced Data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E28C7-C992-4D23-88FA-970DB1ED0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1126" y="729031"/>
            <a:ext cx="6660000" cy="1215470"/>
          </a:xfrm>
          <a:solidFill>
            <a:srgbClr val="FF0000"/>
          </a:solidFill>
        </p:spPr>
        <p:txBody>
          <a:bodyPr lIns="108000" tIns="72000" rIns="108000" bIns="72000"/>
          <a:lstStyle/>
          <a:p>
            <a:pPr marL="0" indent="0" algn="just">
              <a:buNone/>
            </a:pPr>
            <a:r>
              <a:rPr lang="pl-PL" dirty="0">
                <a:solidFill>
                  <a:schemeClr val="bg1"/>
                </a:solidFill>
              </a:rPr>
              <a:t>Reduced data (RED) is a selection of reduced raw data,  facility-processed data, and user-processed data in the format supported by the European XFEL GmbH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D1B10-265C-458F-8BA0-4179E9572053}"/>
              </a:ext>
            </a:extLst>
          </p:cNvPr>
          <p:cNvSpPr txBox="1"/>
          <p:nvPr/>
        </p:nvSpPr>
        <p:spPr>
          <a:xfrm>
            <a:off x="611189" y="1978804"/>
            <a:ext cx="3757960" cy="174901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pl-PL" dirty="0"/>
              <a:t>RAW</a:t>
            </a:r>
          </a:p>
          <a:p>
            <a:pPr marL="285750" indent="-285750">
              <a:lnSpc>
                <a:spcPct val="112000"/>
              </a:lnSpc>
              <a:buFontTx/>
              <a:buChar char="-"/>
            </a:pPr>
            <a:r>
              <a:rPr lang="pl-PL" dirty="0"/>
              <a:t>Selection of runs</a:t>
            </a:r>
          </a:p>
          <a:p>
            <a:pPr marL="285750" indent="-285750">
              <a:lnSpc>
                <a:spcPct val="112000"/>
              </a:lnSpc>
              <a:buFontTx/>
              <a:buChar char="-"/>
            </a:pPr>
            <a:r>
              <a:rPr lang="pl-PL" dirty="0"/>
              <a:t>Selection of detector modules</a:t>
            </a:r>
          </a:p>
          <a:p>
            <a:pPr marL="285750" indent="-285750">
              <a:lnSpc>
                <a:spcPct val="112000"/>
              </a:lnSpc>
              <a:buFontTx/>
              <a:buChar char="-"/>
            </a:pPr>
            <a:r>
              <a:rPr lang="pl-PL" dirty="0"/>
              <a:t>Extracted events (train/pulse)</a:t>
            </a:r>
          </a:p>
          <a:p>
            <a:pPr marL="285750" indent="-285750">
              <a:lnSpc>
                <a:spcPct val="112000"/>
              </a:lnSpc>
              <a:buFontTx/>
              <a:buChar char="-"/>
            </a:pPr>
            <a:r>
              <a:rPr lang="pl-PL" dirty="0"/>
              <a:t>Removed detector gain bit values</a:t>
            </a:r>
            <a:endParaRPr lang="en-GB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9B653-09D6-4115-993F-3072FB4255E4}"/>
              </a:ext>
            </a:extLst>
          </p:cNvPr>
          <p:cNvSpPr txBox="1"/>
          <p:nvPr/>
        </p:nvSpPr>
        <p:spPr>
          <a:xfrm>
            <a:off x="4259333" y="1978805"/>
            <a:ext cx="7803460" cy="182015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pl-PL" dirty="0"/>
              <a:t>PROC</a:t>
            </a:r>
          </a:p>
          <a:p>
            <a:pPr marL="285750" indent="-285750">
              <a:lnSpc>
                <a:spcPct val="112000"/>
              </a:lnSpc>
              <a:buFontTx/>
              <a:buChar char="-"/>
            </a:pPr>
            <a:r>
              <a:rPr lang="pl-PL" dirty="0"/>
              <a:t>Selection like for RAW data but contains:</a:t>
            </a:r>
          </a:p>
          <a:p>
            <a:pPr marL="742950" lvl="1" indent="-285750">
              <a:lnSpc>
                <a:spcPct val="112000"/>
              </a:lnSpc>
              <a:buFontTx/>
              <a:buChar char="-"/>
            </a:pPr>
            <a:r>
              <a:rPr lang="pl-PL" dirty="0"/>
              <a:t>corrected detector images</a:t>
            </a:r>
          </a:p>
          <a:p>
            <a:pPr marL="742950" lvl="1" indent="-285750">
              <a:lnSpc>
                <a:spcPct val="112000"/>
              </a:lnSpc>
              <a:buFontTx/>
              <a:buChar char="-"/>
            </a:pPr>
            <a:r>
              <a:rPr lang="pl-PL" dirty="0"/>
              <a:t>processed images (e.g. conversion to photons, azimuthal integration)</a:t>
            </a:r>
          </a:p>
          <a:p>
            <a:pPr marL="742950" lvl="1" indent="-285750">
              <a:lnSpc>
                <a:spcPct val="112000"/>
              </a:lnSpc>
              <a:buFontTx/>
              <a:buChar char="-"/>
            </a:pPr>
            <a:r>
              <a:rPr lang="pl-PL" dirty="0"/>
              <a:t>other derived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7FF933-1254-4444-B6AD-9D061E82E3BF}"/>
              </a:ext>
            </a:extLst>
          </p:cNvPr>
          <p:cNvSpPr txBox="1"/>
          <p:nvPr/>
        </p:nvSpPr>
        <p:spPr>
          <a:xfrm>
            <a:off x="611189" y="4325613"/>
            <a:ext cx="6659999" cy="182015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pl-PL" dirty="0"/>
              <a:t>User-processed</a:t>
            </a:r>
          </a:p>
          <a:p>
            <a:pPr marL="285750" indent="-285750">
              <a:lnSpc>
                <a:spcPct val="112000"/>
              </a:lnSpc>
              <a:buFontTx/>
              <a:buChar char="-"/>
            </a:pPr>
            <a:r>
              <a:rPr lang="pl-PL" dirty="0"/>
              <a:t>Selection like for RAW data but contains:</a:t>
            </a:r>
          </a:p>
          <a:p>
            <a:pPr marL="742950" lvl="1" indent="-285750">
              <a:lnSpc>
                <a:spcPct val="112000"/>
              </a:lnSpc>
              <a:buFontTx/>
              <a:buChar char="-"/>
            </a:pPr>
            <a:r>
              <a:rPr lang="pl-PL" dirty="0"/>
              <a:t>User-computed properties</a:t>
            </a:r>
          </a:p>
          <a:p>
            <a:pPr marL="742950" lvl="1" indent="-285750">
              <a:lnSpc>
                <a:spcPct val="112000"/>
              </a:lnSpc>
              <a:buFontTx/>
              <a:buChar char="-"/>
            </a:pPr>
            <a:r>
              <a:rPr lang="pl-PL" dirty="0"/>
              <a:t>Experiment’s specific data corrections</a:t>
            </a:r>
          </a:p>
          <a:p>
            <a:pPr marL="285750" indent="-285750">
              <a:lnSpc>
                <a:spcPct val="112000"/>
              </a:lnSpc>
              <a:buFontTx/>
              <a:buChar char="-"/>
            </a:pPr>
            <a:r>
              <a:rPr lang="pl-PL" dirty="0"/>
              <a:t>Must adhere to the European XFEL data format</a:t>
            </a:r>
          </a:p>
          <a:p>
            <a:pPr marL="742950" lvl="1" indent="-285750">
              <a:lnSpc>
                <a:spcPct val="112000"/>
              </a:lnSpc>
              <a:buFontTx/>
              <a:buChar char="-"/>
            </a:pPr>
            <a:endParaRPr lang="pl-P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1F7ED1-2116-40F3-B7B1-89B56504A1D4}"/>
              </a:ext>
            </a:extLst>
          </p:cNvPr>
          <p:cNvSpPr txBox="1"/>
          <p:nvPr/>
        </p:nvSpPr>
        <p:spPr>
          <a:xfrm>
            <a:off x="6533838" y="6052050"/>
            <a:ext cx="4617865" cy="74532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endParaRPr lang="pl-PL" sz="1400" dirty="0"/>
          </a:p>
          <a:p>
            <a:pPr>
              <a:lnSpc>
                <a:spcPct val="112000"/>
              </a:lnSpc>
            </a:pPr>
            <a:r>
              <a:rPr lang="pl-PL" sz="1400" dirty="0"/>
              <a:t>RED box capacity:</a:t>
            </a:r>
          </a:p>
          <a:p>
            <a:pPr>
              <a:lnSpc>
                <a:spcPct val="112000"/>
              </a:lnSpc>
            </a:pPr>
            <a:r>
              <a:rPr lang="pl-PL" sz="1400" b="1" dirty="0"/>
              <a:t>max(10% of RAW data size; min(50TB;RAW data size))</a:t>
            </a:r>
            <a:endParaRPr lang="en-GB" sz="1400" b="1" dirty="0" err="1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A4F561B-E0F3-413A-AF83-9305838C387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639478" y="3998005"/>
          <a:ext cx="3423315" cy="1843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105">
                  <a:extLst>
                    <a:ext uri="{9D8B030D-6E8A-4147-A177-3AD203B41FA5}">
                      <a16:colId xmlns:a16="http://schemas.microsoft.com/office/drawing/2014/main" val="1866128645"/>
                    </a:ext>
                  </a:extLst>
                </a:gridCol>
                <a:gridCol w="1141105">
                  <a:extLst>
                    <a:ext uri="{9D8B030D-6E8A-4147-A177-3AD203B41FA5}">
                      <a16:colId xmlns:a16="http://schemas.microsoft.com/office/drawing/2014/main" val="3491965806"/>
                    </a:ext>
                  </a:extLst>
                </a:gridCol>
                <a:gridCol w="1141105">
                  <a:extLst>
                    <a:ext uri="{9D8B030D-6E8A-4147-A177-3AD203B41FA5}">
                      <a16:colId xmlns:a16="http://schemas.microsoft.com/office/drawing/2014/main" val="2175580683"/>
                    </a:ext>
                  </a:extLst>
                </a:gridCol>
              </a:tblGrid>
              <a:tr h="471892">
                <a:tc>
                  <a:txBody>
                    <a:bodyPr/>
                    <a:lstStyle/>
                    <a:p>
                      <a:r>
                        <a:rPr lang="pl-PL" sz="1200" dirty="0"/>
                        <a:t>Proposal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Raw Data size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Max. RED data size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280629"/>
                  </a:ext>
                </a:extLst>
              </a:tr>
              <a:tr h="269653">
                <a:tc>
                  <a:txBody>
                    <a:bodyPr/>
                    <a:lstStyle/>
                    <a:p>
                      <a:r>
                        <a:rPr lang="pl-PL" sz="1200" dirty="0"/>
                        <a:t>p000001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20TB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20TB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691366"/>
                  </a:ext>
                </a:extLst>
              </a:tr>
              <a:tr h="269653">
                <a:tc>
                  <a:txBody>
                    <a:bodyPr/>
                    <a:lstStyle/>
                    <a:p>
                      <a:r>
                        <a:rPr lang="pl-PL" sz="1200" dirty="0"/>
                        <a:t>p000002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60TB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50TB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508605"/>
                  </a:ext>
                </a:extLst>
              </a:tr>
              <a:tr h="269653">
                <a:tc>
                  <a:txBody>
                    <a:bodyPr/>
                    <a:lstStyle/>
                    <a:p>
                      <a:r>
                        <a:rPr lang="pl-PL" sz="1200" dirty="0"/>
                        <a:t>p000003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380TB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50TB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691810"/>
                  </a:ext>
                </a:extLst>
              </a:tr>
              <a:tr h="2696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p000004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620TB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62TB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21712"/>
                  </a:ext>
                </a:extLst>
              </a:tr>
              <a:tr h="2696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/>
                        <a:t>p000005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2100TB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/>
                        <a:t>210TB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89442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C45CEC5-AD82-49D3-A8E7-B30A7278E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396" y="3873884"/>
            <a:ext cx="3878539" cy="24896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7FDCAD-A85F-437D-AA1B-6D50CE563785}"/>
              </a:ext>
            </a:extLst>
          </p:cNvPr>
          <p:cNvSpPr txBox="1"/>
          <p:nvPr/>
        </p:nvSpPr>
        <p:spPr>
          <a:xfrm>
            <a:off x="9719449" y="372781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pl-PL" sz="1400" dirty="0"/>
              <a:t>Examples</a:t>
            </a:r>
            <a:endParaRPr lang="en-GB" sz="1400" dirty="0" err="1"/>
          </a:p>
        </p:txBody>
      </p:sp>
    </p:spTree>
    <p:extLst>
      <p:ext uri="{BB962C8B-B14F-4D97-AF65-F5344CB8AC3E}">
        <p14:creationId xmlns:p14="http://schemas.microsoft.com/office/powerpoint/2010/main" val="366568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0DB7-3203-4C40-B8A5-CBCE91280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Catalogue of data reduction methods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0F622-F935-471C-80C5-8458EDC87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576805"/>
            <a:ext cx="10944224" cy="185219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pl-PL" sz="2000" dirty="0"/>
              <a:t>Provide a catalogue of supported data reduction methods</a:t>
            </a:r>
          </a:p>
          <a:p>
            <a:pPr>
              <a:spcBef>
                <a:spcPts val="1200"/>
              </a:spcBef>
            </a:pPr>
            <a:r>
              <a:rPr lang="pl-PL" sz="2000" dirty="0"/>
              <a:t>Provide comprehensive documentation for the supported methods, including their constraints and applicability to the experimental techniques and operation scenarios</a:t>
            </a:r>
          </a:p>
          <a:p>
            <a:pPr>
              <a:spcBef>
                <a:spcPts val="1200"/>
              </a:spcBef>
            </a:pPr>
            <a:r>
              <a:rPr lang="pl-PL" sz="2000" dirty="0"/>
              <a:t>Integrate the catalogue with the DMP</a:t>
            </a:r>
          </a:p>
          <a:p>
            <a:endParaRPr lang="en-GB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B145FD-EC39-46A7-A9D7-D206B6B8E8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6409" y="3395797"/>
          <a:ext cx="11161644" cy="334772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363279">
                  <a:extLst>
                    <a:ext uri="{9D8B030D-6E8A-4147-A177-3AD203B41FA5}">
                      <a16:colId xmlns:a16="http://schemas.microsoft.com/office/drawing/2014/main" val="3460867533"/>
                    </a:ext>
                  </a:extLst>
                </a:gridCol>
                <a:gridCol w="6798365">
                  <a:extLst>
                    <a:ext uri="{9D8B030D-6E8A-4147-A177-3AD203B41FA5}">
                      <a16:colId xmlns:a16="http://schemas.microsoft.com/office/drawing/2014/main" val="36846891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Operation-specific methods</a:t>
                      </a:r>
                      <a:endParaRPr lang="en-GB" i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Technique-specific methods</a:t>
                      </a:r>
                      <a:endParaRPr lang="en-GB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9095711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lvl="1"/>
                      <a:r>
                        <a:rPr lang="en-GB" sz="1600" noProof="0" dirty="0" err="1"/>
                        <a:t>LitFrameFinder</a:t>
                      </a:r>
                      <a:endParaRPr lang="en-GB" sz="1600" noProof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event reconstruction (reaction microscope)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58149714"/>
                  </a:ext>
                </a:extLst>
              </a:tr>
              <a:tr h="123539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/>
                        <a:t>Selecting data based on the pulse-picker unit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/>
                        <a:t>hit-finding (based on peak detection for serial femtosecond crystallography or lit-pixel detection for single particle imaging),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229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GB" sz="1600" noProof="0" dirty="0"/>
                        <a:t>Defining regions of interest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azimuthal integration (for small- and wide-angle X-ray scattering)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90502091"/>
                  </a:ext>
                </a:extLst>
              </a:tr>
              <a:tr h="425688">
                <a:tc>
                  <a:txBody>
                    <a:bodyPr/>
                    <a:lstStyle/>
                    <a:p>
                      <a:pPr lvl="1"/>
                      <a:r>
                        <a:rPr lang="en-GB" sz="1600" noProof="0" dirty="0"/>
                        <a:t>Rounding pixel intensities to the absolute number of photons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dirty="0"/>
                        <a:t>g2 correlation functions (for X-ray photon correlation spectroscopy and X-ray cross-correlation analysis)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51825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76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noProof="0" dirty="0"/>
                        <a:t>Removing AGIPD analogue gain data</a:t>
                      </a:r>
                      <a:endParaRPr lang="en-GB" sz="16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6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47931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76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/>
                        <a:t>Centroiding TIMEPIX3 data</a:t>
                      </a:r>
                      <a:endParaRPr lang="pl-PL" sz="1600" noProof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6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66572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76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noProof="0" dirty="0"/>
                        <a:t>Data Compression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6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45967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0620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815CF-3C36-410B-8E14-DE7642F89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Services and web interfaces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62CA-3B70-4975-97C7-5E00F4BEA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2024064"/>
            <a:ext cx="5677520" cy="3889375"/>
          </a:xfrm>
        </p:spPr>
        <p:txBody>
          <a:bodyPr/>
          <a:lstStyle/>
          <a:p>
            <a:r>
              <a:rPr lang="pl-PL" dirty="0"/>
              <a:t>Ideally, most of the tools need to be integrated with the existing services, e.g. metadata catalogue, to streamline data reduction processes</a:t>
            </a:r>
          </a:p>
          <a:p>
            <a:r>
              <a:rPr lang="pl-PL" dirty="0"/>
              <a:t>Implementing data reduction workflows, identifying roles and responsibilities</a:t>
            </a:r>
          </a:p>
          <a:p>
            <a:r>
              <a:rPr lang="pl-PL" dirty="0"/>
              <a:t>Implementing additional functionality</a:t>
            </a:r>
          </a:p>
          <a:p>
            <a:pPr lvl="1"/>
            <a:r>
              <a:rPr lang="pl-PL" dirty="0"/>
              <a:t>Subsequent assessments of collected data</a:t>
            </a:r>
          </a:p>
          <a:p>
            <a:pPr lvl="1"/>
            <a:r>
              <a:rPr lang="pl-PL" dirty="0"/>
              <a:t>Selection of reduced data</a:t>
            </a:r>
          </a:p>
          <a:p>
            <a:pPr lvl="1"/>
            <a:r>
              <a:rPr lang="pl-PL" dirty="0"/>
              <a:t>Definition and registration of custom data sets</a:t>
            </a:r>
          </a:p>
          <a:p>
            <a:pPr lvl="1"/>
            <a:r>
              <a:rPr lang="pl-PL" dirty="0"/>
              <a:t>Handling requests for data archiving or restoring</a:t>
            </a:r>
          </a:p>
          <a:p>
            <a:pPr lvl="1"/>
            <a:r>
              <a:rPr lang="pl-PL" dirty="0"/>
              <a:t>Reminders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10127-7201-46B4-8D0F-63F0CCA03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948" y="2127318"/>
            <a:ext cx="5555974" cy="30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39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075B2-5EB7-4A09-9599-07A8B1460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Quality of data reduction process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6634C-0E9D-45DA-9FBE-FA6A5506F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9" y="1795464"/>
            <a:ext cx="7506321" cy="3889375"/>
          </a:xfrm>
        </p:spPr>
        <p:txBody>
          <a:bodyPr/>
          <a:lstStyle/>
          <a:p>
            <a:r>
              <a:rPr lang="en-GB" dirty="0"/>
              <a:t>Ensuring high-level data quality and integrity throughout the process is crucial for maintaining trust between the facility and users</a:t>
            </a:r>
            <a:r>
              <a:rPr lang="pl-PL" dirty="0"/>
              <a:t>. </a:t>
            </a:r>
            <a:r>
              <a:rPr lang="en-GB" dirty="0"/>
              <a:t>To achieve this, several key steps should be taken: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Data provenance for </a:t>
            </a:r>
            <a:r>
              <a:rPr lang="pl-PL" dirty="0"/>
              <a:t>the data-taking</a:t>
            </a:r>
            <a:r>
              <a:rPr lang="en-GB" dirty="0"/>
              <a:t> chain</a:t>
            </a:r>
            <a:r>
              <a:rPr lang="pl-PL" dirty="0"/>
              <a:t>, including all data reduction steps</a:t>
            </a:r>
            <a:r>
              <a:rPr lang="en-GB" dirty="0"/>
              <a:t> from the DAQ through to the metadata catalogue, and finally, the data archive for open access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Implement routine checks to ensure </a:t>
            </a:r>
            <a:r>
              <a:rPr lang="pl-PL" dirty="0"/>
              <a:t>data </a:t>
            </a:r>
            <a:r>
              <a:rPr lang="en-GB" dirty="0"/>
              <a:t>quality and consistency</a:t>
            </a:r>
            <a:r>
              <a:rPr lang="pl-PL" dirty="0"/>
              <a:t>. </a:t>
            </a:r>
            <a:r>
              <a:rPr lang="en-GB" dirty="0"/>
              <a:t>Verify the results against established benchmarks or simulations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A continuous integration-like approach for the technical quality</a:t>
            </a:r>
            <a:endParaRPr lang="pl-PL" dirty="0"/>
          </a:p>
          <a:p>
            <a:pPr lvl="1">
              <a:spcBef>
                <a:spcPts val="600"/>
              </a:spcBef>
            </a:pPr>
            <a:r>
              <a:rPr lang="en-GB" dirty="0"/>
              <a:t> Adapt or develop various metrics for evaluating the scientific quality of the </a:t>
            </a:r>
            <a:r>
              <a:rPr lang="pl-PL" dirty="0"/>
              <a:t>reduced </a:t>
            </a:r>
            <a:r>
              <a:rPr lang="en-GB" dirty="0"/>
              <a:t>data. </a:t>
            </a:r>
            <a:endParaRPr lang="pl-PL" dirty="0"/>
          </a:p>
          <a:p>
            <a:endParaRPr lang="en-GB" dirty="0"/>
          </a:p>
          <a:p>
            <a:pPr lvl="1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D3F89-AFB9-42A0-BB26-985F705C2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990" y="1795464"/>
            <a:ext cx="3746846" cy="296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82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FE020-B716-4C56-9A30-FAFA9E491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06" y="1488619"/>
            <a:ext cx="10517077" cy="876791"/>
          </a:xfrm>
        </p:spPr>
        <p:txBody>
          <a:bodyPr/>
          <a:lstStyle/>
          <a:p>
            <a:pPr marL="0" indent="0">
              <a:buNone/>
            </a:pPr>
            <a:r>
              <a:rPr lang="pl-PL" sz="3200" b="1" dirty="0"/>
              <a:t>Experiment teams</a:t>
            </a:r>
            <a:r>
              <a:rPr lang="pl-PL" dirty="0"/>
              <a:t> </a:t>
            </a:r>
            <a:r>
              <a:rPr lang="pl-PL" sz="2400" dirty="0"/>
              <a:t>generate and manage diverse types of </a:t>
            </a:r>
            <a:r>
              <a:rPr lang="pl-PL" sz="3200" b="1" dirty="0"/>
              <a:t>Scientific Data.</a:t>
            </a:r>
            <a:endParaRPr lang="pl-PL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E5CB6-DD7E-4B04-BECD-FFC177C61996}"/>
              </a:ext>
            </a:extLst>
          </p:cNvPr>
          <p:cNvSpPr/>
          <p:nvPr/>
        </p:nvSpPr>
        <p:spPr>
          <a:xfrm>
            <a:off x="611189" y="3345494"/>
            <a:ext cx="180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pl-PL" dirty="0"/>
              <a:t>Raw</a:t>
            </a:r>
            <a:endParaRPr lang="en-GB" dirty="0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9464AA-9F0E-4EDC-8824-B059D3C8B641}"/>
              </a:ext>
            </a:extLst>
          </p:cNvPr>
          <p:cNvSpPr/>
          <p:nvPr/>
        </p:nvSpPr>
        <p:spPr>
          <a:xfrm>
            <a:off x="611189" y="4435035"/>
            <a:ext cx="180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3000"/>
              </a:lnSpc>
            </a:pPr>
            <a:r>
              <a:rPr lang="pl-PL" dirty="0">
                <a:solidFill>
                  <a:schemeClr val="lt1"/>
                </a:solidFill>
              </a:rPr>
              <a:t>Corrected</a:t>
            </a:r>
            <a:endParaRPr lang="en-GB" dirty="0" err="1">
              <a:solidFill>
                <a:schemeClr val="l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E01533-E30A-4A0D-ABB7-B72C434F8D92}"/>
              </a:ext>
            </a:extLst>
          </p:cNvPr>
          <p:cNvSpPr/>
          <p:nvPr/>
        </p:nvSpPr>
        <p:spPr>
          <a:xfrm>
            <a:off x="2808079" y="3345494"/>
            <a:ext cx="2203166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3000"/>
              </a:lnSpc>
            </a:pPr>
            <a:r>
              <a:rPr lang="pl-PL" dirty="0"/>
              <a:t>Intermediate a</a:t>
            </a:r>
            <a:r>
              <a:rPr lang="pl-PL" dirty="0">
                <a:solidFill>
                  <a:schemeClr val="lt1"/>
                </a:solidFill>
              </a:rPr>
              <a:t>nalysis step data</a:t>
            </a:r>
            <a:endParaRPr lang="en-GB" dirty="0" err="1">
              <a:solidFill>
                <a:schemeClr val="l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DB9E48-37B6-4078-8729-05ABC1F9C835}"/>
              </a:ext>
            </a:extLst>
          </p:cNvPr>
          <p:cNvSpPr/>
          <p:nvPr/>
        </p:nvSpPr>
        <p:spPr>
          <a:xfrm>
            <a:off x="2808079" y="4435035"/>
            <a:ext cx="2203166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3000"/>
              </a:lnSpc>
            </a:pPr>
            <a:r>
              <a:rPr lang="pl-PL" dirty="0"/>
              <a:t>Analysis results</a:t>
            </a:r>
            <a:endParaRPr lang="en-GB" dirty="0" err="1">
              <a:solidFill>
                <a:schemeClr val="l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EF9117-12BA-405B-8CD5-BB2496C5A281}"/>
              </a:ext>
            </a:extLst>
          </p:cNvPr>
          <p:cNvSpPr/>
          <p:nvPr/>
        </p:nvSpPr>
        <p:spPr>
          <a:xfrm>
            <a:off x="5425155" y="3345494"/>
            <a:ext cx="180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pl-PL" dirty="0"/>
              <a:t>Metadata</a:t>
            </a:r>
            <a:endParaRPr lang="en-GB" dirty="0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CD9782-5353-4AE0-A3B5-5A9674689F34}"/>
              </a:ext>
            </a:extLst>
          </p:cNvPr>
          <p:cNvSpPr/>
          <p:nvPr/>
        </p:nvSpPr>
        <p:spPr>
          <a:xfrm>
            <a:off x="7558521" y="3345494"/>
            <a:ext cx="180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pl-PL" dirty="0"/>
              <a:t>Auxiliary</a:t>
            </a:r>
            <a:endParaRPr lang="en-GB" dirty="0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3F6AC3-264B-407D-85B0-4F0F64EC6E38}"/>
              </a:ext>
            </a:extLst>
          </p:cNvPr>
          <p:cNvSpPr/>
          <p:nvPr/>
        </p:nvSpPr>
        <p:spPr>
          <a:xfrm>
            <a:off x="5408135" y="4435035"/>
            <a:ext cx="180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pl-PL" dirty="0"/>
              <a:t>Logbook entries</a:t>
            </a:r>
            <a:endParaRPr lang="en-GB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D3A8E5-DA15-48BE-8B90-AC79D8A9DD48}"/>
              </a:ext>
            </a:extLst>
          </p:cNvPr>
          <p:cNvSpPr/>
          <p:nvPr/>
        </p:nvSpPr>
        <p:spPr>
          <a:xfrm>
            <a:off x="7558521" y="4435035"/>
            <a:ext cx="180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pl-PL" dirty="0"/>
              <a:t>Calibration constants</a:t>
            </a:r>
            <a:endParaRPr lang="en-GB" dirty="0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63B9B0-0323-4D71-BA88-C95DD0C98849}"/>
              </a:ext>
            </a:extLst>
          </p:cNvPr>
          <p:cNvSpPr/>
          <p:nvPr/>
        </p:nvSpPr>
        <p:spPr>
          <a:xfrm>
            <a:off x="7558521" y="5510200"/>
            <a:ext cx="180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pl-PL" dirty="0"/>
              <a:t>Detector Geometry data</a:t>
            </a:r>
            <a:endParaRPr lang="en-GB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2424D6-40B7-4AC6-A257-90A53EE000E0}"/>
              </a:ext>
            </a:extLst>
          </p:cNvPr>
          <p:cNvSpPr/>
          <p:nvPr/>
        </p:nvSpPr>
        <p:spPr>
          <a:xfrm>
            <a:off x="9691887" y="3345494"/>
            <a:ext cx="180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pl-PL" dirty="0"/>
              <a:t>Simulation data</a:t>
            </a:r>
            <a:endParaRPr lang="en-GB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08DA0B-2293-4F9A-A13C-489DDE20E51B}"/>
              </a:ext>
            </a:extLst>
          </p:cNvPr>
          <p:cNvSpPr/>
          <p:nvPr/>
        </p:nvSpPr>
        <p:spPr>
          <a:xfrm>
            <a:off x="611189" y="5510200"/>
            <a:ext cx="1800000" cy="720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3000"/>
              </a:lnSpc>
            </a:pPr>
            <a:r>
              <a:rPr lang="pl-PL" dirty="0">
                <a:solidFill>
                  <a:schemeClr val="lt1"/>
                </a:solidFill>
              </a:rPr>
              <a:t>Processed</a:t>
            </a:r>
            <a:endParaRPr lang="en-GB" dirty="0" err="1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3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158A0-F549-427D-8156-2CA27AD0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Data reduction promotes open access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CD372-BF47-42C0-B0BE-4C3E424DA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Principal Investigator (PI) </a:t>
            </a:r>
            <a:r>
              <a:rPr lang="pl-PL" dirty="0"/>
              <a:t>can</a:t>
            </a:r>
            <a:r>
              <a:rPr lang="en-GB" dirty="0"/>
              <a:t> define, register, and open </a:t>
            </a:r>
            <a:r>
              <a:rPr lang="pl-PL" dirty="0"/>
              <a:t>customised</a:t>
            </a:r>
            <a:r>
              <a:rPr lang="en-GB" dirty="0"/>
              <a:t> data sets containing:</a:t>
            </a:r>
            <a:endParaRPr lang="pl-PL" dirty="0"/>
          </a:p>
          <a:p>
            <a:pPr lvl="1"/>
            <a:r>
              <a:rPr lang="en-GB" dirty="0"/>
              <a:t>Selection of Reduced Data</a:t>
            </a:r>
            <a:endParaRPr lang="pl-PL" dirty="0"/>
          </a:p>
          <a:p>
            <a:pPr lvl="1"/>
            <a:r>
              <a:rPr lang="en-GB" dirty="0"/>
              <a:t>Selection of Auxiliary Data</a:t>
            </a:r>
          </a:p>
          <a:p>
            <a:r>
              <a:rPr lang="en-GB" dirty="0"/>
              <a:t>Frequently, publishers mandate </a:t>
            </a:r>
            <a:r>
              <a:rPr lang="pl-PL" dirty="0"/>
              <a:t>opening </a:t>
            </a:r>
            <a:r>
              <a:rPr lang="en-GB" dirty="0"/>
              <a:t>relevant data sets before accepting a publication. </a:t>
            </a:r>
            <a:endParaRPr lang="pl-PL" dirty="0"/>
          </a:p>
          <a:p>
            <a:r>
              <a:rPr lang="en-GB" dirty="0"/>
              <a:t>The proposed solution provides PI</a:t>
            </a:r>
            <a:r>
              <a:rPr lang="pl-PL" dirty="0"/>
              <a:t>s</a:t>
            </a:r>
            <a:r>
              <a:rPr lang="en-GB" dirty="0"/>
              <a:t> with the necessary flexibility and ensures </a:t>
            </a:r>
            <a:r>
              <a:rPr lang="pl-PL" dirty="0"/>
              <a:t>that </a:t>
            </a:r>
            <a:r>
              <a:rPr lang="en-GB" dirty="0"/>
              <a:t>data can be openly accessed regardless of the embargo period.</a:t>
            </a:r>
          </a:p>
          <a:p>
            <a:r>
              <a:rPr lang="en-GB" dirty="0"/>
              <a:t>Once the embargo period concludes, all reduced data and the complete set of metadata associated with the raw data automatically become open access, promoting transparency and collaboration in research</a:t>
            </a:r>
          </a:p>
        </p:txBody>
      </p:sp>
    </p:spTree>
    <p:extLst>
      <p:ext uri="{BB962C8B-B14F-4D97-AF65-F5344CB8AC3E}">
        <p14:creationId xmlns:p14="http://schemas.microsoft.com/office/powerpoint/2010/main" val="3406910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93A3-8217-4AD3-AC45-033C2C316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Summary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8E577-5E32-4F31-8D1E-DAC8B524E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2024064"/>
            <a:ext cx="9126398" cy="3889375"/>
          </a:xfrm>
        </p:spPr>
        <p:txBody>
          <a:bodyPr/>
          <a:lstStyle/>
          <a:p>
            <a:r>
              <a:rPr lang="pl-PL" dirty="0"/>
              <a:t>We handle huge volumes and diverse types of data generated during experiments and later during data analysis</a:t>
            </a:r>
          </a:p>
          <a:p>
            <a:r>
              <a:rPr lang="pl-PL" dirty="0"/>
              <a:t>Scientific data handling is challenging and requires complex and expensive infrastructure</a:t>
            </a:r>
          </a:p>
          <a:p>
            <a:r>
              <a:rPr lang="pl-PL" dirty="0"/>
              <a:t> An update of the Scientific Data Policy aims to improve data fairness and introduce efficient methods of enabling the long-term preservation of high-value data </a:t>
            </a:r>
          </a:p>
          <a:p>
            <a:r>
              <a:rPr lang="pl-PL" dirty="0"/>
              <a:t>Real-data reduction will be mandatory with the new generation of detectors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9962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A8EC7-2515-4C37-92A9-5B89FA75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Data characteristic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CA41D-65A1-4A9A-9B4C-7DA1A9469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000" dirty="0"/>
              <a:t>Data can be immutable, alterable or even volatile</a:t>
            </a:r>
          </a:p>
          <a:p>
            <a:endParaRPr lang="pl-PL" sz="2000" dirty="0"/>
          </a:p>
          <a:p>
            <a:endParaRPr lang="pl-PL" sz="2000" dirty="0"/>
          </a:p>
          <a:p>
            <a:endParaRPr lang="pl-PL" sz="2000" dirty="0"/>
          </a:p>
          <a:p>
            <a:endParaRPr lang="pl-PL" sz="2000" dirty="0"/>
          </a:p>
          <a:p>
            <a:r>
              <a:rPr lang="pl-PL" sz="2000" dirty="0"/>
              <a:t>Data and metadata are stored in a form of files and database records</a:t>
            </a:r>
          </a:p>
          <a:p>
            <a:r>
              <a:rPr lang="pl-PL" sz="2000" dirty="0"/>
              <a:t>Multiple copies may exist on different storage systems</a:t>
            </a:r>
          </a:p>
        </p:txBody>
      </p:sp>
      <p:pic>
        <p:nvPicPr>
          <p:cNvPr id="2050" name="Picture 2" descr="A drawing of a rock written &quot;Immutable Value Object&quot;">
            <a:extLst>
              <a:ext uri="{FF2B5EF4-FFF2-40B4-BE49-F238E27FC236}">
                <a16:creationId xmlns:a16="http://schemas.microsoft.com/office/drawing/2014/main" id="{6B0AF7CD-CC71-4FD8-A162-0A962CEF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43" y="2431154"/>
            <a:ext cx="1783802" cy="233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0E421-87F3-4984-A63E-9778BC063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309" y="2614708"/>
            <a:ext cx="2475185" cy="1967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258285-CB5C-410C-ADFD-9641B7707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540" y="2576455"/>
            <a:ext cx="3018771" cy="20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62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European XFEL Storage Overview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62837" y="2573339"/>
            <a:ext cx="2908461" cy="132378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rtlCol="0" anchor="t">
            <a:noAutofit/>
          </a:bodyPr>
          <a:lstStyle/>
          <a:p>
            <a:pPr algn="ctr">
              <a:lnSpc>
                <a:spcPct val="113000"/>
              </a:lnSpc>
            </a:pPr>
            <a:endParaRPr lang="pl-PL" sz="2000" dirty="0"/>
          </a:p>
          <a:p>
            <a:pPr>
              <a:lnSpc>
                <a:spcPct val="113000"/>
              </a:lnSpc>
            </a:pPr>
            <a:r>
              <a:rPr lang="pl-PL" sz="2000" dirty="0"/>
              <a:t>Cache</a:t>
            </a:r>
            <a:endParaRPr lang="en-US" sz="2000" dirty="0"/>
          </a:p>
          <a:p>
            <a:pPr algn="ctr">
              <a:lnSpc>
                <a:spcPct val="113000"/>
              </a:lnSpc>
            </a:pPr>
            <a:endParaRPr lang="en-US" sz="1400" dirty="0"/>
          </a:p>
        </p:txBody>
      </p:sp>
      <p:sp>
        <p:nvSpPr>
          <p:cNvPr id="5" name="Rounded Rectangle 4"/>
          <p:cNvSpPr/>
          <p:nvPr/>
        </p:nvSpPr>
        <p:spPr>
          <a:xfrm>
            <a:off x="3991343" y="2558539"/>
            <a:ext cx="2489200" cy="132378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rtlCol="0" anchor="t">
            <a:noAutofit/>
          </a:bodyPr>
          <a:lstStyle/>
          <a:p>
            <a:pPr marL="28575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pl-PL" sz="2000" dirty="0"/>
          </a:p>
          <a:p>
            <a:pPr>
              <a:lnSpc>
                <a:spcPct val="113000"/>
              </a:lnSpc>
            </a:pPr>
            <a:r>
              <a:rPr lang="pl-PL" sz="2000" dirty="0"/>
              <a:t>Performance</a:t>
            </a:r>
          </a:p>
          <a:p>
            <a:pPr algn="ctr">
              <a:lnSpc>
                <a:spcPct val="113000"/>
              </a:lnSpc>
            </a:pPr>
            <a:endParaRPr lang="en-US" sz="1400" dirty="0"/>
          </a:p>
        </p:txBody>
      </p:sp>
      <p:sp>
        <p:nvSpPr>
          <p:cNvPr id="9" name="Rounded Rectangle 8"/>
          <p:cNvSpPr/>
          <p:nvPr/>
        </p:nvSpPr>
        <p:spPr>
          <a:xfrm>
            <a:off x="6777528" y="2539003"/>
            <a:ext cx="2489200" cy="1323783"/>
          </a:xfrm>
          <a:prstGeom prst="roundRect">
            <a:avLst>
              <a:gd name="adj" fmla="val 22647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 rtlCol="0" anchor="t">
            <a:noAutofit/>
          </a:bodyPr>
          <a:lstStyle/>
          <a:p>
            <a:pPr marL="28575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pl-PL" sz="2000" dirty="0"/>
          </a:p>
          <a:p>
            <a:pPr>
              <a:lnSpc>
                <a:spcPct val="113000"/>
              </a:lnSpc>
            </a:pPr>
            <a:r>
              <a:rPr lang="pl-PL" sz="2000" dirty="0"/>
              <a:t>Capacity</a:t>
            </a:r>
          </a:p>
          <a:p>
            <a:pPr algn="ctr">
              <a:lnSpc>
                <a:spcPct val="113000"/>
              </a:lnSpc>
            </a:pPr>
            <a:endParaRPr lang="en-US" sz="1400" dirty="0"/>
          </a:p>
        </p:txBody>
      </p:sp>
      <p:sp>
        <p:nvSpPr>
          <p:cNvPr id="11" name="Rounded Rectangle 10"/>
          <p:cNvSpPr/>
          <p:nvPr/>
        </p:nvSpPr>
        <p:spPr>
          <a:xfrm>
            <a:off x="9501190" y="2558541"/>
            <a:ext cx="2489200" cy="130424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rtlCol="0" anchor="t">
            <a:noAutofit/>
          </a:bodyPr>
          <a:lstStyle/>
          <a:p>
            <a:pPr marL="285750" indent="-285750">
              <a:lnSpc>
                <a:spcPct val="113000"/>
              </a:lnSpc>
              <a:buFont typeface="Arial" panose="020B0604020202020204" pitchFamily="34" charset="0"/>
              <a:buChar char="•"/>
            </a:pPr>
            <a:endParaRPr lang="pl-PL" sz="2000" dirty="0"/>
          </a:p>
          <a:p>
            <a:pPr>
              <a:lnSpc>
                <a:spcPct val="113000"/>
              </a:lnSpc>
            </a:pPr>
            <a:r>
              <a:rPr lang="pl-PL" sz="2000" dirty="0"/>
              <a:t>Safety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510697" y="2050540"/>
            <a:ext cx="0" cy="47791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56780" y="1655880"/>
            <a:ext cx="1195764" cy="457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/>
              <a:t>Schenefeld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96360" y="1655880"/>
            <a:ext cx="1750646" cy="457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000" dirty="0"/>
              <a:t>DESY Data Center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68851" y="2303339"/>
            <a:ext cx="1440000" cy="46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600" dirty="0"/>
              <a:t>Offline GPFS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25498" y="2303340"/>
            <a:ext cx="1440000" cy="540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600" dirty="0"/>
              <a:t>dCache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12851" y="2303339"/>
            <a:ext cx="1440000" cy="540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600" dirty="0"/>
              <a:t>Tape Archive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6851" y="2303340"/>
            <a:ext cx="1440000" cy="468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600" dirty="0"/>
              <a:t>Online GPFS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7703EB-6B77-496F-8CB3-44D23C46FCE7}"/>
              </a:ext>
            </a:extLst>
          </p:cNvPr>
          <p:cNvSpPr txBox="1"/>
          <p:nvPr/>
        </p:nvSpPr>
        <p:spPr>
          <a:xfrm>
            <a:off x="76187" y="4440090"/>
            <a:ext cx="3434505" cy="17056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Extremly high performance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Data available immediately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Optimised for concurrency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High redundancy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Dedicated storage for each SASE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Very high cost per PB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Capacity for a few days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en-GB" sz="1600" dirty="0" err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A8F61B-48DF-43C7-A202-5DAF3C293F5F}"/>
              </a:ext>
            </a:extLst>
          </p:cNvPr>
          <p:cNvSpPr txBox="1"/>
          <p:nvPr/>
        </p:nvSpPr>
        <p:spPr>
          <a:xfrm>
            <a:off x="3700840" y="4440090"/>
            <a:ext cx="2779700" cy="15730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High performance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Large scale data analysis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High redundancy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High cost per PB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Shared within XFEL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Large capacity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en-GB" sz="1600" dirty="0" err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ACD9F5-0CAE-4CCE-ACB2-77373780DE77}"/>
              </a:ext>
            </a:extLst>
          </p:cNvPr>
          <p:cNvSpPr txBox="1"/>
          <p:nvPr/>
        </p:nvSpPr>
        <p:spPr>
          <a:xfrm>
            <a:off x="6924431" y="4440090"/>
            <a:ext cx="2489200" cy="1851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Lower performance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Lower cost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Scalability 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Shared within XFEL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High capacity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F61B78-0D02-41CC-B554-0BF4FC4CDB90}"/>
              </a:ext>
            </a:extLst>
          </p:cNvPr>
          <p:cNvSpPr txBox="1"/>
          <p:nvPr/>
        </p:nvSpPr>
        <p:spPr>
          <a:xfrm>
            <a:off x="9501189" y="4440090"/>
            <a:ext cx="2576261" cy="1851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Very slow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Even lower cost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Very high capacity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Safety (second copy)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Shared within DESY campus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r>
              <a:rPr lang="pl-PL" sz="1600" dirty="0"/>
              <a:t>Long term</a:t>
            </a:r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pl-PL" sz="1600" dirty="0"/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en-GB" sz="1600" dirty="0" err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3AFCB73-DF64-42E9-9C51-C567B82112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093" y="2876349"/>
            <a:ext cx="715070" cy="953427"/>
          </a:xfrm>
          <a:prstGeom prst="rect">
            <a:avLst/>
          </a:prstGeom>
        </p:spPr>
      </p:pic>
      <p:pic>
        <p:nvPicPr>
          <p:cNvPr id="30" name="Picture 2" descr="C:\Users\wrona\Pictures\2017\2017-05-13\113.JPG">
            <a:extLst>
              <a:ext uri="{FF2B5EF4-FFF2-40B4-BE49-F238E27FC236}">
                <a16:creationId xmlns:a16="http://schemas.microsoft.com/office/drawing/2014/main" id="{1F53392D-0044-4D4B-8B67-F058F4CBC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871" y="2913683"/>
            <a:ext cx="658871" cy="87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37F73A-447E-4342-923A-F5A5ECAF7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439" y="2913683"/>
            <a:ext cx="1143162" cy="868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7FB95A-4F00-4B0E-BBA5-48FCBFD0F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339" y="2899996"/>
            <a:ext cx="811201" cy="88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38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085" y="2479202"/>
            <a:ext cx="6081738" cy="372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European XFEL data</a:t>
            </a:r>
            <a:r>
              <a:rPr lang="en-US" dirty="0"/>
              <a:t> </a:t>
            </a:r>
            <a:r>
              <a:rPr lang="pl-PL" dirty="0"/>
              <a:t>infrastructure</a:t>
            </a:r>
            <a:endParaRPr lang="en-US" dirty="0"/>
          </a:p>
        </p:txBody>
      </p:sp>
      <p:pic>
        <p:nvPicPr>
          <p:cNvPr id="5" name="Picture 5" descr="C:\Users\wrona\Pictures\2017\2017-05-13\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455" y="1040216"/>
            <a:ext cx="3833478" cy="29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9146A-0F82-D843-9A32-F94CF1C744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0" y="1618020"/>
            <a:ext cx="3544571" cy="23666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48665" y="3073886"/>
            <a:ext cx="1721027" cy="35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b="1" dirty="0">
                <a:solidFill>
                  <a:schemeClr val="bg2"/>
                </a:solidFill>
              </a:rPr>
              <a:t>XFEL Campus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29480" y="5401765"/>
            <a:ext cx="1721027" cy="35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400" b="1" dirty="0">
                <a:solidFill>
                  <a:schemeClr val="bg2"/>
                </a:solidFill>
              </a:rPr>
              <a:t>DESY Campus</a:t>
            </a:r>
          </a:p>
        </p:txBody>
      </p:sp>
      <p:sp>
        <p:nvSpPr>
          <p:cNvPr id="18" name="Down Arrow 17"/>
          <p:cNvSpPr/>
          <p:nvPr/>
        </p:nvSpPr>
        <p:spPr>
          <a:xfrm rot="2657320">
            <a:off x="9601281" y="3722254"/>
            <a:ext cx="146911" cy="1672600"/>
          </a:xfrm>
          <a:prstGeom prst="downArrow">
            <a:avLst/>
          </a:prstGeom>
          <a:solidFill>
            <a:srgbClr val="C00000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8" y="4163293"/>
            <a:ext cx="4280007" cy="238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Down Arrow 14"/>
          <p:cNvSpPr/>
          <p:nvPr/>
        </p:nvSpPr>
        <p:spPr>
          <a:xfrm rot="14328266">
            <a:off x="4164180" y="3138798"/>
            <a:ext cx="116491" cy="2096055"/>
          </a:xfrm>
          <a:prstGeom prst="downArrow">
            <a:avLst/>
          </a:prstGeom>
          <a:solidFill>
            <a:srgbClr val="C00000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/>
          </a:p>
        </p:txBody>
      </p:sp>
      <p:sp>
        <p:nvSpPr>
          <p:cNvPr id="36" name="Down Arrow 35"/>
          <p:cNvSpPr/>
          <p:nvPr/>
        </p:nvSpPr>
        <p:spPr>
          <a:xfrm rot="2657320">
            <a:off x="2780895" y="3775089"/>
            <a:ext cx="119605" cy="1180804"/>
          </a:xfrm>
          <a:prstGeom prst="downArrow">
            <a:avLst/>
          </a:prstGeom>
          <a:solidFill>
            <a:srgbClr val="C00000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US" sz="1400" dirty="0" err="1"/>
          </a:p>
        </p:txBody>
      </p:sp>
      <p:cxnSp>
        <p:nvCxnSpPr>
          <p:cNvPr id="17" name="Straight Connector 16"/>
          <p:cNvCxnSpPr/>
          <p:nvPr/>
        </p:nvCxnSpPr>
        <p:spPr>
          <a:xfrm>
            <a:off x="5101551" y="3637009"/>
            <a:ext cx="3936637" cy="154261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748193" y="6200676"/>
            <a:ext cx="1311233" cy="56307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400" dirty="0"/>
              <a:t>Offline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8092" y="6210704"/>
            <a:ext cx="1311233" cy="56307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2400" dirty="0"/>
              <a:t>Online</a:t>
            </a:r>
          </a:p>
        </p:txBody>
      </p:sp>
    </p:spTree>
    <p:extLst>
      <p:ext uri="{BB962C8B-B14F-4D97-AF65-F5344CB8AC3E}">
        <p14:creationId xmlns:p14="http://schemas.microsoft.com/office/powerpoint/2010/main" val="497981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BEF2A-AC11-9D3D-2B3B-131EAD2A61C5}"/>
              </a:ext>
            </a:extLst>
          </p:cNvPr>
          <p:cNvSpPr txBox="1">
            <a:spLocks/>
          </p:cNvSpPr>
          <p:nvPr/>
        </p:nvSpPr>
        <p:spPr>
          <a:xfrm>
            <a:off x="781634" y="734094"/>
            <a:ext cx="10920036" cy="58540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Data Storage Capacity for European XFEL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D57C502-2E38-5898-C49F-86D2CCE740A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90349" y="1931183"/>
          <a:ext cx="5753252" cy="3831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3A6C2417-7270-2992-7613-0164E7AAA584}"/>
              </a:ext>
            </a:extLst>
          </p:cNvPr>
          <p:cNvGrpSpPr/>
          <p:nvPr/>
        </p:nvGrpSpPr>
        <p:grpSpPr>
          <a:xfrm>
            <a:off x="5781529" y="1876000"/>
            <a:ext cx="6220123" cy="4192990"/>
            <a:chOff x="5100530" y="1876000"/>
            <a:chExt cx="6885786" cy="4192990"/>
          </a:xfrm>
        </p:grpSpPr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5ED03349-451E-71AF-96E7-54F915E92AD0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5617366" y="1876000"/>
            <a:ext cx="6368950" cy="3886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865DB3-2955-C46B-C59A-F268154DDBED}"/>
                </a:ext>
              </a:extLst>
            </p:cNvPr>
            <p:cNvSpPr txBox="1"/>
            <p:nvPr/>
          </p:nvSpPr>
          <p:spPr>
            <a:xfrm>
              <a:off x="5172204" y="3166850"/>
              <a:ext cx="406961" cy="914401"/>
            </a:xfrm>
            <a:prstGeom prst="rect">
              <a:avLst/>
            </a:prstGeom>
            <a:noFill/>
          </p:spPr>
          <p:txBody>
            <a:bodyPr vert="vert270"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pl-PL" sz="1200"/>
                <a:t>Size [PB]</a:t>
              </a:r>
              <a:endParaRPr lang="en-GB" sz="1200" err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9EFB04-2DC4-D347-A94E-FBFDFD3717D3}"/>
                </a:ext>
              </a:extLst>
            </p:cNvPr>
            <p:cNvSpPr txBox="1"/>
            <p:nvPr/>
          </p:nvSpPr>
          <p:spPr>
            <a:xfrm>
              <a:off x="5100530" y="5740999"/>
              <a:ext cx="516836" cy="327991"/>
            </a:xfrm>
            <a:prstGeom prst="rect">
              <a:avLst/>
            </a:prstGeom>
            <a:noFill/>
          </p:spPr>
          <p:txBody>
            <a:bodyPr vert="horz" wrap="non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pl-PL" sz="1200"/>
                <a:t>year</a:t>
              </a:r>
              <a:endParaRPr lang="en-GB" sz="1200" err="1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555E1B8-63BF-9728-9C0D-3AB58C8F76F8}"/>
              </a:ext>
            </a:extLst>
          </p:cNvPr>
          <p:cNvSpPr/>
          <p:nvPr/>
        </p:nvSpPr>
        <p:spPr>
          <a:xfrm>
            <a:off x="6083643" y="2252459"/>
            <a:ext cx="391297" cy="280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DE" sz="1400" dirty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5313F2-0CA8-F9E5-D984-419C489FFE2A}"/>
              </a:ext>
            </a:extLst>
          </p:cNvPr>
          <p:cNvSpPr/>
          <p:nvPr/>
        </p:nvSpPr>
        <p:spPr>
          <a:xfrm>
            <a:off x="6071286" y="5434209"/>
            <a:ext cx="391297" cy="280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DE" sz="14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F597E3-C372-E2DB-5E4D-D7AAC4D0FC34}"/>
              </a:ext>
            </a:extLst>
          </p:cNvPr>
          <p:cNvSpPr/>
          <p:nvPr/>
        </p:nvSpPr>
        <p:spPr>
          <a:xfrm>
            <a:off x="116206" y="5421852"/>
            <a:ext cx="391297" cy="280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DE" sz="1400" dirty="0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A0626F-83DF-9A49-648E-98E2289282C2}"/>
              </a:ext>
            </a:extLst>
          </p:cNvPr>
          <p:cNvSpPr/>
          <p:nvPr/>
        </p:nvSpPr>
        <p:spPr>
          <a:xfrm>
            <a:off x="79137" y="2312131"/>
            <a:ext cx="391297" cy="280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DE" sz="1400" dirty="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2F87E9-FD71-CDBB-B8DB-7C12783F8313}"/>
              </a:ext>
            </a:extLst>
          </p:cNvPr>
          <p:cNvSpPr txBox="1"/>
          <p:nvPr/>
        </p:nvSpPr>
        <p:spPr>
          <a:xfrm>
            <a:off x="-37152" y="5279634"/>
            <a:ext cx="852616" cy="32127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DE" sz="1600" b="1" dirty="0"/>
              <a:t>0 PB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87E588-18FE-AE0B-031E-1A182F7AFCA3}"/>
              </a:ext>
            </a:extLst>
          </p:cNvPr>
          <p:cNvSpPr txBox="1"/>
          <p:nvPr/>
        </p:nvSpPr>
        <p:spPr>
          <a:xfrm>
            <a:off x="-70982" y="2232159"/>
            <a:ext cx="852616" cy="32127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DE" sz="1600" b="1" dirty="0"/>
              <a:t>60 PB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5BC1E0-04C2-B521-B436-B6C5C543FFE0}"/>
              </a:ext>
            </a:extLst>
          </p:cNvPr>
          <p:cNvSpPr txBox="1"/>
          <p:nvPr/>
        </p:nvSpPr>
        <p:spPr>
          <a:xfrm>
            <a:off x="5977348" y="5299934"/>
            <a:ext cx="852616" cy="32127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DE" sz="1600" b="1" dirty="0"/>
              <a:t>0 PB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CFC75C-6BF0-8631-280C-7F6AE28CA0BD}"/>
              </a:ext>
            </a:extLst>
          </p:cNvPr>
          <p:cNvSpPr txBox="1"/>
          <p:nvPr/>
        </p:nvSpPr>
        <p:spPr>
          <a:xfrm>
            <a:off x="5782877" y="2252459"/>
            <a:ext cx="852616" cy="32127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DE" sz="1600" b="1" dirty="0"/>
              <a:t>120 PB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58503B-09A4-AA55-DF47-7933915F7AF5}"/>
              </a:ext>
            </a:extLst>
          </p:cNvPr>
          <p:cNvSpPr txBox="1"/>
          <p:nvPr/>
        </p:nvSpPr>
        <p:spPr>
          <a:xfrm>
            <a:off x="1539516" y="5802630"/>
            <a:ext cx="2698852" cy="32127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DE" sz="1600" b="1" dirty="0"/>
              <a:t>High-Perfromace Storage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36EDE1-9E39-855F-E949-E68C341D8929}"/>
              </a:ext>
            </a:extLst>
          </p:cNvPr>
          <p:cNvSpPr txBox="1"/>
          <p:nvPr/>
        </p:nvSpPr>
        <p:spPr>
          <a:xfrm>
            <a:off x="8151344" y="5802630"/>
            <a:ext cx="2698852" cy="32127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DE" sz="1600" b="1" dirty="0"/>
              <a:t>Mass Storage</a:t>
            </a:r>
          </a:p>
        </p:txBody>
      </p:sp>
    </p:spTree>
    <p:extLst>
      <p:ext uri="{BB962C8B-B14F-4D97-AF65-F5344CB8AC3E}">
        <p14:creationId xmlns:p14="http://schemas.microsoft.com/office/powerpoint/2010/main" val="1901540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/>
          <p:nvPr/>
        </p:nvSpPr>
        <p:spPr>
          <a:xfrm>
            <a:off x="611188" y="619095"/>
            <a:ext cx="10956926" cy="64522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0" tIns="0" rIns="0" bIns="0" rtlCol="0" anchor="b" anchorCtr="0">
            <a:noAutofit/>
          </a:bodyPr>
          <a:lstStyle>
            <a:lvl1pPr defTabSz="914400">
              <a:lnSpc>
                <a:spcPct val="100000"/>
              </a:lnSpc>
              <a:spcBef>
                <a:spcPct val="0"/>
              </a:spcBef>
              <a:buNone/>
              <a:defRPr sz="2200" b="1">
                <a:latin typeface="+mj-lt"/>
                <a:ea typeface="+mj-ea"/>
                <a:cs typeface="+mj-cs"/>
              </a:defRPr>
            </a:lvl1pPr>
          </a:lstStyle>
          <a:p>
            <a:r>
              <a:rPr dirty="0"/>
              <a:t>Data</a:t>
            </a:r>
            <a:r>
              <a:rPr lang="en-US" dirty="0"/>
              <a:t> </a:t>
            </a:r>
            <a:r>
              <a:rPr dirty="0"/>
              <a:t>Management</a:t>
            </a:r>
            <a:r>
              <a:rPr lang="en-US" dirty="0"/>
              <a:t> Activities using myMdC</a:t>
            </a:r>
            <a:endParaRPr dirty="0"/>
          </a:p>
        </p:txBody>
      </p:sp>
      <p:sp>
        <p:nvSpPr>
          <p:cNvPr id="163" name="Content Placeholder 2"/>
          <p:cNvSpPr txBox="1"/>
          <p:nvPr/>
        </p:nvSpPr>
        <p:spPr>
          <a:xfrm>
            <a:off x="556824" y="1701807"/>
            <a:ext cx="5781649" cy="4157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357188" indent="-357188" defTabSz="914400">
              <a:lnSpc>
                <a:spcPct val="114000"/>
              </a:lnSpc>
              <a:spcBef>
                <a:spcPts val="2400"/>
              </a:spcBef>
              <a:buSzPct val="100000"/>
              <a:buBlip>
                <a:blip r:embed="rId2"/>
              </a:buBlip>
            </a:pPr>
            <a:r>
              <a:rPr lang="en-US" dirty="0"/>
              <a:t>Preparation for </a:t>
            </a:r>
            <a:r>
              <a:rPr lang="en-US" dirty="0" err="1"/>
              <a:t>beamtime</a:t>
            </a:r>
            <a:r>
              <a:rPr lang="en-US" dirty="0"/>
              <a:t> (storage folders, LDAP,…)</a:t>
            </a:r>
          </a:p>
          <a:p>
            <a:pPr marL="357188" indent="-357188" defTabSz="914400">
              <a:lnSpc>
                <a:spcPct val="114000"/>
              </a:lnSpc>
              <a:spcBef>
                <a:spcPts val="2400"/>
              </a:spcBef>
              <a:buSzPct val="100000"/>
              <a:buBlip>
                <a:blip r:embed="rId2"/>
              </a:buBlip>
            </a:pPr>
            <a:r>
              <a:rPr lang="en-US" dirty="0"/>
              <a:t>Catalog and document the data generated</a:t>
            </a:r>
          </a:p>
          <a:p>
            <a:pPr marL="357188" indent="-357188" defTabSz="914400">
              <a:lnSpc>
                <a:spcPct val="114000"/>
              </a:lnSpc>
              <a:spcBef>
                <a:spcPts val="2400"/>
              </a:spcBef>
              <a:buSzPct val="100000"/>
              <a:buBlip>
                <a:blip r:embed="rId2"/>
              </a:buBlip>
            </a:pPr>
            <a:r>
              <a:rPr lang="en-US" dirty="0"/>
              <a:t>D</a:t>
            </a:r>
            <a:r>
              <a:rPr dirty="0"/>
              <a:t>ata </a:t>
            </a:r>
            <a:r>
              <a:rPr lang="en-US" dirty="0"/>
              <a:t>migration services</a:t>
            </a:r>
            <a:endParaRPr dirty="0"/>
          </a:p>
          <a:p>
            <a:pPr marL="357188" indent="-357188" defTabSz="914400">
              <a:lnSpc>
                <a:spcPct val="114000"/>
              </a:lnSpc>
              <a:spcBef>
                <a:spcPts val="2400"/>
              </a:spcBef>
              <a:buSzPct val="100000"/>
              <a:buBlip>
                <a:blip r:embed="rId2"/>
              </a:buBlip>
            </a:pPr>
            <a:r>
              <a:rPr lang="en-US" dirty="0"/>
              <a:t>Keep track of data location</a:t>
            </a:r>
          </a:p>
          <a:p>
            <a:pPr marL="357188" indent="-357188" defTabSz="914400">
              <a:lnSpc>
                <a:spcPct val="114000"/>
              </a:lnSpc>
              <a:spcBef>
                <a:spcPts val="2400"/>
              </a:spcBef>
              <a:buSzPct val="100000"/>
              <a:buBlip>
                <a:blip r:embed="rId2"/>
              </a:buBlip>
            </a:pPr>
            <a:r>
              <a:rPr lang="en-US" dirty="0"/>
              <a:t>Allow data publishing and export</a:t>
            </a:r>
          </a:p>
          <a:p>
            <a:pPr marL="357188" indent="-357188" defTabSz="914400">
              <a:lnSpc>
                <a:spcPct val="114000"/>
              </a:lnSpc>
              <a:spcBef>
                <a:spcPts val="2400"/>
              </a:spcBef>
              <a:buSzPct val="100000"/>
              <a:buBlip>
                <a:blip r:embed="rId2"/>
              </a:buBlip>
            </a:pPr>
            <a:r>
              <a:rPr lang="en-US" dirty="0"/>
              <a:t>Manage permissions and accesses to the data in an uniform manner and guarantee that only authorized people have access to the data</a:t>
            </a:r>
          </a:p>
        </p:txBody>
      </p:sp>
      <p:sp>
        <p:nvSpPr>
          <p:cNvPr id="165" name="Rectangle 7"/>
          <p:cNvSpPr txBox="1"/>
          <p:nvPr/>
        </p:nvSpPr>
        <p:spPr>
          <a:xfrm>
            <a:off x="6355407" y="4225437"/>
            <a:ext cx="5501233" cy="1815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357188" indent="-357188" defTabSz="914400">
              <a:lnSpc>
                <a:spcPct val="114000"/>
              </a:lnSpc>
              <a:spcBef>
                <a:spcPts val="2400"/>
              </a:spcBef>
              <a:buSzPct val="100000"/>
              <a:buBlip>
                <a:blip r:embed="rId2"/>
              </a:buBlip>
            </a:pPr>
            <a:r>
              <a:rPr lang="en-US" dirty="0"/>
              <a:t>Data Retention Policies control and execution</a:t>
            </a:r>
          </a:p>
          <a:p>
            <a:pPr marL="714375" lvl="1" indent="-357188" defTabSz="914400">
              <a:lnSpc>
                <a:spcPct val="114000"/>
              </a:lnSpc>
              <a:spcBef>
                <a:spcPts val="600"/>
              </a:spcBef>
              <a:buSzPct val="100000"/>
              <a:buBlip>
                <a:blip r:embed="rId3"/>
              </a:buBlip>
              <a:defRPr sz="1600"/>
            </a:pPr>
            <a:r>
              <a:rPr lang="en-US" dirty="0"/>
              <a:t>Data Quality Assessment</a:t>
            </a:r>
          </a:p>
          <a:p>
            <a:pPr marL="714375" lvl="1" indent="-357188" defTabSz="914400">
              <a:lnSpc>
                <a:spcPct val="114000"/>
              </a:lnSpc>
              <a:spcBef>
                <a:spcPts val="600"/>
              </a:spcBef>
              <a:buSzPct val="100000"/>
              <a:buBlip>
                <a:blip r:embed="rId3"/>
              </a:buBlip>
              <a:defRPr sz="1600"/>
            </a:pPr>
            <a:r>
              <a:rPr lang="en-US" dirty="0"/>
              <a:t>Data Calibration</a:t>
            </a:r>
          </a:p>
          <a:p>
            <a:pPr marL="714375" lvl="1" indent="-357188" defTabSz="914400">
              <a:lnSpc>
                <a:spcPct val="114000"/>
              </a:lnSpc>
              <a:spcBef>
                <a:spcPts val="600"/>
              </a:spcBef>
              <a:buSzPct val="100000"/>
              <a:buBlip>
                <a:blip r:embed="rId3"/>
              </a:buBlip>
              <a:defRPr sz="1600"/>
            </a:pPr>
            <a:r>
              <a:rPr lang="en-US" dirty="0"/>
              <a:t>Data Archiving</a:t>
            </a:r>
          </a:p>
          <a:p>
            <a:pPr marL="714375" lvl="1" indent="-357188" defTabSz="914400">
              <a:lnSpc>
                <a:spcPct val="114000"/>
              </a:lnSpc>
              <a:spcBef>
                <a:spcPts val="600"/>
              </a:spcBef>
              <a:buSzPct val="100000"/>
              <a:buBlip>
                <a:blip r:embed="rId3"/>
              </a:buBlip>
              <a:defRPr sz="1600"/>
            </a:pPr>
            <a:r>
              <a:rPr lang="en-US" dirty="0"/>
              <a:t>Data Cleanup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/>
          <a:srcRect l="4" r="25482"/>
          <a:stretch/>
        </p:blipFill>
        <p:spPr bwMode="auto">
          <a:xfrm>
            <a:off x="6414674" y="1002479"/>
            <a:ext cx="3924000" cy="292157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6" name="Imagem 5" descr="proposal_status_mymd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2320" y="1290316"/>
            <a:ext cx="2304320" cy="27911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684365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2BA62-6F3E-4DBC-9229-6BCBC880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[in]Valuable Scientific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CB6BA-5195-48DC-A27C-41DA0D52F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22" y="2382417"/>
            <a:ext cx="5667581" cy="3017540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sz="2000" dirty="0"/>
              <a:t>We generate increasingly massive amounts of scientific data</a:t>
            </a:r>
            <a:endParaRPr lang="pl-PL" sz="2000" dirty="0"/>
          </a:p>
          <a:p>
            <a:r>
              <a:rPr lang="en-GB" sz="2000" dirty="0"/>
              <a:t> 2D detectors generate an overwhelming majority of </a:t>
            </a:r>
            <a:r>
              <a:rPr lang="pl-PL" sz="2000" dirty="0"/>
              <a:t>this </a:t>
            </a:r>
            <a:r>
              <a:rPr lang="en-GB" sz="2000" dirty="0"/>
              <a:t>scientific data</a:t>
            </a:r>
            <a:endParaRPr lang="pl-PL" sz="2000" dirty="0"/>
          </a:p>
          <a:p>
            <a:r>
              <a:rPr lang="en-GB" sz="2000" dirty="0"/>
              <a:t>The approach of storing all generated data long-term is becoming unsustainable</a:t>
            </a:r>
          </a:p>
          <a:p>
            <a:r>
              <a:rPr lang="en-GB" sz="2000" dirty="0"/>
              <a:t>We have an obligation to increase the value </a:t>
            </a:r>
            <a:br>
              <a:rPr lang="en-GB" sz="2000" dirty="0"/>
            </a:br>
            <a:r>
              <a:rPr lang="en-GB" sz="2000" dirty="0"/>
              <a:t>of the data by adhering to the FAIR principles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BCB026-F135-CFA9-91D1-4646B74C795F}"/>
              </a:ext>
            </a:extLst>
          </p:cNvPr>
          <p:cNvSpPr/>
          <p:nvPr/>
        </p:nvSpPr>
        <p:spPr>
          <a:xfrm>
            <a:off x="6327269" y="2071790"/>
            <a:ext cx="234779" cy="173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DE" sz="1400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5047F6-C070-CEBE-601A-A9408ECB3DB2}"/>
              </a:ext>
            </a:extLst>
          </p:cNvPr>
          <p:cNvSpPr/>
          <p:nvPr/>
        </p:nvSpPr>
        <p:spPr>
          <a:xfrm>
            <a:off x="6327269" y="5638137"/>
            <a:ext cx="234779" cy="173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DE" sz="1400" dirty="0" err="1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B79D631-BBBB-43EB-81D3-659FE4B2F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4" t="4306" r="8262" b="3758"/>
          <a:stretch/>
        </p:blipFill>
        <p:spPr>
          <a:xfrm>
            <a:off x="6300000" y="1476000"/>
            <a:ext cx="5580000" cy="46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BA4474-20E1-4F68-85B8-7E6365C63060}"/>
              </a:ext>
            </a:extLst>
          </p:cNvPr>
          <p:cNvSpPr txBox="1"/>
          <p:nvPr/>
        </p:nvSpPr>
        <p:spPr>
          <a:xfrm>
            <a:off x="6042702" y="1699235"/>
            <a:ext cx="752861" cy="25846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pl-PL" sz="1400" b="1" dirty="0"/>
              <a:t>100PB</a:t>
            </a:r>
            <a:endParaRPr lang="en-GB" sz="1400" b="1" dirty="0" err="1"/>
          </a:p>
        </p:txBody>
      </p:sp>
    </p:spTree>
    <p:extLst>
      <p:ext uri="{BB962C8B-B14F-4D97-AF65-F5344CB8AC3E}">
        <p14:creationId xmlns:p14="http://schemas.microsoft.com/office/powerpoint/2010/main" val="4280655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A5704E-444C-26C0-AE44-5EC61E10CA8B}"/>
              </a:ext>
            </a:extLst>
          </p:cNvPr>
          <p:cNvSpPr txBox="1">
            <a:spLocks/>
          </p:cNvSpPr>
          <p:nvPr/>
        </p:nvSpPr>
        <p:spPr>
          <a:xfrm>
            <a:off x="781634" y="734094"/>
            <a:ext cx="10920036" cy="58540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Data Reduction Becomes Unavoidable </a:t>
            </a:r>
            <a:endParaRPr lang="de-DE" sz="2800"/>
          </a:p>
        </p:txBody>
      </p:sp>
      <p:pic>
        <p:nvPicPr>
          <p:cNvPr id="5" name="Picture 1" descr="page2image233377056">
            <a:extLst>
              <a:ext uri="{FF2B5EF4-FFF2-40B4-BE49-F238E27FC236}">
                <a16:creationId xmlns:a16="http://schemas.microsoft.com/office/drawing/2014/main" id="{83A84120-7A70-0E09-314C-04031AA4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34" y="2419562"/>
            <a:ext cx="4760925" cy="316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62C58F-3188-8D96-AD0A-D0D86EE88A15}"/>
              </a:ext>
            </a:extLst>
          </p:cNvPr>
          <p:cNvSpPr/>
          <p:nvPr/>
        </p:nvSpPr>
        <p:spPr>
          <a:xfrm>
            <a:off x="5922329" y="4186465"/>
            <a:ext cx="2837252" cy="377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en-US" b="1"/>
              <a:t>  Reduce to Transport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0B30D-BEF7-C3CB-D4BB-4AD85CF7E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888" y="4653023"/>
            <a:ext cx="2961631" cy="196721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3A01C3E-CF33-B23C-63E7-E90C18C3A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1793" y="2212652"/>
            <a:ext cx="3632582" cy="18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1119CD-52EF-388C-FCF4-E6408D8E8B10}"/>
              </a:ext>
            </a:extLst>
          </p:cNvPr>
          <p:cNvSpPr/>
          <p:nvPr/>
        </p:nvSpPr>
        <p:spPr>
          <a:xfrm>
            <a:off x="901148" y="1786538"/>
            <a:ext cx="9793356" cy="37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en-US" b="1"/>
              <a:t>  Reduce to Store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4070A0-7B09-BF49-74ED-1D3A422C2AFE}"/>
              </a:ext>
            </a:extLst>
          </p:cNvPr>
          <p:cNvSpPr/>
          <p:nvPr/>
        </p:nvSpPr>
        <p:spPr>
          <a:xfrm>
            <a:off x="5922329" y="1770701"/>
            <a:ext cx="2670475" cy="377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r>
              <a:rPr lang="en-US" b="1"/>
              <a:t>  Reduce to Process</a:t>
            </a:r>
          </a:p>
        </p:txBody>
      </p:sp>
    </p:spTree>
    <p:extLst>
      <p:ext uri="{BB962C8B-B14F-4D97-AF65-F5344CB8AC3E}">
        <p14:creationId xmlns:p14="http://schemas.microsoft.com/office/powerpoint/2010/main" val="16506682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European_XFEL_Template_Presentation_16x9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XFEL_PowerPoint_16x9.potx" id="{5D9E4C7F-CF90-47AA-9B5A-D1B8A1F64B49}" vid="{107EC11D-EED3-47DC-89A2-C8C245B9F565}"/>
    </a:ext>
  </a:extLst>
</a:theme>
</file>

<file path=ppt/theme/theme2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European_XFEL_Template_Presentation_16x9</Template>
  <TotalTime>0</TotalTime>
  <Words>1284</Words>
  <Application>Microsoft Office PowerPoint</Application>
  <PresentationFormat>Widescreen</PresentationFormat>
  <Paragraphs>258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sourcesans-regular</vt:lpstr>
      <vt:lpstr>European_XFEL_Template_Presentation_16x9</vt:lpstr>
      <vt:lpstr>Data Volume Management: Challenges and Solutions</vt:lpstr>
      <vt:lpstr>PowerPoint Presentation</vt:lpstr>
      <vt:lpstr>Data characteristic</vt:lpstr>
      <vt:lpstr>European XFEL Storage Overview</vt:lpstr>
      <vt:lpstr>European XFEL data infrastructure</vt:lpstr>
      <vt:lpstr>PowerPoint Presentation</vt:lpstr>
      <vt:lpstr>PowerPoint Presentation</vt:lpstr>
      <vt:lpstr>[in]Valuable Scientific Data</vt:lpstr>
      <vt:lpstr>PowerPoint Presentation</vt:lpstr>
      <vt:lpstr>PowerPoint Presentation</vt:lpstr>
      <vt:lpstr>Can we continue without trigger and real-time data reduction in the future?</vt:lpstr>
      <vt:lpstr>PowerPoint Presentation</vt:lpstr>
      <vt:lpstr>PowerPoint Presentation</vt:lpstr>
      <vt:lpstr>Highlights of Data Policy</vt:lpstr>
      <vt:lpstr>PowerPoint Presentation</vt:lpstr>
      <vt:lpstr>Reduced Data</vt:lpstr>
      <vt:lpstr>Catalogue of data reduction methods</vt:lpstr>
      <vt:lpstr>Services and web interfaces</vt:lpstr>
      <vt:lpstr>Quality of data reduction process</vt:lpstr>
      <vt:lpstr>Data reduction promotes open access</vt:lpstr>
      <vt:lpstr>Summary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in one line (or two lines)</dc:title>
  <dc:creator>Wrona, Krzysztof</dc:creator>
  <cp:lastModifiedBy>Wrona, Krzysztof</cp:lastModifiedBy>
  <cp:revision>379</cp:revision>
  <cp:lastPrinted>2016-12-05T21:09:44Z</cp:lastPrinted>
  <dcterms:created xsi:type="dcterms:W3CDTF">2016-11-28T17:50:46Z</dcterms:created>
  <dcterms:modified xsi:type="dcterms:W3CDTF">2023-09-18T07:26:32Z</dcterms:modified>
</cp:coreProperties>
</file>