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57" r:id="rId3"/>
    <p:sldId id="258" r:id="rId4"/>
    <p:sldId id="291" r:id="rId5"/>
    <p:sldId id="260" r:id="rId6"/>
    <p:sldId id="292" r:id="rId7"/>
    <p:sldId id="293" r:id="rId8"/>
    <p:sldId id="263" r:id="rId9"/>
    <p:sldId id="264" r:id="rId10"/>
    <p:sldId id="265" r:id="rId11"/>
    <p:sldId id="266" r:id="rId12"/>
    <p:sldId id="267" r:id="rId13"/>
    <p:sldId id="297" r:id="rId14"/>
    <p:sldId id="296" r:id="rId15"/>
    <p:sldId id="294" r:id="rId16"/>
    <p:sldId id="271" r:id="rId17"/>
    <p:sldId id="270" r:id="rId18"/>
    <p:sldId id="272" r:id="rId19"/>
    <p:sldId id="273" r:id="rId20"/>
    <p:sldId id="274" r:id="rId21"/>
    <p:sldId id="280" r:id="rId22"/>
    <p:sldId id="277" r:id="rId23"/>
    <p:sldId id="295" r:id="rId24"/>
    <p:sldId id="276" r:id="rId25"/>
    <p:sldId id="278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CA Paolo" initials="BP" lastIdx="1" clrIdx="0">
    <p:extLst>
      <p:ext uri="{19B8F6BF-5375-455C-9EA6-DF929625EA0E}">
        <p15:presenceInfo xmlns:p15="http://schemas.microsoft.com/office/powerpoint/2012/main" userId="S-1-5-21-3199409710-3181040231-3127989257-24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199CFF"/>
    <a:srgbClr val="00467A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2E01-3589-49C7-9284-58666DA5FD3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B714-5141-4E81-A6AE-00A26103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6298-BABA-4005-813A-B2CF2D963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A01E5-5D2E-40BD-90EB-BB7220DC4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6EEBD-CE59-4F28-A0C3-92E8A52D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5E8C-9E36-4B20-AF6E-4831A3B7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B118-4285-4FE0-A193-737E8BB5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5AD2-7127-4AD5-9DE9-AD9FB274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25DDD-DB7F-4333-A736-F533E2B76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4D986-BCC5-4B9D-9EF5-2207693D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8DA7A-3EE3-4798-B0C5-DDBF25F1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76D8-5C97-405D-A869-28426ACD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4AB1E-D6C3-45D1-B4D4-DD910F4BB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36A26-0F2C-4734-8BAC-231C7F0E5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FC838-8BC3-4676-B1F0-C4A4490B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A16C-5B25-4BDE-9F6D-2BA10668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789AC-B18B-4C43-ABE7-AF971214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1EF9-7606-45A6-BF60-54A59F08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6A6-0A12-42EC-AE02-BF7B26718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7135-0A44-45A7-A5A7-C721232E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5A95A-D428-419C-BD94-40CFC938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A1DC-B84D-4498-BB75-763CBDC7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104A-1305-469C-BF5F-F58525EC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2113C-1BBC-48AD-A33D-AC2D7FD4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542E-D207-49AA-A6F3-31B7F682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4A35B-1A68-410D-B629-88B14B27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1BA51-633C-4137-BA9A-FA401006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6713-32A7-455A-A9A6-C6FDD6F4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A0FD-E510-48A3-A8BE-8BF651E74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7645E-2FA9-4C5D-9FBD-A35D65D75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1860E-6AB8-4C99-A4BD-7D177BE4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903DB-7D36-4469-8E22-64653E7A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2DC32-9404-4ABF-83C0-5C558F21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9F98-53AA-49ED-BA96-8FECE5BE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8758-E4D0-4E78-8B95-F580565D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218B-A76E-4F94-9967-C4536D2DE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0A0FE-9214-45F5-B35D-300E04D69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C0F3A-7347-4B99-9240-96097ED33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2BB3C-9F13-4AC7-95A8-F4869176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EDD2E-4B73-46C2-8B7C-6CBDA99C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1EE82-C4F2-4063-AA06-F1580AB0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BAEC-0854-46C2-8CE0-5AC12B91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9DC38-04F9-402E-B5F1-A36FADDE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0B71B-448E-4A9A-B79A-BDF8820A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9115F-94CD-4F3F-B152-309FF39D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6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94047-66A9-4D86-AAB5-2D4F472A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51CD5-3CF4-4BEB-91F0-9FF874E5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DA98-02BB-4937-ADF5-8064138B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031A-51BF-4962-B89D-C3958A75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B1F9-DF9E-4825-BAEB-1830FCEA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025F3-302D-42E2-8B3C-FFD209776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7EB4-D12D-4777-B404-B055760D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1710D-F58D-442A-B514-51EF1986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F0BE9-31B0-4578-8561-CD0B8706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70E1-A7F6-4FB8-8B85-A4B5E2DA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E662C-F866-4AE6-B284-9ECB592C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DBA2-2E65-41F0-9832-6C2EC8956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14AA6-11DD-4FDD-8029-0568EADE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BF441-2D4B-4C81-9E8D-7E9DD1E2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B405A-7BC6-4782-B8B3-CBB42C3D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3B364-000F-4DB8-A91C-F5FDA71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DE7D0-7A6A-4D4E-A485-FA3E15F31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E089-2858-4D17-82E7-69E9C7F83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3D66-7E3D-4B44-AA7C-16E7DAA2A45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BBBB4-7011-4F88-9D4C-9C5675154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BE94B-92F7-42B4-841A-F4C6D6AC0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FECF-AB75-460E-B265-7C0120C1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0221/15/01/C01040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5.emf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4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3.jpe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gif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10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Visio_Drawing.vsdx"/><Relationship Id="rId4" Type="http://schemas.openxmlformats.org/officeDocument/2006/relationships/hyperlink" Target="https://doi.org/10.1088/1748-0221/16/03/P030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3C5E0-803D-4195-B69F-98328F82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800" y="0"/>
            <a:ext cx="3378198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141846-4FC4-4815-B554-51042C29B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80" y="1670538"/>
            <a:ext cx="8127999" cy="2252618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XIDyn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collaboration</a:t>
            </a:r>
            <a:b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 new approach to high-energy 2D detection for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4th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generation synchrotrons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4B80BA-FFB4-4D42-8D53-A244E3BBB6CF}"/>
              </a:ext>
            </a:extLst>
          </p:cNvPr>
          <p:cNvGrpSpPr/>
          <p:nvPr/>
        </p:nvGrpSpPr>
        <p:grpSpPr bwMode="auto">
          <a:xfrm>
            <a:off x="219515" y="5389241"/>
            <a:ext cx="8594285" cy="917834"/>
            <a:chOff x="1187624" y="4803982"/>
            <a:chExt cx="3831376" cy="4091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4656FD-F519-4584-AABA-D9CCE23DC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2608070" y="4862530"/>
              <a:ext cx="1038229" cy="2920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5DAB5A-86B6-41CA-A7EB-D16C82F78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1770765" y="4848470"/>
              <a:ext cx="609899" cy="3201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E96979-72DD-4089-81EB-BE77231C4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1187624" y="4803982"/>
              <a:ext cx="327726" cy="4091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8E7A67-B865-4076-BD29-D78942A6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3928240" y="4868279"/>
              <a:ext cx="1090760" cy="28058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32774" y="3722118"/>
            <a:ext cx="6096000" cy="16671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5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Paolo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Busca</a:t>
            </a:r>
            <a:r>
              <a:rPr lang="en-US" sz="20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behalf of the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XIDyn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collaboration</a:t>
            </a:r>
          </a:p>
          <a:p>
            <a:pPr algn="ctr">
              <a:spcBef>
                <a:spcPts val="1200"/>
              </a:spcBef>
              <a:spcAft>
                <a:spcPts val="500"/>
              </a:spcAft>
            </a:pP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European Synchrotron Radiation Facility</a:t>
            </a:r>
          </a:p>
          <a:p>
            <a:pPr algn="ctr">
              <a:spcBef>
                <a:spcPts val="1200"/>
              </a:spcBef>
              <a:spcAft>
                <a:spcPts val="500"/>
              </a:spcAft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Future Detectors for the European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XFEL. Sep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 – 19, 2023 </a:t>
            </a:r>
          </a:p>
        </p:txBody>
      </p:sp>
    </p:spTree>
    <p:extLst>
      <p:ext uri="{BB962C8B-B14F-4D97-AF65-F5344CB8AC3E}">
        <p14:creationId xmlns:p14="http://schemas.microsoft.com/office/powerpoint/2010/main" val="4492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413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Flexible front-end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74610-D3DC-4CA5-819B-E23F9AC36402}"/>
              </a:ext>
            </a:extLst>
          </p:cNvPr>
          <p:cNvGrpSpPr/>
          <p:nvPr/>
        </p:nvGrpSpPr>
        <p:grpSpPr>
          <a:xfrm>
            <a:off x="1078060" y="1217624"/>
            <a:ext cx="2076351" cy="2377631"/>
            <a:chOff x="688103" y="1258259"/>
            <a:chExt cx="1822460" cy="21707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F8066C-1C59-4659-B053-1DB3D512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103" y="1623856"/>
              <a:ext cx="1822460" cy="180514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C25C7A-8D43-45FC-8851-7FD7070B6183}"/>
                </a:ext>
              </a:extLst>
            </p:cNvPr>
            <p:cNvSpPr/>
            <p:nvPr/>
          </p:nvSpPr>
          <p:spPr>
            <a:xfrm>
              <a:off x="905476" y="1258259"/>
              <a:ext cx="1495914" cy="477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Continuous mode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(high flux)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2F833F-A57D-451D-81DA-CA338ADE0512}"/>
              </a:ext>
            </a:extLst>
          </p:cNvPr>
          <p:cNvGrpSpPr/>
          <p:nvPr/>
        </p:nvGrpSpPr>
        <p:grpSpPr>
          <a:xfrm>
            <a:off x="1078060" y="4057029"/>
            <a:ext cx="2443289" cy="2460244"/>
            <a:chOff x="707959" y="3807944"/>
            <a:chExt cx="2095965" cy="22247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938093-9565-4215-B23D-221CC52F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59" y="4166829"/>
              <a:ext cx="1802604" cy="1865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AE0010-C1D6-4456-BD44-B109977DF809}"/>
                </a:ext>
              </a:extLst>
            </p:cNvPr>
            <p:cNvSpPr/>
            <p:nvPr/>
          </p:nvSpPr>
          <p:spPr>
            <a:xfrm>
              <a:off x="1013669" y="3807944"/>
              <a:ext cx="1250268" cy="640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Pulsed mode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(time resolved)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endParaRPr lang="en-GB" sz="1200" dirty="0">
                <a:solidFill>
                  <a:srgbClr val="0070C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BC0E24-8B2D-4698-9FF5-BA2F57137E53}"/>
                </a:ext>
              </a:extLst>
            </p:cNvPr>
            <p:cNvSpPr/>
            <p:nvPr/>
          </p:nvSpPr>
          <p:spPr>
            <a:xfrm>
              <a:off x="2159196" y="4485599"/>
              <a:ext cx="6447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Source Sans Pro"/>
                </a:rPr>
                <a:t>176 ns</a:t>
              </a:r>
              <a:endParaRPr lang="en-GB" sz="1200" dirty="0">
                <a:latin typeface="Source Sans Pro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0202745-E22A-4142-B485-D13780EF4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68" y="1311613"/>
            <a:ext cx="6343650" cy="2371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A9364D-FE00-4ADF-B3CA-42F4C49771E5}"/>
              </a:ext>
            </a:extLst>
          </p:cNvPr>
          <p:cNvSpPr/>
          <p:nvPr/>
        </p:nvSpPr>
        <p:spPr>
          <a:xfrm>
            <a:off x="5507181" y="2436589"/>
            <a:ext cx="5933209" cy="696191"/>
          </a:xfrm>
          <a:prstGeom prst="rect">
            <a:avLst/>
          </a:prstGeom>
          <a:solidFill>
            <a:srgbClr val="0060A8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72128" y="4577664"/>
            <a:ext cx="6343650" cy="1575571"/>
            <a:chOff x="5213072" y="4577664"/>
            <a:chExt cx="6343650" cy="15755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6FDA844-85E2-4C96-AD0A-562761718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033"/>
            <a:stretch/>
          </p:blipFill>
          <p:spPr>
            <a:xfrm>
              <a:off x="5213072" y="4577664"/>
              <a:ext cx="6343650" cy="157557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47AF09-6574-4420-B4BA-786614FF09F2}"/>
                </a:ext>
              </a:extLst>
            </p:cNvPr>
            <p:cNvSpPr/>
            <p:nvPr/>
          </p:nvSpPr>
          <p:spPr>
            <a:xfrm>
              <a:off x="5794664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5045B8-8649-40FA-85B5-5617A4C34000}"/>
                </a:ext>
              </a:extLst>
            </p:cNvPr>
            <p:cNvSpPr/>
            <p:nvPr/>
          </p:nvSpPr>
          <p:spPr>
            <a:xfrm>
              <a:off x="6085192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CDA51B-36A6-45CE-95C0-A697E5AC69D7}"/>
                </a:ext>
              </a:extLst>
            </p:cNvPr>
            <p:cNvSpPr/>
            <p:nvPr/>
          </p:nvSpPr>
          <p:spPr>
            <a:xfrm>
              <a:off x="6375720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C0B1FB-D7C9-4361-AC10-523ABEF4AEC7}"/>
                </a:ext>
              </a:extLst>
            </p:cNvPr>
            <p:cNvSpPr/>
            <p:nvPr/>
          </p:nvSpPr>
          <p:spPr>
            <a:xfrm>
              <a:off x="6666248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933F39-BE29-4981-A83F-2E37178CA0CC}"/>
                </a:ext>
              </a:extLst>
            </p:cNvPr>
            <p:cNvSpPr/>
            <p:nvPr/>
          </p:nvSpPr>
          <p:spPr>
            <a:xfrm>
              <a:off x="6956776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D16FBB7-6C21-4E57-A53D-7A1A60329DCC}"/>
                </a:ext>
              </a:extLst>
            </p:cNvPr>
            <p:cNvSpPr/>
            <p:nvPr/>
          </p:nvSpPr>
          <p:spPr>
            <a:xfrm>
              <a:off x="7247304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EF5E7F-9AC6-4453-999B-1F8653A4113E}"/>
                </a:ext>
              </a:extLst>
            </p:cNvPr>
            <p:cNvSpPr/>
            <p:nvPr/>
          </p:nvSpPr>
          <p:spPr>
            <a:xfrm>
              <a:off x="7537832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0690B6-DBAE-4E33-AAB1-1867272FF508}"/>
                </a:ext>
              </a:extLst>
            </p:cNvPr>
            <p:cNvSpPr/>
            <p:nvPr/>
          </p:nvSpPr>
          <p:spPr>
            <a:xfrm>
              <a:off x="7828361" y="5039856"/>
              <a:ext cx="180110" cy="696191"/>
            </a:xfrm>
            <a:prstGeom prst="rect">
              <a:avLst/>
            </a:prstGeom>
            <a:solidFill>
              <a:srgbClr val="0060A8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297342" y="6423894"/>
            <a:ext cx="5493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00000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Flexible front-end to cope with both modes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 rot="10018452">
            <a:off x="1439586" y="2165596"/>
            <a:ext cx="832514" cy="1105468"/>
          </a:xfrm>
          <a:prstGeom prst="arc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10209244">
            <a:off x="1379767" y="5039177"/>
            <a:ext cx="832514" cy="1105468"/>
          </a:xfrm>
          <a:prstGeom prst="arc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092003" y="591923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5.7 MHz</a:t>
            </a:r>
            <a:endParaRPr lang="en-GB" dirty="0"/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5463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Continuous illumination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14A37B-4EF7-4475-BD50-EC9A71AD4D35}"/>
              </a:ext>
            </a:extLst>
          </p:cNvPr>
          <p:cNvSpPr/>
          <p:nvPr/>
        </p:nvSpPr>
        <p:spPr>
          <a:xfrm>
            <a:off x="389467" y="1624806"/>
            <a:ext cx="4021553" cy="3379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CCFC91-F048-49C7-BFF6-5EB83A4D6B50}"/>
              </a:ext>
            </a:extLst>
          </p:cNvPr>
          <p:cNvSpPr/>
          <p:nvPr/>
        </p:nvSpPr>
        <p:spPr>
          <a:xfrm>
            <a:off x="564259" y="1616108"/>
            <a:ext cx="3996294" cy="338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318E74B-2FFD-41D2-AC5D-29A0F7CA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1" y="1689955"/>
            <a:ext cx="4354028" cy="19548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363C7E-98F1-4DD7-91BE-811B8772577C}"/>
              </a:ext>
            </a:extLst>
          </p:cNvPr>
          <p:cNvSpPr txBox="1"/>
          <p:nvPr/>
        </p:nvSpPr>
        <p:spPr>
          <a:xfrm>
            <a:off x="500604" y="3715523"/>
            <a:ext cx="1144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Exposure time</a:t>
            </a:r>
          </a:p>
          <a:p>
            <a:r>
              <a:rPr lang="en-US" sz="1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sliced into N subframes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5217FC-A09A-4CB2-A279-BC4CC388D6C3}"/>
              </a:ext>
            </a:extLst>
          </p:cNvPr>
          <p:cNvSpPr txBox="1"/>
          <p:nvPr/>
        </p:nvSpPr>
        <p:spPr>
          <a:xfrm>
            <a:off x="1617849" y="3912218"/>
            <a:ext cx="759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Integrate</a:t>
            </a:r>
            <a:endParaRPr lang="en-US" sz="105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C21623-BE16-4DED-A744-A5D83B739E2E}"/>
              </a:ext>
            </a:extLst>
          </p:cNvPr>
          <p:cNvSpPr txBox="1"/>
          <p:nvPr/>
        </p:nvSpPr>
        <p:spPr>
          <a:xfrm>
            <a:off x="2434471" y="3715523"/>
            <a:ext cx="101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Digitise and Discriminate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0577F2-8DCF-43A0-B998-1ECA7E32938D}"/>
              </a:ext>
            </a:extLst>
          </p:cNvPr>
          <p:cNvSpPr txBox="1"/>
          <p:nvPr/>
        </p:nvSpPr>
        <p:spPr>
          <a:xfrm>
            <a:off x="3477625" y="3917721"/>
            <a:ext cx="1016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Accumulate</a:t>
            </a:r>
            <a:endParaRPr lang="en-US" sz="105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Arrow: Circular 36">
            <a:extLst>
              <a:ext uri="{FF2B5EF4-FFF2-40B4-BE49-F238E27FC236}">
                <a16:creationId xmlns:a16="http://schemas.microsoft.com/office/drawing/2014/main" id="{B6BAFAC2-50A8-45DD-BD22-90F979866739}"/>
              </a:ext>
            </a:extLst>
          </p:cNvPr>
          <p:cNvSpPr/>
          <p:nvPr/>
        </p:nvSpPr>
        <p:spPr>
          <a:xfrm rot="12204165" flipH="1">
            <a:off x="1107497" y="3741513"/>
            <a:ext cx="647337" cy="608885"/>
          </a:xfrm>
          <a:prstGeom prst="circularArrow">
            <a:avLst>
              <a:gd name="adj1" fmla="val 11720"/>
              <a:gd name="adj2" fmla="val 989032"/>
              <a:gd name="adj3" fmla="val 20383480"/>
              <a:gd name="adj4" fmla="val 14863727"/>
              <a:gd name="adj5" fmla="val 16832"/>
            </a:avLst>
          </a:prstGeom>
          <a:solidFill>
            <a:schemeClr val="bg1"/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Arrow: Circular 37">
            <a:extLst>
              <a:ext uri="{FF2B5EF4-FFF2-40B4-BE49-F238E27FC236}">
                <a16:creationId xmlns:a16="http://schemas.microsoft.com/office/drawing/2014/main" id="{D628641E-3064-45F6-9F3C-CB362CDEE7A2}"/>
              </a:ext>
            </a:extLst>
          </p:cNvPr>
          <p:cNvSpPr/>
          <p:nvPr/>
        </p:nvSpPr>
        <p:spPr>
          <a:xfrm rot="12204165" flipH="1">
            <a:off x="2023497" y="3733651"/>
            <a:ext cx="647337" cy="608885"/>
          </a:xfrm>
          <a:prstGeom prst="circularArrow">
            <a:avLst>
              <a:gd name="adj1" fmla="val 11720"/>
              <a:gd name="adj2" fmla="val 989032"/>
              <a:gd name="adj3" fmla="val 20383480"/>
              <a:gd name="adj4" fmla="val 14863727"/>
              <a:gd name="adj5" fmla="val 16832"/>
            </a:avLst>
          </a:prstGeom>
          <a:solidFill>
            <a:schemeClr val="bg1"/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Arrow: Circular 38">
            <a:extLst>
              <a:ext uri="{FF2B5EF4-FFF2-40B4-BE49-F238E27FC236}">
                <a16:creationId xmlns:a16="http://schemas.microsoft.com/office/drawing/2014/main" id="{03C5870D-91BC-4C2A-9B08-7000CA6B9B3F}"/>
              </a:ext>
            </a:extLst>
          </p:cNvPr>
          <p:cNvSpPr/>
          <p:nvPr/>
        </p:nvSpPr>
        <p:spPr>
          <a:xfrm rot="12204165" flipH="1">
            <a:off x="3098398" y="3752658"/>
            <a:ext cx="647337" cy="608885"/>
          </a:xfrm>
          <a:prstGeom prst="circularArrow">
            <a:avLst>
              <a:gd name="adj1" fmla="val 11720"/>
              <a:gd name="adj2" fmla="val 989032"/>
              <a:gd name="adj3" fmla="val 20383480"/>
              <a:gd name="adj4" fmla="val 14863727"/>
              <a:gd name="adj5" fmla="val 16832"/>
            </a:avLst>
          </a:prstGeom>
          <a:solidFill>
            <a:schemeClr val="bg1"/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86ED3AA2-6A19-455A-A265-2204FCBCC034}"/>
              </a:ext>
            </a:extLst>
          </p:cNvPr>
          <p:cNvSpPr/>
          <p:nvPr/>
        </p:nvSpPr>
        <p:spPr>
          <a:xfrm rot="5400000">
            <a:off x="2346805" y="2480374"/>
            <a:ext cx="208564" cy="3824174"/>
          </a:xfrm>
          <a:prstGeom prst="rightBrace">
            <a:avLst/>
          </a:prstGeom>
          <a:ln w="28575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22253C-46C9-4B24-B30C-01E27E7DDED4}"/>
              </a:ext>
            </a:extLst>
          </p:cNvPr>
          <p:cNvSpPr txBox="1"/>
          <p:nvPr/>
        </p:nvSpPr>
        <p:spPr>
          <a:xfrm>
            <a:off x="1885860" y="4581299"/>
            <a:ext cx="1144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Per-pixel level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C1C8D0-DEB3-4CF5-AA72-F61F0BE8EE6C}"/>
              </a:ext>
            </a:extLst>
          </p:cNvPr>
          <p:cNvSpPr/>
          <p:nvPr/>
        </p:nvSpPr>
        <p:spPr bwMode="auto">
          <a:xfrm>
            <a:off x="34193" y="5096728"/>
            <a:ext cx="4687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Incremental digital integration discussed in: </a:t>
            </a:r>
            <a:r>
              <a:rPr lang="nn-NO" sz="1200" i="1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 J. Inst.</a:t>
            </a:r>
            <a:r>
              <a:rPr lang="nn-NO" sz="1200" b="1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15</a:t>
            </a:r>
            <a:r>
              <a:rPr lang="nn-NO" sz="1200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C01040</a:t>
            </a:r>
          </a:p>
          <a:p>
            <a:pPr algn="ctr"/>
            <a:r>
              <a:rPr lang="nn-NO" sz="1200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200" dirty="0">
                <a:solidFill>
                  <a:srgbClr val="0070C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3"/>
              </a:rPr>
              <a:t>https://doi.org/10.1088/1748-0221/15/01/C01040</a:t>
            </a:r>
            <a:endParaRPr lang="en-GB" sz="1200" dirty="0">
              <a:solidFill>
                <a:srgbClr val="0070C0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ACFB04-3464-40B5-8FAB-43A5548550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24"/>
          <a:stretch/>
        </p:blipFill>
        <p:spPr>
          <a:xfrm>
            <a:off x="5053270" y="1333117"/>
            <a:ext cx="6498085" cy="38210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A7C528D-D3CE-42CD-9E80-D7857A60E6E9}"/>
              </a:ext>
            </a:extLst>
          </p:cNvPr>
          <p:cNvSpPr/>
          <p:nvPr/>
        </p:nvSpPr>
        <p:spPr>
          <a:xfrm>
            <a:off x="5053270" y="5101661"/>
            <a:ext cx="3134671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Standard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integration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Leakage accumulated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1835C0-C725-470A-A884-F8FABFCA173B}"/>
              </a:ext>
            </a:extLst>
          </p:cNvPr>
          <p:cNvSpPr/>
          <p:nvPr/>
        </p:nvSpPr>
        <p:spPr>
          <a:xfrm>
            <a:off x="8856314" y="5154159"/>
            <a:ext cx="3851564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Digital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Integration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Digitization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Accumulation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9C5425-FBBC-4409-9442-5004C62FB86F}"/>
              </a:ext>
            </a:extLst>
          </p:cNvPr>
          <p:cNvSpPr/>
          <p:nvPr/>
        </p:nvSpPr>
        <p:spPr>
          <a:xfrm>
            <a:off x="714874" y="1265500"/>
            <a:ext cx="3472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Incremental digital integration concept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4405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Pulsed illumination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7C528D-D3CE-42CD-9E80-D7857A60E6E9}"/>
              </a:ext>
            </a:extLst>
          </p:cNvPr>
          <p:cNvSpPr/>
          <p:nvPr/>
        </p:nvSpPr>
        <p:spPr>
          <a:xfrm>
            <a:off x="389467" y="1290926"/>
            <a:ext cx="5350933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Features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Fast front-end (rise time ~10-20 ns)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192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×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16 bit RAM storage per pixel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Dynamic range limited by charge pump frequency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Major limitation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: reset and transfer time</a:t>
            </a:r>
          </a:p>
          <a:p>
            <a:pPr marL="180000" indent="-285750">
              <a:lnSpc>
                <a:spcPct val="8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00000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 for XFEL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</a:t>
            </a:r>
            <a:r>
              <a:rPr lang="en-US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burst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 MHz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: 200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MHz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: 8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DR: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8×200MHz/1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MHz ~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1600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9AC6FA-F0E4-40EB-BD32-06FCC1EB1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"/>
          <a:stretch/>
        </p:blipFill>
        <p:spPr>
          <a:xfrm>
            <a:off x="6951132" y="1290926"/>
            <a:ext cx="4582775" cy="2507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FA8E71-9862-4F12-B95D-3F004E2D3C43}"/>
              </a:ext>
            </a:extLst>
          </p:cNvPr>
          <p:cNvSpPr/>
          <p:nvPr/>
        </p:nvSpPr>
        <p:spPr>
          <a:xfrm>
            <a:off x="8162250" y="1137037"/>
            <a:ext cx="2886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Full-custom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RAM design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080205" y="4593458"/>
            <a:ext cx="5552469" cy="1442062"/>
            <a:chOff x="5380415" y="4991100"/>
            <a:chExt cx="5552469" cy="1442062"/>
          </a:xfrm>
        </p:grpSpPr>
        <p:sp>
          <p:nvSpPr>
            <p:cNvPr id="11" name="Rectangle 10"/>
            <p:cNvSpPr/>
            <p:nvPr/>
          </p:nvSpPr>
          <p:spPr>
            <a:xfrm>
              <a:off x="7873134" y="6063830"/>
              <a:ext cx="689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1 </a:t>
              </a:r>
              <a:r>
                <a:rPr lang="el-G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μ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s </a:t>
              </a:r>
              <a:endParaRPr lang="en-GB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80415" y="4991100"/>
              <a:ext cx="5552469" cy="1072730"/>
              <a:chOff x="5380415" y="4991100"/>
              <a:chExt cx="5552469" cy="107273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5486400" y="5886030"/>
                <a:ext cx="5446484" cy="0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6438900" y="4991100"/>
                <a:ext cx="0" cy="89493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0680700" y="4991100"/>
                <a:ext cx="0" cy="89493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38900" y="6063830"/>
                <a:ext cx="4245650" cy="0"/>
              </a:xfrm>
              <a:prstGeom prst="straightConnector1">
                <a:avLst/>
              </a:prstGeom>
              <a:ln w="0">
                <a:prstDash val="sys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380415" y="5026264"/>
                <a:ext cx="10903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X-ray pulse</a:t>
                </a:r>
                <a:endParaRPr lang="en-GB" sz="14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6500563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6593922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6687281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6780640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6873999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6967358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7060717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154076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7247435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340794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7434153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7527512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7620871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7714230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7807589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7900948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7994307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8087666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8181025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8274384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8367743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461102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8554461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8647820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8741179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8834538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8927897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9021256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9114615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9207974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9301333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9394692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9488051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9581410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9674769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9768128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9861487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9954846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10048205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10141564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10234923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10328282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10421641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10515000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10608359" y="5580289"/>
                <a:ext cx="0" cy="310730"/>
              </a:xfrm>
              <a:prstGeom prst="straightConnector1">
                <a:avLst/>
              </a:prstGeom>
              <a:ln>
                <a:solidFill>
                  <a:srgbClr val="0060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6539361" y="5259486"/>
                <a:ext cx="360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f</a:t>
                </a:r>
                <a:r>
                  <a:rPr lang="en-US" sz="1400" baseline="-25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cp</a:t>
                </a:r>
                <a:endParaRPr lang="en-GB" sz="1400" dirty="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389467" y="5941664"/>
            <a:ext cx="6139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00000"/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Dynamic range can be easily adapted with bigger packet size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5157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chip data handling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6" y="1464725"/>
            <a:ext cx="6024396" cy="2720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182" y="4129417"/>
            <a:ext cx="6148251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Custom-designed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telegram protocol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Maximum </a:t>
            </a:r>
            <a:r>
              <a:rPr lang="en-US" dirty="0"/>
              <a:t>flexibility in data taking </a:t>
            </a:r>
            <a:endParaRPr lang="en-US" dirty="0" smtClean="0"/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/>
              <a:t>Sends commands to the ASIC channels on frame-level for data storage and readout </a:t>
            </a:r>
            <a:endParaRPr lang="en-US" dirty="0" smtClean="0"/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Allows </a:t>
            </a:r>
            <a:r>
              <a:rPr lang="en-US" dirty="0"/>
              <a:t>for event-by event decisions, like </a:t>
            </a:r>
            <a:r>
              <a:rPr lang="en-US" dirty="0" smtClean="0"/>
              <a:t>triggering or </a:t>
            </a:r>
            <a:r>
              <a:rPr lang="en-US" dirty="0"/>
              <a:t>data rejection.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400945" y="3914795"/>
            <a:ext cx="4709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Telegram concept discussed in “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Concepts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for the Data Flow Control on the </a:t>
            </a:r>
            <a:r>
              <a:rPr lang="en-US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XIDer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Readout ASIC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 D.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Schimansky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conference record ULITIMA 2022, under publication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3" y="1798480"/>
            <a:ext cx="5892824" cy="199718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9978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Telegram protocol storage mode examples 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5443" y="1341259"/>
            <a:ext cx="3465561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There are many more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Actual choice depends on the user’s requirements 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14</a:t>
            </a:fld>
            <a:endParaRPr lang="en-US" dirty="0"/>
          </a:p>
        </p:txBody>
      </p:sp>
      <p:pic>
        <p:nvPicPr>
          <p:cNvPr id="71" name="Grafik 12">
            <a:extLst>
              <a:ext uri="{FF2B5EF4-FFF2-40B4-BE49-F238E27FC236}">
                <a16:creationId xmlns:a16="http://schemas.microsoft.com/office/drawing/2014/main" id="{E7551787-A470-8C41-9F93-D2D23CA0F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7" y="1327688"/>
            <a:ext cx="8058298" cy="51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3C5E0-803D-4195-B69F-98328F82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800" y="0"/>
            <a:ext cx="337819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B71A44-C5ED-441C-BB55-FE2E2806EB2B}"/>
              </a:ext>
            </a:extLst>
          </p:cNvPr>
          <p:cNvSpPr/>
          <p:nvPr/>
        </p:nvSpPr>
        <p:spPr>
          <a:xfrm>
            <a:off x="389467" y="1098593"/>
            <a:ext cx="6497216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Introduction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Motivation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DynamiX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XIDER projects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collaboration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Front-end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architecture</a:t>
            </a: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Continuous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pulsed illumination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handling and telegram protocol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rgbClr val="0060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GB" b="1" dirty="0">
                <a:solidFill>
                  <a:srgbClr val="0060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Experimental results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Prototypes and characterisation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CZT</a:t>
            </a: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XIDyn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collaboration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Common MPW design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Scale-up plans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20A80-059C-469D-8EFB-30956721B2E9}"/>
              </a:ext>
            </a:extLst>
          </p:cNvPr>
          <p:cNvSpPr/>
          <p:nvPr/>
        </p:nvSpPr>
        <p:spPr>
          <a:xfrm>
            <a:off x="389467" y="274868"/>
            <a:ext cx="179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Outline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2637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Prototypes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13E8F-6BFA-48F5-8EAD-CDB219BE5986}"/>
              </a:ext>
            </a:extLst>
          </p:cNvPr>
          <p:cNvSpPr txBox="1"/>
          <p:nvPr/>
        </p:nvSpPr>
        <p:spPr bwMode="auto">
          <a:xfrm>
            <a:off x="2501864" y="1098286"/>
            <a:ext cx="6419425" cy="53294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ASIC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The XIDER pixel functionality is particularly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complex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rgbClr val="0060A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Fast analog front-end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rgbClr val="0060A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In-pixel analog-to-digital conversion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rgbClr val="0060A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Digital logic, sequencer, multiple modes of operation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rgbClr val="0060A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Built-in memory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Helvetica" panose="020B0604020202020204" pitchFamily="34" charset="0"/>
              <a:buChar char="×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Power hungry</a:t>
            </a:r>
          </a:p>
          <a:p>
            <a:pPr>
              <a:spcBef>
                <a:spcPts val="6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The pixel design has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progressed incrementally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Six chips (T1 to T6) designed so far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Not all the chips have used for X-ray testing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Last X-ray measurements with T4: 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investigation at </a:t>
            </a:r>
          </a:p>
          <a:p>
            <a:pPr marL="0" lvl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the pixel level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T7 is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planned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More info on T6&amp;T7 in the last section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540000" lvl="1" indent="-216000">
              <a:spcBef>
                <a:spcPts val="6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buFont typeface="Wingdings"/>
              <a:buChar char="§"/>
              <a:defRPr/>
            </a:pPr>
            <a:endParaRPr lang="en-US" dirty="0">
              <a:solidFill>
                <a:srgbClr val="1325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b="1" dirty="0">
              <a:solidFill>
                <a:srgbClr val="1F3DB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2D4910-D663-4B49-93EF-F5D8EED318B6}"/>
              </a:ext>
            </a:extLst>
          </p:cNvPr>
          <p:cNvSpPr/>
          <p:nvPr/>
        </p:nvSpPr>
        <p:spPr>
          <a:xfrm>
            <a:off x="597286" y="1290495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T1</a:t>
            </a:r>
            <a:r>
              <a:rPr lang="en-US" sz="1400" dirty="0"/>
              <a:t>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7285CC-267A-4F2A-A8A6-D312B3F269D4}"/>
              </a:ext>
            </a:extLst>
          </p:cNvPr>
          <p:cNvSpPr/>
          <p:nvPr/>
        </p:nvSpPr>
        <p:spPr>
          <a:xfrm>
            <a:off x="597286" y="1983388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66BEA-CE47-4BE1-B924-27C8A42BD003}"/>
              </a:ext>
            </a:extLst>
          </p:cNvPr>
          <p:cNvSpPr/>
          <p:nvPr/>
        </p:nvSpPr>
        <p:spPr>
          <a:xfrm>
            <a:off x="597286" y="2676282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DB4191-0870-49D1-B4B4-5A9A238DC406}"/>
              </a:ext>
            </a:extLst>
          </p:cNvPr>
          <p:cNvSpPr/>
          <p:nvPr/>
        </p:nvSpPr>
        <p:spPr>
          <a:xfrm>
            <a:off x="597286" y="3369175"/>
            <a:ext cx="943948" cy="547105"/>
          </a:xfrm>
          <a:prstGeom prst="roundRect">
            <a:avLst/>
          </a:prstGeom>
          <a:solidFill>
            <a:srgbClr val="0060A8">
              <a:alpha val="30000"/>
            </a:srgb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D0B41E-D83A-461D-A8AE-F518B84C51C0}"/>
              </a:ext>
            </a:extLst>
          </p:cNvPr>
          <p:cNvSpPr/>
          <p:nvPr/>
        </p:nvSpPr>
        <p:spPr>
          <a:xfrm>
            <a:off x="597286" y="4062069"/>
            <a:ext cx="943948" cy="547105"/>
          </a:xfrm>
          <a:prstGeom prst="roundRect">
            <a:avLst/>
          </a:prstGeom>
          <a:solidFill>
            <a:schemeClr val="bg1"/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3F6A00-A457-42EA-9D01-D1FCC3BA74A5}"/>
              </a:ext>
            </a:extLst>
          </p:cNvPr>
          <p:cNvSpPr/>
          <p:nvPr/>
        </p:nvSpPr>
        <p:spPr>
          <a:xfrm>
            <a:off x="597286" y="4754960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CE414-C84E-42E5-BFC7-F9F05997D3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0800000">
            <a:off x="9044008" y="3763023"/>
            <a:ext cx="2306148" cy="1842398"/>
          </a:xfrm>
          <a:prstGeom prst="rect">
            <a:avLst/>
          </a:prstGeom>
        </p:spPr>
      </p:pic>
      <p:pic>
        <p:nvPicPr>
          <p:cNvPr id="16" name="Grafik 6">
            <a:extLst>
              <a:ext uri="{FF2B5EF4-FFF2-40B4-BE49-F238E27FC236}">
                <a16:creationId xmlns:a16="http://schemas.microsoft.com/office/drawing/2014/main" id="{9A30CE24-7DBF-42CB-A147-5753ECAF0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44008" y="1409264"/>
            <a:ext cx="1810824" cy="18141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09DE0D-C8D0-431C-BF61-C02E0BFCA907}"/>
              </a:ext>
            </a:extLst>
          </p:cNvPr>
          <p:cNvSpPr/>
          <p:nvPr/>
        </p:nvSpPr>
        <p:spPr bwMode="auto">
          <a:xfrm>
            <a:off x="8972000" y="3473176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ASIC T6: 16×16 pixels </a:t>
            </a:r>
            <a:endParaRPr lang="en-US" sz="14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690E21-A3EE-427A-9F39-244F224FEB9C}"/>
              </a:ext>
            </a:extLst>
          </p:cNvPr>
          <p:cNvSpPr/>
          <p:nvPr/>
        </p:nvSpPr>
        <p:spPr>
          <a:xfrm>
            <a:off x="597286" y="5447851"/>
            <a:ext cx="943948" cy="547105"/>
          </a:xfrm>
          <a:prstGeom prst="roundRect">
            <a:avLst/>
          </a:prstGeom>
          <a:noFill/>
          <a:ln>
            <a:solidFill>
              <a:srgbClr val="0060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T7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E885CF6-C609-4B81-B09A-C9C5B7078A45}"/>
              </a:ext>
            </a:extLst>
          </p:cNvPr>
          <p:cNvSpPr/>
          <p:nvPr/>
        </p:nvSpPr>
        <p:spPr>
          <a:xfrm>
            <a:off x="1678525" y="4772355"/>
            <a:ext cx="176645" cy="11440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1E6D8F-AC0B-4D0A-A039-6D8AAB36A16C}"/>
              </a:ext>
            </a:extLst>
          </p:cNvPr>
          <p:cNvSpPr/>
          <p:nvPr/>
        </p:nvSpPr>
        <p:spPr bwMode="auto">
          <a:xfrm>
            <a:off x="8931352" y="1130481"/>
            <a:ext cx="193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ASIC T4: 4×4 pixels </a:t>
            </a:r>
            <a:endParaRPr lang="en-US" sz="14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1ED37-1C06-4E26-B08F-575D9C6B5406}"/>
              </a:ext>
            </a:extLst>
          </p:cNvPr>
          <p:cNvSpPr/>
          <p:nvPr/>
        </p:nvSpPr>
        <p:spPr>
          <a:xfrm rot="5400000">
            <a:off x="1620490" y="517178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4456726-67D3-41F5-A745-1B4B10600A21}"/>
              </a:ext>
            </a:extLst>
          </p:cNvPr>
          <p:cNvSpPr/>
          <p:nvPr/>
        </p:nvSpPr>
        <p:spPr>
          <a:xfrm>
            <a:off x="1678525" y="1335796"/>
            <a:ext cx="176645" cy="3273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93F28A-D68A-4DB2-9E90-701D88B1D713}"/>
              </a:ext>
            </a:extLst>
          </p:cNvPr>
          <p:cNvSpPr/>
          <p:nvPr/>
        </p:nvSpPr>
        <p:spPr>
          <a:xfrm rot="5400000">
            <a:off x="1590215" y="281646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XIDER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C4895-C317-4F8A-B6BF-082281E7F4B0}"/>
              </a:ext>
            </a:extLst>
          </p:cNvPr>
          <p:cNvSpPr/>
          <p:nvPr/>
        </p:nvSpPr>
        <p:spPr>
          <a:xfrm>
            <a:off x="8988451" y="5621909"/>
            <a:ext cx="182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TSMC CMOS 65nm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61870" y="489788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2022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-61871" y="127146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3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2637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Prototypes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11E709-A593-459D-8822-BAA1A5073350}"/>
              </a:ext>
            </a:extLst>
          </p:cNvPr>
          <p:cNvGrpSpPr/>
          <p:nvPr/>
        </p:nvGrpSpPr>
        <p:grpSpPr bwMode="auto">
          <a:xfrm>
            <a:off x="8111086" y="3838670"/>
            <a:ext cx="3473284" cy="2051173"/>
            <a:chOff x="5412968" y="3170588"/>
            <a:chExt cx="3473284" cy="2051173"/>
          </a:xfrm>
          <a:effectLst/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82B4AD-A4BA-4422-A66D-6B57E183ACD8}"/>
                </a:ext>
              </a:extLst>
            </p:cNvPr>
            <p:cNvSpPr/>
            <p:nvPr/>
          </p:nvSpPr>
          <p:spPr bwMode="auto">
            <a:xfrm>
              <a:off x="5412968" y="3170588"/>
              <a:ext cx="3473284" cy="20511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1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272376-28CD-4E33-9D69-F2DDA2B07A72}"/>
                </a:ext>
              </a:extLst>
            </p:cNvPr>
            <p:cNvGrpSpPr/>
            <p:nvPr/>
          </p:nvGrpSpPr>
          <p:grpSpPr bwMode="auto">
            <a:xfrm>
              <a:off x="5548757" y="3265536"/>
              <a:ext cx="3237764" cy="1867957"/>
              <a:chOff x="7013121" y="2845707"/>
              <a:chExt cx="4413667" cy="248391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5C1AC79-34A9-4B2F-A345-1C223DE4A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7013121" y="2845707"/>
                <a:ext cx="4188076" cy="2436586"/>
              </a:xfrm>
              <a:prstGeom prst="rect">
                <a:avLst/>
              </a:prstGeom>
            </p:spPr>
          </p:pic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3DC4D13-49C4-45BD-9C57-9B19061B51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413981" y="3475924"/>
                <a:ext cx="467688" cy="33970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33F3463-422D-4C13-9EE6-59BBB095546D}"/>
                  </a:ext>
                </a:extLst>
              </p:cNvPr>
              <p:cNvSpPr txBox="1"/>
              <p:nvPr/>
            </p:nvSpPr>
            <p:spPr bwMode="auto">
              <a:xfrm>
                <a:off x="9864979" y="2885130"/>
                <a:ext cx="1561809" cy="930502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4×4 mm²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1-mm thick</a:t>
                </a:r>
                <a:br>
                  <a:rPr lang="en-US" sz="12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en-US" sz="1200" b="1" dirty="0" err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CdTe</a:t>
                </a:r>
                <a:endParaRPr sz="48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6196560-F85C-4C6F-A4DE-ACF5ED8EC6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650785" y="3815633"/>
                <a:ext cx="578814" cy="8325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2A0B2FDE-1AED-4EF8-8990-33B656209A66}"/>
                  </a:ext>
                </a:extLst>
              </p:cNvPr>
              <p:cNvSpPr txBox="1"/>
              <p:nvPr/>
            </p:nvSpPr>
            <p:spPr bwMode="auto">
              <a:xfrm>
                <a:off x="7013121" y="4714935"/>
                <a:ext cx="1355544" cy="614689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  <a:defRPr/>
                </a:pPr>
                <a:r>
                  <a:rPr lang="en-US" sz="13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ASIC T4 </a:t>
                </a:r>
              </a:p>
              <a:p>
                <a:pPr marL="0" indent="0">
                  <a:buFont typeface="Arial"/>
                  <a:buNone/>
                  <a:defRPr/>
                </a:pPr>
                <a:r>
                  <a:rPr lang="en-US" sz="13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65 nm</a:t>
                </a:r>
              </a:p>
              <a:p>
                <a:pPr marL="0" indent="0">
                  <a:buFont typeface="Arial"/>
                  <a:buNone/>
                  <a:defRPr/>
                </a:pPr>
                <a:endParaRPr sz="24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B6FE55D-46EC-48BF-8EFD-6C0B7ED0468A}"/>
              </a:ext>
            </a:extLst>
          </p:cNvPr>
          <p:cNvSpPr txBox="1"/>
          <p:nvPr/>
        </p:nvSpPr>
        <p:spPr bwMode="auto">
          <a:xfrm>
            <a:off x="470952" y="1123386"/>
            <a:ext cx="7559644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1000"/>
              </a:spcAft>
              <a:buFont typeface="Arial"/>
              <a:buNone/>
              <a:defRPr sz="1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0"/>
              </a:spcBef>
              <a:spcAft>
                <a:spcPts val="1500"/>
              </a:spcAft>
              <a:buFont typeface="Arial"/>
              <a:buNone/>
              <a:defRPr sz="17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/>
              <a:buChar char="l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ITCOfficinaSans LT Book"/>
              <a:buChar char="&gt;"/>
              <a:defRPr sz="1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Prototypes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CdTe-ohmic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Acrorad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) or CZT (Due2Lab &amp;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Redlen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)</a:t>
            </a:r>
          </a:p>
          <a:p>
            <a:pPr marL="581738" lvl="3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 mm thick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(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ohmic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contacts)</a:t>
            </a:r>
          </a:p>
          <a:p>
            <a:pPr marL="581738" lvl="3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 mm thick high-flux CZT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4×4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matrices of 100 or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200 µm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pitch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TSMC CMOS 65nm technology (version T4)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Interconnection by Polymer Assembly Technology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defRPr/>
            </a:pP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200"/>
              </a:spcBef>
              <a:spcAft>
                <a:spcPts val="0"/>
              </a:spcAft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Characterization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The initial investigation work was done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assemblies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devices perform poorly</a:t>
            </a:r>
          </a:p>
          <a:p>
            <a:pPr marL="581738" lvl="3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Instability and irreproducibility of dark/leakage current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CZT assemblies available only very recently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Measurements taken both with 30 keV X-rays at BM05/ESRF and with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sources at the lab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FD3BB8-DF3E-4D4A-ACE8-FCF4BA75E07B}"/>
              </a:ext>
            </a:extLst>
          </p:cNvPr>
          <p:cNvGrpSpPr/>
          <p:nvPr/>
        </p:nvGrpSpPr>
        <p:grpSpPr>
          <a:xfrm>
            <a:off x="8111085" y="1152371"/>
            <a:ext cx="3473285" cy="2146782"/>
            <a:chOff x="5491203" y="769268"/>
            <a:chExt cx="3473285" cy="214678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C1FEEF-8EEE-40C9-B1A3-2A844C3F3C56}"/>
                </a:ext>
              </a:extLst>
            </p:cNvPr>
            <p:cNvSpPr/>
            <p:nvPr/>
          </p:nvSpPr>
          <p:spPr bwMode="auto">
            <a:xfrm>
              <a:off x="5491203" y="769268"/>
              <a:ext cx="3473285" cy="21467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18E10CD-FDEA-4822-A6AD-7151E5D12DCA}"/>
                </a:ext>
              </a:extLst>
            </p:cNvPr>
            <p:cNvGrpSpPr/>
            <p:nvPr/>
          </p:nvGrpSpPr>
          <p:grpSpPr bwMode="auto">
            <a:xfrm>
              <a:off x="5702630" y="950240"/>
              <a:ext cx="1366932" cy="1367851"/>
              <a:chOff x="3995936" y="2834134"/>
              <a:chExt cx="1366932" cy="1367851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FE8E8A4-477C-41B9-8492-853B041A3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3995936" y="2834134"/>
                <a:ext cx="1366932" cy="977849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E413B8E-38B9-47AE-89F2-E8918E65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3995936" y="3224136"/>
                <a:ext cx="1366932" cy="977849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22FC1B8-8150-481B-B4D2-3AA9A3F4EC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200094" y="3120346"/>
                <a:ext cx="44906" cy="236215"/>
              </a:xfrm>
              <a:prstGeom prst="straightConnector1">
                <a:avLst/>
              </a:prstGeom>
              <a:ln w="19050">
                <a:solidFill>
                  <a:srgbClr val="1124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A3952D9D-FF07-4B65-B521-C36CFA986D1B}"/>
                  </a:ext>
                </a:extLst>
              </p:cNvPr>
              <p:cNvSpPr txBox="1"/>
              <p:nvPr/>
            </p:nvSpPr>
            <p:spPr bwMode="auto">
              <a:xfrm>
                <a:off x="4010944" y="3356324"/>
                <a:ext cx="656119" cy="251909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  <a:defRPr/>
                </a:pPr>
                <a:r>
                  <a:rPr lang="en-US" sz="1000" dirty="0">
                    <a:solidFill>
                      <a:srgbClr val="1124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100 </a:t>
                </a:r>
                <a:r>
                  <a:rPr lang="fr-FR" sz="1000" dirty="0">
                    <a:solidFill>
                      <a:srgbClr val="1124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µm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5CA12CD-84CF-4BA5-93F5-BB76EB6F74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982108" y="3286489"/>
                <a:ext cx="99553" cy="446871"/>
              </a:xfrm>
              <a:prstGeom prst="straightConnector1">
                <a:avLst/>
              </a:prstGeom>
              <a:ln w="19050">
                <a:solidFill>
                  <a:srgbClr val="1124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F943C46-632B-4747-A7A7-0883AD4A35EB}"/>
                  </a:ext>
                </a:extLst>
              </p:cNvPr>
              <p:cNvSpPr txBox="1"/>
              <p:nvPr/>
            </p:nvSpPr>
            <p:spPr bwMode="auto">
              <a:xfrm>
                <a:off x="4641823" y="3726988"/>
                <a:ext cx="656120" cy="251909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  <a:defRPr/>
                </a:pPr>
                <a:r>
                  <a:rPr lang="en-US" sz="1000">
                    <a:solidFill>
                      <a:srgbClr val="1124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200 </a:t>
                </a:r>
                <a:r>
                  <a:rPr lang="fr-FR" sz="1000">
                    <a:solidFill>
                      <a:srgbClr val="1124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µm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A53361-E1F1-42ED-8B9B-DA3F78F7C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7409847" y="944876"/>
              <a:ext cx="1385268" cy="1362308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FECED88-19AD-424A-BF63-00BD30D19910}"/>
                </a:ext>
              </a:extLst>
            </p:cNvPr>
            <p:cNvSpPr/>
            <p:nvPr/>
          </p:nvSpPr>
          <p:spPr bwMode="auto">
            <a:xfrm>
              <a:off x="5966389" y="2405005"/>
              <a:ext cx="909867" cy="4770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CdTe</a:t>
              </a:r>
              <a:endParaRPr 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05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Acrorad</a:t>
              </a:r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2D56993-2EE3-47E0-8E8D-640A91A8FB67}"/>
                </a:ext>
              </a:extLst>
            </p:cNvPr>
            <p:cNvSpPr/>
            <p:nvPr/>
          </p:nvSpPr>
          <p:spPr bwMode="auto">
            <a:xfrm>
              <a:off x="7446888" y="2375369"/>
              <a:ext cx="1369286" cy="4770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High-flux CZT</a:t>
              </a:r>
            </a:p>
            <a:p>
              <a:pPr algn="ctr">
                <a:defRPr/>
              </a:pPr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05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Redlen</a:t>
              </a:r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 / Due2lab)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28C19F3-7B87-4E85-B8D5-E433F6C5EDCB}"/>
              </a:ext>
            </a:extLst>
          </p:cNvPr>
          <p:cNvSpPr/>
          <p:nvPr/>
        </p:nvSpPr>
        <p:spPr>
          <a:xfrm>
            <a:off x="8961081" y="1019803"/>
            <a:ext cx="1690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Cd(Zn)</a:t>
            </a:r>
            <a:r>
              <a:rPr lang="en-US" sz="1400" b="1" dirty="0" err="1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Te</a:t>
            </a:r>
            <a:r>
              <a:rPr lang="en-US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sensors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42815E-753A-4252-AD1A-21F541DCB519}"/>
              </a:ext>
            </a:extLst>
          </p:cNvPr>
          <p:cNvSpPr/>
          <p:nvPr/>
        </p:nvSpPr>
        <p:spPr>
          <a:xfrm>
            <a:off x="8868131" y="3640460"/>
            <a:ext cx="2154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Sensor-ASIC prototype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2637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Calibration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2A01B5-38EB-40E4-879C-BB2B262807B9}"/>
              </a:ext>
            </a:extLst>
          </p:cNvPr>
          <p:cNvSpPr/>
          <p:nvPr/>
        </p:nvSpPr>
        <p:spPr>
          <a:xfrm>
            <a:off x="1004052" y="1152622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Parameters to be calibrated</a:t>
            </a:r>
            <a:endParaRPr lang="en-US" sz="14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CCBF144-2DD4-44D6-9CC1-6D04A5D0A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16" y="1499319"/>
            <a:ext cx="3600316" cy="264816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A81ED68-118A-4D1F-BBA9-2295B959D4D8}"/>
              </a:ext>
            </a:extLst>
          </p:cNvPr>
          <p:cNvSpPr/>
          <p:nvPr/>
        </p:nvSpPr>
        <p:spPr>
          <a:xfrm>
            <a:off x="5311759" y="1152622"/>
            <a:ext cx="2002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Threshold calibration</a:t>
            </a:r>
            <a:endParaRPr lang="en-US" sz="14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AE12178-EE13-4A90-B38B-7BB999CC2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181" y="1460399"/>
            <a:ext cx="3721257" cy="2768287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BEA86FE-EDB9-400F-9464-F27318D6883D}"/>
              </a:ext>
            </a:extLst>
          </p:cNvPr>
          <p:cNvSpPr/>
          <p:nvPr/>
        </p:nvSpPr>
        <p:spPr>
          <a:xfrm>
            <a:off x="9019942" y="1152622"/>
            <a:ext cx="2371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Charge packet calibration</a:t>
            </a:r>
            <a:endParaRPr lang="en-US" sz="14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C322E1-9652-4F31-BEF2-E3E8B75FA55F}"/>
              </a:ext>
            </a:extLst>
          </p:cNvPr>
          <p:cNvSpPr/>
          <p:nvPr/>
        </p:nvSpPr>
        <p:spPr>
          <a:xfrm>
            <a:off x="389467" y="4816685"/>
            <a:ext cx="6096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Parameters to be calibrated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Thresholds and charge pumps (×2)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All t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rimmable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with 10-bit DACs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Using internal (or external) charge injection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7568" y="1661269"/>
            <a:ext cx="4508499" cy="2768288"/>
            <a:chOff x="237568" y="1661269"/>
            <a:chExt cx="4508499" cy="2768288"/>
          </a:xfrm>
        </p:grpSpPr>
        <p:pic>
          <p:nvPicPr>
            <p:cNvPr id="54" name="Inhaltsplatzhalter 6">
              <a:extLst>
                <a:ext uri="{FF2B5EF4-FFF2-40B4-BE49-F238E27FC236}">
                  <a16:creationId xmlns:a16="http://schemas.microsoft.com/office/drawing/2014/main" id="{DD662D72-598A-40E5-A87F-B4909F88A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68" y="1661269"/>
              <a:ext cx="4508499" cy="2768288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304CDEA-0C7F-466F-81E6-72D90DFBD7DD}"/>
                </a:ext>
              </a:extLst>
            </p:cNvPr>
            <p:cNvSpPr/>
            <p:nvPr/>
          </p:nvSpPr>
          <p:spPr>
            <a:xfrm>
              <a:off x="1183083" y="2814297"/>
              <a:ext cx="425128" cy="457999"/>
            </a:xfrm>
            <a:prstGeom prst="ellipse">
              <a:avLst/>
            </a:prstGeom>
            <a:noFill/>
            <a:ln w="28575">
              <a:solidFill>
                <a:srgbClr val="0060A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C4579DB-CB65-42A6-979E-129B67B2858E}"/>
                </a:ext>
              </a:extLst>
            </p:cNvPr>
            <p:cNvSpPr/>
            <p:nvPr/>
          </p:nvSpPr>
          <p:spPr>
            <a:xfrm>
              <a:off x="2174704" y="2998101"/>
              <a:ext cx="342730" cy="314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1F7F06-920D-4573-BF77-625E3E2B520F}"/>
                </a:ext>
              </a:extLst>
            </p:cNvPr>
            <p:cNvSpPr/>
            <p:nvPr/>
          </p:nvSpPr>
          <p:spPr>
            <a:xfrm>
              <a:off x="2967160" y="2814297"/>
              <a:ext cx="448570" cy="457999"/>
            </a:xfrm>
            <a:prstGeom prst="ellipse">
              <a:avLst/>
            </a:prstGeom>
            <a:noFill/>
            <a:ln w="28575">
              <a:solidFill>
                <a:srgbClr val="0060A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1B1CE2-6FD5-41C0-B0C7-62AB8C8C1CA1}"/>
                </a:ext>
              </a:extLst>
            </p:cNvPr>
            <p:cNvSpPr/>
            <p:nvPr/>
          </p:nvSpPr>
          <p:spPr>
            <a:xfrm>
              <a:off x="3983535" y="3010114"/>
              <a:ext cx="342730" cy="314672"/>
            </a:xfrm>
            <a:prstGeom prst="ellipse">
              <a:avLst/>
            </a:prstGeom>
            <a:noFill/>
            <a:ln w="28575">
              <a:solidFill>
                <a:srgbClr val="0060A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A03EE8B-FD21-4ABB-9735-D473F73F3BD0}"/>
                </a:ext>
              </a:extLst>
            </p:cNvPr>
            <p:cNvSpPr/>
            <p:nvPr/>
          </p:nvSpPr>
          <p:spPr>
            <a:xfrm>
              <a:off x="563419" y="2018824"/>
              <a:ext cx="619664" cy="40834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3921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Characterisation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A4D7D-3C5A-4638-8249-9CAAA56F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1" y="1336083"/>
            <a:ext cx="4874001" cy="3337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0B3AFB-386D-4E23-9012-97D261135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913" y="1209468"/>
            <a:ext cx="5734920" cy="35903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C216A-73F0-42F7-9196-499AEFEA9206}"/>
              </a:ext>
            </a:extLst>
          </p:cNvPr>
          <p:cNvSpPr/>
          <p:nvPr/>
        </p:nvSpPr>
        <p:spPr>
          <a:xfrm>
            <a:off x="1554770" y="1055579"/>
            <a:ext cx="2759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Example of calibrated channel</a:t>
            </a:r>
            <a:endParaRPr lang="en-US" sz="14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7559D-F9F4-442D-B11B-8165BC3C57FC}"/>
              </a:ext>
            </a:extLst>
          </p:cNvPr>
          <p:cNvSpPr/>
          <p:nvPr/>
        </p:nvSpPr>
        <p:spPr>
          <a:xfrm>
            <a:off x="7266306" y="1055579"/>
            <a:ext cx="3794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Dynamic range vs charge pump frequency</a:t>
            </a:r>
            <a:endParaRPr lang="en-US" sz="14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C322E1-9652-4F31-BEF2-E3E8B75FA55F}"/>
              </a:ext>
            </a:extLst>
          </p:cNvPr>
          <p:cNvSpPr/>
          <p:nvPr/>
        </p:nvSpPr>
        <p:spPr>
          <a:xfrm>
            <a:off x="785707" y="4823232"/>
            <a:ext cx="4690534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Internal injection circuit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Coarse stage counts in packet of 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8 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photons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Fine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stage in packets of 1 photon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Mid-tread response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Electronic noise: 350 e</a:t>
            </a:r>
            <a:r>
              <a:rPr lang="en-GB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-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rms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322E1-9652-4F31-BEF2-E3E8B75FA55F}"/>
              </a:ext>
            </a:extLst>
          </p:cNvPr>
          <p:cNvSpPr/>
          <p:nvPr/>
        </p:nvSpPr>
        <p:spPr>
          <a:xfrm>
            <a:off x="6648534" y="4826093"/>
            <a:ext cx="5543466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External injection circuit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Dynamic range can be extended with charge pump frequency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Dynamic range already approaching 0.7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×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</a:t>
            </a:r>
            <a:r>
              <a:rPr lang="en-US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9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/s/pixel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3C5E0-803D-4195-B69F-98328F82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800" y="0"/>
            <a:ext cx="337819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B71A44-C5ED-441C-BB55-FE2E2806EB2B}"/>
              </a:ext>
            </a:extLst>
          </p:cNvPr>
          <p:cNvSpPr/>
          <p:nvPr/>
        </p:nvSpPr>
        <p:spPr>
          <a:xfrm>
            <a:off x="389467" y="1098593"/>
            <a:ext cx="6497216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rgbClr val="0060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Introduction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Motivation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err="1" smtClean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DynamiX</a:t>
            </a:r>
            <a:r>
              <a:rPr lang="en-GB" sz="1400" dirty="0" smtClean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XIDER projects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collaboration</a:t>
            </a:r>
            <a:endParaRPr lang="en-US" sz="1400" b="1" dirty="0">
              <a:solidFill>
                <a:srgbClr val="0060A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Front-end architecture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Continuous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pulsed illumination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handling and telegram protocol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Experimental results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Prototypes and characterisation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CZT</a:t>
            </a: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XIDyn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collaboration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Common MPW design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Scale-up plans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20A80-059C-469D-8EFB-30956721B2E9}"/>
              </a:ext>
            </a:extLst>
          </p:cNvPr>
          <p:cNvSpPr/>
          <p:nvPr/>
        </p:nvSpPr>
        <p:spPr>
          <a:xfrm>
            <a:off x="389467" y="274868"/>
            <a:ext cx="179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Outline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6096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Time-resolved capabilities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7559D-F9F4-442D-B11B-8165BC3C57FC}"/>
              </a:ext>
            </a:extLst>
          </p:cNvPr>
          <p:cNvSpPr/>
          <p:nvPr/>
        </p:nvSpPr>
        <p:spPr>
          <a:xfrm>
            <a:off x="6730553" y="1169126"/>
            <a:ext cx="3105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Example of 4-bunch full orbit scan</a:t>
            </a:r>
            <a:endParaRPr lang="en-US" sz="1400" b="1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1972C2-11DE-4658-B53C-D57826668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567"/>
          <a:stretch/>
        </p:blipFill>
        <p:spPr>
          <a:xfrm>
            <a:off x="4547867" y="4990022"/>
            <a:ext cx="6343650" cy="1710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337491-6FF7-4EE7-901F-C137B719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0" y="4731074"/>
            <a:ext cx="1819275" cy="18192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33EFC6-0539-44DD-9B1F-BCF1EF6B1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682" y="1495872"/>
            <a:ext cx="4163081" cy="27091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4099" y="1153738"/>
            <a:ext cx="4792145" cy="3304357"/>
            <a:chOff x="365624" y="1050183"/>
            <a:chExt cx="4527218" cy="330435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584A328-745F-445F-A1CB-A66D6C49D5E1}"/>
                </a:ext>
              </a:extLst>
            </p:cNvPr>
            <p:cNvSpPr/>
            <p:nvPr/>
          </p:nvSpPr>
          <p:spPr>
            <a:xfrm>
              <a:off x="444099" y="3650907"/>
              <a:ext cx="158192" cy="158192"/>
            </a:xfrm>
            <a:prstGeom prst="ellipse">
              <a:avLst/>
            </a:prstGeom>
            <a:solidFill>
              <a:srgbClr val="FFD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2B3E52-D1AA-49A0-8BE0-3FF08C9C3999}"/>
                </a:ext>
              </a:extLst>
            </p:cNvPr>
            <p:cNvSpPr/>
            <p:nvPr/>
          </p:nvSpPr>
          <p:spPr>
            <a:xfrm>
              <a:off x="640391" y="3602151"/>
              <a:ext cx="27746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XIDER active subframe of ~100 ns</a:t>
              </a:r>
              <a:endParaRPr lang="en-GB" sz="1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4F39C5-C4ED-4117-B423-9040CBAA08C6}"/>
                </a:ext>
              </a:extLst>
            </p:cNvPr>
            <p:cNvSpPr/>
            <p:nvPr/>
          </p:nvSpPr>
          <p:spPr>
            <a:xfrm>
              <a:off x="444099" y="4095519"/>
              <a:ext cx="158192" cy="158192"/>
            </a:xfrm>
            <a:prstGeom prst="ellipse">
              <a:avLst/>
            </a:prstGeom>
            <a:solidFill>
              <a:srgbClr val="629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248E6D-7F77-43D6-A74D-58BC97B1DDDA}"/>
                </a:ext>
              </a:extLst>
            </p:cNvPr>
            <p:cNvSpPr/>
            <p:nvPr/>
          </p:nvSpPr>
          <p:spPr>
            <a:xfrm>
              <a:off x="640391" y="4046763"/>
              <a:ext cx="18387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Photon induced signal</a:t>
              </a:r>
              <a:endParaRPr lang="en-GB" sz="1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908E89-EB0C-4E72-B168-C1A939398429}"/>
                </a:ext>
              </a:extLst>
            </p:cNvPr>
            <p:cNvSpPr/>
            <p:nvPr/>
          </p:nvSpPr>
          <p:spPr>
            <a:xfrm>
              <a:off x="444099" y="3873212"/>
              <a:ext cx="158192" cy="158192"/>
            </a:xfrm>
            <a:prstGeom prst="ellipse">
              <a:avLst/>
            </a:prstGeom>
            <a:solidFill>
              <a:srgbClr val="DD7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661E25-9B20-43EC-8A30-9CF3272EC562}"/>
                </a:ext>
              </a:extLst>
            </p:cNvPr>
            <p:cNvSpPr/>
            <p:nvPr/>
          </p:nvSpPr>
          <p:spPr>
            <a:xfrm>
              <a:off x="602291" y="3826823"/>
              <a:ext cx="42905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4-bunch filling mode: 100 </a:t>
              </a:r>
              <a:r>
                <a:rPr lang="en-US" sz="1400" dirty="0" err="1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ps</a:t>
              </a:r>
              <a:r>
                <a:rPr lang="en-US" sz="14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 X-ray pulses every 704 ns</a:t>
              </a:r>
              <a:endParaRPr lang="en-GB" sz="1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52F90C-211D-4902-9F92-13A13758797F}"/>
                </a:ext>
              </a:extLst>
            </p:cNvPr>
            <p:cNvGrpSpPr/>
            <p:nvPr/>
          </p:nvGrpSpPr>
          <p:grpSpPr>
            <a:xfrm>
              <a:off x="365624" y="1371434"/>
              <a:ext cx="4222281" cy="2193374"/>
              <a:chOff x="477136" y="769268"/>
              <a:chExt cx="4222281" cy="219337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6F5343-2BD8-4293-87DF-7101A20508B4}"/>
                  </a:ext>
                </a:extLst>
              </p:cNvPr>
              <p:cNvSpPr/>
              <p:nvPr/>
            </p:nvSpPr>
            <p:spPr>
              <a:xfrm>
                <a:off x="883866" y="1587857"/>
                <a:ext cx="124472" cy="9539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571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A1DE2F-799E-47C7-9831-E4F52527DA6C}"/>
                  </a:ext>
                </a:extLst>
              </p:cNvPr>
              <p:cNvSpPr/>
              <p:nvPr/>
            </p:nvSpPr>
            <p:spPr>
              <a:xfrm>
                <a:off x="2040067" y="1587857"/>
                <a:ext cx="124472" cy="9539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571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F0C65F-4DD5-4838-BB63-EBFDAF1FB2FA}"/>
                  </a:ext>
                </a:extLst>
              </p:cNvPr>
              <p:cNvSpPr/>
              <p:nvPr/>
            </p:nvSpPr>
            <p:spPr>
              <a:xfrm>
                <a:off x="3200155" y="1587857"/>
                <a:ext cx="124472" cy="953928"/>
              </a:xfrm>
              <a:prstGeom prst="rect">
                <a:avLst/>
              </a:prstGeom>
              <a:solidFill>
                <a:srgbClr val="FFDC95"/>
              </a:solidFill>
              <a:ln w="571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A9A183-16B3-4EC1-985E-CA498EBF0B48}"/>
                  </a:ext>
                </a:extLst>
              </p:cNvPr>
              <p:cNvSpPr/>
              <p:nvPr/>
            </p:nvSpPr>
            <p:spPr>
              <a:xfrm>
                <a:off x="794859" y="1604190"/>
                <a:ext cx="895093" cy="937595"/>
              </a:xfrm>
              <a:custGeom>
                <a:avLst/>
                <a:gdLst>
                  <a:gd name="connsiteX0" fmla="*/ 0 w 1369219"/>
                  <a:gd name="connsiteY0" fmla="*/ 1596357 h 1622551"/>
                  <a:gd name="connsiteX1" fmla="*/ 50006 w 1369219"/>
                  <a:gd name="connsiteY1" fmla="*/ 5682 h 1622551"/>
                  <a:gd name="connsiteX2" fmla="*/ 242887 w 1369219"/>
                  <a:gd name="connsiteY2" fmla="*/ 1079626 h 1622551"/>
                  <a:gd name="connsiteX3" fmla="*/ 614362 w 1369219"/>
                  <a:gd name="connsiteY3" fmla="*/ 1460626 h 1622551"/>
                  <a:gd name="connsiteX4" fmla="*/ 1369219 w 1369219"/>
                  <a:gd name="connsiteY4" fmla="*/ 1622551 h 162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9219" h="1622551">
                    <a:moveTo>
                      <a:pt x="0" y="1596357"/>
                    </a:moveTo>
                    <a:cubicBezTo>
                      <a:pt x="4762" y="844080"/>
                      <a:pt x="9525" y="91804"/>
                      <a:pt x="50006" y="5682"/>
                    </a:cubicBezTo>
                    <a:cubicBezTo>
                      <a:pt x="90487" y="-80440"/>
                      <a:pt x="148828" y="837135"/>
                      <a:pt x="242887" y="1079626"/>
                    </a:cubicBezTo>
                    <a:cubicBezTo>
                      <a:pt x="336946" y="1322117"/>
                      <a:pt x="426640" y="1370139"/>
                      <a:pt x="614362" y="1460626"/>
                    </a:cubicBezTo>
                    <a:cubicBezTo>
                      <a:pt x="802084" y="1551113"/>
                      <a:pt x="1248569" y="1618582"/>
                      <a:pt x="1369219" y="1622551"/>
                    </a:cubicBezTo>
                  </a:path>
                </a:pathLst>
              </a:custGeom>
              <a:noFill/>
              <a:ln w="28575">
                <a:solidFill>
                  <a:srgbClr val="6293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366719-911D-4BAD-AA50-3E44127C4EF4}"/>
                  </a:ext>
                </a:extLst>
              </p:cNvPr>
              <p:cNvSpPr/>
              <p:nvPr/>
            </p:nvSpPr>
            <p:spPr>
              <a:xfrm>
                <a:off x="3862405" y="2543361"/>
                <a:ext cx="4916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Time</a:t>
                </a:r>
                <a:endParaRPr lang="en-GB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7CADF39-A8FF-497E-BE51-D872D87A48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524" y="1354166"/>
                <a:ext cx="1335" cy="1185129"/>
              </a:xfrm>
              <a:prstGeom prst="straightConnector1">
                <a:avLst/>
              </a:prstGeom>
              <a:ln w="28575">
                <a:solidFill>
                  <a:srgbClr val="DD708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8B0D00D-6DBB-4FE5-8536-7CFEDE78A3CE}"/>
                  </a:ext>
                </a:extLst>
              </p:cNvPr>
              <p:cNvSpPr/>
              <p:nvPr/>
            </p:nvSpPr>
            <p:spPr>
              <a:xfrm>
                <a:off x="1900881" y="1604190"/>
                <a:ext cx="895093" cy="937595"/>
              </a:xfrm>
              <a:custGeom>
                <a:avLst/>
                <a:gdLst>
                  <a:gd name="connsiteX0" fmla="*/ 0 w 1369219"/>
                  <a:gd name="connsiteY0" fmla="*/ 1596357 h 1622551"/>
                  <a:gd name="connsiteX1" fmla="*/ 50006 w 1369219"/>
                  <a:gd name="connsiteY1" fmla="*/ 5682 h 1622551"/>
                  <a:gd name="connsiteX2" fmla="*/ 242887 w 1369219"/>
                  <a:gd name="connsiteY2" fmla="*/ 1079626 h 1622551"/>
                  <a:gd name="connsiteX3" fmla="*/ 614362 w 1369219"/>
                  <a:gd name="connsiteY3" fmla="*/ 1460626 h 1622551"/>
                  <a:gd name="connsiteX4" fmla="*/ 1369219 w 1369219"/>
                  <a:gd name="connsiteY4" fmla="*/ 1622551 h 162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9219" h="1622551">
                    <a:moveTo>
                      <a:pt x="0" y="1596357"/>
                    </a:moveTo>
                    <a:cubicBezTo>
                      <a:pt x="4762" y="844080"/>
                      <a:pt x="9525" y="91804"/>
                      <a:pt x="50006" y="5682"/>
                    </a:cubicBezTo>
                    <a:cubicBezTo>
                      <a:pt x="90487" y="-80440"/>
                      <a:pt x="148828" y="837135"/>
                      <a:pt x="242887" y="1079626"/>
                    </a:cubicBezTo>
                    <a:cubicBezTo>
                      <a:pt x="336946" y="1322117"/>
                      <a:pt x="426640" y="1370139"/>
                      <a:pt x="614362" y="1460626"/>
                    </a:cubicBezTo>
                    <a:cubicBezTo>
                      <a:pt x="802084" y="1551113"/>
                      <a:pt x="1248569" y="1618582"/>
                      <a:pt x="1369219" y="1622551"/>
                    </a:cubicBezTo>
                  </a:path>
                </a:pathLst>
              </a:custGeom>
              <a:noFill/>
              <a:ln w="28575">
                <a:solidFill>
                  <a:srgbClr val="6293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81AAE30-8E5D-4FE9-AB32-83FADD7CD5D6}"/>
                  </a:ext>
                </a:extLst>
              </p:cNvPr>
              <p:cNvSpPr/>
              <p:nvPr/>
            </p:nvSpPr>
            <p:spPr>
              <a:xfrm>
                <a:off x="3008239" y="1604190"/>
                <a:ext cx="895093" cy="937595"/>
              </a:xfrm>
              <a:custGeom>
                <a:avLst/>
                <a:gdLst>
                  <a:gd name="connsiteX0" fmla="*/ 0 w 1369219"/>
                  <a:gd name="connsiteY0" fmla="*/ 1596357 h 1622551"/>
                  <a:gd name="connsiteX1" fmla="*/ 50006 w 1369219"/>
                  <a:gd name="connsiteY1" fmla="*/ 5682 h 1622551"/>
                  <a:gd name="connsiteX2" fmla="*/ 242887 w 1369219"/>
                  <a:gd name="connsiteY2" fmla="*/ 1079626 h 1622551"/>
                  <a:gd name="connsiteX3" fmla="*/ 614362 w 1369219"/>
                  <a:gd name="connsiteY3" fmla="*/ 1460626 h 1622551"/>
                  <a:gd name="connsiteX4" fmla="*/ 1369219 w 1369219"/>
                  <a:gd name="connsiteY4" fmla="*/ 1622551 h 162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9219" h="1622551">
                    <a:moveTo>
                      <a:pt x="0" y="1596357"/>
                    </a:moveTo>
                    <a:cubicBezTo>
                      <a:pt x="4762" y="844080"/>
                      <a:pt x="9525" y="91804"/>
                      <a:pt x="50006" y="5682"/>
                    </a:cubicBezTo>
                    <a:cubicBezTo>
                      <a:pt x="90487" y="-80440"/>
                      <a:pt x="148828" y="837135"/>
                      <a:pt x="242887" y="1079626"/>
                    </a:cubicBezTo>
                    <a:cubicBezTo>
                      <a:pt x="336946" y="1322117"/>
                      <a:pt x="426640" y="1370139"/>
                      <a:pt x="614362" y="1460626"/>
                    </a:cubicBezTo>
                    <a:cubicBezTo>
                      <a:pt x="802084" y="1551113"/>
                      <a:pt x="1248569" y="1618582"/>
                      <a:pt x="1369219" y="1622551"/>
                    </a:cubicBezTo>
                  </a:path>
                </a:pathLst>
              </a:custGeom>
              <a:noFill/>
              <a:ln w="28575">
                <a:solidFill>
                  <a:srgbClr val="6293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D48B96E-02C0-4871-BE57-AF286E51D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0690" y="1354166"/>
                <a:ext cx="1335" cy="1185129"/>
              </a:xfrm>
              <a:prstGeom prst="straightConnector1">
                <a:avLst/>
              </a:prstGeom>
              <a:ln w="28575">
                <a:solidFill>
                  <a:srgbClr val="DD708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D213E36-46A7-41FD-8F89-CE9BB01CA1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7857" y="1354166"/>
                <a:ext cx="1335" cy="1185129"/>
              </a:xfrm>
              <a:prstGeom prst="straightConnector1">
                <a:avLst/>
              </a:prstGeom>
              <a:ln w="28575">
                <a:solidFill>
                  <a:srgbClr val="DD708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1AE2E46-3BB7-4BBC-BE90-CAF7CBA68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36" y="2543361"/>
                <a:ext cx="3612469" cy="0"/>
              </a:xfrm>
              <a:prstGeom prst="straightConnector1">
                <a:avLst/>
              </a:prstGeom>
              <a:ln w="28575"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ight Brace 25">
                <a:extLst>
                  <a:ext uri="{FF2B5EF4-FFF2-40B4-BE49-F238E27FC236}">
                    <a16:creationId xmlns:a16="http://schemas.microsoft.com/office/drawing/2014/main" id="{0D5C8069-6C6E-4BC0-8AB6-D35F8CBBB27E}"/>
                  </a:ext>
                </a:extLst>
              </p:cNvPr>
              <p:cNvSpPr/>
              <p:nvPr/>
            </p:nvSpPr>
            <p:spPr>
              <a:xfrm rot="5400000">
                <a:off x="3054642" y="2516759"/>
                <a:ext cx="102748" cy="208166"/>
              </a:xfrm>
              <a:prstGeom prst="rightBrace">
                <a:avLst>
                  <a:gd name="adj1" fmla="val 36144"/>
                  <a:gd name="adj2" fmla="val 50000"/>
                </a:avLst>
              </a:prstGeom>
              <a:ln w="19050">
                <a:solidFill>
                  <a:srgbClr val="13257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9F4BB9-34DB-4BE9-B7B5-615B8C2C6AF2}"/>
                  </a:ext>
                </a:extLst>
              </p:cNvPr>
              <p:cNvSpPr/>
              <p:nvPr/>
            </p:nvSpPr>
            <p:spPr>
              <a:xfrm>
                <a:off x="2579104" y="2685643"/>
                <a:ext cx="11648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subframe delay</a:t>
                </a:r>
                <a:endParaRPr lang="en-GB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A766C6D-62F8-42E8-B1CE-D7A093D29608}"/>
                  </a:ext>
                </a:extLst>
              </p:cNvPr>
              <p:cNvSpPr/>
              <p:nvPr/>
            </p:nvSpPr>
            <p:spPr>
              <a:xfrm>
                <a:off x="2051003" y="1008616"/>
                <a:ext cx="9801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X-ray pulses</a:t>
                </a:r>
                <a:endParaRPr lang="en-GB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7BCFDC-64B3-4D44-861B-7783846A267C}"/>
                  </a:ext>
                </a:extLst>
              </p:cNvPr>
              <p:cNvSpPr/>
              <p:nvPr/>
            </p:nvSpPr>
            <p:spPr>
              <a:xfrm>
                <a:off x="3413403" y="1299746"/>
                <a:ext cx="12860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subframe interval</a:t>
                </a:r>
                <a:endParaRPr lang="en-GB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57267C5-CE94-4018-8908-0AEAC8C80EEC}"/>
                  </a:ext>
                </a:extLst>
              </p:cNvPr>
              <p:cNvCxnSpPr/>
              <p:nvPr/>
            </p:nvCxnSpPr>
            <p:spPr>
              <a:xfrm flipH="1">
                <a:off x="1954600" y="1235053"/>
                <a:ext cx="136919" cy="751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78A1CF-D11A-4BFC-B08A-0948762C5D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3400" y="1201316"/>
                <a:ext cx="129673" cy="1233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977C62D-B8F9-470F-A7D2-9E70F250D506}"/>
                  </a:ext>
                </a:extLst>
              </p:cNvPr>
              <p:cNvCxnSpPr/>
              <p:nvPr/>
            </p:nvCxnSpPr>
            <p:spPr>
              <a:xfrm flipH="1">
                <a:off x="3377000" y="1511597"/>
                <a:ext cx="124472" cy="751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49428311-D025-4601-8DF9-687DE12FE070}"/>
                  </a:ext>
                </a:extLst>
              </p:cNvPr>
              <p:cNvSpPr/>
              <p:nvPr/>
            </p:nvSpPr>
            <p:spPr>
              <a:xfrm rot="16200000">
                <a:off x="1297975" y="558528"/>
                <a:ext cx="110956" cy="1108501"/>
              </a:xfrm>
              <a:prstGeom prst="rightBrace">
                <a:avLst>
                  <a:gd name="adj1" fmla="val 47822"/>
                  <a:gd name="adj2" fmla="val 50000"/>
                </a:avLst>
              </a:prstGeom>
              <a:ln w="19050">
                <a:solidFill>
                  <a:srgbClr val="13257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8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B15815C-2DF7-4008-B045-6364AC3CC6FA}"/>
                  </a:ext>
                </a:extLst>
              </p:cNvPr>
              <p:cNvSpPr/>
              <p:nvPr/>
            </p:nvSpPr>
            <p:spPr>
              <a:xfrm>
                <a:off x="827584" y="769268"/>
                <a:ext cx="10921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Helvetica" panose="020B0604020202020204" pitchFamily="34" charset="0"/>
                    <a:ea typeface="Tahoma" panose="020B0604030504040204" pitchFamily="34" charset="0"/>
                    <a:cs typeface="Helvetica" panose="020B0604020202020204" pitchFamily="34" charset="0"/>
                  </a:rPr>
                  <a:t>period: 704 ns</a:t>
                </a:r>
                <a:endParaRPr lang="en-GB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82EC37-69CC-4302-BB3D-2EA63B3CC8F6}"/>
                </a:ext>
              </a:extLst>
            </p:cNvPr>
            <p:cNvSpPr/>
            <p:nvPr/>
          </p:nvSpPr>
          <p:spPr>
            <a:xfrm>
              <a:off x="1843088" y="1050183"/>
              <a:ext cx="9483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prstClr val="black"/>
                  </a:solidFill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Concept</a:t>
              </a:r>
              <a:endParaRPr lang="en-US" sz="16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334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</a:t>
            </a:r>
            <a:r>
              <a:rPr lang="en-US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h-flux CZT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59160-4B31-4553-A0FD-117A6D88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31"/>
          <a:stretch/>
        </p:blipFill>
        <p:spPr>
          <a:xfrm>
            <a:off x="389467" y="1284666"/>
            <a:ext cx="9623694" cy="3200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8C19F3-7B87-4E85-B8D5-E433F6C5EDCB}"/>
              </a:ext>
            </a:extLst>
          </p:cNvPr>
          <p:cNvSpPr/>
          <p:nvPr/>
        </p:nvSpPr>
        <p:spPr>
          <a:xfrm>
            <a:off x="1909147" y="1130776"/>
            <a:ext cx="2252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XIDER T4 -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sample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C19F3-7B87-4E85-B8D5-E433F6C5EDCB}"/>
              </a:ext>
            </a:extLst>
          </p:cNvPr>
          <p:cNvSpPr/>
          <p:nvPr/>
        </p:nvSpPr>
        <p:spPr>
          <a:xfrm>
            <a:off x="6662575" y="1130776"/>
            <a:ext cx="2504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XIDER T4 – HF-CZT sample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575" y="4484914"/>
            <a:ext cx="8112968" cy="1687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Afterglow/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aftersignal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Extra-charge delivered by the sensor after end of irradiation</a:t>
            </a:r>
          </a:p>
          <a:p>
            <a:pPr marL="681750" lvl="2" indent="-285750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performs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much worse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than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CZT</a:t>
            </a:r>
          </a:p>
          <a:p>
            <a:pPr marL="681750" lvl="2" indent="-285750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Residual still present in HF-CZT</a:t>
            </a: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For XFEL pulsed operation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→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effect mitigated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7716" y="4418109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* Fluxes in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/s/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px</a:t>
            </a:r>
            <a:endParaRPr lang="en-GB" sz="14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5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334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</a:t>
            </a:r>
            <a:r>
              <a:rPr lang="en-US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h-flux CZT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C4F594C1-257A-40D8-B3BC-8080F177CA67}"/>
              </a:ext>
            </a:extLst>
          </p:cNvPr>
          <p:cNvSpPr txBox="1">
            <a:spLocks noChangeArrowheads="1"/>
          </p:cNvSpPr>
          <p:nvPr/>
        </p:nvSpPr>
        <p:spPr>
          <a:xfrm>
            <a:off x="389467" y="1084353"/>
            <a:ext cx="8424936" cy="4464496"/>
          </a:xfrm>
          <a:prstGeom prst="rect">
            <a:avLst/>
          </a:prstGeom>
        </p:spPr>
        <p:txBody>
          <a:bodyPr anchor="t" anchorCtr="0"/>
          <a:lstStyle/>
          <a:p>
            <a:pPr marL="0" lvl="1"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“High-flux” CZT </a:t>
            </a: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Better charge transport properties than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version improves hole transport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properties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80000"/>
              </a:lnSpc>
              <a:spcBef>
                <a:spcPts val="1200"/>
              </a:spcBef>
              <a:spcAft>
                <a:spcPts val="800"/>
              </a:spcAft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Redlen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Technologies</a:t>
            </a: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Redlen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does not supply prototypes, slowly opening to the synchrotron market </a:t>
            </a: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Their sensor processing technology (e.g.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pixelation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) is still somewhat “rudimentary”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80000"/>
              </a:lnSpc>
              <a:spcBef>
                <a:spcPts val="1200"/>
              </a:spcBef>
              <a:spcAft>
                <a:spcPts val="800"/>
              </a:spcAft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Collaborating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IMEM-CNR-Due2Lab (Parma):</a:t>
            </a: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IMEM reprocesses “high-flux” CZT sensors from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Redlen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Developed a suitable platinum contact technology</a:t>
            </a:r>
          </a:p>
          <a:p>
            <a:pPr marL="681750" lvl="2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First devices by the end of 2022 with very promising results:</a:t>
            </a:r>
          </a:p>
          <a:p>
            <a:pPr marL="681750" lvl="2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Low leakage current (significantly lower than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CdTe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)</a:t>
            </a:r>
          </a:p>
          <a:p>
            <a:pPr marL="681750" lvl="2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 terms of time stability (reduced polarization effects)</a:t>
            </a:r>
          </a:p>
          <a:p>
            <a:pPr marL="681750" lvl="2" indent="-28575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Good linearity up to high X-ray flux densities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6F8970-96A8-4574-8551-9AF12EC77549}"/>
              </a:ext>
            </a:extLst>
          </p:cNvPr>
          <p:cNvGrpSpPr/>
          <p:nvPr/>
        </p:nvGrpSpPr>
        <p:grpSpPr>
          <a:xfrm>
            <a:off x="8345714" y="769258"/>
            <a:ext cx="3846286" cy="3748918"/>
            <a:chOff x="6895349" y="2766567"/>
            <a:chExt cx="2144705" cy="205409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1C4C90-A8DB-4B63-B37E-DC5A45815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5542" y="2766567"/>
              <a:ext cx="1924319" cy="1786187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A13C26-9AD4-4D9F-9B33-16EDE17A18AF}"/>
                </a:ext>
              </a:extLst>
            </p:cNvPr>
            <p:cNvSpPr/>
            <p:nvPr/>
          </p:nvSpPr>
          <p:spPr>
            <a:xfrm>
              <a:off x="6895349" y="4552754"/>
              <a:ext cx="2144705" cy="267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Linearity up to</a:t>
              </a:r>
            </a:p>
            <a:p>
              <a:pPr algn="ctr"/>
              <a:r>
                <a:rPr lang="en-US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  6×10</a:t>
              </a:r>
              <a:r>
                <a:rPr lang="en-US" sz="1200" baseline="300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9</a:t>
              </a:r>
              <a:r>
                <a:rPr lang="en-US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  20 keV </a:t>
              </a:r>
              <a:r>
                <a:rPr lang="en-US" sz="1200" dirty="0" err="1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ph</a:t>
              </a:r>
              <a:r>
                <a:rPr lang="en-US" sz="1200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 / sec / 100µm pixel</a:t>
              </a:r>
              <a:endParaRPr lang="en-GB" sz="1200" i="1" baseline="30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2E139F9-4459-49AA-ABA6-CB92C5837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159" y="4595138"/>
            <a:ext cx="2298676" cy="1635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8C19F3-7B87-4E85-B8D5-E433F6C5EDCB}"/>
              </a:ext>
            </a:extLst>
          </p:cNvPr>
          <p:cNvSpPr/>
          <p:nvPr/>
        </p:nvSpPr>
        <p:spPr>
          <a:xfrm>
            <a:off x="9600270" y="615329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HF-CZT linearity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3C5E0-803D-4195-B69F-98328F82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800" y="0"/>
            <a:ext cx="337819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B71A44-C5ED-441C-BB55-FE2E2806EB2B}"/>
              </a:ext>
            </a:extLst>
          </p:cNvPr>
          <p:cNvSpPr/>
          <p:nvPr/>
        </p:nvSpPr>
        <p:spPr>
          <a:xfrm>
            <a:off x="389467" y="1098593"/>
            <a:ext cx="6497216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Introduction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Motivation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DynamiX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XIDER projects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collaboration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Front-end architecture</a:t>
            </a: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Continuous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pulsed illumination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handling and telegram protocol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Experimental results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Prototypes and characterisation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CZT</a:t>
            </a:r>
          </a:p>
          <a:p>
            <a:pPr>
              <a:spcBef>
                <a:spcPts val="1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rgbClr val="0060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en-GB" b="1" dirty="0" err="1">
                <a:solidFill>
                  <a:srgbClr val="0060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XIDyn</a:t>
            </a:r>
            <a:r>
              <a:rPr lang="en-GB" b="1" dirty="0">
                <a:solidFill>
                  <a:srgbClr val="0060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collaboration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Common MPW design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Scale-up plans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20A80-059C-469D-8EFB-30956721B2E9}"/>
              </a:ext>
            </a:extLst>
          </p:cNvPr>
          <p:cNvSpPr/>
          <p:nvPr/>
        </p:nvSpPr>
        <p:spPr>
          <a:xfrm>
            <a:off x="389467" y="274868"/>
            <a:ext cx="179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Outline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5317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Common MPW design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C4895-C317-4F8A-B6BF-082281E7F4B0}"/>
              </a:ext>
            </a:extLst>
          </p:cNvPr>
          <p:cNvSpPr/>
          <p:nvPr/>
        </p:nvSpPr>
        <p:spPr>
          <a:xfrm>
            <a:off x="7292842" y="1314519"/>
            <a:ext cx="4899158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MPW ASIC 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DynamiX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: 16×16 pixel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XIDER: 16×16 + STFC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serialiser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14 Gbps high-speed data serializers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Pitch is continuous (110 µm)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One piece of CZT over the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device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Chip is alive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New ASIC/sensor prototypes under assembly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BB7747-B4CA-47B8-87A9-F56C954A1164}"/>
              </a:ext>
            </a:extLst>
          </p:cNvPr>
          <p:cNvGrpSpPr/>
          <p:nvPr/>
        </p:nvGrpSpPr>
        <p:grpSpPr>
          <a:xfrm>
            <a:off x="2920468" y="1290495"/>
            <a:ext cx="4086192" cy="3655835"/>
            <a:chOff x="2391892" y="921855"/>
            <a:chExt cx="4605604" cy="4120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09DE0D-C8D0-431C-BF61-C02E0BFCA907}"/>
                </a:ext>
              </a:extLst>
            </p:cNvPr>
            <p:cNvSpPr/>
            <p:nvPr/>
          </p:nvSpPr>
          <p:spPr bwMode="auto">
            <a:xfrm>
              <a:off x="2732112" y="921855"/>
              <a:ext cx="3218069" cy="381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buClr>
                  <a:srgbClr val="132577">
                    <a:lumMod val="60000"/>
                    <a:lumOff val="40000"/>
                  </a:srgbClr>
                </a:buClr>
                <a:buSzPct val="100000"/>
                <a:defRPr/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MWP ASIC: 2×16×16 pixels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896C32-4BAC-4E2B-A348-25E591201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892" y="1290495"/>
              <a:ext cx="4162886" cy="328855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A90D04-4DAB-4116-A526-78BFC5076D69}"/>
                </a:ext>
              </a:extLst>
            </p:cNvPr>
            <p:cNvSpPr/>
            <p:nvPr/>
          </p:nvSpPr>
          <p:spPr>
            <a:xfrm>
              <a:off x="2461408" y="1385205"/>
              <a:ext cx="2327829" cy="31259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8BE10A-C9A8-480A-A833-D25C92074FFD}"/>
                </a:ext>
              </a:extLst>
            </p:cNvPr>
            <p:cNvSpPr/>
            <p:nvPr/>
          </p:nvSpPr>
          <p:spPr>
            <a:xfrm>
              <a:off x="4820533" y="1386948"/>
              <a:ext cx="1664729" cy="31242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3A2DA3-8192-4B22-A9EA-DDA32DC0D3F6}"/>
                </a:ext>
              </a:extLst>
            </p:cNvPr>
            <p:cNvSpPr/>
            <p:nvPr/>
          </p:nvSpPr>
          <p:spPr>
            <a:xfrm>
              <a:off x="2895772" y="4647609"/>
              <a:ext cx="1196440" cy="381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DynamiX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9C0422-E347-47D9-828D-F49FB9F8D15E}"/>
                </a:ext>
              </a:extLst>
            </p:cNvPr>
            <p:cNvSpPr/>
            <p:nvPr/>
          </p:nvSpPr>
          <p:spPr>
            <a:xfrm>
              <a:off x="4419023" y="4660806"/>
              <a:ext cx="2578473" cy="381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XIDER T6 + STFC ser.</a:t>
              </a:r>
            </a:p>
          </p:txBody>
        </p:sp>
      </p:grpSp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2B2D4910-D663-4B49-93EF-F5D8EED318B6}"/>
              </a:ext>
            </a:extLst>
          </p:cNvPr>
          <p:cNvSpPr/>
          <p:nvPr/>
        </p:nvSpPr>
        <p:spPr>
          <a:xfrm>
            <a:off x="597286" y="1290495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T1</a:t>
            </a:r>
            <a:r>
              <a:rPr lang="en-US" sz="1400" dirty="0"/>
              <a:t>!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D87285CC-267A-4F2A-A8A6-D312B3F269D4}"/>
              </a:ext>
            </a:extLst>
          </p:cNvPr>
          <p:cNvSpPr/>
          <p:nvPr/>
        </p:nvSpPr>
        <p:spPr>
          <a:xfrm>
            <a:off x="597286" y="1983388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T2</a:t>
            </a: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DC766BEA-CE47-4BE1-B924-27C8A42BD003}"/>
              </a:ext>
            </a:extLst>
          </p:cNvPr>
          <p:cNvSpPr/>
          <p:nvPr/>
        </p:nvSpPr>
        <p:spPr>
          <a:xfrm>
            <a:off x="597286" y="2676282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T3</a:t>
            </a: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46DB4191-0870-49D1-B4B4-5A9A238DC406}"/>
              </a:ext>
            </a:extLst>
          </p:cNvPr>
          <p:cNvSpPr/>
          <p:nvPr/>
        </p:nvSpPr>
        <p:spPr>
          <a:xfrm>
            <a:off x="597286" y="3369175"/>
            <a:ext cx="943948" cy="54710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T4</a:t>
            </a:r>
          </a:p>
        </p:txBody>
      </p:sp>
      <p:sp>
        <p:nvSpPr>
          <p:cNvPr id="31" name="Rectangle: Rounded Corners 12">
            <a:extLst>
              <a:ext uri="{FF2B5EF4-FFF2-40B4-BE49-F238E27FC236}">
                <a16:creationId xmlns:a16="http://schemas.microsoft.com/office/drawing/2014/main" id="{CCD0B41E-D83A-461D-A8AE-F518B84C51C0}"/>
              </a:ext>
            </a:extLst>
          </p:cNvPr>
          <p:cNvSpPr/>
          <p:nvPr/>
        </p:nvSpPr>
        <p:spPr>
          <a:xfrm>
            <a:off x="597286" y="4062069"/>
            <a:ext cx="943948" cy="547105"/>
          </a:xfrm>
          <a:prstGeom prst="roundRect">
            <a:avLst/>
          </a:prstGeom>
          <a:solidFill>
            <a:schemeClr val="bg1"/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T5</a:t>
            </a: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903F6A00-A457-42EA-9D01-D1FCC3BA74A5}"/>
              </a:ext>
            </a:extLst>
          </p:cNvPr>
          <p:cNvSpPr/>
          <p:nvPr/>
        </p:nvSpPr>
        <p:spPr>
          <a:xfrm>
            <a:off x="597286" y="4754960"/>
            <a:ext cx="943948" cy="547105"/>
          </a:xfrm>
          <a:prstGeom prst="roundRect">
            <a:avLst/>
          </a:prstGeom>
          <a:solidFill>
            <a:srgbClr val="0060A8">
              <a:alpha val="30000"/>
            </a:srgb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T6</a:t>
            </a:r>
          </a:p>
        </p:txBody>
      </p:sp>
      <p:sp>
        <p:nvSpPr>
          <p:cNvPr id="33" name="Rectangle: Rounded Corners 17">
            <a:extLst>
              <a:ext uri="{FF2B5EF4-FFF2-40B4-BE49-F238E27FC236}">
                <a16:creationId xmlns:a16="http://schemas.microsoft.com/office/drawing/2014/main" id="{9D690E21-A3EE-427A-9F39-244F224FEB9C}"/>
              </a:ext>
            </a:extLst>
          </p:cNvPr>
          <p:cNvSpPr/>
          <p:nvPr/>
        </p:nvSpPr>
        <p:spPr>
          <a:xfrm>
            <a:off x="597286" y="5447851"/>
            <a:ext cx="943948" cy="547105"/>
          </a:xfrm>
          <a:prstGeom prst="roundRect">
            <a:avLst/>
          </a:prstGeom>
          <a:solidFill>
            <a:srgbClr val="0060A8">
              <a:alpha val="30000"/>
            </a:srgbClr>
          </a:solidFill>
          <a:ln>
            <a:solidFill>
              <a:srgbClr val="0060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T7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5E885CF6-C609-4B81-B09A-C9C5B7078A45}"/>
              </a:ext>
            </a:extLst>
          </p:cNvPr>
          <p:cNvSpPr/>
          <p:nvPr/>
        </p:nvSpPr>
        <p:spPr>
          <a:xfrm>
            <a:off x="1678525" y="4772355"/>
            <a:ext cx="176645" cy="11440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31ED37-1C06-4E26-B08F-575D9C6B5406}"/>
              </a:ext>
            </a:extLst>
          </p:cNvPr>
          <p:cNvSpPr/>
          <p:nvPr/>
        </p:nvSpPr>
        <p:spPr>
          <a:xfrm rot="5400000">
            <a:off x="1620490" y="517178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4456726-67D3-41F5-A745-1B4B10600A21}"/>
              </a:ext>
            </a:extLst>
          </p:cNvPr>
          <p:cNvSpPr/>
          <p:nvPr/>
        </p:nvSpPr>
        <p:spPr>
          <a:xfrm>
            <a:off x="1678525" y="1335796"/>
            <a:ext cx="176645" cy="3273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93F28A-D68A-4DB2-9E90-701D88B1D713}"/>
              </a:ext>
            </a:extLst>
          </p:cNvPr>
          <p:cNvSpPr/>
          <p:nvPr/>
        </p:nvSpPr>
        <p:spPr>
          <a:xfrm rot="5400000">
            <a:off x="1590215" y="281646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XIDER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5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5973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Full </a:t>
            </a:r>
            <a:r>
              <a:rPr lang="en-GB" sz="4000" dirty="0" err="1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reticle</a:t>
            </a:r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scale-up plans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CFC63-8FAA-4043-88AE-9F4FD8B66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051" y="1659626"/>
            <a:ext cx="4798598" cy="2932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8B3E94-FF21-4E2F-909F-441E1E655DD1}"/>
              </a:ext>
            </a:extLst>
          </p:cNvPr>
          <p:cNvSpPr/>
          <p:nvPr/>
        </p:nvSpPr>
        <p:spPr>
          <a:xfrm>
            <a:off x="389467" y="1321072"/>
            <a:ext cx="6614470" cy="45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STFC Detector Hub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” funding scale up 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full reticle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over next 18 months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Merging design: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add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adjustable gains/cancellations to match ESRF and Diamond needs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Performance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optimisation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6817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Power, timing distribution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Aim for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adjustable number of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serialisers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.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For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example</a:t>
            </a:r>
          </a:p>
          <a:p>
            <a:pPr marL="6817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8 for high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rate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→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100kHz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$$$</a:t>
            </a:r>
          </a:p>
          <a:p>
            <a:pPr marL="6817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 for low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rate 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→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10kHz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$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RAM to sum and keep flux capability or sum sequence of frames, rolling buffer, veto, compare…</a:t>
            </a:r>
          </a:p>
          <a:p>
            <a:pPr marL="2245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Interested in other collaborators, requirements… this version and future 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3712" y="1321072"/>
            <a:ext cx="318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Possible merged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XIDyn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design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7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20-05-29 à 17.12.49.png">
            <a:extLst>
              <a:ext uri="{FF2B5EF4-FFF2-40B4-BE49-F238E27FC236}">
                <a16:creationId xmlns:a16="http://schemas.microsoft.com/office/drawing/2014/main" id="{4B455D44-FC9B-4BF0-9A56-D0BB588AE2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9" b="7110"/>
          <a:stretch/>
        </p:blipFill>
        <p:spPr>
          <a:xfrm>
            <a:off x="0" y="933377"/>
            <a:ext cx="12192000" cy="4400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82A07A-18A0-4009-9937-FF87E22DD9F6}"/>
              </a:ext>
            </a:extLst>
          </p:cNvPr>
          <p:cNvGrpSpPr/>
          <p:nvPr/>
        </p:nvGrpSpPr>
        <p:grpSpPr>
          <a:xfrm>
            <a:off x="1513067" y="5501943"/>
            <a:ext cx="9165866" cy="251720"/>
            <a:chOff x="562335" y="6179222"/>
            <a:chExt cx="11067332" cy="274114"/>
          </a:xfrm>
        </p:grpSpPr>
        <p:pic>
          <p:nvPicPr>
            <p:cNvPr id="7" name="Picture 2" descr="flag of Belgium">
              <a:extLst>
                <a:ext uri="{FF2B5EF4-FFF2-40B4-BE49-F238E27FC236}">
                  <a16:creationId xmlns:a16="http://schemas.microsoft.com/office/drawing/2014/main" id="{E1E10197-10DE-4AE4-97FD-7147AFD97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2335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4" descr="flag of Denmark">
              <a:extLst>
                <a:ext uri="{FF2B5EF4-FFF2-40B4-BE49-F238E27FC236}">
                  <a16:creationId xmlns:a16="http://schemas.microsoft.com/office/drawing/2014/main" id="{566710A9-F94F-4FD3-8583-1C5F8D3F3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762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Picture 8" descr="flag of Finland">
              <a:extLst>
                <a:ext uri="{FF2B5EF4-FFF2-40B4-BE49-F238E27FC236}">
                  <a16:creationId xmlns:a16="http://schemas.microsoft.com/office/drawing/2014/main" id="{9897E14F-9095-4187-A2C1-A63EEB91A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1189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8" descr="flag of France">
              <a:extLst>
                <a:ext uri="{FF2B5EF4-FFF2-40B4-BE49-F238E27FC236}">
                  <a16:creationId xmlns:a16="http://schemas.microsoft.com/office/drawing/2014/main" id="{6C8203DC-9C3D-4B9F-AD10-E44A86CA6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0616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flag of Germany">
              <a:extLst>
                <a:ext uri="{FF2B5EF4-FFF2-40B4-BE49-F238E27FC236}">
                  <a16:creationId xmlns:a16="http://schemas.microsoft.com/office/drawing/2014/main" id="{02B9A468-E87C-444D-A66F-3D5FB09E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0043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12" descr="flag of Italy">
              <a:extLst>
                <a:ext uri="{FF2B5EF4-FFF2-40B4-BE49-F238E27FC236}">
                  <a16:creationId xmlns:a16="http://schemas.microsoft.com/office/drawing/2014/main" id="{C827DC0F-BA3C-4AFE-9ECB-F7325247B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9470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14" descr="flag of Netherlands">
              <a:extLst>
                <a:ext uri="{FF2B5EF4-FFF2-40B4-BE49-F238E27FC236}">
                  <a16:creationId xmlns:a16="http://schemas.microsoft.com/office/drawing/2014/main" id="{E8D82492-3A94-4BB7-A88A-191A2E925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38897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6" descr="flag of Norway">
              <a:extLst>
                <a:ext uri="{FF2B5EF4-FFF2-40B4-BE49-F238E27FC236}">
                  <a16:creationId xmlns:a16="http://schemas.microsoft.com/office/drawing/2014/main" id="{D5071F45-95F8-46E7-83B0-0C3A8C174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68324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14" descr="flag of Russia">
              <a:extLst>
                <a:ext uri="{FF2B5EF4-FFF2-40B4-BE49-F238E27FC236}">
                  <a16:creationId xmlns:a16="http://schemas.microsoft.com/office/drawing/2014/main" id="{3223FCA4-3413-4D76-8D00-E52D295E9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97751" y="6179222"/>
              <a:ext cx="479730" cy="274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6" name="Picture 15" descr="flag of Spain">
              <a:extLst>
                <a:ext uri="{FF2B5EF4-FFF2-40B4-BE49-F238E27FC236}">
                  <a16:creationId xmlns:a16="http://schemas.microsoft.com/office/drawing/2014/main" id="{3C0CB8DC-62A8-4902-98DE-1E452FCB1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27178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16" descr="flag of Sweden">
              <a:extLst>
                <a:ext uri="{FF2B5EF4-FFF2-40B4-BE49-F238E27FC236}">
                  <a16:creationId xmlns:a16="http://schemas.microsoft.com/office/drawing/2014/main" id="{E31C8039-5CF7-4C76-859B-7A51C9F6C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56605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33" descr="flag of Switzerland">
              <a:extLst>
                <a:ext uri="{FF2B5EF4-FFF2-40B4-BE49-F238E27FC236}">
                  <a16:creationId xmlns:a16="http://schemas.microsoft.com/office/drawing/2014/main" id="{7B2AA6D7-3AB4-41EA-B27E-D48DAB06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86032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26" descr="flag of United Kingdom">
              <a:extLst>
                <a:ext uri="{FF2B5EF4-FFF2-40B4-BE49-F238E27FC236}">
                  <a16:creationId xmlns:a16="http://schemas.microsoft.com/office/drawing/2014/main" id="{8073404D-AF69-4D2E-B2AB-7D7FB0ED0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15459" y="617922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2" descr="flag of Austria">
              <a:extLst>
                <a:ext uri="{FF2B5EF4-FFF2-40B4-BE49-F238E27FC236}">
                  <a16:creationId xmlns:a16="http://schemas.microsoft.com/office/drawing/2014/main" id="{4C73CBD1-C995-4B67-938C-04F57CCF2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886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flag of Czech Republic">
              <a:extLst>
                <a:ext uri="{FF2B5EF4-FFF2-40B4-BE49-F238E27FC236}">
                  <a16:creationId xmlns:a16="http://schemas.microsoft.com/office/drawing/2014/main" id="{F95DB816-2B50-415F-964E-A8DE0895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13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flag of Hungary">
              <a:extLst>
                <a:ext uri="{FF2B5EF4-FFF2-40B4-BE49-F238E27FC236}">
                  <a16:creationId xmlns:a16="http://schemas.microsoft.com/office/drawing/2014/main" id="{A4DEEED8-5402-4C73-89CE-4AFF4DE0C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740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flag of Israel">
              <a:extLst>
                <a:ext uri="{FF2B5EF4-FFF2-40B4-BE49-F238E27FC236}">
                  <a16:creationId xmlns:a16="http://schemas.microsoft.com/office/drawing/2014/main" id="{629966C8-14B9-470D-B3B2-458AFE647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167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 descr="flag of Poland">
              <a:extLst>
                <a:ext uri="{FF2B5EF4-FFF2-40B4-BE49-F238E27FC236}">
                  <a16:creationId xmlns:a16="http://schemas.microsoft.com/office/drawing/2014/main" id="{B96AB32C-A8AA-4AE7-80A3-F58575A0D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594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flag of Portugal">
              <a:extLst>
                <a:ext uri="{FF2B5EF4-FFF2-40B4-BE49-F238E27FC236}">
                  <a16:creationId xmlns:a16="http://schemas.microsoft.com/office/drawing/2014/main" id="{5A1202D0-3116-4571-983B-154856AF6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2021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6" descr="flag of South Africa">
              <a:extLst>
                <a:ext uri="{FF2B5EF4-FFF2-40B4-BE49-F238E27FC236}">
                  <a16:creationId xmlns:a16="http://schemas.microsoft.com/office/drawing/2014/main" id="{359623FE-ADFE-4321-88BF-4661A5DC5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9937" y="6179222"/>
              <a:ext cx="479730" cy="2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Image of National Flag">
              <a:extLst>
                <a:ext uri="{FF2B5EF4-FFF2-40B4-BE49-F238E27FC236}">
                  <a16:creationId xmlns:a16="http://schemas.microsoft.com/office/drawing/2014/main" id="{4C275AAC-C6F6-468B-A535-50520D55167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1448" y="6179222"/>
              <a:ext cx="478800" cy="27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EFEFC3-5D10-4EC6-9F91-8D7BC2E29DF2}"/>
              </a:ext>
            </a:extLst>
          </p:cNvPr>
          <p:cNvSpPr/>
          <p:nvPr/>
        </p:nvSpPr>
        <p:spPr>
          <a:xfrm>
            <a:off x="1477191" y="6071599"/>
            <a:ext cx="9635701" cy="684801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en-GB" sz="4000" dirty="0" smtClean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Thank you for your attention</a:t>
            </a:r>
            <a:endParaRPr lang="en-GB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4B80BA-FFB4-4D42-8D53-A244E3BBB6CF}"/>
              </a:ext>
            </a:extLst>
          </p:cNvPr>
          <p:cNvGrpSpPr/>
          <p:nvPr/>
        </p:nvGrpSpPr>
        <p:grpSpPr bwMode="auto">
          <a:xfrm>
            <a:off x="2039058" y="15543"/>
            <a:ext cx="8594285" cy="917834"/>
            <a:chOff x="1187624" y="4803982"/>
            <a:chExt cx="3831376" cy="4091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4656FD-F519-4584-AABA-D9CCE23DC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2608070" y="4862530"/>
              <a:ext cx="1038229" cy="2920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65DAB5A-86B6-41CA-A7EB-D16C82F78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1770765" y="4848470"/>
              <a:ext cx="609899" cy="32019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E96979-72DD-4089-81EB-BE77231C4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1187624" y="4803982"/>
              <a:ext cx="327726" cy="4091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F8E7A67-B865-4076-BD29-D78942A6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3928240" y="4868279"/>
              <a:ext cx="1090760" cy="280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50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2507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Motivation</a:t>
            </a:r>
            <a:endParaRPr lang="en-US" dirty="0">
              <a:solidFill>
                <a:srgbClr val="0060A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2846F4-7B62-4C82-A252-7E290C0DE13A}"/>
              </a:ext>
            </a:extLst>
          </p:cNvPr>
          <p:cNvSpPr/>
          <p:nvPr/>
        </p:nvSpPr>
        <p:spPr>
          <a:xfrm>
            <a:off x="388404" y="1256770"/>
            <a:ext cx="7128993" cy="435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rgbClr val="2B4DDD"/>
              </a:buClr>
              <a:buSzPct val="100000"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generation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</a:t>
            </a:r>
            <a:r>
              <a:rPr lang="en-GB" sz="20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of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synchrotron and FEL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facilities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66400" indent="-266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Diamond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II </a:t>
            </a:r>
          </a:p>
          <a:p>
            <a:pPr marL="543600" lvl="1" indent="-277200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Planned 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upgrade</a:t>
            </a:r>
          </a:p>
          <a:p>
            <a:pPr marL="266400" indent="-2664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ESRF Extremely Brilliant Source (EBS)</a:t>
            </a:r>
          </a:p>
          <a:p>
            <a:pPr marL="543600" lvl="1" indent="-277200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 user mode since 2020</a:t>
            </a:r>
          </a:p>
          <a:p>
            <a:pPr marL="0" lvl="1">
              <a:buClr>
                <a:srgbClr val="2B4DDD"/>
              </a:buClr>
              <a:buSzPct val="100000"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rgbClr val="2B4DDD"/>
              </a:buClr>
              <a:buSzPct val="100000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science opportunities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 improved instrumentation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X-ray detectors</a:t>
            </a:r>
          </a:p>
          <a:p>
            <a:pPr marL="543600" lvl="1" indent="-2772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Extended dynamic range</a:t>
            </a:r>
          </a:p>
          <a:p>
            <a:pPr marL="543600" lvl="1" indent="-2772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Shorter time domains: intrinsic time resolution and frame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rate</a:t>
            </a:r>
          </a:p>
          <a:p>
            <a:pPr marL="543600" lvl="1" indent="-2772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Detection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of high energy photons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0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D1F70-C7B1-468D-885B-F558DA9EACB4}"/>
              </a:ext>
            </a:extLst>
          </p:cNvPr>
          <p:cNvGrpSpPr/>
          <p:nvPr/>
        </p:nvGrpSpPr>
        <p:grpSpPr>
          <a:xfrm>
            <a:off x="7615451" y="818551"/>
            <a:ext cx="3946469" cy="2927777"/>
            <a:chOff x="8150835" y="1092642"/>
            <a:chExt cx="3736365" cy="29277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56194E-229D-48AE-B3DC-D5C054FFEC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0835" y="1100112"/>
              <a:ext cx="3736365" cy="2920307"/>
              <a:chOff x="430917" y="1160066"/>
              <a:chExt cx="4013331" cy="3136779"/>
            </a:xfrm>
          </p:grpSpPr>
          <p:graphicFrame>
            <p:nvGraphicFramePr>
              <p:cNvPr id="11" name="Object 1">
                <a:extLst>
                  <a:ext uri="{FF2B5EF4-FFF2-40B4-BE49-F238E27FC236}">
                    <a16:creationId xmlns:a16="http://schemas.microsoft.com/office/drawing/2014/main" id="{6EA44A3B-9A6E-4EDB-9E69-6CEC01EC3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7774018"/>
                  </p:ext>
                </p:extLst>
              </p:nvPr>
            </p:nvGraphicFramePr>
            <p:xfrm>
              <a:off x="430917" y="1571032"/>
              <a:ext cx="4013331" cy="2725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name="Visio" r:id="rId3" imgW="6682534" imgH="4701461" progId="Visio.Drawing.11">
                      <p:embed/>
                    </p:oleObj>
                  </mc:Choice>
                  <mc:Fallback>
                    <p:oleObj name="Visio" r:id="rId3" imgW="6682534" imgH="4701461" progId="Visio.Drawing.11">
                      <p:embed/>
                      <p:pic>
                        <p:nvPicPr>
                          <p:cNvPr id="45" name="Object 1">
                            <a:extLst>
                              <a:ext uri="{FF2B5EF4-FFF2-40B4-BE49-F238E27FC236}">
                                <a16:creationId xmlns:a16="http://schemas.microsoft.com/office/drawing/2014/main" id="{4A9C524E-8E0C-4EF7-BBBC-001C38CC14A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917" y="1571032"/>
                            <a:ext cx="4013331" cy="2725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797484-8EED-4774-87A5-5359C7A309C0}"/>
                  </a:ext>
                </a:extLst>
              </p:cNvPr>
              <p:cNvSpPr/>
              <p:nvPr/>
            </p:nvSpPr>
            <p:spPr>
              <a:xfrm>
                <a:off x="629301" y="1160066"/>
                <a:ext cx="3616562" cy="495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Example of ESRF brilliance gain</a:t>
                </a:r>
              </a:p>
              <a:p>
                <a:pPr algn="ctr"/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[photons/s/0.1BW/mm2/mr2]</a:t>
                </a:r>
                <a:endParaRPr lang="en-GB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grpSp>
            <p:nvGrpSpPr>
              <p:cNvPr id="14" name="Group 63">
                <a:extLst>
                  <a:ext uri="{FF2B5EF4-FFF2-40B4-BE49-F238E27FC236}">
                    <a16:creationId xmlns:a16="http://schemas.microsoft.com/office/drawing/2014/main" id="{25305A7B-3164-4F59-9214-4085859E0DB5}"/>
                  </a:ext>
                </a:extLst>
              </p:cNvPr>
              <p:cNvGrpSpPr/>
              <p:nvPr/>
            </p:nvGrpSpPr>
            <p:grpSpPr>
              <a:xfrm>
                <a:off x="1304394" y="1745314"/>
                <a:ext cx="488673" cy="734702"/>
                <a:chOff x="1300006" y="3820499"/>
                <a:chExt cx="697623" cy="1056985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2A02E2E9-8FF1-4F32-802E-8AE5F7ABC1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7049" y="3820499"/>
                  <a:ext cx="1069" cy="1056985"/>
                </a:xfrm>
                <a:prstGeom prst="straightConnector1">
                  <a:avLst/>
                </a:prstGeom>
                <a:ln w="19050">
                  <a:solidFill>
                    <a:srgbClr val="14277C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68E266E-E286-429D-9981-E9177055FFE1}"/>
                    </a:ext>
                  </a:extLst>
                </p:cNvPr>
                <p:cNvSpPr/>
                <p:nvPr/>
              </p:nvSpPr>
              <p:spPr>
                <a:xfrm>
                  <a:off x="1300006" y="4030938"/>
                  <a:ext cx="697623" cy="351517"/>
                </a:xfrm>
                <a:prstGeom prst="ellipse">
                  <a:avLst/>
                </a:prstGeom>
                <a:solidFill>
                  <a:srgbClr val="1427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800" b="1" kern="0" dirty="0">
                      <a:solidFill>
                        <a:schemeClr val="bg1"/>
                      </a:solidFill>
                    </a:rPr>
                    <a:t>×100</a:t>
                  </a:r>
                  <a:endParaRPr lang="en-GB" sz="800" b="1" kern="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" name="Group 68">
                <a:extLst>
                  <a:ext uri="{FF2B5EF4-FFF2-40B4-BE49-F238E27FC236}">
                    <a16:creationId xmlns:a16="http://schemas.microsoft.com/office/drawing/2014/main" id="{B5A244AD-9FEF-48A7-8A1A-22F577D9F6C1}"/>
                  </a:ext>
                </a:extLst>
              </p:cNvPr>
              <p:cNvGrpSpPr/>
              <p:nvPr/>
            </p:nvGrpSpPr>
            <p:grpSpPr>
              <a:xfrm>
                <a:off x="3313502" y="2092183"/>
                <a:ext cx="488673" cy="696034"/>
                <a:chOff x="2301278" y="4002480"/>
                <a:chExt cx="697624" cy="1001360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67D32804-4A0C-4A8E-B48D-4AC760C62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4229" y="4002480"/>
                  <a:ext cx="0" cy="1001360"/>
                </a:xfrm>
                <a:prstGeom prst="straightConnector1">
                  <a:avLst/>
                </a:prstGeom>
                <a:ln w="19050">
                  <a:solidFill>
                    <a:srgbClr val="14277C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F0EA8D1-7C51-43E6-9274-D12E96A1B466}"/>
                    </a:ext>
                  </a:extLst>
                </p:cNvPr>
                <p:cNvSpPr/>
                <p:nvPr/>
              </p:nvSpPr>
              <p:spPr>
                <a:xfrm>
                  <a:off x="2301278" y="4295713"/>
                  <a:ext cx="697624" cy="351518"/>
                </a:xfrm>
                <a:prstGeom prst="ellipse">
                  <a:avLst/>
                </a:prstGeom>
                <a:solidFill>
                  <a:srgbClr val="1427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800" b="1" kern="0" dirty="0">
                      <a:solidFill>
                        <a:schemeClr val="bg1"/>
                      </a:solidFill>
                    </a:rPr>
                    <a:t>×230</a:t>
                  </a:r>
                  <a:endParaRPr lang="en-GB" sz="800" b="1" kern="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78FF1B-33D3-41A2-8A2B-3E312687B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702" y="1092642"/>
              <a:ext cx="441803" cy="51138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D908492-1EB5-40CC-87A0-A862A17880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97" y="4185079"/>
            <a:ext cx="4262033" cy="25999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BC64D89-4C5A-4667-A14A-BBA3B1D3C31D}"/>
              </a:ext>
            </a:extLst>
          </p:cNvPr>
          <p:cNvSpPr/>
          <p:nvPr/>
        </p:nvSpPr>
        <p:spPr>
          <a:xfrm>
            <a:off x="7870259" y="3989908"/>
            <a:ext cx="3556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Schematic of current Diamond and future Diamond II lattice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922DBA-F9D3-435E-993D-2E40B4EDB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633233" y="4220903"/>
            <a:ext cx="793336" cy="242631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938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691247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 smtClean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DynamiX</a:t>
            </a:r>
            <a:r>
              <a:rPr lang="en-GB" sz="4000" dirty="0" smtClean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XIDER projects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60A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E684E3-C93F-4A46-95BA-C75D579E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0" y="1479958"/>
            <a:ext cx="4861733" cy="2275042"/>
          </a:xfrm>
          <a:prstGeom prst="rect">
            <a:avLst/>
          </a:prstGeom>
        </p:spPr>
      </p:pic>
      <p:pic>
        <p:nvPicPr>
          <p:cNvPr id="23" name="Grafik 10">
            <a:extLst>
              <a:ext uri="{FF2B5EF4-FFF2-40B4-BE49-F238E27FC236}">
                <a16:creationId xmlns:a16="http://schemas.microsoft.com/office/drawing/2014/main" id="{19756A90-32B6-4BB4-B0BB-91A43A16B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849" y="1388859"/>
            <a:ext cx="3327301" cy="2373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D70BB4-ACDF-49B9-AE10-7D90DEAF9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00" y="2041721"/>
            <a:ext cx="1287356" cy="6758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7FE47C-423E-44CE-9505-B8D3AFA67C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885" y="1089049"/>
            <a:ext cx="626193" cy="7818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92CD88-E14B-4B98-9B77-A34FE79AE4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26889" y="1283513"/>
            <a:ext cx="1672667" cy="4302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F3F361-E823-4CB1-A2A8-3E0E3FEC78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18939" y="1900712"/>
            <a:ext cx="1592112" cy="4479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492B00C-EBA9-4612-8A88-0F080E0EE467}"/>
              </a:ext>
            </a:extLst>
          </p:cNvPr>
          <p:cNvSpPr/>
          <p:nvPr/>
        </p:nvSpPr>
        <p:spPr>
          <a:xfrm>
            <a:off x="1915697" y="101952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DynamiX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2412B1-FF58-430A-86EE-F9BF1D25943F}"/>
              </a:ext>
            </a:extLst>
          </p:cNvPr>
          <p:cNvSpPr/>
          <p:nvPr/>
        </p:nvSpPr>
        <p:spPr>
          <a:xfrm>
            <a:off x="8383173" y="96365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117F5-11C9-4096-B569-A16027B72658}"/>
              </a:ext>
            </a:extLst>
          </p:cNvPr>
          <p:cNvSpPr/>
          <p:nvPr/>
        </p:nvSpPr>
        <p:spPr>
          <a:xfrm>
            <a:off x="253420" y="3984740"/>
            <a:ext cx="6096000" cy="23329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“Low energy”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single-crystal diffraction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“Soft” organic samples (e.g. protein crystals) 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Energy range: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15 to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30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keV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accuracy is a must (crystal structure determination)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“Long” integration times:  ~10 µs to (many)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Frame rate determined by integration time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457B2-753A-4243-804D-11A6264744C1}"/>
              </a:ext>
            </a:extLst>
          </p:cNvPr>
          <p:cNvSpPr/>
          <p:nvPr/>
        </p:nvSpPr>
        <p:spPr>
          <a:xfrm>
            <a:off x="6721150" y="3947446"/>
            <a:ext cx="5470850" cy="227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“High-energy” time resolved diffraction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Hard” inorganic samples (often polycrystalline) 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Energy range: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30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to 100 keV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Sensitivity to fast changes is crucial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Sub-µs repetition  (limited by beam time structure)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Continuous and burst mode readout (memory)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B81392-A6B1-4AB2-AC56-85A07621662B}"/>
              </a:ext>
            </a:extLst>
          </p:cNvPr>
          <p:cNvSpPr/>
          <p:nvPr/>
        </p:nvSpPr>
        <p:spPr>
          <a:xfrm>
            <a:off x="3041503" y="6488668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target applications and parameter space!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4603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collaboration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3117F5-11C9-4096-B569-A16027B72658}"/>
              </a:ext>
            </a:extLst>
          </p:cNvPr>
          <p:cNvSpPr/>
          <p:nvPr/>
        </p:nvSpPr>
        <p:spPr>
          <a:xfrm>
            <a:off x="389467" y="1116683"/>
            <a:ext cx="6096000" cy="3684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Common technical choices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CZT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Acquisition Framework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defRPr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132577">
                  <a:lumMod val="60000"/>
                  <a:lumOff val="40000"/>
                </a:srgbClr>
              </a:buClr>
              <a:buSzPct val="100000"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XIDyn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collaboration</a:t>
            </a:r>
          </a:p>
          <a:p>
            <a:pPr marL="285750" lvl="1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Started in 2022</a:t>
            </a:r>
          </a:p>
          <a:p>
            <a:pPr marL="285750" lvl="1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Development of a common platform</a:t>
            </a:r>
          </a:p>
          <a:p>
            <a:pPr marL="285750" lvl="1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Attempt to merge both designs</a:t>
            </a:r>
          </a:p>
          <a:p>
            <a:pPr marL="180000" indent="-285750">
              <a:lnSpc>
                <a:spcPct val="8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B40056-CDA9-455A-A2A5-1435EF58C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6173" y="1594604"/>
            <a:ext cx="2953281" cy="21460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6355" y="4755002"/>
            <a:ext cx="4436360" cy="1585018"/>
            <a:chOff x="556355" y="4755002"/>
            <a:chExt cx="4436360" cy="1585018"/>
          </a:xfrm>
        </p:grpSpPr>
        <p:pic>
          <p:nvPicPr>
            <p:cNvPr id="18" name="Graphic 17" descr="Handshake">
              <a:extLst>
                <a:ext uri="{FF2B5EF4-FFF2-40B4-BE49-F238E27FC236}">
                  <a16:creationId xmlns:a16="http://schemas.microsoft.com/office/drawing/2014/main" id="{9EB8A13F-6E0A-4E21-B945-B5682352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2919" y="5173940"/>
              <a:ext cx="837884" cy="83788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22ADB2-9589-4A00-BAB9-A3B1526765E5}"/>
                </a:ext>
              </a:extLst>
            </p:cNvPr>
            <p:cNvGrpSpPr/>
            <p:nvPr/>
          </p:nvGrpSpPr>
          <p:grpSpPr bwMode="auto">
            <a:xfrm>
              <a:off x="556355" y="4755002"/>
              <a:ext cx="4436360" cy="1585018"/>
              <a:chOff x="1109368" y="4767740"/>
              <a:chExt cx="2563852" cy="84259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A922DBA-F9D3-435E-993D-2E40B4EDB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2541520" y="4814964"/>
                <a:ext cx="1038229" cy="29207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9F79230-8941-4BC9-BC79-D1C992296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1109368" y="5290135"/>
                <a:ext cx="688155" cy="32019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8311E6-5993-4D69-A249-011454B97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1109368" y="4767740"/>
                <a:ext cx="405982" cy="44541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7D5A84C-B27C-412A-96FA-F5C86AB49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2582460" y="5309944"/>
                <a:ext cx="1090760" cy="280581"/>
              </a:xfrm>
              <a:prstGeom prst="rect">
                <a:avLst/>
              </a:prstGeom>
            </p:spPr>
          </p:pic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E6A3644-DA30-47A1-8088-FCF92E47208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001" y="1640272"/>
            <a:ext cx="2517093" cy="1791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C6FE2-F9C9-4387-AFFC-D3D689FC30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173" y="4725522"/>
            <a:ext cx="6269182" cy="15772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1A58D-D22E-4C1A-812A-78AEE4E0D9F2}"/>
              </a:ext>
            </a:extLst>
          </p:cNvPr>
          <p:cNvSpPr/>
          <p:nvPr/>
        </p:nvSpPr>
        <p:spPr>
          <a:xfrm>
            <a:off x="6341087" y="1170054"/>
            <a:ext cx="1752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Front-end concept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0F8035-8ABD-41DD-A099-AD379D9330E9}"/>
              </a:ext>
            </a:extLst>
          </p:cNvPr>
          <p:cNvSpPr/>
          <p:nvPr/>
        </p:nvSpPr>
        <p:spPr>
          <a:xfrm>
            <a:off x="9439679" y="1116683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High-flux CZT </a:t>
            </a:r>
          </a:p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Redlen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&amp; Due2Lab)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A8760B-ECB0-4035-B4B3-2E98DD00745C}"/>
              </a:ext>
            </a:extLst>
          </p:cNvPr>
          <p:cNvSpPr/>
          <p:nvPr/>
        </p:nvSpPr>
        <p:spPr>
          <a:xfrm>
            <a:off x="7742599" y="4571633"/>
            <a:ext cx="2276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Data Acquisition System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3C5E0-803D-4195-B69F-98328F82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800" y="0"/>
            <a:ext cx="337819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B71A44-C5ED-441C-BB55-FE2E2806EB2B}"/>
              </a:ext>
            </a:extLst>
          </p:cNvPr>
          <p:cNvSpPr/>
          <p:nvPr/>
        </p:nvSpPr>
        <p:spPr>
          <a:xfrm>
            <a:off x="389467" y="1098593"/>
            <a:ext cx="6497216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Introduction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Motivation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DynamiX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and XIDER projects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XIDyn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collaboration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Front-end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architecture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0A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Continuous and pulsed illumination</a:t>
            </a:r>
          </a:p>
          <a:p>
            <a:pPr marL="543600" lvl="2" indent="-2772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handling and telegram protocol</a:t>
            </a:r>
            <a:endParaRPr lang="en-GB" sz="14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Experimental results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Prototypes and characterisation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High-flux CZT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XIDyn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collaboration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Common MPW design</a:t>
            </a:r>
          </a:p>
          <a:p>
            <a:pPr marL="543600" marR="0" lvl="2" indent="-27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prstClr val="black">
                  <a:lumMod val="75000"/>
                </a:prstClr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Scale-up plans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20A80-059C-469D-8EFB-30956721B2E9}"/>
              </a:ext>
            </a:extLst>
          </p:cNvPr>
          <p:cNvSpPr/>
          <p:nvPr/>
        </p:nvSpPr>
        <p:spPr>
          <a:xfrm>
            <a:off x="389467" y="274868"/>
            <a:ext cx="179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Outline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60A8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4177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539EF-CD00-4278-8887-27E73571C913}"/>
              </a:ext>
            </a:extLst>
          </p:cNvPr>
          <p:cNvSpPr/>
          <p:nvPr/>
        </p:nvSpPr>
        <p:spPr>
          <a:xfrm>
            <a:off x="389467" y="1211354"/>
            <a:ext cx="6306181" cy="447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rgbClr val="2B4DDD"/>
              </a:buClr>
              <a:buSzPct val="100000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“pixel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 requirements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Pixel size: 100 µm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Conceived for high-Z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sensors </a:t>
            </a:r>
            <a:r>
              <a:rPr lang="en-GB" dirty="0"/>
              <a:t>→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Cd(Zn)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 dynamic range:</a:t>
            </a:r>
          </a:p>
          <a:p>
            <a:pPr marL="681750" lvl="3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Single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photon sensitivity</a:t>
            </a:r>
          </a:p>
          <a:p>
            <a:pPr marL="681750" lvl="3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Up to ~ 10</a:t>
            </a:r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9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photons/s/pixel  (or above if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possible)</a:t>
            </a:r>
          </a:p>
          <a:p>
            <a:pPr marL="2245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Operation with “continuous” and “pulsed” beams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Nearly 100% duty-cycle operation should be possible</a:t>
            </a:r>
          </a:p>
          <a:p>
            <a:pPr marL="351450" lvl="2">
              <a:lnSpc>
                <a:spcPct val="8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00000"/>
              <a:defRPr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00000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Focus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XIDER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architecture</a:t>
            </a:r>
          </a:p>
          <a:p>
            <a:pPr marL="0" lvl="2">
              <a:spcBef>
                <a:spcPts val="1000"/>
              </a:spcBef>
              <a:spcAft>
                <a:spcPts val="500"/>
              </a:spcAft>
              <a:buClr>
                <a:schemeClr val="tx1">
                  <a:lumMod val="75000"/>
                </a:schemeClr>
              </a:buClr>
              <a:buSzPct val="100000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Similar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considerations for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DynamiX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A8D3AA-71F8-48F8-AAEF-E584B9448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793" y="3986567"/>
            <a:ext cx="1638569" cy="162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382DFF-5E5B-486D-ADF5-14AD1BA57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694" y="4071844"/>
            <a:ext cx="1485356" cy="153747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5707667-2D63-4BB8-9780-5065495778F1}"/>
              </a:ext>
            </a:extLst>
          </p:cNvPr>
          <p:cNvSpPr/>
          <p:nvPr/>
        </p:nvSpPr>
        <p:spPr>
          <a:xfrm>
            <a:off x="7603022" y="5575650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Continuous mode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(high flux)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5B9979-6FE0-48B5-9DF8-AD13ADD7C9E9}"/>
              </a:ext>
            </a:extLst>
          </p:cNvPr>
          <p:cNvSpPr/>
          <p:nvPr/>
        </p:nvSpPr>
        <p:spPr>
          <a:xfrm>
            <a:off x="9565646" y="5575650"/>
            <a:ext cx="14574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Pulsed mode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(time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resolved )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87AACB-C515-4496-8269-253F8BA8D806}"/>
              </a:ext>
            </a:extLst>
          </p:cNvPr>
          <p:cNvSpPr/>
          <p:nvPr/>
        </p:nvSpPr>
        <p:spPr>
          <a:xfrm>
            <a:off x="10700733" y="4293095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ource Sans Pro"/>
              </a:rPr>
              <a:t>176 ns</a:t>
            </a:r>
            <a:endParaRPr lang="en-GB" sz="1200" dirty="0">
              <a:latin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1B06C-43F3-4E7A-A66E-2A8EDDBD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274" y="1486156"/>
            <a:ext cx="4510479" cy="17677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49C5425-FBBC-4409-9442-5004C62FB86F}"/>
              </a:ext>
            </a:extLst>
          </p:cNvPr>
          <p:cNvSpPr/>
          <p:nvPr/>
        </p:nvSpPr>
        <p:spPr>
          <a:xfrm>
            <a:off x="7907127" y="1211354"/>
            <a:ext cx="3018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Example of Diamond II fill pattern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7BCB4D-CEED-4C4E-81B8-6B54F3688FB0}"/>
              </a:ext>
            </a:extLst>
          </p:cNvPr>
          <p:cNvSpPr/>
          <p:nvPr/>
        </p:nvSpPr>
        <p:spPr>
          <a:xfrm>
            <a:off x="7839021" y="3568164"/>
            <a:ext cx="350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Example of ESRF-EBS fill patterns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4177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EEA996-9729-4A38-BABF-B94FDAFE8303}"/>
              </a:ext>
            </a:extLst>
          </p:cNvPr>
          <p:cNvSpPr/>
          <p:nvPr/>
        </p:nvSpPr>
        <p:spPr>
          <a:xfrm>
            <a:off x="407139" y="1222787"/>
            <a:ext cx="6924314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rgbClr val="2B4DDD"/>
              </a:buClr>
              <a:buSzPct val="100000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Continuous conversion front-end with one stage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Charge-sensitive amplifier (CSA) collects charge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Charge pump removes well-defined charge packets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(eq. to n photons) from the input node</a:t>
            </a:r>
          </a:p>
          <a:p>
            <a:pPr marL="6817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Single photon sensitivity </a:t>
            </a:r>
          </a:p>
          <a:p>
            <a:pPr marL="6817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Infinite dynamic range (ultimately limited by counter depth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)</a:t>
            </a:r>
          </a:p>
          <a:p>
            <a:pPr marL="681750" lvl="2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Pumping must be fast enough to handle the photon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rate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681750" lvl="1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Mostly insensitive to CSA saturation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Data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output is digital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53" y="1222787"/>
            <a:ext cx="3867690" cy="2991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875" y="4320777"/>
            <a:ext cx="4719549" cy="24700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9C5425-FBBC-4409-9442-5004C62FB86F}"/>
              </a:ext>
            </a:extLst>
          </p:cNvPr>
          <p:cNvSpPr/>
          <p:nvPr/>
        </p:nvSpPr>
        <p:spPr>
          <a:xfrm>
            <a:off x="8773585" y="1222787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Schematics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C5425-FBBC-4409-9442-5004C62FB86F}"/>
              </a:ext>
            </a:extLst>
          </p:cNvPr>
          <p:cNvSpPr/>
          <p:nvPr/>
        </p:nvSpPr>
        <p:spPr>
          <a:xfrm>
            <a:off x="8773584" y="4214054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Signal sequence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2AE9CB-0AC0-400F-97B4-CDCE344E5191}"/>
              </a:ext>
            </a:extLst>
          </p:cNvPr>
          <p:cNvSpPr/>
          <p:nvPr/>
        </p:nvSpPr>
        <p:spPr>
          <a:xfrm>
            <a:off x="389467" y="274868"/>
            <a:ext cx="4177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60A8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Concept</a:t>
            </a:r>
            <a:endParaRPr lang="en-US" sz="4000" dirty="0">
              <a:solidFill>
                <a:srgbClr val="0060A8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EEA996-9729-4A38-BABF-B94FDAFE8303}"/>
              </a:ext>
            </a:extLst>
          </p:cNvPr>
          <p:cNvSpPr/>
          <p:nvPr/>
        </p:nvSpPr>
        <p:spPr>
          <a:xfrm>
            <a:off x="389467" y="1124870"/>
            <a:ext cx="736215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rgbClr val="2B4DDD"/>
              </a:buClr>
              <a:buSzPct val="100000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Continuous conversion front-end with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stages (pipeline)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First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stage (coarse) </a:t>
            </a:r>
            <a:r>
              <a:rPr lang="en-GB" dirty="0"/>
              <a:t>→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 dynamic range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Second stage (fine) </a:t>
            </a:r>
            <a:r>
              <a:rPr lang="en-GB" dirty="0"/>
              <a:t>→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single photon (or sub-photon)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resolution</a:t>
            </a:r>
          </a:p>
          <a:p>
            <a:pPr marL="224550" indent="-285750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Transfer stage in between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BF624-D1D2-4DF8-AA1C-149BEB7246D1}"/>
              </a:ext>
            </a:extLst>
          </p:cNvPr>
          <p:cNvGrpSpPr/>
          <p:nvPr/>
        </p:nvGrpSpPr>
        <p:grpSpPr>
          <a:xfrm>
            <a:off x="681970" y="2863088"/>
            <a:ext cx="5685711" cy="3874104"/>
            <a:chOff x="2183936" y="2140701"/>
            <a:chExt cx="6786157" cy="4683667"/>
          </a:xfrm>
        </p:grpSpPr>
        <p:pic>
          <p:nvPicPr>
            <p:cNvPr id="7" name="Grafik 10">
              <a:extLst>
                <a:ext uri="{FF2B5EF4-FFF2-40B4-BE49-F238E27FC236}">
                  <a16:creationId xmlns:a16="http://schemas.microsoft.com/office/drawing/2014/main" id="{30140603-4FE8-42A1-BA9A-14B8D106C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3936" y="2263841"/>
              <a:ext cx="6394476" cy="45605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44B3D2-2FAB-4634-B458-EF46DFEA2D92}"/>
                </a:ext>
              </a:extLst>
            </p:cNvPr>
            <p:cNvSpPr/>
            <p:nvPr/>
          </p:nvSpPr>
          <p:spPr>
            <a:xfrm>
              <a:off x="2183936" y="2140701"/>
              <a:ext cx="2902286" cy="2653990"/>
            </a:xfrm>
            <a:prstGeom prst="rect">
              <a:avLst/>
            </a:prstGeom>
            <a:solidFill>
              <a:srgbClr val="0060A8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B2BCB0-B31E-47D6-9DAE-C61BA3F2EFA2}"/>
                </a:ext>
              </a:extLst>
            </p:cNvPr>
            <p:cNvSpPr/>
            <p:nvPr/>
          </p:nvSpPr>
          <p:spPr>
            <a:xfrm>
              <a:off x="6067807" y="2140701"/>
              <a:ext cx="2902286" cy="2653990"/>
            </a:xfrm>
            <a:prstGeom prst="rect">
              <a:avLst/>
            </a:prstGeom>
            <a:solidFill>
              <a:srgbClr val="0060A8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D17BAF-E980-495A-A4D2-5C1053F7B53F}"/>
              </a:ext>
            </a:extLst>
          </p:cNvPr>
          <p:cNvSpPr/>
          <p:nvPr/>
        </p:nvSpPr>
        <p:spPr bwMode="auto">
          <a:xfrm>
            <a:off x="7538449" y="5897507"/>
            <a:ext cx="4087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Readout implementation discussed in:</a:t>
            </a:r>
            <a:r>
              <a:rPr lang="nn-NO" sz="1200" i="1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 J. Inst.</a:t>
            </a:r>
            <a:r>
              <a:rPr lang="nn-NO" sz="1200" b="1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16</a:t>
            </a:r>
            <a:r>
              <a:rPr lang="nn-NO" sz="1200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P03023</a:t>
            </a:r>
          </a:p>
          <a:p>
            <a:pPr algn="ctr"/>
            <a:r>
              <a:rPr lang="nn-NO" sz="1200" dirty="0">
                <a:solidFill>
                  <a:prstClr val="black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GB" sz="1200" dirty="0">
                <a:solidFill>
                  <a:srgbClr val="0070C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4"/>
              </a:rPr>
              <a:t>https://doi.org/10.1088/1748-0221/16/03/P03023</a:t>
            </a:r>
            <a:endParaRPr lang="en-GB" sz="1200" dirty="0">
              <a:solidFill>
                <a:srgbClr val="0070C0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069D51A-2081-414E-82D4-F52DAF856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47835"/>
              </p:ext>
            </p:extLst>
          </p:nvPr>
        </p:nvGraphicFramePr>
        <p:xfrm>
          <a:off x="6848863" y="2672986"/>
          <a:ext cx="3098182" cy="198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Visio" r:id="rId5" imgW="3924171" imgH="2609595" progId="Visio.Drawing.15">
                  <p:embed/>
                </p:oleObj>
              </mc:Choice>
              <mc:Fallback>
                <p:oleObj name="Visio" r:id="rId5" imgW="3924171" imgH="2609595" progId="Visio.Drawing.15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35555DBD-CB67-43A2-9EE9-D829B64D3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8863" y="2672986"/>
                        <a:ext cx="3098182" cy="198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719" y="4488959"/>
            <a:ext cx="4134625" cy="1304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7045" y="2863088"/>
            <a:ext cx="1587728" cy="1625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031" y="281510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8 photons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898894" y="282169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photon</a:t>
            </a:r>
            <a:endParaRPr lang="en-GB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25AAEFE-0402-4DEE-946B-97773F9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D495243-23EE-437C-9CA1-D229AF04F2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Microsoft Office PowerPoint</Application>
  <PresentationFormat>Widescreen</PresentationFormat>
  <Paragraphs>371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Source Sans Pro</vt:lpstr>
      <vt:lpstr>Tahoma</vt:lpstr>
      <vt:lpstr>Wingdings</vt:lpstr>
      <vt:lpstr>Office Theme</vt:lpstr>
      <vt:lpstr>Visio</vt:lpstr>
      <vt:lpstr>XIDyn collaboration  a new approach to high-energy 2D detection for  4th generation synchrotrons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XIDyn collaboration a new approach to high-energy 2D detection for 4th generation synchrotrons   Paolo Busca on behalf of the XIDyn collaboration</dc:title>
  <dc:creator>BUSCA Paolo</dc:creator>
  <cp:lastModifiedBy>BUSCA Paolo</cp:lastModifiedBy>
  <cp:revision>74</cp:revision>
  <dcterms:created xsi:type="dcterms:W3CDTF">2023-09-12T09:17:43Z</dcterms:created>
  <dcterms:modified xsi:type="dcterms:W3CDTF">2023-09-18T09:19:01Z</dcterms:modified>
</cp:coreProperties>
</file>