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93" r:id="rId13"/>
    <p:sldId id="299" r:id="rId14"/>
    <p:sldId id="300" r:id="rId15"/>
    <p:sldId id="301" r:id="rId16"/>
    <p:sldId id="302" r:id="rId17"/>
    <p:sldId id="295" r:id="rId18"/>
    <p:sldId id="296" r:id="rId19"/>
    <p:sldId id="303" r:id="rId20"/>
    <p:sldId id="298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4628"/>
  </p:normalViewPr>
  <p:slideViewPr>
    <p:cSldViewPr>
      <p:cViewPr varScale="1">
        <p:scale>
          <a:sx n="119" d="100"/>
          <a:sy n="119" d="100"/>
        </p:scale>
        <p:origin x="30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66D30-AC30-4730-9317-3A742019446E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B91A-4BB4-4C01-B569-B688B5CC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727942" y="6501384"/>
            <a:ext cx="464184" cy="356870"/>
          </a:xfrm>
          <a:custGeom>
            <a:avLst/>
            <a:gdLst/>
            <a:ahLst/>
            <a:cxnLst/>
            <a:rect l="l" t="t" r="r" b="b"/>
            <a:pathLst>
              <a:path w="464184" h="356870">
                <a:moveTo>
                  <a:pt x="464057" y="0"/>
                </a:moveTo>
                <a:lnTo>
                  <a:pt x="0" y="0"/>
                </a:lnTo>
                <a:lnTo>
                  <a:pt x="0" y="356615"/>
                </a:lnTo>
                <a:lnTo>
                  <a:pt x="464057" y="356615"/>
                </a:lnTo>
                <a:lnTo>
                  <a:pt x="464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60024" y="598931"/>
            <a:ext cx="1137920" cy="207645"/>
          </a:xfrm>
          <a:custGeom>
            <a:avLst/>
            <a:gdLst/>
            <a:ahLst/>
            <a:cxnLst/>
            <a:rect l="l" t="t" r="r" b="b"/>
            <a:pathLst>
              <a:path w="1137920" h="207645">
                <a:moveTo>
                  <a:pt x="82042" y="111125"/>
                </a:moveTo>
                <a:lnTo>
                  <a:pt x="53594" y="68453"/>
                </a:lnTo>
                <a:lnTo>
                  <a:pt x="51308" y="65024"/>
                </a:lnTo>
                <a:lnTo>
                  <a:pt x="58293" y="62357"/>
                </a:lnTo>
                <a:lnTo>
                  <a:pt x="72009" y="32766"/>
                </a:lnTo>
                <a:lnTo>
                  <a:pt x="71589" y="26111"/>
                </a:lnTo>
                <a:lnTo>
                  <a:pt x="47625" y="1397"/>
                </a:lnTo>
                <a:lnTo>
                  <a:pt x="47625" y="29718"/>
                </a:lnTo>
                <a:lnTo>
                  <a:pt x="47498" y="43561"/>
                </a:lnTo>
                <a:lnTo>
                  <a:pt x="41402" y="48641"/>
                </a:lnTo>
                <a:lnTo>
                  <a:pt x="23876" y="48641"/>
                </a:lnTo>
                <a:lnTo>
                  <a:pt x="23876" y="19812"/>
                </a:lnTo>
                <a:lnTo>
                  <a:pt x="29845" y="20193"/>
                </a:lnTo>
                <a:lnTo>
                  <a:pt x="34544" y="19939"/>
                </a:lnTo>
                <a:lnTo>
                  <a:pt x="39243" y="21209"/>
                </a:lnTo>
                <a:lnTo>
                  <a:pt x="43180" y="23876"/>
                </a:lnTo>
                <a:lnTo>
                  <a:pt x="45974" y="26162"/>
                </a:lnTo>
                <a:lnTo>
                  <a:pt x="47625" y="29718"/>
                </a:lnTo>
                <a:lnTo>
                  <a:pt x="47625" y="1397"/>
                </a:lnTo>
                <a:lnTo>
                  <a:pt x="43281" y="330"/>
                </a:lnTo>
                <a:lnTo>
                  <a:pt x="36195" y="0"/>
                </a:lnTo>
                <a:lnTo>
                  <a:pt x="0" y="0"/>
                </a:lnTo>
                <a:lnTo>
                  <a:pt x="0" y="111252"/>
                </a:lnTo>
                <a:lnTo>
                  <a:pt x="23749" y="111252"/>
                </a:lnTo>
                <a:lnTo>
                  <a:pt x="23749" y="68453"/>
                </a:lnTo>
                <a:lnTo>
                  <a:pt x="26416" y="68453"/>
                </a:lnTo>
                <a:lnTo>
                  <a:pt x="54991" y="111125"/>
                </a:lnTo>
                <a:lnTo>
                  <a:pt x="82042" y="111125"/>
                </a:lnTo>
                <a:close/>
              </a:path>
              <a:path w="1137920" h="207645">
                <a:moveTo>
                  <a:pt x="242443" y="156083"/>
                </a:moveTo>
                <a:lnTo>
                  <a:pt x="208788" y="156083"/>
                </a:lnTo>
                <a:lnTo>
                  <a:pt x="208788" y="166751"/>
                </a:lnTo>
                <a:lnTo>
                  <a:pt x="220218" y="166751"/>
                </a:lnTo>
                <a:lnTo>
                  <a:pt x="220218" y="206121"/>
                </a:lnTo>
                <a:lnTo>
                  <a:pt x="231013" y="206121"/>
                </a:lnTo>
                <a:lnTo>
                  <a:pt x="231013" y="166751"/>
                </a:lnTo>
                <a:lnTo>
                  <a:pt x="242443" y="166751"/>
                </a:lnTo>
                <a:lnTo>
                  <a:pt x="242443" y="156083"/>
                </a:lnTo>
                <a:close/>
              </a:path>
              <a:path w="1137920" h="207645">
                <a:moveTo>
                  <a:pt x="281940" y="0"/>
                </a:moveTo>
                <a:lnTo>
                  <a:pt x="219202" y="0"/>
                </a:lnTo>
                <a:lnTo>
                  <a:pt x="219202" y="110744"/>
                </a:lnTo>
                <a:lnTo>
                  <a:pt x="281432" y="110744"/>
                </a:lnTo>
                <a:lnTo>
                  <a:pt x="281432" y="88900"/>
                </a:lnTo>
                <a:lnTo>
                  <a:pt x="243078" y="88900"/>
                </a:lnTo>
                <a:lnTo>
                  <a:pt x="243078" y="65913"/>
                </a:lnTo>
                <a:lnTo>
                  <a:pt x="281432" y="65913"/>
                </a:lnTo>
                <a:lnTo>
                  <a:pt x="281432" y="44323"/>
                </a:lnTo>
                <a:lnTo>
                  <a:pt x="243078" y="44323"/>
                </a:lnTo>
                <a:lnTo>
                  <a:pt x="243078" y="21971"/>
                </a:lnTo>
                <a:lnTo>
                  <a:pt x="281940" y="21971"/>
                </a:lnTo>
                <a:lnTo>
                  <a:pt x="281940" y="0"/>
                </a:lnTo>
                <a:close/>
              </a:path>
              <a:path w="1137920" h="207645">
                <a:moveTo>
                  <a:pt x="315341" y="156083"/>
                </a:moveTo>
                <a:lnTo>
                  <a:pt x="287147" y="156083"/>
                </a:lnTo>
                <a:lnTo>
                  <a:pt x="287147" y="206248"/>
                </a:lnTo>
                <a:lnTo>
                  <a:pt x="315341" y="206248"/>
                </a:lnTo>
                <a:lnTo>
                  <a:pt x="315341" y="196342"/>
                </a:lnTo>
                <a:lnTo>
                  <a:pt x="297561" y="196342"/>
                </a:lnTo>
                <a:lnTo>
                  <a:pt x="297561" y="186055"/>
                </a:lnTo>
                <a:lnTo>
                  <a:pt x="315341" y="186055"/>
                </a:lnTo>
                <a:lnTo>
                  <a:pt x="315341" y="176276"/>
                </a:lnTo>
                <a:lnTo>
                  <a:pt x="297561" y="176276"/>
                </a:lnTo>
                <a:lnTo>
                  <a:pt x="297561" y="166243"/>
                </a:lnTo>
                <a:lnTo>
                  <a:pt x="315341" y="166243"/>
                </a:lnTo>
                <a:lnTo>
                  <a:pt x="315341" y="156083"/>
                </a:lnTo>
                <a:close/>
              </a:path>
              <a:path w="1137920" h="207645">
                <a:moveTo>
                  <a:pt x="399415" y="159397"/>
                </a:moveTo>
                <a:lnTo>
                  <a:pt x="395224" y="157480"/>
                </a:lnTo>
                <a:lnTo>
                  <a:pt x="390398" y="156337"/>
                </a:lnTo>
                <a:lnTo>
                  <a:pt x="378714" y="156083"/>
                </a:lnTo>
                <a:lnTo>
                  <a:pt x="372237" y="158877"/>
                </a:lnTo>
                <a:lnTo>
                  <a:pt x="367665" y="163830"/>
                </a:lnTo>
                <a:lnTo>
                  <a:pt x="362839" y="168656"/>
                </a:lnTo>
                <a:lnTo>
                  <a:pt x="360299" y="175260"/>
                </a:lnTo>
                <a:lnTo>
                  <a:pt x="360426" y="188722"/>
                </a:lnTo>
                <a:lnTo>
                  <a:pt x="362966" y="195072"/>
                </a:lnTo>
                <a:lnTo>
                  <a:pt x="367538" y="199771"/>
                </a:lnTo>
                <a:lnTo>
                  <a:pt x="371856" y="204597"/>
                </a:lnTo>
                <a:lnTo>
                  <a:pt x="378206" y="207391"/>
                </a:lnTo>
                <a:lnTo>
                  <a:pt x="384810" y="207264"/>
                </a:lnTo>
                <a:lnTo>
                  <a:pt x="389763" y="207010"/>
                </a:lnTo>
                <a:lnTo>
                  <a:pt x="394716" y="206121"/>
                </a:lnTo>
                <a:lnTo>
                  <a:pt x="399415" y="204343"/>
                </a:lnTo>
                <a:lnTo>
                  <a:pt x="399415" y="196850"/>
                </a:lnTo>
                <a:lnTo>
                  <a:pt x="399415" y="192151"/>
                </a:lnTo>
                <a:lnTo>
                  <a:pt x="395351" y="194818"/>
                </a:lnTo>
                <a:lnTo>
                  <a:pt x="390779" y="196342"/>
                </a:lnTo>
                <a:lnTo>
                  <a:pt x="385953" y="196723"/>
                </a:lnTo>
                <a:lnTo>
                  <a:pt x="382016" y="196850"/>
                </a:lnTo>
                <a:lnTo>
                  <a:pt x="378333" y="195453"/>
                </a:lnTo>
                <a:lnTo>
                  <a:pt x="375539" y="192786"/>
                </a:lnTo>
                <a:lnTo>
                  <a:pt x="372999" y="189611"/>
                </a:lnTo>
                <a:lnTo>
                  <a:pt x="371729" y="185674"/>
                </a:lnTo>
                <a:lnTo>
                  <a:pt x="372110" y="181610"/>
                </a:lnTo>
                <a:lnTo>
                  <a:pt x="371729" y="177546"/>
                </a:lnTo>
                <a:lnTo>
                  <a:pt x="372999" y="173482"/>
                </a:lnTo>
                <a:lnTo>
                  <a:pt x="375412" y="170307"/>
                </a:lnTo>
                <a:lnTo>
                  <a:pt x="377825" y="167513"/>
                </a:lnTo>
                <a:lnTo>
                  <a:pt x="381508" y="165989"/>
                </a:lnTo>
                <a:lnTo>
                  <a:pt x="385191" y="166116"/>
                </a:lnTo>
                <a:lnTo>
                  <a:pt x="390271" y="166497"/>
                </a:lnTo>
                <a:lnTo>
                  <a:pt x="395224" y="168148"/>
                </a:lnTo>
                <a:lnTo>
                  <a:pt x="399415" y="171069"/>
                </a:lnTo>
                <a:lnTo>
                  <a:pt x="399415" y="165989"/>
                </a:lnTo>
                <a:lnTo>
                  <a:pt x="399415" y="159397"/>
                </a:lnTo>
                <a:close/>
              </a:path>
              <a:path w="1137920" h="207645">
                <a:moveTo>
                  <a:pt x="399669" y="159512"/>
                </a:moveTo>
                <a:lnTo>
                  <a:pt x="399415" y="158750"/>
                </a:lnTo>
                <a:lnTo>
                  <a:pt x="399415" y="159397"/>
                </a:lnTo>
                <a:lnTo>
                  <a:pt x="399669" y="159512"/>
                </a:lnTo>
                <a:close/>
              </a:path>
              <a:path w="1137920" h="207645">
                <a:moveTo>
                  <a:pt x="484251" y="156083"/>
                </a:moveTo>
                <a:lnTo>
                  <a:pt x="473456" y="156083"/>
                </a:lnTo>
                <a:lnTo>
                  <a:pt x="473456" y="175006"/>
                </a:lnTo>
                <a:lnTo>
                  <a:pt x="455676" y="175006"/>
                </a:lnTo>
                <a:lnTo>
                  <a:pt x="455676" y="156083"/>
                </a:lnTo>
                <a:lnTo>
                  <a:pt x="444881" y="156083"/>
                </a:lnTo>
                <a:lnTo>
                  <a:pt x="444881" y="206121"/>
                </a:lnTo>
                <a:lnTo>
                  <a:pt x="455549" y="206121"/>
                </a:lnTo>
                <a:lnTo>
                  <a:pt x="455549" y="186309"/>
                </a:lnTo>
                <a:lnTo>
                  <a:pt x="473456" y="186309"/>
                </a:lnTo>
                <a:lnTo>
                  <a:pt x="473456" y="206121"/>
                </a:lnTo>
                <a:lnTo>
                  <a:pt x="484251" y="206121"/>
                </a:lnTo>
                <a:lnTo>
                  <a:pt x="484251" y="186309"/>
                </a:lnTo>
                <a:lnTo>
                  <a:pt x="484251" y="175006"/>
                </a:lnTo>
                <a:lnTo>
                  <a:pt x="484251" y="156083"/>
                </a:lnTo>
                <a:close/>
              </a:path>
              <a:path w="1137920" h="207645">
                <a:moveTo>
                  <a:pt x="511048" y="55626"/>
                </a:moveTo>
                <a:lnTo>
                  <a:pt x="510489" y="44615"/>
                </a:lnTo>
                <a:lnTo>
                  <a:pt x="507784" y="34023"/>
                </a:lnTo>
                <a:lnTo>
                  <a:pt x="503059" y="24180"/>
                </a:lnTo>
                <a:lnTo>
                  <a:pt x="500634" y="20955"/>
                </a:lnTo>
                <a:lnTo>
                  <a:pt x="496443" y="15367"/>
                </a:lnTo>
                <a:lnTo>
                  <a:pt x="488137" y="8559"/>
                </a:lnTo>
                <a:lnTo>
                  <a:pt x="486537" y="7734"/>
                </a:lnTo>
                <a:lnTo>
                  <a:pt x="486537" y="48006"/>
                </a:lnTo>
                <a:lnTo>
                  <a:pt x="486410" y="54610"/>
                </a:lnTo>
                <a:lnTo>
                  <a:pt x="465645" y="87541"/>
                </a:lnTo>
                <a:lnTo>
                  <a:pt x="452882" y="89281"/>
                </a:lnTo>
                <a:lnTo>
                  <a:pt x="443992" y="89281"/>
                </a:lnTo>
                <a:lnTo>
                  <a:pt x="443992" y="20955"/>
                </a:lnTo>
                <a:lnTo>
                  <a:pt x="457962" y="20955"/>
                </a:lnTo>
                <a:lnTo>
                  <a:pt x="463550" y="21971"/>
                </a:lnTo>
                <a:lnTo>
                  <a:pt x="474599" y="25908"/>
                </a:lnTo>
                <a:lnTo>
                  <a:pt x="479171" y="29972"/>
                </a:lnTo>
                <a:lnTo>
                  <a:pt x="481838" y="35306"/>
                </a:lnTo>
                <a:lnTo>
                  <a:pt x="485013" y="41275"/>
                </a:lnTo>
                <a:lnTo>
                  <a:pt x="478688" y="3644"/>
                </a:lnTo>
                <a:lnTo>
                  <a:pt x="457708" y="0"/>
                </a:lnTo>
                <a:lnTo>
                  <a:pt x="420116" y="0"/>
                </a:lnTo>
                <a:lnTo>
                  <a:pt x="420116" y="110744"/>
                </a:lnTo>
                <a:lnTo>
                  <a:pt x="455676" y="110744"/>
                </a:lnTo>
                <a:lnTo>
                  <a:pt x="495935" y="95631"/>
                </a:lnTo>
                <a:lnTo>
                  <a:pt x="510463" y="66649"/>
                </a:lnTo>
                <a:lnTo>
                  <a:pt x="511048" y="55626"/>
                </a:lnTo>
                <a:close/>
              </a:path>
              <a:path w="1137920" h="207645">
                <a:moveTo>
                  <a:pt x="575818" y="156083"/>
                </a:moveTo>
                <a:lnTo>
                  <a:pt x="565150" y="156083"/>
                </a:lnTo>
                <a:lnTo>
                  <a:pt x="565150" y="188214"/>
                </a:lnTo>
                <a:lnTo>
                  <a:pt x="554786" y="173736"/>
                </a:lnTo>
                <a:lnTo>
                  <a:pt x="542163" y="156083"/>
                </a:lnTo>
                <a:lnTo>
                  <a:pt x="531495" y="156083"/>
                </a:lnTo>
                <a:lnTo>
                  <a:pt x="531495" y="206121"/>
                </a:lnTo>
                <a:lnTo>
                  <a:pt x="542290" y="206121"/>
                </a:lnTo>
                <a:lnTo>
                  <a:pt x="542290" y="173736"/>
                </a:lnTo>
                <a:lnTo>
                  <a:pt x="565277" y="206121"/>
                </a:lnTo>
                <a:lnTo>
                  <a:pt x="575818" y="206121"/>
                </a:lnTo>
                <a:lnTo>
                  <a:pt x="575818" y="188214"/>
                </a:lnTo>
                <a:lnTo>
                  <a:pt x="575818" y="156083"/>
                </a:lnTo>
                <a:close/>
              </a:path>
              <a:path w="1137920" h="207645">
                <a:moveTo>
                  <a:pt x="672465" y="188468"/>
                </a:moveTo>
                <a:lnTo>
                  <a:pt x="672452" y="181102"/>
                </a:lnTo>
                <a:lnTo>
                  <a:pt x="670560" y="171615"/>
                </a:lnTo>
                <a:lnTo>
                  <a:pt x="666610" y="165735"/>
                </a:lnTo>
                <a:lnTo>
                  <a:pt x="666356" y="165354"/>
                </a:lnTo>
                <a:lnTo>
                  <a:pt x="664997" y="163334"/>
                </a:lnTo>
                <a:lnTo>
                  <a:pt x="661924" y="161251"/>
                </a:lnTo>
                <a:lnTo>
                  <a:pt x="661924" y="176911"/>
                </a:lnTo>
                <a:lnTo>
                  <a:pt x="661924" y="186055"/>
                </a:lnTo>
                <a:lnTo>
                  <a:pt x="656971" y="192786"/>
                </a:lnTo>
                <a:lnTo>
                  <a:pt x="656590" y="193040"/>
                </a:lnTo>
                <a:lnTo>
                  <a:pt x="656336" y="193294"/>
                </a:lnTo>
                <a:lnTo>
                  <a:pt x="656082" y="193675"/>
                </a:lnTo>
                <a:lnTo>
                  <a:pt x="650367" y="198628"/>
                </a:lnTo>
                <a:lnTo>
                  <a:pt x="641604" y="198120"/>
                </a:lnTo>
                <a:lnTo>
                  <a:pt x="636524" y="192532"/>
                </a:lnTo>
                <a:lnTo>
                  <a:pt x="633857" y="189357"/>
                </a:lnTo>
                <a:lnTo>
                  <a:pt x="632460" y="185420"/>
                </a:lnTo>
                <a:lnTo>
                  <a:pt x="632587" y="176911"/>
                </a:lnTo>
                <a:lnTo>
                  <a:pt x="633857" y="173101"/>
                </a:lnTo>
                <a:lnTo>
                  <a:pt x="636524" y="169926"/>
                </a:lnTo>
                <a:lnTo>
                  <a:pt x="638937" y="167005"/>
                </a:lnTo>
                <a:lnTo>
                  <a:pt x="642747" y="165354"/>
                </a:lnTo>
                <a:lnTo>
                  <a:pt x="646557" y="165608"/>
                </a:lnTo>
                <a:lnTo>
                  <a:pt x="646811" y="165862"/>
                </a:lnTo>
                <a:lnTo>
                  <a:pt x="650621" y="165735"/>
                </a:lnTo>
                <a:lnTo>
                  <a:pt x="654304" y="167386"/>
                </a:lnTo>
                <a:lnTo>
                  <a:pt x="656971" y="170180"/>
                </a:lnTo>
                <a:lnTo>
                  <a:pt x="661924" y="176911"/>
                </a:lnTo>
                <a:lnTo>
                  <a:pt x="661924" y="161251"/>
                </a:lnTo>
                <a:lnTo>
                  <a:pt x="656729" y="157708"/>
                </a:lnTo>
                <a:lnTo>
                  <a:pt x="646557" y="155575"/>
                </a:lnTo>
                <a:lnTo>
                  <a:pt x="639826" y="155448"/>
                </a:lnTo>
                <a:lnTo>
                  <a:pt x="633349" y="157988"/>
                </a:lnTo>
                <a:lnTo>
                  <a:pt x="628777" y="162814"/>
                </a:lnTo>
                <a:lnTo>
                  <a:pt x="623824" y="167640"/>
                </a:lnTo>
                <a:lnTo>
                  <a:pt x="621157" y="174244"/>
                </a:lnTo>
                <a:lnTo>
                  <a:pt x="621284" y="181102"/>
                </a:lnTo>
                <a:lnTo>
                  <a:pt x="621919" y="181483"/>
                </a:lnTo>
                <a:lnTo>
                  <a:pt x="621766" y="185420"/>
                </a:lnTo>
                <a:lnTo>
                  <a:pt x="621703" y="188468"/>
                </a:lnTo>
                <a:lnTo>
                  <a:pt x="624205" y="194945"/>
                </a:lnTo>
                <a:lnTo>
                  <a:pt x="629031" y="199771"/>
                </a:lnTo>
                <a:lnTo>
                  <a:pt x="633603" y="204597"/>
                </a:lnTo>
                <a:lnTo>
                  <a:pt x="640080" y="207264"/>
                </a:lnTo>
                <a:lnTo>
                  <a:pt x="646811" y="207137"/>
                </a:lnTo>
                <a:lnTo>
                  <a:pt x="653669" y="207264"/>
                </a:lnTo>
                <a:lnTo>
                  <a:pt x="653999" y="207137"/>
                </a:lnTo>
                <a:lnTo>
                  <a:pt x="660273" y="204724"/>
                </a:lnTo>
                <a:lnTo>
                  <a:pt x="666203" y="198628"/>
                </a:lnTo>
                <a:lnTo>
                  <a:pt x="669798" y="194945"/>
                </a:lnTo>
                <a:lnTo>
                  <a:pt x="672465" y="188468"/>
                </a:lnTo>
                <a:close/>
              </a:path>
              <a:path w="1137920" h="207645">
                <a:moveTo>
                  <a:pt x="704596" y="86868"/>
                </a:moveTo>
                <a:lnTo>
                  <a:pt x="672211" y="86868"/>
                </a:lnTo>
                <a:lnTo>
                  <a:pt x="672211" y="0"/>
                </a:lnTo>
                <a:lnTo>
                  <a:pt x="648589" y="0"/>
                </a:lnTo>
                <a:lnTo>
                  <a:pt x="648589" y="110744"/>
                </a:lnTo>
                <a:lnTo>
                  <a:pt x="704596" y="110744"/>
                </a:lnTo>
                <a:lnTo>
                  <a:pt x="704596" y="86868"/>
                </a:lnTo>
                <a:close/>
              </a:path>
              <a:path w="1137920" h="207645">
                <a:moveTo>
                  <a:pt x="744728" y="195326"/>
                </a:moveTo>
                <a:lnTo>
                  <a:pt x="729996" y="195326"/>
                </a:lnTo>
                <a:lnTo>
                  <a:pt x="729996" y="156083"/>
                </a:lnTo>
                <a:lnTo>
                  <a:pt x="719201" y="156083"/>
                </a:lnTo>
                <a:lnTo>
                  <a:pt x="719201" y="206121"/>
                </a:lnTo>
                <a:lnTo>
                  <a:pt x="744728" y="206121"/>
                </a:lnTo>
                <a:lnTo>
                  <a:pt x="744728" y="195326"/>
                </a:lnTo>
                <a:close/>
              </a:path>
              <a:path w="1137920" h="207645">
                <a:moveTo>
                  <a:pt x="838200" y="188468"/>
                </a:moveTo>
                <a:lnTo>
                  <a:pt x="838111" y="181356"/>
                </a:lnTo>
                <a:lnTo>
                  <a:pt x="836168" y="171615"/>
                </a:lnTo>
                <a:lnTo>
                  <a:pt x="832053" y="165481"/>
                </a:lnTo>
                <a:lnTo>
                  <a:pt x="831964" y="165354"/>
                </a:lnTo>
                <a:lnTo>
                  <a:pt x="830605" y="163334"/>
                </a:lnTo>
                <a:lnTo>
                  <a:pt x="826770" y="160731"/>
                </a:lnTo>
                <a:lnTo>
                  <a:pt x="826770" y="177038"/>
                </a:lnTo>
                <a:lnTo>
                  <a:pt x="826719" y="185420"/>
                </a:lnTo>
                <a:lnTo>
                  <a:pt x="825373" y="189357"/>
                </a:lnTo>
                <a:lnTo>
                  <a:pt x="822706" y="192532"/>
                </a:lnTo>
                <a:lnTo>
                  <a:pt x="820166" y="195326"/>
                </a:lnTo>
                <a:lnTo>
                  <a:pt x="816356" y="196977"/>
                </a:lnTo>
                <a:lnTo>
                  <a:pt x="812546" y="196850"/>
                </a:lnTo>
                <a:lnTo>
                  <a:pt x="808736" y="196977"/>
                </a:lnTo>
                <a:lnTo>
                  <a:pt x="805053" y="195326"/>
                </a:lnTo>
                <a:lnTo>
                  <a:pt x="802640" y="192532"/>
                </a:lnTo>
                <a:lnTo>
                  <a:pt x="799973" y="189357"/>
                </a:lnTo>
                <a:lnTo>
                  <a:pt x="798576" y="185420"/>
                </a:lnTo>
                <a:lnTo>
                  <a:pt x="798652" y="177038"/>
                </a:lnTo>
                <a:lnTo>
                  <a:pt x="799846" y="173101"/>
                </a:lnTo>
                <a:lnTo>
                  <a:pt x="802513" y="169926"/>
                </a:lnTo>
                <a:lnTo>
                  <a:pt x="805053" y="167005"/>
                </a:lnTo>
                <a:lnTo>
                  <a:pt x="808863" y="165354"/>
                </a:lnTo>
                <a:lnTo>
                  <a:pt x="812673" y="165608"/>
                </a:lnTo>
                <a:lnTo>
                  <a:pt x="816483" y="165481"/>
                </a:lnTo>
                <a:lnTo>
                  <a:pt x="820166" y="167005"/>
                </a:lnTo>
                <a:lnTo>
                  <a:pt x="822706" y="169926"/>
                </a:lnTo>
                <a:lnTo>
                  <a:pt x="825500" y="172974"/>
                </a:lnTo>
                <a:lnTo>
                  <a:pt x="826770" y="177038"/>
                </a:lnTo>
                <a:lnTo>
                  <a:pt x="826770" y="160731"/>
                </a:lnTo>
                <a:lnTo>
                  <a:pt x="822337" y="157708"/>
                </a:lnTo>
                <a:lnTo>
                  <a:pt x="812165" y="155575"/>
                </a:lnTo>
                <a:lnTo>
                  <a:pt x="805688" y="155575"/>
                </a:lnTo>
                <a:lnTo>
                  <a:pt x="799338" y="158115"/>
                </a:lnTo>
                <a:lnTo>
                  <a:pt x="794766" y="162814"/>
                </a:lnTo>
                <a:lnTo>
                  <a:pt x="789940" y="167640"/>
                </a:lnTo>
                <a:lnTo>
                  <a:pt x="787146" y="174244"/>
                </a:lnTo>
                <a:lnTo>
                  <a:pt x="787400" y="181102"/>
                </a:lnTo>
                <a:lnTo>
                  <a:pt x="787730" y="181356"/>
                </a:lnTo>
                <a:lnTo>
                  <a:pt x="787819" y="188468"/>
                </a:lnTo>
                <a:lnTo>
                  <a:pt x="790321" y="194945"/>
                </a:lnTo>
                <a:lnTo>
                  <a:pt x="799719" y="204597"/>
                </a:lnTo>
                <a:lnTo>
                  <a:pt x="806196" y="207264"/>
                </a:lnTo>
                <a:lnTo>
                  <a:pt x="812927" y="207137"/>
                </a:lnTo>
                <a:lnTo>
                  <a:pt x="819531" y="207137"/>
                </a:lnTo>
                <a:lnTo>
                  <a:pt x="826008" y="204597"/>
                </a:lnTo>
                <a:lnTo>
                  <a:pt x="833424" y="196977"/>
                </a:lnTo>
                <a:lnTo>
                  <a:pt x="835406" y="194945"/>
                </a:lnTo>
                <a:lnTo>
                  <a:pt x="838200" y="188468"/>
                </a:lnTo>
                <a:close/>
              </a:path>
              <a:path w="1137920" h="207645">
                <a:moveTo>
                  <a:pt x="902843" y="0"/>
                </a:moveTo>
                <a:lnTo>
                  <a:pt x="840613" y="0"/>
                </a:lnTo>
                <a:lnTo>
                  <a:pt x="840613" y="110744"/>
                </a:lnTo>
                <a:lnTo>
                  <a:pt x="902843" y="110744"/>
                </a:lnTo>
                <a:lnTo>
                  <a:pt x="902843" y="88900"/>
                </a:lnTo>
                <a:lnTo>
                  <a:pt x="864616" y="88900"/>
                </a:lnTo>
                <a:lnTo>
                  <a:pt x="864616" y="65913"/>
                </a:lnTo>
                <a:lnTo>
                  <a:pt x="902843" y="65913"/>
                </a:lnTo>
                <a:lnTo>
                  <a:pt x="902843" y="44323"/>
                </a:lnTo>
                <a:lnTo>
                  <a:pt x="864616" y="44323"/>
                </a:lnTo>
                <a:lnTo>
                  <a:pt x="864616" y="21971"/>
                </a:lnTo>
                <a:lnTo>
                  <a:pt x="902843" y="21971"/>
                </a:lnTo>
                <a:lnTo>
                  <a:pt x="902843" y="0"/>
                </a:lnTo>
                <a:close/>
              </a:path>
              <a:path w="1137920" h="207645">
                <a:moveTo>
                  <a:pt x="929259" y="178562"/>
                </a:moveTo>
                <a:lnTo>
                  <a:pt x="906145" y="178562"/>
                </a:lnTo>
                <a:lnTo>
                  <a:pt x="906145" y="188341"/>
                </a:lnTo>
                <a:lnTo>
                  <a:pt x="918845" y="188341"/>
                </a:lnTo>
                <a:lnTo>
                  <a:pt x="917956" y="190881"/>
                </a:lnTo>
                <a:lnTo>
                  <a:pt x="916178" y="193167"/>
                </a:lnTo>
                <a:lnTo>
                  <a:pt x="911987" y="195707"/>
                </a:lnTo>
                <a:lnTo>
                  <a:pt x="909701" y="196342"/>
                </a:lnTo>
                <a:lnTo>
                  <a:pt x="907542" y="196215"/>
                </a:lnTo>
                <a:lnTo>
                  <a:pt x="903605" y="196342"/>
                </a:lnTo>
                <a:lnTo>
                  <a:pt x="899795" y="194691"/>
                </a:lnTo>
                <a:lnTo>
                  <a:pt x="897128" y="191897"/>
                </a:lnTo>
                <a:lnTo>
                  <a:pt x="894207" y="188976"/>
                </a:lnTo>
                <a:lnTo>
                  <a:pt x="892606" y="185039"/>
                </a:lnTo>
                <a:lnTo>
                  <a:pt x="892683" y="176911"/>
                </a:lnTo>
                <a:lnTo>
                  <a:pt x="894207" y="173228"/>
                </a:lnTo>
                <a:lnTo>
                  <a:pt x="897128" y="170434"/>
                </a:lnTo>
                <a:lnTo>
                  <a:pt x="899668" y="167513"/>
                </a:lnTo>
                <a:lnTo>
                  <a:pt x="903351" y="165862"/>
                </a:lnTo>
                <a:lnTo>
                  <a:pt x="907288" y="165862"/>
                </a:lnTo>
                <a:lnTo>
                  <a:pt x="919734" y="173736"/>
                </a:lnTo>
                <a:lnTo>
                  <a:pt x="926287" y="167640"/>
                </a:lnTo>
                <a:lnTo>
                  <a:pt x="926973" y="167005"/>
                </a:lnTo>
                <a:lnTo>
                  <a:pt x="925957" y="167640"/>
                </a:lnTo>
                <a:lnTo>
                  <a:pt x="924966" y="165862"/>
                </a:lnTo>
                <a:lnTo>
                  <a:pt x="921893" y="160274"/>
                </a:lnTo>
                <a:lnTo>
                  <a:pt x="914577" y="156083"/>
                </a:lnTo>
                <a:lnTo>
                  <a:pt x="914146" y="155829"/>
                </a:lnTo>
                <a:lnTo>
                  <a:pt x="905764" y="156083"/>
                </a:lnTo>
                <a:lnTo>
                  <a:pt x="899033" y="155956"/>
                </a:lnTo>
                <a:lnTo>
                  <a:pt x="892556" y="158623"/>
                </a:lnTo>
                <a:lnTo>
                  <a:pt x="887857" y="163576"/>
                </a:lnTo>
                <a:lnTo>
                  <a:pt x="883158" y="168148"/>
                </a:lnTo>
                <a:lnTo>
                  <a:pt x="880491" y="174625"/>
                </a:lnTo>
                <a:lnTo>
                  <a:pt x="880452" y="188341"/>
                </a:lnTo>
                <a:lnTo>
                  <a:pt x="882904" y="194818"/>
                </a:lnTo>
                <a:lnTo>
                  <a:pt x="887730" y="199771"/>
                </a:lnTo>
                <a:lnTo>
                  <a:pt x="892302" y="204724"/>
                </a:lnTo>
                <a:lnTo>
                  <a:pt x="898779" y="207518"/>
                </a:lnTo>
                <a:lnTo>
                  <a:pt x="905510" y="207264"/>
                </a:lnTo>
                <a:lnTo>
                  <a:pt x="909447" y="207264"/>
                </a:lnTo>
                <a:lnTo>
                  <a:pt x="925512" y="196342"/>
                </a:lnTo>
                <a:lnTo>
                  <a:pt x="925830" y="195707"/>
                </a:lnTo>
                <a:lnTo>
                  <a:pt x="927989" y="192532"/>
                </a:lnTo>
                <a:lnTo>
                  <a:pt x="929081" y="188976"/>
                </a:lnTo>
                <a:lnTo>
                  <a:pt x="929144" y="188087"/>
                </a:lnTo>
                <a:lnTo>
                  <a:pt x="929259" y="178562"/>
                </a:lnTo>
                <a:close/>
              </a:path>
              <a:path w="1137920" h="207645">
                <a:moveTo>
                  <a:pt x="985774" y="156083"/>
                </a:moveTo>
                <a:lnTo>
                  <a:pt x="975106" y="156083"/>
                </a:lnTo>
                <a:lnTo>
                  <a:pt x="975106" y="206121"/>
                </a:lnTo>
                <a:lnTo>
                  <a:pt x="985774" y="206121"/>
                </a:lnTo>
                <a:lnTo>
                  <a:pt x="985774" y="156083"/>
                </a:lnTo>
                <a:close/>
              </a:path>
              <a:path w="1137920" h="207645">
                <a:moveTo>
                  <a:pt x="1061593" y="156083"/>
                </a:moveTo>
                <a:lnTo>
                  <a:pt x="1033399" y="156083"/>
                </a:lnTo>
                <a:lnTo>
                  <a:pt x="1033399" y="206248"/>
                </a:lnTo>
                <a:lnTo>
                  <a:pt x="1061593" y="206248"/>
                </a:lnTo>
                <a:lnTo>
                  <a:pt x="1061593" y="196342"/>
                </a:lnTo>
                <a:lnTo>
                  <a:pt x="1043813" y="196342"/>
                </a:lnTo>
                <a:lnTo>
                  <a:pt x="1043813" y="186055"/>
                </a:lnTo>
                <a:lnTo>
                  <a:pt x="1061593" y="186055"/>
                </a:lnTo>
                <a:lnTo>
                  <a:pt x="1061593" y="176276"/>
                </a:lnTo>
                <a:lnTo>
                  <a:pt x="1043813" y="176276"/>
                </a:lnTo>
                <a:lnTo>
                  <a:pt x="1043813" y="166243"/>
                </a:lnTo>
                <a:lnTo>
                  <a:pt x="1061593" y="166243"/>
                </a:lnTo>
                <a:lnTo>
                  <a:pt x="1061593" y="156083"/>
                </a:lnTo>
                <a:close/>
              </a:path>
              <a:path w="1137920" h="207645">
                <a:moveTo>
                  <a:pt x="1137551" y="188087"/>
                </a:moveTo>
                <a:lnTo>
                  <a:pt x="1119886" y="174117"/>
                </a:lnTo>
                <a:lnTo>
                  <a:pt x="1117600" y="171958"/>
                </a:lnTo>
                <a:lnTo>
                  <a:pt x="1117701" y="168021"/>
                </a:lnTo>
                <a:lnTo>
                  <a:pt x="1118108" y="167132"/>
                </a:lnTo>
                <a:lnTo>
                  <a:pt x="1118997" y="166243"/>
                </a:lnTo>
                <a:lnTo>
                  <a:pt x="1119759" y="165354"/>
                </a:lnTo>
                <a:lnTo>
                  <a:pt x="1120775" y="164846"/>
                </a:lnTo>
                <a:lnTo>
                  <a:pt x="1122045" y="164846"/>
                </a:lnTo>
                <a:lnTo>
                  <a:pt x="1124712" y="165354"/>
                </a:lnTo>
                <a:lnTo>
                  <a:pt x="1127379" y="166370"/>
                </a:lnTo>
                <a:lnTo>
                  <a:pt x="1129665" y="168021"/>
                </a:lnTo>
                <a:lnTo>
                  <a:pt x="1132560" y="164846"/>
                </a:lnTo>
                <a:lnTo>
                  <a:pt x="1136396" y="160655"/>
                </a:lnTo>
                <a:lnTo>
                  <a:pt x="1132586" y="157226"/>
                </a:lnTo>
                <a:lnTo>
                  <a:pt x="1127950" y="155448"/>
                </a:lnTo>
                <a:lnTo>
                  <a:pt x="1127633" y="155321"/>
                </a:lnTo>
                <a:lnTo>
                  <a:pt x="1122426" y="155448"/>
                </a:lnTo>
                <a:lnTo>
                  <a:pt x="1118235" y="155194"/>
                </a:lnTo>
                <a:lnTo>
                  <a:pt x="1114171" y="156718"/>
                </a:lnTo>
                <a:lnTo>
                  <a:pt x="1110996" y="159639"/>
                </a:lnTo>
                <a:lnTo>
                  <a:pt x="1108075" y="162433"/>
                </a:lnTo>
                <a:lnTo>
                  <a:pt x="1106589" y="166243"/>
                </a:lnTo>
                <a:lnTo>
                  <a:pt x="1106678" y="172466"/>
                </a:lnTo>
                <a:lnTo>
                  <a:pt x="1107186" y="174498"/>
                </a:lnTo>
                <a:lnTo>
                  <a:pt x="1108075" y="176276"/>
                </a:lnTo>
                <a:lnTo>
                  <a:pt x="1108837" y="178054"/>
                </a:lnTo>
                <a:lnTo>
                  <a:pt x="1118108" y="183896"/>
                </a:lnTo>
                <a:lnTo>
                  <a:pt x="1123569" y="185801"/>
                </a:lnTo>
                <a:lnTo>
                  <a:pt x="1126363" y="188087"/>
                </a:lnTo>
                <a:lnTo>
                  <a:pt x="1126236" y="192151"/>
                </a:lnTo>
                <a:lnTo>
                  <a:pt x="1125601" y="193548"/>
                </a:lnTo>
                <a:lnTo>
                  <a:pt x="1124585" y="194437"/>
                </a:lnTo>
                <a:lnTo>
                  <a:pt x="1123569" y="195453"/>
                </a:lnTo>
                <a:lnTo>
                  <a:pt x="1122299" y="196088"/>
                </a:lnTo>
                <a:lnTo>
                  <a:pt x="1120902" y="196088"/>
                </a:lnTo>
                <a:lnTo>
                  <a:pt x="1117346" y="195707"/>
                </a:lnTo>
                <a:lnTo>
                  <a:pt x="1114171" y="193929"/>
                </a:lnTo>
                <a:lnTo>
                  <a:pt x="1111885" y="191262"/>
                </a:lnTo>
                <a:lnTo>
                  <a:pt x="1104773" y="199517"/>
                </a:lnTo>
                <a:lnTo>
                  <a:pt x="1108710" y="203835"/>
                </a:lnTo>
                <a:lnTo>
                  <a:pt x="1114298" y="206502"/>
                </a:lnTo>
                <a:lnTo>
                  <a:pt x="1120267" y="206756"/>
                </a:lnTo>
                <a:lnTo>
                  <a:pt x="1124839" y="206883"/>
                </a:lnTo>
                <a:lnTo>
                  <a:pt x="1129157" y="205105"/>
                </a:lnTo>
                <a:lnTo>
                  <a:pt x="1132459" y="202057"/>
                </a:lnTo>
                <a:lnTo>
                  <a:pt x="1135761" y="199263"/>
                </a:lnTo>
                <a:lnTo>
                  <a:pt x="1137246" y="196088"/>
                </a:lnTo>
                <a:lnTo>
                  <a:pt x="1137539" y="195453"/>
                </a:lnTo>
                <a:lnTo>
                  <a:pt x="1137551" y="188087"/>
                </a:lnTo>
                <a:close/>
              </a:path>
              <a:path w="1137920" h="207645">
                <a:moveTo>
                  <a:pt x="1137666" y="0"/>
                </a:moveTo>
                <a:lnTo>
                  <a:pt x="1114425" y="0"/>
                </a:lnTo>
                <a:lnTo>
                  <a:pt x="1114425" y="71374"/>
                </a:lnTo>
                <a:lnTo>
                  <a:pt x="1091780" y="39497"/>
                </a:lnTo>
                <a:lnTo>
                  <a:pt x="1063752" y="0"/>
                </a:lnTo>
                <a:lnTo>
                  <a:pt x="1040384" y="0"/>
                </a:lnTo>
                <a:lnTo>
                  <a:pt x="1040384" y="110744"/>
                </a:lnTo>
                <a:lnTo>
                  <a:pt x="1064133" y="110744"/>
                </a:lnTo>
                <a:lnTo>
                  <a:pt x="1064133" y="39497"/>
                </a:lnTo>
                <a:lnTo>
                  <a:pt x="1114679" y="110744"/>
                </a:lnTo>
                <a:lnTo>
                  <a:pt x="1137666" y="110744"/>
                </a:lnTo>
                <a:lnTo>
                  <a:pt x="1137666" y="71374"/>
                </a:lnTo>
                <a:lnTo>
                  <a:pt x="1137666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03458" y="285749"/>
            <a:ext cx="123189" cy="109855"/>
          </a:xfrm>
          <a:custGeom>
            <a:avLst/>
            <a:gdLst/>
            <a:ahLst/>
            <a:cxnLst/>
            <a:rect l="l" t="t" r="r" b="b"/>
            <a:pathLst>
              <a:path w="123190" h="109854">
                <a:moveTo>
                  <a:pt x="67056" y="31496"/>
                </a:moveTo>
                <a:lnTo>
                  <a:pt x="1270" y="0"/>
                </a:lnTo>
                <a:lnTo>
                  <a:pt x="0" y="63246"/>
                </a:lnTo>
                <a:lnTo>
                  <a:pt x="67056" y="31496"/>
                </a:lnTo>
                <a:close/>
              </a:path>
              <a:path w="123190" h="109854">
                <a:moveTo>
                  <a:pt x="122936" y="72682"/>
                </a:moveTo>
                <a:lnTo>
                  <a:pt x="113030" y="57480"/>
                </a:lnTo>
                <a:lnTo>
                  <a:pt x="94488" y="44958"/>
                </a:lnTo>
                <a:lnTo>
                  <a:pt x="96139" y="109728"/>
                </a:lnTo>
                <a:lnTo>
                  <a:pt x="119024" y="90220"/>
                </a:lnTo>
                <a:lnTo>
                  <a:pt x="122936" y="7268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03458" y="169163"/>
            <a:ext cx="400050" cy="283845"/>
          </a:xfrm>
          <a:custGeom>
            <a:avLst/>
            <a:gdLst/>
            <a:ahLst/>
            <a:cxnLst/>
            <a:rect l="l" t="t" r="r" b="b"/>
            <a:pathLst>
              <a:path w="400050" h="283845">
                <a:moveTo>
                  <a:pt x="188214" y="90690"/>
                </a:moveTo>
                <a:lnTo>
                  <a:pt x="1524" y="0"/>
                </a:lnTo>
                <a:lnTo>
                  <a:pt x="0" y="63512"/>
                </a:lnTo>
                <a:lnTo>
                  <a:pt x="124079" y="121158"/>
                </a:lnTo>
                <a:lnTo>
                  <a:pt x="188214" y="90690"/>
                </a:lnTo>
                <a:close/>
              </a:path>
              <a:path w="400050" h="283845">
                <a:moveTo>
                  <a:pt x="400050" y="193294"/>
                </a:moveTo>
                <a:lnTo>
                  <a:pt x="215900" y="103632"/>
                </a:lnTo>
                <a:lnTo>
                  <a:pt x="215646" y="283464"/>
                </a:lnTo>
                <a:lnTo>
                  <a:pt x="400050" y="193294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688573" y="273558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0" y="0"/>
                </a:moveTo>
                <a:lnTo>
                  <a:pt x="507" y="60198"/>
                </a:lnTo>
                <a:lnTo>
                  <a:pt x="62483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08207" y="330708"/>
            <a:ext cx="66675" cy="64135"/>
          </a:xfrm>
          <a:custGeom>
            <a:avLst/>
            <a:gdLst/>
            <a:ahLst/>
            <a:cxnLst/>
            <a:rect l="l" t="t" r="r" b="b"/>
            <a:pathLst>
              <a:path w="66675" h="64135">
                <a:moveTo>
                  <a:pt x="0" y="0"/>
                </a:moveTo>
                <a:lnTo>
                  <a:pt x="0" y="64008"/>
                </a:lnTo>
                <a:lnTo>
                  <a:pt x="66294" y="32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502646" y="169163"/>
            <a:ext cx="616585" cy="368300"/>
          </a:xfrm>
          <a:custGeom>
            <a:avLst/>
            <a:gdLst/>
            <a:ahLst/>
            <a:cxnLst/>
            <a:rect l="l" t="t" r="r" b="b"/>
            <a:pathLst>
              <a:path w="616584" h="368300">
                <a:moveTo>
                  <a:pt x="185928" y="164465"/>
                </a:moveTo>
                <a:lnTo>
                  <a:pt x="185420" y="104394"/>
                </a:lnTo>
                <a:lnTo>
                  <a:pt x="0" y="194818"/>
                </a:lnTo>
                <a:lnTo>
                  <a:pt x="60452" y="224028"/>
                </a:lnTo>
                <a:lnTo>
                  <a:pt x="185928" y="164465"/>
                </a:lnTo>
                <a:close/>
              </a:path>
              <a:path w="616584" h="368300">
                <a:moveTo>
                  <a:pt x="305562" y="161544"/>
                </a:moveTo>
                <a:lnTo>
                  <a:pt x="116586" y="250825"/>
                </a:lnTo>
                <a:lnTo>
                  <a:pt x="183642" y="283464"/>
                </a:lnTo>
                <a:lnTo>
                  <a:pt x="305562" y="225298"/>
                </a:lnTo>
                <a:lnTo>
                  <a:pt x="305562" y="161544"/>
                </a:lnTo>
                <a:close/>
              </a:path>
              <a:path w="616584" h="368300">
                <a:moveTo>
                  <a:pt x="356616" y="227838"/>
                </a:moveTo>
                <a:lnTo>
                  <a:pt x="211074" y="296545"/>
                </a:lnTo>
                <a:lnTo>
                  <a:pt x="356235" y="366522"/>
                </a:lnTo>
                <a:lnTo>
                  <a:pt x="356616" y="227838"/>
                </a:lnTo>
                <a:close/>
              </a:path>
              <a:path w="616584" h="368300">
                <a:moveTo>
                  <a:pt x="402336" y="116586"/>
                </a:moveTo>
                <a:lnTo>
                  <a:pt x="334518" y="148209"/>
                </a:lnTo>
                <a:lnTo>
                  <a:pt x="400939" y="179832"/>
                </a:lnTo>
                <a:lnTo>
                  <a:pt x="402336" y="116586"/>
                </a:lnTo>
                <a:close/>
              </a:path>
              <a:path w="616584" h="368300">
                <a:moveTo>
                  <a:pt x="402336" y="0"/>
                </a:moveTo>
                <a:lnTo>
                  <a:pt x="214884" y="90690"/>
                </a:lnTo>
                <a:lnTo>
                  <a:pt x="278130" y="121158"/>
                </a:lnTo>
                <a:lnTo>
                  <a:pt x="400812" y="63373"/>
                </a:lnTo>
                <a:lnTo>
                  <a:pt x="402336" y="0"/>
                </a:lnTo>
                <a:close/>
              </a:path>
              <a:path w="616584" h="368300">
                <a:moveTo>
                  <a:pt x="497586" y="226314"/>
                </a:moveTo>
                <a:lnTo>
                  <a:pt x="495935" y="161544"/>
                </a:lnTo>
                <a:lnTo>
                  <a:pt x="429006" y="193294"/>
                </a:lnTo>
                <a:lnTo>
                  <a:pt x="497586" y="226314"/>
                </a:lnTo>
                <a:close/>
              </a:path>
              <a:path w="616584" h="368300">
                <a:moveTo>
                  <a:pt x="587502" y="297180"/>
                </a:moveTo>
                <a:lnTo>
                  <a:pt x="443103" y="227838"/>
                </a:lnTo>
                <a:lnTo>
                  <a:pt x="441960" y="368046"/>
                </a:lnTo>
                <a:lnTo>
                  <a:pt x="587502" y="297180"/>
                </a:lnTo>
                <a:close/>
              </a:path>
              <a:path w="616584" h="368300">
                <a:moveTo>
                  <a:pt x="605663" y="193548"/>
                </a:moveTo>
                <a:lnTo>
                  <a:pt x="603097" y="207683"/>
                </a:lnTo>
                <a:lnTo>
                  <a:pt x="594525" y="222592"/>
                </a:lnTo>
                <a:lnTo>
                  <a:pt x="579170" y="238188"/>
                </a:lnTo>
                <a:lnTo>
                  <a:pt x="556260" y="254381"/>
                </a:lnTo>
                <a:lnTo>
                  <a:pt x="605663" y="278079"/>
                </a:lnTo>
                <a:lnTo>
                  <a:pt x="605663" y="193548"/>
                </a:lnTo>
                <a:close/>
              </a:path>
              <a:path w="616584" h="368300">
                <a:moveTo>
                  <a:pt x="616458" y="103632"/>
                </a:moveTo>
                <a:lnTo>
                  <a:pt x="553212" y="133985"/>
                </a:lnTo>
                <a:lnTo>
                  <a:pt x="573544" y="146418"/>
                </a:lnTo>
                <a:lnTo>
                  <a:pt x="590207" y="160553"/>
                </a:lnTo>
                <a:lnTo>
                  <a:pt x="601510" y="176225"/>
                </a:lnTo>
                <a:lnTo>
                  <a:pt x="605790" y="193294"/>
                </a:lnTo>
                <a:lnTo>
                  <a:pt x="605790" y="278511"/>
                </a:lnTo>
                <a:lnTo>
                  <a:pt x="606171" y="278511"/>
                </a:lnTo>
                <a:lnTo>
                  <a:pt x="616458" y="283464"/>
                </a:lnTo>
                <a:lnTo>
                  <a:pt x="616458" y="10363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1866" y="6628130"/>
            <a:ext cx="214883" cy="13563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00912" y="949071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727942" y="6501384"/>
            <a:ext cx="464184" cy="356870"/>
          </a:xfrm>
          <a:custGeom>
            <a:avLst/>
            <a:gdLst/>
            <a:ahLst/>
            <a:cxnLst/>
            <a:rect l="l" t="t" r="r" b="b"/>
            <a:pathLst>
              <a:path w="464184" h="356870">
                <a:moveTo>
                  <a:pt x="464057" y="0"/>
                </a:moveTo>
                <a:lnTo>
                  <a:pt x="0" y="0"/>
                </a:lnTo>
                <a:lnTo>
                  <a:pt x="0" y="356615"/>
                </a:lnTo>
                <a:lnTo>
                  <a:pt x="464057" y="356615"/>
                </a:lnTo>
                <a:lnTo>
                  <a:pt x="464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59723"/>
            <a:ext cx="6069203" cy="34897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2879598"/>
            <a:ext cx="5702300" cy="2702560"/>
          </a:xfrm>
          <a:custGeom>
            <a:avLst/>
            <a:gdLst/>
            <a:ahLst/>
            <a:cxnLst/>
            <a:rect l="l" t="t" r="r" b="b"/>
            <a:pathLst>
              <a:path w="5702300" h="2702560">
                <a:moveTo>
                  <a:pt x="5702046" y="0"/>
                </a:moveTo>
                <a:lnTo>
                  <a:pt x="0" y="0"/>
                </a:lnTo>
                <a:lnTo>
                  <a:pt x="0" y="2702052"/>
                </a:lnTo>
                <a:lnTo>
                  <a:pt x="5197856" y="2694813"/>
                </a:lnTo>
                <a:lnTo>
                  <a:pt x="5702046" y="0"/>
                </a:lnTo>
                <a:close/>
              </a:path>
            </a:pathLst>
          </a:custGeom>
          <a:solidFill>
            <a:srgbClr val="000000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28488" cy="267436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79" y="268224"/>
            <a:ext cx="4704588" cy="20153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8951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727942" y="6501384"/>
            <a:ext cx="464184" cy="356870"/>
          </a:xfrm>
          <a:custGeom>
            <a:avLst/>
            <a:gdLst/>
            <a:ahLst/>
            <a:cxnLst/>
            <a:rect l="l" t="t" r="r" b="b"/>
            <a:pathLst>
              <a:path w="464184" h="356870">
                <a:moveTo>
                  <a:pt x="464057" y="0"/>
                </a:moveTo>
                <a:lnTo>
                  <a:pt x="0" y="0"/>
                </a:lnTo>
                <a:lnTo>
                  <a:pt x="0" y="356615"/>
                </a:lnTo>
                <a:lnTo>
                  <a:pt x="464057" y="356615"/>
                </a:lnTo>
                <a:lnTo>
                  <a:pt x="464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60024" y="598931"/>
            <a:ext cx="1137920" cy="207645"/>
          </a:xfrm>
          <a:custGeom>
            <a:avLst/>
            <a:gdLst/>
            <a:ahLst/>
            <a:cxnLst/>
            <a:rect l="l" t="t" r="r" b="b"/>
            <a:pathLst>
              <a:path w="1137920" h="207645">
                <a:moveTo>
                  <a:pt x="82042" y="111125"/>
                </a:moveTo>
                <a:lnTo>
                  <a:pt x="53594" y="68453"/>
                </a:lnTo>
                <a:lnTo>
                  <a:pt x="51308" y="65024"/>
                </a:lnTo>
                <a:lnTo>
                  <a:pt x="58293" y="62357"/>
                </a:lnTo>
                <a:lnTo>
                  <a:pt x="72009" y="32766"/>
                </a:lnTo>
                <a:lnTo>
                  <a:pt x="71589" y="26111"/>
                </a:lnTo>
                <a:lnTo>
                  <a:pt x="47625" y="1397"/>
                </a:lnTo>
                <a:lnTo>
                  <a:pt x="47625" y="29718"/>
                </a:lnTo>
                <a:lnTo>
                  <a:pt x="47498" y="43561"/>
                </a:lnTo>
                <a:lnTo>
                  <a:pt x="41402" y="48641"/>
                </a:lnTo>
                <a:lnTo>
                  <a:pt x="23876" y="48641"/>
                </a:lnTo>
                <a:lnTo>
                  <a:pt x="23876" y="19812"/>
                </a:lnTo>
                <a:lnTo>
                  <a:pt x="29845" y="20193"/>
                </a:lnTo>
                <a:lnTo>
                  <a:pt x="34544" y="19939"/>
                </a:lnTo>
                <a:lnTo>
                  <a:pt x="39243" y="21209"/>
                </a:lnTo>
                <a:lnTo>
                  <a:pt x="43180" y="23876"/>
                </a:lnTo>
                <a:lnTo>
                  <a:pt x="45974" y="26162"/>
                </a:lnTo>
                <a:lnTo>
                  <a:pt x="47625" y="29718"/>
                </a:lnTo>
                <a:lnTo>
                  <a:pt x="47625" y="1397"/>
                </a:lnTo>
                <a:lnTo>
                  <a:pt x="43281" y="330"/>
                </a:lnTo>
                <a:lnTo>
                  <a:pt x="36195" y="0"/>
                </a:lnTo>
                <a:lnTo>
                  <a:pt x="0" y="0"/>
                </a:lnTo>
                <a:lnTo>
                  <a:pt x="0" y="111252"/>
                </a:lnTo>
                <a:lnTo>
                  <a:pt x="23749" y="111252"/>
                </a:lnTo>
                <a:lnTo>
                  <a:pt x="23749" y="68453"/>
                </a:lnTo>
                <a:lnTo>
                  <a:pt x="26416" y="68453"/>
                </a:lnTo>
                <a:lnTo>
                  <a:pt x="54991" y="111125"/>
                </a:lnTo>
                <a:lnTo>
                  <a:pt x="82042" y="111125"/>
                </a:lnTo>
                <a:close/>
              </a:path>
              <a:path w="1137920" h="207645">
                <a:moveTo>
                  <a:pt x="242443" y="156083"/>
                </a:moveTo>
                <a:lnTo>
                  <a:pt x="208788" y="156083"/>
                </a:lnTo>
                <a:lnTo>
                  <a:pt x="208788" y="166751"/>
                </a:lnTo>
                <a:lnTo>
                  <a:pt x="220218" y="166751"/>
                </a:lnTo>
                <a:lnTo>
                  <a:pt x="220218" y="206121"/>
                </a:lnTo>
                <a:lnTo>
                  <a:pt x="231013" y="206121"/>
                </a:lnTo>
                <a:lnTo>
                  <a:pt x="231013" y="166751"/>
                </a:lnTo>
                <a:lnTo>
                  <a:pt x="242443" y="166751"/>
                </a:lnTo>
                <a:lnTo>
                  <a:pt x="242443" y="156083"/>
                </a:lnTo>
                <a:close/>
              </a:path>
              <a:path w="1137920" h="207645">
                <a:moveTo>
                  <a:pt x="281940" y="0"/>
                </a:moveTo>
                <a:lnTo>
                  <a:pt x="219202" y="0"/>
                </a:lnTo>
                <a:lnTo>
                  <a:pt x="219202" y="110744"/>
                </a:lnTo>
                <a:lnTo>
                  <a:pt x="281432" y="110744"/>
                </a:lnTo>
                <a:lnTo>
                  <a:pt x="281432" y="88900"/>
                </a:lnTo>
                <a:lnTo>
                  <a:pt x="243078" y="88900"/>
                </a:lnTo>
                <a:lnTo>
                  <a:pt x="243078" y="65913"/>
                </a:lnTo>
                <a:lnTo>
                  <a:pt x="281432" y="65913"/>
                </a:lnTo>
                <a:lnTo>
                  <a:pt x="281432" y="44323"/>
                </a:lnTo>
                <a:lnTo>
                  <a:pt x="243078" y="44323"/>
                </a:lnTo>
                <a:lnTo>
                  <a:pt x="243078" y="21971"/>
                </a:lnTo>
                <a:lnTo>
                  <a:pt x="281940" y="21971"/>
                </a:lnTo>
                <a:lnTo>
                  <a:pt x="281940" y="0"/>
                </a:lnTo>
                <a:close/>
              </a:path>
              <a:path w="1137920" h="207645">
                <a:moveTo>
                  <a:pt x="315341" y="156083"/>
                </a:moveTo>
                <a:lnTo>
                  <a:pt x="287147" y="156083"/>
                </a:lnTo>
                <a:lnTo>
                  <a:pt x="287147" y="206248"/>
                </a:lnTo>
                <a:lnTo>
                  <a:pt x="315341" y="206248"/>
                </a:lnTo>
                <a:lnTo>
                  <a:pt x="315341" y="196342"/>
                </a:lnTo>
                <a:lnTo>
                  <a:pt x="297561" y="196342"/>
                </a:lnTo>
                <a:lnTo>
                  <a:pt x="297561" y="186055"/>
                </a:lnTo>
                <a:lnTo>
                  <a:pt x="315341" y="186055"/>
                </a:lnTo>
                <a:lnTo>
                  <a:pt x="315341" y="176276"/>
                </a:lnTo>
                <a:lnTo>
                  <a:pt x="297561" y="176276"/>
                </a:lnTo>
                <a:lnTo>
                  <a:pt x="297561" y="166243"/>
                </a:lnTo>
                <a:lnTo>
                  <a:pt x="315341" y="166243"/>
                </a:lnTo>
                <a:lnTo>
                  <a:pt x="315341" y="156083"/>
                </a:lnTo>
                <a:close/>
              </a:path>
              <a:path w="1137920" h="207645">
                <a:moveTo>
                  <a:pt x="399415" y="159397"/>
                </a:moveTo>
                <a:lnTo>
                  <a:pt x="395224" y="157480"/>
                </a:lnTo>
                <a:lnTo>
                  <a:pt x="390398" y="156337"/>
                </a:lnTo>
                <a:lnTo>
                  <a:pt x="378714" y="156083"/>
                </a:lnTo>
                <a:lnTo>
                  <a:pt x="372237" y="158877"/>
                </a:lnTo>
                <a:lnTo>
                  <a:pt x="367665" y="163830"/>
                </a:lnTo>
                <a:lnTo>
                  <a:pt x="362839" y="168656"/>
                </a:lnTo>
                <a:lnTo>
                  <a:pt x="360299" y="175260"/>
                </a:lnTo>
                <a:lnTo>
                  <a:pt x="360426" y="188722"/>
                </a:lnTo>
                <a:lnTo>
                  <a:pt x="362966" y="195072"/>
                </a:lnTo>
                <a:lnTo>
                  <a:pt x="367538" y="199771"/>
                </a:lnTo>
                <a:lnTo>
                  <a:pt x="371856" y="204597"/>
                </a:lnTo>
                <a:lnTo>
                  <a:pt x="378206" y="207391"/>
                </a:lnTo>
                <a:lnTo>
                  <a:pt x="384810" y="207264"/>
                </a:lnTo>
                <a:lnTo>
                  <a:pt x="389763" y="207010"/>
                </a:lnTo>
                <a:lnTo>
                  <a:pt x="394716" y="206121"/>
                </a:lnTo>
                <a:lnTo>
                  <a:pt x="399415" y="204343"/>
                </a:lnTo>
                <a:lnTo>
                  <a:pt x="399415" y="196850"/>
                </a:lnTo>
                <a:lnTo>
                  <a:pt x="399415" y="192151"/>
                </a:lnTo>
                <a:lnTo>
                  <a:pt x="395351" y="194818"/>
                </a:lnTo>
                <a:lnTo>
                  <a:pt x="390779" y="196342"/>
                </a:lnTo>
                <a:lnTo>
                  <a:pt x="385953" y="196723"/>
                </a:lnTo>
                <a:lnTo>
                  <a:pt x="382016" y="196850"/>
                </a:lnTo>
                <a:lnTo>
                  <a:pt x="378333" y="195453"/>
                </a:lnTo>
                <a:lnTo>
                  <a:pt x="375539" y="192786"/>
                </a:lnTo>
                <a:lnTo>
                  <a:pt x="372999" y="189611"/>
                </a:lnTo>
                <a:lnTo>
                  <a:pt x="371729" y="185674"/>
                </a:lnTo>
                <a:lnTo>
                  <a:pt x="372110" y="181610"/>
                </a:lnTo>
                <a:lnTo>
                  <a:pt x="371729" y="177546"/>
                </a:lnTo>
                <a:lnTo>
                  <a:pt x="372999" y="173482"/>
                </a:lnTo>
                <a:lnTo>
                  <a:pt x="375412" y="170307"/>
                </a:lnTo>
                <a:lnTo>
                  <a:pt x="377825" y="167513"/>
                </a:lnTo>
                <a:lnTo>
                  <a:pt x="381508" y="165989"/>
                </a:lnTo>
                <a:lnTo>
                  <a:pt x="385191" y="166116"/>
                </a:lnTo>
                <a:lnTo>
                  <a:pt x="390271" y="166497"/>
                </a:lnTo>
                <a:lnTo>
                  <a:pt x="395224" y="168148"/>
                </a:lnTo>
                <a:lnTo>
                  <a:pt x="399415" y="171069"/>
                </a:lnTo>
                <a:lnTo>
                  <a:pt x="399415" y="165989"/>
                </a:lnTo>
                <a:lnTo>
                  <a:pt x="399415" y="159397"/>
                </a:lnTo>
                <a:close/>
              </a:path>
              <a:path w="1137920" h="207645">
                <a:moveTo>
                  <a:pt x="399669" y="159512"/>
                </a:moveTo>
                <a:lnTo>
                  <a:pt x="399415" y="158750"/>
                </a:lnTo>
                <a:lnTo>
                  <a:pt x="399415" y="159397"/>
                </a:lnTo>
                <a:lnTo>
                  <a:pt x="399669" y="159512"/>
                </a:lnTo>
                <a:close/>
              </a:path>
              <a:path w="1137920" h="207645">
                <a:moveTo>
                  <a:pt x="484251" y="156083"/>
                </a:moveTo>
                <a:lnTo>
                  <a:pt x="473456" y="156083"/>
                </a:lnTo>
                <a:lnTo>
                  <a:pt x="473456" y="175006"/>
                </a:lnTo>
                <a:lnTo>
                  <a:pt x="455676" y="175006"/>
                </a:lnTo>
                <a:lnTo>
                  <a:pt x="455676" y="156083"/>
                </a:lnTo>
                <a:lnTo>
                  <a:pt x="444881" y="156083"/>
                </a:lnTo>
                <a:lnTo>
                  <a:pt x="444881" y="206121"/>
                </a:lnTo>
                <a:lnTo>
                  <a:pt x="455549" y="206121"/>
                </a:lnTo>
                <a:lnTo>
                  <a:pt x="455549" y="186309"/>
                </a:lnTo>
                <a:lnTo>
                  <a:pt x="473456" y="186309"/>
                </a:lnTo>
                <a:lnTo>
                  <a:pt x="473456" y="206121"/>
                </a:lnTo>
                <a:lnTo>
                  <a:pt x="484251" y="206121"/>
                </a:lnTo>
                <a:lnTo>
                  <a:pt x="484251" y="186309"/>
                </a:lnTo>
                <a:lnTo>
                  <a:pt x="484251" y="175006"/>
                </a:lnTo>
                <a:lnTo>
                  <a:pt x="484251" y="156083"/>
                </a:lnTo>
                <a:close/>
              </a:path>
              <a:path w="1137920" h="207645">
                <a:moveTo>
                  <a:pt x="511048" y="55626"/>
                </a:moveTo>
                <a:lnTo>
                  <a:pt x="510489" y="44615"/>
                </a:lnTo>
                <a:lnTo>
                  <a:pt x="507784" y="34023"/>
                </a:lnTo>
                <a:lnTo>
                  <a:pt x="503059" y="24180"/>
                </a:lnTo>
                <a:lnTo>
                  <a:pt x="500634" y="20955"/>
                </a:lnTo>
                <a:lnTo>
                  <a:pt x="496443" y="15367"/>
                </a:lnTo>
                <a:lnTo>
                  <a:pt x="488137" y="8559"/>
                </a:lnTo>
                <a:lnTo>
                  <a:pt x="486537" y="7734"/>
                </a:lnTo>
                <a:lnTo>
                  <a:pt x="486537" y="48006"/>
                </a:lnTo>
                <a:lnTo>
                  <a:pt x="486410" y="54610"/>
                </a:lnTo>
                <a:lnTo>
                  <a:pt x="465645" y="87541"/>
                </a:lnTo>
                <a:lnTo>
                  <a:pt x="452882" y="89281"/>
                </a:lnTo>
                <a:lnTo>
                  <a:pt x="443992" y="89281"/>
                </a:lnTo>
                <a:lnTo>
                  <a:pt x="443992" y="20955"/>
                </a:lnTo>
                <a:lnTo>
                  <a:pt x="457962" y="20955"/>
                </a:lnTo>
                <a:lnTo>
                  <a:pt x="463550" y="21971"/>
                </a:lnTo>
                <a:lnTo>
                  <a:pt x="474599" y="25908"/>
                </a:lnTo>
                <a:lnTo>
                  <a:pt x="479171" y="29972"/>
                </a:lnTo>
                <a:lnTo>
                  <a:pt x="481838" y="35306"/>
                </a:lnTo>
                <a:lnTo>
                  <a:pt x="485013" y="41275"/>
                </a:lnTo>
                <a:lnTo>
                  <a:pt x="478688" y="3644"/>
                </a:lnTo>
                <a:lnTo>
                  <a:pt x="457708" y="0"/>
                </a:lnTo>
                <a:lnTo>
                  <a:pt x="420116" y="0"/>
                </a:lnTo>
                <a:lnTo>
                  <a:pt x="420116" y="110744"/>
                </a:lnTo>
                <a:lnTo>
                  <a:pt x="455676" y="110744"/>
                </a:lnTo>
                <a:lnTo>
                  <a:pt x="495935" y="95631"/>
                </a:lnTo>
                <a:lnTo>
                  <a:pt x="510463" y="66649"/>
                </a:lnTo>
                <a:lnTo>
                  <a:pt x="511048" y="55626"/>
                </a:lnTo>
                <a:close/>
              </a:path>
              <a:path w="1137920" h="207645">
                <a:moveTo>
                  <a:pt x="575818" y="156083"/>
                </a:moveTo>
                <a:lnTo>
                  <a:pt x="565150" y="156083"/>
                </a:lnTo>
                <a:lnTo>
                  <a:pt x="565150" y="188214"/>
                </a:lnTo>
                <a:lnTo>
                  <a:pt x="554786" y="173736"/>
                </a:lnTo>
                <a:lnTo>
                  <a:pt x="542163" y="156083"/>
                </a:lnTo>
                <a:lnTo>
                  <a:pt x="531495" y="156083"/>
                </a:lnTo>
                <a:lnTo>
                  <a:pt x="531495" y="206121"/>
                </a:lnTo>
                <a:lnTo>
                  <a:pt x="542290" y="206121"/>
                </a:lnTo>
                <a:lnTo>
                  <a:pt x="542290" y="173736"/>
                </a:lnTo>
                <a:lnTo>
                  <a:pt x="565277" y="206121"/>
                </a:lnTo>
                <a:lnTo>
                  <a:pt x="575818" y="206121"/>
                </a:lnTo>
                <a:lnTo>
                  <a:pt x="575818" y="188214"/>
                </a:lnTo>
                <a:lnTo>
                  <a:pt x="575818" y="156083"/>
                </a:lnTo>
                <a:close/>
              </a:path>
              <a:path w="1137920" h="207645">
                <a:moveTo>
                  <a:pt x="672465" y="188468"/>
                </a:moveTo>
                <a:lnTo>
                  <a:pt x="672452" y="181102"/>
                </a:lnTo>
                <a:lnTo>
                  <a:pt x="670560" y="171615"/>
                </a:lnTo>
                <a:lnTo>
                  <a:pt x="666610" y="165735"/>
                </a:lnTo>
                <a:lnTo>
                  <a:pt x="666356" y="165354"/>
                </a:lnTo>
                <a:lnTo>
                  <a:pt x="664997" y="163334"/>
                </a:lnTo>
                <a:lnTo>
                  <a:pt x="661924" y="161251"/>
                </a:lnTo>
                <a:lnTo>
                  <a:pt x="661924" y="176911"/>
                </a:lnTo>
                <a:lnTo>
                  <a:pt x="661924" y="186055"/>
                </a:lnTo>
                <a:lnTo>
                  <a:pt x="656971" y="192786"/>
                </a:lnTo>
                <a:lnTo>
                  <a:pt x="656590" y="193040"/>
                </a:lnTo>
                <a:lnTo>
                  <a:pt x="656336" y="193294"/>
                </a:lnTo>
                <a:lnTo>
                  <a:pt x="656082" y="193675"/>
                </a:lnTo>
                <a:lnTo>
                  <a:pt x="650367" y="198628"/>
                </a:lnTo>
                <a:lnTo>
                  <a:pt x="641604" y="198120"/>
                </a:lnTo>
                <a:lnTo>
                  <a:pt x="636524" y="192532"/>
                </a:lnTo>
                <a:lnTo>
                  <a:pt x="633857" y="189357"/>
                </a:lnTo>
                <a:lnTo>
                  <a:pt x="632460" y="185420"/>
                </a:lnTo>
                <a:lnTo>
                  <a:pt x="632587" y="176911"/>
                </a:lnTo>
                <a:lnTo>
                  <a:pt x="633857" y="173101"/>
                </a:lnTo>
                <a:lnTo>
                  <a:pt x="636524" y="169926"/>
                </a:lnTo>
                <a:lnTo>
                  <a:pt x="638937" y="167005"/>
                </a:lnTo>
                <a:lnTo>
                  <a:pt x="642747" y="165354"/>
                </a:lnTo>
                <a:lnTo>
                  <a:pt x="646557" y="165608"/>
                </a:lnTo>
                <a:lnTo>
                  <a:pt x="646811" y="165862"/>
                </a:lnTo>
                <a:lnTo>
                  <a:pt x="650621" y="165735"/>
                </a:lnTo>
                <a:lnTo>
                  <a:pt x="654304" y="167386"/>
                </a:lnTo>
                <a:lnTo>
                  <a:pt x="656971" y="170180"/>
                </a:lnTo>
                <a:lnTo>
                  <a:pt x="661924" y="176911"/>
                </a:lnTo>
                <a:lnTo>
                  <a:pt x="661924" y="161251"/>
                </a:lnTo>
                <a:lnTo>
                  <a:pt x="656729" y="157708"/>
                </a:lnTo>
                <a:lnTo>
                  <a:pt x="646557" y="155575"/>
                </a:lnTo>
                <a:lnTo>
                  <a:pt x="639826" y="155448"/>
                </a:lnTo>
                <a:lnTo>
                  <a:pt x="633349" y="157988"/>
                </a:lnTo>
                <a:lnTo>
                  <a:pt x="628777" y="162814"/>
                </a:lnTo>
                <a:lnTo>
                  <a:pt x="623824" y="167640"/>
                </a:lnTo>
                <a:lnTo>
                  <a:pt x="621157" y="174244"/>
                </a:lnTo>
                <a:lnTo>
                  <a:pt x="621284" y="181102"/>
                </a:lnTo>
                <a:lnTo>
                  <a:pt x="621919" y="181483"/>
                </a:lnTo>
                <a:lnTo>
                  <a:pt x="621766" y="185420"/>
                </a:lnTo>
                <a:lnTo>
                  <a:pt x="621703" y="188468"/>
                </a:lnTo>
                <a:lnTo>
                  <a:pt x="624205" y="194945"/>
                </a:lnTo>
                <a:lnTo>
                  <a:pt x="629031" y="199771"/>
                </a:lnTo>
                <a:lnTo>
                  <a:pt x="633603" y="204597"/>
                </a:lnTo>
                <a:lnTo>
                  <a:pt x="640080" y="207264"/>
                </a:lnTo>
                <a:lnTo>
                  <a:pt x="646811" y="207137"/>
                </a:lnTo>
                <a:lnTo>
                  <a:pt x="653669" y="207264"/>
                </a:lnTo>
                <a:lnTo>
                  <a:pt x="653999" y="207137"/>
                </a:lnTo>
                <a:lnTo>
                  <a:pt x="660273" y="204724"/>
                </a:lnTo>
                <a:lnTo>
                  <a:pt x="666203" y="198628"/>
                </a:lnTo>
                <a:lnTo>
                  <a:pt x="669798" y="194945"/>
                </a:lnTo>
                <a:lnTo>
                  <a:pt x="672465" y="188468"/>
                </a:lnTo>
                <a:close/>
              </a:path>
              <a:path w="1137920" h="207645">
                <a:moveTo>
                  <a:pt x="704596" y="86868"/>
                </a:moveTo>
                <a:lnTo>
                  <a:pt x="672211" y="86868"/>
                </a:lnTo>
                <a:lnTo>
                  <a:pt x="672211" y="0"/>
                </a:lnTo>
                <a:lnTo>
                  <a:pt x="648589" y="0"/>
                </a:lnTo>
                <a:lnTo>
                  <a:pt x="648589" y="110744"/>
                </a:lnTo>
                <a:lnTo>
                  <a:pt x="704596" y="110744"/>
                </a:lnTo>
                <a:lnTo>
                  <a:pt x="704596" y="86868"/>
                </a:lnTo>
                <a:close/>
              </a:path>
              <a:path w="1137920" h="207645">
                <a:moveTo>
                  <a:pt x="744728" y="195326"/>
                </a:moveTo>
                <a:lnTo>
                  <a:pt x="729996" y="195326"/>
                </a:lnTo>
                <a:lnTo>
                  <a:pt x="729996" y="156083"/>
                </a:lnTo>
                <a:lnTo>
                  <a:pt x="719201" y="156083"/>
                </a:lnTo>
                <a:lnTo>
                  <a:pt x="719201" y="206121"/>
                </a:lnTo>
                <a:lnTo>
                  <a:pt x="744728" y="206121"/>
                </a:lnTo>
                <a:lnTo>
                  <a:pt x="744728" y="195326"/>
                </a:lnTo>
                <a:close/>
              </a:path>
              <a:path w="1137920" h="207645">
                <a:moveTo>
                  <a:pt x="838200" y="188468"/>
                </a:moveTo>
                <a:lnTo>
                  <a:pt x="838111" y="181356"/>
                </a:lnTo>
                <a:lnTo>
                  <a:pt x="836168" y="171615"/>
                </a:lnTo>
                <a:lnTo>
                  <a:pt x="832053" y="165481"/>
                </a:lnTo>
                <a:lnTo>
                  <a:pt x="831964" y="165354"/>
                </a:lnTo>
                <a:lnTo>
                  <a:pt x="830605" y="163334"/>
                </a:lnTo>
                <a:lnTo>
                  <a:pt x="826770" y="160731"/>
                </a:lnTo>
                <a:lnTo>
                  <a:pt x="826770" y="177038"/>
                </a:lnTo>
                <a:lnTo>
                  <a:pt x="826719" y="185420"/>
                </a:lnTo>
                <a:lnTo>
                  <a:pt x="825373" y="189357"/>
                </a:lnTo>
                <a:lnTo>
                  <a:pt x="822706" y="192532"/>
                </a:lnTo>
                <a:lnTo>
                  <a:pt x="820166" y="195326"/>
                </a:lnTo>
                <a:lnTo>
                  <a:pt x="816356" y="196977"/>
                </a:lnTo>
                <a:lnTo>
                  <a:pt x="812546" y="196850"/>
                </a:lnTo>
                <a:lnTo>
                  <a:pt x="808736" y="196977"/>
                </a:lnTo>
                <a:lnTo>
                  <a:pt x="805053" y="195326"/>
                </a:lnTo>
                <a:lnTo>
                  <a:pt x="802640" y="192532"/>
                </a:lnTo>
                <a:lnTo>
                  <a:pt x="799973" y="189357"/>
                </a:lnTo>
                <a:lnTo>
                  <a:pt x="798576" y="185420"/>
                </a:lnTo>
                <a:lnTo>
                  <a:pt x="798652" y="177038"/>
                </a:lnTo>
                <a:lnTo>
                  <a:pt x="799846" y="173101"/>
                </a:lnTo>
                <a:lnTo>
                  <a:pt x="802513" y="169926"/>
                </a:lnTo>
                <a:lnTo>
                  <a:pt x="805053" y="167005"/>
                </a:lnTo>
                <a:lnTo>
                  <a:pt x="808863" y="165354"/>
                </a:lnTo>
                <a:lnTo>
                  <a:pt x="812673" y="165608"/>
                </a:lnTo>
                <a:lnTo>
                  <a:pt x="816483" y="165481"/>
                </a:lnTo>
                <a:lnTo>
                  <a:pt x="820166" y="167005"/>
                </a:lnTo>
                <a:lnTo>
                  <a:pt x="822706" y="169926"/>
                </a:lnTo>
                <a:lnTo>
                  <a:pt x="825500" y="172974"/>
                </a:lnTo>
                <a:lnTo>
                  <a:pt x="826770" y="177038"/>
                </a:lnTo>
                <a:lnTo>
                  <a:pt x="826770" y="160731"/>
                </a:lnTo>
                <a:lnTo>
                  <a:pt x="822337" y="157708"/>
                </a:lnTo>
                <a:lnTo>
                  <a:pt x="812165" y="155575"/>
                </a:lnTo>
                <a:lnTo>
                  <a:pt x="805688" y="155575"/>
                </a:lnTo>
                <a:lnTo>
                  <a:pt x="799338" y="158115"/>
                </a:lnTo>
                <a:lnTo>
                  <a:pt x="794766" y="162814"/>
                </a:lnTo>
                <a:lnTo>
                  <a:pt x="789940" y="167640"/>
                </a:lnTo>
                <a:lnTo>
                  <a:pt x="787146" y="174244"/>
                </a:lnTo>
                <a:lnTo>
                  <a:pt x="787400" y="181102"/>
                </a:lnTo>
                <a:lnTo>
                  <a:pt x="787730" y="181356"/>
                </a:lnTo>
                <a:lnTo>
                  <a:pt x="787819" y="188468"/>
                </a:lnTo>
                <a:lnTo>
                  <a:pt x="790321" y="194945"/>
                </a:lnTo>
                <a:lnTo>
                  <a:pt x="799719" y="204597"/>
                </a:lnTo>
                <a:lnTo>
                  <a:pt x="806196" y="207264"/>
                </a:lnTo>
                <a:lnTo>
                  <a:pt x="812927" y="207137"/>
                </a:lnTo>
                <a:lnTo>
                  <a:pt x="819531" y="207137"/>
                </a:lnTo>
                <a:lnTo>
                  <a:pt x="826008" y="204597"/>
                </a:lnTo>
                <a:lnTo>
                  <a:pt x="833424" y="196977"/>
                </a:lnTo>
                <a:lnTo>
                  <a:pt x="835406" y="194945"/>
                </a:lnTo>
                <a:lnTo>
                  <a:pt x="838200" y="188468"/>
                </a:lnTo>
                <a:close/>
              </a:path>
              <a:path w="1137920" h="207645">
                <a:moveTo>
                  <a:pt x="902843" y="0"/>
                </a:moveTo>
                <a:lnTo>
                  <a:pt x="840613" y="0"/>
                </a:lnTo>
                <a:lnTo>
                  <a:pt x="840613" y="110744"/>
                </a:lnTo>
                <a:lnTo>
                  <a:pt x="902843" y="110744"/>
                </a:lnTo>
                <a:lnTo>
                  <a:pt x="902843" y="88900"/>
                </a:lnTo>
                <a:lnTo>
                  <a:pt x="864616" y="88900"/>
                </a:lnTo>
                <a:lnTo>
                  <a:pt x="864616" y="65913"/>
                </a:lnTo>
                <a:lnTo>
                  <a:pt x="902843" y="65913"/>
                </a:lnTo>
                <a:lnTo>
                  <a:pt x="902843" y="44323"/>
                </a:lnTo>
                <a:lnTo>
                  <a:pt x="864616" y="44323"/>
                </a:lnTo>
                <a:lnTo>
                  <a:pt x="864616" y="21971"/>
                </a:lnTo>
                <a:lnTo>
                  <a:pt x="902843" y="21971"/>
                </a:lnTo>
                <a:lnTo>
                  <a:pt x="902843" y="0"/>
                </a:lnTo>
                <a:close/>
              </a:path>
              <a:path w="1137920" h="207645">
                <a:moveTo>
                  <a:pt x="929259" y="178562"/>
                </a:moveTo>
                <a:lnTo>
                  <a:pt x="906145" y="178562"/>
                </a:lnTo>
                <a:lnTo>
                  <a:pt x="906145" y="188341"/>
                </a:lnTo>
                <a:lnTo>
                  <a:pt x="918845" y="188341"/>
                </a:lnTo>
                <a:lnTo>
                  <a:pt x="917956" y="190881"/>
                </a:lnTo>
                <a:lnTo>
                  <a:pt x="916178" y="193167"/>
                </a:lnTo>
                <a:lnTo>
                  <a:pt x="911987" y="195707"/>
                </a:lnTo>
                <a:lnTo>
                  <a:pt x="909701" y="196342"/>
                </a:lnTo>
                <a:lnTo>
                  <a:pt x="907542" y="196215"/>
                </a:lnTo>
                <a:lnTo>
                  <a:pt x="903605" y="196342"/>
                </a:lnTo>
                <a:lnTo>
                  <a:pt x="899795" y="194691"/>
                </a:lnTo>
                <a:lnTo>
                  <a:pt x="897128" y="191897"/>
                </a:lnTo>
                <a:lnTo>
                  <a:pt x="894207" y="188976"/>
                </a:lnTo>
                <a:lnTo>
                  <a:pt x="892606" y="185039"/>
                </a:lnTo>
                <a:lnTo>
                  <a:pt x="892683" y="176911"/>
                </a:lnTo>
                <a:lnTo>
                  <a:pt x="894207" y="173228"/>
                </a:lnTo>
                <a:lnTo>
                  <a:pt x="897128" y="170434"/>
                </a:lnTo>
                <a:lnTo>
                  <a:pt x="899668" y="167513"/>
                </a:lnTo>
                <a:lnTo>
                  <a:pt x="903351" y="165862"/>
                </a:lnTo>
                <a:lnTo>
                  <a:pt x="907288" y="165862"/>
                </a:lnTo>
                <a:lnTo>
                  <a:pt x="919734" y="173736"/>
                </a:lnTo>
                <a:lnTo>
                  <a:pt x="926287" y="167640"/>
                </a:lnTo>
                <a:lnTo>
                  <a:pt x="926973" y="167005"/>
                </a:lnTo>
                <a:lnTo>
                  <a:pt x="925957" y="167640"/>
                </a:lnTo>
                <a:lnTo>
                  <a:pt x="924966" y="165862"/>
                </a:lnTo>
                <a:lnTo>
                  <a:pt x="921893" y="160274"/>
                </a:lnTo>
                <a:lnTo>
                  <a:pt x="914577" y="156083"/>
                </a:lnTo>
                <a:lnTo>
                  <a:pt x="914146" y="155829"/>
                </a:lnTo>
                <a:lnTo>
                  <a:pt x="905764" y="156083"/>
                </a:lnTo>
                <a:lnTo>
                  <a:pt x="899033" y="155956"/>
                </a:lnTo>
                <a:lnTo>
                  <a:pt x="892556" y="158623"/>
                </a:lnTo>
                <a:lnTo>
                  <a:pt x="887857" y="163576"/>
                </a:lnTo>
                <a:lnTo>
                  <a:pt x="883158" y="168148"/>
                </a:lnTo>
                <a:lnTo>
                  <a:pt x="880491" y="174625"/>
                </a:lnTo>
                <a:lnTo>
                  <a:pt x="880452" y="188341"/>
                </a:lnTo>
                <a:lnTo>
                  <a:pt x="882904" y="194818"/>
                </a:lnTo>
                <a:lnTo>
                  <a:pt x="887730" y="199771"/>
                </a:lnTo>
                <a:lnTo>
                  <a:pt x="892302" y="204724"/>
                </a:lnTo>
                <a:lnTo>
                  <a:pt x="898779" y="207518"/>
                </a:lnTo>
                <a:lnTo>
                  <a:pt x="905510" y="207264"/>
                </a:lnTo>
                <a:lnTo>
                  <a:pt x="909447" y="207264"/>
                </a:lnTo>
                <a:lnTo>
                  <a:pt x="925512" y="196342"/>
                </a:lnTo>
                <a:lnTo>
                  <a:pt x="925830" y="195707"/>
                </a:lnTo>
                <a:lnTo>
                  <a:pt x="927989" y="192532"/>
                </a:lnTo>
                <a:lnTo>
                  <a:pt x="929081" y="188976"/>
                </a:lnTo>
                <a:lnTo>
                  <a:pt x="929144" y="188087"/>
                </a:lnTo>
                <a:lnTo>
                  <a:pt x="929259" y="178562"/>
                </a:lnTo>
                <a:close/>
              </a:path>
              <a:path w="1137920" h="207645">
                <a:moveTo>
                  <a:pt x="985774" y="156083"/>
                </a:moveTo>
                <a:lnTo>
                  <a:pt x="975106" y="156083"/>
                </a:lnTo>
                <a:lnTo>
                  <a:pt x="975106" y="206121"/>
                </a:lnTo>
                <a:lnTo>
                  <a:pt x="985774" y="206121"/>
                </a:lnTo>
                <a:lnTo>
                  <a:pt x="985774" y="156083"/>
                </a:lnTo>
                <a:close/>
              </a:path>
              <a:path w="1137920" h="207645">
                <a:moveTo>
                  <a:pt x="1061593" y="156083"/>
                </a:moveTo>
                <a:lnTo>
                  <a:pt x="1033399" y="156083"/>
                </a:lnTo>
                <a:lnTo>
                  <a:pt x="1033399" y="206248"/>
                </a:lnTo>
                <a:lnTo>
                  <a:pt x="1061593" y="206248"/>
                </a:lnTo>
                <a:lnTo>
                  <a:pt x="1061593" y="196342"/>
                </a:lnTo>
                <a:lnTo>
                  <a:pt x="1043813" y="196342"/>
                </a:lnTo>
                <a:lnTo>
                  <a:pt x="1043813" y="186055"/>
                </a:lnTo>
                <a:lnTo>
                  <a:pt x="1061593" y="186055"/>
                </a:lnTo>
                <a:lnTo>
                  <a:pt x="1061593" y="176276"/>
                </a:lnTo>
                <a:lnTo>
                  <a:pt x="1043813" y="176276"/>
                </a:lnTo>
                <a:lnTo>
                  <a:pt x="1043813" y="166243"/>
                </a:lnTo>
                <a:lnTo>
                  <a:pt x="1061593" y="166243"/>
                </a:lnTo>
                <a:lnTo>
                  <a:pt x="1061593" y="156083"/>
                </a:lnTo>
                <a:close/>
              </a:path>
              <a:path w="1137920" h="207645">
                <a:moveTo>
                  <a:pt x="1137551" y="188087"/>
                </a:moveTo>
                <a:lnTo>
                  <a:pt x="1119886" y="174117"/>
                </a:lnTo>
                <a:lnTo>
                  <a:pt x="1117600" y="171958"/>
                </a:lnTo>
                <a:lnTo>
                  <a:pt x="1117701" y="168021"/>
                </a:lnTo>
                <a:lnTo>
                  <a:pt x="1118108" y="167132"/>
                </a:lnTo>
                <a:lnTo>
                  <a:pt x="1118997" y="166243"/>
                </a:lnTo>
                <a:lnTo>
                  <a:pt x="1119759" y="165354"/>
                </a:lnTo>
                <a:lnTo>
                  <a:pt x="1120775" y="164846"/>
                </a:lnTo>
                <a:lnTo>
                  <a:pt x="1122045" y="164846"/>
                </a:lnTo>
                <a:lnTo>
                  <a:pt x="1124712" y="165354"/>
                </a:lnTo>
                <a:lnTo>
                  <a:pt x="1127379" y="166370"/>
                </a:lnTo>
                <a:lnTo>
                  <a:pt x="1129665" y="168021"/>
                </a:lnTo>
                <a:lnTo>
                  <a:pt x="1132560" y="164846"/>
                </a:lnTo>
                <a:lnTo>
                  <a:pt x="1136396" y="160655"/>
                </a:lnTo>
                <a:lnTo>
                  <a:pt x="1132586" y="157226"/>
                </a:lnTo>
                <a:lnTo>
                  <a:pt x="1127950" y="155448"/>
                </a:lnTo>
                <a:lnTo>
                  <a:pt x="1127633" y="155321"/>
                </a:lnTo>
                <a:lnTo>
                  <a:pt x="1122426" y="155448"/>
                </a:lnTo>
                <a:lnTo>
                  <a:pt x="1118235" y="155194"/>
                </a:lnTo>
                <a:lnTo>
                  <a:pt x="1114171" y="156718"/>
                </a:lnTo>
                <a:lnTo>
                  <a:pt x="1110996" y="159639"/>
                </a:lnTo>
                <a:lnTo>
                  <a:pt x="1108075" y="162433"/>
                </a:lnTo>
                <a:lnTo>
                  <a:pt x="1106589" y="166243"/>
                </a:lnTo>
                <a:lnTo>
                  <a:pt x="1106678" y="172466"/>
                </a:lnTo>
                <a:lnTo>
                  <a:pt x="1107186" y="174498"/>
                </a:lnTo>
                <a:lnTo>
                  <a:pt x="1108075" y="176276"/>
                </a:lnTo>
                <a:lnTo>
                  <a:pt x="1108837" y="178054"/>
                </a:lnTo>
                <a:lnTo>
                  <a:pt x="1118108" y="183896"/>
                </a:lnTo>
                <a:lnTo>
                  <a:pt x="1123569" y="185801"/>
                </a:lnTo>
                <a:lnTo>
                  <a:pt x="1126363" y="188087"/>
                </a:lnTo>
                <a:lnTo>
                  <a:pt x="1126236" y="192151"/>
                </a:lnTo>
                <a:lnTo>
                  <a:pt x="1125601" y="193548"/>
                </a:lnTo>
                <a:lnTo>
                  <a:pt x="1124585" y="194437"/>
                </a:lnTo>
                <a:lnTo>
                  <a:pt x="1123569" y="195453"/>
                </a:lnTo>
                <a:lnTo>
                  <a:pt x="1122299" y="196088"/>
                </a:lnTo>
                <a:lnTo>
                  <a:pt x="1120902" y="196088"/>
                </a:lnTo>
                <a:lnTo>
                  <a:pt x="1117346" y="195707"/>
                </a:lnTo>
                <a:lnTo>
                  <a:pt x="1114171" y="193929"/>
                </a:lnTo>
                <a:lnTo>
                  <a:pt x="1111885" y="191262"/>
                </a:lnTo>
                <a:lnTo>
                  <a:pt x="1104773" y="199517"/>
                </a:lnTo>
                <a:lnTo>
                  <a:pt x="1108710" y="203835"/>
                </a:lnTo>
                <a:lnTo>
                  <a:pt x="1114298" y="206502"/>
                </a:lnTo>
                <a:lnTo>
                  <a:pt x="1120267" y="206756"/>
                </a:lnTo>
                <a:lnTo>
                  <a:pt x="1124839" y="206883"/>
                </a:lnTo>
                <a:lnTo>
                  <a:pt x="1129157" y="205105"/>
                </a:lnTo>
                <a:lnTo>
                  <a:pt x="1132459" y="202057"/>
                </a:lnTo>
                <a:lnTo>
                  <a:pt x="1135761" y="199263"/>
                </a:lnTo>
                <a:lnTo>
                  <a:pt x="1137246" y="196088"/>
                </a:lnTo>
                <a:lnTo>
                  <a:pt x="1137539" y="195453"/>
                </a:lnTo>
                <a:lnTo>
                  <a:pt x="1137551" y="188087"/>
                </a:lnTo>
                <a:close/>
              </a:path>
              <a:path w="1137920" h="207645">
                <a:moveTo>
                  <a:pt x="1137666" y="0"/>
                </a:moveTo>
                <a:lnTo>
                  <a:pt x="1114425" y="0"/>
                </a:lnTo>
                <a:lnTo>
                  <a:pt x="1114425" y="71374"/>
                </a:lnTo>
                <a:lnTo>
                  <a:pt x="1091780" y="39497"/>
                </a:lnTo>
                <a:lnTo>
                  <a:pt x="1063752" y="0"/>
                </a:lnTo>
                <a:lnTo>
                  <a:pt x="1040384" y="0"/>
                </a:lnTo>
                <a:lnTo>
                  <a:pt x="1040384" y="110744"/>
                </a:lnTo>
                <a:lnTo>
                  <a:pt x="1064133" y="110744"/>
                </a:lnTo>
                <a:lnTo>
                  <a:pt x="1064133" y="39497"/>
                </a:lnTo>
                <a:lnTo>
                  <a:pt x="1114679" y="110744"/>
                </a:lnTo>
                <a:lnTo>
                  <a:pt x="1137666" y="110744"/>
                </a:lnTo>
                <a:lnTo>
                  <a:pt x="1137666" y="71374"/>
                </a:lnTo>
                <a:lnTo>
                  <a:pt x="1137666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03458" y="285749"/>
            <a:ext cx="123189" cy="109855"/>
          </a:xfrm>
          <a:custGeom>
            <a:avLst/>
            <a:gdLst/>
            <a:ahLst/>
            <a:cxnLst/>
            <a:rect l="l" t="t" r="r" b="b"/>
            <a:pathLst>
              <a:path w="123190" h="109854">
                <a:moveTo>
                  <a:pt x="67056" y="31496"/>
                </a:moveTo>
                <a:lnTo>
                  <a:pt x="1270" y="0"/>
                </a:lnTo>
                <a:lnTo>
                  <a:pt x="0" y="63246"/>
                </a:lnTo>
                <a:lnTo>
                  <a:pt x="67056" y="31496"/>
                </a:lnTo>
                <a:close/>
              </a:path>
              <a:path w="123190" h="109854">
                <a:moveTo>
                  <a:pt x="122936" y="72682"/>
                </a:moveTo>
                <a:lnTo>
                  <a:pt x="113030" y="57480"/>
                </a:lnTo>
                <a:lnTo>
                  <a:pt x="94488" y="44958"/>
                </a:lnTo>
                <a:lnTo>
                  <a:pt x="96139" y="109728"/>
                </a:lnTo>
                <a:lnTo>
                  <a:pt x="119024" y="90220"/>
                </a:lnTo>
                <a:lnTo>
                  <a:pt x="122936" y="7268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03458" y="169163"/>
            <a:ext cx="400050" cy="283845"/>
          </a:xfrm>
          <a:custGeom>
            <a:avLst/>
            <a:gdLst/>
            <a:ahLst/>
            <a:cxnLst/>
            <a:rect l="l" t="t" r="r" b="b"/>
            <a:pathLst>
              <a:path w="400050" h="283845">
                <a:moveTo>
                  <a:pt x="188214" y="90690"/>
                </a:moveTo>
                <a:lnTo>
                  <a:pt x="1524" y="0"/>
                </a:lnTo>
                <a:lnTo>
                  <a:pt x="0" y="63512"/>
                </a:lnTo>
                <a:lnTo>
                  <a:pt x="124079" y="121158"/>
                </a:lnTo>
                <a:lnTo>
                  <a:pt x="188214" y="90690"/>
                </a:lnTo>
                <a:close/>
              </a:path>
              <a:path w="400050" h="283845">
                <a:moveTo>
                  <a:pt x="400050" y="193294"/>
                </a:moveTo>
                <a:lnTo>
                  <a:pt x="215900" y="103632"/>
                </a:lnTo>
                <a:lnTo>
                  <a:pt x="215646" y="283464"/>
                </a:lnTo>
                <a:lnTo>
                  <a:pt x="400050" y="193294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688573" y="273558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0" y="0"/>
                </a:moveTo>
                <a:lnTo>
                  <a:pt x="507" y="60198"/>
                </a:lnTo>
                <a:lnTo>
                  <a:pt x="62483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08207" y="330708"/>
            <a:ext cx="66675" cy="64135"/>
          </a:xfrm>
          <a:custGeom>
            <a:avLst/>
            <a:gdLst/>
            <a:ahLst/>
            <a:cxnLst/>
            <a:rect l="l" t="t" r="r" b="b"/>
            <a:pathLst>
              <a:path w="66675" h="64135">
                <a:moveTo>
                  <a:pt x="0" y="0"/>
                </a:moveTo>
                <a:lnTo>
                  <a:pt x="0" y="64008"/>
                </a:lnTo>
                <a:lnTo>
                  <a:pt x="66294" y="32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502646" y="169163"/>
            <a:ext cx="616585" cy="368300"/>
          </a:xfrm>
          <a:custGeom>
            <a:avLst/>
            <a:gdLst/>
            <a:ahLst/>
            <a:cxnLst/>
            <a:rect l="l" t="t" r="r" b="b"/>
            <a:pathLst>
              <a:path w="616584" h="368300">
                <a:moveTo>
                  <a:pt x="185928" y="164465"/>
                </a:moveTo>
                <a:lnTo>
                  <a:pt x="185420" y="104394"/>
                </a:lnTo>
                <a:lnTo>
                  <a:pt x="0" y="194818"/>
                </a:lnTo>
                <a:lnTo>
                  <a:pt x="60452" y="224028"/>
                </a:lnTo>
                <a:lnTo>
                  <a:pt x="185928" y="164465"/>
                </a:lnTo>
                <a:close/>
              </a:path>
              <a:path w="616584" h="368300">
                <a:moveTo>
                  <a:pt x="305562" y="161544"/>
                </a:moveTo>
                <a:lnTo>
                  <a:pt x="116586" y="250825"/>
                </a:lnTo>
                <a:lnTo>
                  <a:pt x="183642" y="283464"/>
                </a:lnTo>
                <a:lnTo>
                  <a:pt x="305562" y="225298"/>
                </a:lnTo>
                <a:lnTo>
                  <a:pt x="305562" y="161544"/>
                </a:lnTo>
                <a:close/>
              </a:path>
              <a:path w="616584" h="368300">
                <a:moveTo>
                  <a:pt x="356616" y="227838"/>
                </a:moveTo>
                <a:lnTo>
                  <a:pt x="211074" y="296545"/>
                </a:lnTo>
                <a:lnTo>
                  <a:pt x="356235" y="366522"/>
                </a:lnTo>
                <a:lnTo>
                  <a:pt x="356616" y="227838"/>
                </a:lnTo>
                <a:close/>
              </a:path>
              <a:path w="616584" h="368300">
                <a:moveTo>
                  <a:pt x="402336" y="116586"/>
                </a:moveTo>
                <a:lnTo>
                  <a:pt x="334518" y="148209"/>
                </a:lnTo>
                <a:lnTo>
                  <a:pt x="400939" y="179832"/>
                </a:lnTo>
                <a:lnTo>
                  <a:pt x="402336" y="116586"/>
                </a:lnTo>
                <a:close/>
              </a:path>
              <a:path w="616584" h="368300">
                <a:moveTo>
                  <a:pt x="402336" y="0"/>
                </a:moveTo>
                <a:lnTo>
                  <a:pt x="214884" y="90690"/>
                </a:lnTo>
                <a:lnTo>
                  <a:pt x="278130" y="121158"/>
                </a:lnTo>
                <a:lnTo>
                  <a:pt x="400812" y="63373"/>
                </a:lnTo>
                <a:lnTo>
                  <a:pt x="402336" y="0"/>
                </a:lnTo>
                <a:close/>
              </a:path>
              <a:path w="616584" h="368300">
                <a:moveTo>
                  <a:pt x="497586" y="226314"/>
                </a:moveTo>
                <a:lnTo>
                  <a:pt x="495935" y="161544"/>
                </a:lnTo>
                <a:lnTo>
                  <a:pt x="429006" y="193294"/>
                </a:lnTo>
                <a:lnTo>
                  <a:pt x="497586" y="226314"/>
                </a:lnTo>
                <a:close/>
              </a:path>
              <a:path w="616584" h="368300">
                <a:moveTo>
                  <a:pt x="587502" y="297180"/>
                </a:moveTo>
                <a:lnTo>
                  <a:pt x="443103" y="227838"/>
                </a:lnTo>
                <a:lnTo>
                  <a:pt x="441960" y="368046"/>
                </a:lnTo>
                <a:lnTo>
                  <a:pt x="587502" y="297180"/>
                </a:lnTo>
                <a:close/>
              </a:path>
              <a:path w="616584" h="368300">
                <a:moveTo>
                  <a:pt x="605663" y="193548"/>
                </a:moveTo>
                <a:lnTo>
                  <a:pt x="603097" y="207683"/>
                </a:lnTo>
                <a:lnTo>
                  <a:pt x="594525" y="222592"/>
                </a:lnTo>
                <a:lnTo>
                  <a:pt x="579170" y="238188"/>
                </a:lnTo>
                <a:lnTo>
                  <a:pt x="556260" y="254381"/>
                </a:lnTo>
                <a:lnTo>
                  <a:pt x="605663" y="278079"/>
                </a:lnTo>
                <a:lnTo>
                  <a:pt x="605663" y="193548"/>
                </a:lnTo>
                <a:close/>
              </a:path>
              <a:path w="616584" h="368300">
                <a:moveTo>
                  <a:pt x="616458" y="103632"/>
                </a:moveTo>
                <a:lnTo>
                  <a:pt x="553212" y="133985"/>
                </a:lnTo>
                <a:lnTo>
                  <a:pt x="573544" y="146418"/>
                </a:lnTo>
                <a:lnTo>
                  <a:pt x="590207" y="160553"/>
                </a:lnTo>
                <a:lnTo>
                  <a:pt x="601510" y="176225"/>
                </a:lnTo>
                <a:lnTo>
                  <a:pt x="605790" y="193294"/>
                </a:lnTo>
                <a:lnTo>
                  <a:pt x="605790" y="278511"/>
                </a:lnTo>
                <a:lnTo>
                  <a:pt x="606171" y="278511"/>
                </a:lnTo>
                <a:lnTo>
                  <a:pt x="616458" y="283464"/>
                </a:lnTo>
                <a:lnTo>
                  <a:pt x="616458" y="10363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740" y="331215"/>
            <a:ext cx="107645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846" y="2484119"/>
            <a:ext cx="11100307" cy="3458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jpg"/><Relationship Id="rId2" Type="http://schemas.openxmlformats.org/officeDocument/2006/relationships/image" Target="../media/image37.png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5" Type="http://schemas.openxmlformats.org/officeDocument/2006/relationships/image" Target="../media/image50.jp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jpg"/><Relationship Id="rId9" Type="http://schemas.openxmlformats.org/officeDocument/2006/relationships/image" Target="../media/image44.jpg"/><Relationship Id="rId1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6857998"/>
                </a:moveTo>
                <a:lnTo>
                  <a:pt x="12188952" y="0"/>
                </a:lnTo>
                <a:lnTo>
                  <a:pt x="0" y="0"/>
                </a:lnTo>
                <a:lnTo>
                  <a:pt x="0" y="6857998"/>
                </a:lnTo>
                <a:lnTo>
                  <a:pt x="12188952" y="6857998"/>
                </a:lnTo>
                <a:close/>
              </a:path>
            </a:pathLst>
          </a:custGeom>
          <a:solidFill>
            <a:srgbClr val="00000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95777" y="2459723"/>
            <a:ext cx="6489065" cy="3489960"/>
            <a:chOff x="2795777" y="2459723"/>
            <a:chExt cx="6489065" cy="3489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5777" y="2459723"/>
              <a:ext cx="6489064" cy="34897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15640" y="2879598"/>
              <a:ext cx="5702300" cy="2702560"/>
            </a:xfrm>
            <a:custGeom>
              <a:avLst/>
              <a:gdLst/>
              <a:ahLst/>
              <a:cxnLst/>
              <a:rect l="l" t="t" r="r" b="b"/>
              <a:pathLst>
                <a:path w="5702300" h="2702560">
                  <a:moveTo>
                    <a:pt x="5702045" y="0"/>
                  </a:moveTo>
                  <a:lnTo>
                    <a:pt x="0" y="0"/>
                  </a:lnTo>
                  <a:lnTo>
                    <a:pt x="0" y="2702052"/>
                  </a:lnTo>
                  <a:lnTo>
                    <a:pt x="5197856" y="2694813"/>
                  </a:lnTo>
                  <a:lnTo>
                    <a:pt x="5702045" y="0"/>
                  </a:lnTo>
                  <a:close/>
                </a:path>
              </a:pathLst>
            </a:custGeom>
            <a:solidFill>
              <a:srgbClr val="000000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7274" y="4149090"/>
            <a:ext cx="2331085" cy="2502535"/>
            <a:chOff x="287274" y="4149090"/>
            <a:chExt cx="2331085" cy="25025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274" y="4149090"/>
              <a:ext cx="2330958" cy="2502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7274" y="4149090"/>
              <a:ext cx="2331085" cy="2502535"/>
            </a:xfrm>
            <a:custGeom>
              <a:avLst/>
              <a:gdLst/>
              <a:ahLst/>
              <a:cxnLst/>
              <a:rect l="l" t="t" r="r" b="b"/>
              <a:pathLst>
                <a:path w="2331085" h="2502534">
                  <a:moveTo>
                    <a:pt x="2330958" y="0"/>
                  </a:moveTo>
                  <a:lnTo>
                    <a:pt x="1661287" y="0"/>
                  </a:lnTo>
                  <a:lnTo>
                    <a:pt x="0" y="2502408"/>
                  </a:lnTo>
                  <a:lnTo>
                    <a:pt x="669632" y="2502408"/>
                  </a:lnTo>
                  <a:lnTo>
                    <a:pt x="2330958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30183" y="54102"/>
            <a:ext cx="3862070" cy="6581140"/>
            <a:chOff x="8330183" y="54102"/>
            <a:chExt cx="3862070" cy="65811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4305" y="2852928"/>
              <a:ext cx="3521963" cy="37818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44305" y="2852928"/>
              <a:ext cx="3522345" cy="3782060"/>
            </a:xfrm>
            <a:custGeom>
              <a:avLst/>
              <a:gdLst/>
              <a:ahLst/>
              <a:cxnLst/>
              <a:rect l="l" t="t" r="r" b="b"/>
              <a:pathLst>
                <a:path w="3522345" h="3782059">
                  <a:moveTo>
                    <a:pt x="3521964" y="0"/>
                  </a:moveTo>
                  <a:lnTo>
                    <a:pt x="2510154" y="0"/>
                  </a:lnTo>
                  <a:lnTo>
                    <a:pt x="0" y="3781806"/>
                  </a:lnTo>
                  <a:lnTo>
                    <a:pt x="1011809" y="3781806"/>
                  </a:lnTo>
                  <a:lnTo>
                    <a:pt x="3521964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4167" y="54102"/>
              <a:ext cx="3227831" cy="3466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64167" y="54102"/>
              <a:ext cx="3228340" cy="3466465"/>
            </a:xfrm>
            <a:custGeom>
              <a:avLst/>
              <a:gdLst/>
              <a:ahLst/>
              <a:cxnLst/>
              <a:rect l="l" t="t" r="r" b="b"/>
              <a:pathLst>
                <a:path w="3228340" h="3466465">
                  <a:moveTo>
                    <a:pt x="3227831" y="0"/>
                  </a:moveTo>
                  <a:lnTo>
                    <a:pt x="2300478" y="0"/>
                  </a:lnTo>
                  <a:lnTo>
                    <a:pt x="0" y="3466338"/>
                  </a:lnTo>
                  <a:lnTo>
                    <a:pt x="927353" y="3466338"/>
                  </a:lnTo>
                  <a:lnTo>
                    <a:pt x="3227831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0183" y="1125423"/>
              <a:ext cx="3861816" cy="47036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599" y="1786890"/>
              <a:ext cx="3200400" cy="34663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991599" y="1786890"/>
              <a:ext cx="3200400" cy="3466465"/>
            </a:xfrm>
            <a:custGeom>
              <a:avLst/>
              <a:gdLst/>
              <a:ahLst/>
              <a:cxnLst/>
              <a:rect l="l" t="t" r="r" b="b"/>
              <a:pathLst>
                <a:path w="3200400" h="3466465">
                  <a:moveTo>
                    <a:pt x="3200399" y="0"/>
                  </a:moveTo>
                  <a:lnTo>
                    <a:pt x="2300478" y="0"/>
                  </a:lnTo>
                  <a:lnTo>
                    <a:pt x="0" y="3466338"/>
                  </a:lnTo>
                  <a:lnTo>
                    <a:pt x="927353" y="3466338"/>
                  </a:lnTo>
                  <a:lnTo>
                    <a:pt x="3200399" y="41335"/>
                  </a:lnTo>
                  <a:lnTo>
                    <a:pt x="3200399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1534" y="9905"/>
            <a:ext cx="5346700" cy="2769235"/>
            <a:chOff x="81534" y="9905"/>
            <a:chExt cx="5346700" cy="276923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34" y="9905"/>
              <a:ext cx="5346573" cy="27689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7303" y="455675"/>
              <a:ext cx="4512564" cy="193306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376421" y="2832811"/>
            <a:ext cx="5433060" cy="1595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0000"/>
              </a:lnSpc>
              <a:spcBef>
                <a:spcPts val="100"/>
              </a:spcBef>
            </a:pPr>
            <a:r>
              <a:rPr sz="3200" spc="-65" dirty="0">
                <a:solidFill>
                  <a:srgbClr val="FFFFFF"/>
                </a:solidFill>
                <a:latin typeface="Arial MT"/>
                <a:cs typeface="Arial MT"/>
              </a:rPr>
              <a:t>CdZnTe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Detector 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Technology 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for Emerging Applications in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3200" spc="-5" dirty="0">
                <a:solidFill>
                  <a:srgbClr val="FFFFFF"/>
                </a:solidFill>
                <a:latin typeface="Arial MT"/>
                <a:cs typeface="Arial MT"/>
              </a:rPr>
              <a:t>advanced X-Ray sources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41929" y="4920648"/>
            <a:ext cx="5213604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en-US" sz="2000" spc="-5" dirty="0">
                <a:solidFill>
                  <a:srgbClr val="FFFFFF"/>
                </a:solidFill>
                <a:latin typeface="Arial MT"/>
                <a:cs typeface="Arial MT"/>
              </a:rPr>
              <a:t>Glen Wu, Manager, Business Development</a:t>
            </a:r>
            <a:endParaRPr sz="20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Redlen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Technologies,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Saanichton,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BC,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Canada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9962" y="106794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254"/>
                </a:lnTo>
              </a:path>
            </a:pathLst>
          </a:custGeom>
          <a:ln w="634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3740" y="316738"/>
            <a:ext cx="9012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Redlen’s</a:t>
            </a:r>
            <a:r>
              <a:rPr sz="4400" spc="10" dirty="0"/>
              <a:t> </a:t>
            </a:r>
            <a:r>
              <a:rPr sz="4400" spc="-5" dirty="0"/>
              <a:t>detector</a:t>
            </a:r>
            <a:r>
              <a:rPr sz="4400" dirty="0"/>
              <a:t> </a:t>
            </a:r>
            <a:r>
              <a:rPr sz="4400" spc="-5" dirty="0"/>
              <a:t>system</a:t>
            </a:r>
            <a:r>
              <a:rPr sz="4400" spc="15" dirty="0"/>
              <a:t> </a:t>
            </a:r>
            <a:r>
              <a:rPr sz="4400" spc="-5" dirty="0"/>
              <a:t>foundry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1626870" y="2754122"/>
            <a:ext cx="2857500" cy="2243455"/>
            <a:chOff x="1626870" y="2754122"/>
            <a:chExt cx="2857500" cy="2243455"/>
          </a:xfrm>
        </p:grpSpPr>
        <p:sp>
          <p:nvSpPr>
            <p:cNvPr id="6" name="object 6"/>
            <p:cNvSpPr/>
            <p:nvPr/>
          </p:nvSpPr>
          <p:spPr>
            <a:xfrm>
              <a:off x="3394455" y="2754122"/>
              <a:ext cx="1089660" cy="1089660"/>
            </a:xfrm>
            <a:custGeom>
              <a:avLst/>
              <a:gdLst/>
              <a:ahLst/>
              <a:cxnLst/>
              <a:rect l="l" t="t" r="r" b="b"/>
              <a:pathLst>
                <a:path w="1089660" h="1089660">
                  <a:moveTo>
                    <a:pt x="938530" y="0"/>
                  </a:moveTo>
                  <a:lnTo>
                    <a:pt x="75438" y="863091"/>
                  </a:lnTo>
                  <a:lnTo>
                    <a:pt x="0" y="787653"/>
                  </a:lnTo>
                  <a:lnTo>
                    <a:pt x="0" y="1089278"/>
                  </a:lnTo>
                  <a:lnTo>
                    <a:pt x="301625" y="1089278"/>
                  </a:lnTo>
                  <a:lnTo>
                    <a:pt x="226187" y="1013967"/>
                  </a:lnTo>
                  <a:lnTo>
                    <a:pt x="1089406" y="150749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870" y="3873195"/>
              <a:ext cx="1822704" cy="1124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898" y="3995940"/>
              <a:ext cx="1437131" cy="9273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018" y="3891533"/>
              <a:ext cx="1747266" cy="10485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040127" y="4064761"/>
            <a:ext cx="1003935" cy="65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15240">
              <a:lnSpc>
                <a:spcPts val="2270"/>
              </a:lnSpc>
              <a:spcBef>
                <a:spcPts val="484"/>
              </a:spcBef>
            </a:pPr>
            <a:r>
              <a:rPr sz="2200" b="1" dirty="0">
                <a:latin typeface="Arial"/>
                <a:cs typeface="Arial"/>
              </a:rPr>
              <a:t>Crystal  Grow</a:t>
            </a:r>
            <a:r>
              <a:rPr sz="2200" b="1" spc="-10" dirty="0">
                <a:latin typeface="Arial"/>
                <a:cs typeface="Arial"/>
              </a:rPr>
              <a:t>t</a:t>
            </a:r>
            <a:r>
              <a:rPr sz="2200" b="1" dirty="0"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59352" y="3873195"/>
            <a:ext cx="1904364" cy="1124585"/>
            <a:chOff x="3959352" y="3873195"/>
            <a:chExt cx="1904364" cy="112458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0" y="3873195"/>
              <a:ext cx="1822703" cy="1124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9352" y="3995940"/>
              <a:ext cx="1904238" cy="9273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1648" y="3891534"/>
              <a:ext cx="1747265" cy="104851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48835" y="4064761"/>
            <a:ext cx="1533525" cy="65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370205">
              <a:lnSpc>
                <a:spcPts val="2270"/>
              </a:lnSpc>
              <a:spcBef>
                <a:spcPts val="484"/>
              </a:spcBef>
            </a:pPr>
            <a:r>
              <a:rPr sz="2200" b="1" spc="-20" dirty="0">
                <a:latin typeface="Arial"/>
                <a:cs typeface="Arial"/>
              </a:rPr>
              <a:t>Wafer 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Processing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42888" y="3867187"/>
            <a:ext cx="1903730" cy="1123315"/>
            <a:chOff x="6342888" y="3867187"/>
            <a:chExt cx="1903730" cy="112331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4036" y="3867187"/>
              <a:ext cx="1822704" cy="11231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3989831"/>
              <a:ext cx="1903475" cy="9265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5184" y="3885437"/>
              <a:ext cx="1747265" cy="104775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532626" y="4058411"/>
            <a:ext cx="1532890" cy="65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279400">
              <a:lnSpc>
                <a:spcPts val="2270"/>
              </a:lnSpc>
              <a:spcBef>
                <a:spcPts val="484"/>
              </a:spcBef>
            </a:pPr>
            <a:r>
              <a:rPr sz="2200" b="1" dirty="0">
                <a:latin typeface="Arial"/>
                <a:cs typeface="Arial"/>
              </a:rPr>
              <a:t>Sensor 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Fabrication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782811" y="3866426"/>
            <a:ext cx="1823085" cy="1123315"/>
            <a:chOff x="8782811" y="3866426"/>
            <a:chExt cx="1823085" cy="112331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82811" y="3866426"/>
              <a:ext cx="1822703" cy="11231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34627" y="3989069"/>
              <a:ext cx="1717548" cy="9265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3959" y="3884675"/>
              <a:ext cx="1747266" cy="104775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024873" y="4057650"/>
            <a:ext cx="1346835" cy="6502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171450">
              <a:lnSpc>
                <a:spcPts val="2270"/>
              </a:lnSpc>
              <a:spcBef>
                <a:spcPts val="484"/>
              </a:spcBef>
            </a:pPr>
            <a:r>
              <a:rPr sz="2200" b="1" dirty="0">
                <a:latin typeface="Arial"/>
                <a:cs typeface="Arial"/>
              </a:rPr>
              <a:t>Module 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Assembly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54530" y="1729739"/>
            <a:ext cx="9354820" cy="3671570"/>
            <a:chOff x="1454530" y="1729739"/>
            <a:chExt cx="9354820" cy="3671570"/>
          </a:xfrm>
        </p:grpSpPr>
        <p:sp>
          <p:nvSpPr>
            <p:cNvPr id="27" name="object 27"/>
            <p:cNvSpPr/>
            <p:nvPr/>
          </p:nvSpPr>
          <p:spPr>
            <a:xfrm>
              <a:off x="1460880" y="3344163"/>
              <a:ext cx="423545" cy="481330"/>
            </a:xfrm>
            <a:custGeom>
              <a:avLst/>
              <a:gdLst/>
              <a:ahLst/>
              <a:cxnLst/>
              <a:rect l="l" t="t" r="r" b="b"/>
              <a:pathLst>
                <a:path w="423544" h="481329">
                  <a:moveTo>
                    <a:pt x="192531" y="0"/>
                  </a:moveTo>
                  <a:lnTo>
                    <a:pt x="0" y="111125"/>
                  </a:lnTo>
                  <a:lnTo>
                    <a:pt x="134493" y="344043"/>
                  </a:lnTo>
                  <a:lnTo>
                    <a:pt x="38227" y="399542"/>
                  </a:lnTo>
                  <a:lnTo>
                    <a:pt x="341883" y="480949"/>
                  </a:lnTo>
                  <a:lnTo>
                    <a:pt x="423163" y="177291"/>
                  </a:lnTo>
                  <a:lnTo>
                    <a:pt x="327025" y="232918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0880" y="3344163"/>
              <a:ext cx="423545" cy="481330"/>
            </a:xfrm>
            <a:custGeom>
              <a:avLst/>
              <a:gdLst/>
              <a:ahLst/>
              <a:cxnLst/>
              <a:rect l="l" t="t" r="r" b="b"/>
              <a:pathLst>
                <a:path w="423544" h="481329">
                  <a:moveTo>
                    <a:pt x="38227" y="399542"/>
                  </a:moveTo>
                  <a:lnTo>
                    <a:pt x="134493" y="344043"/>
                  </a:lnTo>
                  <a:lnTo>
                    <a:pt x="0" y="111125"/>
                  </a:lnTo>
                  <a:lnTo>
                    <a:pt x="192531" y="0"/>
                  </a:lnTo>
                  <a:lnTo>
                    <a:pt x="327025" y="232918"/>
                  </a:lnTo>
                  <a:lnTo>
                    <a:pt x="423163" y="177291"/>
                  </a:lnTo>
                  <a:lnTo>
                    <a:pt x="341883" y="480949"/>
                  </a:lnTo>
                  <a:lnTo>
                    <a:pt x="38227" y="3995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3295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5" h="445135">
                  <a:moveTo>
                    <a:pt x="212978" y="0"/>
                  </a:moveTo>
                  <a:lnTo>
                    <a:pt x="212978" y="111251"/>
                  </a:lnTo>
                  <a:lnTo>
                    <a:pt x="0" y="111251"/>
                  </a:lnTo>
                  <a:lnTo>
                    <a:pt x="0" y="333756"/>
                  </a:lnTo>
                  <a:lnTo>
                    <a:pt x="212978" y="333756"/>
                  </a:lnTo>
                  <a:lnTo>
                    <a:pt x="212978" y="445007"/>
                  </a:lnTo>
                  <a:lnTo>
                    <a:pt x="425957" y="222503"/>
                  </a:lnTo>
                  <a:lnTo>
                    <a:pt x="212978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3295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5" h="445135">
                  <a:moveTo>
                    <a:pt x="212978" y="445007"/>
                  </a:moveTo>
                  <a:lnTo>
                    <a:pt x="212978" y="333756"/>
                  </a:lnTo>
                  <a:lnTo>
                    <a:pt x="0" y="333756"/>
                  </a:lnTo>
                  <a:lnTo>
                    <a:pt x="0" y="111251"/>
                  </a:lnTo>
                  <a:lnTo>
                    <a:pt x="212978" y="111251"/>
                  </a:lnTo>
                  <a:lnTo>
                    <a:pt x="212978" y="0"/>
                  </a:lnTo>
                  <a:lnTo>
                    <a:pt x="425957" y="222503"/>
                  </a:lnTo>
                  <a:lnTo>
                    <a:pt x="212978" y="4450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63383" y="2755011"/>
              <a:ext cx="1085850" cy="1085215"/>
            </a:xfrm>
            <a:custGeom>
              <a:avLst/>
              <a:gdLst/>
              <a:ahLst/>
              <a:cxnLst/>
              <a:rect l="l" t="t" r="r" b="b"/>
              <a:pathLst>
                <a:path w="1085850" h="1085214">
                  <a:moveTo>
                    <a:pt x="150875" y="0"/>
                  </a:moveTo>
                  <a:lnTo>
                    <a:pt x="0" y="150875"/>
                  </a:lnTo>
                  <a:lnTo>
                    <a:pt x="859027" y="1009903"/>
                  </a:lnTo>
                  <a:lnTo>
                    <a:pt x="783590" y="1085214"/>
                  </a:lnTo>
                  <a:lnTo>
                    <a:pt x="1085342" y="1085214"/>
                  </a:lnTo>
                  <a:lnTo>
                    <a:pt x="1085342" y="783589"/>
                  </a:lnTo>
                  <a:lnTo>
                    <a:pt x="1009903" y="85902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74502" y="3344544"/>
              <a:ext cx="428625" cy="489584"/>
            </a:xfrm>
            <a:custGeom>
              <a:avLst/>
              <a:gdLst/>
              <a:ahLst/>
              <a:cxnLst/>
              <a:rect l="l" t="t" r="r" b="b"/>
              <a:pathLst>
                <a:path w="428625" h="489585">
                  <a:moveTo>
                    <a:pt x="235712" y="0"/>
                  </a:moveTo>
                  <a:lnTo>
                    <a:pt x="96266" y="241553"/>
                  </a:lnTo>
                  <a:lnTo>
                    <a:pt x="0" y="185927"/>
                  </a:lnTo>
                  <a:lnTo>
                    <a:pt x="81406" y="489584"/>
                  </a:lnTo>
                  <a:lnTo>
                    <a:pt x="384937" y="408177"/>
                  </a:lnTo>
                  <a:lnTo>
                    <a:pt x="288798" y="352678"/>
                  </a:lnTo>
                  <a:lnTo>
                    <a:pt x="428117" y="111125"/>
                  </a:lnTo>
                  <a:lnTo>
                    <a:pt x="235712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74502" y="3344544"/>
              <a:ext cx="428625" cy="489584"/>
            </a:xfrm>
            <a:custGeom>
              <a:avLst/>
              <a:gdLst/>
              <a:ahLst/>
              <a:cxnLst/>
              <a:rect l="l" t="t" r="r" b="b"/>
              <a:pathLst>
                <a:path w="428625" h="489585">
                  <a:moveTo>
                    <a:pt x="0" y="185927"/>
                  </a:moveTo>
                  <a:lnTo>
                    <a:pt x="96266" y="241553"/>
                  </a:lnTo>
                  <a:lnTo>
                    <a:pt x="235712" y="0"/>
                  </a:lnTo>
                  <a:lnTo>
                    <a:pt x="428117" y="111125"/>
                  </a:lnTo>
                  <a:lnTo>
                    <a:pt x="288798" y="352678"/>
                  </a:lnTo>
                  <a:lnTo>
                    <a:pt x="384937" y="408177"/>
                  </a:lnTo>
                  <a:lnTo>
                    <a:pt x="81406" y="489584"/>
                  </a:lnTo>
                  <a:lnTo>
                    <a:pt x="0" y="18592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95363" y="4968620"/>
              <a:ext cx="444500" cy="426084"/>
            </a:xfrm>
            <a:custGeom>
              <a:avLst/>
              <a:gdLst/>
              <a:ahLst/>
              <a:cxnLst/>
              <a:rect l="l" t="t" r="r" b="b"/>
              <a:pathLst>
                <a:path w="444500" h="426085">
                  <a:moveTo>
                    <a:pt x="333120" y="0"/>
                  </a:moveTo>
                  <a:lnTo>
                    <a:pt x="110997" y="0"/>
                  </a:lnTo>
                  <a:lnTo>
                    <a:pt x="110997" y="212978"/>
                  </a:lnTo>
                  <a:lnTo>
                    <a:pt x="0" y="212978"/>
                  </a:lnTo>
                  <a:lnTo>
                    <a:pt x="222122" y="425957"/>
                  </a:lnTo>
                  <a:lnTo>
                    <a:pt x="444245" y="212978"/>
                  </a:lnTo>
                  <a:lnTo>
                    <a:pt x="333120" y="212978"/>
                  </a:lnTo>
                  <a:lnTo>
                    <a:pt x="333120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95363" y="4968620"/>
              <a:ext cx="444500" cy="426084"/>
            </a:xfrm>
            <a:custGeom>
              <a:avLst/>
              <a:gdLst/>
              <a:ahLst/>
              <a:cxnLst/>
              <a:rect l="l" t="t" r="r" b="b"/>
              <a:pathLst>
                <a:path w="444500" h="426085">
                  <a:moveTo>
                    <a:pt x="0" y="212978"/>
                  </a:moveTo>
                  <a:lnTo>
                    <a:pt x="110997" y="212978"/>
                  </a:lnTo>
                  <a:lnTo>
                    <a:pt x="110997" y="0"/>
                  </a:lnTo>
                  <a:lnTo>
                    <a:pt x="333120" y="0"/>
                  </a:lnTo>
                  <a:lnTo>
                    <a:pt x="333120" y="212978"/>
                  </a:lnTo>
                  <a:lnTo>
                    <a:pt x="444245" y="212978"/>
                  </a:lnTo>
                  <a:lnTo>
                    <a:pt x="222122" y="425957"/>
                  </a:lnTo>
                  <a:lnTo>
                    <a:pt x="0" y="2129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55276" y="4968620"/>
              <a:ext cx="445134" cy="426084"/>
            </a:xfrm>
            <a:custGeom>
              <a:avLst/>
              <a:gdLst/>
              <a:ahLst/>
              <a:cxnLst/>
              <a:rect l="l" t="t" r="r" b="b"/>
              <a:pathLst>
                <a:path w="445134" h="426085">
                  <a:moveTo>
                    <a:pt x="333755" y="0"/>
                  </a:moveTo>
                  <a:lnTo>
                    <a:pt x="111251" y="0"/>
                  </a:lnTo>
                  <a:lnTo>
                    <a:pt x="111251" y="212978"/>
                  </a:lnTo>
                  <a:lnTo>
                    <a:pt x="0" y="212978"/>
                  </a:lnTo>
                  <a:lnTo>
                    <a:pt x="222503" y="425957"/>
                  </a:lnTo>
                  <a:lnTo>
                    <a:pt x="445007" y="212978"/>
                  </a:lnTo>
                  <a:lnTo>
                    <a:pt x="333755" y="212978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55276" y="4968620"/>
              <a:ext cx="445134" cy="426084"/>
            </a:xfrm>
            <a:custGeom>
              <a:avLst/>
              <a:gdLst/>
              <a:ahLst/>
              <a:cxnLst/>
              <a:rect l="l" t="t" r="r" b="b"/>
              <a:pathLst>
                <a:path w="445134" h="426085">
                  <a:moveTo>
                    <a:pt x="0" y="212978"/>
                  </a:moveTo>
                  <a:lnTo>
                    <a:pt x="111251" y="212978"/>
                  </a:lnTo>
                  <a:lnTo>
                    <a:pt x="111251" y="0"/>
                  </a:lnTo>
                  <a:lnTo>
                    <a:pt x="333755" y="0"/>
                  </a:lnTo>
                  <a:lnTo>
                    <a:pt x="333755" y="212978"/>
                  </a:lnTo>
                  <a:lnTo>
                    <a:pt x="445007" y="212978"/>
                  </a:lnTo>
                  <a:lnTo>
                    <a:pt x="222503" y="425957"/>
                  </a:lnTo>
                  <a:lnTo>
                    <a:pt x="0" y="2129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86069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5" h="445135">
                  <a:moveTo>
                    <a:pt x="212978" y="0"/>
                  </a:moveTo>
                  <a:lnTo>
                    <a:pt x="212978" y="111251"/>
                  </a:lnTo>
                  <a:lnTo>
                    <a:pt x="0" y="111251"/>
                  </a:lnTo>
                  <a:lnTo>
                    <a:pt x="0" y="333756"/>
                  </a:lnTo>
                  <a:lnTo>
                    <a:pt x="212978" y="333756"/>
                  </a:lnTo>
                  <a:lnTo>
                    <a:pt x="212978" y="445007"/>
                  </a:lnTo>
                  <a:lnTo>
                    <a:pt x="425957" y="222503"/>
                  </a:lnTo>
                  <a:lnTo>
                    <a:pt x="212978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86069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5" h="445135">
                  <a:moveTo>
                    <a:pt x="212978" y="445007"/>
                  </a:moveTo>
                  <a:lnTo>
                    <a:pt x="212978" y="333756"/>
                  </a:lnTo>
                  <a:lnTo>
                    <a:pt x="0" y="333756"/>
                  </a:lnTo>
                  <a:lnTo>
                    <a:pt x="0" y="111251"/>
                  </a:lnTo>
                  <a:lnTo>
                    <a:pt x="212978" y="111251"/>
                  </a:lnTo>
                  <a:lnTo>
                    <a:pt x="212978" y="0"/>
                  </a:lnTo>
                  <a:lnTo>
                    <a:pt x="425957" y="222503"/>
                  </a:lnTo>
                  <a:lnTo>
                    <a:pt x="212978" y="4450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01609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4" h="445135">
                  <a:moveTo>
                    <a:pt x="212979" y="0"/>
                  </a:moveTo>
                  <a:lnTo>
                    <a:pt x="212979" y="111251"/>
                  </a:lnTo>
                  <a:lnTo>
                    <a:pt x="0" y="111251"/>
                  </a:lnTo>
                  <a:lnTo>
                    <a:pt x="0" y="333756"/>
                  </a:lnTo>
                  <a:lnTo>
                    <a:pt x="212979" y="333756"/>
                  </a:lnTo>
                  <a:lnTo>
                    <a:pt x="212979" y="445007"/>
                  </a:lnTo>
                  <a:lnTo>
                    <a:pt x="425958" y="222503"/>
                  </a:lnTo>
                  <a:lnTo>
                    <a:pt x="212979" y="0"/>
                  </a:lnTo>
                  <a:close/>
                </a:path>
              </a:pathLst>
            </a:custGeom>
            <a:solidFill>
              <a:srgbClr val="6F5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01609" y="4164710"/>
              <a:ext cx="426084" cy="445134"/>
            </a:xfrm>
            <a:custGeom>
              <a:avLst/>
              <a:gdLst/>
              <a:ahLst/>
              <a:cxnLst/>
              <a:rect l="l" t="t" r="r" b="b"/>
              <a:pathLst>
                <a:path w="426084" h="445135">
                  <a:moveTo>
                    <a:pt x="212979" y="445007"/>
                  </a:moveTo>
                  <a:lnTo>
                    <a:pt x="212979" y="333756"/>
                  </a:lnTo>
                  <a:lnTo>
                    <a:pt x="0" y="333756"/>
                  </a:lnTo>
                  <a:lnTo>
                    <a:pt x="0" y="111251"/>
                  </a:lnTo>
                  <a:lnTo>
                    <a:pt x="212979" y="111251"/>
                  </a:lnTo>
                  <a:lnTo>
                    <a:pt x="212979" y="0"/>
                  </a:lnTo>
                  <a:lnTo>
                    <a:pt x="425958" y="222503"/>
                  </a:lnTo>
                  <a:lnTo>
                    <a:pt x="212979" y="4450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99994" y="1729739"/>
              <a:ext cx="6207760" cy="1746885"/>
            </a:xfrm>
            <a:custGeom>
              <a:avLst/>
              <a:gdLst/>
              <a:ahLst/>
              <a:cxnLst/>
              <a:rect l="l" t="t" r="r" b="b"/>
              <a:pathLst>
                <a:path w="6207759" h="1746885">
                  <a:moveTo>
                    <a:pt x="6207252" y="0"/>
                  </a:moveTo>
                  <a:lnTo>
                    <a:pt x="0" y="0"/>
                  </a:lnTo>
                  <a:lnTo>
                    <a:pt x="0" y="1746503"/>
                  </a:lnTo>
                  <a:lnTo>
                    <a:pt x="6207252" y="1746503"/>
                  </a:lnTo>
                  <a:lnTo>
                    <a:pt x="620725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57009" y="5441441"/>
            <a:ext cx="1554480" cy="831850"/>
          </a:xfrm>
          <a:prstGeom prst="rect">
            <a:avLst/>
          </a:prstGeom>
          <a:solidFill>
            <a:srgbClr val="DBC09F"/>
          </a:solidFill>
        </p:spPr>
        <p:txBody>
          <a:bodyPr vert="horz" wrap="square" lIns="0" tIns="37465" rIns="0" bIns="0" rtlCol="0">
            <a:spAutoFit/>
          </a:bodyPr>
          <a:lstStyle/>
          <a:p>
            <a:pPr marL="396240" marR="253365" indent="-135890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latin typeface="Arial"/>
                <a:cs typeface="Arial"/>
              </a:rPr>
              <a:t>Sens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r  sales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13114" y="5441441"/>
            <a:ext cx="1554480" cy="831850"/>
          </a:xfrm>
          <a:prstGeom prst="rect">
            <a:avLst/>
          </a:prstGeom>
          <a:solidFill>
            <a:srgbClr val="C5AC90">
              <a:alpha val="98823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396875" marR="235585" indent="-151765">
              <a:lnSpc>
                <a:spcPct val="100000"/>
              </a:lnSpc>
              <a:spcBef>
                <a:spcPts val="295"/>
              </a:spcBef>
            </a:pPr>
            <a:r>
              <a:rPr sz="2400" b="1" dirty="0">
                <a:latin typeface="Arial"/>
                <a:cs typeface="Arial"/>
              </a:rPr>
              <a:t>Mod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le  </a:t>
            </a:r>
            <a:r>
              <a:rPr sz="2400" b="1" spc="-5" dirty="0">
                <a:latin typeface="Arial"/>
                <a:cs typeface="Arial"/>
              </a:rPr>
              <a:t>sales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15055" y="1987042"/>
            <a:ext cx="597789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835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co-development: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process,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sensor,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read-out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electronics,</a:t>
            </a:r>
            <a:endParaRPr sz="2600">
              <a:latin typeface="Arial"/>
              <a:cs typeface="Arial"/>
            </a:endParaRPr>
          </a:p>
          <a:p>
            <a:pPr marL="1227455">
              <a:lnSpc>
                <a:spcPct val="100000"/>
              </a:lnSpc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Arial"/>
                <a:cs typeface="Arial"/>
              </a:rPr>
              <a:t>assembly,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702302" y="3425189"/>
            <a:ext cx="2817495" cy="429259"/>
          </a:xfrm>
          <a:custGeom>
            <a:avLst/>
            <a:gdLst/>
            <a:ahLst/>
            <a:cxnLst/>
            <a:rect l="l" t="t" r="r" b="b"/>
            <a:pathLst>
              <a:path w="2817495" h="429260">
                <a:moveTo>
                  <a:pt x="444246" y="213360"/>
                </a:moveTo>
                <a:lnTo>
                  <a:pt x="333121" y="213360"/>
                </a:lnTo>
                <a:lnTo>
                  <a:pt x="333121" y="0"/>
                </a:lnTo>
                <a:lnTo>
                  <a:pt x="110998" y="0"/>
                </a:lnTo>
                <a:lnTo>
                  <a:pt x="110998" y="213360"/>
                </a:lnTo>
                <a:lnTo>
                  <a:pt x="0" y="213360"/>
                </a:lnTo>
                <a:lnTo>
                  <a:pt x="222123" y="426720"/>
                </a:lnTo>
                <a:lnTo>
                  <a:pt x="444246" y="213360"/>
                </a:lnTo>
                <a:close/>
              </a:path>
              <a:path w="2817495" h="429260">
                <a:moveTo>
                  <a:pt x="2817114" y="215646"/>
                </a:moveTo>
                <a:lnTo>
                  <a:pt x="2705989" y="215646"/>
                </a:lnTo>
                <a:lnTo>
                  <a:pt x="2705989" y="2286"/>
                </a:lnTo>
                <a:lnTo>
                  <a:pt x="2483866" y="2286"/>
                </a:lnTo>
                <a:lnTo>
                  <a:pt x="2483866" y="215646"/>
                </a:lnTo>
                <a:lnTo>
                  <a:pt x="2372868" y="215646"/>
                </a:lnTo>
                <a:lnTo>
                  <a:pt x="2594991" y="429006"/>
                </a:lnTo>
                <a:lnTo>
                  <a:pt x="2817114" y="21564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2063" y="2540507"/>
            <a:ext cx="1828800" cy="9144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2550" rIns="0" bIns="0" rtlCol="0">
            <a:spAutoFit/>
          </a:bodyPr>
          <a:lstStyle/>
          <a:p>
            <a:pPr marL="440055" marR="186690" indent="-245745">
              <a:lnSpc>
                <a:spcPct val="100000"/>
              </a:lnSpc>
              <a:spcBef>
                <a:spcPts val="65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Elemental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40061" y="2540507"/>
            <a:ext cx="2072005" cy="9144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2550" rIns="0" bIns="0" rtlCol="0">
            <a:spAutoFit/>
          </a:bodyPr>
          <a:lstStyle/>
          <a:p>
            <a:pPr marL="131445" marR="121920" indent="168275">
              <a:lnSpc>
                <a:spcPct val="100000"/>
              </a:lnSpc>
              <a:spcBef>
                <a:spcPts val="65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Electronic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comp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641" y="3140964"/>
            <a:ext cx="3683635" cy="238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en-US" sz="4800" spc="-5">
                <a:solidFill>
                  <a:srgbClr val="FFFFFF"/>
                </a:solidFill>
              </a:rPr>
              <a:t>Synchrotron and FEL </a:t>
            </a:r>
            <a:r>
              <a:rPr lang="en-US" sz="4800">
                <a:solidFill>
                  <a:srgbClr val="FFFFFF"/>
                </a:solidFill>
              </a:rPr>
              <a:t> Applications</a:t>
            </a:r>
            <a:endParaRPr lang="en-U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309" y="1291336"/>
            <a:ext cx="10880091" cy="166966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4</a:t>
            </a:r>
            <a:r>
              <a:rPr lang="en-US" sz="2800" baseline="30000" dirty="0">
                <a:latin typeface="Arial MT"/>
                <a:cs typeface="Arial MT"/>
              </a:rPr>
              <a:t>th</a:t>
            </a:r>
            <a:r>
              <a:rPr lang="en-US" sz="2800" dirty="0">
                <a:latin typeface="Arial MT"/>
                <a:cs typeface="Arial MT"/>
              </a:rPr>
              <a:t> gen Synchrotron and FEL Light Source upgrade is taking place and will last for the next ten years</a:t>
            </a:r>
            <a:endParaRPr sz="2800" dirty="0">
              <a:latin typeface="Arial MT"/>
              <a:cs typeface="Arial MT"/>
            </a:endParaRPr>
          </a:p>
          <a:p>
            <a:pPr marL="725805" lvl="1" indent="-305435">
              <a:lnSpc>
                <a:spcPct val="100000"/>
              </a:lnSpc>
              <a:spcBef>
                <a:spcPts val="18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sz="2400" spc="-35" dirty="0">
                <a:latin typeface="Arial MT"/>
                <a:cs typeface="Arial MT"/>
              </a:rPr>
              <a:t>Very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 photon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flux</a:t>
            </a:r>
            <a:r>
              <a:rPr lang="en-US" sz="2400" dirty="0">
                <a:latin typeface="Arial MT"/>
                <a:cs typeface="Arial MT"/>
              </a:rPr>
              <a:t> (x10-100)</a:t>
            </a:r>
            <a:endParaRPr sz="2400" dirty="0">
              <a:latin typeface="Arial MT"/>
              <a:cs typeface="Arial MT"/>
            </a:endParaRPr>
          </a:p>
          <a:p>
            <a:pPr marL="725805" lvl="1" indent="-305435">
              <a:lnSpc>
                <a:spcPct val="100000"/>
              </a:lnSpc>
              <a:spcBef>
                <a:spcPts val="21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sz="2400" spc="-5" dirty="0">
                <a:latin typeface="Arial MT"/>
                <a:cs typeface="Arial MT"/>
              </a:rPr>
              <a:t>Moderate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photon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energies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</a:t>
            </a:r>
            <a:r>
              <a:rPr lang="en-US" sz="2400" spc="-5" dirty="0">
                <a:latin typeface="Arial MT"/>
                <a:cs typeface="Arial MT"/>
              </a:rPr>
              <a:t>above 25</a:t>
            </a:r>
            <a:r>
              <a:rPr sz="2400" spc="-5" dirty="0">
                <a:latin typeface="Arial MT"/>
                <a:cs typeface="Arial MT"/>
              </a:rPr>
              <a:t>keV</a:t>
            </a:r>
            <a:r>
              <a:rPr lang="en-US" sz="2400" spc="-5" dirty="0">
                <a:latin typeface="Arial MT"/>
                <a:cs typeface="Arial MT"/>
              </a:rPr>
              <a:t> hard X-ray</a:t>
            </a:r>
            <a:r>
              <a:rPr sz="2400" spc="-5" dirty="0">
                <a:latin typeface="Arial MT"/>
                <a:cs typeface="Arial MT"/>
              </a:rPr>
              <a:t>)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903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Statement of Problem</a:t>
            </a:r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A4673AA-2FF6-C9EB-C591-D1A0B5411C41}"/>
              </a:ext>
            </a:extLst>
          </p:cNvPr>
          <p:cNvSpPr txBox="1"/>
          <p:nvPr/>
        </p:nvSpPr>
        <p:spPr>
          <a:xfrm>
            <a:off x="785715" y="3429000"/>
            <a:ext cx="10037445" cy="281679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Key requirements for next generation detectors</a:t>
            </a:r>
            <a:endParaRPr sz="2800" dirty="0">
              <a:latin typeface="Arial MT"/>
              <a:cs typeface="Arial MT"/>
            </a:endParaRPr>
          </a:p>
          <a:p>
            <a:pPr marL="725805" lvl="1" indent="-305435">
              <a:lnSpc>
                <a:spcPct val="100000"/>
              </a:lnSpc>
              <a:spcBef>
                <a:spcPts val="18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  <a:cs typeface="Arial MT"/>
              </a:rPr>
              <a:t>Flux: 10</a:t>
            </a:r>
            <a:r>
              <a:rPr lang="en-US" sz="2400" spc="-35" baseline="30000" dirty="0">
                <a:latin typeface="Arial MT"/>
                <a:cs typeface="Arial MT"/>
              </a:rPr>
              <a:t>10</a:t>
            </a:r>
            <a:r>
              <a:rPr lang="en-US" sz="2400" spc="-35" dirty="0">
                <a:latin typeface="Arial MT"/>
                <a:cs typeface="Arial MT"/>
              </a:rPr>
              <a:t> cps/pixel</a:t>
            </a:r>
          </a:p>
          <a:p>
            <a:pPr marL="725805" lvl="1" indent="-305435">
              <a:spcBef>
                <a:spcPts val="18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  <a:cs typeface="Arial MT"/>
              </a:rPr>
              <a:t>Pixel pitch size: </a:t>
            </a:r>
            <a:r>
              <a:rPr lang="en-GB" sz="2400" spc="-35" dirty="0">
                <a:latin typeface="Arial MT"/>
              </a:rPr>
              <a:t>≤100μm</a:t>
            </a:r>
          </a:p>
          <a:p>
            <a:pPr marL="725805" lvl="1" indent="-305435">
              <a:spcBef>
                <a:spcPts val="18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GB" sz="2400" spc="-35" dirty="0">
                <a:latin typeface="Arial MT"/>
              </a:rPr>
              <a:t>Frame rate: 100 kHz</a:t>
            </a:r>
          </a:p>
          <a:p>
            <a:pPr marL="725805" lvl="1" indent="-305435">
              <a:spcBef>
                <a:spcPts val="18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GB" sz="2400" spc="-35" dirty="0">
                <a:latin typeface="Arial MT"/>
              </a:rPr>
              <a:t>Sensitive Energy range: 25 keV for high-Z</a:t>
            </a:r>
            <a:endParaRPr sz="2400" spc="-35" dirty="0">
              <a:latin typeface="Arial MT"/>
            </a:endParaRPr>
          </a:p>
          <a:p>
            <a:pPr marL="725805" lvl="1" indent="-305435">
              <a:lnSpc>
                <a:spcPct val="100000"/>
              </a:lnSpc>
              <a:spcBef>
                <a:spcPts val="21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5" dirty="0">
                <a:latin typeface="Arial MT"/>
                <a:cs typeface="Arial MT"/>
              </a:rPr>
              <a:t>Large active area: up to 16M pixels or more</a:t>
            </a:r>
          </a:p>
          <a:p>
            <a:pPr marL="725805" lvl="1" indent="-305435">
              <a:lnSpc>
                <a:spcPct val="100000"/>
              </a:lnSpc>
              <a:spcBef>
                <a:spcPts val="21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5" dirty="0">
                <a:latin typeface="Arial MT"/>
                <a:cs typeface="Arial MT"/>
              </a:rPr>
              <a:t>Highly modula</a:t>
            </a:r>
            <a:r>
              <a:rPr lang="en-US" altLang="zh-CN" sz="2400" spc="-5" dirty="0">
                <a:latin typeface="Arial MT"/>
                <a:cs typeface="Arial MT"/>
              </a:rPr>
              <a:t>ble detector assemblies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309" y="1291337"/>
            <a:ext cx="10803891" cy="3049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Redlen High-Flux CZT is proving to be one of the most suitable detector material for this purpose</a:t>
            </a:r>
          </a:p>
          <a:p>
            <a:pPr marL="725805" marR="30480" lvl="1" indent="-305435"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Very high photon flux (up to 10</a:t>
            </a:r>
            <a:r>
              <a:rPr lang="en-US" sz="2400" spc="-35" baseline="30000" dirty="0">
                <a:latin typeface="Arial MT"/>
              </a:rPr>
              <a:t>12</a:t>
            </a:r>
            <a:r>
              <a:rPr lang="en-US" sz="2400" spc="-35" dirty="0">
                <a:latin typeface="Arial MT"/>
              </a:rPr>
              <a:t> cps/mm</a:t>
            </a:r>
            <a:r>
              <a:rPr lang="en-US" sz="2400" spc="-35" baseline="30000" dirty="0">
                <a:latin typeface="Arial MT"/>
              </a:rPr>
              <a:t>2</a:t>
            </a:r>
            <a:r>
              <a:rPr lang="en-US" sz="2400" spc="-35" dirty="0">
                <a:latin typeface="Arial MT"/>
              </a:rPr>
              <a:t>)</a:t>
            </a:r>
          </a:p>
          <a:p>
            <a:pPr marL="725805" marR="30480" lvl="1" indent="-305435"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Moderate to high photon energies (30 – 200 keV)</a:t>
            </a:r>
          </a:p>
          <a:p>
            <a:pPr marL="725805" marR="30480" lvl="1" indent="-305435"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Lower dark current and lower noise</a:t>
            </a:r>
          </a:p>
          <a:p>
            <a:pPr marL="725805" marR="30480" lvl="1" indent="-305435"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Better spectral stability</a:t>
            </a:r>
          </a:p>
          <a:p>
            <a:pPr marL="725805" marR="30480" lvl="1" indent="-305435"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Lower afterglow</a:t>
            </a:r>
            <a:endParaRPr sz="2400" spc="-35" dirty="0">
              <a:latin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903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Redlen CZT</a:t>
            </a:r>
            <a:endParaRPr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0AFC6A5-12DC-3D85-1AF9-54F8CC8AB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9606" y="1887539"/>
            <a:ext cx="3836194" cy="2527697"/>
            <a:chOff x="119399539" y="93724648"/>
            <a:chExt cx="5114847" cy="3369708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43FADB5-1632-C569-B84A-A377920B9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" r="2303"/>
            <a:stretch>
              <a:fillRect/>
            </a:stretch>
          </p:blipFill>
          <p:spPr bwMode="auto">
            <a:xfrm>
              <a:off x="119399540" y="93724648"/>
              <a:ext cx="2397178" cy="169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E77703F-60EA-B8AE-29CF-ADD65407B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r="6096"/>
            <a:stretch>
              <a:fillRect/>
            </a:stretch>
          </p:blipFill>
          <p:spPr bwMode="auto">
            <a:xfrm>
              <a:off x="121854556" y="93732357"/>
              <a:ext cx="2651902" cy="1676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264E38D-8E51-6674-0071-9BA593BF6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" t="5899" r="5406" b="6606"/>
            <a:stretch>
              <a:fillRect/>
            </a:stretch>
          </p:blipFill>
          <p:spPr bwMode="auto">
            <a:xfrm>
              <a:off x="119399539" y="95459363"/>
              <a:ext cx="2397177" cy="1634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3D67851-96B9-C8B2-14A3-F5FF1DC6A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1"/>
            <a:stretch>
              <a:fillRect/>
            </a:stretch>
          </p:blipFill>
          <p:spPr bwMode="auto">
            <a:xfrm>
              <a:off x="121854556" y="95459363"/>
              <a:ext cx="2659830" cy="1626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2A7CA593-F722-3C8D-D244-AD3747F869B9}"/>
              </a:ext>
            </a:extLst>
          </p:cNvPr>
          <p:cNvSpPr txBox="1"/>
          <p:nvPr/>
        </p:nvSpPr>
        <p:spPr>
          <a:xfrm>
            <a:off x="697172" y="4453246"/>
            <a:ext cx="11064952" cy="301172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Looking forward to collaboration with science research community and detector industry players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Proven material for a variety of ASICs including Medipix3, Timepix4 and more for successful system deployments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More custom development programs are in progress (under NDA)</a:t>
            </a:r>
          </a:p>
          <a:p>
            <a:pPr marL="874395" marR="30480" lvl="1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endParaRPr lang="en-US" sz="2800" dirty="0">
              <a:latin typeface="Arial MT"/>
              <a:cs typeface="Arial MT"/>
            </a:endParaRPr>
          </a:p>
          <a:p>
            <a:pPr marL="874395" marR="30480" lvl="1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endParaRPr lang="en-US" sz="2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0569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641" y="3140965"/>
            <a:ext cx="4921759" cy="2421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en-US" sz="4800" spc="-5" dirty="0">
                <a:solidFill>
                  <a:srgbClr val="FFFFFF"/>
                </a:solidFill>
              </a:rPr>
              <a:t>Fine Pixel Pitch (FPP) Custom Sensor Offering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27688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309" y="1291335"/>
            <a:ext cx="10956291" cy="503740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Canon acquisition has enabled Redlen to improve production capabilities of FPP sensors to an acceptable quality level and scalability according to initial feedbacks</a:t>
            </a:r>
          </a:p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Canon has blessed Redlen to do everything we can to service this market in the years to come</a:t>
            </a:r>
          </a:p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dirty="0">
                <a:latin typeface="Arial MT"/>
                <a:cs typeface="Arial MT"/>
              </a:rPr>
              <a:t>Such program will provide opportunities to both science communities and industrial players to gain access to </a:t>
            </a:r>
            <a:r>
              <a:rPr lang="en-US" sz="2800" dirty="0" err="1">
                <a:latin typeface="Arial MT"/>
                <a:cs typeface="Arial MT"/>
              </a:rPr>
              <a:t>Redlen’s</a:t>
            </a:r>
            <a:r>
              <a:rPr lang="en-US" sz="2800" dirty="0">
                <a:latin typeface="Arial MT"/>
                <a:cs typeface="Arial MT"/>
              </a:rPr>
              <a:t> photon counting CZT at prototype and massive production volume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CZT foundry only - focusing on sensor fabrications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400" spc="-35" dirty="0">
                <a:latin typeface="Arial MT"/>
              </a:rPr>
              <a:t>ASIC and module developments are </a:t>
            </a:r>
            <a:r>
              <a:rPr lang="en-US" sz="2400" spc="-35" dirty="0" err="1">
                <a:latin typeface="Arial MT"/>
              </a:rPr>
              <a:t>Redlen’s</a:t>
            </a:r>
            <a:r>
              <a:rPr lang="en-US" sz="2400" spc="-35" dirty="0">
                <a:latin typeface="Arial MT"/>
              </a:rPr>
              <a:t> off limits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endParaRPr lang="en-US" sz="2800" dirty="0">
              <a:latin typeface="Arial MT"/>
              <a:cs typeface="Arial MT"/>
            </a:endParaRPr>
          </a:p>
          <a:p>
            <a:pPr marL="37465" marR="3048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tabLst>
                <a:tab pos="417195" algn="l"/>
                <a:tab pos="417830" algn="l"/>
              </a:tabLst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903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553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2309" y="1291338"/>
            <a:ext cx="4784091" cy="35626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7195" marR="30480" indent="-379730">
              <a:lnSpc>
                <a:spcPts val="3020"/>
              </a:lnSpc>
              <a:spcBef>
                <a:spcPts val="484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400" dirty="0">
                <a:latin typeface="Arial MT"/>
                <a:cs typeface="Arial MT"/>
              </a:rPr>
              <a:t>Key Highlights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HF CZT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Pixel Pitch &lt; 250</a:t>
            </a:r>
            <a:r>
              <a:rPr lang="en-GB" sz="2000" spc="-35" dirty="0" err="1">
                <a:latin typeface="Arial MT"/>
              </a:rPr>
              <a:t>μm</a:t>
            </a:r>
            <a:endParaRPr lang="en-GB" sz="2000" spc="-35" dirty="0">
              <a:latin typeface="Arial MT"/>
            </a:endParaRP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Max X or Y Dimension: 40mm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Sensor Thickness: 2mm 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Contact Metallization:</a:t>
            </a:r>
          </a:p>
          <a:p>
            <a:pPr marL="1183005" marR="30480" lvl="2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Single metal (Pt), or</a:t>
            </a:r>
          </a:p>
          <a:p>
            <a:pPr marL="1183005" marR="30480" lvl="2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Bi-Metal (Pt/Au)</a:t>
            </a: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903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45" dirty="0"/>
              <a:t>Description</a:t>
            </a:r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97F73C8-199D-E179-8FEE-5E2ED6C8841B}"/>
              </a:ext>
            </a:extLst>
          </p:cNvPr>
          <p:cNvSpPr txBox="1"/>
          <p:nvPr/>
        </p:nvSpPr>
        <p:spPr>
          <a:xfrm>
            <a:off x="5486400" y="1740178"/>
            <a:ext cx="6197885" cy="356264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Street Width &gt; 20</a:t>
            </a:r>
            <a:r>
              <a:rPr lang="en-GB" sz="2000" spc="-35" dirty="0" err="1">
                <a:latin typeface="Arial MT"/>
              </a:rPr>
              <a:t>μm</a:t>
            </a:r>
            <a:endParaRPr lang="en-GB" sz="2000" spc="-35" dirty="0">
              <a:latin typeface="Arial MT"/>
            </a:endParaRP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Guard-ring: Optional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Passivation: SU-8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Edge Gap: &gt; 50</a:t>
            </a:r>
            <a:r>
              <a:rPr lang="en-GB" sz="2000" spc="-35" dirty="0" err="1">
                <a:latin typeface="Arial MT"/>
              </a:rPr>
              <a:t>μm</a:t>
            </a:r>
            <a:endParaRPr lang="en-GB" sz="2000" spc="-35" dirty="0">
              <a:latin typeface="Arial MT"/>
            </a:endParaRP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GB" sz="2000" spc="-35" dirty="0">
                <a:latin typeface="Arial MT"/>
              </a:rPr>
              <a:t>Visual inspection only:</a:t>
            </a:r>
          </a:p>
          <a:p>
            <a:pPr marL="1183005" marR="30480" lvl="2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GB" sz="2000" spc="-35" dirty="0">
                <a:latin typeface="Arial MT"/>
              </a:rPr>
              <a:t>Anode defective pixel %: TBD</a:t>
            </a:r>
          </a:p>
          <a:p>
            <a:pPr marL="1183005" marR="30480" lvl="2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000" spc="-35" dirty="0">
                <a:latin typeface="Arial MT"/>
              </a:rPr>
              <a:t>Cathode delamination %: TBD</a:t>
            </a:r>
          </a:p>
          <a:p>
            <a:pPr marL="725805" marR="30480" lvl="1" indent="-305435">
              <a:lnSpc>
                <a:spcPts val="302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endParaRPr sz="2400" spc="-35" dirty="0">
              <a:latin typeface="Arial MT"/>
            </a:endParaRPr>
          </a:p>
        </p:txBody>
      </p:sp>
      <p:sp>
        <p:nvSpPr>
          <p:cNvPr id="10" name="Control 1">
            <a:extLst>
              <a:ext uri="{FF2B5EF4-FFF2-40B4-BE49-F238E27FC236}">
                <a16:creationId xmlns:a16="http://schemas.microsoft.com/office/drawing/2014/main" id="{F58A8F24-68E4-1C10-0399-85CAE5AD203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500850" y="20399375"/>
            <a:ext cx="13933488" cy="103203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close-up of a grid&#10;&#10;Description automatically generated">
            <a:extLst>
              <a:ext uri="{FF2B5EF4-FFF2-40B4-BE49-F238E27FC236}">
                <a16:creationId xmlns:a16="http://schemas.microsoft.com/office/drawing/2014/main" id="{9570389A-B23D-F4BF-B450-55BBDB192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17662"/>
            <a:ext cx="2572278" cy="1912084"/>
          </a:xfrm>
          <a:prstGeom prst="rect">
            <a:avLst/>
          </a:prstGeom>
        </p:spPr>
      </p:pic>
      <p:pic>
        <p:nvPicPr>
          <p:cNvPr id="13" name="Picture 12" descr="A close-up of a yellow surface&#10;&#10;Description automatically generated">
            <a:extLst>
              <a:ext uri="{FF2B5EF4-FFF2-40B4-BE49-F238E27FC236}">
                <a16:creationId xmlns:a16="http://schemas.microsoft.com/office/drawing/2014/main" id="{07BF3964-5994-D106-8FB2-8775CD6E1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75" y="4917662"/>
            <a:ext cx="230124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3FD8E-0AF0-27E1-16A3-7A2FAE2F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15185"/>
            <a:ext cx="1974877" cy="1941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0CF7F8-E065-D92C-4905-47EE02EA0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42624" y="4915185"/>
            <a:ext cx="1952052" cy="19413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D0C442-E96D-BE43-A537-D6F336D6BBB9}"/>
              </a:ext>
            </a:extLst>
          </p:cNvPr>
          <p:cNvSpPr txBox="1"/>
          <p:nvPr/>
        </p:nvSpPr>
        <p:spPr>
          <a:xfrm>
            <a:off x="2585949" y="6428297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SU-8 40mm openings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B23627-FC3F-674E-FDC8-25A834C796A7}"/>
              </a:ext>
            </a:extLst>
          </p:cNvPr>
          <p:cNvSpPr txBox="1"/>
          <p:nvPr/>
        </p:nvSpPr>
        <p:spPr>
          <a:xfrm>
            <a:off x="6207553" y="6428296"/>
            <a:ext cx="1816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Bright Field Inspection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73F9A8-8FF1-A35E-8FBE-D07BC03D5F4E}"/>
              </a:ext>
            </a:extLst>
          </p:cNvPr>
          <p:cNvSpPr txBox="1"/>
          <p:nvPr/>
        </p:nvSpPr>
        <p:spPr>
          <a:xfrm>
            <a:off x="8153400" y="6428295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Dark Field Inspection</a:t>
            </a:r>
          </a:p>
        </p:txBody>
      </p:sp>
    </p:spTree>
    <p:extLst>
      <p:ext uri="{BB962C8B-B14F-4D97-AF65-F5344CB8AC3E}">
        <p14:creationId xmlns:p14="http://schemas.microsoft.com/office/powerpoint/2010/main" val="164600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641" y="3140964"/>
            <a:ext cx="368363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Conclusions  and</a:t>
            </a:r>
            <a:r>
              <a:rPr sz="4800" spc="-50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Outlook</a:t>
            </a:r>
            <a:endParaRPr sz="4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5112" y="986077"/>
            <a:ext cx="11354435" cy="40190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17195" indent="-379730">
              <a:lnSpc>
                <a:spcPct val="100000"/>
              </a:lnSpc>
              <a:spcBef>
                <a:spcPts val="420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sz="2800" spc="-55" dirty="0">
                <a:latin typeface="Arial MT"/>
                <a:cs typeface="Arial MT"/>
              </a:rPr>
              <a:t>C</a:t>
            </a:r>
            <a:r>
              <a:rPr lang="en-US" sz="2800" spc="-55" dirty="0">
                <a:latin typeface="Arial MT"/>
                <a:cs typeface="Arial MT"/>
              </a:rPr>
              <a:t>ZT – a mature, enabling, available technology</a:t>
            </a:r>
            <a:endParaRPr lang="en-US" sz="2800" spc="5" dirty="0">
              <a:latin typeface="Arial MT"/>
              <a:cs typeface="Arial MT"/>
            </a:endParaRPr>
          </a:p>
          <a:p>
            <a:pPr marL="725805" lvl="1" indent="-379730">
              <a:spcBef>
                <a:spcPts val="420"/>
              </a:spcBef>
              <a:buClr>
                <a:srgbClr val="9A6309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sz="2200" dirty="0">
                <a:latin typeface="Arial MT"/>
              </a:rPr>
              <a:t>Yield and </a:t>
            </a:r>
            <a:r>
              <a:rPr lang="en-US" sz="2200" dirty="0">
                <a:latin typeface="Arial MT"/>
              </a:rPr>
              <a:t>quality have achieved levels enabling volume applications in Synchrotrons</a:t>
            </a:r>
            <a:endParaRPr sz="2200" dirty="0">
              <a:latin typeface="Arial MT"/>
            </a:endParaRPr>
          </a:p>
          <a:p>
            <a:pPr marL="725805" marR="284480" lvl="1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Redlen continues to invest further its global leadership in commercial supply of CZT</a:t>
            </a:r>
          </a:p>
          <a:p>
            <a:pPr marL="1183005" marR="284480" lvl="2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Expanding advanced production capability, improving quality, driving cost reduction</a:t>
            </a:r>
            <a:endParaRPr sz="2200" dirty="0">
              <a:latin typeface="Arial MT"/>
              <a:cs typeface="Arial MT"/>
            </a:endParaRPr>
          </a:p>
          <a:p>
            <a:pPr marL="417195" indent="-379730">
              <a:lnSpc>
                <a:spcPct val="100000"/>
              </a:lnSpc>
              <a:spcBef>
                <a:spcPts val="640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sz="2800" dirty="0">
                <a:latin typeface="Arial MT"/>
                <a:cs typeface="Arial MT"/>
              </a:rPr>
              <a:t>High-Flux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lang="en-US" sz="2800" spc="-55" dirty="0">
                <a:latin typeface="Arial MT"/>
                <a:cs typeface="Arial MT"/>
              </a:rPr>
              <a:t>CZT is the next-generation high performance detector material for Synchrotrons and FELs</a:t>
            </a:r>
            <a:endParaRPr sz="2800" dirty="0">
              <a:latin typeface="Arial MT"/>
              <a:cs typeface="Arial MT"/>
            </a:endParaRPr>
          </a:p>
          <a:p>
            <a:pPr marL="725805" marR="868680" lvl="1" indent="-304800">
              <a:lnSpc>
                <a:spcPts val="2380"/>
              </a:lnSpc>
              <a:spcBef>
                <a:spcPts val="55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200" dirty="0">
                <a:latin typeface="Arial MT"/>
                <a:cs typeface="Arial MT"/>
              </a:rPr>
              <a:t>Superior detector performance in high energy and high photon flux imaging</a:t>
            </a:r>
          </a:p>
          <a:p>
            <a:pPr marL="725805" marR="868680" lvl="1" indent="-304800">
              <a:lnSpc>
                <a:spcPts val="2380"/>
              </a:lnSpc>
              <a:spcBef>
                <a:spcPts val="55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200" dirty="0" err="1">
                <a:latin typeface="Arial MT"/>
                <a:cs typeface="Arial MT"/>
              </a:rPr>
              <a:t>Redlen’s</a:t>
            </a:r>
            <a:r>
              <a:rPr lang="en-US" sz="2200" dirty="0">
                <a:latin typeface="Arial MT"/>
                <a:cs typeface="Arial MT"/>
              </a:rPr>
              <a:t> fine pixel pitch sensor program is available today</a:t>
            </a:r>
          </a:p>
          <a:p>
            <a:pPr marL="1183005" marR="868680" lvl="2" indent="-304800">
              <a:lnSpc>
                <a:spcPts val="2380"/>
              </a:lnSpc>
              <a:spcBef>
                <a:spcPts val="555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</a:tabLst>
            </a:pPr>
            <a:r>
              <a:rPr lang="en-US" sz="2200" dirty="0">
                <a:latin typeface="Arial MT"/>
                <a:cs typeface="Arial MT"/>
              </a:rPr>
              <a:t>Proven with a wide range of state-of-the-art ASICs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</a:t>
            </a:r>
            <a:r>
              <a:rPr spc="5" dirty="0"/>
              <a:t>s</a:t>
            </a:r>
            <a:r>
              <a:rPr dirty="0"/>
              <a:t>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5112" y="986077"/>
            <a:ext cx="11354435" cy="271099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17195" indent="-379730">
              <a:lnSpc>
                <a:spcPct val="100000"/>
              </a:lnSpc>
              <a:spcBef>
                <a:spcPts val="420"/>
              </a:spcBef>
              <a:buClr>
                <a:srgbClr val="FF9900"/>
              </a:buClr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lang="en-US" sz="2800" spc="-55" dirty="0">
                <a:latin typeface="Arial MT"/>
              </a:rPr>
              <a:t>Redlen is enhancing CZT </a:t>
            </a:r>
            <a:r>
              <a:rPr lang="en-US" altLang="zh-CN" sz="2800" spc="-55" dirty="0">
                <a:latin typeface="Arial MT"/>
              </a:rPr>
              <a:t>technology to meet increasingly challenging market applications</a:t>
            </a:r>
          </a:p>
          <a:p>
            <a:pPr marL="725805" marR="284480" lvl="1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Supporting customer development and production of CZT based cameras in multiple light sources</a:t>
            </a:r>
          </a:p>
          <a:p>
            <a:pPr marL="725805" marR="284480" lvl="1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Improving processes to increase X-Y dimensions and reduce sensor thickness</a:t>
            </a:r>
          </a:p>
          <a:p>
            <a:pPr marL="725805" marR="284480" lvl="1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Development of novel metal stack and passivation solutions</a:t>
            </a:r>
          </a:p>
          <a:p>
            <a:pPr marL="725805" marR="284480" lvl="1" indent="-304800">
              <a:lnSpc>
                <a:spcPts val="2380"/>
              </a:lnSpc>
              <a:spcBef>
                <a:spcPts val="490"/>
              </a:spcBef>
              <a:buClr>
                <a:srgbClr val="9A6309"/>
              </a:buClr>
              <a:buFont typeface="Wingdings"/>
              <a:buChar char=""/>
              <a:tabLst>
                <a:tab pos="725805" algn="l"/>
                <a:tab pos="726440" algn="l"/>
                <a:tab pos="2809875" algn="l"/>
              </a:tabLst>
            </a:pPr>
            <a:r>
              <a:rPr lang="en-US" sz="2200" dirty="0">
                <a:latin typeface="Arial MT"/>
                <a:cs typeface="Arial MT"/>
              </a:rPr>
              <a:t>Development of smaller street width and edge gap to reduce dead area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Outlook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93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7708" y="1241501"/>
            <a:ext cx="8949691" cy="28610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71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3200" spc="-65" dirty="0">
                <a:latin typeface="Arial MT"/>
                <a:cs typeface="Arial MT"/>
              </a:rPr>
              <a:t>CdZnTe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-40" dirty="0">
                <a:latin typeface="Arial MT"/>
                <a:cs typeface="Arial MT"/>
              </a:rPr>
              <a:t>Technology</a:t>
            </a:r>
            <a:endParaRPr sz="32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1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3200" spc="-5" dirty="0">
                <a:latin typeface="Arial MT"/>
                <a:cs typeface="Arial MT"/>
              </a:rPr>
              <a:t>Redlen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-35" dirty="0">
                <a:latin typeface="Arial MT"/>
                <a:cs typeface="Arial MT"/>
              </a:rPr>
              <a:t>Technologies</a:t>
            </a:r>
            <a:endParaRPr sz="32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1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lang="en-US" sz="3200" spc="-5" dirty="0">
                <a:latin typeface="Arial MT"/>
                <a:cs typeface="Arial MT"/>
              </a:rPr>
              <a:t>CZT for Applications in FELs and Synchrotrons</a:t>
            </a:r>
            <a:endParaRPr sz="32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2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lang="en-US" sz="3200" spc="-5" dirty="0">
                <a:latin typeface="Arial MT"/>
                <a:cs typeface="Arial MT"/>
              </a:rPr>
              <a:t>Fine Pixel Pitch (FPP) Custom Sensor Offering</a:t>
            </a:r>
            <a:endParaRPr sz="32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2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lang="en-US" sz="3200" spc="-5" dirty="0">
                <a:latin typeface="Arial MT"/>
                <a:cs typeface="Arial MT"/>
              </a:rPr>
              <a:t>Conclusions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Outlook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962" y="1012316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254"/>
                </a:lnTo>
              </a:path>
            </a:pathLst>
          </a:custGeom>
          <a:ln w="634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23595"/>
            <a:ext cx="1889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Agenda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66388"/>
            <a:ext cx="12192000" cy="2992120"/>
            <a:chOff x="0" y="3866388"/>
            <a:chExt cx="12192000" cy="2992120"/>
          </a:xfrm>
        </p:grpSpPr>
        <p:sp>
          <p:nvSpPr>
            <p:cNvPr id="3" name="object 3"/>
            <p:cNvSpPr/>
            <p:nvPr/>
          </p:nvSpPr>
          <p:spPr>
            <a:xfrm>
              <a:off x="0" y="4759452"/>
              <a:ext cx="12192000" cy="2098675"/>
            </a:xfrm>
            <a:custGeom>
              <a:avLst/>
              <a:gdLst/>
              <a:ahLst/>
              <a:cxnLst/>
              <a:rect l="l" t="t" r="r" b="b"/>
              <a:pathLst>
                <a:path w="12192000" h="2098675">
                  <a:moveTo>
                    <a:pt x="0" y="2098546"/>
                  </a:moveTo>
                  <a:lnTo>
                    <a:pt x="12192000" y="209854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098546"/>
                  </a:lnTo>
                  <a:close/>
                </a:path>
              </a:pathLst>
            </a:custGeom>
            <a:solidFill>
              <a:srgbClr val="252525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866388"/>
              <a:ext cx="12192000" cy="893444"/>
            </a:xfrm>
            <a:custGeom>
              <a:avLst/>
              <a:gdLst/>
              <a:ahLst/>
              <a:cxnLst/>
              <a:rect l="l" t="t" r="r" b="b"/>
              <a:pathLst>
                <a:path w="12192000" h="893445">
                  <a:moveTo>
                    <a:pt x="12192000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12192000" y="89306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5AC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239" y="6345427"/>
              <a:ext cx="483908" cy="152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0022" y="6345427"/>
              <a:ext cx="91439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5742" y="6345427"/>
              <a:ext cx="355600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2442" y="6345427"/>
              <a:ext cx="91439" cy="152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8161" y="6345427"/>
              <a:ext cx="331469" cy="152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416" y="6536689"/>
              <a:ext cx="487172" cy="1526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3992" y="6536689"/>
              <a:ext cx="91439" cy="1526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9711" y="6536689"/>
              <a:ext cx="355600" cy="1526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411" y="6536689"/>
              <a:ext cx="91439" cy="1526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2132" y="6536689"/>
              <a:ext cx="438150" cy="1526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33154" y="6225794"/>
              <a:ext cx="324167" cy="152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2488" y="6225794"/>
              <a:ext cx="1444116" cy="152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3781" y="6408673"/>
              <a:ext cx="2295525" cy="1523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5346" y="6283198"/>
              <a:ext cx="1172057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97855" y="4196842"/>
              <a:ext cx="1812163" cy="2537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03070" y="5265420"/>
              <a:ext cx="424815" cy="424815"/>
            </a:xfrm>
            <a:custGeom>
              <a:avLst/>
              <a:gdLst/>
              <a:ahLst/>
              <a:cxnLst/>
              <a:rect l="l" t="t" r="r" b="b"/>
              <a:pathLst>
                <a:path w="424814" h="424814">
                  <a:moveTo>
                    <a:pt x="74041" y="0"/>
                  </a:moveTo>
                  <a:lnTo>
                    <a:pt x="67818" y="126"/>
                  </a:lnTo>
                  <a:lnTo>
                    <a:pt x="62611" y="888"/>
                  </a:lnTo>
                  <a:lnTo>
                    <a:pt x="60325" y="888"/>
                  </a:lnTo>
                  <a:lnTo>
                    <a:pt x="28457" y="24921"/>
                  </a:lnTo>
                  <a:lnTo>
                    <a:pt x="8699" y="59912"/>
                  </a:lnTo>
                  <a:lnTo>
                    <a:pt x="257" y="98403"/>
                  </a:lnTo>
                  <a:lnTo>
                    <a:pt x="0" y="105790"/>
                  </a:lnTo>
                  <a:lnTo>
                    <a:pt x="261" y="112387"/>
                  </a:lnTo>
                  <a:lnTo>
                    <a:pt x="11495" y="156231"/>
                  </a:lnTo>
                  <a:lnTo>
                    <a:pt x="28067" y="193547"/>
                  </a:lnTo>
                  <a:lnTo>
                    <a:pt x="50708" y="233396"/>
                  </a:lnTo>
                  <a:lnTo>
                    <a:pt x="80391" y="276097"/>
                  </a:lnTo>
                  <a:lnTo>
                    <a:pt x="114555" y="315954"/>
                  </a:lnTo>
                  <a:lnTo>
                    <a:pt x="152796" y="351285"/>
                  </a:lnTo>
                  <a:lnTo>
                    <a:pt x="195637" y="381060"/>
                  </a:lnTo>
                  <a:lnTo>
                    <a:pt x="252321" y="406984"/>
                  </a:lnTo>
                  <a:lnTo>
                    <a:pt x="291248" y="420608"/>
                  </a:lnTo>
                  <a:lnTo>
                    <a:pt x="322199" y="424433"/>
                  </a:lnTo>
                  <a:lnTo>
                    <a:pt x="329056" y="424433"/>
                  </a:lnTo>
                  <a:lnTo>
                    <a:pt x="367712" y="414127"/>
                  </a:lnTo>
                  <a:lnTo>
                    <a:pt x="406400" y="390867"/>
                  </a:lnTo>
                  <a:lnTo>
                    <a:pt x="422402" y="352869"/>
                  </a:lnTo>
                  <a:lnTo>
                    <a:pt x="424434" y="338543"/>
                  </a:lnTo>
                  <a:lnTo>
                    <a:pt x="424306" y="330669"/>
                  </a:lnTo>
                  <a:lnTo>
                    <a:pt x="422148" y="326072"/>
                  </a:lnTo>
                  <a:lnTo>
                    <a:pt x="418592" y="322960"/>
                  </a:lnTo>
                  <a:lnTo>
                    <a:pt x="398272" y="312038"/>
                  </a:lnTo>
                  <a:lnTo>
                    <a:pt x="392811" y="308863"/>
                  </a:lnTo>
                  <a:lnTo>
                    <a:pt x="384810" y="303783"/>
                  </a:lnTo>
                  <a:lnTo>
                    <a:pt x="366504" y="292693"/>
                  </a:lnTo>
                  <a:lnTo>
                    <a:pt x="328930" y="271779"/>
                  </a:lnTo>
                  <a:lnTo>
                    <a:pt x="324357" y="269874"/>
                  </a:lnTo>
                  <a:lnTo>
                    <a:pt x="322706" y="269874"/>
                  </a:lnTo>
                  <a:lnTo>
                    <a:pt x="317881" y="269874"/>
                  </a:lnTo>
                  <a:lnTo>
                    <a:pt x="312674" y="272668"/>
                  </a:lnTo>
                  <a:lnTo>
                    <a:pt x="301498" y="283971"/>
                  </a:lnTo>
                  <a:lnTo>
                    <a:pt x="296037" y="290194"/>
                  </a:lnTo>
                  <a:lnTo>
                    <a:pt x="290703" y="297052"/>
                  </a:lnTo>
                  <a:lnTo>
                    <a:pt x="279907" y="310133"/>
                  </a:lnTo>
                  <a:lnTo>
                    <a:pt x="269494" y="321436"/>
                  </a:lnTo>
                  <a:lnTo>
                    <a:pt x="264794" y="324243"/>
                  </a:lnTo>
                  <a:lnTo>
                    <a:pt x="256667" y="324243"/>
                  </a:lnTo>
                  <a:lnTo>
                    <a:pt x="252222" y="322681"/>
                  </a:lnTo>
                  <a:lnTo>
                    <a:pt x="247396" y="319531"/>
                  </a:lnTo>
                  <a:lnTo>
                    <a:pt x="216296" y="300817"/>
                  </a:lnTo>
                  <a:lnTo>
                    <a:pt x="182768" y="275913"/>
                  </a:lnTo>
                  <a:lnTo>
                    <a:pt x="154594" y="248100"/>
                  </a:lnTo>
                  <a:lnTo>
                    <a:pt x="129536" y="215092"/>
                  </a:lnTo>
                  <a:lnTo>
                    <a:pt x="108077" y="179196"/>
                  </a:lnTo>
                  <a:lnTo>
                    <a:pt x="106553" y="174878"/>
                  </a:lnTo>
                  <a:lnTo>
                    <a:pt x="106553" y="167385"/>
                  </a:lnTo>
                  <a:lnTo>
                    <a:pt x="108838" y="163321"/>
                  </a:lnTo>
                  <a:lnTo>
                    <a:pt x="132969" y="141223"/>
                  </a:lnTo>
                  <a:lnTo>
                    <a:pt x="137668" y="136143"/>
                  </a:lnTo>
                  <a:lnTo>
                    <a:pt x="146431" y="125221"/>
                  </a:lnTo>
                  <a:lnTo>
                    <a:pt x="148590" y="119125"/>
                  </a:lnTo>
                  <a:lnTo>
                    <a:pt x="148590" y="110870"/>
                  </a:lnTo>
                  <a:lnTo>
                    <a:pt x="147319" y="106171"/>
                  </a:lnTo>
                  <a:lnTo>
                    <a:pt x="144780" y="98551"/>
                  </a:lnTo>
                  <a:lnTo>
                    <a:pt x="121412" y="33781"/>
                  </a:lnTo>
                  <a:lnTo>
                    <a:pt x="116586" y="18414"/>
                  </a:lnTo>
                  <a:lnTo>
                    <a:pt x="94487" y="1015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6647" y="4953380"/>
              <a:ext cx="1073785" cy="1073785"/>
            </a:xfrm>
            <a:custGeom>
              <a:avLst/>
              <a:gdLst/>
              <a:ahLst/>
              <a:cxnLst/>
              <a:rect l="l" t="t" r="r" b="b"/>
              <a:pathLst>
                <a:path w="1073785" h="1073785">
                  <a:moveTo>
                    <a:pt x="0" y="536829"/>
                  </a:moveTo>
                  <a:lnTo>
                    <a:pt x="2193" y="487957"/>
                  </a:lnTo>
                  <a:lnTo>
                    <a:pt x="8646" y="440316"/>
                  </a:lnTo>
                  <a:lnTo>
                    <a:pt x="19171" y="394096"/>
                  </a:lnTo>
                  <a:lnTo>
                    <a:pt x="33578" y="349486"/>
                  </a:lnTo>
                  <a:lnTo>
                    <a:pt x="51677" y="306675"/>
                  </a:lnTo>
                  <a:lnTo>
                    <a:pt x="73279" y="265853"/>
                  </a:lnTo>
                  <a:lnTo>
                    <a:pt x="98194" y="227208"/>
                  </a:lnTo>
                  <a:lnTo>
                    <a:pt x="126234" y="190931"/>
                  </a:lnTo>
                  <a:lnTo>
                    <a:pt x="157210" y="157210"/>
                  </a:lnTo>
                  <a:lnTo>
                    <a:pt x="190931" y="126234"/>
                  </a:lnTo>
                  <a:lnTo>
                    <a:pt x="227208" y="98194"/>
                  </a:lnTo>
                  <a:lnTo>
                    <a:pt x="265853" y="73279"/>
                  </a:lnTo>
                  <a:lnTo>
                    <a:pt x="306675" y="51677"/>
                  </a:lnTo>
                  <a:lnTo>
                    <a:pt x="349486" y="33578"/>
                  </a:lnTo>
                  <a:lnTo>
                    <a:pt x="394096" y="19171"/>
                  </a:lnTo>
                  <a:lnTo>
                    <a:pt x="440316" y="8646"/>
                  </a:lnTo>
                  <a:lnTo>
                    <a:pt x="487957" y="2193"/>
                  </a:lnTo>
                  <a:lnTo>
                    <a:pt x="536829" y="0"/>
                  </a:lnTo>
                  <a:lnTo>
                    <a:pt x="585700" y="2193"/>
                  </a:lnTo>
                  <a:lnTo>
                    <a:pt x="633341" y="8646"/>
                  </a:lnTo>
                  <a:lnTo>
                    <a:pt x="679561" y="19171"/>
                  </a:lnTo>
                  <a:lnTo>
                    <a:pt x="724171" y="33578"/>
                  </a:lnTo>
                  <a:lnTo>
                    <a:pt x="766982" y="51677"/>
                  </a:lnTo>
                  <a:lnTo>
                    <a:pt x="807804" y="73278"/>
                  </a:lnTo>
                  <a:lnTo>
                    <a:pt x="846449" y="98194"/>
                  </a:lnTo>
                  <a:lnTo>
                    <a:pt x="882726" y="126234"/>
                  </a:lnTo>
                  <a:lnTo>
                    <a:pt x="916447" y="157210"/>
                  </a:lnTo>
                  <a:lnTo>
                    <a:pt x="947423" y="190931"/>
                  </a:lnTo>
                  <a:lnTo>
                    <a:pt x="975463" y="227208"/>
                  </a:lnTo>
                  <a:lnTo>
                    <a:pt x="1000379" y="265853"/>
                  </a:lnTo>
                  <a:lnTo>
                    <a:pt x="1021980" y="306675"/>
                  </a:lnTo>
                  <a:lnTo>
                    <a:pt x="1040079" y="349486"/>
                  </a:lnTo>
                  <a:lnTo>
                    <a:pt x="1054486" y="394096"/>
                  </a:lnTo>
                  <a:lnTo>
                    <a:pt x="1065011" y="440316"/>
                  </a:lnTo>
                  <a:lnTo>
                    <a:pt x="1071464" y="487957"/>
                  </a:lnTo>
                  <a:lnTo>
                    <a:pt x="1073658" y="536829"/>
                  </a:lnTo>
                  <a:lnTo>
                    <a:pt x="1071464" y="585691"/>
                  </a:lnTo>
                  <a:lnTo>
                    <a:pt x="1065011" y="633324"/>
                  </a:lnTo>
                  <a:lnTo>
                    <a:pt x="1054486" y="679539"/>
                  </a:lnTo>
                  <a:lnTo>
                    <a:pt x="1040079" y="724145"/>
                  </a:lnTo>
                  <a:lnTo>
                    <a:pt x="1021980" y="766954"/>
                  </a:lnTo>
                  <a:lnTo>
                    <a:pt x="1000379" y="807776"/>
                  </a:lnTo>
                  <a:lnTo>
                    <a:pt x="975463" y="846421"/>
                  </a:lnTo>
                  <a:lnTo>
                    <a:pt x="947423" y="882700"/>
                  </a:lnTo>
                  <a:lnTo>
                    <a:pt x="916447" y="916424"/>
                  </a:lnTo>
                  <a:lnTo>
                    <a:pt x="882726" y="947402"/>
                  </a:lnTo>
                  <a:lnTo>
                    <a:pt x="846449" y="975445"/>
                  </a:lnTo>
                  <a:lnTo>
                    <a:pt x="807804" y="1000364"/>
                  </a:lnTo>
                  <a:lnTo>
                    <a:pt x="766982" y="1021970"/>
                  </a:lnTo>
                  <a:lnTo>
                    <a:pt x="724171" y="1040072"/>
                  </a:lnTo>
                  <a:lnTo>
                    <a:pt x="679561" y="1054481"/>
                  </a:lnTo>
                  <a:lnTo>
                    <a:pt x="633341" y="1065008"/>
                  </a:lnTo>
                  <a:lnTo>
                    <a:pt x="585700" y="1071464"/>
                  </a:lnTo>
                  <a:lnTo>
                    <a:pt x="536829" y="1073658"/>
                  </a:lnTo>
                  <a:lnTo>
                    <a:pt x="487957" y="1071464"/>
                  </a:lnTo>
                  <a:lnTo>
                    <a:pt x="440316" y="1065008"/>
                  </a:lnTo>
                  <a:lnTo>
                    <a:pt x="394096" y="1054481"/>
                  </a:lnTo>
                  <a:lnTo>
                    <a:pt x="349486" y="1040072"/>
                  </a:lnTo>
                  <a:lnTo>
                    <a:pt x="306675" y="1021970"/>
                  </a:lnTo>
                  <a:lnTo>
                    <a:pt x="265853" y="1000364"/>
                  </a:lnTo>
                  <a:lnTo>
                    <a:pt x="227208" y="975445"/>
                  </a:lnTo>
                  <a:lnTo>
                    <a:pt x="190931" y="947402"/>
                  </a:lnTo>
                  <a:lnTo>
                    <a:pt x="157210" y="916424"/>
                  </a:lnTo>
                  <a:lnTo>
                    <a:pt x="126234" y="882700"/>
                  </a:lnTo>
                  <a:lnTo>
                    <a:pt x="98194" y="846421"/>
                  </a:lnTo>
                  <a:lnTo>
                    <a:pt x="73279" y="807776"/>
                  </a:lnTo>
                  <a:lnTo>
                    <a:pt x="51677" y="766954"/>
                  </a:lnTo>
                  <a:lnTo>
                    <a:pt x="33578" y="724145"/>
                  </a:lnTo>
                  <a:lnTo>
                    <a:pt x="19171" y="679539"/>
                  </a:lnTo>
                  <a:lnTo>
                    <a:pt x="8646" y="633324"/>
                  </a:lnTo>
                  <a:lnTo>
                    <a:pt x="2193" y="585691"/>
                  </a:lnTo>
                  <a:lnTo>
                    <a:pt x="0" y="5368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8726" y="5305044"/>
              <a:ext cx="386715" cy="365760"/>
            </a:xfrm>
            <a:custGeom>
              <a:avLst/>
              <a:gdLst/>
              <a:ahLst/>
              <a:cxnLst/>
              <a:rect l="l" t="t" r="r" b="b"/>
              <a:pathLst>
                <a:path w="386714" h="365760">
                  <a:moveTo>
                    <a:pt x="0" y="122808"/>
                  </a:moveTo>
                  <a:lnTo>
                    <a:pt x="0" y="345757"/>
                  </a:lnTo>
                  <a:lnTo>
                    <a:pt x="2412" y="352285"/>
                  </a:lnTo>
                  <a:lnTo>
                    <a:pt x="11937" y="363016"/>
                  </a:lnTo>
                  <a:lnTo>
                    <a:pt x="17525" y="365759"/>
                  </a:lnTo>
                  <a:lnTo>
                    <a:pt x="369062" y="365759"/>
                  </a:lnTo>
                  <a:lnTo>
                    <a:pt x="374650" y="363016"/>
                  </a:lnTo>
                  <a:lnTo>
                    <a:pt x="379349" y="357593"/>
                  </a:lnTo>
                  <a:lnTo>
                    <a:pt x="384048" y="352234"/>
                  </a:lnTo>
                  <a:lnTo>
                    <a:pt x="386316" y="345757"/>
                  </a:lnTo>
                  <a:lnTo>
                    <a:pt x="386334" y="264794"/>
                  </a:lnTo>
                  <a:lnTo>
                    <a:pt x="185547" y="264794"/>
                  </a:lnTo>
                  <a:lnTo>
                    <a:pt x="178181" y="263524"/>
                  </a:lnTo>
                  <a:lnTo>
                    <a:pt x="171069" y="260984"/>
                  </a:lnTo>
                  <a:lnTo>
                    <a:pt x="164084" y="258571"/>
                  </a:lnTo>
                  <a:lnTo>
                    <a:pt x="157352" y="255269"/>
                  </a:lnTo>
                  <a:lnTo>
                    <a:pt x="126237" y="232790"/>
                  </a:lnTo>
                  <a:lnTo>
                    <a:pt x="101967" y="211048"/>
                  </a:lnTo>
                  <a:lnTo>
                    <a:pt x="88788" y="199342"/>
                  </a:lnTo>
                  <a:lnTo>
                    <a:pt x="75539" y="187755"/>
                  </a:lnTo>
                  <a:lnTo>
                    <a:pt x="62229" y="176275"/>
                  </a:lnTo>
                  <a:lnTo>
                    <a:pt x="45583" y="162097"/>
                  </a:lnTo>
                  <a:lnTo>
                    <a:pt x="8636" y="130682"/>
                  </a:lnTo>
                  <a:lnTo>
                    <a:pt x="7238" y="129412"/>
                  </a:lnTo>
                  <a:lnTo>
                    <a:pt x="4318" y="126999"/>
                  </a:lnTo>
                  <a:lnTo>
                    <a:pt x="2794" y="125856"/>
                  </a:lnTo>
                  <a:lnTo>
                    <a:pt x="1397" y="124459"/>
                  </a:lnTo>
                  <a:lnTo>
                    <a:pt x="0" y="122808"/>
                  </a:lnTo>
                  <a:close/>
                </a:path>
                <a:path w="386714" h="365760">
                  <a:moveTo>
                    <a:pt x="386334" y="122808"/>
                  </a:moveTo>
                  <a:lnTo>
                    <a:pt x="384937" y="124459"/>
                  </a:lnTo>
                  <a:lnTo>
                    <a:pt x="383539" y="125856"/>
                  </a:lnTo>
                  <a:lnTo>
                    <a:pt x="382015" y="126999"/>
                  </a:lnTo>
                  <a:lnTo>
                    <a:pt x="379095" y="129412"/>
                  </a:lnTo>
                  <a:lnTo>
                    <a:pt x="377698" y="130682"/>
                  </a:lnTo>
                  <a:lnTo>
                    <a:pt x="324103" y="176275"/>
                  </a:lnTo>
                  <a:lnTo>
                    <a:pt x="310794" y="187755"/>
                  </a:lnTo>
                  <a:lnTo>
                    <a:pt x="297545" y="199342"/>
                  </a:lnTo>
                  <a:lnTo>
                    <a:pt x="284366" y="211048"/>
                  </a:lnTo>
                  <a:lnTo>
                    <a:pt x="265557" y="228091"/>
                  </a:lnTo>
                  <a:lnTo>
                    <a:pt x="259587" y="233298"/>
                  </a:lnTo>
                  <a:lnTo>
                    <a:pt x="221869" y="258571"/>
                  </a:lnTo>
                  <a:lnTo>
                    <a:pt x="214884" y="260984"/>
                  </a:lnTo>
                  <a:lnTo>
                    <a:pt x="207899" y="263524"/>
                  </a:lnTo>
                  <a:lnTo>
                    <a:pt x="200533" y="264794"/>
                  </a:lnTo>
                  <a:lnTo>
                    <a:pt x="386334" y="264794"/>
                  </a:lnTo>
                  <a:lnTo>
                    <a:pt x="386334" y="122808"/>
                  </a:lnTo>
                  <a:close/>
                </a:path>
                <a:path w="386714" h="365760">
                  <a:moveTo>
                    <a:pt x="368173" y="0"/>
                  </a:moveTo>
                  <a:lnTo>
                    <a:pt x="18287" y="0"/>
                  </a:lnTo>
                  <a:lnTo>
                    <a:pt x="12953" y="2412"/>
                  </a:lnTo>
                  <a:lnTo>
                    <a:pt x="7874" y="7238"/>
                  </a:lnTo>
                  <a:lnTo>
                    <a:pt x="2921" y="12064"/>
                  </a:lnTo>
                  <a:lnTo>
                    <a:pt x="381" y="17779"/>
                  </a:lnTo>
                  <a:lnTo>
                    <a:pt x="381" y="29209"/>
                  </a:lnTo>
                  <a:lnTo>
                    <a:pt x="1650" y="34670"/>
                  </a:lnTo>
                  <a:lnTo>
                    <a:pt x="4318" y="40766"/>
                  </a:lnTo>
                  <a:lnTo>
                    <a:pt x="6858" y="46735"/>
                  </a:lnTo>
                  <a:lnTo>
                    <a:pt x="10033" y="52704"/>
                  </a:lnTo>
                  <a:lnTo>
                    <a:pt x="17399" y="64388"/>
                  </a:lnTo>
                  <a:lnTo>
                    <a:pt x="21336" y="69722"/>
                  </a:lnTo>
                  <a:lnTo>
                    <a:pt x="25653" y="74548"/>
                  </a:lnTo>
                  <a:lnTo>
                    <a:pt x="29967" y="79501"/>
                  </a:lnTo>
                  <a:lnTo>
                    <a:pt x="33654" y="83311"/>
                  </a:lnTo>
                  <a:lnTo>
                    <a:pt x="36829" y="86105"/>
                  </a:lnTo>
                  <a:lnTo>
                    <a:pt x="125043" y="162119"/>
                  </a:lnTo>
                  <a:lnTo>
                    <a:pt x="137668" y="173100"/>
                  </a:lnTo>
                  <a:lnTo>
                    <a:pt x="141224" y="175894"/>
                  </a:lnTo>
                  <a:lnTo>
                    <a:pt x="145287" y="179577"/>
                  </a:lnTo>
                  <a:lnTo>
                    <a:pt x="154559" y="188086"/>
                  </a:lnTo>
                  <a:lnTo>
                    <a:pt x="159131" y="192150"/>
                  </a:lnTo>
                  <a:lnTo>
                    <a:pt x="168910" y="199897"/>
                  </a:lnTo>
                  <a:lnTo>
                    <a:pt x="173736" y="203326"/>
                  </a:lnTo>
                  <a:lnTo>
                    <a:pt x="178815" y="205993"/>
                  </a:lnTo>
                  <a:lnTo>
                    <a:pt x="183769" y="208914"/>
                  </a:lnTo>
                  <a:lnTo>
                    <a:pt x="188468" y="210184"/>
                  </a:lnTo>
                  <a:lnTo>
                    <a:pt x="197865" y="210184"/>
                  </a:lnTo>
                  <a:lnTo>
                    <a:pt x="202564" y="208914"/>
                  </a:lnTo>
                  <a:lnTo>
                    <a:pt x="207518" y="205993"/>
                  </a:lnTo>
                  <a:lnTo>
                    <a:pt x="212598" y="203326"/>
                  </a:lnTo>
                  <a:lnTo>
                    <a:pt x="217550" y="199897"/>
                  </a:lnTo>
                  <a:lnTo>
                    <a:pt x="227329" y="192150"/>
                  </a:lnTo>
                  <a:lnTo>
                    <a:pt x="232028" y="188086"/>
                  </a:lnTo>
                  <a:lnTo>
                    <a:pt x="236600" y="183768"/>
                  </a:lnTo>
                  <a:lnTo>
                    <a:pt x="241173" y="179577"/>
                  </a:lnTo>
                  <a:lnTo>
                    <a:pt x="245110" y="175894"/>
                  </a:lnTo>
                  <a:lnTo>
                    <a:pt x="248665" y="173100"/>
                  </a:lnTo>
                  <a:lnTo>
                    <a:pt x="261308" y="162097"/>
                  </a:lnTo>
                  <a:lnTo>
                    <a:pt x="323929" y="107918"/>
                  </a:lnTo>
                  <a:lnTo>
                    <a:pt x="349503" y="86105"/>
                  </a:lnTo>
                  <a:lnTo>
                    <a:pt x="352678" y="83438"/>
                  </a:lnTo>
                  <a:lnTo>
                    <a:pt x="356596" y="79374"/>
                  </a:lnTo>
                  <a:lnTo>
                    <a:pt x="360679" y="74548"/>
                  </a:lnTo>
                  <a:lnTo>
                    <a:pt x="364871" y="69722"/>
                  </a:lnTo>
                  <a:lnTo>
                    <a:pt x="368935" y="64388"/>
                  </a:lnTo>
                  <a:lnTo>
                    <a:pt x="376300" y="52704"/>
                  </a:lnTo>
                  <a:lnTo>
                    <a:pt x="379475" y="46735"/>
                  </a:lnTo>
                  <a:lnTo>
                    <a:pt x="382015" y="40766"/>
                  </a:lnTo>
                  <a:lnTo>
                    <a:pt x="384683" y="34670"/>
                  </a:lnTo>
                  <a:lnTo>
                    <a:pt x="385952" y="29209"/>
                  </a:lnTo>
                  <a:lnTo>
                    <a:pt x="385952" y="17779"/>
                  </a:lnTo>
                  <a:lnTo>
                    <a:pt x="383413" y="12064"/>
                  </a:lnTo>
                  <a:lnTo>
                    <a:pt x="373507" y="2412"/>
                  </a:lnTo>
                  <a:lnTo>
                    <a:pt x="368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65445" y="4951857"/>
              <a:ext cx="1073785" cy="1073150"/>
            </a:xfrm>
            <a:custGeom>
              <a:avLst/>
              <a:gdLst/>
              <a:ahLst/>
              <a:cxnLst/>
              <a:rect l="l" t="t" r="r" b="b"/>
              <a:pathLst>
                <a:path w="1073784" h="1073150">
                  <a:moveTo>
                    <a:pt x="0" y="536448"/>
                  </a:moveTo>
                  <a:lnTo>
                    <a:pt x="2193" y="487617"/>
                  </a:lnTo>
                  <a:lnTo>
                    <a:pt x="8646" y="440015"/>
                  </a:lnTo>
                  <a:lnTo>
                    <a:pt x="19171" y="393832"/>
                  </a:lnTo>
                  <a:lnTo>
                    <a:pt x="33578" y="349256"/>
                  </a:lnTo>
                  <a:lnTo>
                    <a:pt x="51677" y="306477"/>
                  </a:lnTo>
                  <a:lnTo>
                    <a:pt x="73279" y="265684"/>
                  </a:lnTo>
                  <a:lnTo>
                    <a:pt x="98194" y="227066"/>
                  </a:lnTo>
                  <a:lnTo>
                    <a:pt x="126234" y="190813"/>
                  </a:lnTo>
                  <a:lnTo>
                    <a:pt x="157210" y="157114"/>
                  </a:lnTo>
                  <a:lnTo>
                    <a:pt x="190931" y="126159"/>
                  </a:lnTo>
                  <a:lnTo>
                    <a:pt x="227208" y="98137"/>
                  </a:lnTo>
                  <a:lnTo>
                    <a:pt x="265853" y="73236"/>
                  </a:lnTo>
                  <a:lnTo>
                    <a:pt x="306675" y="51647"/>
                  </a:lnTo>
                  <a:lnTo>
                    <a:pt x="349486" y="33559"/>
                  </a:lnTo>
                  <a:lnTo>
                    <a:pt x="394096" y="19161"/>
                  </a:lnTo>
                  <a:lnTo>
                    <a:pt x="440316" y="8642"/>
                  </a:lnTo>
                  <a:lnTo>
                    <a:pt x="487957" y="2192"/>
                  </a:lnTo>
                  <a:lnTo>
                    <a:pt x="536828" y="0"/>
                  </a:lnTo>
                  <a:lnTo>
                    <a:pt x="585700" y="2192"/>
                  </a:lnTo>
                  <a:lnTo>
                    <a:pt x="633341" y="8642"/>
                  </a:lnTo>
                  <a:lnTo>
                    <a:pt x="679561" y="19161"/>
                  </a:lnTo>
                  <a:lnTo>
                    <a:pt x="724171" y="33559"/>
                  </a:lnTo>
                  <a:lnTo>
                    <a:pt x="766982" y="51647"/>
                  </a:lnTo>
                  <a:lnTo>
                    <a:pt x="807804" y="73236"/>
                  </a:lnTo>
                  <a:lnTo>
                    <a:pt x="846449" y="98137"/>
                  </a:lnTo>
                  <a:lnTo>
                    <a:pt x="882726" y="126159"/>
                  </a:lnTo>
                  <a:lnTo>
                    <a:pt x="916447" y="157114"/>
                  </a:lnTo>
                  <a:lnTo>
                    <a:pt x="947423" y="190813"/>
                  </a:lnTo>
                  <a:lnTo>
                    <a:pt x="975463" y="227066"/>
                  </a:lnTo>
                  <a:lnTo>
                    <a:pt x="1000378" y="265684"/>
                  </a:lnTo>
                  <a:lnTo>
                    <a:pt x="1021980" y="306477"/>
                  </a:lnTo>
                  <a:lnTo>
                    <a:pt x="1040079" y="349256"/>
                  </a:lnTo>
                  <a:lnTo>
                    <a:pt x="1054486" y="393832"/>
                  </a:lnTo>
                  <a:lnTo>
                    <a:pt x="1065011" y="440015"/>
                  </a:lnTo>
                  <a:lnTo>
                    <a:pt x="1071464" y="487617"/>
                  </a:lnTo>
                  <a:lnTo>
                    <a:pt x="1073657" y="536448"/>
                  </a:lnTo>
                  <a:lnTo>
                    <a:pt x="1071464" y="585274"/>
                  </a:lnTo>
                  <a:lnTo>
                    <a:pt x="1065011" y="632873"/>
                  </a:lnTo>
                  <a:lnTo>
                    <a:pt x="1054486" y="679054"/>
                  </a:lnTo>
                  <a:lnTo>
                    <a:pt x="1040079" y="723629"/>
                  </a:lnTo>
                  <a:lnTo>
                    <a:pt x="1021980" y="766407"/>
                  </a:lnTo>
                  <a:lnTo>
                    <a:pt x="1000379" y="807200"/>
                  </a:lnTo>
                  <a:lnTo>
                    <a:pt x="975463" y="845818"/>
                  </a:lnTo>
                  <a:lnTo>
                    <a:pt x="947423" y="882071"/>
                  </a:lnTo>
                  <a:lnTo>
                    <a:pt x="916447" y="915771"/>
                  </a:lnTo>
                  <a:lnTo>
                    <a:pt x="882726" y="946728"/>
                  </a:lnTo>
                  <a:lnTo>
                    <a:pt x="846449" y="974751"/>
                  </a:lnTo>
                  <a:lnTo>
                    <a:pt x="807804" y="999653"/>
                  </a:lnTo>
                  <a:lnTo>
                    <a:pt x="766982" y="1021244"/>
                  </a:lnTo>
                  <a:lnTo>
                    <a:pt x="724171" y="1039333"/>
                  </a:lnTo>
                  <a:lnTo>
                    <a:pt x="679561" y="1053733"/>
                  </a:lnTo>
                  <a:lnTo>
                    <a:pt x="633341" y="1064252"/>
                  </a:lnTo>
                  <a:lnTo>
                    <a:pt x="585700" y="1070703"/>
                  </a:lnTo>
                  <a:lnTo>
                    <a:pt x="536828" y="1072896"/>
                  </a:lnTo>
                  <a:lnTo>
                    <a:pt x="487957" y="1070703"/>
                  </a:lnTo>
                  <a:lnTo>
                    <a:pt x="440316" y="1064252"/>
                  </a:lnTo>
                  <a:lnTo>
                    <a:pt x="394096" y="1053733"/>
                  </a:lnTo>
                  <a:lnTo>
                    <a:pt x="349486" y="1039333"/>
                  </a:lnTo>
                  <a:lnTo>
                    <a:pt x="306675" y="1021244"/>
                  </a:lnTo>
                  <a:lnTo>
                    <a:pt x="265853" y="999653"/>
                  </a:lnTo>
                  <a:lnTo>
                    <a:pt x="227208" y="974751"/>
                  </a:lnTo>
                  <a:lnTo>
                    <a:pt x="190931" y="946728"/>
                  </a:lnTo>
                  <a:lnTo>
                    <a:pt x="157210" y="915771"/>
                  </a:lnTo>
                  <a:lnTo>
                    <a:pt x="126234" y="882071"/>
                  </a:lnTo>
                  <a:lnTo>
                    <a:pt x="98194" y="845818"/>
                  </a:lnTo>
                  <a:lnTo>
                    <a:pt x="73279" y="807200"/>
                  </a:lnTo>
                  <a:lnTo>
                    <a:pt x="51677" y="766407"/>
                  </a:lnTo>
                  <a:lnTo>
                    <a:pt x="33578" y="723629"/>
                  </a:lnTo>
                  <a:lnTo>
                    <a:pt x="19171" y="679054"/>
                  </a:lnTo>
                  <a:lnTo>
                    <a:pt x="8646" y="632873"/>
                  </a:lnTo>
                  <a:lnTo>
                    <a:pt x="2193" y="585274"/>
                  </a:lnTo>
                  <a:lnTo>
                    <a:pt x="0" y="5364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39706" y="5228082"/>
              <a:ext cx="382270" cy="571500"/>
            </a:xfrm>
            <a:custGeom>
              <a:avLst/>
              <a:gdLst/>
              <a:ahLst/>
              <a:cxnLst/>
              <a:rect l="l" t="t" r="r" b="b"/>
              <a:pathLst>
                <a:path w="382270" h="571500">
                  <a:moveTo>
                    <a:pt x="191262" y="0"/>
                  </a:moveTo>
                  <a:lnTo>
                    <a:pt x="153019" y="3921"/>
                  </a:lnTo>
                  <a:lnTo>
                    <a:pt x="99926" y="24387"/>
                  </a:lnTo>
                  <a:lnTo>
                    <a:pt x="55879" y="58928"/>
                  </a:lnTo>
                  <a:lnTo>
                    <a:pt x="23000" y="105665"/>
                  </a:lnTo>
                  <a:lnTo>
                    <a:pt x="8358" y="142357"/>
                  </a:lnTo>
                  <a:lnTo>
                    <a:pt x="928" y="181738"/>
                  </a:lnTo>
                  <a:lnTo>
                    <a:pt x="0" y="202311"/>
                  </a:lnTo>
                  <a:lnTo>
                    <a:pt x="542" y="217223"/>
                  </a:lnTo>
                  <a:lnTo>
                    <a:pt x="8382" y="258826"/>
                  </a:lnTo>
                  <a:lnTo>
                    <a:pt x="23937" y="297741"/>
                  </a:lnTo>
                  <a:lnTo>
                    <a:pt x="159512" y="547154"/>
                  </a:lnTo>
                  <a:lnTo>
                    <a:pt x="191008" y="571500"/>
                  </a:lnTo>
                  <a:lnTo>
                    <a:pt x="199794" y="569973"/>
                  </a:lnTo>
                  <a:lnTo>
                    <a:pt x="351409" y="310769"/>
                  </a:lnTo>
                  <a:lnTo>
                    <a:pt x="356169" y="301879"/>
                  </a:lnTo>
                  <a:lnTo>
                    <a:pt x="191262" y="301879"/>
                  </a:lnTo>
                  <a:lnTo>
                    <a:pt x="181471" y="301380"/>
                  </a:lnTo>
                  <a:lnTo>
                    <a:pt x="138382" y="284861"/>
                  </a:lnTo>
                  <a:lnTo>
                    <a:pt x="107813" y="249701"/>
                  </a:lnTo>
                  <a:lnTo>
                    <a:pt x="96972" y="212254"/>
                  </a:lnTo>
                  <a:lnTo>
                    <a:pt x="96520" y="202184"/>
                  </a:lnTo>
                  <a:lnTo>
                    <a:pt x="96972" y="191968"/>
                  </a:lnTo>
                  <a:lnTo>
                    <a:pt x="107813" y="154441"/>
                  </a:lnTo>
                  <a:lnTo>
                    <a:pt x="138382" y="118697"/>
                  </a:lnTo>
                  <a:lnTo>
                    <a:pt x="181471" y="102098"/>
                  </a:lnTo>
                  <a:lnTo>
                    <a:pt x="191262" y="101600"/>
                  </a:lnTo>
                  <a:lnTo>
                    <a:pt x="356476" y="101600"/>
                  </a:lnTo>
                  <a:lnTo>
                    <a:pt x="349281" y="88915"/>
                  </a:lnTo>
                  <a:lnTo>
                    <a:pt x="312611" y="45983"/>
                  </a:lnTo>
                  <a:lnTo>
                    <a:pt x="265557" y="15748"/>
                  </a:lnTo>
                  <a:lnTo>
                    <a:pt x="210764" y="978"/>
                  </a:lnTo>
                  <a:lnTo>
                    <a:pt x="191262" y="0"/>
                  </a:lnTo>
                  <a:close/>
                </a:path>
                <a:path w="382270" h="571500">
                  <a:moveTo>
                    <a:pt x="356476" y="101600"/>
                  </a:moveTo>
                  <a:lnTo>
                    <a:pt x="191262" y="101600"/>
                  </a:lnTo>
                  <a:lnTo>
                    <a:pt x="200927" y="102115"/>
                  </a:lnTo>
                  <a:lnTo>
                    <a:pt x="210296" y="103632"/>
                  </a:lnTo>
                  <a:lnTo>
                    <a:pt x="251541" y="124493"/>
                  </a:lnTo>
                  <a:lnTo>
                    <a:pt x="278384" y="163449"/>
                  </a:lnTo>
                  <a:lnTo>
                    <a:pt x="285623" y="202311"/>
                  </a:lnTo>
                  <a:lnTo>
                    <a:pt x="285188" y="212379"/>
                  </a:lnTo>
                  <a:lnTo>
                    <a:pt x="274407" y="249775"/>
                  </a:lnTo>
                  <a:lnTo>
                    <a:pt x="244268" y="284940"/>
                  </a:lnTo>
                  <a:lnTo>
                    <a:pt x="200765" y="301382"/>
                  </a:lnTo>
                  <a:lnTo>
                    <a:pt x="191262" y="301879"/>
                  </a:lnTo>
                  <a:lnTo>
                    <a:pt x="356169" y="301879"/>
                  </a:lnTo>
                  <a:lnTo>
                    <a:pt x="373507" y="259461"/>
                  </a:lnTo>
                  <a:lnTo>
                    <a:pt x="381246" y="217052"/>
                  </a:lnTo>
                  <a:lnTo>
                    <a:pt x="381756" y="202184"/>
                  </a:lnTo>
                  <a:lnTo>
                    <a:pt x="380833" y="181738"/>
                  </a:lnTo>
                  <a:lnTo>
                    <a:pt x="378047" y="161750"/>
                  </a:lnTo>
                  <a:lnTo>
                    <a:pt x="373403" y="142357"/>
                  </a:lnTo>
                  <a:lnTo>
                    <a:pt x="366902" y="123571"/>
                  </a:lnTo>
                  <a:lnTo>
                    <a:pt x="358782" y="105665"/>
                  </a:lnTo>
                  <a:lnTo>
                    <a:pt x="356476" y="1016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78136" y="4951857"/>
              <a:ext cx="1073785" cy="1073150"/>
            </a:xfrm>
            <a:custGeom>
              <a:avLst/>
              <a:gdLst/>
              <a:ahLst/>
              <a:cxnLst/>
              <a:rect l="l" t="t" r="r" b="b"/>
              <a:pathLst>
                <a:path w="1073784" h="1073150">
                  <a:moveTo>
                    <a:pt x="0" y="536448"/>
                  </a:moveTo>
                  <a:lnTo>
                    <a:pt x="2193" y="487617"/>
                  </a:lnTo>
                  <a:lnTo>
                    <a:pt x="8646" y="440015"/>
                  </a:lnTo>
                  <a:lnTo>
                    <a:pt x="19171" y="393832"/>
                  </a:lnTo>
                  <a:lnTo>
                    <a:pt x="33578" y="349256"/>
                  </a:lnTo>
                  <a:lnTo>
                    <a:pt x="51677" y="306477"/>
                  </a:lnTo>
                  <a:lnTo>
                    <a:pt x="73278" y="265684"/>
                  </a:lnTo>
                  <a:lnTo>
                    <a:pt x="98194" y="227066"/>
                  </a:lnTo>
                  <a:lnTo>
                    <a:pt x="126234" y="190813"/>
                  </a:lnTo>
                  <a:lnTo>
                    <a:pt x="157210" y="157114"/>
                  </a:lnTo>
                  <a:lnTo>
                    <a:pt x="190931" y="126159"/>
                  </a:lnTo>
                  <a:lnTo>
                    <a:pt x="227208" y="98137"/>
                  </a:lnTo>
                  <a:lnTo>
                    <a:pt x="265853" y="73236"/>
                  </a:lnTo>
                  <a:lnTo>
                    <a:pt x="306675" y="51647"/>
                  </a:lnTo>
                  <a:lnTo>
                    <a:pt x="349486" y="33559"/>
                  </a:lnTo>
                  <a:lnTo>
                    <a:pt x="394096" y="19161"/>
                  </a:lnTo>
                  <a:lnTo>
                    <a:pt x="440316" y="8642"/>
                  </a:lnTo>
                  <a:lnTo>
                    <a:pt x="487957" y="2192"/>
                  </a:lnTo>
                  <a:lnTo>
                    <a:pt x="536829" y="0"/>
                  </a:lnTo>
                  <a:lnTo>
                    <a:pt x="585681" y="2192"/>
                  </a:lnTo>
                  <a:lnTo>
                    <a:pt x="633307" y="8642"/>
                  </a:lnTo>
                  <a:lnTo>
                    <a:pt x="679517" y="19161"/>
                  </a:lnTo>
                  <a:lnTo>
                    <a:pt x="724120" y="33559"/>
                  </a:lnTo>
                  <a:lnTo>
                    <a:pt x="766926" y="51647"/>
                  </a:lnTo>
                  <a:lnTo>
                    <a:pt x="807748" y="73236"/>
                  </a:lnTo>
                  <a:lnTo>
                    <a:pt x="846393" y="98137"/>
                  </a:lnTo>
                  <a:lnTo>
                    <a:pt x="882674" y="126159"/>
                  </a:lnTo>
                  <a:lnTo>
                    <a:pt x="916400" y="157114"/>
                  </a:lnTo>
                  <a:lnTo>
                    <a:pt x="947381" y="190813"/>
                  </a:lnTo>
                  <a:lnTo>
                    <a:pt x="975428" y="227066"/>
                  </a:lnTo>
                  <a:lnTo>
                    <a:pt x="1000350" y="265684"/>
                  </a:lnTo>
                  <a:lnTo>
                    <a:pt x="1021959" y="306477"/>
                  </a:lnTo>
                  <a:lnTo>
                    <a:pt x="1040065" y="349256"/>
                  </a:lnTo>
                  <a:lnTo>
                    <a:pt x="1054477" y="393832"/>
                  </a:lnTo>
                  <a:lnTo>
                    <a:pt x="1065006" y="440015"/>
                  </a:lnTo>
                  <a:lnTo>
                    <a:pt x="1071463" y="487617"/>
                  </a:lnTo>
                  <a:lnTo>
                    <a:pt x="1073658" y="536448"/>
                  </a:lnTo>
                  <a:lnTo>
                    <a:pt x="1071463" y="585274"/>
                  </a:lnTo>
                  <a:lnTo>
                    <a:pt x="1065006" y="632873"/>
                  </a:lnTo>
                  <a:lnTo>
                    <a:pt x="1054477" y="679054"/>
                  </a:lnTo>
                  <a:lnTo>
                    <a:pt x="1040065" y="723629"/>
                  </a:lnTo>
                  <a:lnTo>
                    <a:pt x="1021959" y="766407"/>
                  </a:lnTo>
                  <a:lnTo>
                    <a:pt x="1000350" y="807200"/>
                  </a:lnTo>
                  <a:lnTo>
                    <a:pt x="975428" y="845818"/>
                  </a:lnTo>
                  <a:lnTo>
                    <a:pt x="947381" y="882071"/>
                  </a:lnTo>
                  <a:lnTo>
                    <a:pt x="916400" y="915771"/>
                  </a:lnTo>
                  <a:lnTo>
                    <a:pt x="882674" y="946728"/>
                  </a:lnTo>
                  <a:lnTo>
                    <a:pt x="846393" y="974751"/>
                  </a:lnTo>
                  <a:lnTo>
                    <a:pt x="807748" y="999653"/>
                  </a:lnTo>
                  <a:lnTo>
                    <a:pt x="766926" y="1021244"/>
                  </a:lnTo>
                  <a:lnTo>
                    <a:pt x="724120" y="1039333"/>
                  </a:lnTo>
                  <a:lnTo>
                    <a:pt x="679517" y="1053733"/>
                  </a:lnTo>
                  <a:lnTo>
                    <a:pt x="633307" y="1064252"/>
                  </a:lnTo>
                  <a:lnTo>
                    <a:pt x="585681" y="1070703"/>
                  </a:lnTo>
                  <a:lnTo>
                    <a:pt x="536829" y="1072896"/>
                  </a:lnTo>
                  <a:lnTo>
                    <a:pt x="487957" y="1070703"/>
                  </a:lnTo>
                  <a:lnTo>
                    <a:pt x="440316" y="1064252"/>
                  </a:lnTo>
                  <a:lnTo>
                    <a:pt x="394096" y="1053733"/>
                  </a:lnTo>
                  <a:lnTo>
                    <a:pt x="349486" y="1039333"/>
                  </a:lnTo>
                  <a:lnTo>
                    <a:pt x="306675" y="1021244"/>
                  </a:lnTo>
                  <a:lnTo>
                    <a:pt x="265853" y="999653"/>
                  </a:lnTo>
                  <a:lnTo>
                    <a:pt x="227208" y="974751"/>
                  </a:lnTo>
                  <a:lnTo>
                    <a:pt x="190931" y="946728"/>
                  </a:lnTo>
                  <a:lnTo>
                    <a:pt x="157210" y="915771"/>
                  </a:lnTo>
                  <a:lnTo>
                    <a:pt x="126234" y="882071"/>
                  </a:lnTo>
                  <a:lnTo>
                    <a:pt x="98194" y="845818"/>
                  </a:lnTo>
                  <a:lnTo>
                    <a:pt x="73278" y="807200"/>
                  </a:lnTo>
                  <a:lnTo>
                    <a:pt x="51677" y="766407"/>
                  </a:lnTo>
                  <a:lnTo>
                    <a:pt x="33578" y="723629"/>
                  </a:lnTo>
                  <a:lnTo>
                    <a:pt x="19171" y="679054"/>
                  </a:lnTo>
                  <a:lnTo>
                    <a:pt x="8646" y="632873"/>
                  </a:lnTo>
                  <a:lnTo>
                    <a:pt x="2193" y="585274"/>
                  </a:lnTo>
                  <a:lnTo>
                    <a:pt x="0" y="5364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0860024" y="598931"/>
            <a:ext cx="1137920" cy="207645"/>
          </a:xfrm>
          <a:custGeom>
            <a:avLst/>
            <a:gdLst/>
            <a:ahLst/>
            <a:cxnLst/>
            <a:rect l="l" t="t" r="r" b="b"/>
            <a:pathLst>
              <a:path w="1137920" h="207645">
                <a:moveTo>
                  <a:pt x="82042" y="111125"/>
                </a:moveTo>
                <a:lnTo>
                  <a:pt x="53594" y="68453"/>
                </a:lnTo>
                <a:lnTo>
                  <a:pt x="51308" y="65024"/>
                </a:lnTo>
                <a:lnTo>
                  <a:pt x="58293" y="62357"/>
                </a:lnTo>
                <a:lnTo>
                  <a:pt x="72009" y="32766"/>
                </a:lnTo>
                <a:lnTo>
                  <a:pt x="71589" y="26111"/>
                </a:lnTo>
                <a:lnTo>
                  <a:pt x="47625" y="1397"/>
                </a:lnTo>
                <a:lnTo>
                  <a:pt x="47625" y="29718"/>
                </a:lnTo>
                <a:lnTo>
                  <a:pt x="47498" y="43561"/>
                </a:lnTo>
                <a:lnTo>
                  <a:pt x="41402" y="48641"/>
                </a:lnTo>
                <a:lnTo>
                  <a:pt x="23876" y="48641"/>
                </a:lnTo>
                <a:lnTo>
                  <a:pt x="23876" y="19812"/>
                </a:lnTo>
                <a:lnTo>
                  <a:pt x="29845" y="20193"/>
                </a:lnTo>
                <a:lnTo>
                  <a:pt x="34544" y="19939"/>
                </a:lnTo>
                <a:lnTo>
                  <a:pt x="39243" y="21209"/>
                </a:lnTo>
                <a:lnTo>
                  <a:pt x="43180" y="23876"/>
                </a:lnTo>
                <a:lnTo>
                  <a:pt x="45974" y="26162"/>
                </a:lnTo>
                <a:lnTo>
                  <a:pt x="47625" y="29718"/>
                </a:lnTo>
                <a:lnTo>
                  <a:pt x="47625" y="1397"/>
                </a:lnTo>
                <a:lnTo>
                  <a:pt x="43281" y="330"/>
                </a:lnTo>
                <a:lnTo>
                  <a:pt x="36195" y="0"/>
                </a:lnTo>
                <a:lnTo>
                  <a:pt x="0" y="0"/>
                </a:lnTo>
                <a:lnTo>
                  <a:pt x="0" y="111252"/>
                </a:lnTo>
                <a:lnTo>
                  <a:pt x="23749" y="111252"/>
                </a:lnTo>
                <a:lnTo>
                  <a:pt x="23749" y="68453"/>
                </a:lnTo>
                <a:lnTo>
                  <a:pt x="26416" y="68453"/>
                </a:lnTo>
                <a:lnTo>
                  <a:pt x="54991" y="111125"/>
                </a:lnTo>
                <a:lnTo>
                  <a:pt x="82042" y="111125"/>
                </a:lnTo>
                <a:close/>
              </a:path>
              <a:path w="1137920" h="207645">
                <a:moveTo>
                  <a:pt x="242443" y="156083"/>
                </a:moveTo>
                <a:lnTo>
                  <a:pt x="208788" y="156083"/>
                </a:lnTo>
                <a:lnTo>
                  <a:pt x="208788" y="166751"/>
                </a:lnTo>
                <a:lnTo>
                  <a:pt x="220218" y="166751"/>
                </a:lnTo>
                <a:lnTo>
                  <a:pt x="220218" y="206121"/>
                </a:lnTo>
                <a:lnTo>
                  <a:pt x="231013" y="206121"/>
                </a:lnTo>
                <a:lnTo>
                  <a:pt x="231013" y="166751"/>
                </a:lnTo>
                <a:lnTo>
                  <a:pt x="242443" y="166751"/>
                </a:lnTo>
                <a:lnTo>
                  <a:pt x="242443" y="156083"/>
                </a:lnTo>
                <a:close/>
              </a:path>
              <a:path w="1137920" h="207645">
                <a:moveTo>
                  <a:pt x="281940" y="0"/>
                </a:moveTo>
                <a:lnTo>
                  <a:pt x="219202" y="0"/>
                </a:lnTo>
                <a:lnTo>
                  <a:pt x="219202" y="110744"/>
                </a:lnTo>
                <a:lnTo>
                  <a:pt x="281432" y="110744"/>
                </a:lnTo>
                <a:lnTo>
                  <a:pt x="281432" y="88900"/>
                </a:lnTo>
                <a:lnTo>
                  <a:pt x="243078" y="88900"/>
                </a:lnTo>
                <a:lnTo>
                  <a:pt x="243078" y="65913"/>
                </a:lnTo>
                <a:lnTo>
                  <a:pt x="281432" y="65913"/>
                </a:lnTo>
                <a:lnTo>
                  <a:pt x="281432" y="44323"/>
                </a:lnTo>
                <a:lnTo>
                  <a:pt x="243078" y="44323"/>
                </a:lnTo>
                <a:lnTo>
                  <a:pt x="243078" y="21971"/>
                </a:lnTo>
                <a:lnTo>
                  <a:pt x="281940" y="21971"/>
                </a:lnTo>
                <a:lnTo>
                  <a:pt x="281940" y="0"/>
                </a:lnTo>
                <a:close/>
              </a:path>
              <a:path w="1137920" h="207645">
                <a:moveTo>
                  <a:pt x="315341" y="156083"/>
                </a:moveTo>
                <a:lnTo>
                  <a:pt x="287147" y="156083"/>
                </a:lnTo>
                <a:lnTo>
                  <a:pt x="287147" y="206248"/>
                </a:lnTo>
                <a:lnTo>
                  <a:pt x="315341" y="206248"/>
                </a:lnTo>
                <a:lnTo>
                  <a:pt x="315341" y="196342"/>
                </a:lnTo>
                <a:lnTo>
                  <a:pt x="297561" y="196342"/>
                </a:lnTo>
                <a:lnTo>
                  <a:pt x="297561" y="186055"/>
                </a:lnTo>
                <a:lnTo>
                  <a:pt x="315341" y="186055"/>
                </a:lnTo>
                <a:lnTo>
                  <a:pt x="315341" y="176276"/>
                </a:lnTo>
                <a:lnTo>
                  <a:pt x="297561" y="176276"/>
                </a:lnTo>
                <a:lnTo>
                  <a:pt x="297561" y="166243"/>
                </a:lnTo>
                <a:lnTo>
                  <a:pt x="315341" y="166243"/>
                </a:lnTo>
                <a:lnTo>
                  <a:pt x="315341" y="156083"/>
                </a:lnTo>
                <a:close/>
              </a:path>
              <a:path w="1137920" h="207645">
                <a:moveTo>
                  <a:pt x="399415" y="159397"/>
                </a:moveTo>
                <a:lnTo>
                  <a:pt x="395224" y="157480"/>
                </a:lnTo>
                <a:lnTo>
                  <a:pt x="390398" y="156337"/>
                </a:lnTo>
                <a:lnTo>
                  <a:pt x="378714" y="156083"/>
                </a:lnTo>
                <a:lnTo>
                  <a:pt x="372237" y="158877"/>
                </a:lnTo>
                <a:lnTo>
                  <a:pt x="367665" y="163830"/>
                </a:lnTo>
                <a:lnTo>
                  <a:pt x="362839" y="168656"/>
                </a:lnTo>
                <a:lnTo>
                  <a:pt x="360299" y="175260"/>
                </a:lnTo>
                <a:lnTo>
                  <a:pt x="360426" y="188722"/>
                </a:lnTo>
                <a:lnTo>
                  <a:pt x="362966" y="195072"/>
                </a:lnTo>
                <a:lnTo>
                  <a:pt x="367538" y="199771"/>
                </a:lnTo>
                <a:lnTo>
                  <a:pt x="371856" y="204597"/>
                </a:lnTo>
                <a:lnTo>
                  <a:pt x="378206" y="207391"/>
                </a:lnTo>
                <a:lnTo>
                  <a:pt x="384810" y="207264"/>
                </a:lnTo>
                <a:lnTo>
                  <a:pt x="389763" y="207010"/>
                </a:lnTo>
                <a:lnTo>
                  <a:pt x="394716" y="206121"/>
                </a:lnTo>
                <a:lnTo>
                  <a:pt x="399415" y="204343"/>
                </a:lnTo>
                <a:lnTo>
                  <a:pt x="399415" y="196850"/>
                </a:lnTo>
                <a:lnTo>
                  <a:pt x="399415" y="192151"/>
                </a:lnTo>
                <a:lnTo>
                  <a:pt x="395351" y="194818"/>
                </a:lnTo>
                <a:lnTo>
                  <a:pt x="390779" y="196342"/>
                </a:lnTo>
                <a:lnTo>
                  <a:pt x="385953" y="196723"/>
                </a:lnTo>
                <a:lnTo>
                  <a:pt x="382016" y="196850"/>
                </a:lnTo>
                <a:lnTo>
                  <a:pt x="378333" y="195453"/>
                </a:lnTo>
                <a:lnTo>
                  <a:pt x="375539" y="192786"/>
                </a:lnTo>
                <a:lnTo>
                  <a:pt x="372999" y="189611"/>
                </a:lnTo>
                <a:lnTo>
                  <a:pt x="371729" y="185674"/>
                </a:lnTo>
                <a:lnTo>
                  <a:pt x="372110" y="181610"/>
                </a:lnTo>
                <a:lnTo>
                  <a:pt x="371729" y="177546"/>
                </a:lnTo>
                <a:lnTo>
                  <a:pt x="372999" y="173482"/>
                </a:lnTo>
                <a:lnTo>
                  <a:pt x="375412" y="170307"/>
                </a:lnTo>
                <a:lnTo>
                  <a:pt x="377825" y="167513"/>
                </a:lnTo>
                <a:lnTo>
                  <a:pt x="381508" y="165989"/>
                </a:lnTo>
                <a:lnTo>
                  <a:pt x="385191" y="166116"/>
                </a:lnTo>
                <a:lnTo>
                  <a:pt x="390271" y="166497"/>
                </a:lnTo>
                <a:lnTo>
                  <a:pt x="395224" y="168148"/>
                </a:lnTo>
                <a:lnTo>
                  <a:pt x="399415" y="171069"/>
                </a:lnTo>
                <a:lnTo>
                  <a:pt x="399415" y="165989"/>
                </a:lnTo>
                <a:lnTo>
                  <a:pt x="399415" y="159397"/>
                </a:lnTo>
                <a:close/>
              </a:path>
              <a:path w="1137920" h="207645">
                <a:moveTo>
                  <a:pt x="399669" y="159512"/>
                </a:moveTo>
                <a:lnTo>
                  <a:pt x="399415" y="158750"/>
                </a:lnTo>
                <a:lnTo>
                  <a:pt x="399415" y="159397"/>
                </a:lnTo>
                <a:lnTo>
                  <a:pt x="399669" y="159512"/>
                </a:lnTo>
                <a:close/>
              </a:path>
              <a:path w="1137920" h="207645">
                <a:moveTo>
                  <a:pt x="484251" y="156083"/>
                </a:moveTo>
                <a:lnTo>
                  <a:pt x="473456" y="156083"/>
                </a:lnTo>
                <a:lnTo>
                  <a:pt x="473456" y="175006"/>
                </a:lnTo>
                <a:lnTo>
                  <a:pt x="455676" y="175006"/>
                </a:lnTo>
                <a:lnTo>
                  <a:pt x="455676" y="156083"/>
                </a:lnTo>
                <a:lnTo>
                  <a:pt x="444881" y="156083"/>
                </a:lnTo>
                <a:lnTo>
                  <a:pt x="444881" y="206121"/>
                </a:lnTo>
                <a:lnTo>
                  <a:pt x="455549" y="206121"/>
                </a:lnTo>
                <a:lnTo>
                  <a:pt x="455549" y="186309"/>
                </a:lnTo>
                <a:lnTo>
                  <a:pt x="473456" y="186309"/>
                </a:lnTo>
                <a:lnTo>
                  <a:pt x="473456" y="206121"/>
                </a:lnTo>
                <a:lnTo>
                  <a:pt x="484251" y="206121"/>
                </a:lnTo>
                <a:lnTo>
                  <a:pt x="484251" y="186309"/>
                </a:lnTo>
                <a:lnTo>
                  <a:pt x="484251" y="175006"/>
                </a:lnTo>
                <a:lnTo>
                  <a:pt x="484251" y="156083"/>
                </a:lnTo>
                <a:close/>
              </a:path>
              <a:path w="1137920" h="207645">
                <a:moveTo>
                  <a:pt x="511048" y="55626"/>
                </a:moveTo>
                <a:lnTo>
                  <a:pt x="510489" y="44615"/>
                </a:lnTo>
                <a:lnTo>
                  <a:pt x="507784" y="34023"/>
                </a:lnTo>
                <a:lnTo>
                  <a:pt x="503059" y="24180"/>
                </a:lnTo>
                <a:lnTo>
                  <a:pt x="500634" y="20955"/>
                </a:lnTo>
                <a:lnTo>
                  <a:pt x="496443" y="15367"/>
                </a:lnTo>
                <a:lnTo>
                  <a:pt x="488137" y="8559"/>
                </a:lnTo>
                <a:lnTo>
                  <a:pt x="486537" y="7734"/>
                </a:lnTo>
                <a:lnTo>
                  <a:pt x="486537" y="48006"/>
                </a:lnTo>
                <a:lnTo>
                  <a:pt x="486410" y="54610"/>
                </a:lnTo>
                <a:lnTo>
                  <a:pt x="465645" y="87541"/>
                </a:lnTo>
                <a:lnTo>
                  <a:pt x="452882" y="89281"/>
                </a:lnTo>
                <a:lnTo>
                  <a:pt x="443992" y="89281"/>
                </a:lnTo>
                <a:lnTo>
                  <a:pt x="443992" y="20955"/>
                </a:lnTo>
                <a:lnTo>
                  <a:pt x="457962" y="20955"/>
                </a:lnTo>
                <a:lnTo>
                  <a:pt x="463550" y="21971"/>
                </a:lnTo>
                <a:lnTo>
                  <a:pt x="474599" y="25908"/>
                </a:lnTo>
                <a:lnTo>
                  <a:pt x="479171" y="29972"/>
                </a:lnTo>
                <a:lnTo>
                  <a:pt x="481838" y="35306"/>
                </a:lnTo>
                <a:lnTo>
                  <a:pt x="485013" y="41275"/>
                </a:lnTo>
                <a:lnTo>
                  <a:pt x="478688" y="3644"/>
                </a:lnTo>
                <a:lnTo>
                  <a:pt x="457708" y="0"/>
                </a:lnTo>
                <a:lnTo>
                  <a:pt x="420116" y="0"/>
                </a:lnTo>
                <a:lnTo>
                  <a:pt x="420116" y="110744"/>
                </a:lnTo>
                <a:lnTo>
                  <a:pt x="455676" y="110744"/>
                </a:lnTo>
                <a:lnTo>
                  <a:pt x="495935" y="95631"/>
                </a:lnTo>
                <a:lnTo>
                  <a:pt x="510463" y="66649"/>
                </a:lnTo>
                <a:lnTo>
                  <a:pt x="511048" y="55626"/>
                </a:lnTo>
                <a:close/>
              </a:path>
              <a:path w="1137920" h="207645">
                <a:moveTo>
                  <a:pt x="575818" y="156083"/>
                </a:moveTo>
                <a:lnTo>
                  <a:pt x="565150" y="156083"/>
                </a:lnTo>
                <a:lnTo>
                  <a:pt x="565150" y="188214"/>
                </a:lnTo>
                <a:lnTo>
                  <a:pt x="554786" y="173736"/>
                </a:lnTo>
                <a:lnTo>
                  <a:pt x="542163" y="156083"/>
                </a:lnTo>
                <a:lnTo>
                  <a:pt x="531495" y="156083"/>
                </a:lnTo>
                <a:lnTo>
                  <a:pt x="531495" y="206121"/>
                </a:lnTo>
                <a:lnTo>
                  <a:pt x="542290" y="206121"/>
                </a:lnTo>
                <a:lnTo>
                  <a:pt x="542290" y="173736"/>
                </a:lnTo>
                <a:lnTo>
                  <a:pt x="565277" y="206121"/>
                </a:lnTo>
                <a:lnTo>
                  <a:pt x="575818" y="206121"/>
                </a:lnTo>
                <a:lnTo>
                  <a:pt x="575818" y="188214"/>
                </a:lnTo>
                <a:lnTo>
                  <a:pt x="575818" y="156083"/>
                </a:lnTo>
                <a:close/>
              </a:path>
              <a:path w="1137920" h="207645">
                <a:moveTo>
                  <a:pt x="672465" y="188468"/>
                </a:moveTo>
                <a:lnTo>
                  <a:pt x="672452" y="181102"/>
                </a:lnTo>
                <a:lnTo>
                  <a:pt x="670560" y="171615"/>
                </a:lnTo>
                <a:lnTo>
                  <a:pt x="666610" y="165735"/>
                </a:lnTo>
                <a:lnTo>
                  <a:pt x="666356" y="165354"/>
                </a:lnTo>
                <a:lnTo>
                  <a:pt x="664997" y="163334"/>
                </a:lnTo>
                <a:lnTo>
                  <a:pt x="661924" y="161251"/>
                </a:lnTo>
                <a:lnTo>
                  <a:pt x="661924" y="176911"/>
                </a:lnTo>
                <a:lnTo>
                  <a:pt x="661924" y="186055"/>
                </a:lnTo>
                <a:lnTo>
                  <a:pt x="656971" y="192786"/>
                </a:lnTo>
                <a:lnTo>
                  <a:pt x="656590" y="193040"/>
                </a:lnTo>
                <a:lnTo>
                  <a:pt x="656336" y="193294"/>
                </a:lnTo>
                <a:lnTo>
                  <a:pt x="656082" y="193675"/>
                </a:lnTo>
                <a:lnTo>
                  <a:pt x="650367" y="198628"/>
                </a:lnTo>
                <a:lnTo>
                  <a:pt x="641604" y="198120"/>
                </a:lnTo>
                <a:lnTo>
                  <a:pt x="636524" y="192532"/>
                </a:lnTo>
                <a:lnTo>
                  <a:pt x="633857" y="189357"/>
                </a:lnTo>
                <a:lnTo>
                  <a:pt x="632460" y="185420"/>
                </a:lnTo>
                <a:lnTo>
                  <a:pt x="632587" y="176911"/>
                </a:lnTo>
                <a:lnTo>
                  <a:pt x="633857" y="173101"/>
                </a:lnTo>
                <a:lnTo>
                  <a:pt x="636524" y="169926"/>
                </a:lnTo>
                <a:lnTo>
                  <a:pt x="638937" y="167005"/>
                </a:lnTo>
                <a:lnTo>
                  <a:pt x="642747" y="165354"/>
                </a:lnTo>
                <a:lnTo>
                  <a:pt x="646557" y="165608"/>
                </a:lnTo>
                <a:lnTo>
                  <a:pt x="646811" y="165862"/>
                </a:lnTo>
                <a:lnTo>
                  <a:pt x="650621" y="165735"/>
                </a:lnTo>
                <a:lnTo>
                  <a:pt x="654304" y="167386"/>
                </a:lnTo>
                <a:lnTo>
                  <a:pt x="656971" y="170180"/>
                </a:lnTo>
                <a:lnTo>
                  <a:pt x="661924" y="176911"/>
                </a:lnTo>
                <a:lnTo>
                  <a:pt x="661924" y="161251"/>
                </a:lnTo>
                <a:lnTo>
                  <a:pt x="656729" y="157708"/>
                </a:lnTo>
                <a:lnTo>
                  <a:pt x="646557" y="155575"/>
                </a:lnTo>
                <a:lnTo>
                  <a:pt x="639826" y="155448"/>
                </a:lnTo>
                <a:lnTo>
                  <a:pt x="633349" y="157988"/>
                </a:lnTo>
                <a:lnTo>
                  <a:pt x="628777" y="162814"/>
                </a:lnTo>
                <a:lnTo>
                  <a:pt x="623824" y="167640"/>
                </a:lnTo>
                <a:lnTo>
                  <a:pt x="621157" y="174244"/>
                </a:lnTo>
                <a:lnTo>
                  <a:pt x="621284" y="181102"/>
                </a:lnTo>
                <a:lnTo>
                  <a:pt x="621919" y="181483"/>
                </a:lnTo>
                <a:lnTo>
                  <a:pt x="621766" y="185420"/>
                </a:lnTo>
                <a:lnTo>
                  <a:pt x="621703" y="188468"/>
                </a:lnTo>
                <a:lnTo>
                  <a:pt x="624205" y="194945"/>
                </a:lnTo>
                <a:lnTo>
                  <a:pt x="629031" y="199771"/>
                </a:lnTo>
                <a:lnTo>
                  <a:pt x="633603" y="204597"/>
                </a:lnTo>
                <a:lnTo>
                  <a:pt x="640080" y="207264"/>
                </a:lnTo>
                <a:lnTo>
                  <a:pt x="646811" y="207137"/>
                </a:lnTo>
                <a:lnTo>
                  <a:pt x="653669" y="207264"/>
                </a:lnTo>
                <a:lnTo>
                  <a:pt x="653999" y="207137"/>
                </a:lnTo>
                <a:lnTo>
                  <a:pt x="660273" y="204724"/>
                </a:lnTo>
                <a:lnTo>
                  <a:pt x="666203" y="198628"/>
                </a:lnTo>
                <a:lnTo>
                  <a:pt x="669798" y="194945"/>
                </a:lnTo>
                <a:lnTo>
                  <a:pt x="672465" y="188468"/>
                </a:lnTo>
                <a:close/>
              </a:path>
              <a:path w="1137920" h="207645">
                <a:moveTo>
                  <a:pt x="704596" y="86868"/>
                </a:moveTo>
                <a:lnTo>
                  <a:pt x="672211" y="86868"/>
                </a:lnTo>
                <a:lnTo>
                  <a:pt x="672211" y="0"/>
                </a:lnTo>
                <a:lnTo>
                  <a:pt x="648589" y="0"/>
                </a:lnTo>
                <a:lnTo>
                  <a:pt x="648589" y="110744"/>
                </a:lnTo>
                <a:lnTo>
                  <a:pt x="704596" y="110744"/>
                </a:lnTo>
                <a:lnTo>
                  <a:pt x="704596" y="86868"/>
                </a:lnTo>
                <a:close/>
              </a:path>
              <a:path w="1137920" h="207645">
                <a:moveTo>
                  <a:pt x="744728" y="195326"/>
                </a:moveTo>
                <a:lnTo>
                  <a:pt x="729996" y="195326"/>
                </a:lnTo>
                <a:lnTo>
                  <a:pt x="729996" y="156083"/>
                </a:lnTo>
                <a:lnTo>
                  <a:pt x="719201" y="156083"/>
                </a:lnTo>
                <a:lnTo>
                  <a:pt x="719201" y="206121"/>
                </a:lnTo>
                <a:lnTo>
                  <a:pt x="744728" y="206121"/>
                </a:lnTo>
                <a:lnTo>
                  <a:pt x="744728" y="195326"/>
                </a:lnTo>
                <a:close/>
              </a:path>
              <a:path w="1137920" h="207645">
                <a:moveTo>
                  <a:pt x="838200" y="188468"/>
                </a:moveTo>
                <a:lnTo>
                  <a:pt x="838111" y="181356"/>
                </a:lnTo>
                <a:lnTo>
                  <a:pt x="836168" y="171615"/>
                </a:lnTo>
                <a:lnTo>
                  <a:pt x="832053" y="165481"/>
                </a:lnTo>
                <a:lnTo>
                  <a:pt x="831964" y="165354"/>
                </a:lnTo>
                <a:lnTo>
                  <a:pt x="830605" y="163334"/>
                </a:lnTo>
                <a:lnTo>
                  <a:pt x="826770" y="160731"/>
                </a:lnTo>
                <a:lnTo>
                  <a:pt x="826770" y="177038"/>
                </a:lnTo>
                <a:lnTo>
                  <a:pt x="826719" y="185420"/>
                </a:lnTo>
                <a:lnTo>
                  <a:pt x="825373" y="189357"/>
                </a:lnTo>
                <a:lnTo>
                  <a:pt x="822706" y="192532"/>
                </a:lnTo>
                <a:lnTo>
                  <a:pt x="820166" y="195326"/>
                </a:lnTo>
                <a:lnTo>
                  <a:pt x="816356" y="196977"/>
                </a:lnTo>
                <a:lnTo>
                  <a:pt x="812546" y="196850"/>
                </a:lnTo>
                <a:lnTo>
                  <a:pt x="808736" y="196977"/>
                </a:lnTo>
                <a:lnTo>
                  <a:pt x="805053" y="195326"/>
                </a:lnTo>
                <a:lnTo>
                  <a:pt x="802640" y="192532"/>
                </a:lnTo>
                <a:lnTo>
                  <a:pt x="799973" y="189357"/>
                </a:lnTo>
                <a:lnTo>
                  <a:pt x="798576" y="185420"/>
                </a:lnTo>
                <a:lnTo>
                  <a:pt x="798652" y="177038"/>
                </a:lnTo>
                <a:lnTo>
                  <a:pt x="799846" y="173101"/>
                </a:lnTo>
                <a:lnTo>
                  <a:pt x="802513" y="169926"/>
                </a:lnTo>
                <a:lnTo>
                  <a:pt x="805053" y="167005"/>
                </a:lnTo>
                <a:lnTo>
                  <a:pt x="808863" y="165354"/>
                </a:lnTo>
                <a:lnTo>
                  <a:pt x="812673" y="165608"/>
                </a:lnTo>
                <a:lnTo>
                  <a:pt x="816483" y="165481"/>
                </a:lnTo>
                <a:lnTo>
                  <a:pt x="820166" y="167005"/>
                </a:lnTo>
                <a:lnTo>
                  <a:pt x="822706" y="169926"/>
                </a:lnTo>
                <a:lnTo>
                  <a:pt x="825500" y="172974"/>
                </a:lnTo>
                <a:lnTo>
                  <a:pt x="826770" y="177038"/>
                </a:lnTo>
                <a:lnTo>
                  <a:pt x="826770" y="160731"/>
                </a:lnTo>
                <a:lnTo>
                  <a:pt x="822337" y="157708"/>
                </a:lnTo>
                <a:lnTo>
                  <a:pt x="812165" y="155575"/>
                </a:lnTo>
                <a:lnTo>
                  <a:pt x="805688" y="155575"/>
                </a:lnTo>
                <a:lnTo>
                  <a:pt x="799338" y="158115"/>
                </a:lnTo>
                <a:lnTo>
                  <a:pt x="794766" y="162814"/>
                </a:lnTo>
                <a:lnTo>
                  <a:pt x="789940" y="167640"/>
                </a:lnTo>
                <a:lnTo>
                  <a:pt x="787146" y="174244"/>
                </a:lnTo>
                <a:lnTo>
                  <a:pt x="787400" y="181102"/>
                </a:lnTo>
                <a:lnTo>
                  <a:pt x="787730" y="181356"/>
                </a:lnTo>
                <a:lnTo>
                  <a:pt x="787819" y="188468"/>
                </a:lnTo>
                <a:lnTo>
                  <a:pt x="790321" y="194945"/>
                </a:lnTo>
                <a:lnTo>
                  <a:pt x="799719" y="204597"/>
                </a:lnTo>
                <a:lnTo>
                  <a:pt x="806196" y="207264"/>
                </a:lnTo>
                <a:lnTo>
                  <a:pt x="812927" y="207137"/>
                </a:lnTo>
                <a:lnTo>
                  <a:pt x="819531" y="207137"/>
                </a:lnTo>
                <a:lnTo>
                  <a:pt x="826008" y="204597"/>
                </a:lnTo>
                <a:lnTo>
                  <a:pt x="833424" y="196977"/>
                </a:lnTo>
                <a:lnTo>
                  <a:pt x="835406" y="194945"/>
                </a:lnTo>
                <a:lnTo>
                  <a:pt x="838200" y="188468"/>
                </a:lnTo>
                <a:close/>
              </a:path>
              <a:path w="1137920" h="207645">
                <a:moveTo>
                  <a:pt x="902843" y="0"/>
                </a:moveTo>
                <a:lnTo>
                  <a:pt x="840613" y="0"/>
                </a:lnTo>
                <a:lnTo>
                  <a:pt x="840613" y="110744"/>
                </a:lnTo>
                <a:lnTo>
                  <a:pt x="902843" y="110744"/>
                </a:lnTo>
                <a:lnTo>
                  <a:pt x="902843" y="88900"/>
                </a:lnTo>
                <a:lnTo>
                  <a:pt x="864616" y="88900"/>
                </a:lnTo>
                <a:lnTo>
                  <a:pt x="864616" y="65913"/>
                </a:lnTo>
                <a:lnTo>
                  <a:pt x="902843" y="65913"/>
                </a:lnTo>
                <a:lnTo>
                  <a:pt x="902843" y="44323"/>
                </a:lnTo>
                <a:lnTo>
                  <a:pt x="864616" y="44323"/>
                </a:lnTo>
                <a:lnTo>
                  <a:pt x="864616" y="21971"/>
                </a:lnTo>
                <a:lnTo>
                  <a:pt x="902843" y="21971"/>
                </a:lnTo>
                <a:lnTo>
                  <a:pt x="902843" y="0"/>
                </a:lnTo>
                <a:close/>
              </a:path>
              <a:path w="1137920" h="207645">
                <a:moveTo>
                  <a:pt x="929259" y="178562"/>
                </a:moveTo>
                <a:lnTo>
                  <a:pt x="906145" y="178562"/>
                </a:lnTo>
                <a:lnTo>
                  <a:pt x="906145" y="188341"/>
                </a:lnTo>
                <a:lnTo>
                  <a:pt x="918845" y="188341"/>
                </a:lnTo>
                <a:lnTo>
                  <a:pt x="917956" y="190881"/>
                </a:lnTo>
                <a:lnTo>
                  <a:pt x="916178" y="193167"/>
                </a:lnTo>
                <a:lnTo>
                  <a:pt x="911987" y="195707"/>
                </a:lnTo>
                <a:lnTo>
                  <a:pt x="909701" y="196342"/>
                </a:lnTo>
                <a:lnTo>
                  <a:pt x="907542" y="196215"/>
                </a:lnTo>
                <a:lnTo>
                  <a:pt x="903605" y="196342"/>
                </a:lnTo>
                <a:lnTo>
                  <a:pt x="899795" y="194691"/>
                </a:lnTo>
                <a:lnTo>
                  <a:pt x="897128" y="191897"/>
                </a:lnTo>
                <a:lnTo>
                  <a:pt x="894207" y="188976"/>
                </a:lnTo>
                <a:lnTo>
                  <a:pt x="892606" y="185039"/>
                </a:lnTo>
                <a:lnTo>
                  <a:pt x="892683" y="176911"/>
                </a:lnTo>
                <a:lnTo>
                  <a:pt x="894207" y="173228"/>
                </a:lnTo>
                <a:lnTo>
                  <a:pt x="897128" y="170434"/>
                </a:lnTo>
                <a:lnTo>
                  <a:pt x="899668" y="167513"/>
                </a:lnTo>
                <a:lnTo>
                  <a:pt x="903351" y="165862"/>
                </a:lnTo>
                <a:lnTo>
                  <a:pt x="907288" y="165862"/>
                </a:lnTo>
                <a:lnTo>
                  <a:pt x="919734" y="173736"/>
                </a:lnTo>
                <a:lnTo>
                  <a:pt x="926287" y="167640"/>
                </a:lnTo>
                <a:lnTo>
                  <a:pt x="926973" y="167005"/>
                </a:lnTo>
                <a:lnTo>
                  <a:pt x="925957" y="167640"/>
                </a:lnTo>
                <a:lnTo>
                  <a:pt x="924966" y="165862"/>
                </a:lnTo>
                <a:lnTo>
                  <a:pt x="921893" y="160274"/>
                </a:lnTo>
                <a:lnTo>
                  <a:pt x="914577" y="156083"/>
                </a:lnTo>
                <a:lnTo>
                  <a:pt x="914146" y="155829"/>
                </a:lnTo>
                <a:lnTo>
                  <a:pt x="905764" y="156083"/>
                </a:lnTo>
                <a:lnTo>
                  <a:pt x="899033" y="155956"/>
                </a:lnTo>
                <a:lnTo>
                  <a:pt x="892556" y="158623"/>
                </a:lnTo>
                <a:lnTo>
                  <a:pt x="887857" y="163576"/>
                </a:lnTo>
                <a:lnTo>
                  <a:pt x="883158" y="168148"/>
                </a:lnTo>
                <a:lnTo>
                  <a:pt x="880491" y="174625"/>
                </a:lnTo>
                <a:lnTo>
                  <a:pt x="880452" y="188341"/>
                </a:lnTo>
                <a:lnTo>
                  <a:pt x="882904" y="194818"/>
                </a:lnTo>
                <a:lnTo>
                  <a:pt x="887730" y="199771"/>
                </a:lnTo>
                <a:lnTo>
                  <a:pt x="892302" y="204724"/>
                </a:lnTo>
                <a:lnTo>
                  <a:pt x="898779" y="207518"/>
                </a:lnTo>
                <a:lnTo>
                  <a:pt x="905510" y="207264"/>
                </a:lnTo>
                <a:lnTo>
                  <a:pt x="909447" y="207264"/>
                </a:lnTo>
                <a:lnTo>
                  <a:pt x="925512" y="196342"/>
                </a:lnTo>
                <a:lnTo>
                  <a:pt x="925830" y="195707"/>
                </a:lnTo>
                <a:lnTo>
                  <a:pt x="927989" y="192532"/>
                </a:lnTo>
                <a:lnTo>
                  <a:pt x="929081" y="188976"/>
                </a:lnTo>
                <a:lnTo>
                  <a:pt x="929144" y="188087"/>
                </a:lnTo>
                <a:lnTo>
                  <a:pt x="929259" y="178562"/>
                </a:lnTo>
                <a:close/>
              </a:path>
              <a:path w="1137920" h="207645">
                <a:moveTo>
                  <a:pt x="985774" y="156083"/>
                </a:moveTo>
                <a:lnTo>
                  <a:pt x="975106" y="156083"/>
                </a:lnTo>
                <a:lnTo>
                  <a:pt x="975106" y="206121"/>
                </a:lnTo>
                <a:lnTo>
                  <a:pt x="985774" y="206121"/>
                </a:lnTo>
                <a:lnTo>
                  <a:pt x="985774" y="156083"/>
                </a:lnTo>
                <a:close/>
              </a:path>
              <a:path w="1137920" h="207645">
                <a:moveTo>
                  <a:pt x="1061593" y="156083"/>
                </a:moveTo>
                <a:lnTo>
                  <a:pt x="1033399" y="156083"/>
                </a:lnTo>
                <a:lnTo>
                  <a:pt x="1033399" y="206248"/>
                </a:lnTo>
                <a:lnTo>
                  <a:pt x="1061593" y="206248"/>
                </a:lnTo>
                <a:lnTo>
                  <a:pt x="1061593" y="196342"/>
                </a:lnTo>
                <a:lnTo>
                  <a:pt x="1043813" y="196342"/>
                </a:lnTo>
                <a:lnTo>
                  <a:pt x="1043813" y="186055"/>
                </a:lnTo>
                <a:lnTo>
                  <a:pt x="1061593" y="186055"/>
                </a:lnTo>
                <a:lnTo>
                  <a:pt x="1061593" y="176276"/>
                </a:lnTo>
                <a:lnTo>
                  <a:pt x="1043813" y="176276"/>
                </a:lnTo>
                <a:lnTo>
                  <a:pt x="1043813" y="166243"/>
                </a:lnTo>
                <a:lnTo>
                  <a:pt x="1061593" y="166243"/>
                </a:lnTo>
                <a:lnTo>
                  <a:pt x="1061593" y="156083"/>
                </a:lnTo>
                <a:close/>
              </a:path>
              <a:path w="1137920" h="207645">
                <a:moveTo>
                  <a:pt x="1137551" y="188087"/>
                </a:moveTo>
                <a:lnTo>
                  <a:pt x="1119886" y="174117"/>
                </a:lnTo>
                <a:lnTo>
                  <a:pt x="1117600" y="171958"/>
                </a:lnTo>
                <a:lnTo>
                  <a:pt x="1117701" y="168021"/>
                </a:lnTo>
                <a:lnTo>
                  <a:pt x="1118108" y="167132"/>
                </a:lnTo>
                <a:lnTo>
                  <a:pt x="1118997" y="166243"/>
                </a:lnTo>
                <a:lnTo>
                  <a:pt x="1119759" y="165354"/>
                </a:lnTo>
                <a:lnTo>
                  <a:pt x="1120775" y="164846"/>
                </a:lnTo>
                <a:lnTo>
                  <a:pt x="1122045" y="164846"/>
                </a:lnTo>
                <a:lnTo>
                  <a:pt x="1124712" y="165354"/>
                </a:lnTo>
                <a:lnTo>
                  <a:pt x="1127379" y="166370"/>
                </a:lnTo>
                <a:lnTo>
                  <a:pt x="1129665" y="168021"/>
                </a:lnTo>
                <a:lnTo>
                  <a:pt x="1132560" y="164846"/>
                </a:lnTo>
                <a:lnTo>
                  <a:pt x="1136396" y="160655"/>
                </a:lnTo>
                <a:lnTo>
                  <a:pt x="1132586" y="157226"/>
                </a:lnTo>
                <a:lnTo>
                  <a:pt x="1127950" y="155448"/>
                </a:lnTo>
                <a:lnTo>
                  <a:pt x="1127633" y="155321"/>
                </a:lnTo>
                <a:lnTo>
                  <a:pt x="1122426" y="155448"/>
                </a:lnTo>
                <a:lnTo>
                  <a:pt x="1118235" y="155194"/>
                </a:lnTo>
                <a:lnTo>
                  <a:pt x="1114171" y="156718"/>
                </a:lnTo>
                <a:lnTo>
                  <a:pt x="1110996" y="159639"/>
                </a:lnTo>
                <a:lnTo>
                  <a:pt x="1108075" y="162433"/>
                </a:lnTo>
                <a:lnTo>
                  <a:pt x="1106589" y="166243"/>
                </a:lnTo>
                <a:lnTo>
                  <a:pt x="1106678" y="172466"/>
                </a:lnTo>
                <a:lnTo>
                  <a:pt x="1107186" y="174498"/>
                </a:lnTo>
                <a:lnTo>
                  <a:pt x="1108075" y="176276"/>
                </a:lnTo>
                <a:lnTo>
                  <a:pt x="1108837" y="178054"/>
                </a:lnTo>
                <a:lnTo>
                  <a:pt x="1118108" y="183896"/>
                </a:lnTo>
                <a:lnTo>
                  <a:pt x="1123569" y="185801"/>
                </a:lnTo>
                <a:lnTo>
                  <a:pt x="1126363" y="188087"/>
                </a:lnTo>
                <a:lnTo>
                  <a:pt x="1126236" y="192151"/>
                </a:lnTo>
                <a:lnTo>
                  <a:pt x="1125601" y="193548"/>
                </a:lnTo>
                <a:lnTo>
                  <a:pt x="1124585" y="194437"/>
                </a:lnTo>
                <a:lnTo>
                  <a:pt x="1123569" y="195453"/>
                </a:lnTo>
                <a:lnTo>
                  <a:pt x="1122299" y="196088"/>
                </a:lnTo>
                <a:lnTo>
                  <a:pt x="1120902" y="196088"/>
                </a:lnTo>
                <a:lnTo>
                  <a:pt x="1117346" y="195707"/>
                </a:lnTo>
                <a:lnTo>
                  <a:pt x="1114171" y="193929"/>
                </a:lnTo>
                <a:lnTo>
                  <a:pt x="1111885" y="191262"/>
                </a:lnTo>
                <a:lnTo>
                  <a:pt x="1104773" y="199517"/>
                </a:lnTo>
                <a:lnTo>
                  <a:pt x="1108710" y="203835"/>
                </a:lnTo>
                <a:lnTo>
                  <a:pt x="1114298" y="206502"/>
                </a:lnTo>
                <a:lnTo>
                  <a:pt x="1120267" y="206756"/>
                </a:lnTo>
                <a:lnTo>
                  <a:pt x="1124839" y="206883"/>
                </a:lnTo>
                <a:lnTo>
                  <a:pt x="1129157" y="205105"/>
                </a:lnTo>
                <a:lnTo>
                  <a:pt x="1132459" y="202057"/>
                </a:lnTo>
                <a:lnTo>
                  <a:pt x="1135761" y="199263"/>
                </a:lnTo>
                <a:lnTo>
                  <a:pt x="1137246" y="196088"/>
                </a:lnTo>
                <a:lnTo>
                  <a:pt x="1137539" y="195453"/>
                </a:lnTo>
                <a:lnTo>
                  <a:pt x="1137551" y="188087"/>
                </a:lnTo>
                <a:close/>
              </a:path>
              <a:path w="1137920" h="207645">
                <a:moveTo>
                  <a:pt x="1137666" y="0"/>
                </a:moveTo>
                <a:lnTo>
                  <a:pt x="1114425" y="0"/>
                </a:lnTo>
                <a:lnTo>
                  <a:pt x="1114425" y="71374"/>
                </a:lnTo>
                <a:lnTo>
                  <a:pt x="1091780" y="39497"/>
                </a:lnTo>
                <a:lnTo>
                  <a:pt x="1063752" y="0"/>
                </a:lnTo>
                <a:lnTo>
                  <a:pt x="1040384" y="0"/>
                </a:lnTo>
                <a:lnTo>
                  <a:pt x="1040384" y="110744"/>
                </a:lnTo>
                <a:lnTo>
                  <a:pt x="1064133" y="110744"/>
                </a:lnTo>
                <a:lnTo>
                  <a:pt x="1064133" y="39497"/>
                </a:lnTo>
                <a:lnTo>
                  <a:pt x="1114679" y="110744"/>
                </a:lnTo>
                <a:lnTo>
                  <a:pt x="1137666" y="110744"/>
                </a:lnTo>
                <a:lnTo>
                  <a:pt x="1137666" y="71374"/>
                </a:lnTo>
                <a:lnTo>
                  <a:pt x="1137666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03458" y="285749"/>
            <a:ext cx="123189" cy="109855"/>
          </a:xfrm>
          <a:custGeom>
            <a:avLst/>
            <a:gdLst/>
            <a:ahLst/>
            <a:cxnLst/>
            <a:rect l="l" t="t" r="r" b="b"/>
            <a:pathLst>
              <a:path w="123190" h="109854">
                <a:moveTo>
                  <a:pt x="67056" y="31496"/>
                </a:moveTo>
                <a:lnTo>
                  <a:pt x="1270" y="0"/>
                </a:lnTo>
                <a:lnTo>
                  <a:pt x="0" y="63246"/>
                </a:lnTo>
                <a:lnTo>
                  <a:pt x="67056" y="31496"/>
                </a:lnTo>
                <a:close/>
              </a:path>
              <a:path w="123190" h="109854">
                <a:moveTo>
                  <a:pt x="122936" y="72682"/>
                </a:moveTo>
                <a:lnTo>
                  <a:pt x="113030" y="57480"/>
                </a:lnTo>
                <a:lnTo>
                  <a:pt x="94488" y="44958"/>
                </a:lnTo>
                <a:lnTo>
                  <a:pt x="96139" y="109728"/>
                </a:lnTo>
                <a:lnTo>
                  <a:pt x="119024" y="90220"/>
                </a:lnTo>
                <a:lnTo>
                  <a:pt x="122936" y="7268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3458" y="169163"/>
            <a:ext cx="400050" cy="283845"/>
          </a:xfrm>
          <a:custGeom>
            <a:avLst/>
            <a:gdLst/>
            <a:ahLst/>
            <a:cxnLst/>
            <a:rect l="l" t="t" r="r" b="b"/>
            <a:pathLst>
              <a:path w="400050" h="283845">
                <a:moveTo>
                  <a:pt x="188214" y="90690"/>
                </a:moveTo>
                <a:lnTo>
                  <a:pt x="1524" y="0"/>
                </a:lnTo>
                <a:lnTo>
                  <a:pt x="0" y="63512"/>
                </a:lnTo>
                <a:lnTo>
                  <a:pt x="124079" y="121158"/>
                </a:lnTo>
                <a:lnTo>
                  <a:pt x="188214" y="90690"/>
                </a:lnTo>
                <a:close/>
              </a:path>
              <a:path w="400050" h="283845">
                <a:moveTo>
                  <a:pt x="400050" y="193294"/>
                </a:moveTo>
                <a:lnTo>
                  <a:pt x="215900" y="103632"/>
                </a:lnTo>
                <a:lnTo>
                  <a:pt x="215646" y="283464"/>
                </a:lnTo>
                <a:lnTo>
                  <a:pt x="400050" y="193294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88573" y="273558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0" y="0"/>
                </a:moveTo>
                <a:lnTo>
                  <a:pt x="507" y="60198"/>
                </a:lnTo>
                <a:lnTo>
                  <a:pt x="62483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08207" y="330708"/>
            <a:ext cx="66675" cy="64135"/>
          </a:xfrm>
          <a:custGeom>
            <a:avLst/>
            <a:gdLst/>
            <a:ahLst/>
            <a:cxnLst/>
            <a:rect l="l" t="t" r="r" b="b"/>
            <a:pathLst>
              <a:path w="66675" h="64135">
                <a:moveTo>
                  <a:pt x="0" y="0"/>
                </a:moveTo>
                <a:lnTo>
                  <a:pt x="0" y="64008"/>
                </a:lnTo>
                <a:lnTo>
                  <a:pt x="66294" y="321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02646" y="169163"/>
            <a:ext cx="616585" cy="368300"/>
          </a:xfrm>
          <a:custGeom>
            <a:avLst/>
            <a:gdLst/>
            <a:ahLst/>
            <a:cxnLst/>
            <a:rect l="l" t="t" r="r" b="b"/>
            <a:pathLst>
              <a:path w="616584" h="368300">
                <a:moveTo>
                  <a:pt x="185928" y="164465"/>
                </a:moveTo>
                <a:lnTo>
                  <a:pt x="185420" y="104394"/>
                </a:lnTo>
                <a:lnTo>
                  <a:pt x="0" y="194818"/>
                </a:lnTo>
                <a:lnTo>
                  <a:pt x="60452" y="224028"/>
                </a:lnTo>
                <a:lnTo>
                  <a:pt x="185928" y="164465"/>
                </a:lnTo>
                <a:close/>
              </a:path>
              <a:path w="616584" h="368300">
                <a:moveTo>
                  <a:pt x="305562" y="161544"/>
                </a:moveTo>
                <a:lnTo>
                  <a:pt x="116586" y="250825"/>
                </a:lnTo>
                <a:lnTo>
                  <a:pt x="183642" y="283464"/>
                </a:lnTo>
                <a:lnTo>
                  <a:pt x="305562" y="225298"/>
                </a:lnTo>
                <a:lnTo>
                  <a:pt x="305562" y="161544"/>
                </a:lnTo>
                <a:close/>
              </a:path>
              <a:path w="616584" h="368300">
                <a:moveTo>
                  <a:pt x="356616" y="227838"/>
                </a:moveTo>
                <a:lnTo>
                  <a:pt x="211074" y="296545"/>
                </a:lnTo>
                <a:lnTo>
                  <a:pt x="356235" y="366522"/>
                </a:lnTo>
                <a:lnTo>
                  <a:pt x="356616" y="227838"/>
                </a:lnTo>
                <a:close/>
              </a:path>
              <a:path w="616584" h="368300">
                <a:moveTo>
                  <a:pt x="402336" y="116586"/>
                </a:moveTo>
                <a:lnTo>
                  <a:pt x="334518" y="148209"/>
                </a:lnTo>
                <a:lnTo>
                  <a:pt x="400939" y="179832"/>
                </a:lnTo>
                <a:lnTo>
                  <a:pt x="402336" y="116586"/>
                </a:lnTo>
                <a:close/>
              </a:path>
              <a:path w="616584" h="368300">
                <a:moveTo>
                  <a:pt x="402336" y="0"/>
                </a:moveTo>
                <a:lnTo>
                  <a:pt x="214884" y="90690"/>
                </a:lnTo>
                <a:lnTo>
                  <a:pt x="278130" y="121158"/>
                </a:lnTo>
                <a:lnTo>
                  <a:pt x="400812" y="63373"/>
                </a:lnTo>
                <a:lnTo>
                  <a:pt x="402336" y="0"/>
                </a:lnTo>
                <a:close/>
              </a:path>
              <a:path w="616584" h="368300">
                <a:moveTo>
                  <a:pt x="497586" y="226314"/>
                </a:moveTo>
                <a:lnTo>
                  <a:pt x="495935" y="161544"/>
                </a:lnTo>
                <a:lnTo>
                  <a:pt x="429006" y="193294"/>
                </a:lnTo>
                <a:lnTo>
                  <a:pt x="497586" y="226314"/>
                </a:lnTo>
                <a:close/>
              </a:path>
              <a:path w="616584" h="368300">
                <a:moveTo>
                  <a:pt x="587502" y="297180"/>
                </a:moveTo>
                <a:lnTo>
                  <a:pt x="443103" y="227838"/>
                </a:lnTo>
                <a:lnTo>
                  <a:pt x="441960" y="368046"/>
                </a:lnTo>
                <a:lnTo>
                  <a:pt x="587502" y="297180"/>
                </a:lnTo>
                <a:close/>
              </a:path>
              <a:path w="616584" h="368300">
                <a:moveTo>
                  <a:pt x="605663" y="193548"/>
                </a:moveTo>
                <a:lnTo>
                  <a:pt x="603097" y="207683"/>
                </a:lnTo>
                <a:lnTo>
                  <a:pt x="594525" y="222592"/>
                </a:lnTo>
                <a:lnTo>
                  <a:pt x="579170" y="238188"/>
                </a:lnTo>
                <a:lnTo>
                  <a:pt x="556260" y="254381"/>
                </a:lnTo>
                <a:lnTo>
                  <a:pt x="605663" y="278079"/>
                </a:lnTo>
                <a:lnTo>
                  <a:pt x="605663" y="193548"/>
                </a:lnTo>
                <a:close/>
              </a:path>
              <a:path w="616584" h="368300">
                <a:moveTo>
                  <a:pt x="616458" y="103632"/>
                </a:moveTo>
                <a:lnTo>
                  <a:pt x="553212" y="133985"/>
                </a:lnTo>
                <a:lnTo>
                  <a:pt x="573544" y="146418"/>
                </a:lnTo>
                <a:lnTo>
                  <a:pt x="590207" y="160553"/>
                </a:lnTo>
                <a:lnTo>
                  <a:pt x="601510" y="176225"/>
                </a:lnTo>
                <a:lnTo>
                  <a:pt x="605790" y="193294"/>
                </a:lnTo>
                <a:lnTo>
                  <a:pt x="605790" y="278511"/>
                </a:lnTo>
                <a:lnTo>
                  <a:pt x="606171" y="278511"/>
                </a:lnTo>
                <a:lnTo>
                  <a:pt x="616458" y="283464"/>
                </a:lnTo>
                <a:lnTo>
                  <a:pt x="616458" y="103632"/>
                </a:lnTo>
                <a:close/>
              </a:path>
            </a:pathLst>
          </a:custGeom>
          <a:solidFill>
            <a:srgbClr val="00000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4801" y="1942973"/>
            <a:ext cx="5462397" cy="4574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FA4BD1F-7F51-357F-9D3B-C3203DC7BCAF}"/>
              </a:ext>
            </a:extLst>
          </p:cNvPr>
          <p:cNvSpPr txBox="1"/>
          <p:nvPr/>
        </p:nvSpPr>
        <p:spPr>
          <a:xfrm>
            <a:off x="650393" y="2773465"/>
            <a:ext cx="107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visit us on Booth# 54 at 2023 IEEE NSS MIC RTSD between 6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of November in Vancouver Canada!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A8B627-DE64-C638-2941-B23F1F9A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3174238"/>
            <a:ext cx="1333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61F279-B434-7C22-2023-AD52854A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17" y="3062287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198" y="3151124"/>
            <a:ext cx="3405504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4800" spc="-60" dirty="0">
                <a:solidFill>
                  <a:srgbClr val="FFFFFF"/>
                </a:solidFill>
              </a:rPr>
              <a:t>CdZnTe </a:t>
            </a:r>
            <a:r>
              <a:rPr sz="4800" spc="-55" dirty="0">
                <a:solidFill>
                  <a:srgbClr val="FFFFFF"/>
                </a:solidFill>
              </a:rPr>
              <a:t> </a:t>
            </a:r>
            <a:r>
              <a:rPr sz="4800" spc="-355" dirty="0">
                <a:solidFill>
                  <a:srgbClr val="FFFFFF"/>
                </a:solidFill>
              </a:rPr>
              <a:t>T</a:t>
            </a:r>
            <a:r>
              <a:rPr sz="4800" dirty="0">
                <a:solidFill>
                  <a:srgbClr val="FFFFFF"/>
                </a:solidFill>
              </a:rPr>
              <a:t>echn</a:t>
            </a:r>
            <a:r>
              <a:rPr sz="4800" spc="5" dirty="0">
                <a:solidFill>
                  <a:srgbClr val="FFFFFF"/>
                </a:solidFill>
              </a:rPr>
              <a:t>o</a:t>
            </a:r>
            <a:r>
              <a:rPr sz="4800" dirty="0">
                <a:solidFill>
                  <a:srgbClr val="FFFFFF"/>
                </a:solidFill>
              </a:rPr>
              <a:t>lo</a:t>
            </a:r>
            <a:r>
              <a:rPr sz="4800" spc="10" dirty="0">
                <a:solidFill>
                  <a:srgbClr val="FFFFFF"/>
                </a:solidFill>
              </a:rPr>
              <a:t>g</a:t>
            </a:r>
            <a:r>
              <a:rPr sz="4800" spc="-5" dirty="0">
                <a:solidFill>
                  <a:srgbClr val="FFFFFF"/>
                </a:solidFill>
              </a:rPr>
              <a:t>y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3937" y="889292"/>
            <a:ext cx="7585709" cy="520890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63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Cadmium</a:t>
            </a:r>
            <a:r>
              <a:rPr sz="2400" dirty="0">
                <a:latin typeface="Arial MT"/>
                <a:cs typeface="Arial MT"/>
              </a:rPr>
              <a:t> Zinc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Telluride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(CZT)</a:t>
            </a:r>
          </a:p>
          <a:p>
            <a:pPr marL="700405" lvl="1" indent="-305435">
              <a:lnSpc>
                <a:spcPct val="100000"/>
              </a:lnSpc>
              <a:spcBef>
                <a:spcPts val="484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dirty="0">
                <a:latin typeface="Arial MT"/>
                <a:cs typeface="Arial MT"/>
              </a:rPr>
              <a:t>Optimal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X-ray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Gamma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ray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detection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room temp</a:t>
            </a:r>
          </a:p>
          <a:p>
            <a:pPr marL="700405" lvl="1" indent="-305435">
              <a:lnSpc>
                <a:spcPct val="100000"/>
              </a:lnSpc>
              <a:spcBef>
                <a:spcPts val="470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dirty="0">
                <a:latin typeface="Arial MT"/>
                <a:cs typeface="Arial MT"/>
              </a:rPr>
              <a:t>High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resolution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/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High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sensitivity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/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Low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radiation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dose</a:t>
            </a:r>
          </a:p>
          <a:p>
            <a:pPr marL="700405" lvl="1" indent="-305435">
              <a:lnSpc>
                <a:spcPct val="100000"/>
              </a:lnSpc>
              <a:spcBef>
                <a:spcPts val="459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spc="-5" dirty="0">
                <a:latin typeface="Arial MT"/>
                <a:cs typeface="Arial MT"/>
              </a:rPr>
              <a:t>Available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today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volume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production</a:t>
            </a:r>
          </a:p>
          <a:p>
            <a:pPr marL="391795" indent="-379730">
              <a:lnSpc>
                <a:spcPct val="100000"/>
              </a:lnSpc>
              <a:spcBef>
                <a:spcPts val="464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0" dirty="0">
                <a:latin typeface="Arial MT"/>
                <a:cs typeface="Arial MT"/>
              </a:rPr>
              <a:t>Two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types</a:t>
            </a:r>
          </a:p>
          <a:p>
            <a:pPr marL="700405" marR="5080" lvl="1" indent="-304800">
              <a:lnSpc>
                <a:spcPct val="110000"/>
              </a:lnSpc>
              <a:spcBef>
                <a:spcPts val="229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spc="-5" dirty="0">
                <a:latin typeface="Arial MT"/>
                <a:cs typeface="Arial MT"/>
              </a:rPr>
              <a:t>Low-flux </a:t>
            </a:r>
            <a:r>
              <a:rPr sz="2200" dirty="0">
                <a:latin typeface="Arial MT"/>
                <a:cs typeface="Arial MT"/>
              </a:rPr>
              <a:t>process (5 to 15 mm thickness, spectroscopic) </a:t>
            </a:r>
            <a:r>
              <a:rPr sz="2200" spc="-6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optimized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 electron transport</a:t>
            </a:r>
          </a:p>
          <a:p>
            <a:pPr marL="700405" marR="97790" lvl="1" indent="-304800">
              <a:lnSpc>
                <a:spcPct val="110000"/>
              </a:lnSpc>
              <a:spcBef>
                <a:spcPts val="195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dirty="0">
                <a:latin typeface="Arial MT"/>
                <a:cs typeface="Arial MT"/>
              </a:rPr>
              <a:t>High-flux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process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(2 to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2.5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mm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thick,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photon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counting), </a:t>
            </a:r>
            <a:r>
              <a:rPr sz="2200" spc="-5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optimized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balanced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electron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hole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transport</a:t>
            </a:r>
          </a:p>
          <a:p>
            <a:pPr marL="391795" indent="-379730">
              <a:lnSpc>
                <a:spcPct val="100000"/>
              </a:lnSpc>
              <a:spcBef>
                <a:spcPts val="459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Redlen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solved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CZT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high-flux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problem</a:t>
            </a:r>
            <a:endParaRPr sz="2400" dirty="0">
              <a:latin typeface="Arial MT"/>
              <a:cs typeface="Arial MT"/>
            </a:endParaRPr>
          </a:p>
          <a:p>
            <a:pPr marL="700405" lvl="1" indent="-305435">
              <a:lnSpc>
                <a:spcPct val="100000"/>
              </a:lnSpc>
              <a:spcBef>
                <a:spcPts val="495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spc="-5" dirty="0">
                <a:latin typeface="Arial MT"/>
                <a:cs typeface="Arial MT"/>
              </a:rPr>
              <a:t>Proprietary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“Traveling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Heater </a:t>
            </a:r>
            <a:r>
              <a:rPr sz="2200" dirty="0">
                <a:latin typeface="Arial MT"/>
                <a:cs typeface="Arial MT"/>
              </a:rPr>
              <a:t>Method”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(THM)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growth</a:t>
            </a:r>
            <a:endParaRPr sz="2200" dirty="0">
              <a:latin typeface="Arial MT"/>
              <a:cs typeface="Arial MT"/>
            </a:endParaRPr>
          </a:p>
          <a:p>
            <a:pPr marL="700405" lvl="1" indent="-305435">
              <a:lnSpc>
                <a:spcPct val="100000"/>
              </a:lnSpc>
              <a:spcBef>
                <a:spcPts val="465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dirty="0">
                <a:latin typeface="Arial MT"/>
                <a:cs typeface="Arial MT"/>
              </a:rPr>
              <a:t>24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years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R&amp;D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production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scaling</a:t>
            </a:r>
          </a:p>
          <a:p>
            <a:pPr marL="700405" lvl="1" indent="-305435">
              <a:lnSpc>
                <a:spcPct val="100000"/>
              </a:lnSpc>
              <a:spcBef>
                <a:spcPts val="459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200" dirty="0">
                <a:latin typeface="Arial MT"/>
                <a:cs typeface="Arial MT"/>
              </a:rPr>
              <a:t>High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yields,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high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performance, consistent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quality</a:t>
            </a:r>
          </a:p>
        </p:txBody>
      </p:sp>
      <p:sp>
        <p:nvSpPr>
          <p:cNvPr id="4" name="object 4"/>
          <p:cNvSpPr/>
          <p:nvPr/>
        </p:nvSpPr>
        <p:spPr>
          <a:xfrm>
            <a:off x="806996" y="851535"/>
            <a:ext cx="1165225" cy="635"/>
          </a:xfrm>
          <a:custGeom>
            <a:avLst/>
            <a:gdLst/>
            <a:ahLst/>
            <a:cxnLst/>
            <a:rect l="l" t="t" r="r" b="b"/>
            <a:pathLst>
              <a:path w="1165225" h="634">
                <a:moveTo>
                  <a:pt x="0" y="0"/>
                </a:moveTo>
                <a:lnTo>
                  <a:pt x="1165186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277" y="225805"/>
            <a:ext cx="9593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CdZnTe</a:t>
            </a:r>
            <a:r>
              <a:rPr spc="-30" dirty="0"/>
              <a:t> </a:t>
            </a:r>
            <a:r>
              <a:rPr dirty="0"/>
              <a:t>Semiconductor</a:t>
            </a:r>
            <a:r>
              <a:rPr spc="-45" dirty="0"/>
              <a:t> </a:t>
            </a:r>
            <a:r>
              <a:rPr dirty="0"/>
              <a:t>Radiation</a:t>
            </a:r>
            <a:r>
              <a:rPr spc="-40" dirty="0"/>
              <a:t> </a:t>
            </a:r>
            <a:r>
              <a:rPr dirty="0"/>
              <a:t>Detectors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26245" y="848105"/>
            <a:ext cx="2826385" cy="4622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CZT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Boule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26245" y="2989326"/>
            <a:ext cx="2827020" cy="4775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CZT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Sensor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Wafer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39961" y="4961382"/>
            <a:ext cx="2813050" cy="462280"/>
          </a:xfrm>
          <a:custGeom>
            <a:avLst/>
            <a:gdLst/>
            <a:ahLst/>
            <a:cxnLst/>
            <a:rect l="l" t="t" r="r" b="b"/>
            <a:pathLst>
              <a:path w="2813050" h="462279">
                <a:moveTo>
                  <a:pt x="2812542" y="0"/>
                </a:moveTo>
                <a:lnTo>
                  <a:pt x="0" y="0"/>
                </a:lnTo>
                <a:lnTo>
                  <a:pt x="0" y="461772"/>
                </a:lnTo>
                <a:lnTo>
                  <a:pt x="2812542" y="461772"/>
                </a:lnTo>
                <a:lnTo>
                  <a:pt x="2812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40114" y="4987797"/>
            <a:ext cx="241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FFFFFF"/>
                </a:solidFill>
                <a:latin typeface="Arial MT"/>
                <a:cs typeface="Arial MT"/>
              </a:rPr>
              <a:t>CZT</a:t>
            </a:r>
            <a:r>
              <a:rPr sz="24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 MT"/>
                <a:cs typeface="Arial MT"/>
              </a:rPr>
              <a:t>Detector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90" dirty="0">
                <a:solidFill>
                  <a:srgbClr val="FFFFFF"/>
                </a:solidFill>
                <a:latin typeface="Arial MT"/>
                <a:cs typeface="Arial MT"/>
              </a:rPr>
              <a:t>Mod</a:t>
            </a:r>
            <a:r>
              <a:rPr sz="2400" spc="-254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400" spc="-175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6245" y="1320546"/>
            <a:ext cx="2826257" cy="166877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839200" y="3467861"/>
            <a:ext cx="2813685" cy="3070860"/>
            <a:chOff x="8839200" y="3467861"/>
            <a:chExt cx="2813685" cy="30708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961" y="3467861"/>
              <a:ext cx="2812542" cy="14919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00" y="5359145"/>
              <a:ext cx="2812542" cy="1179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4212" y="855344"/>
            <a:ext cx="1063625" cy="635"/>
          </a:xfrm>
          <a:custGeom>
            <a:avLst/>
            <a:gdLst/>
            <a:ahLst/>
            <a:cxnLst/>
            <a:rect l="l" t="t" r="r" b="b"/>
            <a:pathLst>
              <a:path w="1063625" h="634">
                <a:moveTo>
                  <a:pt x="0" y="0"/>
                </a:moveTo>
                <a:lnTo>
                  <a:pt x="1063040" y="253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712" y="229108"/>
            <a:ext cx="9306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CZT’s</a:t>
            </a:r>
            <a:r>
              <a:rPr spc="-20" dirty="0"/>
              <a:t> </a:t>
            </a:r>
            <a:r>
              <a:rPr spc="-45" dirty="0"/>
              <a:t>Value</a:t>
            </a:r>
            <a:r>
              <a:rPr spc="-20" dirty="0"/>
              <a:t> </a:t>
            </a:r>
            <a:r>
              <a:rPr dirty="0"/>
              <a:t>Proposition</a:t>
            </a:r>
            <a:r>
              <a:rPr spc="-30" dirty="0"/>
              <a:t> </a:t>
            </a:r>
            <a:r>
              <a:rPr spc="-5" dirty="0"/>
              <a:t>for</a:t>
            </a:r>
            <a:r>
              <a:rPr spc="-15" dirty="0"/>
              <a:t> </a:t>
            </a:r>
            <a:r>
              <a:rPr dirty="0"/>
              <a:t>X-Ray</a:t>
            </a:r>
            <a:r>
              <a:rPr spc="-15" dirty="0"/>
              <a:t> </a:t>
            </a:r>
            <a:r>
              <a:rPr dirty="0"/>
              <a:t>Imaging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346327" y="4260977"/>
            <a:ext cx="2338070" cy="566420"/>
            <a:chOff x="1346327" y="4260977"/>
            <a:chExt cx="2338070" cy="566420"/>
          </a:xfrm>
        </p:grpSpPr>
        <p:sp>
          <p:nvSpPr>
            <p:cNvPr id="6" name="object 6"/>
            <p:cNvSpPr/>
            <p:nvPr/>
          </p:nvSpPr>
          <p:spPr>
            <a:xfrm>
              <a:off x="1359027" y="4273677"/>
              <a:ext cx="2312670" cy="541020"/>
            </a:xfrm>
            <a:custGeom>
              <a:avLst/>
              <a:gdLst/>
              <a:ahLst/>
              <a:cxnLst/>
              <a:rect l="l" t="t" r="r" b="b"/>
              <a:pathLst>
                <a:path w="2312670" h="541020">
                  <a:moveTo>
                    <a:pt x="2222500" y="0"/>
                  </a:moveTo>
                  <a:lnTo>
                    <a:pt x="90169" y="0"/>
                  </a:lnTo>
                  <a:lnTo>
                    <a:pt x="55078" y="7088"/>
                  </a:lnTo>
                  <a:lnTo>
                    <a:pt x="26415" y="26416"/>
                  </a:lnTo>
                  <a:lnTo>
                    <a:pt x="7088" y="55078"/>
                  </a:lnTo>
                  <a:lnTo>
                    <a:pt x="0" y="90170"/>
                  </a:lnTo>
                  <a:lnTo>
                    <a:pt x="0" y="450850"/>
                  </a:lnTo>
                  <a:lnTo>
                    <a:pt x="7088" y="485941"/>
                  </a:lnTo>
                  <a:lnTo>
                    <a:pt x="26415" y="514604"/>
                  </a:lnTo>
                  <a:lnTo>
                    <a:pt x="55078" y="533931"/>
                  </a:lnTo>
                  <a:lnTo>
                    <a:pt x="90169" y="541020"/>
                  </a:lnTo>
                  <a:lnTo>
                    <a:pt x="2222500" y="541020"/>
                  </a:lnTo>
                  <a:lnTo>
                    <a:pt x="2257591" y="533931"/>
                  </a:lnTo>
                  <a:lnTo>
                    <a:pt x="2286254" y="514604"/>
                  </a:lnTo>
                  <a:lnTo>
                    <a:pt x="2305581" y="485941"/>
                  </a:lnTo>
                  <a:lnTo>
                    <a:pt x="2312670" y="450850"/>
                  </a:lnTo>
                  <a:lnTo>
                    <a:pt x="2312670" y="90170"/>
                  </a:lnTo>
                  <a:lnTo>
                    <a:pt x="2305581" y="55078"/>
                  </a:lnTo>
                  <a:lnTo>
                    <a:pt x="2286254" y="26415"/>
                  </a:lnTo>
                  <a:lnTo>
                    <a:pt x="2257591" y="7088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9027" y="4273677"/>
              <a:ext cx="2312670" cy="541020"/>
            </a:xfrm>
            <a:custGeom>
              <a:avLst/>
              <a:gdLst/>
              <a:ahLst/>
              <a:cxnLst/>
              <a:rect l="l" t="t" r="r" b="b"/>
              <a:pathLst>
                <a:path w="2312670" h="541020">
                  <a:moveTo>
                    <a:pt x="0" y="90170"/>
                  </a:moveTo>
                  <a:lnTo>
                    <a:pt x="7088" y="55078"/>
                  </a:lnTo>
                  <a:lnTo>
                    <a:pt x="26415" y="26416"/>
                  </a:lnTo>
                  <a:lnTo>
                    <a:pt x="55078" y="7088"/>
                  </a:lnTo>
                  <a:lnTo>
                    <a:pt x="90169" y="0"/>
                  </a:lnTo>
                  <a:lnTo>
                    <a:pt x="2222500" y="0"/>
                  </a:lnTo>
                  <a:lnTo>
                    <a:pt x="2257591" y="7088"/>
                  </a:lnTo>
                  <a:lnTo>
                    <a:pt x="2286254" y="26415"/>
                  </a:lnTo>
                  <a:lnTo>
                    <a:pt x="2305581" y="55078"/>
                  </a:lnTo>
                  <a:lnTo>
                    <a:pt x="2312670" y="90170"/>
                  </a:lnTo>
                  <a:lnTo>
                    <a:pt x="2312670" y="450850"/>
                  </a:lnTo>
                  <a:lnTo>
                    <a:pt x="2305581" y="485941"/>
                  </a:lnTo>
                  <a:lnTo>
                    <a:pt x="2286254" y="514604"/>
                  </a:lnTo>
                  <a:lnTo>
                    <a:pt x="2257591" y="533931"/>
                  </a:lnTo>
                  <a:lnTo>
                    <a:pt x="2222500" y="541020"/>
                  </a:lnTo>
                  <a:lnTo>
                    <a:pt x="90169" y="541020"/>
                  </a:lnTo>
                  <a:lnTo>
                    <a:pt x="55078" y="533931"/>
                  </a:lnTo>
                  <a:lnTo>
                    <a:pt x="26415" y="514604"/>
                  </a:lnTo>
                  <a:lnTo>
                    <a:pt x="7088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34669" y="3496690"/>
            <a:ext cx="227329" cy="1417955"/>
            <a:chOff x="1034669" y="3496690"/>
            <a:chExt cx="227329" cy="1417955"/>
          </a:xfrm>
        </p:grpSpPr>
        <p:sp>
          <p:nvSpPr>
            <p:cNvPr id="9" name="object 9"/>
            <p:cNvSpPr/>
            <p:nvPr/>
          </p:nvSpPr>
          <p:spPr>
            <a:xfrm>
              <a:off x="1047369" y="3915536"/>
              <a:ext cx="201295" cy="986155"/>
            </a:xfrm>
            <a:custGeom>
              <a:avLst/>
              <a:gdLst/>
              <a:ahLst/>
              <a:cxnLst/>
              <a:rect l="l" t="t" r="r" b="b"/>
              <a:pathLst>
                <a:path w="201294" h="986154">
                  <a:moveTo>
                    <a:pt x="201168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00584" y="986027"/>
                  </a:lnTo>
                  <a:lnTo>
                    <a:pt x="201168" y="885444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7369" y="3915536"/>
              <a:ext cx="201295" cy="986155"/>
            </a:xfrm>
            <a:custGeom>
              <a:avLst/>
              <a:gdLst/>
              <a:ahLst/>
              <a:cxnLst/>
              <a:rect l="l" t="t" r="r" b="b"/>
              <a:pathLst>
                <a:path w="201294" h="986154">
                  <a:moveTo>
                    <a:pt x="201168" y="0"/>
                  </a:moveTo>
                  <a:lnTo>
                    <a:pt x="201168" y="885444"/>
                  </a:lnTo>
                  <a:lnTo>
                    <a:pt x="100584" y="986027"/>
                  </a:lnTo>
                  <a:lnTo>
                    <a:pt x="0" y="885444"/>
                  </a:lnTo>
                  <a:lnTo>
                    <a:pt x="0" y="0"/>
                  </a:lnTo>
                  <a:lnTo>
                    <a:pt x="201168" y="0"/>
                  </a:lnTo>
                  <a:close/>
                </a:path>
              </a:pathLst>
            </a:custGeom>
            <a:ln w="25400">
              <a:solidFill>
                <a:srgbClr val="EAEB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131" y="3509390"/>
              <a:ext cx="201295" cy="687705"/>
            </a:xfrm>
            <a:custGeom>
              <a:avLst/>
              <a:gdLst/>
              <a:ahLst/>
              <a:cxnLst/>
              <a:rect l="l" t="t" r="r" b="b"/>
              <a:pathLst>
                <a:path w="201294" h="687704">
                  <a:moveTo>
                    <a:pt x="201168" y="0"/>
                  </a:moveTo>
                  <a:lnTo>
                    <a:pt x="0" y="0"/>
                  </a:lnTo>
                  <a:lnTo>
                    <a:pt x="0" y="586740"/>
                  </a:lnTo>
                  <a:lnTo>
                    <a:pt x="100584" y="687324"/>
                  </a:lnTo>
                  <a:lnTo>
                    <a:pt x="201168" y="58674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8131" y="3509390"/>
              <a:ext cx="201295" cy="687705"/>
            </a:xfrm>
            <a:custGeom>
              <a:avLst/>
              <a:gdLst/>
              <a:ahLst/>
              <a:cxnLst/>
              <a:rect l="l" t="t" r="r" b="b"/>
              <a:pathLst>
                <a:path w="201294" h="687704">
                  <a:moveTo>
                    <a:pt x="201168" y="0"/>
                  </a:moveTo>
                  <a:lnTo>
                    <a:pt x="201168" y="586740"/>
                  </a:lnTo>
                  <a:lnTo>
                    <a:pt x="100584" y="687324"/>
                  </a:lnTo>
                  <a:lnTo>
                    <a:pt x="0" y="586740"/>
                  </a:lnTo>
                  <a:lnTo>
                    <a:pt x="0" y="0"/>
                  </a:lnTo>
                  <a:lnTo>
                    <a:pt x="201168" y="0"/>
                  </a:lnTo>
                  <a:close/>
                </a:path>
              </a:pathLst>
            </a:custGeom>
            <a:ln w="25400">
              <a:solidFill>
                <a:srgbClr val="EAEB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040052" y="2133789"/>
            <a:ext cx="3670300" cy="4381391"/>
            <a:chOff x="8040052" y="2133790"/>
            <a:chExt cx="3679825" cy="4187190"/>
          </a:xfrm>
        </p:grpSpPr>
        <p:sp>
          <p:nvSpPr>
            <p:cNvPr id="14" name="object 14"/>
            <p:cNvSpPr/>
            <p:nvPr/>
          </p:nvSpPr>
          <p:spPr>
            <a:xfrm>
              <a:off x="8044815" y="2138552"/>
              <a:ext cx="3670300" cy="4177665"/>
            </a:xfrm>
            <a:custGeom>
              <a:avLst/>
              <a:gdLst/>
              <a:ahLst/>
              <a:cxnLst/>
              <a:rect l="l" t="t" r="r" b="b"/>
              <a:pathLst>
                <a:path w="3670300" h="4177665">
                  <a:moveTo>
                    <a:pt x="3669792" y="0"/>
                  </a:moveTo>
                  <a:lnTo>
                    <a:pt x="0" y="0"/>
                  </a:lnTo>
                  <a:lnTo>
                    <a:pt x="0" y="4177284"/>
                  </a:lnTo>
                  <a:lnTo>
                    <a:pt x="3669792" y="4177284"/>
                  </a:lnTo>
                  <a:lnTo>
                    <a:pt x="3669792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44815" y="2138552"/>
              <a:ext cx="3670300" cy="4177665"/>
            </a:xfrm>
            <a:custGeom>
              <a:avLst/>
              <a:gdLst/>
              <a:ahLst/>
              <a:cxnLst/>
              <a:rect l="l" t="t" r="r" b="b"/>
              <a:pathLst>
                <a:path w="3670300" h="4177665">
                  <a:moveTo>
                    <a:pt x="0" y="4177284"/>
                  </a:moveTo>
                  <a:lnTo>
                    <a:pt x="3669792" y="4177284"/>
                  </a:lnTo>
                  <a:lnTo>
                    <a:pt x="3669792" y="0"/>
                  </a:lnTo>
                  <a:lnTo>
                    <a:pt x="0" y="0"/>
                  </a:lnTo>
                  <a:lnTo>
                    <a:pt x="0" y="41772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44815" y="2138552"/>
            <a:ext cx="3670300" cy="4381391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434975" marR="347345" indent="-342900">
              <a:lnSpc>
                <a:spcPts val="2480"/>
              </a:lnSpc>
              <a:spcBef>
                <a:spcPts val="334"/>
              </a:spcBef>
              <a:buAutoNum type="arabicPeriod"/>
              <a:tabLst>
                <a:tab pos="434975" algn="l"/>
              </a:tabLst>
            </a:pPr>
            <a:r>
              <a:rPr sz="2000" b="1" spc="-5" dirty="0">
                <a:latin typeface="Arial"/>
                <a:cs typeface="Arial"/>
              </a:rPr>
              <a:t>Small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Pixels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=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Better </a:t>
            </a:r>
            <a:r>
              <a:rPr sz="2000" b="1" spc="-6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Image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Resolution</a:t>
            </a:r>
            <a:endParaRPr sz="2000" dirty="0">
              <a:latin typeface="Arial"/>
              <a:cs typeface="Arial"/>
            </a:endParaRPr>
          </a:p>
          <a:p>
            <a:pPr marL="434975" marR="205104" indent="-342900">
              <a:lnSpc>
                <a:spcPts val="2480"/>
              </a:lnSpc>
              <a:spcBef>
                <a:spcPts val="1005"/>
              </a:spcBef>
              <a:buAutoNum type="arabicPeriod"/>
              <a:tabLst>
                <a:tab pos="434975" algn="l"/>
              </a:tabLst>
            </a:pPr>
            <a:r>
              <a:rPr sz="2000" b="1" spc="-5" dirty="0">
                <a:latin typeface="Arial"/>
                <a:cs typeface="Arial"/>
              </a:rPr>
              <a:t>Better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Efficiency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Up </a:t>
            </a:r>
            <a:r>
              <a:rPr sz="2000" b="1" spc="-6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80%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less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radiation</a:t>
            </a:r>
            <a:endParaRPr sz="2000" dirty="0">
              <a:latin typeface="Arial"/>
              <a:cs typeface="Arial"/>
            </a:endParaRPr>
          </a:p>
          <a:p>
            <a:pPr marL="434975" marR="349250" indent="-342900">
              <a:lnSpc>
                <a:spcPts val="2480"/>
              </a:lnSpc>
              <a:spcBef>
                <a:spcPts val="1010"/>
              </a:spcBef>
              <a:buAutoNum type="arabicPeriod"/>
              <a:tabLst>
                <a:tab pos="434975" algn="l"/>
              </a:tabLst>
            </a:pPr>
            <a:r>
              <a:rPr lang="en-US" sz="2000" b="1" spc="-5" dirty="0">
                <a:latin typeface="Arial"/>
                <a:cs typeface="Arial"/>
              </a:rPr>
              <a:t>Elimination of electronic noise</a:t>
            </a:r>
          </a:p>
          <a:p>
            <a:pPr marL="434975" marR="349250" indent="-342900">
              <a:lnSpc>
                <a:spcPts val="2480"/>
              </a:lnSpc>
              <a:spcBef>
                <a:spcPts val="1010"/>
              </a:spcBef>
              <a:buAutoNum type="arabicPeriod"/>
              <a:tabLst>
                <a:tab pos="434975" algn="l"/>
              </a:tabLst>
            </a:pPr>
            <a:r>
              <a:rPr lang="en-US" sz="2000" b="1" spc="-5" dirty="0">
                <a:latin typeface="Arial"/>
                <a:cs typeface="Arial"/>
              </a:rPr>
              <a:t>Equal contribution of lower energy quanta</a:t>
            </a:r>
          </a:p>
          <a:p>
            <a:pPr marL="434975" marR="349250" indent="-342900">
              <a:lnSpc>
                <a:spcPts val="2480"/>
              </a:lnSpc>
              <a:spcBef>
                <a:spcPts val="1010"/>
              </a:spcBef>
              <a:buAutoNum type="arabicPeriod"/>
              <a:tabLst>
                <a:tab pos="434975" algn="l"/>
              </a:tabLst>
            </a:pPr>
            <a:r>
              <a:rPr sz="2000" b="1" spc="-5" dirty="0">
                <a:latin typeface="Arial"/>
                <a:cs typeface="Arial"/>
              </a:rPr>
              <a:t>Energy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Bins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=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More </a:t>
            </a:r>
            <a:r>
              <a:rPr lang="en-US" sz="2000" b="1" spc="-62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Data</a:t>
            </a:r>
            <a:r>
              <a:rPr lang="en-US" sz="2000" b="1" spc="-20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/</a:t>
            </a:r>
            <a:r>
              <a:rPr lang="en-US" sz="2000" b="1" spc="-1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Photon</a:t>
            </a:r>
            <a:r>
              <a:rPr lang="en-US" sz="2000" b="1" spc="-25" dirty="0">
                <a:latin typeface="Arial"/>
                <a:cs typeface="Arial"/>
              </a:rPr>
              <a:t> </a:t>
            </a:r>
            <a:r>
              <a:rPr lang="en-US" sz="2000" b="1" spc="-5" dirty="0">
                <a:latin typeface="Arial"/>
                <a:cs typeface="Arial"/>
              </a:rPr>
              <a:t>(10x) = </a:t>
            </a:r>
            <a:r>
              <a:rPr sz="2000" b="1" spc="-5" dirty="0">
                <a:latin typeface="Arial"/>
                <a:cs typeface="Arial"/>
              </a:rPr>
              <a:t>Better </a:t>
            </a:r>
            <a:r>
              <a:rPr sz="2000" b="1" spc="-6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Materials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Identification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9472" y="1568958"/>
            <a:ext cx="2564130" cy="3873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540385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Scintillator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4765" y="1568958"/>
            <a:ext cx="2741295" cy="3873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Redlen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CZT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6197" y="3624072"/>
            <a:ext cx="139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8738" y="4390390"/>
            <a:ext cx="139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4183" y="3107435"/>
            <a:ext cx="422909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0320">
              <a:lnSpc>
                <a:spcPts val="1150"/>
              </a:lnSpc>
              <a:spcBef>
                <a:spcPts val="380"/>
              </a:spcBef>
            </a:pPr>
            <a:r>
              <a:rPr sz="1200" b="1" dirty="0">
                <a:latin typeface="Arial"/>
                <a:cs typeface="Arial"/>
              </a:rPr>
              <a:t>TWO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68875" y="3606419"/>
            <a:ext cx="2318385" cy="565785"/>
            <a:chOff x="4968875" y="3606419"/>
            <a:chExt cx="2318385" cy="565785"/>
          </a:xfrm>
        </p:grpSpPr>
        <p:sp>
          <p:nvSpPr>
            <p:cNvPr id="23" name="object 23"/>
            <p:cNvSpPr/>
            <p:nvPr/>
          </p:nvSpPr>
          <p:spPr>
            <a:xfrm>
              <a:off x="4981575" y="3619119"/>
              <a:ext cx="2292985" cy="540385"/>
            </a:xfrm>
            <a:custGeom>
              <a:avLst/>
              <a:gdLst/>
              <a:ahLst/>
              <a:cxnLst/>
              <a:rect l="l" t="t" r="r" b="b"/>
              <a:pathLst>
                <a:path w="2292984" h="540385">
                  <a:moveTo>
                    <a:pt x="2202815" y="0"/>
                  </a:moveTo>
                  <a:lnTo>
                    <a:pt x="90042" y="0"/>
                  </a:lnTo>
                  <a:lnTo>
                    <a:pt x="54971" y="7068"/>
                  </a:lnTo>
                  <a:lnTo>
                    <a:pt x="26352" y="26352"/>
                  </a:lnTo>
                  <a:lnTo>
                    <a:pt x="7068" y="54971"/>
                  </a:lnTo>
                  <a:lnTo>
                    <a:pt x="0" y="90042"/>
                  </a:lnTo>
                  <a:lnTo>
                    <a:pt x="0" y="450214"/>
                  </a:lnTo>
                  <a:lnTo>
                    <a:pt x="7068" y="485286"/>
                  </a:lnTo>
                  <a:lnTo>
                    <a:pt x="26352" y="513905"/>
                  </a:lnTo>
                  <a:lnTo>
                    <a:pt x="54971" y="533189"/>
                  </a:lnTo>
                  <a:lnTo>
                    <a:pt x="90042" y="540257"/>
                  </a:lnTo>
                  <a:lnTo>
                    <a:pt x="2202815" y="540257"/>
                  </a:lnTo>
                  <a:lnTo>
                    <a:pt x="2237886" y="533189"/>
                  </a:lnTo>
                  <a:lnTo>
                    <a:pt x="2266505" y="513905"/>
                  </a:lnTo>
                  <a:lnTo>
                    <a:pt x="2285789" y="485286"/>
                  </a:lnTo>
                  <a:lnTo>
                    <a:pt x="2292857" y="450214"/>
                  </a:lnTo>
                  <a:lnTo>
                    <a:pt x="2292857" y="90042"/>
                  </a:lnTo>
                  <a:lnTo>
                    <a:pt x="2285789" y="54971"/>
                  </a:lnTo>
                  <a:lnTo>
                    <a:pt x="2266505" y="26352"/>
                  </a:lnTo>
                  <a:lnTo>
                    <a:pt x="2237886" y="7068"/>
                  </a:lnTo>
                  <a:lnTo>
                    <a:pt x="2202815" y="0"/>
                  </a:lnTo>
                  <a:close/>
                </a:path>
              </a:pathLst>
            </a:custGeom>
            <a:solidFill>
              <a:srgbClr val="FC47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81575" y="3619119"/>
              <a:ext cx="2292985" cy="540385"/>
            </a:xfrm>
            <a:custGeom>
              <a:avLst/>
              <a:gdLst/>
              <a:ahLst/>
              <a:cxnLst/>
              <a:rect l="l" t="t" r="r" b="b"/>
              <a:pathLst>
                <a:path w="2292984" h="540385">
                  <a:moveTo>
                    <a:pt x="0" y="90042"/>
                  </a:moveTo>
                  <a:lnTo>
                    <a:pt x="7068" y="54971"/>
                  </a:lnTo>
                  <a:lnTo>
                    <a:pt x="26352" y="26352"/>
                  </a:lnTo>
                  <a:lnTo>
                    <a:pt x="54971" y="7068"/>
                  </a:lnTo>
                  <a:lnTo>
                    <a:pt x="90042" y="0"/>
                  </a:lnTo>
                  <a:lnTo>
                    <a:pt x="2202815" y="0"/>
                  </a:lnTo>
                  <a:lnTo>
                    <a:pt x="2237886" y="7068"/>
                  </a:lnTo>
                  <a:lnTo>
                    <a:pt x="2266505" y="26352"/>
                  </a:lnTo>
                  <a:lnTo>
                    <a:pt x="2285789" y="54971"/>
                  </a:lnTo>
                  <a:lnTo>
                    <a:pt x="2292857" y="90042"/>
                  </a:lnTo>
                  <a:lnTo>
                    <a:pt x="2292857" y="450214"/>
                  </a:lnTo>
                  <a:lnTo>
                    <a:pt x="2285789" y="485286"/>
                  </a:lnTo>
                  <a:lnTo>
                    <a:pt x="2266505" y="513905"/>
                  </a:lnTo>
                  <a:lnTo>
                    <a:pt x="2237886" y="533189"/>
                  </a:lnTo>
                  <a:lnTo>
                    <a:pt x="2202815" y="540257"/>
                  </a:lnTo>
                  <a:lnTo>
                    <a:pt x="90042" y="540257"/>
                  </a:lnTo>
                  <a:lnTo>
                    <a:pt x="54971" y="533189"/>
                  </a:lnTo>
                  <a:lnTo>
                    <a:pt x="26352" y="513905"/>
                  </a:lnTo>
                  <a:lnTo>
                    <a:pt x="7068" y="485286"/>
                  </a:lnTo>
                  <a:lnTo>
                    <a:pt x="0" y="450214"/>
                  </a:lnTo>
                  <a:lnTo>
                    <a:pt x="0" y="900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034" y="3674110"/>
              <a:ext cx="227075" cy="2286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5536" y="3879723"/>
              <a:ext cx="127000" cy="2039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1462" y="3675888"/>
              <a:ext cx="227075" cy="2286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1965" y="3881247"/>
              <a:ext cx="127000" cy="2039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2236" y="3666236"/>
              <a:ext cx="227075" cy="228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247" y="3872103"/>
              <a:ext cx="127000" cy="2039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8183" y="3665728"/>
              <a:ext cx="227076" cy="2286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9675" y="3874389"/>
              <a:ext cx="127000" cy="20396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665976" y="3722116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CZT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39919" y="4328795"/>
            <a:ext cx="2318385" cy="565785"/>
            <a:chOff x="4939919" y="4328795"/>
            <a:chExt cx="2318385" cy="565785"/>
          </a:xfrm>
        </p:grpSpPr>
        <p:sp>
          <p:nvSpPr>
            <p:cNvPr id="35" name="object 35"/>
            <p:cNvSpPr/>
            <p:nvPr/>
          </p:nvSpPr>
          <p:spPr>
            <a:xfrm>
              <a:off x="4952619" y="4341495"/>
              <a:ext cx="2292985" cy="540385"/>
            </a:xfrm>
            <a:custGeom>
              <a:avLst/>
              <a:gdLst/>
              <a:ahLst/>
              <a:cxnLst/>
              <a:rect l="l" t="t" r="r" b="b"/>
              <a:pathLst>
                <a:path w="2292984" h="540385">
                  <a:moveTo>
                    <a:pt x="2202814" y="0"/>
                  </a:moveTo>
                  <a:lnTo>
                    <a:pt x="90042" y="0"/>
                  </a:lnTo>
                  <a:lnTo>
                    <a:pt x="54971" y="7068"/>
                  </a:lnTo>
                  <a:lnTo>
                    <a:pt x="26352" y="26352"/>
                  </a:lnTo>
                  <a:lnTo>
                    <a:pt x="7068" y="54971"/>
                  </a:lnTo>
                  <a:lnTo>
                    <a:pt x="0" y="90042"/>
                  </a:lnTo>
                  <a:lnTo>
                    <a:pt x="0" y="450214"/>
                  </a:lnTo>
                  <a:lnTo>
                    <a:pt x="7068" y="485286"/>
                  </a:lnTo>
                  <a:lnTo>
                    <a:pt x="26352" y="513905"/>
                  </a:lnTo>
                  <a:lnTo>
                    <a:pt x="54971" y="533189"/>
                  </a:lnTo>
                  <a:lnTo>
                    <a:pt x="90042" y="540257"/>
                  </a:lnTo>
                  <a:lnTo>
                    <a:pt x="2202814" y="540257"/>
                  </a:lnTo>
                  <a:lnTo>
                    <a:pt x="2237886" y="533189"/>
                  </a:lnTo>
                  <a:lnTo>
                    <a:pt x="2266505" y="513905"/>
                  </a:lnTo>
                  <a:lnTo>
                    <a:pt x="2285789" y="485286"/>
                  </a:lnTo>
                  <a:lnTo>
                    <a:pt x="2292857" y="450214"/>
                  </a:lnTo>
                  <a:lnTo>
                    <a:pt x="2292857" y="90042"/>
                  </a:lnTo>
                  <a:lnTo>
                    <a:pt x="2285789" y="54971"/>
                  </a:lnTo>
                  <a:lnTo>
                    <a:pt x="2266505" y="26352"/>
                  </a:lnTo>
                  <a:lnTo>
                    <a:pt x="2237886" y="7068"/>
                  </a:lnTo>
                  <a:lnTo>
                    <a:pt x="220281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52619" y="4341495"/>
              <a:ext cx="2292985" cy="540385"/>
            </a:xfrm>
            <a:custGeom>
              <a:avLst/>
              <a:gdLst/>
              <a:ahLst/>
              <a:cxnLst/>
              <a:rect l="l" t="t" r="r" b="b"/>
              <a:pathLst>
                <a:path w="2292984" h="540385">
                  <a:moveTo>
                    <a:pt x="0" y="90042"/>
                  </a:moveTo>
                  <a:lnTo>
                    <a:pt x="7068" y="54971"/>
                  </a:lnTo>
                  <a:lnTo>
                    <a:pt x="26352" y="26352"/>
                  </a:lnTo>
                  <a:lnTo>
                    <a:pt x="54971" y="7068"/>
                  </a:lnTo>
                  <a:lnTo>
                    <a:pt x="90042" y="0"/>
                  </a:lnTo>
                  <a:lnTo>
                    <a:pt x="2202814" y="0"/>
                  </a:lnTo>
                  <a:lnTo>
                    <a:pt x="2237886" y="7068"/>
                  </a:lnTo>
                  <a:lnTo>
                    <a:pt x="2266505" y="26352"/>
                  </a:lnTo>
                  <a:lnTo>
                    <a:pt x="2285789" y="54971"/>
                  </a:lnTo>
                  <a:lnTo>
                    <a:pt x="2292857" y="90042"/>
                  </a:lnTo>
                  <a:lnTo>
                    <a:pt x="2292857" y="450214"/>
                  </a:lnTo>
                  <a:lnTo>
                    <a:pt x="2285789" y="485286"/>
                  </a:lnTo>
                  <a:lnTo>
                    <a:pt x="2266505" y="513905"/>
                  </a:lnTo>
                  <a:lnTo>
                    <a:pt x="2237886" y="533189"/>
                  </a:lnTo>
                  <a:lnTo>
                    <a:pt x="2202814" y="540257"/>
                  </a:lnTo>
                  <a:lnTo>
                    <a:pt x="90042" y="540257"/>
                  </a:lnTo>
                  <a:lnTo>
                    <a:pt x="54971" y="533189"/>
                  </a:lnTo>
                  <a:lnTo>
                    <a:pt x="26352" y="513905"/>
                  </a:lnTo>
                  <a:lnTo>
                    <a:pt x="7068" y="485286"/>
                  </a:lnTo>
                  <a:lnTo>
                    <a:pt x="0" y="450214"/>
                  </a:lnTo>
                  <a:lnTo>
                    <a:pt x="0" y="900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6454" y="4454144"/>
              <a:ext cx="2029332" cy="35534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633721" y="5099303"/>
            <a:ext cx="2896870" cy="120015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35890" marR="127635" algn="ctr">
              <a:lnSpc>
                <a:spcPct val="100000"/>
              </a:lnSpc>
              <a:spcBef>
                <a:spcPts val="34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Photon Counting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Direct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Conversion </a:t>
            </a:r>
            <a:r>
              <a:rPr sz="2400" b="1" spc="-6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Detector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400" y="1994916"/>
            <a:ext cx="2366010" cy="136855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995167" y="4277360"/>
            <a:ext cx="62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Ph</a:t>
            </a:r>
            <a:r>
              <a:rPr sz="1600" spc="-10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t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dirty="0">
                <a:latin typeface="Arial MT"/>
                <a:cs typeface="Arial MT"/>
              </a:rPr>
              <a:t>-  </a:t>
            </a:r>
            <a:r>
              <a:rPr sz="1600" spc="-5" dirty="0">
                <a:latin typeface="Arial MT"/>
                <a:cs typeface="Arial MT"/>
              </a:rPr>
              <a:t>Diode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66823" y="5619972"/>
            <a:ext cx="746125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Light</a:t>
            </a:r>
            <a:r>
              <a:rPr sz="16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ctron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642361" y="4332223"/>
            <a:ext cx="248920" cy="428625"/>
            <a:chOff x="2642361" y="4332223"/>
            <a:chExt cx="248920" cy="428625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3697" y="4332223"/>
              <a:ext cx="227075" cy="2286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2361" y="4560315"/>
              <a:ext cx="126745" cy="20002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590547" y="4266184"/>
            <a:ext cx="7715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Light </a:t>
            </a:r>
            <a:r>
              <a:rPr sz="1600" dirty="0">
                <a:latin typeface="Arial MT"/>
                <a:cs typeface="Arial MT"/>
              </a:rPr>
              <a:t>to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dirty="0">
                <a:latin typeface="Arial MT"/>
                <a:cs typeface="Arial MT"/>
              </a:rPr>
              <a:t>ctron</a:t>
            </a:r>
          </a:p>
        </p:txBody>
      </p:sp>
      <p:grpSp>
        <p:nvGrpSpPr>
          <p:cNvPr id="46" name="object 46"/>
          <p:cNvGrpSpPr/>
          <p:nvPr/>
        </p:nvGrpSpPr>
        <p:grpSpPr>
          <a:xfrm>
            <a:off x="1339469" y="4896484"/>
            <a:ext cx="2352040" cy="565785"/>
            <a:chOff x="1339469" y="4896484"/>
            <a:chExt cx="2352040" cy="565785"/>
          </a:xfrm>
        </p:grpSpPr>
        <p:sp>
          <p:nvSpPr>
            <p:cNvPr id="47" name="object 47"/>
            <p:cNvSpPr/>
            <p:nvPr/>
          </p:nvSpPr>
          <p:spPr>
            <a:xfrm>
              <a:off x="1352169" y="4909184"/>
              <a:ext cx="2326640" cy="540385"/>
            </a:xfrm>
            <a:custGeom>
              <a:avLst/>
              <a:gdLst/>
              <a:ahLst/>
              <a:cxnLst/>
              <a:rect l="l" t="t" r="r" b="b"/>
              <a:pathLst>
                <a:path w="2326640" h="540385">
                  <a:moveTo>
                    <a:pt x="2236343" y="0"/>
                  </a:moveTo>
                  <a:lnTo>
                    <a:pt x="90043" y="0"/>
                  </a:lnTo>
                  <a:lnTo>
                    <a:pt x="54971" y="7068"/>
                  </a:lnTo>
                  <a:lnTo>
                    <a:pt x="26352" y="26352"/>
                  </a:lnTo>
                  <a:lnTo>
                    <a:pt x="7068" y="54971"/>
                  </a:lnTo>
                  <a:lnTo>
                    <a:pt x="0" y="90042"/>
                  </a:lnTo>
                  <a:lnTo>
                    <a:pt x="0" y="450214"/>
                  </a:lnTo>
                  <a:lnTo>
                    <a:pt x="7068" y="485286"/>
                  </a:lnTo>
                  <a:lnTo>
                    <a:pt x="26352" y="513905"/>
                  </a:lnTo>
                  <a:lnTo>
                    <a:pt x="54971" y="533189"/>
                  </a:lnTo>
                  <a:lnTo>
                    <a:pt x="90043" y="540257"/>
                  </a:lnTo>
                  <a:lnTo>
                    <a:pt x="2236343" y="540257"/>
                  </a:lnTo>
                  <a:lnTo>
                    <a:pt x="2271414" y="533189"/>
                  </a:lnTo>
                  <a:lnTo>
                    <a:pt x="2300033" y="513905"/>
                  </a:lnTo>
                  <a:lnTo>
                    <a:pt x="2319317" y="485286"/>
                  </a:lnTo>
                  <a:lnTo>
                    <a:pt x="2326385" y="450214"/>
                  </a:lnTo>
                  <a:lnTo>
                    <a:pt x="2326385" y="90042"/>
                  </a:lnTo>
                  <a:lnTo>
                    <a:pt x="2319317" y="54971"/>
                  </a:lnTo>
                  <a:lnTo>
                    <a:pt x="2300033" y="26352"/>
                  </a:lnTo>
                  <a:lnTo>
                    <a:pt x="2271414" y="7068"/>
                  </a:lnTo>
                  <a:lnTo>
                    <a:pt x="223634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52169" y="4909184"/>
              <a:ext cx="2326640" cy="540385"/>
            </a:xfrm>
            <a:custGeom>
              <a:avLst/>
              <a:gdLst/>
              <a:ahLst/>
              <a:cxnLst/>
              <a:rect l="l" t="t" r="r" b="b"/>
              <a:pathLst>
                <a:path w="2326640" h="540385">
                  <a:moveTo>
                    <a:pt x="0" y="90042"/>
                  </a:moveTo>
                  <a:lnTo>
                    <a:pt x="7068" y="54971"/>
                  </a:lnTo>
                  <a:lnTo>
                    <a:pt x="26352" y="26352"/>
                  </a:lnTo>
                  <a:lnTo>
                    <a:pt x="54971" y="7068"/>
                  </a:lnTo>
                  <a:lnTo>
                    <a:pt x="90043" y="0"/>
                  </a:lnTo>
                  <a:lnTo>
                    <a:pt x="2236343" y="0"/>
                  </a:lnTo>
                  <a:lnTo>
                    <a:pt x="2271414" y="7068"/>
                  </a:lnTo>
                  <a:lnTo>
                    <a:pt x="2300033" y="26352"/>
                  </a:lnTo>
                  <a:lnTo>
                    <a:pt x="2319317" y="54971"/>
                  </a:lnTo>
                  <a:lnTo>
                    <a:pt x="2326385" y="90042"/>
                  </a:lnTo>
                  <a:lnTo>
                    <a:pt x="2326385" y="450214"/>
                  </a:lnTo>
                  <a:lnTo>
                    <a:pt x="2319317" y="485286"/>
                  </a:lnTo>
                  <a:lnTo>
                    <a:pt x="2300033" y="513905"/>
                  </a:lnTo>
                  <a:lnTo>
                    <a:pt x="2271414" y="533189"/>
                  </a:lnTo>
                  <a:lnTo>
                    <a:pt x="2236343" y="540257"/>
                  </a:lnTo>
                  <a:lnTo>
                    <a:pt x="90043" y="540257"/>
                  </a:lnTo>
                  <a:lnTo>
                    <a:pt x="54971" y="533189"/>
                  </a:lnTo>
                  <a:lnTo>
                    <a:pt x="26352" y="513905"/>
                  </a:lnTo>
                  <a:lnTo>
                    <a:pt x="7068" y="485286"/>
                  </a:lnTo>
                  <a:lnTo>
                    <a:pt x="0" y="450214"/>
                  </a:lnTo>
                  <a:lnTo>
                    <a:pt x="0" y="9004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2486" y="5044693"/>
              <a:ext cx="1939036" cy="304800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109472" y="5579364"/>
            <a:ext cx="2562225" cy="7080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69" rIns="0" bIns="0" rtlCol="0">
            <a:spAutoFit/>
          </a:bodyPr>
          <a:lstStyle/>
          <a:p>
            <a:pPr marL="166370" marR="159385" indent="528320">
              <a:lnSpc>
                <a:spcPct val="100000"/>
              </a:lnSpc>
              <a:spcBef>
                <a:spcPts val="309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Scintillator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Integrating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Detector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584827" y="3538601"/>
            <a:ext cx="226695" cy="682625"/>
            <a:chOff x="4584827" y="3538601"/>
            <a:chExt cx="226695" cy="682625"/>
          </a:xfrm>
        </p:grpSpPr>
        <p:sp>
          <p:nvSpPr>
            <p:cNvPr id="52" name="object 52"/>
            <p:cNvSpPr/>
            <p:nvPr/>
          </p:nvSpPr>
          <p:spPr>
            <a:xfrm>
              <a:off x="4597527" y="3551301"/>
              <a:ext cx="201295" cy="657225"/>
            </a:xfrm>
            <a:custGeom>
              <a:avLst/>
              <a:gdLst/>
              <a:ahLst/>
              <a:cxnLst/>
              <a:rect l="l" t="t" r="r" b="b"/>
              <a:pathLst>
                <a:path w="201295" h="657225">
                  <a:moveTo>
                    <a:pt x="201168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00584" y="656844"/>
                  </a:lnTo>
                  <a:lnTo>
                    <a:pt x="201168" y="55626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97527" y="3551301"/>
              <a:ext cx="201295" cy="657225"/>
            </a:xfrm>
            <a:custGeom>
              <a:avLst/>
              <a:gdLst/>
              <a:ahLst/>
              <a:cxnLst/>
              <a:rect l="l" t="t" r="r" b="b"/>
              <a:pathLst>
                <a:path w="201295" h="657225">
                  <a:moveTo>
                    <a:pt x="201168" y="0"/>
                  </a:moveTo>
                  <a:lnTo>
                    <a:pt x="201168" y="556260"/>
                  </a:lnTo>
                  <a:lnTo>
                    <a:pt x="100584" y="656844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01168" y="0"/>
                  </a:lnTo>
                  <a:close/>
                </a:path>
              </a:pathLst>
            </a:custGeom>
            <a:ln w="25400">
              <a:solidFill>
                <a:srgbClr val="EAEB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433315" y="3181096"/>
            <a:ext cx="593090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7790" marR="5080" indent="-85725">
              <a:lnSpc>
                <a:spcPct val="80000"/>
              </a:lnSpc>
              <a:spcBef>
                <a:spcPts val="385"/>
              </a:spcBef>
            </a:pPr>
            <a:r>
              <a:rPr sz="1200" b="1" dirty="0">
                <a:latin typeface="Arial"/>
                <a:cs typeface="Arial"/>
              </a:rPr>
              <a:t>SINGLE  </a:t>
            </a:r>
            <a:r>
              <a:rPr sz="1200" b="1" spc="-5" dirty="0">
                <a:latin typeface="Arial"/>
                <a:cs typeface="Arial"/>
              </a:rPr>
              <a:t>STEP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32452" y="3680460"/>
            <a:ext cx="1390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96205" y="1986533"/>
            <a:ext cx="2810255" cy="140970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2849372" y="2482341"/>
            <a:ext cx="727710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35890">
              <a:lnSpc>
                <a:spcPts val="1150"/>
              </a:lnSpc>
              <a:spcBef>
                <a:spcPts val="380"/>
              </a:spcBef>
            </a:pPr>
            <a:r>
              <a:rPr sz="1200" b="1" spc="-5" dirty="0">
                <a:latin typeface="Arial"/>
                <a:cs typeface="Arial"/>
              </a:rPr>
              <a:t>X-Ray </a:t>
            </a:r>
            <a:r>
              <a:rPr sz="1200" b="1" dirty="0">
                <a:latin typeface="Arial"/>
                <a:cs typeface="Arial"/>
              </a:rPr>
              <a:t> Sp</a:t>
            </a:r>
            <a:r>
              <a:rPr sz="1200" b="1" spc="-5" dirty="0">
                <a:latin typeface="Arial"/>
                <a:cs typeface="Arial"/>
              </a:rPr>
              <a:t>ectrum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03340" y="2438400"/>
            <a:ext cx="727710" cy="35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35890">
              <a:lnSpc>
                <a:spcPct val="80000"/>
              </a:lnSpc>
              <a:spcBef>
                <a:spcPts val="385"/>
              </a:spcBef>
            </a:pPr>
            <a:r>
              <a:rPr sz="1200" b="1" spc="-5" dirty="0">
                <a:latin typeface="Arial"/>
                <a:cs typeface="Arial"/>
              </a:rPr>
              <a:t>X-Ray </a:t>
            </a:r>
            <a:r>
              <a:rPr sz="1200" b="1" dirty="0">
                <a:latin typeface="Arial"/>
                <a:cs typeface="Arial"/>
              </a:rPr>
              <a:t> Sp</a:t>
            </a:r>
            <a:r>
              <a:rPr sz="1200" b="1" spc="-5" dirty="0">
                <a:latin typeface="Arial"/>
                <a:cs typeface="Arial"/>
              </a:rPr>
              <a:t>ectrum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299844" y="3543934"/>
            <a:ext cx="2374900" cy="614045"/>
            <a:chOff x="1299844" y="3543934"/>
            <a:chExt cx="2374900" cy="614045"/>
          </a:xfrm>
        </p:grpSpPr>
        <p:sp>
          <p:nvSpPr>
            <p:cNvPr id="60" name="object 60"/>
            <p:cNvSpPr/>
            <p:nvPr/>
          </p:nvSpPr>
          <p:spPr>
            <a:xfrm>
              <a:off x="1312544" y="3556634"/>
              <a:ext cx="2349500" cy="588645"/>
            </a:xfrm>
            <a:custGeom>
              <a:avLst/>
              <a:gdLst/>
              <a:ahLst/>
              <a:cxnLst/>
              <a:rect l="l" t="t" r="r" b="b"/>
              <a:pathLst>
                <a:path w="2349500" h="588645">
                  <a:moveTo>
                    <a:pt x="2251202" y="0"/>
                  </a:moveTo>
                  <a:lnTo>
                    <a:pt x="98043" y="0"/>
                  </a:lnTo>
                  <a:lnTo>
                    <a:pt x="59900" y="7711"/>
                  </a:lnTo>
                  <a:lnTo>
                    <a:pt x="28733" y="28733"/>
                  </a:lnTo>
                  <a:lnTo>
                    <a:pt x="7711" y="59900"/>
                  </a:lnTo>
                  <a:lnTo>
                    <a:pt x="0" y="98043"/>
                  </a:lnTo>
                  <a:lnTo>
                    <a:pt x="0" y="490219"/>
                  </a:lnTo>
                  <a:lnTo>
                    <a:pt x="7711" y="528363"/>
                  </a:lnTo>
                  <a:lnTo>
                    <a:pt x="28733" y="559530"/>
                  </a:lnTo>
                  <a:lnTo>
                    <a:pt x="59900" y="580552"/>
                  </a:lnTo>
                  <a:lnTo>
                    <a:pt x="98043" y="588263"/>
                  </a:lnTo>
                  <a:lnTo>
                    <a:pt x="2251202" y="588263"/>
                  </a:lnTo>
                  <a:lnTo>
                    <a:pt x="2289345" y="580552"/>
                  </a:lnTo>
                  <a:lnTo>
                    <a:pt x="2320512" y="559530"/>
                  </a:lnTo>
                  <a:lnTo>
                    <a:pt x="2341534" y="528363"/>
                  </a:lnTo>
                  <a:lnTo>
                    <a:pt x="2349246" y="490219"/>
                  </a:lnTo>
                  <a:lnTo>
                    <a:pt x="2349246" y="98043"/>
                  </a:lnTo>
                  <a:lnTo>
                    <a:pt x="2341534" y="59900"/>
                  </a:lnTo>
                  <a:lnTo>
                    <a:pt x="2320512" y="28733"/>
                  </a:lnTo>
                  <a:lnTo>
                    <a:pt x="2289345" y="7711"/>
                  </a:lnTo>
                  <a:lnTo>
                    <a:pt x="2251202" y="0"/>
                  </a:lnTo>
                  <a:close/>
                </a:path>
              </a:pathLst>
            </a:custGeom>
            <a:solidFill>
              <a:srgbClr val="C50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12544" y="3556634"/>
              <a:ext cx="2349500" cy="588645"/>
            </a:xfrm>
            <a:custGeom>
              <a:avLst/>
              <a:gdLst/>
              <a:ahLst/>
              <a:cxnLst/>
              <a:rect l="l" t="t" r="r" b="b"/>
              <a:pathLst>
                <a:path w="2349500" h="588645">
                  <a:moveTo>
                    <a:pt x="0" y="98043"/>
                  </a:moveTo>
                  <a:lnTo>
                    <a:pt x="7711" y="59900"/>
                  </a:lnTo>
                  <a:lnTo>
                    <a:pt x="28733" y="28733"/>
                  </a:lnTo>
                  <a:lnTo>
                    <a:pt x="59900" y="7711"/>
                  </a:lnTo>
                  <a:lnTo>
                    <a:pt x="98043" y="0"/>
                  </a:lnTo>
                  <a:lnTo>
                    <a:pt x="2251202" y="0"/>
                  </a:lnTo>
                  <a:lnTo>
                    <a:pt x="2289345" y="7711"/>
                  </a:lnTo>
                  <a:lnTo>
                    <a:pt x="2320512" y="28733"/>
                  </a:lnTo>
                  <a:lnTo>
                    <a:pt x="2341534" y="59900"/>
                  </a:lnTo>
                  <a:lnTo>
                    <a:pt x="2349246" y="98043"/>
                  </a:lnTo>
                  <a:lnTo>
                    <a:pt x="2349246" y="490219"/>
                  </a:lnTo>
                  <a:lnTo>
                    <a:pt x="2341534" y="528363"/>
                  </a:lnTo>
                  <a:lnTo>
                    <a:pt x="2320512" y="559530"/>
                  </a:lnTo>
                  <a:lnTo>
                    <a:pt x="2289345" y="580552"/>
                  </a:lnTo>
                  <a:lnTo>
                    <a:pt x="2251202" y="588263"/>
                  </a:lnTo>
                  <a:lnTo>
                    <a:pt x="98043" y="588263"/>
                  </a:lnTo>
                  <a:lnTo>
                    <a:pt x="59900" y="580552"/>
                  </a:lnTo>
                  <a:lnTo>
                    <a:pt x="28733" y="559530"/>
                  </a:lnTo>
                  <a:lnTo>
                    <a:pt x="7711" y="528363"/>
                  </a:lnTo>
                  <a:lnTo>
                    <a:pt x="0" y="490219"/>
                  </a:lnTo>
                  <a:lnTo>
                    <a:pt x="0" y="9804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3514" y="3689222"/>
              <a:ext cx="386207" cy="37630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2926841" y="3613403"/>
              <a:ext cx="671830" cy="492759"/>
            </a:xfrm>
            <a:custGeom>
              <a:avLst/>
              <a:gdLst/>
              <a:ahLst/>
              <a:cxnLst/>
              <a:rect l="l" t="t" r="r" b="b"/>
              <a:pathLst>
                <a:path w="671829" h="492760">
                  <a:moveTo>
                    <a:pt x="671321" y="0"/>
                  </a:moveTo>
                  <a:lnTo>
                    <a:pt x="0" y="0"/>
                  </a:lnTo>
                  <a:lnTo>
                    <a:pt x="0" y="492252"/>
                  </a:lnTo>
                  <a:lnTo>
                    <a:pt x="671321" y="492252"/>
                  </a:lnTo>
                  <a:lnTo>
                    <a:pt x="671321" y="0"/>
                  </a:lnTo>
                  <a:close/>
                </a:path>
              </a:pathLst>
            </a:custGeom>
            <a:solidFill>
              <a:srgbClr val="C50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14142" y="3594608"/>
            <a:ext cx="590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Scint</a:t>
            </a:r>
            <a:r>
              <a:rPr sz="1600" spc="-5" dirty="0">
                <a:latin typeface="Arial MT"/>
                <a:cs typeface="Arial MT"/>
              </a:rPr>
              <a:t>i</a:t>
            </a:r>
            <a:r>
              <a:rPr sz="1600" dirty="0">
                <a:latin typeface="Arial MT"/>
                <a:cs typeface="Arial MT"/>
              </a:rPr>
              <a:t>-  </a:t>
            </a:r>
            <a:r>
              <a:rPr sz="1600" spc="-5" dirty="0">
                <a:latin typeface="Arial MT"/>
                <a:cs typeface="Arial MT"/>
              </a:rPr>
              <a:t>llator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59279" y="3651503"/>
            <a:ext cx="808990" cy="339090"/>
          </a:xfrm>
          <a:custGeom>
            <a:avLst/>
            <a:gdLst/>
            <a:ahLst/>
            <a:cxnLst/>
            <a:rect l="l" t="t" r="r" b="b"/>
            <a:pathLst>
              <a:path w="808989" h="339089">
                <a:moveTo>
                  <a:pt x="808482" y="0"/>
                </a:moveTo>
                <a:lnTo>
                  <a:pt x="0" y="0"/>
                </a:lnTo>
                <a:lnTo>
                  <a:pt x="0" y="339090"/>
                </a:lnTo>
                <a:lnTo>
                  <a:pt x="808482" y="339090"/>
                </a:lnTo>
                <a:lnTo>
                  <a:pt x="808482" y="0"/>
                </a:lnTo>
                <a:close/>
              </a:path>
            </a:pathLst>
          </a:custGeom>
          <a:solidFill>
            <a:srgbClr val="C50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938273" y="3678935"/>
            <a:ext cx="4660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Li</a:t>
            </a:r>
            <a:r>
              <a:rPr sz="1600" spc="-10" dirty="0">
                <a:latin typeface="Arial MT"/>
                <a:cs typeface="Arial MT"/>
              </a:rPr>
              <a:t>g</a:t>
            </a:r>
            <a:r>
              <a:rPr sz="1600" dirty="0">
                <a:latin typeface="Arial MT"/>
                <a:cs typeface="Arial MT"/>
              </a:rPr>
              <a:t>ht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44815" y="1568958"/>
            <a:ext cx="3670300" cy="5695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93345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73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CZT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9962" y="901827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3740" y="339598"/>
            <a:ext cx="98602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Medical,</a:t>
            </a:r>
            <a:r>
              <a:rPr sz="3200" spc="-15" dirty="0"/>
              <a:t> </a:t>
            </a:r>
            <a:r>
              <a:rPr sz="3200" spc="-30" dirty="0"/>
              <a:t>Security,</a:t>
            </a:r>
            <a:r>
              <a:rPr sz="3200" spc="10" dirty="0"/>
              <a:t> </a:t>
            </a:r>
            <a:r>
              <a:rPr sz="3200" spc="-5" dirty="0"/>
              <a:t>NDT</a:t>
            </a:r>
            <a:r>
              <a:rPr sz="3200" spc="5" dirty="0"/>
              <a:t> </a:t>
            </a:r>
            <a:r>
              <a:rPr sz="3200" spc="-5" dirty="0"/>
              <a:t>&amp;</a:t>
            </a:r>
            <a:r>
              <a:rPr sz="3200" spc="10" dirty="0"/>
              <a:t> </a:t>
            </a:r>
            <a:r>
              <a:rPr sz="3200" spc="-5" dirty="0"/>
              <a:t>Science CZT</a:t>
            </a:r>
            <a:r>
              <a:rPr sz="3200" spc="-125" dirty="0"/>
              <a:t> </a:t>
            </a:r>
            <a:r>
              <a:rPr sz="3200" spc="-5" dirty="0"/>
              <a:t>Applications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226" y="1554480"/>
            <a:ext cx="2830068" cy="17030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7850" y="3259835"/>
            <a:ext cx="277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Photon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Counting </a:t>
            </a:r>
            <a:r>
              <a:rPr sz="2400" dirty="0">
                <a:latin typeface="Arial MT"/>
                <a:cs typeface="Arial MT"/>
              </a:rPr>
              <a:t>CT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4216" y="3255771"/>
            <a:ext cx="1694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SPECT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795" y="5972555"/>
            <a:ext cx="2603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Baggage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Scanning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1067" y="5959094"/>
            <a:ext cx="170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Radiation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4347" y="3261614"/>
            <a:ext cx="148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NM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Cardio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831" y="4063000"/>
            <a:ext cx="2899539" cy="185000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732276" y="4097328"/>
            <a:ext cx="3085465" cy="1850389"/>
            <a:chOff x="3732276" y="4097328"/>
            <a:chExt cx="3085465" cy="185038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324" y="4293108"/>
              <a:ext cx="1177290" cy="16009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2276" y="4097328"/>
              <a:ext cx="1932438" cy="185008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748278" y="1554480"/>
            <a:ext cx="8099425" cy="1779270"/>
            <a:chOff x="3748278" y="1554480"/>
            <a:chExt cx="8099425" cy="177927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8278" y="1554480"/>
              <a:ext cx="2183129" cy="17792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4540" y="1554480"/>
              <a:ext cx="2909316" cy="16367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4994" y="1600962"/>
              <a:ext cx="3132581" cy="15666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021573" y="5957061"/>
            <a:ext cx="652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NDT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69602" y="3831335"/>
            <a:ext cx="2091690" cy="209168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199878" y="5949696"/>
            <a:ext cx="1109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Space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Science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53295" y="3250945"/>
            <a:ext cx="1820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Synchrotrons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65314" y="3967734"/>
            <a:ext cx="1841753" cy="1841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641" y="3151377"/>
            <a:ext cx="39116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Redlen </a:t>
            </a:r>
            <a:r>
              <a:rPr sz="4800" spc="5" dirty="0">
                <a:solidFill>
                  <a:srgbClr val="FFFFFF"/>
                </a:solidFill>
              </a:rPr>
              <a:t> </a:t>
            </a:r>
            <a:r>
              <a:rPr sz="4800" spc="-360" dirty="0">
                <a:solidFill>
                  <a:srgbClr val="FFFFFF"/>
                </a:solidFill>
              </a:rPr>
              <a:t>T</a:t>
            </a:r>
            <a:r>
              <a:rPr sz="4800" dirty="0">
                <a:solidFill>
                  <a:srgbClr val="FFFFFF"/>
                </a:solidFill>
              </a:rPr>
              <a:t>echnolo</a:t>
            </a:r>
            <a:r>
              <a:rPr sz="4800" spc="10" dirty="0">
                <a:solidFill>
                  <a:srgbClr val="FFFFFF"/>
                </a:solidFill>
              </a:rPr>
              <a:t>g</a:t>
            </a:r>
            <a:r>
              <a:rPr sz="4800" spc="-5" dirty="0">
                <a:solidFill>
                  <a:srgbClr val="FFFFFF"/>
                </a:solidFill>
              </a:rPr>
              <a:t>ies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9962" y="957452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126"/>
                </a:lnTo>
              </a:path>
            </a:pathLst>
          </a:custGeom>
          <a:ln w="635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3740" y="331215"/>
            <a:ext cx="985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5" dirty="0"/>
              <a:t> </a:t>
            </a:r>
            <a:r>
              <a:rPr dirty="0"/>
              <a:t>Redlen:</a:t>
            </a:r>
            <a:r>
              <a:rPr spc="-10" dirty="0"/>
              <a:t> </a:t>
            </a:r>
            <a:r>
              <a:rPr dirty="0"/>
              <a:t>CZT</a:t>
            </a:r>
            <a:r>
              <a:rPr spc="-30" dirty="0"/>
              <a:t> </a:t>
            </a:r>
            <a:r>
              <a:rPr dirty="0"/>
              <a:t>Detector</a:t>
            </a:r>
            <a:r>
              <a:rPr spc="-25" dirty="0"/>
              <a:t> </a:t>
            </a:r>
            <a:r>
              <a:rPr spc="-5" dirty="0"/>
              <a:t>System</a:t>
            </a:r>
            <a:r>
              <a:rPr spc="-15" dirty="0"/>
              <a:t> </a:t>
            </a:r>
            <a:r>
              <a:rPr dirty="0"/>
              <a:t>Foundry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984235" y="1347977"/>
            <a:ext cx="2988565" cy="3528823"/>
            <a:chOff x="7984235" y="1347977"/>
            <a:chExt cx="3749040" cy="41675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3285" y="1367027"/>
              <a:ext cx="3710939" cy="41292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93760" y="1357502"/>
              <a:ext cx="3729990" cy="4148454"/>
            </a:xfrm>
            <a:custGeom>
              <a:avLst/>
              <a:gdLst/>
              <a:ahLst/>
              <a:cxnLst/>
              <a:rect l="l" t="t" r="r" b="b"/>
              <a:pathLst>
                <a:path w="3729990" h="4148454">
                  <a:moveTo>
                    <a:pt x="0" y="4148328"/>
                  </a:moveTo>
                  <a:lnTo>
                    <a:pt x="3729989" y="4148328"/>
                  </a:lnTo>
                  <a:lnTo>
                    <a:pt x="3729989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1095" y="1214174"/>
            <a:ext cx="10725785" cy="45198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42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Founded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2000,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Victoria,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BC,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Canada</a:t>
            </a:r>
            <a:endParaRPr sz="2400" dirty="0">
              <a:latin typeface="Arial MT"/>
              <a:cs typeface="Arial MT"/>
            </a:endParaRPr>
          </a:p>
          <a:p>
            <a:pPr marL="701040" lvl="1" indent="-305435">
              <a:lnSpc>
                <a:spcPct val="100000"/>
              </a:lnSpc>
              <a:spcBef>
                <a:spcPts val="265"/>
              </a:spcBef>
              <a:buClr>
                <a:srgbClr val="9A6309"/>
              </a:buClr>
              <a:buFont typeface="Wingdings"/>
              <a:buChar char=""/>
              <a:tabLst>
                <a:tab pos="700405" algn="l"/>
                <a:tab pos="701040" algn="l"/>
              </a:tabLst>
            </a:pPr>
            <a:r>
              <a:rPr sz="2100" spc="-5" dirty="0">
                <a:latin typeface="Arial MT"/>
                <a:cs typeface="Arial MT"/>
              </a:rPr>
              <a:t>200+</a:t>
            </a:r>
            <a:r>
              <a:rPr sz="2100" spc="-10" dirty="0">
                <a:latin typeface="Arial MT"/>
                <a:cs typeface="Arial MT"/>
              </a:rPr>
              <a:t> staff,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15+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PhDs,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40,000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sq-ft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production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facility</a:t>
            </a:r>
            <a:endParaRPr sz="2100" dirty="0">
              <a:latin typeface="Arial MT"/>
              <a:cs typeface="Arial MT"/>
            </a:endParaRPr>
          </a:p>
          <a:p>
            <a:pPr marL="391795" marR="3663950" indent="-379730">
              <a:lnSpc>
                <a:spcPts val="2810"/>
              </a:lnSpc>
              <a:spcBef>
                <a:spcPts val="102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lang="en-US" sz="2400" spc="-5" dirty="0">
                <a:latin typeface="Arial MT"/>
                <a:cs typeface="Arial MT"/>
              </a:rPr>
              <a:t>Vertically integrated company - </a:t>
            </a:r>
            <a:r>
              <a:rPr sz="2400" spc="-5" dirty="0">
                <a:latin typeface="Arial MT"/>
                <a:cs typeface="Arial MT"/>
              </a:rPr>
              <a:t>Crystal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growth,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sensor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fab,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module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lang="en-US" sz="2400" spc="30" dirty="0">
                <a:latin typeface="Arial MT"/>
                <a:cs typeface="Arial MT"/>
              </a:rPr>
              <a:t>development and </a:t>
            </a:r>
            <a:r>
              <a:rPr sz="2400" spc="-25" dirty="0">
                <a:latin typeface="Arial MT"/>
                <a:cs typeface="Arial MT"/>
              </a:rPr>
              <a:t>assembly, </a:t>
            </a:r>
            <a:r>
              <a:rPr sz="2400" spc="-7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test</a:t>
            </a:r>
            <a:r>
              <a:rPr lang="en-US" sz="2400" spc="-5" dirty="0">
                <a:latin typeface="Arial MT"/>
                <a:cs typeface="Arial MT"/>
              </a:rPr>
              <a:t> and validation</a:t>
            </a:r>
            <a:endParaRPr sz="24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4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Core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competency: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flux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CZT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sensors</a:t>
            </a:r>
            <a:endParaRPr sz="2400" dirty="0">
              <a:latin typeface="Arial MT"/>
              <a:cs typeface="Arial MT"/>
            </a:endParaRPr>
          </a:p>
          <a:p>
            <a:pPr marL="391795" indent="-379730">
              <a:lnSpc>
                <a:spcPct val="100000"/>
              </a:lnSpc>
              <a:spcBef>
                <a:spcPts val="69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Canon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lang="en-US" sz="2400" spc="15" dirty="0">
                <a:latin typeface="Arial MT"/>
                <a:cs typeface="Arial MT"/>
              </a:rPr>
              <a:t>Inc. </a:t>
            </a:r>
            <a:r>
              <a:rPr sz="2400" spc="-5" dirty="0">
                <a:latin typeface="Arial MT"/>
                <a:cs typeface="Arial MT"/>
              </a:rPr>
              <a:t>acquired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Redlen</a:t>
            </a:r>
            <a:r>
              <a:rPr lang="en-US" sz="2400" spc="-5" dirty="0">
                <a:latin typeface="Arial MT"/>
                <a:cs typeface="Arial MT"/>
              </a:rPr>
              <a:t>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Sept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2021</a:t>
            </a:r>
            <a:endParaRPr sz="2400" dirty="0">
              <a:latin typeface="Arial MT"/>
              <a:cs typeface="Arial MT"/>
            </a:endParaRPr>
          </a:p>
          <a:p>
            <a:pPr marL="391795" marR="3933190" indent="-379730">
              <a:lnSpc>
                <a:spcPts val="2810"/>
              </a:lnSpc>
              <a:spcBef>
                <a:spcPts val="1040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Redlen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now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wholly-owned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subsidiary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 </a:t>
            </a:r>
            <a:r>
              <a:rPr sz="2400" spc="-70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lang="en-US" sz="2400" spc="10" dirty="0">
                <a:latin typeface="Arial MT"/>
                <a:cs typeface="Arial MT"/>
              </a:rPr>
              <a:t>Inc</a:t>
            </a:r>
          </a:p>
          <a:p>
            <a:pPr marL="391795" indent="-379730">
              <a:lnSpc>
                <a:spcPct val="100000"/>
              </a:lnSpc>
              <a:spcBef>
                <a:spcPts val="295"/>
              </a:spcBef>
              <a:buClr>
                <a:srgbClr val="FF9900"/>
              </a:buClr>
              <a:buFont typeface="Wingdings"/>
              <a:buChar char=""/>
              <a:tabLst>
                <a:tab pos="391795" algn="l"/>
                <a:tab pos="392430" algn="l"/>
              </a:tabLst>
            </a:pPr>
            <a:r>
              <a:rPr sz="2400" spc="-5" dirty="0">
                <a:latin typeface="Arial MT"/>
                <a:cs typeface="Arial MT"/>
              </a:rPr>
              <a:t>Canon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lang="en-US" sz="2400" spc="25" dirty="0">
                <a:latin typeface="Arial MT"/>
                <a:cs typeface="Arial MT"/>
              </a:rPr>
              <a:t>is </a:t>
            </a:r>
            <a:r>
              <a:rPr sz="2400" spc="-5" dirty="0">
                <a:latin typeface="Arial MT"/>
                <a:cs typeface="Arial MT"/>
              </a:rPr>
              <a:t>committed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supporting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global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adoption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lang="en-US" sz="2400" spc="30" dirty="0">
                <a:latin typeface="Arial MT"/>
                <a:cs typeface="Arial MT"/>
              </a:rPr>
              <a:t>high-volume supply of premium quality CZT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8903" y="3487165"/>
            <a:ext cx="625475" cy="568325"/>
          </a:xfrm>
          <a:custGeom>
            <a:avLst/>
            <a:gdLst/>
            <a:ahLst/>
            <a:cxnLst/>
            <a:rect l="l" t="t" r="r" b="b"/>
            <a:pathLst>
              <a:path w="625475" h="568325">
                <a:moveTo>
                  <a:pt x="537210" y="0"/>
                </a:moveTo>
                <a:lnTo>
                  <a:pt x="57276" y="416179"/>
                </a:lnTo>
                <a:lnTo>
                  <a:pt x="13335" y="365633"/>
                </a:lnTo>
                <a:lnTo>
                  <a:pt x="0" y="554736"/>
                </a:lnTo>
                <a:lnTo>
                  <a:pt x="189103" y="568198"/>
                </a:lnTo>
                <a:lnTo>
                  <a:pt x="145161" y="517525"/>
                </a:lnTo>
                <a:lnTo>
                  <a:pt x="625094" y="101346"/>
                </a:lnTo>
                <a:lnTo>
                  <a:pt x="537210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3955" y="4802885"/>
            <a:ext cx="281305" cy="351790"/>
          </a:xfrm>
          <a:custGeom>
            <a:avLst/>
            <a:gdLst/>
            <a:ahLst/>
            <a:cxnLst/>
            <a:rect l="l" t="t" r="r" b="b"/>
            <a:pathLst>
              <a:path w="281305" h="351789">
                <a:moveTo>
                  <a:pt x="210819" y="0"/>
                </a:moveTo>
                <a:lnTo>
                  <a:pt x="70231" y="0"/>
                </a:lnTo>
                <a:lnTo>
                  <a:pt x="70231" y="210693"/>
                </a:lnTo>
                <a:lnTo>
                  <a:pt x="0" y="210693"/>
                </a:lnTo>
                <a:lnTo>
                  <a:pt x="140588" y="351281"/>
                </a:lnTo>
                <a:lnTo>
                  <a:pt x="281177" y="210693"/>
                </a:lnTo>
                <a:lnTo>
                  <a:pt x="210819" y="210693"/>
                </a:lnTo>
                <a:lnTo>
                  <a:pt x="210819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8234" y="2349373"/>
            <a:ext cx="719455" cy="659130"/>
          </a:xfrm>
          <a:custGeom>
            <a:avLst/>
            <a:gdLst/>
            <a:ahLst/>
            <a:cxnLst/>
            <a:rect l="l" t="t" r="r" b="b"/>
            <a:pathLst>
              <a:path w="719454" h="659130">
                <a:moveTo>
                  <a:pt x="82803" y="0"/>
                </a:moveTo>
                <a:lnTo>
                  <a:pt x="0" y="93344"/>
                </a:lnTo>
                <a:lnTo>
                  <a:pt x="584199" y="612013"/>
                </a:lnTo>
                <a:lnTo>
                  <a:pt x="542797" y="658749"/>
                </a:lnTo>
                <a:lnTo>
                  <a:pt x="718946" y="648207"/>
                </a:lnTo>
                <a:lnTo>
                  <a:pt x="708533" y="472059"/>
                </a:lnTo>
                <a:lnTo>
                  <a:pt x="667004" y="518794"/>
                </a:lnTo>
                <a:lnTo>
                  <a:pt x="82803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0542" y="2990850"/>
            <a:ext cx="259079" cy="528955"/>
          </a:xfrm>
          <a:custGeom>
            <a:avLst/>
            <a:gdLst/>
            <a:ahLst/>
            <a:cxnLst/>
            <a:rect l="l" t="t" r="r" b="b"/>
            <a:pathLst>
              <a:path w="259079" h="528954">
                <a:moveTo>
                  <a:pt x="194309" y="0"/>
                </a:moveTo>
                <a:lnTo>
                  <a:pt x="64769" y="0"/>
                </a:lnTo>
                <a:lnTo>
                  <a:pt x="64769" y="399288"/>
                </a:lnTo>
                <a:lnTo>
                  <a:pt x="0" y="399288"/>
                </a:lnTo>
                <a:lnTo>
                  <a:pt x="129539" y="528827"/>
                </a:lnTo>
                <a:lnTo>
                  <a:pt x="259079" y="399288"/>
                </a:lnTo>
                <a:lnTo>
                  <a:pt x="194309" y="399288"/>
                </a:lnTo>
                <a:lnTo>
                  <a:pt x="194309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70542" y="4616958"/>
            <a:ext cx="259079" cy="510540"/>
          </a:xfrm>
          <a:custGeom>
            <a:avLst/>
            <a:gdLst/>
            <a:ahLst/>
            <a:cxnLst/>
            <a:rect l="l" t="t" r="r" b="b"/>
            <a:pathLst>
              <a:path w="259079" h="510539">
                <a:moveTo>
                  <a:pt x="194309" y="0"/>
                </a:moveTo>
                <a:lnTo>
                  <a:pt x="64769" y="0"/>
                </a:lnTo>
                <a:lnTo>
                  <a:pt x="64769" y="381000"/>
                </a:lnTo>
                <a:lnTo>
                  <a:pt x="0" y="381000"/>
                </a:lnTo>
                <a:lnTo>
                  <a:pt x="129539" y="510540"/>
                </a:lnTo>
                <a:lnTo>
                  <a:pt x="259079" y="381000"/>
                </a:lnTo>
                <a:lnTo>
                  <a:pt x="194309" y="381000"/>
                </a:lnTo>
                <a:lnTo>
                  <a:pt x="194309" y="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962" y="1012316"/>
            <a:ext cx="1165860" cy="635"/>
          </a:xfrm>
          <a:custGeom>
            <a:avLst/>
            <a:gdLst/>
            <a:ahLst/>
            <a:cxnLst/>
            <a:rect l="l" t="t" r="r" b="b"/>
            <a:pathLst>
              <a:path w="1165860" h="634">
                <a:moveTo>
                  <a:pt x="0" y="0"/>
                </a:moveTo>
                <a:lnTo>
                  <a:pt x="1165301" y="254"/>
                </a:lnTo>
              </a:path>
            </a:pathLst>
          </a:custGeom>
          <a:ln w="634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3740" y="323595"/>
            <a:ext cx="67703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CZT</a:t>
            </a:r>
            <a:r>
              <a:rPr sz="4000" spc="-60" dirty="0"/>
              <a:t> </a:t>
            </a:r>
            <a:r>
              <a:rPr sz="4000" dirty="0"/>
              <a:t>Manufacturing</a:t>
            </a:r>
            <a:r>
              <a:rPr sz="4000" spc="-55" dirty="0"/>
              <a:t> </a:t>
            </a:r>
            <a:r>
              <a:rPr sz="4000" dirty="0"/>
              <a:t>Process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137411" y="1312671"/>
            <a:ext cx="18446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Crystal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6266" y="1058925"/>
            <a:ext cx="1633220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635" algn="ctr">
              <a:lnSpc>
                <a:spcPts val="2160"/>
              </a:lnSpc>
              <a:spcBef>
                <a:spcPts val="370"/>
              </a:spcBef>
            </a:pP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Sensor and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Module</a:t>
            </a:r>
            <a:r>
              <a:rPr sz="2000" b="1" spc="-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Level </a:t>
            </a:r>
            <a:r>
              <a:rPr sz="2000" b="1" spc="-5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Products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5179" y="1212595"/>
            <a:ext cx="297878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44195" marR="5080" indent="-532130">
              <a:lnSpc>
                <a:spcPts val="2160"/>
              </a:lnSpc>
              <a:spcBef>
                <a:spcPts val="370"/>
              </a:spcBef>
            </a:pP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Wafer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Slicing,</a:t>
            </a:r>
            <a:r>
              <a:rPr sz="2000" b="1" spc="-1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Annealing </a:t>
            </a:r>
            <a:r>
              <a:rPr sz="2000" b="1" spc="-5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Fabrication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957" y="1783842"/>
            <a:ext cx="947928" cy="70485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443227" y="5130533"/>
            <a:ext cx="1338580" cy="1517650"/>
            <a:chOff x="1443227" y="5130533"/>
            <a:chExt cx="1338580" cy="15176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3227" y="5130533"/>
              <a:ext cx="1338072" cy="15171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7423" y="5174742"/>
              <a:ext cx="1203198" cy="13822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77898" y="5165217"/>
              <a:ext cx="1222375" cy="1401445"/>
            </a:xfrm>
            <a:custGeom>
              <a:avLst/>
              <a:gdLst/>
              <a:ahLst/>
              <a:cxnLst/>
              <a:rect l="l" t="t" r="r" b="b"/>
              <a:pathLst>
                <a:path w="1222375" h="1401445">
                  <a:moveTo>
                    <a:pt x="0" y="1401317"/>
                  </a:moveTo>
                  <a:lnTo>
                    <a:pt x="1222248" y="1401317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1401317"/>
                  </a:lnTo>
                  <a:close/>
                </a:path>
              </a:pathLst>
            </a:custGeom>
            <a:ln w="19049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134856" y="5146547"/>
            <a:ext cx="1369060" cy="1232535"/>
            <a:chOff x="9134856" y="5146547"/>
            <a:chExt cx="1369060" cy="123253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4856" y="5146547"/>
              <a:ext cx="1368552" cy="12321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9052" y="5190743"/>
              <a:ext cx="1233677" cy="10972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169527" y="5181218"/>
              <a:ext cx="1252855" cy="1116330"/>
            </a:xfrm>
            <a:custGeom>
              <a:avLst/>
              <a:gdLst/>
              <a:ahLst/>
              <a:cxnLst/>
              <a:rect l="l" t="t" r="r" b="b"/>
              <a:pathLst>
                <a:path w="1252854" h="1116329">
                  <a:moveTo>
                    <a:pt x="0" y="1116329"/>
                  </a:moveTo>
                  <a:lnTo>
                    <a:pt x="1252727" y="1116329"/>
                  </a:lnTo>
                  <a:lnTo>
                    <a:pt x="1252727" y="0"/>
                  </a:lnTo>
                  <a:lnTo>
                    <a:pt x="0" y="0"/>
                  </a:lnTo>
                  <a:lnTo>
                    <a:pt x="0" y="1116329"/>
                  </a:lnTo>
                  <a:close/>
                </a:path>
              </a:pathLst>
            </a:custGeom>
            <a:ln w="1905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1653" y="1821179"/>
            <a:ext cx="794004" cy="51130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1472946" y="2375916"/>
            <a:ext cx="1250315" cy="1628139"/>
            <a:chOff x="1472946" y="2375916"/>
            <a:chExt cx="1250315" cy="1628139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2946" y="2651760"/>
              <a:ext cx="1249705" cy="13517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0284" y="2689098"/>
              <a:ext cx="1127760" cy="122986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03934" y="2682748"/>
              <a:ext cx="1140460" cy="1242695"/>
            </a:xfrm>
            <a:custGeom>
              <a:avLst/>
              <a:gdLst/>
              <a:ahLst/>
              <a:cxnLst/>
              <a:rect l="l" t="t" r="r" b="b"/>
              <a:pathLst>
                <a:path w="1140460" h="1242695">
                  <a:moveTo>
                    <a:pt x="0" y="1242568"/>
                  </a:moveTo>
                  <a:lnTo>
                    <a:pt x="1140460" y="1242568"/>
                  </a:lnTo>
                  <a:lnTo>
                    <a:pt x="1140460" y="0"/>
                  </a:lnTo>
                  <a:lnTo>
                    <a:pt x="0" y="0"/>
                  </a:lnTo>
                  <a:lnTo>
                    <a:pt x="0" y="1242568"/>
                  </a:lnTo>
                  <a:close/>
                </a:path>
              </a:pathLst>
            </a:custGeom>
            <a:ln w="12699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41576" y="2375916"/>
              <a:ext cx="266065" cy="310515"/>
            </a:xfrm>
            <a:custGeom>
              <a:avLst/>
              <a:gdLst/>
              <a:ahLst/>
              <a:cxnLst/>
              <a:rect l="l" t="t" r="r" b="b"/>
              <a:pathLst>
                <a:path w="266064" h="310514">
                  <a:moveTo>
                    <a:pt x="199390" y="0"/>
                  </a:moveTo>
                  <a:lnTo>
                    <a:pt x="66421" y="0"/>
                  </a:lnTo>
                  <a:lnTo>
                    <a:pt x="66421" y="177164"/>
                  </a:lnTo>
                  <a:lnTo>
                    <a:pt x="0" y="177164"/>
                  </a:lnTo>
                  <a:lnTo>
                    <a:pt x="132969" y="310134"/>
                  </a:lnTo>
                  <a:lnTo>
                    <a:pt x="265938" y="177164"/>
                  </a:lnTo>
                  <a:lnTo>
                    <a:pt x="199390" y="177164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60035" y="1979625"/>
            <a:ext cx="2785110" cy="4332605"/>
            <a:chOff x="4860035" y="1979625"/>
            <a:chExt cx="2785110" cy="433260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0035" y="1979625"/>
              <a:ext cx="1581912" cy="10554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4231" y="2023872"/>
              <a:ext cx="1447038" cy="9204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94706" y="2014347"/>
              <a:ext cx="1466215" cy="939800"/>
            </a:xfrm>
            <a:custGeom>
              <a:avLst/>
              <a:gdLst/>
              <a:ahLst/>
              <a:cxnLst/>
              <a:rect l="l" t="t" r="r" b="b"/>
              <a:pathLst>
                <a:path w="1466214" h="939800">
                  <a:moveTo>
                    <a:pt x="0" y="939546"/>
                  </a:moveTo>
                  <a:lnTo>
                    <a:pt x="1466088" y="939546"/>
                  </a:lnTo>
                  <a:lnTo>
                    <a:pt x="1466088" y="0"/>
                  </a:lnTo>
                  <a:lnTo>
                    <a:pt x="0" y="0"/>
                  </a:lnTo>
                  <a:lnTo>
                    <a:pt x="0" y="939546"/>
                  </a:lnTo>
                  <a:close/>
                </a:path>
              </a:pathLst>
            </a:custGeom>
            <a:ln w="1905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0205" y="3023641"/>
              <a:ext cx="1424940" cy="10934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4401" y="3067812"/>
              <a:ext cx="1290066" cy="9585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254876" y="3058287"/>
              <a:ext cx="1309370" cy="977900"/>
            </a:xfrm>
            <a:custGeom>
              <a:avLst/>
              <a:gdLst/>
              <a:ahLst/>
              <a:cxnLst/>
              <a:rect l="l" t="t" r="r" b="b"/>
              <a:pathLst>
                <a:path w="1309370" h="977900">
                  <a:moveTo>
                    <a:pt x="0" y="977645"/>
                  </a:moveTo>
                  <a:lnTo>
                    <a:pt x="1309116" y="977645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977645"/>
                  </a:lnTo>
                  <a:close/>
                </a:path>
              </a:pathLst>
            </a:custGeom>
            <a:ln w="19049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58332" y="5052695"/>
              <a:ext cx="639445" cy="682625"/>
            </a:xfrm>
            <a:custGeom>
              <a:avLst/>
              <a:gdLst/>
              <a:ahLst/>
              <a:cxnLst/>
              <a:rect l="l" t="t" r="r" b="b"/>
              <a:pathLst>
                <a:path w="639445" h="682625">
                  <a:moveTo>
                    <a:pt x="98932" y="0"/>
                  </a:moveTo>
                  <a:lnTo>
                    <a:pt x="0" y="90296"/>
                  </a:lnTo>
                  <a:lnTo>
                    <a:pt x="490474" y="628624"/>
                  </a:lnTo>
                  <a:lnTo>
                    <a:pt x="440943" y="673734"/>
                  </a:lnTo>
                  <a:lnTo>
                    <a:pt x="630301" y="682536"/>
                  </a:lnTo>
                  <a:lnTo>
                    <a:pt x="639063" y="493267"/>
                  </a:lnTo>
                  <a:lnTo>
                    <a:pt x="589533" y="538378"/>
                  </a:lnTo>
                  <a:lnTo>
                    <a:pt x="98932" y="0"/>
                  </a:lnTo>
                  <a:close/>
                </a:path>
              </a:pathLst>
            </a:custGeom>
            <a:solidFill>
              <a:srgbClr val="7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9913" y="5233416"/>
              <a:ext cx="1254147" cy="10530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57213" y="5220716"/>
              <a:ext cx="1282700" cy="1078865"/>
            </a:xfrm>
            <a:custGeom>
              <a:avLst/>
              <a:gdLst/>
              <a:ahLst/>
              <a:cxnLst/>
              <a:rect l="l" t="t" r="r" b="b"/>
              <a:pathLst>
                <a:path w="1282700" h="1078864">
                  <a:moveTo>
                    <a:pt x="0" y="1078484"/>
                  </a:moveTo>
                  <a:lnTo>
                    <a:pt x="1282699" y="1078484"/>
                  </a:lnTo>
                  <a:lnTo>
                    <a:pt x="1282699" y="0"/>
                  </a:lnTo>
                  <a:lnTo>
                    <a:pt x="0" y="0"/>
                  </a:lnTo>
                  <a:lnTo>
                    <a:pt x="0" y="1078484"/>
                  </a:lnTo>
                  <a:close/>
                </a:path>
              </a:pathLst>
            </a:custGeom>
            <a:ln w="2540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3568" y="2070353"/>
            <a:ext cx="73723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20650">
              <a:lnSpc>
                <a:spcPct val="80000"/>
              </a:lnSpc>
              <a:spcBef>
                <a:spcPts val="530"/>
              </a:spcBef>
            </a:pPr>
            <a:r>
              <a:rPr sz="1800" b="1" spc="-5" dirty="0">
                <a:latin typeface="Arial"/>
                <a:cs typeface="Arial"/>
              </a:rPr>
              <a:t>Raw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Metals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5787" y="3685158"/>
            <a:ext cx="157416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CZT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1945"/>
              </a:lnSpc>
            </a:pPr>
            <a:r>
              <a:rPr sz="1800" b="1" spc="-5" dirty="0">
                <a:latin typeface="Arial"/>
                <a:cs typeface="Arial"/>
              </a:rPr>
              <a:t>Compounding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1104" y="5489955"/>
            <a:ext cx="66103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CZT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latin typeface="Arial"/>
                <a:cs typeface="Arial"/>
              </a:rPr>
              <a:t>Boule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22795" y="2056129"/>
            <a:ext cx="77914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42240">
              <a:lnSpc>
                <a:spcPct val="80000"/>
              </a:lnSpc>
              <a:spcBef>
                <a:spcPts val="530"/>
              </a:spcBef>
            </a:pPr>
            <a:r>
              <a:rPr sz="1800" b="1" spc="-5" dirty="0">
                <a:latin typeface="Arial"/>
                <a:cs typeface="Arial"/>
              </a:rPr>
              <a:t>Raw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W</a:t>
            </a:r>
            <a:r>
              <a:rPr sz="1800" b="1" spc="-5" dirty="0">
                <a:latin typeface="Arial"/>
                <a:cs typeface="Arial"/>
              </a:rPr>
              <a:t>afers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26152" y="3227323"/>
            <a:ext cx="78803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66675">
              <a:lnSpc>
                <a:spcPct val="80000"/>
              </a:lnSpc>
              <a:spcBef>
                <a:spcPts val="530"/>
              </a:spcBef>
            </a:pPr>
            <a:r>
              <a:rPr sz="1800" b="1" spc="-15" dirty="0">
                <a:latin typeface="Arial"/>
                <a:cs typeface="Arial"/>
              </a:rPr>
              <a:t>Wafer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Anneal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59109" y="2287270"/>
            <a:ext cx="80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59795" y="3711447"/>
            <a:ext cx="1106170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30"/>
              </a:spcBef>
            </a:pPr>
            <a:r>
              <a:rPr sz="1800" b="1" spc="-5" dirty="0">
                <a:latin typeface="Arial"/>
                <a:cs typeface="Arial"/>
              </a:rPr>
              <a:t>Attached </a:t>
            </a:r>
            <a:r>
              <a:rPr sz="1800" b="1" dirty="0">
                <a:latin typeface="Arial"/>
                <a:cs typeface="Arial"/>
              </a:rPr>
              <a:t> Sensor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Asse</a:t>
            </a:r>
            <a:r>
              <a:rPr sz="1800" b="1" dirty="0">
                <a:latin typeface="Arial"/>
                <a:cs typeface="Arial"/>
              </a:rPr>
              <a:t>mbly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36250" y="5484367"/>
            <a:ext cx="953135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77470" marR="5080" indent="-64769">
              <a:lnSpc>
                <a:spcPts val="1730"/>
              </a:lnSpc>
              <a:spcBef>
                <a:spcPts val="515"/>
              </a:spcBef>
            </a:pPr>
            <a:r>
              <a:rPr sz="1800" b="1" spc="-5" dirty="0">
                <a:latin typeface="Arial"/>
                <a:cs typeface="Arial"/>
              </a:rPr>
              <a:t>Detector  Module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016492" y="2060955"/>
            <a:ext cx="1567180" cy="993775"/>
            <a:chOff x="9016492" y="2060955"/>
            <a:chExt cx="1567180" cy="993775"/>
          </a:xfrm>
        </p:grpSpPr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1892" y="2086355"/>
              <a:ext cx="1516379" cy="94259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029192" y="2073655"/>
              <a:ext cx="1541780" cy="968375"/>
            </a:xfrm>
            <a:custGeom>
              <a:avLst/>
              <a:gdLst/>
              <a:ahLst/>
              <a:cxnLst/>
              <a:rect l="l" t="t" r="r" b="b"/>
              <a:pathLst>
                <a:path w="1541779" h="968375">
                  <a:moveTo>
                    <a:pt x="0" y="967994"/>
                  </a:moveTo>
                  <a:lnTo>
                    <a:pt x="1541779" y="967994"/>
                  </a:lnTo>
                  <a:lnTo>
                    <a:pt x="1541779" y="0"/>
                  </a:lnTo>
                  <a:lnTo>
                    <a:pt x="0" y="0"/>
                  </a:lnTo>
                  <a:lnTo>
                    <a:pt x="0" y="967994"/>
                  </a:lnTo>
                  <a:close/>
                </a:path>
              </a:pathLst>
            </a:custGeom>
            <a:ln w="2540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9142221" y="3533902"/>
            <a:ext cx="1315720" cy="1092835"/>
            <a:chOff x="9142221" y="3533902"/>
            <a:chExt cx="1315720" cy="1092835"/>
          </a:xfrm>
        </p:grpSpPr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67621" y="3559302"/>
              <a:ext cx="1264920" cy="104165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154921" y="3546602"/>
              <a:ext cx="1290320" cy="1067435"/>
            </a:xfrm>
            <a:custGeom>
              <a:avLst/>
              <a:gdLst/>
              <a:ahLst/>
              <a:cxnLst/>
              <a:rect l="l" t="t" r="r" b="b"/>
              <a:pathLst>
                <a:path w="1290320" h="1067435">
                  <a:moveTo>
                    <a:pt x="0" y="1067054"/>
                  </a:moveTo>
                  <a:lnTo>
                    <a:pt x="1290320" y="1067054"/>
                  </a:lnTo>
                  <a:lnTo>
                    <a:pt x="1290320" y="0"/>
                  </a:lnTo>
                  <a:lnTo>
                    <a:pt x="0" y="0"/>
                  </a:lnTo>
                  <a:lnTo>
                    <a:pt x="0" y="1067054"/>
                  </a:lnTo>
                  <a:close/>
                </a:path>
              </a:pathLst>
            </a:custGeom>
            <a:ln w="2540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744973" y="5607050"/>
            <a:ext cx="125793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302260">
              <a:lnSpc>
                <a:spcPct val="80000"/>
              </a:lnSpc>
              <a:spcBef>
                <a:spcPts val="530"/>
              </a:spcBef>
            </a:pPr>
            <a:r>
              <a:rPr sz="1800" b="1" spc="-15" dirty="0">
                <a:latin typeface="Arial"/>
                <a:cs typeface="Arial"/>
              </a:rPr>
              <a:t>Wafer 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Fabrication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900682" y="1915159"/>
            <a:ext cx="347980" cy="339090"/>
          </a:xfrm>
          <a:custGeom>
            <a:avLst/>
            <a:gdLst/>
            <a:ahLst/>
            <a:cxnLst/>
            <a:rect l="l" t="t" r="r" b="b"/>
            <a:pathLst>
              <a:path w="347980" h="339089">
                <a:moveTo>
                  <a:pt x="347726" y="121920"/>
                </a:moveTo>
                <a:lnTo>
                  <a:pt x="220726" y="121920"/>
                </a:lnTo>
                <a:lnTo>
                  <a:pt x="220726" y="0"/>
                </a:lnTo>
                <a:lnTo>
                  <a:pt x="127000" y="0"/>
                </a:lnTo>
                <a:lnTo>
                  <a:pt x="127000" y="121920"/>
                </a:lnTo>
                <a:lnTo>
                  <a:pt x="0" y="121920"/>
                </a:lnTo>
                <a:lnTo>
                  <a:pt x="0" y="215900"/>
                </a:lnTo>
                <a:lnTo>
                  <a:pt x="127000" y="215900"/>
                </a:lnTo>
                <a:lnTo>
                  <a:pt x="127000" y="339090"/>
                </a:lnTo>
                <a:lnTo>
                  <a:pt x="220726" y="339090"/>
                </a:lnTo>
                <a:lnTo>
                  <a:pt x="220726" y="215900"/>
                </a:lnTo>
                <a:lnTo>
                  <a:pt x="347726" y="215900"/>
                </a:lnTo>
                <a:lnTo>
                  <a:pt x="347726" y="121920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0684" y="3918965"/>
            <a:ext cx="2365375" cy="920115"/>
          </a:xfrm>
          <a:custGeom>
            <a:avLst/>
            <a:gdLst/>
            <a:ahLst/>
            <a:cxnLst/>
            <a:rect l="l" t="t" r="r" b="b"/>
            <a:pathLst>
              <a:path w="2365375" h="920114">
                <a:moveTo>
                  <a:pt x="1306830" y="218313"/>
                </a:moveTo>
                <a:lnTo>
                  <a:pt x="1240282" y="218313"/>
                </a:lnTo>
                <a:lnTo>
                  <a:pt x="1240282" y="0"/>
                </a:lnTo>
                <a:lnTo>
                  <a:pt x="1107313" y="0"/>
                </a:lnTo>
                <a:lnTo>
                  <a:pt x="1107313" y="218313"/>
                </a:lnTo>
                <a:lnTo>
                  <a:pt x="1040892" y="218313"/>
                </a:lnTo>
                <a:lnTo>
                  <a:pt x="1173861" y="351282"/>
                </a:lnTo>
                <a:lnTo>
                  <a:pt x="1306830" y="218313"/>
                </a:lnTo>
                <a:close/>
              </a:path>
              <a:path w="2365375" h="920114">
                <a:moveTo>
                  <a:pt x="2365248" y="464439"/>
                </a:moveTo>
                <a:lnTo>
                  <a:pt x="2358085" y="429006"/>
                </a:lnTo>
                <a:lnTo>
                  <a:pt x="2338578" y="400050"/>
                </a:lnTo>
                <a:lnTo>
                  <a:pt x="2309622" y="380542"/>
                </a:lnTo>
                <a:lnTo>
                  <a:pt x="2274189" y="373380"/>
                </a:lnTo>
                <a:lnTo>
                  <a:pt x="91059" y="373380"/>
                </a:lnTo>
                <a:lnTo>
                  <a:pt x="55613" y="380542"/>
                </a:lnTo>
                <a:lnTo>
                  <a:pt x="26670" y="400050"/>
                </a:lnTo>
                <a:lnTo>
                  <a:pt x="7150" y="429006"/>
                </a:lnTo>
                <a:lnTo>
                  <a:pt x="0" y="464439"/>
                </a:lnTo>
                <a:lnTo>
                  <a:pt x="0" y="828675"/>
                </a:lnTo>
                <a:lnTo>
                  <a:pt x="7150" y="864120"/>
                </a:lnTo>
                <a:lnTo>
                  <a:pt x="26670" y="893064"/>
                </a:lnTo>
                <a:lnTo>
                  <a:pt x="55613" y="912583"/>
                </a:lnTo>
                <a:lnTo>
                  <a:pt x="91059" y="919734"/>
                </a:lnTo>
                <a:lnTo>
                  <a:pt x="2274189" y="919734"/>
                </a:lnTo>
                <a:lnTo>
                  <a:pt x="2309622" y="912583"/>
                </a:lnTo>
                <a:lnTo>
                  <a:pt x="2338578" y="893064"/>
                </a:lnTo>
                <a:lnTo>
                  <a:pt x="2358085" y="864120"/>
                </a:lnTo>
                <a:lnTo>
                  <a:pt x="2365248" y="828675"/>
                </a:lnTo>
                <a:lnTo>
                  <a:pt x="2365248" y="464439"/>
                </a:lnTo>
                <a:close/>
              </a:path>
            </a:pathLst>
          </a:custGeom>
          <a:solidFill>
            <a:srgbClr val="7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02030" y="4380483"/>
            <a:ext cx="2161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THM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Crystal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071109" y="4107179"/>
            <a:ext cx="1337310" cy="1069340"/>
            <a:chOff x="5071109" y="4107179"/>
            <a:chExt cx="1337310" cy="1069340"/>
          </a:xfrm>
        </p:grpSpPr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90159" y="4126229"/>
              <a:ext cx="1299210" cy="103098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80634" y="4116704"/>
              <a:ext cx="1318260" cy="1050290"/>
            </a:xfrm>
            <a:custGeom>
              <a:avLst/>
              <a:gdLst/>
              <a:ahLst/>
              <a:cxnLst/>
              <a:rect l="l" t="t" r="r" b="b"/>
              <a:pathLst>
                <a:path w="1318260" h="1050289">
                  <a:moveTo>
                    <a:pt x="0" y="1050036"/>
                  </a:moveTo>
                  <a:lnTo>
                    <a:pt x="1318260" y="1050036"/>
                  </a:lnTo>
                  <a:lnTo>
                    <a:pt x="1318260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9050">
              <a:solidFill>
                <a:srgbClr val="7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507480" y="4405629"/>
            <a:ext cx="112204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04139" marR="5080" indent="-91440">
              <a:lnSpc>
                <a:spcPct val="80000"/>
              </a:lnSpc>
              <a:spcBef>
                <a:spcPts val="530"/>
              </a:spcBef>
            </a:pPr>
            <a:r>
              <a:rPr sz="1800" b="1" spc="-15" dirty="0">
                <a:latin typeface="Arial"/>
                <a:cs typeface="Arial"/>
              </a:rPr>
              <a:t>Wafer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Lap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&amp;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Polish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22370" y="1451610"/>
            <a:ext cx="833627" cy="4931664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09559" y="1479041"/>
            <a:ext cx="887730" cy="4931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950</Words>
  <Application>Microsoft Macintosh PowerPoint</Application>
  <PresentationFormat>Widescreen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Wingdings</vt:lpstr>
      <vt:lpstr>Office Theme</vt:lpstr>
      <vt:lpstr>PowerPoint Presentation</vt:lpstr>
      <vt:lpstr>Agenda</vt:lpstr>
      <vt:lpstr>CdZnTe  Technology</vt:lpstr>
      <vt:lpstr>CdZnTe Semiconductor Radiation Detectors</vt:lpstr>
      <vt:lpstr>CZT’s Value Proposition for X-Ray Imaging</vt:lpstr>
      <vt:lpstr>Medical, Security, NDT &amp; Science CZT Applications</vt:lpstr>
      <vt:lpstr>Redlen  Technologies</vt:lpstr>
      <vt:lpstr>About Redlen: CZT Detector System Foundry</vt:lpstr>
      <vt:lpstr>CZT Manufacturing Process</vt:lpstr>
      <vt:lpstr>Redlen’s detector system foundry</vt:lpstr>
      <vt:lpstr>Synchrotron and FEL  Applications</vt:lpstr>
      <vt:lpstr>Statement of Problem</vt:lpstr>
      <vt:lpstr>Redlen CZT</vt:lpstr>
      <vt:lpstr>Fine Pixel Pitch (FPP) Custom Sensor Offering</vt:lpstr>
      <vt:lpstr>Overview</vt:lpstr>
      <vt:lpstr>Description</vt:lpstr>
      <vt:lpstr>Conclusions  and Outlook</vt:lpstr>
      <vt:lpstr>Conclusions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Glenn Bindley</dc:creator>
  <cp:lastModifiedBy>Microsoft Office User</cp:lastModifiedBy>
  <cp:revision>7</cp:revision>
  <dcterms:created xsi:type="dcterms:W3CDTF">2023-08-28T16:03:52Z</dcterms:created>
  <dcterms:modified xsi:type="dcterms:W3CDTF">2023-09-19T07:07:00Z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2023-08-28T00:00:00Z</vt:filetime>
  </property>
</Properties>
</file>