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3" r:id="rId4"/>
    <p:sldId id="285" r:id="rId5"/>
    <p:sldId id="287" r:id="rId6"/>
    <p:sldId id="284" r:id="rId7"/>
    <p:sldId id="286" r:id="rId8"/>
    <p:sldId id="290" r:id="rId9"/>
    <p:sldId id="288" r:id="rId10"/>
    <p:sldId id="292" r:id="rId11"/>
    <p:sldId id="291" r:id="rId12"/>
    <p:sldId id="289" r:id="rId13"/>
    <p:sldId id="282" r:id="rId14"/>
  </p:sldIdLst>
  <p:sldSz cx="12192000" cy="6858000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C23C"/>
    <a:srgbClr val="7F7F7F"/>
    <a:srgbClr val="FF0000"/>
    <a:srgbClr val="FFFF00"/>
    <a:srgbClr val="FF00FF"/>
    <a:srgbClr val="FF9933"/>
    <a:srgbClr val="00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4275" autoAdjust="0"/>
  </p:normalViewPr>
  <p:slideViewPr>
    <p:cSldViewPr>
      <p:cViewPr varScale="1">
        <p:scale>
          <a:sx n="74" d="100"/>
          <a:sy n="74" d="100"/>
        </p:scale>
        <p:origin x="1032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2697055699046E-2"/>
          <c:y val="3.6819479265051837E-2"/>
          <c:w val="0.91299474530378166"/>
          <c:h val="0.89668287310072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HDF5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1 Thread</c:v>
                </c:pt>
                <c:pt idx="1">
                  <c:v>2 Threads</c:v>
                </c:pt>
                <c:pt idx="2">
                  <c:v>4 Threads</c:v>
                </c:pt>
                <c:pt idx="3">
                  <c:v>8 Threads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6579</c:v>
                </c:pt>
                <c:pt idx="1">
                  <c:v>3371</c:v>
                </c:pt>
                <c:pt idx="2">
                  <c:v>1538</c:v>
                </c:pt>
                <c:pt idx="3">
                  <c:v>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3-4212-9682-DAC98B18AA7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HDF5-Fix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1 Thread</c:v>
                </c:pt>
                <c:pt idx="1">
                  <c:v>2 Threads</c:v>
                </c:pt>
                <c:pt idx="2">
                  <c:v>4 Threads</c:v>
                </c:pt>
                <c:pt idx="3">
                  <c:v>8 Threads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104764</c:v>
                </c:pt>
                <c:pt idx="1">
                  <c:v>80455</c:v>
                </c:pt>
                <c:pt idx="2">
                  <c:v>13855</c:v>
                </c:pt>
                <c:pt idx="3">
                  <c:v>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83-4212-9682-DAC98B18AA7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CSV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1 Thread</c:v>
                </c:pt>
                <c:pt idx="1">
                  <c:v>2 Threads</c:v>
                </c:pt>
                <c:pt idx="2">
                  <c:v>4 Threads</c:v>
                </c:pt>
                <c:pt idx="3">
                  <c:v>8 Threads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2574503</c:v>
                </c:pt>
                <c:pt idx="1">
                  <c:v>1407213</c:v>
                </c:pt>
                <c:pt idx="2">
                  <c:v>721176</c:v>
                </c:pt>
                <c:pt idx="3">
                  <c:v>641135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83-4212-9682-DAC98B18AA7E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Binär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1 Thread</c:v>
                </c:pt>
                <c:pt idx="1">
                  <c:v>2 Threads</c:v>
                </c:pt>
                <c:pt idx="2">
                  <c:v>4 Threads</c:v>
                </c:pt>
                <c:pt idx="3">
                  <c:v>8 Threads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369455</c:v>
                </c:pt>
                <c:pt idx="1">
                  <c:v>332208</c:v>
                </c:pt>
                <c:pt idx="2">
                  <c:v>288260</c:v>
                </c:pt>
                <c:pt idx="3">
                  <c:v>282374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83-4212-9682-DAC98B18A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6980015"/>
        <c:axId val="1726986671"/>
      </c:barChart>
      <c:catAx>
        <c:axId val="172698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26986671"/>
        <c:crosses val="autoZero"/>
        <c:auto val="1"/>
        <c:lblAlgn val="ctr"/>
        <c:lblOffset val="100"/>
        <c:noMultiLvlLbl val="0"/>
      </c:catAx>
      <c:valAx>
        <c:axId val="1726986671"/>
        <c:scaling>
          <c:logBase val="10"/>
          <c:orientation val="minMax"/>
          <c:max val="50000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in"/>
        <c:minorTickMark val="in"/>
        <c:tickLblPos val="nextTo"/>
        <c:spPr>
          <a:noFill/>
          <a:ln w="9525" cmpd="sng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26980015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68478043302810232"/>
          <c:y val="5.9943612159029692E-2"/>
          <c:w val="0.29139691549423802"/>
          <c:h val="6.7864910463346986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ECABF-184F-40A3-9F1C-03D9C0008A18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A8582-930B-43EF-BCE6-09963EF6D7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812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5C47D-4A34-444C-B823-03ADA8934A72}" type="datetimeFigureOut">
              <a:rPr lang="de-DE" smtClean="0"/>
              <a:t>17.04.2023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D6CDA-A16B-4E4C-ADFE-28969469BD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13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6CDA-A16B-4E4C-ADFE-28969469BD7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20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6CDA-A16B-4E4C-ADFE-28969469BD7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11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Taktgeber mit 6 kHz Grundtakt, Muster für synchrones Starten/Stoppen, Gleichspannungsfrei, weniger störanfällig über längere Strecken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GPS Zeitgeber gegen Drift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6CDA-A16B-4E4C-ADFE-28969469BD7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83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NeXus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-Format</a:t>
            </a: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aus der Neutron und X-Ray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Attribute: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- physikalische Einheit der Daten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Git-Hashes</a:t>
            </a: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der Detektorfirmware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- Sensor-Seriennummern und Kalibrierdaten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6CDA-A16B-4E4C-ADFE-28969469BD7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33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Warum wird es nicht mehr bei mehr Threads?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Konnte nicht schnell genug Eingangsdaten liefern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Testsystem hat nur 8 CPU-Kerne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6CDA-A16B-4E4C-ADFE-28969469BD7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60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D6CDA-A16B-4E4C-ADFE-28969469BD7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24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200151" y="692150"/>
            <a:ext cx="9023349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200151" y="1268413"/>
            <a:ext cx="902334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19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21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34" y="-7938"/>
            <a:ext cx="12187767" cy="6856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027" name="Gruppieren 18"/>
          <p:cNvGrpSpPr>
            <a:grpSpLocks/>
          </p:cNvGrpSpPr>
          <p:nvPr/>
        </p:nvGrpSpPr>
        <p:grpSpPr bwMode="auto">
          <a:xfrm>
            <a:off x="-4233" y="0"/>
            <a:ext cx="12192000" cy="6858000"/>
            <a:chOff x="-3175" y="-19275"/>
            <a:chExt cx="9144000" cy="6858000"/>
          </a:xfrm>
        </p:grpSpPr>
        <p:grpSp>
          <p:nvGrpSpPr>
            <p:cNvPr id="1030" name="Gruppieren 14"/>
            <p:cNvGrpSpPr>
              <a:grpSpLocks/>
            </p:cNvGrpSpPr>
            <p:nvPr/>
          </p:nvGrpSpPr>
          <p:grpSpPr bwMode="auto">
            <a:xfrm>
              <a:off x="-3175" y="-19275"/>
              <a:ext cx="9144000" cy="6858000"/>
              <a:chOff x="0" y="0"/>
              <a:chExt cx="9144000" cy="6858000"/>
            </a:xfrm>
          </p:grpSpPr>
          <p:sp>
            <p:nvSpPr>
              <p:cNvPr id="1034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7338" cy="287338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dbl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6350" y="6426140"/>
                <a:ext cx="3059113" cy="144463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0" y="6713538"/>
                <a:ext cx="3059113" cy="144462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3057525" y="6567488"/>
                <a:ext cx="3059113" cy="144462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3174" y="6570603"/>
                <a:ext cx="3059113" cy="144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3062287" y="6711950"/>
                <a:ext cx="6081713" cy="144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031" name="Gruppieren 15"/>
            <p:cNvGrpSpPr>
              <a:grpSpLocks/>
            </p:cNvGrpSpPr>
            <p:nvPr/>
          </p:nvGrpSpPr>
          <p:grpSpPr bwMode="auto">
            <a:xfrm>
              <a:off x="6011863" y="4849886"/>
              <a:ext cx="2808287" cy="1536628"/>
              <a:chOff x="6011863" y="4849886"/>
              <a:chExt cx="2808287" cy="1536628"/>
            </a:xfrm>
          </p:grpSpPr>
          <p:pic>
            <p:nvPicPr>
              <p:cNvPr id="1032" name="Grafik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276"/>
              <a:stretch>
                <a:fillRect/>
              </a:stretch>
            </p:blipFill>
            <p:spPr bwMode="auto">
              <a:xfrm>
                <a:off x="7077075" y="4849886"/>
                <a:ext cx="1743075" cy="1536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" name="Bild 4" descr="DDC_Sticker_groß_Schatten_RGB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1863" y="4921893"/>
                <a:ext cx="1008062" cy="1315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2351584" y="6673850"/>
            <a:ext cx="9840416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r" eaLnBrk="0" hangingPunct="0"/>
            <a:r>
              <a:rPr lang="de-DE" sz="9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M. </a:t>
            </a:r>
            <a:r>
              <a:rPr lang="de-DE" sz="9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Meyer</a:t>
            </a:r>
            <a:r>
              <a:rPr lang="de-DE" sz="9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I  Zentralabteilung</a:t>
            </a:r>
            <a:r>
              <a:rPr lang="de-DE" sz="9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Forschungstechnik  |  Abteilung Instrumentierung</a:t>
            </a:r>
            <a:r>
              <a:rPr lang="de-DE" sz="9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I  www.hzdr.de</a:t>
            </a:r>
            <a:endParaRPr lang="de-DE" sz="2400" dirty="0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383117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2400"/>
          </a:p>
        </p:txBody>
      </p:sp>
      <p:grpSp>
        <p:nvGrpSpPr>
          <p:cNvPr id="2" name="Gruppieren 1"/>
          <p:cNvGrpSpPr/>
          <p:nvPr/>
        </p:nvGrpSpPr>
        <p:grpSpPr>
          <a:xfrm>
            <a:off x="0" y="6575426"/>
            <a:ext cx="12192000" cy="290513"/>
            <a:chOff x="0" y="6575425"/>
            <a:chExt cx="9144000" cy="290513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6575425"/>
              <a:ext cx="3059113" cy="14446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 sz="240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057525" y="6575425"/>
              <a:ext cx="6086475" cy="144463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 sz="240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0" y="6718300"/>
              <a:ext cx="3059113" cy="147638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 sz="2400"/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8496300" y="6530975"/>
            <a:ext cx="3361267" cy="2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de-DE" sz="900" dirty="0">
                <a:solidFill>
                  <a:schemeClr val="bg1"/>
                </a:solidFill>
                <a:latin typeface="Arial" charset="0"/>
              </a:rPr>
              <a:t>             Mitglied der Helmholtz-Gemeinschaft</a:t>
            </a:r>
          </a:p>
        </p:txBody>
      </p:sp>
      <p:pic>
        <p:nvPicPr>
          <p:cNvPr id="2053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6021289"/>
            <a:ext cx="1585384" cy="5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4" y="6021288"/>
            <a:ext cx="1056217" cy="50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feld 16"/>
          <p:cNvSpPr txBox="1">
            <a:spLocks noChangeArrowheads="1"/>
          </p:cNvSpPr>
          <p:nvPr/>
        </p:nvSpPr>
        <p:spPr bwMode="auto">
          <a:xfrm>
            <a:off x="192617" y="6524626"/>
            <a:ext cx="1295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000" smtClean="0">
                <a:solidFill>
                  <a:schemeClr val="bg1"/>
                </a:solidFill>
                <a:latin typeface="Arial" charset="0"/>
              </a:rPr>
              <a:t>Seite </a:t>
            </a:r>
            <a:fld id="{236C7B44-AA72-4768-974F-376735F5CA23}" type="slidenum">
              <a:rPr lang="de-DE" sz="1000" smtClean="0">
                <a:solidFill>
                  <a:schemeClr val="bg1"/>
                </a:solidFill>
                <a:latin typeface="Arial" charset="0"/>
              </a:rPr>
              <a:pPr>
                <a:defRPr/>
              </a:pPr>
              <a:t>‹Nr.›</a:t>
            </a:fld>
            <a:endParaRPr lang="de-DE" sz="10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351584" y="6673850"/>
            <a:ext cx="9840416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r" eaLnBrk="0" hangingPunct="0"/>
            <a:r>
              <a:rPr lang="de-DE" sz="9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M. </a:t>
            </a:r>
            <a:r>
              <a:rPr lang="de-DE" sz="9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Meyer</a:t>
            </a:r>
            <a:r>
              <a:rPr lang="de-DE" sz="9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I  Zentralabteilung</a:t>
            </a:r>
            <a:r>
              <a:rPr lang="de-DE" sz="9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Forschungstechnik  |  Abteilung Instrumentierung</a:t>
            </a:r>
            <a:r>
              <a:rPr lang="de-DE" sz="9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 I  www.hzdr.de</a:t>
            </a:r>
            <a:endParaRPr lang="de-DE" sz="2400" dirty="0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407368" y="620714"/>
            <a:ext cx="11161240" cy="11521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200" dirty="0"/>
              <a:t>Messdatenmanagement </a:t>
            </a:r>
            <a:r>
              <a:rPr lang="de-DE" sz="3200" dirty="0">
                <a:latin typeface="Arial" charset="0"/>
                <a:cs typeface="Arial" charset="0"/>
              </a:rPr>
              <a:t>am Projekt DRESDYN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sz="quarter" idx="11"/>
          </p:nvPr>
        </p:nvSpPr>
        <p:spPr bwMode="auto">
          <a:xfrm>
            <a:off x="407368" y="2060848"/>
            <a:ext cx="11161240" cy="27363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>
                <a:latin typeface="Arial" charset="0"/>
                <a:cs typeface="Arial" charset="0"/>
              </a:rPr>
              <a:t>Probleme und Lösungen bei der Erfassung, Übertragung, Verarbeitung und Archivierung der Mess- und Maschinendaten am Präzessionsexperiment DRESDYN mithilfe von Multicast und HDF5</a:t>
            </a:r>
            <a:r>
              <a:rPr lang="de-DE" dirty="0" smtClean="0">
                <a:latin typeface="Arial" charset="0"/>
                <a:cs typeface="Arial" charset="0"/>
              </a:rPr>
              <a:t>.</a:t>
            </a:r>
          </a:p>
          <a:p>
            <a:endParaRPr lang="de-DE" dirty="0">
              <a:latin typeface="Arial" charset="0"/>
              <a:cs typeface="Arial" charset="0"/>
            </a:endParaRPr>
          </a:p>
          <a:p>
            <a:r>
              <a:rPr lang="de-DE" dirty="0" smtClean="0">
                <a:latin typeface="Arial" charset="0"/>
                <a:cs typeface="Arial" charset="0"/>
              </a:rPr>
              <a:t>SEI 2023</a:t>
            </a:r>
          </a:p>
          <a:p>
            <a:r>
              <a:rPr lang="de-DE" dirty="0" smtClean="0">
                <a:latin typeface="Arial" charset="0"/>
                <a:cs typeface="Arial" charset="0"/>
              </a:rPr>
              <a:t>M. Meyer</a:t>
            </a:r>
          </a:p>
        </p:txBody>
      </p:sp>
      <p:pic>
        <p:nvPicPr>
          <p:cNvPr id="1026" name="Picture 2" descr="https://indico.desy.de/indico/event/19389/picture/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7" y="5301209"/>
            <a:ext cx="650073" cy="88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 bwMode="auto">
          <a:xfrm>
            <a:off x="695400" y="333376"/>
            <a:ext cx="9504290" cy="431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solidFill>
                  <a:srgbClr val="003E89"/>
                </a:solidFill>
                <a:latin typeface="Arial" charset="0"/>
              </a:rPr>
              <a:t>Archivierung</a:t>
            </a:r>
            <a:endParaRPr lang="de-DE" sz="2200" dirty="0">
              <a:solidFill>
                <a:srgbClr val="003E89"/>
              </a:solidFill>
              <a:latin typeface="Arial" charset="0"/>
            </a:endParaRPr>
          </a:p>
          <a:p>
            <a:pPr marL="0" indent="0">
              <a:buNone/>
            </a:pPr>
            <a:endParaRPr lang="de-DE" sz="2200" dirty="0">
              <a:solidFill>
                <a:srgbClr val="003E89"/>
              </a:solidFill>
              <a:latin typeface="Arial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247098123"/>
              </p:ext>
            </p:extLst>
          </p:nvPr>
        </p:nvGraphicFramePr>
        <p:xfrm>
          <a:off x="695400" y="1183627"/>
          <a:ext cx="10945216" cy="382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/>
          <p:cNvSpPr/>
          <p:nvPr/>
        </p:nvSpPr>
        <p:spPr>
          <a:xfrm>
            <a:off x="695400" y="5157193"/>
            <a:ext cx="10945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HDF5 kann nur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eine Datei über alle Threads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gleichzeitig bearbeiten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541338">
              <a:spcBef>
                <a:spcPts val="600"/>
              </a:spcBef>
              <a:buClr>
                <a:schemeClr val="tx2"/>
              </a:buClr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 Binär aufzeichnen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bei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Abschluss der Datei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über Subprozess in HDF5 umwandeln</a:t>
            </a:r>
          </a:p>
          <a:p>
            <a:pPr marL="269875" indent="-269875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theoretische Reserven für ca. 10x Datenrate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95400" y="783517"/>
            <a:ext cx="9505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Geschriebene Messungen pro Sekunde (µC, 22 Kanäle, 92 Bytes)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 bwMode="auto">
          <a:xfrm>
            <a:off x="695400" y="333376"/>
            <a:ext cx="9504289" cy="431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solidFill>
                  <a:srgbClr val="003E89"/>
                </a:solidFill>
                <a:latin typeface="Arial" charset="0"/>
              </a:rPr>
              <a:t>Livedatenanzeige</a:t>
            </a:r>
            <a:endParaRPr lang="de-DE" sz="2200" dirty="0">
              <a:solidFill>
                <a:srgbClr val="003E89"/>
              </a:solidFill>
              <a:latin typeface="Arial" charset="0"/>
            </a:endParaRPr>
          </a:p>
          <a:p>
            <a:pPr marL="0" indent="0">
              <a:buNone/>
            </a:pPr>
            <a:endParaRPr lang="de-DE" sz="2200" dirty="0">
              <a:solidFill>
                <a:srgbClr val="003E89"/>
              </a:solidFill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95400" y="783518"/>
            <a:ext cx="1080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Geführte Erstellung von Plots mit unterschiedlichen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Triggerbedingungen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Umrechnung von Rohwerten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physikalische Werte 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Spezielle Auswertungen (Moden, FFT,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Heatmap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</a:p>
        </p:txBody>
      </p:sp>
      <p:sp>
        <p:nvSpPr>
          <p:cNvPr id="4" name="Rechteck 3"/>
          <p:cNvSpPr/>
          <p:nvPr/>
        </p:nvSpPr>
        <p:spPr>
          <a:xfrm>
            <a:off x="771228" y="2605668"/>
            <a:ext cx="2641150" cy="2968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962877" y="3075768"/>
            <a:ext cx="1152128" cy="750727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Empfang auf Port A</a:t>
            </a:r>
          </a:p>
        </p:txBody>
      </p:sp>
      <p:sp>
        <p:nvSpPr>
          <p:cNvPr id="6" name="Rechteck 5"/>
          <p:cNvSpPr/>
          <p:nvPr/>
        </p:nvSpPr>
        <p:spPr>
          <a:xfrm>
            <a:off x="962878" y="4074352"/>
            <a:ext cx="2353117" cy="75072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Validierung, Extraktion,</a:t>
            </a:r>
          </a:p>
          <a:p>
            <a:pPr algn="ctr"/>
            <a:r>
              <a:rPr lang="de-DE" dirty="0" smtClean="0"/>
              <a:t>Zeitstempel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210160" y="3075767"/>
            <a:ext cx="1105835" cy="750727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Empfang auf Port B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90600" y="259833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Pipes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538941" y="3826493"/>
            <a:ext cx="0" cy="2478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8" idx="2"/>
          </p:cNvCxnSpPr>
          <p:nvPr/>
        </p:nvCxnSpPr>
        <p:spPr>
          <a:xfrm>
            <a:off x="2763077" y="3826493"/>
            <a:ext cx="0" cy="2478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endCxn id="20" idx="0"/>
          </p:cNvCxnSpPr>
          <p:nvPr/>
        </p:nvCxnSpPr>
        <p:spPr>
          <a:xfrm>
            <a:off x="1193802" y="5430296"/>
            <a:ext cx="0" cy="2880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endCxn id="8" idx="0"/>
          </p:cNvCxnSpPr>
          <p:nvPr/>
        </p:nvCxnSpPr>
        <p:spPr>
          <a:xfrm>
            <a:off x="2763077" y="2374482"/>
            <a:ext cx="0" cy="7012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1538941" y="2374482"/>
            <a:ext cx="0" cy="7012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19" idx="1"/>
          </p:cNvCxnSpPr>
          <p:nvPr/>
        </p:nvCxnSpPr>
        <p:spPr>
          <a:xfrm flipH="1">
            <a:off x="3414302" y="3065587"/>
            <a:ext cx="659786" cy="60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4048620" y="5712267"/>
            <a:ext cx="927772" cy="7567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Panel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4074088" y="2752127"/>
            <a:ext cx="915844" cy="626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Daten-bank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>
          <a:xfrm>
            <a:off x="771228" y="5718329"/>
            <a:ext cx="845148" cy="750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Trigger</a:t>
            </a:r>
            <a:endParaRPr lang="de-DE" dirty="0"/>
          </a:p>
        </p:txBody>
      </p:sp>
      <p:cxnSp>
        <p:nvCxnSpPr>
          <p:cNvPr id="25" name="Gerade Verbindung mit Pfeil 24"/>
          <p:cNvCxnSpPr>
            <a:stCxn id="20" idx="3"/>
            <a:endCxn id="32" idx="1"/>
          </p:cNvCxnSpPr>
          <p:nvPr/>
        </p:nvCxnSpPr>
        <p:spPr>
          <a:xfrm>
            <a:off x="1616376" y="6093692"/>
            <a:ext cx="37216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1988540" y="5718329"/>
            <a:ext cx="1423838" cy="750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Umrechnung</a:t>
            </a:r>
            <a:endParaRPr lang="de-DE" dirty="0"/>
          </a:p>
        </p:txBody>
      </p:sp>
      <p:cxnSp>
        <p:nvCxnSpPr>
          <p:cNvPr id="39" name="Gerade Verbindung mit Pfeil 38"/>
          <p:cNvCxnSpPr>
            <a:stCxn id="32" idx="3"/>
            <a:endCxn id="18" idx="1"/>
          </p:cNvCxnSpPr>
          <p:nvPr/>
        </p:nvCxnSpPr>
        <p:spPr>
          <a:xfrm flipV="1">
            <a:off x="3412378" y="6090662"/>
            <a:ext cx="636242" cy="30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Grafik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7" y="1984273"/>
            <a:ext cx="5340716" cy="4545059"/>
          </a:xfrm>
          <a:prstGeom prst="rect">
            <a:avLst/>
          </a:prstGeom>
        </p:spPr>
      </p:pic>
      <p:cxnSp>
        <p:nvCxnSpPr>
          <p:cNvPr id="56" name="Gerade Verbindung mit Pfeil 55"/>
          <p:cNvCxnSpPr>
            <a:stCxn id="19" idx="2"/>
            <a:endCxn id="18" idx="0"/>
          </p:cNvCxnSpPr>
          <p:nvPr/>
        </p:nvCxnSpPr>
        <p:spPr>
          <a:xfrm flipH="1">
            <a:off x="4512506" y="3379046"/>
            <a:ext cx="19504" cy="23332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hteck 60"/>
          <p:cNvSpPr/>
          <p:nvPr/>
        </p:nvSpPr>
        <p:spPr>
          <a:xfrm>
            <a:off x="962877" y="5111421"/>
            <a:ext cx="2353117" cy="31520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Ringspeicher</a:t>
            </a:r>
            <a:endParaRPr lang="de-DE" dirty="0"/>
          </a:p>
        </p:txBody>
      </p:sp>
      <p:cxnSp>
        <p:nvCxnSpPr>
          <p:cNvPr id="63" name="Gerade Verbindung mit Pfeil 62"/>
          <p:cNvCxnSpPr>
            <a:stCxn id="6" idx="2"/>
            <a:endCxn id="61" idx="0"/>
          </p:cNvCxnSpPr>
          <p:nvPr/>
        </p:nvCxnSpPr>
        <p:spPr>
          <a:xfrm flipH="1">
            <a:off x="2139436" y="4825078"/>
            <a:ext cx="1" cy="2863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1604084" y="2073339"/>
            <a:ext cx="105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Multicast</a:t>
            </a:r>
            <a:endParaRPr lang="de-DE" dirty="0"/>
          </a:p>
        </p:txBody>
      </p:sp>
      <p:cxnSp>
        <p:nvCxnSpPr>
          <p:cNvPr id="72" name="Gerade Verbindung mit Pfeil 71"/>
          <p:cNvCxnSpPr/>
          <p:nvPr/>
        </p:nvCxnSpPr>
        <p:spPr>
          <a:xfrm flipH="1">
            <a:off x="3432106" y="5013176"/>
            <a:ext cx="1080400" cy="7051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2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 bwMode="auto">
          <a:xfrm>
            <a:off x="695400" y="333376"/>
            <a:ext cx="9504289" cy="431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solidFill>
                  <a:srgbClr val="003E89"/>
                </a:solidFill>
                <a:latin typeface="Arial" charset="0"/>
              </a:rPr>
              <a:t>Zusammenfassung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5400" y="783518"/>
            <a:ext cx="1101722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Datenbank wird für mehr verwendet als ursprünglich geplant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Die Konfiguration von Multicast in den Routern benötigt sehr viel Zeit und Nerven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Erste vollumfängliche Tests vom Sensor bis zur Archivierung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und gleichzeitig zur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Livedatenanzeige waren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erfolgreich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Nächste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Schritte: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Steigerung der aktiven Messgeräte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Steigerung 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Messdauer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Steigerung der mechanischen Belastung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 bwMode="auto">
          <a:xfrm>
            <a:off x="695400" y="333376"/>
            <a:ext cx="11017224" cy="431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solidFill>
                  <a:srgbClr val="003E89"/>
                </a:solidFill>
                <a:latin typeface="Arial" charset="0"/>
              </a:rPr>
              <a:t>Übersicht der </a:t>
            </a:r>
            <a:r>
              <a:rPr lang="de-DE" sz="2200" dirty="0">
                <a:solidFill>
                  <a:srgbClr val="003E89"/>
                </a:solidFill>
                <a:latin typeface="Arial" charset="0"/>
              </a:rPr>
              <a:t>Versuchsanlage</a:t>
            </a:r>
            <a:endParaRPr lang="de-DE" sz="2200" dirty="0">
              <a:solidFill>
                <a:srgbClr val="003E89"/>
              </a:solidFill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2" t="1050" r="9089" b="51701"/>
          <a:stretch/>
        </p:blipFill>
        <p:spPr>
          <a:xfrm>
            <a:off x="695400" y="920234"/>
            <a:ext cx="4031679" cy="302375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0"/>
          <a:stretch/>
        </p:blipFill>
        <p:spPr>
          <a:xfrm>
            <a:off x="695400" y="4025610"/>
            <a:ext cx="5975895" cy="251312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04112" y="1182753"/>
            <a:ext cx="424847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DRE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odium facility for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DYN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thermohydraulic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</a:p>
          <a:p>
            <a:pPr>
              <a:spcBef>
                <a:spcPts val="600"/>
              </a:spcBef>
              <a:buClr>
                <a:schemeClr val="tx2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räzessionsgetriebener Dynamo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2x2 m Behälter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077913" algn="l"/>
              </a:tabLst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Rotation mit 1 U/s und 10 U/s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400 ± 100 g auf der 	 	Behälteroberfläche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120 °C für flüssiges Natrium</a:t>
            </a:r>
          </a:p>
        </p:txBody>
      </p:sp>
      <p:sp>
        <p:nvSpPr>
          <p:cNvPr id="6" name="Rechteck 5"/>
          <p:cNvSpPr/>
          <p:nvPr/>
        </p:nvSpPr>
        <p:spPr>
          <a:xfrm>
            <a:off x="3286919" y="6277120"/>
            <a:ext cx="33843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https://www.hzdr.de/db/Cms?pOid=40412&amp;pNid=3163</a:t>
            </a:r>
          </a:p>
        </p:txBody>
      </p:sp>
    </p:spTree>
    <p:extLst>
      <p:ext uri="{BB962C8B-B14F-4D97-AF65-F5344CB8AC3E}">
        <p14:creationId xmlns:p14="http://schemas.microsoft.com/office/powerpoint/2010/main" val="2600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758941"/>
            <a:ext cx="5336016" cy="5478371"/>
          </a:xfrm>
          <a:prstGeom prst="rect">
            <a:avLst/>
          </a:prstGeom>
        </p:spPr>
      </p:pic>
      <p:sp>
        <p:nvSpPr>
          <p:cNvPr id="2" name="Textplatzhalter 1"/>
          <p:cNvSpPr txBox="1">
            <a:spLocks/>
          </p:cNvSpPr>
          <p:nvPr/>
        </p:nvSpPr>
        <p:spPr bwMode="auto">
          <a:xfrm>
            <a:off x="695400" y="333376"/>
            <a:ext cx="9504289" cy="431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solidFill>
                  <a:srgbClr val="003E89"/>
                </a:solidFill>
                <a:latin typeface="Arial" charset="0"/>
              </a:rPr>
              <a:t>Ausgangslage und Anforderungen</a:t>
            </a:r>
            <a:endParaRPr lang="de-DE" sz="2200" dirty="0">
              <a:solidFill>
                <a:srgbClr val="003E89"/>
              </a:solidFill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00056" y="783517"/>
            <a:ext cx="4032449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Datenrate ca. bei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0 Mbit/s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30 µC: 22 Kanäle, 2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kSa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/s 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8 SPS: 50 Sa/s bis 1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kSa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4 Fundamentüberwachung:  3 Kanäle, 1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kSa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/s 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Archivierung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Live-Anzeige der physikalischen Werte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Grenzwertüberwachung</a:t>
            </a:r>
          </a:p>
        </p:txBody>
      </p:sp>
      <p:sp>
        <p:nvSpPr>
          <p:cNvPr id="5" name="Rechteck 4"/>
          <p:cNvSpPr/>
          <p:nvPr/>
        </p:nvSpPr>
        <p:spPr>
          <a:xfrm>
            <a:off x="767408" y="6165304"/>
            <a:ext cx="3463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Dr. G. Wedel, HZDR, Data Management Day 2022</a:t>
            </a:r>
          </a:p>
          <a:p>
            <a:r>
              <a:rPr lang="de-DE" sz="1100" dirty="0"/>
              <a:t>https://</a:t>
            </a:r>
            <a:r>
              <a:rPr lang="de-DE" sz="1100" dirty="0"/>
              <a:t>www.hzdr.de/db/Cms?pOid=66134&amp;pNid=994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074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 bwMode="auto">
          <a:xfrm>
            <a:off x="695400" y="333376"/>
            <a:ext cx="9504289" cy="431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solidFill>
                  <a:srgbClr val="003E89"/>
                </a:solidFill>
                <a:latin typeface="Arial" charset="0"/>
              </a:rPr>
              <a:t>Gewährleistung konsistenter Konfiguration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5400" y="783517"/>
            <a:ext cx="95050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Datenbank zur Definition von: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Datenfeldern, Messgeräten, Sensoren, Gruppen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Grenzwerte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Kalibier- und Kompensationsdaten für jeden Sensor</a:t>
            </a:r>
          </a:p>
        </p:txBody>
      </p:sp>
      <p:sp>
        <p:nvSpPr>
          <p:cNvPr id="4" name="Rechteck 3"/>
          <p:cNvSpPr/>
          <p:nvPr/>
        </p:nvSpPr>
        <p:spPr>
          <a:xfrm>
            <a:off x="5159896" y="3112036"/>
            <a:ext cx="9312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Daten-felder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431704" y="3112036"/>
            <a:ext cx="10081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Data-gramme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740490" y="3112036"/>
            <a:ext cx="104314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Mess-geräte</a:t>
            </a:r>
          </a:p>
        </p:txBody>
      </p:sp>
      <p:sp>
        <p:nvSpPr>
          <p:cNvPr id="7" name="Rechteck 6"/>
          <p:cNvSpPr/>
          <p:nvPr/>
        </p:nvSpPr>
        <p:spPr>
          <a:xfrm>
            <a:off x="6816080" y="3112036"/>
            <a:ext cx="111612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Sensoren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8616281" y="3105799"/>
            <a:ext cx="1439391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Kalibrier-daten</a:t>
            </a:r>
          </a:p>
        </p:txBody>
      </p:sp>
      <p:cxnSp>
        <p:nvCxnSpPr>
          <p:cNvPr id="10" name="Gerader Verbinder 9"/>
          <p:cNvCxnSpPr>
            <a:stCxn id="6" idx="3"/>
            <a:endCxn id="5" idx="1"/>
          </p:cNvCxnSpPr>
          <p:nvPr/>
        </p:nvCxnSpPr>
        <p:spPr>
          <a:xfrm>
            <a:off x="2783632" y="3508080"/>
            <a:ext cx="6480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805982" y="3537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143672" y="352799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439816" y="3537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842227" y="35301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096000" y="35372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514394" y="3537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cxnSp>
        <p:nvCxnSpPr>
          <p:cNvPr id="17" name="Gerader Verbinder 16"/>
          <p:cNvCxnSpPr>
            <a:stCxn id="5" idx="3"/>
            <a:endCxn id="4" idx="1"/>
          </p:cNvCxnSpPr>
          <p:nvPr/>
        </p:nvCxnSpPr>
        <p:spPr>
          <a:xfrm>
            <a:off x="4439816" y="3508080"/>
            <a:ext cx="7200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/>
          <p:cNvCxnSpPr>
            <a:stCxn id="4" idx="3"/>
            <a:endCxn id="7" idx="1"/>
          </p:cNvCxnSpPr>
          <p:nvPr/>
        </p:nvCxnSpPr>
        <p:spPr>
          <a:xfrm>
            <a:off x="6091192" y="3508080"/>
            <a:ext cx="7248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stCxn id="7" idx="3"/>
            <a:endCxn id="8" idx="1"/>
          </p:cNvCxnSpPr>
          <p:nvPr/>
        </p:nvCxnSpPr>
        <p:spPr>
          <a:xfrm flipV="1">
            <a:off x="7932204" y="3501844"/>
            <a:ext cx="684076" cy="62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7954554" y="35372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292244" y="353729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</a:t>
            </a:r>
            <a:endParaRPr lang="de-DE" dirty="0"/>
          </a:p>
        </p:txBody>
      </p:sp>
      <p:sp>
        <p:nvSpPr>
          <p:cNvPr id="31" name="Geschweifte Klammer links 30"/>
          <p:cNvSpPr/>
          <p:nvPr/>
        </p:nvSpPr>
        <p:spPr>
          <a:xfrm rot="16200000">
            <a:off x="3761867" y="2091978"/>
            <a:ext cx="307949" cy="4350703"/>
          </a:xfrm>
          <a:prstGeom prst="leftBrace">
            <a:avLst>
              <a:gd name="adj1" fmla="val 8333"/>
              <a:gd name="adj2" fmla="val 49625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Geschweifte Klammer links 31"/>
          <p:cNvSpPr/>
          <p:nvPr/>
        </p:nvSpPr>
        <p:spPr>
          <a:xfrm rot="16200000">
            <a:off x="7473727" y="2107473"/>
            <a:ext cx="268115" cy="4895775"/>
          </a:xfrm>
          <a:prstGeom prst="leftBrace">
            <a:avLst>
              <a:gd name="adj1" fmla="val 8333"/>
              <a:gd name="adj2" fmla="val 49625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2627216" y="4763168"/>
            <a:ext cx="2546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Extraktion </a:t>
            </a:r>
            <a:r>
              <a:rPr lang="de-DE" dirty="0" smtClean="0"/>
              <a:t>von</a:t>
            </a:r>
            <a:r>
              <a:rPr lang="de-DE" dirty="0" smtClean="0"/>
              <a:t> </a:t>
            </a:r>
            <a:r>
              <a:rPr lang="de-DE" dirty="0" smtClean="0"/>
              <a:t>Rohdaten </a:t>
            </a:r>
          </a:p>
          <a:p>
            <a:pPr algn="ctr"/>
            <a:r>
              <a:rPr lang="de-DE" dirty="0" smtClean="0"/>
              <a:t>aus Ethernet-Paketen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6246166" y="4759061"/>
            <a:ext cx="2723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Berechnung physikalischer </a:t>
            </a:r>
          </a:p>
          <a:p>
            <a:pPr algn="ctr"/>
            <a:r>
              <a:rPr lang="de-DE" dirty="0" smtClean="0"/>
              <a:t>Werte aus Rohdaten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695400" y="5805264"/>
            <a:ext cx="9504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Nachteil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Pflegeaufwand</a:t>
            </a:r>
          </a:p>
        </p:txBody>
      </p:sp>
    </p:spTree>
    <p:extLst>
      <p:ext uri="{BB962C8B-B14F-4D97-AF65-F5344CB8AC3E}">
        <p14:creationId xmlns:p14="http://schemas.microsoft.com/office/powerpoint/2010/main" val="40511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 bwMode="auto">
          <a:xfrm>
            <a:off x="695400" y="333376"/>
            <a:ext cx="9504289" cy="431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solidFill>
                  <a:srgbClr val="003E89"/>
                </a:solidFill>
                <a:latin typeface="Arial" charset="0"/>
              </a:rPr>
              <a:t>Netzwerk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5400" y="783518"/>
            <a:ext cx="95050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Durchgängig 1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Gbit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teils redundant über 2x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Drehübertrager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ca. 50 Switche, 6 Router und &gt;150 Endgeräte (50 Messgeräte)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10 VLANs zur Priorisierung</a:t>
            </a:r>
          </a:p>
        </p:txBody>
      </p:sp>
      <p:sp>
        <p:nvSpPr>
          <p:cNvPr id="5" name="Rechteck 4"/>
          <p:cNvSpPr/>
          <p:nvPr/>
        </p:nvSpPr>
        <p:spPr>
          <a:xfrm>
            <a:off x="3574953" y="5009024"/>
            <a:ext cx="36004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80381" y="2204864"/>
            <a:ext cx="8619308" cy="949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580381" y="3227453"/>
            <a:ext cx="8619308" cy="1313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578659" y="4612979"/>
            <a:ext cx="8621031" cy="1370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755833" y="4396955"/>
            <a:ext cx="1656184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Drehübertrager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1578659" y="2236715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Gebäude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580381" y="3240133"/>
            <a:ext cx="1067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Plattform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573638" y="4612979"/>
            <a:ext cx="98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Behälter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755833" y="3007633"/>
            <a:ext cx="1656184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Drehübertrager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7175353" y="5009024"/>
            <a:ext cx="36004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2574027" y="5477075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8" name="Rechteck 17"/>
          <p:cNvSpPr/>
          <p:nvPr/>
        </p:nvSpPr>
        <p:spPr>
          <a:xfrm>
            <a:off x="3070897" y="5477075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9" name="Rechteck 18"/>
          <p:cNvSpPr/>
          <p:nvPr/>
        </p:nvSpPr>
        <p:spPr>
          <a:xfrm>
            <a:off x="3574953" y="5477074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20" name="Rechteck 19"/>
          <p:cNvSpPr/>
          <p:nvPr/>
        </p:nvSpPr>
        <p:spPr>
          <a:xfrm>
            <a:off x="4067895" y="5477075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21" name="Rechteck 20"/>
          <p:cNvSpPr/>
          <p:nvPr/>
        </p:nvSpPr>
        <p:spPr>
          <a:xfrm>
            <a:off x="4566394" y="5477075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22" name="Rechteck 21"/>
          <p:cNvSpPr/>
          <p:nvPr/>
        </p:nvSpPr>
        <p:spPr>
          <a:xfrm>
            <a:off x="6191098" y="5475500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23" name="Rechteck 22"/>
          <p:cNvSpPr/>
          <p:nvPr/>
        </p:nvSpPr>
        <p:spPr>
          <a:xfrm>
            <a:off x="6687968" y="5475500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24" name="Rechteck 23"/>
          <p:cNvSpPr/>
          <p:nvPr/>
        </p:nvSpPr>
        <p:spPr>
          <a:xfrm>
            <a:off x="7175353" y="5475500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25" name="Rechteck 24"/>
          <p:cNvSpPr/>
          <p:nvPr/>
        </p:nvSpPr>
        <p:spPr>
          <a:xfrm>
            <a:off x="7684966" y="5475500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26" name="Rechteck 25"/>
          <p:cNvSpPr/>
          <p:nvPr/>
        </p:nvSpPr>
        <p:spPr>
          <a:xfrm>
            <a:off x="8183465" y="5475500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27" name="Rechteck 26"/>
          <p:cNvSpPr/>
          <p:nvPr/>
        </p:nvSpPr>
        <p:spPr>
          <a:xfrm>
            <a:off x="9723223" y="2297796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29" name="Rechteck 28"/>
          <p:cNvSpPr/>
          <p:nvPr/>
        </p:nvSpPr>
        <p:spPr>
          <a:xfrm>
            <a:off x="6570662" y="3006629"/>
            <a:ext cx="1656184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Docking-Station</a:t>
            </a:r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5400422" y="3552135"/>
            <a:ext cx="36004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</a:t>
            </a:r>
            <a:endParaRPr lang="de-DE" dirty="0"/>
          </a:p>
        </p:txBody>
      </p:sp>
      <p:cxnSp>
        <p:nvCxnSpPr>
          <p:cNvPr id="34" name="Gewinkelter Verbinder 33"/>
          <p:cNvCxnSpPr>
            <a:stCxn id="88" idx="1"/>
            <a:endCxn id="17" idx="0"/>
          </p:cNvCxnSpPr>
          <p:nvPr/>
        </p:nvCxnSpPr>
        <p:spPr>
          <a:xfrm rot="10800000" flipV="1">
            <a:off x="2754049" y="5181468"/>
            <a:ext cx="820905" cy="295607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winkelter Verbinder 35"/>
          <p:cNvCxnSpPr>
            <a:stCxn id="88" idx="1"/>
            <a:endCxn id="18" idx="0"/>
          </p:cNvCxnSpPr>
          <p:nvPr/>
        </p:nvCxnSpPr>
        <p:spPr>
          <a:xfrm rot="10800000" flipV="1">
            <a:off x="3250919" y="5181468"/>
            <a:ext cx="324035" cy="295607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r Verbinder 37"/>
          <p:cNvCxnSpPr>
            <a:stCxn id="88" idx="3"/>
            <a:endCxn id="20" idx="0"/>
          </p:cNvCxnSpPr>
          <p:nvPr/>
        </p:nvCxnSpPr>
        <p:spPr>
          <a:xfrm>
            <a:off x="3934993" y="5181469"/>
            <a:ext cx="312923" cy="295607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winkelter Verbinder 39"/>
          <p:cNvCxnSpPr>
            <a:stCxn id="88" idx="3"/>
            <a:endCxn id="21" idx="0"/>
          </p:cNvCxnSpPr>
          <p:nvPr/>
        </p:nvCxnSpPr>
        <p:spPr>
          <a:xfrm>
            <a:off x="3934992" y="5181469"/>
            <a:ext cx="811422" cy="295607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/>
          <p:cNvCxnSpPr>
            <a:stCxn id="88" idx="2"/>
            <a:endCxn id="19" idx="0"/>
          </p:cNvCxnSpPr>
          <p:nvPr/>
        </p:nvCxnSpPr>
        <p:spPr>
          <a:xfrm>
            <a:off x="3754973" y="5361488"/>
            <a:ext cx="1" cy="1155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winkelter Verbinder 60"/>
          <p:cNvCxnSpPr>
            <a:stCxn id="88" idx="0"/>
            <a:endCxn id="12" idx="2"/>
          </p:cNvCxnSpPr>
          <p:nvPr/>
        </p:nvCxnSpPr>
        <p:spPr>
          <a:xfrm rot="5400000" flipH="1" flipV="1">
            <a:off x="4547223" y="3964747"/>
            <a:ext cx="244453" cy="182895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winkelter Verbinder 63"/>
          <p:cNvCxnSpPr>
            <a:stCxn id="12" idx="2"/>
            <a:endCxn id="16" idx="0"/>
          </p:cNvCxnSpPr>
          <p:nvPr/>
        </p:nvCxnSpPr>
        <p:spPr>
          <a:xfrm rot="16200000" flipH="1">
            <a:off x="6343636" y="3997285"/>
            <a:ext cx="252029" cy="177144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winkelter Verbinder 67"/>
          <p:cNvCxnSpPr>
            <a:stCxn id="16" idx="1"/>
            <a:endCxn id="22" idx="0"/>
          </p:cNvCxnSpPr>
          <p:nvPr/>
        </p:nvCxnSpPr>
        <p:spPr>
          <a:xfrm rot="10800000" flipV="1">
            <a:off x="6371120" y="5189044"/>
            <a:ext cx="804235" cy="286456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Gewinkelter Verbinder 69"/>
          <p:cNvCxnSpPr>
            <a:stCxn id="16" idx="1"/>
            <a:endCxn id="23" idx="0"/>
          </p:cNvCxnSpPr>
          <p:nvPr/>
        </p:nvCxnSpPr>
        <p:spPr>
          <a:xfrm rot="10800000" flipV="1">
            <a:off x="6867990" y="5189044"/>
            <a:ext cx="307365" cy="286456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Gewinkelter Verbinder 73"/>
          <p:cNvCxnSpPr>
            <a:stCxn id="16" idx="3"/>
            <a:endCxn id="25" idx="0"/>
          </p:cNvCxnSpPr>
          <p:nvPr/>
        </p:nvCxnSpPr>
        <p:spPr>
          <a:xfrm>
            <a:off x="7535394" y="5189044"/>
            <a:ext cx="329593" cy="286456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Gewinkelter Verbinder 75"/>
          <p:cNvCxnSpPr>
            <a:stCxn id="16" idx="3"/>
            <a:endCxn id="26" idx="0"/>
          </p:cNvCxnSpPr>
          <p:nvPr/>
        </p:nvCxnSpPr>
        <p:spPr>
          <a:xfrm>
            <a:off x="7535393" y="5189044"/>
            <a:ext cx="828092" cy="286456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Gerader Verbinder 77"/>
          <p:cNvCxnSpPr>
            <a:stCxn id="16" idx="2"/>
            <a:endCxn id="24" idx="0"/>
          </p:cNvCxnSpPr>
          <p:nvPr/>
        </p:nvCxnSpPr>
        <p:spPr>
          <a:xfrm>
            <a:off x="7355373" y="5369064"/>
            <a:ext cx="0" cy="1064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Rechteck 78"/>
          <p:cNvSpPr/>
          <p:nvPr/>
        </p:nvSpPr>
        <p:spPr>
          <a:xfrm>
            <a:off x="8182667" y="3556468"/>
            <a:ext cx="36004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80" name="Rechteck 79"/>
          <p:cNvSpPr/>
          <p:nvPr/>
        </p:nvSpPr>
        <p:spPr>
          <a:xfrm>
            <a:off x="8437743" y="3006629"/>
            <a:ext cx="828092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WLAN</a:t>
            </a:r>
            <a:endParaRPr lang="de-DE" dirty="0"/>
          </a:p>
        </p:txBody>
      </p:sp>
      <p:cxnSp>
        <p:nvCxnSpPr>
          <p:cNvPr id="86" name="Gerader Verbinder 85"/>
          <p:cNvCxnSpPr>
            <a:stCxn id="30" idx="3"/>
            <a:endCxn id="79" idx="1"/>
          </p:cNvCxnSpPr>
          <p:nvPr/>
        </p:nvCxnSpPr>
        <p:spPr>
          <a:xfrm>
            <a:off x="5760463" y="3732156"/>
            <a:ext cx="2422205" cy="433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hteck 87"/>
          <p:cNvSpPr/>
          <p:nvPr/>
        </p:nvSpPr>
        <p:spPr>
          <a:xfrm>
            <a:off x="3574952" y="5001448"/>
            <a:ext cx="36004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18" name="Rechteck 117"/>
          <p:cNvSpPr/>
          <p:nvPr/>
        </p:nvSpPr>
        <p:spPr>
          <a:xfrm>
            <a:off x="8660256" y="4048719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19" name="Rechteck 118"/>
          <p:cNvSpPr/>
          <p:nvPr/>
        </p:nvSpPr>
        <p:spPr>
          <a:xfrm>
            <a:off x="9148196" y="4048719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20" name="Rechteck 119"/>
          <p:cNvSpPr/>
          <p:nvPr/>
        </p:nvSpPr>
        <p:spPr>
          <a:xfrm>
            <a:off x="7703720" y="4051496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21" name="Rechteck 120"/>
          <p:cNvSpPr/>
          <p:nvPr/>
        </p:nvSpPr>
        <p:spPr>
          <a:xfrm>
            <a:off x="7201427" y="4052776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35" name="Rechteck 134"/>
          <p:cNvSpPr/>
          <p:nvPr/>
        </p:nvSpPr>
        <p:spPr>
          <a:xfrm>
            <a:off x="5404024" y="2398646"/>
            <a:ext cx="36004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36" name="Rechteck 135"/>
          <p:cNvSpPr/>
          <p:nvPr/>
        </p:nvSpPr>
        <p:spPr>
          <a:xfrm>
            <a:off x="8182667" y="4048719"/>
            <a:ext cx="36004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137" name="Rechteck 136"/>
          <p:cNvSpPr/>
          <p:nvPr/>
        </p:nvSpPr>
        <p:spPr>
          <a:xfrm>
            <a:off x="4237386" y="2398646"/>
            <a:ext cx="36004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139" name="Rechteck 138"/>
          <p:cNvSpPr/>
          <p:nvPr/>
        </p:nvSpPr>
        <p:spPr>
          <a:xfrm>
            <a:off x="6929576" y="1885850"/>
            <a:ext cx="938354" cy="36004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Firewall</a:t>
            </a:r>
            <a:endParaRPr lang="de-DE" dirty="0"/>
          </a:p>
        </p:txBody>
      </p:sp>
      <p:cxnSp>
        <p:nvCxnSpPr>
          <p:cNvPr id="140" name="Gerader Verbinder 139"/>
          <p:cNvCxnSpPr>
            <a:stCxn id="139" idx="0"/>
          </p:cNvCxnSpPr>
          <p:nvPr/>
        </p:nvCxnSpPr>
        <p:spPr>
          <a:xfrm flipV="1">
            <a:off x="7398753" y="1766118"/>
            <a:ext cx="0" cy="1197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Rechteck 142"/>
          <p:cNvSpPr/>
          <p:nvPr/>
        </p:nvSpPr>
        <p:spPr>
          <a:xfrm>
            <a:off x="7218734" y="2393701"/>
            <a:ext cx="36004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</a:t>
            </a:r>
            <a:endParaRPr lang="de-DE" dirty="0"/>
          </a:p>
        </p:txBody>
      </p:sp>
      <p:sp>
        <p:nvSpPr>
          <p:cNvPr id="162" name="Rechteck 161"/>
          <p:cNvSpPr/>
          <p:nvPr/>
        </p:nvSpPr>
        <p:spPr>
          <a:xfrm>
            <a:off x="4449918" y="3547692"/>
            <a:ext cx="36004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163" name="Rechteck 162"/>
          <p:cNvSpPr/>
          <p:nvPr/>
        </p:nvSpPr>
        <p:spPr>
          <a:xfrm>
            <a:off x="4067895" y="4036915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64" name="Rechteck 163"/>
          <p:cNvSpPr/>
          <p:nvPr/>
        </p:nvSpPr>
        <p:spPr>
          <a:xfrm>
            <a:off x="3599267" y="4036915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6" name="Rechteck 5"/>
          <p:cNvSpPr/>
          <p:nvPr/>
        </p:nvSpPr>
        <p:spPr>
          <a:xfrm>
            <a:off x="9218266" y="2400033"/>
            <a:ext cx="36004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9730869" y="2738500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66" name="Rechteck 165"/>
          <p:cNvSpPr/>
          <p:nvPr/>
        </p:nvSpPr>
        <p:spPr>
          <a:xfrm>
            <a:off x="3065356" y="3542499"/>
            <a:ext cx="36004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</a:t>
            </a:r>
            <a:endParaRPr lang="de-DE" dirty="0"/>
          </a:p>
        </p:txBody>
      </p:sp>
      <p:sp>
        <p:nvSpPr>
          <p:cNvPr id="167" name="Rechteck 166"/>
          <p:cNvSpPr/>
          <p:nvPr/>
        </p:nvSpPr>
        <p:spPr>
          <a:xfrm>
            <a:off x="3061867" y="4036915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68" name="Rechteck 167"/>
          <p:cNvSpPr/>
          <p:nvPr/>
        </p:nvSpPr>
        <p:spPr>
          <a:xfrm>
            <a:off x="2566841" y="4036915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69" name="Rechteck 168"/>
          <p:cNvSpPr/>
          <p:nvPr/>
        </p:nvSpPr>
        <p:spPr>
          <a:xfrm>
            <a:off x="3731413" y="2721176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sp>
        <p:nvSpPr>
          <p:cNvPr id="170" name="Rechteck 169"/>
          <p:cNvSpPr/>
          <p:nvPr/>
        </p:nvSpPr>
        <p:spPr>
          <a:xfrm>
            <a:off x="3265925" y="2714032"/>
            <a:ext cx="360040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</a:t>
            </a:r>
          </a:p>
        </p:txBody>
      </p:sp>
      <p:cxnSp>
        <p:nvCxnSpPr>
          <p:cNvPr id="174" name="Gewinkelter Verbinder 173"/>
          <p:cNvCxnSpPr>
            <a:stCxn id="6" idx="2"/>
            <a:endCxn id="7" idx="1"/>
          </p:cNvCxnSpPr>
          <p:nvPr/>
        </p:nvCxnSpPr>
        <p:spPr>
          <a:xfrm rot="16200000" flipH="1">
            <a:off x="9485355" y="2673005"/>
            <a:ext cx="158447" cy="332583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Gerader Verbinder 175"/>
          <p:cNvCxnSpPr>
            <a:stCxn id="6" idx="1"/>
            <a:endCxn id="143" idx="3"/>
          </p:cNvCxnSpPr>
          <p:nvPr/>
        </p:nvCxnSpPr>
        <p:spPr>
          <a:xfrm flipH="1" flipV="1">
            <a:off x="7578774" y="2573721"/>
            <a:ext cx="1639492" cy="63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Gerader Verbinder 177"/>
          <p:cNvCxnSpPr>
            <a:stCxn id="143" idx="2"/>
            <a:endCxn id="29" idx="0"/>
          </p:cNvCxnSpPr>
          <p:nvPr/>
        </p:nvCxnSpPr>
        <p:spPr>
          <a:xfrm>
            <a:off x="7398754" y="2753741"/>
            <a:ext cx="0" cy="2528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Gewinkelter Verbinder 179"/>
          <p:cNvCxnSpPr>
            <a:stCxn id="143" idx="2"/>
            <a:endCxn id="80" idx="0"/>
          </p:cNvCxnSpPr>
          <p:nvPr/>
        </p:nvCxnSpPr>
        <p:spPr>
          <a:xfrm rot="16200000" flipH="1">
            <a:off x="7998827" y="2153668"/>
            <a:ext cx="252888" cy="1453035"/>
          </a:xfrm>
          <a:prstGeom prst="bent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Gerader Verbinder 183"/>
          <p:cNvCxnSpPr>
            <a:stCxn id="143" idx="1"/>
            <a:endCxn id="135" idx="3"/>
          </p:cNvCxnSpPr>
          <p:nvPr/>
        </p:nvCxnSpPr>
        <p:spPr>
          <a:xfrm flipH="1">
            <a:off x="5764064" y="2573722"/>
            <a:ext cx="1454670" cy="494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Gerader Verbinder 185"/>
          <p:cNvCxnSpPr>
            <a:stCxn id="135" idx="2"/>
            <a:endCxn id="8" idx="0"/>
          </p:cNvCxnSpPr>
          <p:nvPr/>
        </p:nvCxnSpPr>
        <p:spPr>
          <a:xfrm flipH="1">
            <a:off x="5583926" y="2758687"/>
            <a:ext cx="119" cy="2489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Gerader Verbinder 187"/>
          <p:cNvCxnSpPr>
            <a:stCxn id="135" idx="1"/>
            <a:endCxn id="137" idx="3"/>
          </p:cNvCxnSpPr>
          <p:nvPr/>
        </p:nvCxnSpPr>
        <p:spPr>
          <a:xfrm flipH="1">
            <a:off x="4597426" y="2578666"/>
            <a:ext cx="80659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Gewinkelter Verbinder 189"/>
          <p:cNvCxnSpPr>
            <a:stCxn id="137" idx="1"/>
            <a:endCxn id="169" idx="0"/>
          </p:cNvCxnSpPr>
          <p:nvPr/>
        </p:nvCxnSpPr>
        <p:spPr>
          <a:xfrm rot="10800000" flipV="1">
            <a:off x="3911435" y="2578666"/>
            <a:ext cx="325953" cy="142510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Gewinkelter Verbinder 191"/>
          <p:cNvCxnSpPr>
            <a:stCxn id="137" idx="1"/>
            <a:endCxn id="170" idx="0"/>
          </p:cNvCxnSpPr>
          <p:nvPr/>
        </p:nvCxnSpPr>
        <p:spPr>
          <a:xfrm rot="10800000" flipV="1">
            <a:off x="3445947" y="2578666"/>
            <a:ext cx="791441" cy="135366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Gewinkelter Verbinder 193"/>
          <p:cNvCxnSpPr>
            <a:stCxn id="79" idx="3"/>
            <a:endCxn id="119" idx="3"/>
          </p:cNvCxnSpPr>
          <p:nvPr/>
        </p:nvCxnSpPr>
        <p:spPr>
          <a:xfrm>
            <a:off x="8542708" y="3736489"/>
            <a:ext cx="965529" cy="492251"/>
          </a:xfrm>
          <a:prstGeom prst="bentConnector3">
            <a:avLst>
              <a:gd name="adj1" fmla="val 123676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Gerader Verbinder 195"/>
          <p:cNvCxnSpPr>
            <a:stCxn id="119" idx="1"/>
            <a:endCxn id="118" idx="3"/>
          </p:cNvCxnSpPr>
          <p:nvPr/>
        </p:nvCxnSpPr>
        <p:spPr>
          <a:xfrm flipH="1">
            <a:off x="9020296" y="4228739"/>
            <a:ext cx="1279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Gerader Verbinder 197"/>
          <p:cNvCxnSpPr>
            <a:stCxn id="118" idx="1"/>
            <a:endCxn id="136" idx="3"/>
          </p:cNvCxnSpPr>
          <p:nvPr/>
        </p:nvCxnSpPr>
        <p:spPr>
          <a:xfrm flipH="1">
            <a:off x="8542708" y="4228739"/>
            <a:ext cx="11754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Gerader Verbinder 199"/>
          <p:cNvCxnSpPr>
            <a:stCxn id="136" idx="1"/>
            <a:endCxn id="120" idx="3"/>
          </p:cNvCxnSpPr>
          <p:nvPr/>
        </p:nvCxnSpPr>
        <p:spPr>
          <a:xfrm flipH="1">
            <a:off x="8063761" y="4228740"/>
            <a:ext cx="118907" cy="277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Gerader Verbinder 203"/>
          <p:cNvCxnSpPr>
            <a:stCxn id="120" idx="1"/>
            <a:endCxn id="121" idx="3"/>
          </p:cNvCxnSpPr>
          <p:nvPr/>
        </p:nvCxnSpPr>
        <p:spPr>
          <a:xfrm flipH="1">
            <a:off x="7561468" y="4231516"/>
            <a:ext cx="142253" cy="12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Gewinkelter Verbinder 206"/>
          <p:cNvCxnSpPr>
            <a:stCxn id="121" idx="1"/>
            <a:endCxn id="30" idx="2"/>
          </p:cNvCxnSpPr>
          <p:nvPr/>
        </p:nvCxnSpPr>
        <p:spPr>
          <a:xfrm rot="10800000">
            <a:off x="5580444" y="3912177"/>
            <a:ext cx="1620985" cy="320621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Gewinkelter Verbinder 210"/>
          <p:cNvCxnSpPr>
            <a:stCxn id="162" idx="1"/>
            <a:endCxn id="163" idx="0"/>
          </p:cNvCxnSpPr>
          <p:nvPr/>
        </p:nvCxnSpPr>
        <p:spPr>
          <a:xfrm rot="10800000" flipV="1">
            <a:off x="4247917" y="3727712"/>
            <a:ext cx="202003" cy="309203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Gewinkelter Verbinder 212"/>
          <p:cNvCxnSpPr>
            <a:stCxn id="162" idx="1"/>
            <a:endCxn id="164" idx="0"/>
          </p:cNvCxnSpPr>
          <p:nvPr/>
        </p:nvCxnSpPr>
        <p:spPr>
          <a:xfrm rot="10800000" flipV="1">
            <a:off x="3779289" y="3727712"/>
            <a:ext cx="670631" cy="309203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Gewinkelter Verbinder 216"/>
          <p:cNvCxnSpPr>
            <a:stCxn id="166" idx="1"/>
            <a:endCxn id="168" idx="0"/>
          </p:cNvCxnSpPr>
          <p:nvPr/>
        </p:nvCxnSpPr>
        <p:spPr>
          <a:xfrm rot="10800000" flipV="1">
            <a:off x="2746863" y="3722519"/>
            <a:ext cx="318495" cy="314396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Gerader Verbinder 218"/>
          <p:cNvCxnSpPr>
            <a:stCxn id="166" idx="2"/>
            <a:endCxn id="167" idx="0"/>
          </p:cNvCxnSpPr>
          <p:nvPr/>
        </p:nvCxnSpPr>
        <p:spPr>
          <a:xfrm flipH="1">
            <a:off x="3241888" y="3902539"/>
            <a:ext cx="3489" cy="1343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Gerader Verbinder 221"/>
          <p:cNvCxnSpPr>
            <a:endCxn id="166" idx="3"/>
          </p:cNvCxnSpPr>
          <p:nvPr/>
        </p:nvCxnSpPr>
        <p:spPr>
          <a:xfrm>
            <a:off x="3425396" y="3722519"/>
            <a:ext cx="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Gewinkelter Verbinder 223"/>
          <p:cNvCxnSpPr>
            <a:stCxn id="166" idx="0"/>
            <a:endCxn id="162" idx="0"/>
          </p:cNvCxnSpPr>
          <p:nvPr/>
        </p:nvCxnSpPr>
        <p:spPr>
          <a:xfrm rot="16200000" flipH="1">
            <a:off x="3935061" y="2852814"/>
            <a:ext cx="5193" cy="1384562"/>
          </a:xfrm>
          <a:prstGeom prst="bentConnector3">
            <a:avLst>
              <a:gd name="adj1" fmla="val -2787984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Gewinkelter Verbinder 230"/>
          <p:cNvCxnSpPr>
            <a:stCxn id="143" idx="0"/>
            <a:endCxn id="139" idx="2"/>
          </p:cNvCxnSpPr>
          <p:nvPr/>
        </p:nvCxnSpPr>
        <p:spPr>
          <a:xfrm rot="16200000" flipV="1">
            <a:off x="7324850" y="2319796"/>
            <a:ext cx="147811" cy="1"/>
          </a:xfrm>
          <a:prstGeom prst="bent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Gewinkelter Verbinder 248"/>
          <p:cNvCxnSpPr>
            <a:stCxn id="6" idx="3"/>
            <a:endCxn id="27" idx="1"/>
          </p:cNvCxnSpPr>
          <p:nvPr/>
        </p:nvCxnSpPr>
        <p:spPr>
          <a:xfrm flipV="1">
            <a:off x="9578307" y="2477817"/>
            <a:ext cx="144917" cy="102237"/>
          </a:xfrm>
          <a:prstGeom prst="bent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Gerader Verbinder 264"/>
          <p:cNvCxnSpPr>
            <a:stCxn id="30" idx="0"/>
            <a:endCxn id="8" idx="2"/>
          </p:cNvCxnSpPr>
          <p:nvPr/>
        </p:nvCxnSpPr>
        <p:spPr>
          <a:xfrm flipV="1">
            <a:off x="5580443" y="3367673"/>
            <a:ext cx="3483" cy="1844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7" name="Gerader Verbinder 266"/>
          <p:cNvCxnSpPr>
            <a:stCxn id="30" idx="1"/>
            <a:endCxn id="162" idx="3"/>
          </p:cNvCxnSpPr>
          <p:nvPr/>
        </p:nvCxnSpPr>
        <p:spPr>
          <a:xfrm flipH="1" flipV="1">
            <a:off x="4809958" y="3727713"/>
            <a:ext cx="590464" cy="44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7" name="Gewinkelter Verbinder 286"/>
          <p:cNvCxnSpPr>
            <a:stCxn id="30" idx="3"/>
            <a:endCxn id="29" idx="2"/>
          </p:cNvCxnSpPr>
          <p:nvPr/>
        </p:nvCxnSpPr>
        <p:spPr>
          <a:xfrm flipV="1">
            <a:off x="5760462" y="3366669"/>
            <a:ext cx="1638292" cy="365486"/>
          </a:xfrm>
          <a:prstGeom prst="bentConnector2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Gewinkelter Verbinder 300"/>
          <p:cNvCxnSpPr>
            <a:stCxn id="79" idx="0"/>
            <a:endCxn id="80" idx="2"/>
          </p:cNvCxnSpPr>
          <p:nvPr/>
        </p:nvCxnSpPr>
        <p:spPr>
          <a:xfrm rot="5400000" flipH="1" flipV="1">
            <a:off x="8512340" y="3217018"/>
            <a:ext cx="189799" cy="489102"/>
          </a:xfrm>
          <a:prstGeom prst="bentConnector3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Gerader Verbinder 302"/>
          <p:cNvCxnSpPr>
            <a:stCxn id="79" idx="2"/>
            <a:endCxn id="136" idx="0"/>
          </p:cNvCxnSpPr>
          <p:nvPr/>
        </p:nvCxnSpPr>
        <p:spPr>
          <a:xfrm>
            <a:off x="8362687" y="3916509"/>
            <a:ext cx="0" cy="1322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0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 bwMode="auto">
          <a:xfrm>
            <a:off x="695400" y="333376"/>
            <a:ext cx="9504289" cy="431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solidFill>
                  <a:srgbClr val="003E89"/>
                </a:solidFill>
                <a:latin typeface="Arial" charset="0"/>
              </a:rPr>
              <a:t>Netzwerk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5401" y="783517"/>
            <a:ext cx="96490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Lage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Mehrere Sender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mehrere Empfänger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Ziel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Management der Empfänger, Beibehaltung der Absender-IP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95400" y="1700809"/>
            <a:ext cx="97998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lphaLcParenR"/>
            </a:pP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Unicast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61938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Netzwerktechnisch trivial</a:t>
            </a:r>
          </a:p>
          <a:p>
            <a:pPr marL="719138" lvl="1" indent="-261938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Programm für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Verteilung und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Management der Empfänger</a:t>
            </a:r>
          </a:p>
          <a:p>
            <a:pPr lvl="1">
              <a:spcBef>
                <a:spcPts val="600"/>
              </a:spcBef>
              <a:buClr>
                <a:schemeClr val="tx2"/>
              </a:buClr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lphaLcParenR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Multicast</a:t>
            </a:r>
          </a:p>
          <a:p>
            <a:pPr marL="719138" lvl="1" indent="-261938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Nutzung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vorhandener Router zum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Verteilen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Vermittlungsschicht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61938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IGMP</a:t>
            </a:r>
          </a:p>
          <a:p>
            <a:pPr marL="719138" lvl="1" indent="-261938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Sender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senden an eine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feste Multicast-IP-Adresse</a:t>
            </a:r>
          </a:p>
          <a:p>
            <a:pPr marL="1176338" lvl="2" indent="-261938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TTL als Anzahl max. Routingvorgänge</a:t>
            </a:r>
          </a:p>
          <a:p>
            <a:pPr marL="719138" lvl="1" indent="-261938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Komplexe Einrichtung in den Routern</a:t>
            </a:r>
          </a:p>
          <a:p>
            <a:pPr marL="1176338" lvl="2" indent="-261938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Verhinderung der Überflutung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der µC und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SPS</a:t>
            </a:r>
          </a:p>
        </p:txBody>
      </p:sp>
    </p:spTree>
    <p:extLst>
      <p:ext uri="{BB962C8B-B14F-4D97-AF65-F5344CB8AC3E}">
        <p14:creationId xmlns:p14="http://schemas.microsoft.com/office/powerpoint/2010/main" val="427532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 bwMode="auto">
          <a:xfrm>
            <a:off x="695400" y="333376"/>
            <a:ext cx="9504289" cy="431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solidFill>
                  <a:srgbClr val="003E89"/>
                </a:solidFill>
                <a:latin typeface="Arial" charset="0"/>
              </a:rPr>
              <a:t>Zeitstempel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95400" y="783517"/>
            <a:ext cx="9505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Ziel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Einheitlicher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Zeitstempel: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Bit Mikrosekunden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148424" y="2326683"/>
            <a:ext cx="1800200" cy="75072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NTP-Server</a:t>
            </a:r>
          </a:p>
          <a:p>
            <a:pPr algn="ctr"/>
            <a:r>
              <a:rPr lang="de-DE" dirty="0" smtClean="0"/>
              <a:t>Grundtaktgeber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525271" y="2522026"/>
            <a:ext cx="1512168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Taktgenerator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114754" y="4374766"/>
            <a:ext cx="652373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SPS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8972118" y="3711167"/>
            <a:ext cx="508258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µC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42" y="1185299"/>
            <a:ext cx="665230" cy="66523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476439" y="137746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GPS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62" y="1729656"/>
            <a:ext cx="584665" cy="584665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6744072" y="3708451"/>
            <a:ext cx="108012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Manager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8972118" y="4421115"/>
            <a:ext cx="508258" cy="360040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µC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5262083" y="5318271"/>
            <a:ext cx="1080120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Archiver</a:t>
            </a:r>
            <a:endParaRPr lang="de-DE" dirty="0"/>
          </a:p>
        </p:txBody>
      </p:sp>
      <p:cxnSp>
        <p:nvCxnSpPr>
          <p:cNvPr id="18" name="Gewinkelter Verbinder 17"/>
          <p:cNvCxnSpPr>
            <a:endCxn id="7" idx="0"/>
          </p:cNvCxnSpPr>
          <p:nvPr/>
        </p:nvCxnSpPr>
        <p:spPr>
          <a:xfrm rot="16200000" flipH="1">
            <a:off x="1798378" y="3732203"/>
            <a:ext cx="1284993" cy="133"/>
          </a:xfrm>
          <a:prstGeom prst="bentConnector3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849293" y="355152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NTP</a:t>
            </a:r>
            <a:endParaRPr lang="de-DE" dirty="0"/>
          </a:p>
        </p:txBody>
      </p:sp>
      <p:cxnSp>
        <p:nvCxnSpPr>
          <p:cNvPr id="24" name="Gewinkelter Verbinder 23"/>
          <p:cNvCxnSpPr>
            <a:stCxn id="5" idx="3"/>
            <a:endCxn id="6" idx="1"/>
          </p:cNvCxnSpPr>
          <p:nvPr/>
        </p:nvCxnSpPr>
        <p:spPr>
          <a:xfrm flipV="1">
            <a:off x="3948624" y="2702046"/>
            <a:ext cx="2576647" cy="1"/>
          </a:xfrm>
          <a:prstGeom prst="bentConnector3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4509313" y="231761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 Hz / 10 MHz</a:t>
            </a:r>
            <a:endParaRPr lang="de-DE" dirty="0"/>
          </a:p>
        </p:txBody>
      </p:sp>
      <p:cxnSp>
        <p:nvCxnSpPr>
          <p:cNvPr id="29" name="Gewinkelter Verbinder 28"/>
          <p:cNvCxnSpPr>
            <a:stCxn id="6" idx="3"/>
            <a:endCxn id="8" idx="3"/>
          </p:cNvCxnSpPr>
          <p:nvPr/>
        </p:nvCxnSpPr>
        <p:spPr>
          <a:xfrm>
            <a:off x="8037439" y="2702046"/>
            <a:ext cx="1442937" cy="1189141"/>
          </a:xfrm>
          <a:prstGeom prst="bentConnector3">
            <a:avLst>
              <a:gd name="adj1" fmla="val 115843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winkelter Verbinder 31"/>
          <p:cNvCxnSpPr>
            <a:stCxn id="6" idx="3"/>
            <a:endCxn id="14" idx="3"/>
          </p:cNvCxnSpPr>
          <p:nvPr/>
        </p:nvCxnSpPr>
        <p:spPr>
          <a:xfrm>
            <a:off x="8037439" y="2702046"/>
            <a:ext cx="1442937" cy="1899089"/>
          </a:xfrm>
          <a:prstGeom prst="bentConnector3">
            <a:avLst>
              <a:gd name="adj1" fmla="val 115843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9803243" y="2850248"/>
            <a:ext cx="860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 kHz</a:t>
            </a:r>
          </a:p>
          <a:p>
            <a:r>
              <a:rPr lang="de-DE" dirty="0" smtClean="0"/>
              <a:t>Muster</a:t>
            </a:r>
            <a:endParaRPr lang="de-DE" dirty="0"/>
          </a:p>
        </p:txBody>
      </p:sp>
      <p:cxnSp>
        <p:nvCxnSpPr>
          <p:cNvPr id="37" name="Gewinkelter Verbinder 36"/>
          <p:cNvCxnSpPr>
            <a:stCxn id="7" idx="3"/>
            <a:endCxn id="13" idx="1"/>
          </p:cNvCxnSpPr>
          <p:nvPr/>
        </p:nvCxnSpPr>
        <p:spPr>
          <a:xfrm flipV="1">
            <a:off x="2767127" y="3888471"/>
            <a:ext cx="3976945" cy="666315"/>
          </a:xfrm>
          <a:prstGeom prst="bentConnector3">
            <a:avLst>
              <a:gd name="adj1" fmla="val 18066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winkelter Verbinder 42"/>
          <p:cNvCxnSpPr>
            <a:stCxn id="7" idx="3"/>
          </p:cNvCxnSpPr>
          <p:nvPr/>
        </p:nvCxnSpPr>
        <p:spPr>
          <a:xfrm>
            <a:off x="2767127" y="4554786"/>
            <a:ext cx="2494956" cy="823989"/>
          </a:xfrm>
          <a:prstGeom prst="bentConnector3">
            <a:avLst>
              <a:gd name="adj1" fmla="val 28697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3592376" y="4246149"/>
            <a:ext cx="1373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 / Stopp</a:t>
            </a:r>
          </a:p>
          <a:p>
            <a:r>
              <a:rPr lang="de-DE" dirty="0" smtClean="0"/>
              <a:t>+ Zeitpunkt</a:t>
            </a:r>
            <a:endParaRPr lang="de-DE" dirty="0"/>
          </a:p>
        </p:txBody>
      </p:sp>
      <p:cxnSp>
        <p:nvCxnSpPr>
          <p:cNvPr id="47" name="Gewinkelter Verbinder 46"/>
          <p:cNvCxnSpPr>
            <a:stCxn id="13" idx="3"/>
            <a:endCxn id="8" idx="1"/>
          </p:cNvCxnSpPr>
          <p:nvPr/>
        </p:nvCxnSpPr>
        <p:spPr>
          <a:xfrm>
            <a:off x="7824192" y="3888471"/>
            <a:ext cx="1147926" cy="2716"/>
          </a:xfrm>
          <a:prstGeom prst="bentConnector3">
            <a:avLst>
              <a:gd name="adj1" fmla="val 99578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Gewinkelter Verbinder 49"/>
          <p:cNvCxnSpPr>
            <a:stCxn id="13" idx="3"/>
            <a:endCxn id="14" idx="1"/>
          </p:cNvCxnSpPr>
          <p:nvPr/>
        </p:nvCxnSpPr>
        <p:spPr>
          <a:xfrm>
            <a:off x="7824192" y="3888471"/>
            <a:ext cx="1147926" cy="712664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7612259" y="4132109"/>
            <a:ext cx="850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Aktiv / </a:t>
            </a:r>
          </a:p>
          <a:p>
            <a:r>
              <a:rPr lang="de-DE" dirty="0" smtClean="0"/>
              <a:t>Inaktiv</a:t>
            </a:r>
          </a:p>
        </p:txBody>
      </p:sp>
      <p:cxnSp>
        <p:nvCxnSpPr>
          <p:cNvPr id="59" name="Gewinkelter Verbinder 58"/>
          <p:cNvCxnSpPr>
            <a:stCxn id="14" idx="2"/>
            <a:endCxn id="16" idx="3"/>
          </p:cNvCxnSpPr>
          <p:nvPr/>
        </p:nvCxnSpPr>
        <p:spPr>
          <a:xfrm rot="5400000">
            <a:off x="7425657" y="3697701"/>
            <a:ext cx="717136" cy="2884044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7670372" y="5498291"/>
            <a:ext cx="155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Daten + Zähler</a:t>
            </a:r>
          </a:p>
        </p:txBody>
      </p:sp>
      <p:cxnSp>
        <p:nvCxnSpPr>
          <p:cNvPr id="63" name="Gewinkelter Verbinder 62"/>
          <p:cNvCxnSpPr>
            <a:stCxn id="16" idx="2"/>
          </p:cNvCxnSpPr>
          <p:nvPr/>
        </p:nvCxnSpPr>
        <p:spPr>
          <a:xfrm rot="16200000" flipH="1">
            <a:off x="5663194" y="5817261"/>
            <a:ext cx="277903" cy="2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feld 67"/>
          <p:cNvSpPr txBox="1"/>
          <p:nvPr/>
        </p:nvSpPr>
        <p:spPr>
          <a:xfrm>
            <a:off x="5462851" y="5885043"/>
            <a:ext cx="67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Datei</a:t>
            </a:r>
          </a:p>
        </p:txBody>
      </p:sp>
      <p:cxnSp>
        <p:nvCxnSpPr>
          <p:cNvPr id="78" name="Gewinkelter Verbinder 77"/>
          <p:cNvCxnSpPr>
            <a:stCxn id="7" idx="2"/>
          </p:cNvCxnSpPr>
          <p:nvPr/>
        </p:nvCxnSpPr>
        <p:spPr>
          <a:xfrm rot="16200000" flipH="1">
            <a:off x="3424295" y="3751452"/>
            <a:ext cx="854436" cy="2821144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2419634" y="5584595"/>
            <a:ext cx="134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Daten + UTC</a:t>
            </a:r>
          </a:p>
        </p:txBody>
      </p:sp>
      <p:cxnSp>
        <p:nvCxnSpPr>
          <p:cNvPr id="94" name="Gewinkelter Verbinder 93"/>
          <p:cNvCxnSpPr>
            <a:stCxn id="13" idx="0"/>
            <a:endCxn id="6" idx="2"/>
          </p:cNvCxnSpPr>
          <p:nvPr/>
        </p:nvCxnSpPr>
        <p:spPr>
          <a:xfrm rot="16200000" flipV="1">
            <a:off x="6869552" y="3293870"/>
            <a:ext cx="826385" cy="2777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feld 96"/>
          <p:cNvSpPr txBox="1"/>
          <p:nvPr/>
        </p:nvSpPr>
        <p:spPr>
          <a:xfrm>
            <a:off x="5838353" y="3088798"/>
            <a:ext cx="137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Start / Stopp</a:t>
            </a:r>
          </a:p>
        </p:txBody>
      </p:sp>
    </p:spTree>
    <p:extLst>
      <p:ext uri="{BB962C8B-B14F-4D97-AF65-F5344CB8AC3E}">
        <p14:creationId xmlns:p14="http://schemas.microsoft.com/office/powerpoint/2010/main" val="20960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2806780" y="2636912"/>
            <a:ext cx="2641150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platzhalter 1"/>
          <p:cNvSpPr txBox="1">
            <a:spLocks/>
          </p:cNvSpPr>
          <p:nvPr/>
        </p:nvSpPr>
        <p:spPr bwMode="auto">
          <a:xfrm>
            <a:off x="695400" y="333376"/>
            <a:ext cx="9504289" cy="431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solidFill>
                  <a:srgbClr val="003E89"/>
                </a:solidFill>
                <a:latin typeface="Arial" charset="0"/>
              </a:rPr>
              <a:t>Archivierung</a:t>
            </a:r>
            <a:endParaRPr lang="de-DE" sz="2200" dirty="0">
              <a:solidFill>
                <a:srgbClr val="003E89"/>
              </a:solidFill>
              <a:latin typeface="Arial" charset="0"/>
            </a:endParaRPr>
          </a:p>
          <a:p>
            <a:pPr marL="0" indent="0">
              <a:buNone/>
            </a:pPr>
            <a:endParaRPr lang="de-DE" sz="2200" dirty="0">
              <a:solidFill>
                <a:srgbClr val="003E89"/>
              </a:solidFill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95400" y="783518"/>
            <a:ext cx="950505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Ziel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Schnelle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peicherung von Mess- und Maschinendaten verschiedener Absender von Paketen aus dem Netzwerk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C++ Programm für Empfang, Verarbeitung und Archivierung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999657" y="3107012"/>
            <a:ext cx="1152128" cy="750727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Empfang auf Port A</a:t>
            </a:r>
          </a:p>
        </p:txBody>
      </p:sp>
      <p:sp>
        <p:nvSpPr>
          <p:cNvPr id="6" name="Rechteck 5"/>
          <p:cNvSpPr/>
          <p:nvPr/>
        </p:nvSpPr>
        <p:spPr>
          <a:xfrm>
            <a:off x="7412607" y="3149267"/>
            <a:ext cx="1204724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SPS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999658" y="4105596"/>
            <a:ext cx="2353117" cy="75072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Validierung, Extraktion,</a:t>
            </a:r>
          </a:p>
          <a:p>
            <a:pPr algn="ctr"/>
            <a:r>
              <a:rPr lang="de-DE" dirty="0" smtClean="0"/>
              <a:t>Zeitstempel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999657" y="5104183"/>
            <a:ext cx="1152128" cy="750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Datei für Gerät 1</a:t>
            </a:r>
          </a:p>
        </p:txBody>
      </p:sp>
      <p:sp>
        <p:nvSpPr>
          <p:cNvPr id="12" name="Rechteck 11"/>
          <p:cNvSpPr/>
          <p:nvPr/>
        </p:nvSpPr>
        <p:spPr>
          <a:xfrm>
            <a:off x="4246940" y="3107011"/>
            <a:ext cx="1105835" cy="750727"/>
          </a:xfrm>
          <a:prstGeom prst="rect">
            <a:avLst/>
          </a:prstGeom>
          <a:solidFill>
            <a:srgbClr val="3CC23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Empfang auf Port B</a:t>
            </a:r>
          </a:p>
        </p:txBody>
      </p:sp>
      <p:sp>
        <p:nvSpPr>
          <p:cNvPr id="13" name="Rechteck 12"/>
          <p:cNvSpPr/>
          <p:nvPr/>
        </p:nvSpPr>
        <p:spPr>
          <a:xfrm>
            <a:off x="4246940" y="5104182"/>
            <a:ext cx="1105835" cy="7507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Datei für Gerät 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827380" y="262957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Pipes</a:t>
            </a:r>
            <a:endParaRPr lang="de-DE" dirty="0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3575721" y="3857737"/>
            <a:ext cx="0" cy="2478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2" idx="2"/>
          </p:cNvCxnSpPr>
          <p:nvPr/>
        </p:nvCxnSpPr>
        <p:spPr>
          <a:xfrm>
            <a:off x="4799857" y="3857737"/>
            <a:ext cx="0" cy="2478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endCxn id="11" idx="0"/>
          </p:cNvCxnSpPr>
          <p:nvPr/>
        </p:nvCxnSpPr>
        <p:spPr>
          <a:xfrm>
            <a:off x="3575721" y="4856324"/>
            <a:ext cx="0" cy="2478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endCxn id="13" idx="0"/>
          </p:cNvCxnSpPr>
          <p:nvPr/>
        </p:nvCxnSpPr>
        <p:spPr>
          <a:xfrm>
            <a:off x="4799857" y="4856323"/>
            <a:ext cx="0" cy="2478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endCxn id="12" idx="0"/>
          </p:cNvCxnSpPr>
          <p:nvPr/>
        </p:nvCxnSpPr>
        <p:spPr>
          <a:xfrm>
            <a:off x="4799857" y="2405726"/>
            <a:ext cx="0" cy="7012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3575721" y="2405726"/>
            <a:ext cx="0" cy="7012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48" idx="1"/>
          </p:cNvCxnSpPr>
          <p:nvPr/>
        </p:nvCxnSpPr>
        <p:spPr>
          <a:xfrm flipH="1">
            <a:off x="6669381" y="2813314"/>
            <a:ext cx="74322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/>
        </p:nvSpPr>
        <p:spPr>
          <a:xfrm>
            <a:off x="5591945" y="2636912"/>
            <a:ext cx="1080121" cy="33843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Über-</a:t>
            </a:r>
            <a:r>
              <a:rPr lang="de-DE" dirty="0" err="1" smtClean="0"/>
              <a:t>wachung</a:t>
            </a:r>
            <a:r>
              <a:rPr lang="de-DE" dirty="0" smtClean="0"/>
              <a:t>, Statistik</a:t>
            </a:r>
            <a:endParaRPr lang="de-DE" dirty="0"/>
          </a:p>
        </p:txBody>
      </p:sp>
      <p:sp>
        <p:nvSpPr>
          <p:cNvPr id="48" name="Rechteck 47"/>
          <p:cNvSpPr/>
          <p:nvPr/>
        </p:nvSpPr>
        <p:spPr>
          <a:xfrm>
            <a:off x="7412607" y="2633294"/>
            <a:ext cx="12047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Datenbank</a:t>
            </a:r>
          </a:p>
        </p:txBody>
      </p:sp>
      <p:cxnSp>
        <p:nvCxnSpPr>
          <p:cNvPr id="52" name="Gerade Verbindung mit Pfeil 51"/>
          <p:cNvCxnSpPr>
            <a:stCxn id="6" idx="1"/>
          </p:cNvCxnSpPr>
          <p:nvPr/>
        </p:nvCxnSpPr>
        <p:spPr>
          <a:xfrm flipH="1">
            <a:off x="6669381" y="3329287"/>
            <a:ext cx="743226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hteck 55"/>
          <p:cNvSpPr/>
          <p:nvPr/>
        </p:nvSpPr>
        <p:spPr>
          <a:xfrm>
            <a:off x="7415291" y="5160672"/>
            <a:ext cx="120472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Syslog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6672065" y="5353923"/>
            <a:ext cx="74322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7415291" y="5629499"/>
            <a:ext cx="120472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REST</a:t>
            </a:r>
          </a:p>
        </p:txBody>
      </p:sp>
      <p:cxnSp>
        <p:nvCxnSpPr>
          <p:cNvPr id="60" name="Gerade Verbindung mit Pfeil 59"/>
          <p:cNvCxnSpPr/>
          <p:nvPr/>
        </p:nvCxnSpPr>
        <p:spPr>
          <a:xfrm flipH="1">
            <a:off x="6672065" y="5809519"/>
            <a:ext cx="743226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3647705" y="2019720"/>
            <a:ext cx="105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Multicast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5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 bwMode="auto">
          <a:xfrm>
            <a:off x="695400" y="333376"/>
            <a:ext cx="9504289" cy="4313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>
                <a:solidFill>
                  <a:srgbClr val="003E89"/>
                </a:solidFill>
                <a:latin typeface="Arial" charset="0"/>
              </a:rPr>
              <a:t>Archivierung</a:t>
            </a:r>
            <a:endParaRPr lang="de-DE" sz="2200" dirty="0">
              <a:solidFill>
                <a:srgbClr val="003E89"/>
              </a:solidFill>
              <a:latin typeface="Arial" charset="0"/>
            </a:endParaRPr>
          </a:p>
          <a:p>
            <a:pPr marL="0" indent="0">
              <a:buNone/>
            </a:pPr>
            <a:endParaRPr lang="de-DE" sz="2200" dirty="0">
              <a:solidFill>
                <a:srgbClr val="003E89"/>
              </a:solidFill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95401" y="783517"/>
            <a:ext cx="96490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HDF5 erlaubt strukturiertes Ablegen von Datenfeldern und Metadaten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NeXus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-Format als Strukturvorlage, Metadaten u.a. aus der Datenbank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Kaum Beispiele für Zeitreihendaten mit unendlicher Dimension </a:t>
            </a:r>
          </a:p>
          <a:p>
            <a:pPr marL="742950" lvl="1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Achtung: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Chunk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-Size beachten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52" y="2541863"/>
            <a:ext cx="576064" cy="5760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57" y="2636912"/>
            <a:ext cx="399423" cy="49679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97584" y="3022323"/>
            <a:ext cx="85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NXroot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95" y="3361290"/>
            <a:ext cx="576064" cy="57606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565242" y="3842305"/>
            <a:ext cx="947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NXentry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81" y="2600407"/>
            <a:ext cx="576064" cy="57606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224846" y="3077193"/>
            <a:ext cx="86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NXdata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40" y="3181937"/>
            <a:ext cx="399423" cy="49679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40" y="3726962"/>
            <a:ext cx="399423" cy="49679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122962" y="2702136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field_100[5000]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122963" y="3245668"/>
            <a:ext cx="18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</a:t>
            </a:r>
            <a:r>
              <a:rPr lang="de-DE" dirty="0" err="1" smtClean="0"/>
              <a:t>imestamp</a:t>
            </a:r>
            <a:r>
              <a:rPr lang="de-DE" dirty="0" smtClean="0"/>
              <a:t>[5000]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6132692" y="379333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</a:t>
            </a:r>
            <a:r>
              <a:rPr lang="de-DE" dirty="0" smtClean="0"/>
              <a:t>itle[1]</a:t>
            </a:r>
            <a:endParaRPr lang="de-DE" dirty="0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81" y="3842305"/>
            <a:ext cx="576064" cy="576064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2730710" y="4367545"/>
            <a:ext cx="149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NXinstrument</a:t>
            </a:r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4591217"/>
            <a:ext cx="576064" cy="576064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4655310" y="5162245"/>
            <a:ext cx="124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    µC1</a:t>
            </a:r>
          </a:p>
          <a:p>
            <a:pPr algn="ctr"/>
            <a:r>
              <a:rPr lang="de-DE" dirty="0" err="1" smtClean="0"/>
              <a:t>NXdetector</a:t>
            </a:r>
            <a:endParaRPr lang="de-DE" dirty="0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30" y="4628258"/>
            <a:ext cx="399423" cy="496794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29" y="5707841"/>
            <a:ext cx="399423" cy="49679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6856253" y="4687002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field_100[5000]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6856252" y="5771572"/>
            <a:ext cx="180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</a:t>
            </a:r>
            <a:r>
              <a:rPr lang="de-DE" dirty="0" err="1" smtClean="0"/>
              <a:t>imestamp</a:t>
            </a:r>
            <a:r>
              <a:rPr lang="de-DE" dirty="0" smtClean="0"/>
              <a:t>[5000]</a:t>
            </a:r>
            <a:endParaRPr lang="de-DE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94" y="2864001"/>
            <a:ext cx="230899" cy="2308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94" y="3405489"/>
            <a:ext cx="230899" cy="23089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cxnSp>
        <p:nvCxnSpPr>
          <p:cNvPr id="33" name="Gewinkelter Verbinder 32"/>
          <p:cNvCxnSpPr>
            <a:stCxn id="5" idx="2"/>
            <a:endCxn id="10" idx="1"/>
          </p:cNvCxnSpPr>
          <p:nvPr/>
        </p:nvCxnSpPr>
        <p:spPr>
          <a:xfrm rot="16200000" flipH="1">
            <a:off x="1472707" y="3342033"/>
            <a:ext cx="257667" cy="356910"/>
          </a:xfrm>
          <a:prstGeom prst="bentConnector2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Gewinkelter Verbinder 33"/>
          <p:cNvCxnSpPr>
            <a:stCxn id="10" idx="3"/>
            <a:endCxn id="19" idx="1"/>
          </p:cNvCxnSpPr>
          <p:nvPr/>
        </p:nvCxnSpPr>
        <p:spPr>
          <a:xfrm>
            <a:off x="2356059" y="3649322"/>
            <a:ext cx="1032522" cy="48101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winkelter Verbinder 36"/>
          <p:cNvCxnSpPr>
            <a:stCxn id="10" idx="3"/>
            <a:endCxn id="12" idx="1"/>
          </p:cNvCxnSpPr>
          <p:nvPr/>
        </p:nvCxnSpPr>
        <p:spPr>
          <a:xfrm flipV="1">
            <a:off x="2356059" y="2888439"/>
            <a:ext cx="1032522" cy="760883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winkelter Verbinder 39"/>
          <p:cNvCxnSpPr>
            <a:stCxn id="12" idx="3"/>
            <a:endCxn id="4" idx="1"/>
          </p:cNvCxnSpPr>
          <p:nvPr/>
        </p:nvCxnSpPr>
        <p:spPr>
          <a:xfrm flipV="1">
            <a:off x="3964645" y="2885309"/>
            <a:ext cx="1744712" cy="313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winkelter Verbinder 42"/>
          <p:cNvCxnSpPr>
            <a:stCxn id="12" idx="3"/>
            <a:endCxn id="14" idx="1"/>
          </p:cNvCxnSpPr>
          <p:nvPr/>
        </p:nvCxnSpPr>
        <p:spPr>
          <a:xfrm>
            <a:off x="3964645" y="2888439"/>
            <a:ext cx="1758895" cy="541895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winkelter Verbinder 47"/>
          <p:cNvCxnSpPr>
            <a:stCxn id="12" idx="3"/>
            <a:endCxn id="15" idx="1"/>
          </p:cNvCxnSpPr>
          <p:nvPr/>
        </p:nvCxnSpPr>
        <p:spPr>
          <a:xfrm>
            <a:off x="3964645" y="2888439"/>
            <a:ext cx="1758895" cy="1086920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Gewinkelter Verbinder 50"/>
          <p:cNvCxnSpPr>
            <a:stCxn id="19" idx="3"/>
            <a:endCxn id="21" idx="1"/>
          </p:cNvCxnSpPr>
          <p:nvPr/>
        </p:nvCxnSpPr>
        <p:spPr>
          <a:xfrm>
            <a:off x="3964645" y="4130337"/>
            <a:ext cx="1195251" cy="748912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Gewinkelter Verbinder 59"/>
          <p:cNvCxnSpPr>
            <a:stCxn id="21" idx="3"/>
            <a:endCxn id="23" idx="1"/>
          </p:cNvCxnSpPr>
          <p:nvPr/>
        </p:nvCxnSpPr>
        <p:spPr>
          <a:xfrm flipV="1">
            <a:off x="5735961" y="4876655"/>
            <a:ext cx="720869" cy="2594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winkelter Verbinder 62"/>
          <p:cNvCxnSpPr>
            <a:stCxn id="21" idx="3"/>
            <a:endCxn id="24" idx="1"/>
          </p:cNvCxnSpPr>
          <p:nvPr/>
        </p:nvCxnSpPr>
        <p:spPr>
          <a:xfrm>
            <a:off x="5735960" y="4879250"/>
            <a:ext cx="720868" cy="1076989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Pfeil nach oben 79"/>
          <p:cNvSpPr/>
          <p:nvPr/>
        </p:nvSpPr>
        <p:spPr>
          <a:xfrm rot="19932479">
            <a:off x="7449944" y="3552328"/>
            <a:ext cx="486475" cy="11187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/>
          <p:cNvSpPr txBox="1"/>
          <p:nvPr/>
        </p:nvSpPr>
        <p:spPr>
          <a:xfrm>
            <a:off x="7924481" y="388399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Link</a:t>
            </a:r>
            <a:endParaRPr lang="de-DE" dirty="0"/>
          </a:p>
        </p:txBody>
      </p:sp>
      <p:pic>
        <p:nvPicPr>
          <p:cNvPr id="87" name="Grafik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29" y="5167666"/>
            <a:ext cx="399423" cy="496794"/>
          </a:xfrm>
          <a:prstGeom prst="rect">
            <a:avLst/>
          </a:prstGeom>
        </p:spPr>
      </p:pic>
      <p:sp>
        <p:nvSpPr>
          <p:cNvPr id="88" name="Textfeld 87"/>
          <p:cNvSpPr txBox="1"/>
          <p:nvPr/>
        </p:nvSpPr>
        <p:spPr>
          <a:xfrm>
            <a:off x="6856252" y="5226410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field_101[5000]</a:t>
            </a:r>
            <a:endParaRPr lang="de-DE" dirty="0"/>
          </a:p>
        </p:txBody>
      </p:sp>
      <p:cxnSp>
        <p:nvCxnSpPr>
          <p:cNvPr id="90" name="Gewinkelter Verbinder 89"/>
          <p:cNvCxnSpPr>
            <a:stCxn id="21" idx="3"/>
            <a:endCxn id="87" idx="1"/>
          </p:cNvCxnSpPr>
          <p:nvPr/>
        </p:nvCxnSpPr>
        <p:spPr>
          <a:xfrm>
            <a:off x="5735960" y="4879249"/>
            <a:ext cx="720868" cy="536814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37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entation_blau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Praesentation_blau_Master</Template>
  <TotalTime>0</TotalTime>
  <Words>679</Words>
  <Application>Microsoft Office PowerPoint</Application>
  <PresentationFormat>Breitbild</PresentationFormat>
  <Paragraphs>216</Paragraphs>
  <Slides>12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</vt:lpstr>
      <vt:lpstr>Wingdings</vt:lpstr>
      <vt:lpstr>Praesentation_blau_Master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Meyer, Markus (FWF) - 1602</dc:creator>
  <cp:lastModifiedBy>Meyer, Markus (FWFI) - 1602</cp:lastModifiedBy>
  <cp:revision>229</cp:revision>
  <cp:lastPrinted>2018-02-23T08:08:04Z</cp:lastPrinted>
  <dcterms:created xsi:type="dcterms:W3CDTF">2018-02-20T16:02:45Z</dcterms:created>
  <dcterms:modified xsi:type="dcterms:W3CDTF">2023-04-17T22:42:09Z</dcterms:modified>
</cp:coreProperties>
</file>