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437" r:id="rId3"/>
    <p:sldId id="281" r:id="rId4"/>
    <p:sldId id="441" r:id="rId5"/>
    <p:sldId id="280" r:id="rId6"/>
    <p:sldId id="435" r:id="rId7"/>
    <p:sldId id="434" r:id="rId8"/>
    <p:sldId id="436" r:id="rId9"/>
    <p:sldId id="442" r:id="rId10"/>
    <p:sldId id="451" r:id="rId11"/>
    <p:sldId id="450" r:id="rId12"/>
    <p:sldId id="454" r:id="rId13"/>
    <p:sldId id="455" r:id="rId14"/>
    <p:sldId id="449" r:id="rId15"/>
    <p:sldId id="456" r:id="rId16"/>
    <p:sldId id="457" r:id="rId17"/>
    <p:sldId id="447" r:id="rId18"/>
    <p:sldId id="445" r:id="rId19"/>
    <p:sldId id="443" r:id="rId20"/>
    <p:sldId id="446" r:id="rId21"/>
    <p:sldId id="452" r:id="rId22"/>
    <p:sldId id="269" r:id="rId23"/>
    <p:sldId id="4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7"/>
    <p:restoredTop sz="87143"/>
  </p:normalViewPr>
  <p:slideViewPr>
    <p:cSldViewPr snapToGrid="0" snapToObjects="1">
      <p:cViewPr varScale="1">
        <p:scale>
          <a:sx n="106" d="100"/>
          <a:sy n="106" d="100"/>
        </p:scale>
        <p:origin x="336" y="184"/>
      </p:cViewPr>
      <p:guideLst/>
    </p:cSldViewPr>
  </p:slideViewPr>
  <p:notesTextViewPr>
    <p:cViewPr>
      <p:scale>
        <a:sx n="1" d="1"/>
        <a:sy n="1" d="1"/>
      </p:scale>
      <p:origin x="0" y="0"/>
    </p:cViewPr>
  </p:notesTextViewPr>
  <p:notesViewPr>
    <p:cSldViewPr snapToGrid="0" snapToObjects="1" showGuides="1">
      <p:cViewPr>
        <p:scale>
          <a:sx n="202" d="100"/>
          <a:sy n="202" d="100"/>
        </p:scale>
        <p:origin x="1296"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8T09:32:42.469"/>
    </inkml:context>
    <inkml:brush xml:id="br0">
      <inkml:brushProperty name="width" value="0.34286" units="cm"/>
      <inkml:brushProperty name="height" value="0.34286" units="cm"/>
      <inkml:brushProperty name="color" value="#E71224"/>
    </inkml:brush>
  </inkml:definitions>
  <inkml:trace contextRef="#ctx0" brushRef="#br0">1354 5044 7533,'10'-72'719,"6"-9"-449,-6-9-3445,8-3 3265,0 2 1709,8 2-720,-6 15-540,2 8 1,-1 3-360,-7 2 154,3 7 1,-2 9-155,-13 33-270,5 36 90,-14 10-225,2 48 0,0 12 270,-4-39 0,0 3-180,3 10 0,2 13 0,0 2 1,0-11 191,-1 5 0,0 0-80,1 3 1,-1 13-1,0 0 1,2-15 22,2-8 0,0-1 0,-2 7 0,-1 12 0,0 0 0,-1-15 90,1-14 0,-2-1-120,-1 26 0,-2 12 0,-1-16-60,-10 11-450,3 3 1,0-5-1,-4-30-675,5-7 1,-2-4 675,-2-17 458,-23-29 1,13-32 0,-14-35 0</inkml:trace>
  <inkml:trace contextRef="#ctx0" brushRef="#br0" timeOffset="347">429 5153 7533,'-37'-18'719,"-8"0"-269,7 8-90,-6-6-90,7 14 449,1-14-179,0 13-90,-17-13-270,22 14-90,-20-6-1,39 8-718,3 0 719,28-8 270,74-10-450,-25-2-921,-2 0 0,13-4 0,-6 2 1281,-14 1 0,3-3-90,10-8 0,14-8 0,1-2 0,-12 5-323,4-1 1,0-4 357,-10 1 1,12-8 0,3-5 0,-3 2 0,-11 6-415,-11 4 1,-8 4 0,8-5 302,0-1 1,9-5 0,5-5 0,1 0 0,-5 3 0,-9 6-45,5-4 0,-9 6 0,8-6-60,9-5 0,10-8 0,4-2 0,-4 3 0,-11 8 0,-11 7 0,-7 6 0,6-5-180,4-2 0,9-7 0,2-1 1,-3 2-1,-11 8-293,12-10 0,-5 3 443,-2 3 0,3-3 0,-6 7-510,-12 12 0,-4 2 90,11-10 1,0 3 1581,22-4-1807,-31 11 1,-3 3-45,0 9 179,-2 1 343,-8 26 197,-16 12 0,-20 24 0,-20 2 0</inkml:trace>
  <inkml:trace contextRef="#ctx0" brushRef="#br0" timeOffset="948">3222 4101 7533,'39'-72'0,"-5"-9"899,-8-2-2675,2 1 2136,9-7 179,-11 31 1,0 1-180,14-26 44,2 9 1,1 5-225,1 21 31,-1 7 0,-1 7-121,-10 24 180,26 50-90,-35 5-270,-8 35 0,-4 9 135,-5-36 0,-4 3 15,-4 24 0,-5 12 0,0-10-60,2-22 0,-2 1 90,-5 23 0,-3 10 0,-1-12-180,3-26 0,-3-1 0,-5 16 0,-4 9 0,2-11 45,2-21 0,-1-2-135,-17 37 0,2-5 91,13-13-361,-3-16 0,5-5 270,18-22-226,-12-6 316,32-42 180,20-29-269,5-3-316,1 3 0,0-1 315,-6-9 45,14-3 0,0 1 585,-14 11-360,10-4 0,1 3-180,-13 21-90,8-3 0,-2 3 1350,-13 14 359,31-4-1080,-38 26 631,6 50-630,-16-6-316,-4 22 1,-3 4-135,-3 6 315,-8 9 0,0 0-135,4-9-900,-9 2 1,1-4 539,10-26-2968,-6 43 2788,8-77 360,0 10 0,0-24 0,0 0 0</inkml:trace>
  <inkml:trace contextRef="#ctx0" brushRef="#br0" timeOffset="1750">4855 4519 7533,'28'-35'629,"-2"5"-449,-8-15 0,-7 9 540,5 8-271,-14-7 91,6-1-360,-8 6 450,0-20-450,0 28 539,-8-5-449,-2 19-270,-17 41 0,-1-9-45,5 23 0,2 7-45,-9 2-180,7 11 0,3 1 180,8-12 0,2-3 1,4-5-541,14-15 0,18-7 720,5-36-225,11-32 0,1-9 45,3-10-1423,-7 2 1,-1-1 1422,-3 4 0,2-15 492,-1 15-42,-8-6 900,15-9-991,-21 29 361,12-9-450,-24 50 180,-1 35-270,-9 0-90,3 22 0,1 5-90,-2 5-45,2 3 0,0-1 45,4-5-1079,3 30 1079,7-69-360,24-24 180,-10-33 90,2-15 0,1-7 0,13-17-90,-5-12 1,1-1 808,8 4-89,-1-1 0,-1 5 2509,-14 31-2644,10 7 0,-1 11-135,-18 26-1,47 36-89,-58 0-135,10 23 0,-3 3 135,-19-2-135,5 14 0,-2 0 45,-7-16-180,0-4 1,0-3 179,0-16-786,0 1 786,8-34-540,18-58 360,-4 3 0,13-20 0,4-3-311,6-1 581,1 2 0,3 3 90,1 12 89,1 10 1,-1 1-90,-4 0 45,8 18 0,1 6-135,-11 6 90,41 14-90,-52 16 539,25 42-539,-44-25 135,1 26 0,-5 3-405,-10-15-270,1 15 1,-2-1 89,-8-20 0,-1 33 360,0-45-90,-6 12-1709,14-15 1799,-14-10 0,5-9 0,-7-10 0</inkml:trace>
  <inkml:trace contextRef="#ctx0" brushRef="#br0" timeOffset="2202">7721 1905 7533,'19'-64'2248,"-9"-7"-2338,22-1-1688,-18 6 1688,12 11 450,-9 13 349,-15 30-709,14-13 367,-14 24 83,-10 49-450,-5 6 90,-11 35 0,-2 10-362,14-38 1,0 5 248,-2 1 1,-2 12-1,0 1 1,3-10 67,1 6 0,2 1-23,2 0 1,-1 11-1,0 0 1,1-12-23,-2-4 0,2-1-210,2 22 0,1 11 0,-2-15 396,-2-32 1,-1-3-637,4 16 1,0 6-1,0-12 90,-4 4-179,2 25-451,16-75 990,10-34 0,3-22 0,5-26 0</inkml:trace>
  <inkml:trace contextRef="#ctx0" brushRef="#br0" timeOffset="2551">7994 2632 7533,'48'57'655,"-1"0"0,1 0 1,-8 23-1,-8 7 0,-18-10-180,-25-20 1,-10-2-1998,-4 33 1,-2-4 1521,-9 5 180,-9-15-340,7-1 160,-15-11 813,15-16-1622,-30 7 449,25-31-809,-33-30 629,43-24 90,9-35 1,6-9 269,8-15-602,12 22 1,5-11-1,0 9 602,7-27 422,21 13 1,5 8-153,-4 25 735,13 24 1,3 13-736,-8 26 450,7 23 0,-1 8-270,-6 15 134,7 14 1,-1 1-135,-13-14 45,9 13 0,-2-1-585,-17-21-453,17 0 1,2-6 632,-17-20 836,37-7-1286,-38-26-1169,16-57 900,-13 29 1766,11-39-1766,-30 49 809,12-6 0,-6 6 0,10-8 0</inkml:trace>
  <inkml:trace contextRef="#ctx0" brushRef="#br0" timeOffset="3569">10243 2105 8432,'-18'-10'1170,"-8"-6"-901,14 6-179,-12 0-449,14 1 179,-1 9 0,-13 0 0,4 9 0,-8 1 360,-14 48-270,20-14 315,3 22 0,3 4-45,6 6 89,15 21 1,6 1-180,12-8-820,15-10 1,8-7 909,17-23-180,7-31 0,5-11-384,18-21 249,-7-31 1,-1-12 134,-37 24 0,-3-6-385,7-23 1,2-13-1,-7 9 475,-13 19 0,-4-1 120,6-22 0,0-11 0,-7 11-30,4-20 89,-14 15 1,-4 3 90,-7 12 989,-8-9-1169,-8 46 1060,-11 14-970,-1 36-675,-17 38 0,0 11-225,6 18-213,7-28 1,-4 9-1,6-7 753,10-16 0,3 2-240,0 20 0,0 11 1,2-8 194,1-13 0,1 2-23,4 5 1,0 11 0,2 1-1,0-12 248,4-5 0,1 1-158,-1 17 1,2 16 0,0 1-1,-1-15-22,1-8 0,-2-1 135,0 6 0,0 14 0,-1-1 0,-2-15 0,0-11 0,-4-3 315,-1 13 0,-3 7 0,-1-11-315,3-23 0,-4-3 674,-11 28 1,-3-5 739,-1-14-874,-16-14 0,-4-7-405,13-14-90,-24-11 0,1-12-450,24-30 315,-21-20 0,2-7-675,19-22-165,-9-6 1,2-4 255,13-5 359,7 23 0,-3-11 0,4 9 135,7 19 0,2-1-45,-3-23 0,0-9 0,3 13 90,6-9-907,13-10 1,6 7 726,5 33 583,9 0 0,3 3 0,4 18 0,12-14 0</inkml:trace>
  <inkml:trace contextRef="#ctx0" brushRef="#br0" timeOffset="4300">11550 2178 7533,'10'-26'0,"6"-11"0,-6-9 0,8 0 1349,1 9-719,-10 11-361,0 0-628,-18 6 179,0-6-90,-58 32 90,29 6 585,-10 14 0,2 8-405,6 17 314,0 33 1,4 7-135,10-3-1216,2 7 1,7-4 1035,17-23 152,25 27 208,-12-52-270,40-27 0,9-14-90,1-24 0,13-21 0,1-9-180,-37 18 0,-1-5 120,14-23 0,5-12 0,-8 9 60,-17 20 0,-1 1 150,10-18 0,4-8 0,-11 11 30,-13-4 0,4-15 384,-18 33-204,-8 17-180,0 2 90,-8 7 449,-18 17 1394,4 4-2923,-29 49 720,29-17-360,-4 23 1,2 3 359,9-1-270,1 25 0,4-1 180,10-28-45,9 7 0,6-10 1355,7-38-1310,63 2 270,-30-34-225,20-31 0,1-10 45,-6-6-495,-26 10 1,2-10-1,-8 10 675,2-4 131,-16-6 1,-6 5-42,-8 32 809,6-29-719,-14 56-270,-9 33-90,-6 2 180,0 23 0,0 5-270,3 4-45,3 3 0,5-2 135,11-13-449,25 31 269,-1-63-270,59-30 270,-37-25 137,-4-11 1,0-6-138,8-29 360,-7-5 0,-1-3-45,-23 38 0,-2-1 165,3-10 0,2-7 0,-6 9-210,5-17 639,-8 21 1,-1 5-460,-10 19 360,14 46-630,-15 19 269,-5 14 1,0 4-90,11 18-450,-11 5 1,0 1 179,13 10-810,1 3 1,4-3-180,10-27 629,-1-14 0,4-9-899,5-29 1439,11-24 0,-8-12 0,3-18 0</inkml:trace>
  <inkml:trace contextRef="#ctx0" brushRef="#br0" timeOffset="4716">15142 55 7533,'10'-20'0,"-1"-4"2248,-2 22-1798,-5-6-450,6 8 0,-8 16 180,0 4-450,-8 73 180,-2-19-90,-7 19 0,0 2 91,3 4-61,-2-30 0,-3 10 0,5-10 150,8 22-690,-8-26 0,-5 8 1,4-9-890,1 15 1579,-7-18 0,-1-3 0,3-4 0,-8 1 0</inkml:trace>
  <inkml:trace contextRef="#ctx0" brushRef="#br0" timeOffset="4823">14833 1453 7533,'-20'56'-203,"11"26"1,5 25-1,1-19 1,3-2 0,0-2-1,0 0 1,0 0 0</inkml:trace>
  <inkml:trace contextRef="#ctx0" brushRef="#br0" timeOffset="6053">14707 2632 8072,'20'0'990,"4"-8"-630,-22-3-1,14 1-179,-14-6-450,14 6 270,-14-8 90,6 7 90,-8 3-360,-32 49 1,16-7 89,-9 8 0,0 4 180,5 12-90,6-2 0,1-1 179,3-7 91,26 35-90,-2-71-90,53-20-90,-33-15 45,28-31 0,1-8 45,-11-1 60,-13 8 0,5-10 0,-10 10-150,-1-6 225,-14 0 0,-4 5-136,-7 24 811,-48-2-810,14 34-900,-51 26 720,29 4-1124,-4 11 0,0 2 1214,-4 4 0,13-8 0,2-1 0,5-1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63807-E1D7-D64F-9574-A6E51C49987A}" type="datetimeFigureOut">
              <a:rPr lang="de-DE" smtClean="0"/>
              <a:t>17.04.23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66805-9DE4-714D-8AD5-EA56D645358F}" type="slidenum">
              <a:rPr lang="de-DE" smtClean="0"/>
              <a:t>‹#›</a:t>
            </a:fld>
            <a:endParaRPr lang="de-DE"/>
          </a:p>
        </p:txBody>
      </p:sp>
    </p:spTree>
    <p:extLst>
      <p:ext uri="{BB962C8B-B14F-4D97-AF65-F5344CB8AC3E}">
        <p14:creationId xmlns:p14="http://schemas.microsoft.com/office/powerpoint/2010/main" val="26224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upon a time …</a:t>
            </a:r>
          </a:p>
          <a:p>
            <a:endParaRPr lang="en-US" dirty="0"/>
          </a:p>
        </p:txBody>
      </p:sp>
      <p:sp>
        <p:nvSpPr>
          <p:cNvPr id="4" name="Slide Number Placeholder 3"/>
          <p:cNvSpPr>
            <a:spLocks noGrp="1"/>
          </p:cNvSpPr>
          <p:nvPr>
            <p:ph type="sldNum" sz="quarter" idx="5"/>
          </p:nvPr>
        </p:nvSpPr>
        <p:spPr/>
        <p:txBody>
          <a:bodyPr/>
          <a:lstStyle/>
          <a:p>
            <a:fld id="{99E66805-9DE4-714D-8AD5-EA56D645358F}" type="slidenum">
              <a:rPr lang="de-DE" smtClean="0"/>
              <a:t>1</a:t>
            </a:fld>
            <a:endParaRPr lang="de-DE"/>
          </a:p>
        </p:txBody>
      </p:sp>
    </p:spTree>
    <p:extLst>
      <p:ext uri="{BB962C8B-B14F-4D97-AF65-F5344CB8AC3E}">
        <p14:creationId xmlns:p14="http://schemas.microsoft.com/office/powerpoint/2010/main" val="72600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22</a:t>
            </a:fld>
            <a:endParaRPr lang="de-DE"/>
          </a:p>
        </p:txBody>
      </p:sp>
    </p:spTree>
    <p:extLst>
      <p:ext uri="{BB962C8B-B14F-4D97-AF65-F5344CB8AC3E}">
        <p14:creationId xmlns:p14="http://schemas.microsoft.com/office/powerpoint/2010/main" val="377814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2</a:t>
            </a:fld>
            <a:endParaRPr lang="de-DE"/>
          </a:p>
        </p:txBody>
      </p:sp>
    </p:spTree>
    <p:extLst>
      <p:ext uri="{BB962C8B-B14F-4D97-AF65-F5344CB8AC3E}">
        <p14:creationId xmlns:p14="http://schemas.microsoft.com/office/powerpoint/2010/main" val="322699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The Model in Wikipedia </a:t>
            </a:r>
            <a:r>
              <a:rPr lang="en-US" sz="1000" dirty="0"/>
              <a:t>: shows the problem in a symbol with the electrical dipole of the neutron</a:t>
            </a:r>
            <a:br>
              <a:rPr lang="en-US" sz="1000" dirty="0"/>
            </a:br>
            <a:r>
              <a:rPr lang="en-US" sz="1000" dirty="0"/>
              <a:t>to make it short: the neutron-dipole moment is a sign of the </a:t>
            </a:r>
            <a:r>
              <a:rPr lang="en-US" sz="1000" b="1" dirty="0"/>
              <a:t>C</a:t>
            </a:r>
            <a:r>
              <a:rPr lang="en-US" sz="1000" dirty="0"/>
              <a:t>harge and </a:t>
            </a:r>
            <a:r>
              <a:rPr lang="en-US" sz="1000" b="1" dirty="0"/>
              <a:t>P</a:t>
            </a:r>
            <a:r>
              <a:rPr lang="en-US" sz="1000" dirty="0"/>
              <a:t>arity problematic inside of the strong interaction</a:t>
            </a:r>
          </a:p>
          <a:p>
            <a:endParaRPr lang="en-US" sz="1000" dirty="0"/>
          </a:p>
          <a:p>
            <a:r>
              <a:rPr lang="en-US" sz="1000" dirty="0"/>
              <a:t>CP, Charge and Parity are all theories we have in the physics and which are meaningful, that means cause and effect relationship are CPT invariants.</a:t>
            </a:r>
            <a:br>
              <a:rPr lang="en-US" sz="1000" dirty="0"/>
            </a:br>
            <a:r>
              <a:rPr lang="en-US" sz="1000" dirty="0"/>
              <a:t>For the image:</a:t>
            </a:r>
            <a:br>
              <a:rPr lang="en-US" sz="1000" dirty="0"/>
            </a:br>
            <a:r>
              <a:rPr lang="en-US" sz="1000" dirty="0"/>
              <a:t>C swaps particles and anti-particles</a:t>
            </a:r>
            <a:br>
              <a:rPr lang="en-US" sz="1000" dirty="0"/>
            </a:br>
            <a:r>
              <a:rPr lang="en-US" sz="1000" dirty="0"/>
              <a:t>P is something like an location mirroring</a:t>
            </a:r>
            <a:br>
              <a:rPr lang="en-US" sz="1000" dirty="0"/>
            </a:br>
            <a:r>
              <a:rPr lang="en-US" sz="1000" dirty="0"/>
              <a:t>T is the time reversal</a:t>
            </a:r>
            <a:br>
              <a:rPr lang="en-US" sz="1000" dirty="0"/>
            </a:br>
            <a:br>
              <a:rPr lang="en-US" sz="1000" dirty="0"/>
            </a:br>
            <a:r>
              <a:rPr lang="en-US" sz="1000" b="1" dirty="0"/>
              <a:t>Example:</a:t>
            </a:r>
            <a:r>
              <a:rPr lang="en-US" sz="1000" dirty="0"/>
              <a:t> I have a reaction and I will observer it, then I will make out of particles anti-particles and mirror them out of the room, then I have a reverse process.</a:t>
            </a:r>
            <a:br>
              <a:rPr lang="en-US" sz="1000" dirty="0"/>
            </a:br>
            <a:r>
              <a:rPr lang="en-US" sz="1000" dirty="0"/>
              <a:t>This process is also realized in the nature and this structure motivates the Axion</a:t>
            </a:r>
          </a:p>
          <a:p>
            <a:endParaRPr lang="en-US" sz="1000" dirty="0"/>
          </a:p>
          <a:p>
            <a:endParaRPr lang="en-US" sz="1000" dirty="0"/>
          </a:p>
          <a:p>
            <a:r>
              <a:rPr lang="en-US" sz="1000" b="1" dirty="0"/>
              <a:t>Lower image:</a:t>
            </a:r>
          </a:p>
          <a:p>
            <a:r>
              <a:rPr lang="en-US" sz="1000" dirty="0"/>
              <a:t>model of our milky way. According the dynamic and gravitation the blue part (halo out of dark matter) must be existing. Only with this part it can be explained that the stars are moving around the center of the milky way</a:t>
            </a:r>
          </a:p>
          <a:p>
            <a:endParaRPr lang="en-US" sz="1000" dirty="0"/>
          </a:p>
          <a:p>
            <a:r>
              <a:rPr lang="en-US" sz="1000" dirty="0"/>
              <a:t>Axions are the missing components to explain the behavior of light and energy.</a:t>
            </a:r>
          </a:p>
          <a:p>
            <a:endParaRPr lang="en-US" sz="1000" dirty="0"/>
          </a:p>
        </p:txBody>
      </p:sp>
      <p:sp>
        <p:nvSpPr>
          <p:cNvPr id="4" name="Slide Number Placeholder 3"/>
          <p:cNvSpPr>
            <a:spLocks noGrp="1"/>
          </p:cNvSpPr>
          <p:nvPr>
            <p:ph type="sldNum" sz="quarter" idx="5"/>
          </p:nvPr>
        </p:nvSpPr>
        <p:spPr/>
        <p:txBody>
          <a:bodyPr/>
          <a:lstStyle/>
          <a:p>
            <a:fld id="{99E66805-9DE4-714D-8AD5-EA56D645358F}" type="slidenum">
              <a:rPr lang="de-DE" smtClean="0"/>
              <a:t>3</a:t>
            </a:fld>
            <a:endParaRPr lang="de-DE"/>
          </a:p>
        </p:txBody>
      </p:sp>
    </p:spTree>
    <p:extLst>
      <p:ext uri="{BB962C8B-B14F-4D97-AF65-F5344CB8AC3E}">
        <p14:creationId xmlns:p14="http://schemas.microsoft.com/office/powerpoint/2010/main" val="409506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Triangle:</a:t>
            </a:r>
            <a:r>
              <a:rPr lang="en-US" dirty="0"/>
              <a:t> </a:t>
            </a:r>
            <a:r>
              <a:rPr lang="en-US" dirty="0">
                <a:sym typeface="Wingdings" pitchFamily="2" charset="2"/>
              </a:rPr>
              <a:t>Feynman diagram (Richard Feynman)</a:t>
            </a:r>
          </a:p>
          <a:p>
            <a:r>
              <a:rPr lang="en-US" dirty="0">
                <a:sym typeface="Wingdings" pitchFamily="2" charset="2"/>
              </a:rPr>
              <a:t>Axion reacts with Magnetic field an a photon accurse, </a:t>
            </a:r>
            <a:r>
              <a:rPr lang="en-US" dirty="0"/>
              <a:t>where the experiments are based on</a:t>
            </a:r>
          </a:p>
          <a:p>
            <a:r>
              <a:rPr lang="en-US" dirty="0"/>
              <a:t>a = Axion, </a:t>
            </a:r>
            <a:r>
              <a:rPr lang="en-US" dirty="0">
                <a:sym typeface="Wingdings" pitchFamily="2" charset="2"/>
              </a:rPr>
              <a:t>Bo = magnetic field, 𝜸 = Photon</a:t>
            </a:r>
          </a:p>
          <a:p>
            <a:r>
              <a:rPr lang="en-US" dirty="0"/>
              <a:t>The triangle process is NOT understood </a:t>
            </a:r>
            <a:r>
              <a:rPr lang="en-US" dirty="0">
                <a:sym typeface="Wingdings" pitchFamily="2" charset="2"/>
              </a:rPr>
              <a:t> new physics. Something is happening here: NEW </a:t>
            </a:r>
            <a:r>
              <a:rPr lang="en-US" dirty="0" err="1">
                <a:sym typeface="Wingdings" pitchFamily="2" charset="2"/>
              </a:rPr>
              <a:t>Quarcs</a:t>
            </a:r>
            <a:r>
              <a:rPr lang="en-US" dirty="0">
                <a:sym typeface="Wingdings" pitchFamily="2" charset="2"/>
              </a:rPr>
              <a:t>, Higgs bosoms, …</a:t>
            </a:r>
          </a:p>
          <a:p>
            <a:endParaRPr lang="en-US" dirty="0">
              <a:sym typeface="Wingdings" pitchFamily="2" charset="2"/>
            </a:endParaRPr>
          </a:p>
          <a:p>
            <a:r>
              <a:rPr lang="en-US" dirty="0"/>
              <a:t>The triangle is a pure phenomenology.</a:t>
            </a:r>
            <a:br>
              <a:rPr lang="en-US" dirty="0"/>
            </a:br>
            <a:r>
              <a:rPr lang="en-US" dirty="0"/>
              <a:t>An analogy: we have radioactivity which was determined by a coupling, as the GA𝜸𝜸 axion-photon coupling.</a:t>
            </a:r>
          </a:p>
          <a:p>
            <a:r>
              <a:rPr lang="en-US" dirty="0"/>
              <a:t>We don’t know what happens, but we give it a value.</a:t>
            </a:r>
          </a:p>
          <a:p>
            <a:r>
              <a:rPr lang="en-US" dirty="0"/>
              <a:t>And due to LHC it was really understood the functionality of the weak interaction. The triangle was in this area understood. </a:t>
            </a:r>
            <a:br>
              <a:rPr lang="en-US" dirty="0"/>
            </a:br>
            <a:r>
              <a:rPr lang="en-US" dirty="0"/>
              <a:t>For the Axions it is today not the case.</a:t>
            </a:r>
          </a:p>
        </p:txBody>
      </p:sp>
      <p:sp>
        <p:nvSpPr>
          <p:cNvPr id="4" name="Slide Number Placeholder 3"/>
          <p:cNvSpPr>
            <a:spLocks noGrp="1"/>
          </p:cNvSpPr>
          <p:nvPr>
            <p:ph type="sldNum" sz="quarter" idx="5"/>
          </p:nvPr>
        </p:nvSpPr>
        <p:spPr/>
        <p:txBody>
          <a:bodyPr/>
          <a:lstStyle/>
          <a:p>
            <a:fld id="{99E66805-9DE4-714D-8AD5-EA56D645358F}" type="slidenum">
              <a:rPr lang="de-DE" smtClean="0"/>
              <a:t>4</a:t>
            </a:fld>
            <a:endParaRPr lang="de-DE"/>
          </a:p>
        </p:txBody>
      </p:sp>
    </p:spTree>
    <p:extLst>
      <p:ext uri="{BB962C8B-B14F-4D97-AF65-F5344CB8AC3E}">
        <p14:creationId xmlns:p14="http://schemas.microsoft.com/office/powerpoint/2010/main" val="308407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5</a:t>
            </a:fld>
            <a:endParaRPr lang="de-DE"/>
          </a:p>
        </p:txBody>
      </p:sp>
    </p:spTree>
    <p:extLst>
      <p:ext uri="{BB962C8B-B14F-4D97-AF65-F5344CB8AC3E}">
        <p14:creationId xmlns:p14="http://schemas.microsoft.com/office/powerpoint/2010/main" val="403775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6</a:t>
            </a:fld>
            <a:endParaRPr lang="de-DE"/>
          </a:p>
        </p:txBody>
      </p:sp>
    </p:spTree>
    <p:extLst>
      <p:ext uri="{BB962C8B-B14F-4D97-AF65-F5344CB8AC3E}">
        <p14:creationId xmlns:p14="http://schemas.microsoft.com/office/powerpoint/2010/main" val="280671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ALPS: total experimental setup, everything is under control. </a:t>
            </a:r>
            <a:br>
              <a:rPr lang="en-US" dirty="0"/>
            </a:br>
            <a:r>
              <a:rPr lang="en-US" dirty="0"/>
              <a:t>Electron photon</a:t>
            </a:r>
          </a:p>
          <a:p>
            <a:r>
              <a:rPr lang="en-US" dirty="0"/>
              <a:t>2.) IAXO: we trust in Axion production in the sun. the right part is the detector at DESY</a:t>
            </a:r>
            <a:br>
              <a:rPr lang="en-US" dirty="0"/>
            </a:br>
            <a:r>
              <a:rPr lang="en-US" dirty="0"/>
              <a:t>radiation / </a:t>
            </a:r>
            <a:r>
              <a:rPr lang="en-US" dirty="0" err="1"/>
              <a:t>Röntgen</a:t>
            </a:r>
            <a:r>
              <a:rPr lang="en-US" dirty="0"/>
              <a:t> photon</a:t>
            </a:r>
            <a:br>
              <a:rPr lang="en-US" dirty="0"/>
            </a:br>
            <a:r>
              <a:rPr lang="en-US" dirty="0"/>
              <a:t>CAST @ CERN saw 3 photons / year, expected: 2</a:t>
            </a:r>
          </a:p>
          <a:p>
            <a:endParaRPr lang="en-US" dirty="0"/>
          </a:p>
          <a:p>
            <a:r>
              <a:rPr lang="en-US" dirty="0"/>
              <a:t>3.) MADMAX: Microwaves, detection of power,</a:t>
            </a:r>
          </a:p>
          <a:p>
            <a:endParaRPr lang="en-US" dirty="0"/>
          </a:p>
          <a:p>
            <a:r>
              <a:rPr lang="en-US" dirty="0"/>
              <a:t>1 Axion produces exactly 1 Photon</a:t>
            </a:r>
          </a:p>
          <a:p>
            <a:endParaRPr lang="en-US" dirty="0"/>
          </a:p>
          <a:p>
            <a:r>
              <a:rPr lang="en-US" dirty="0"/>
              <a:t>accepted we will discover at ALPS an Axion, and we want to know exactly, what happens in the triangle, we have to build accelerators with an energy 10000 time higher than LHC.</a:t>
            </a:r>
            <a:br>
              <a:rPr lang="en-US" dirty="0"/>
            </a:br>
            <a:endParaRPr lang="en-US" dirty="0"/>
          </a:p>
          <a:p>
            <a:r>
              <a:rPr lang="en-US" dirty="0"/>
              <a:t>This would be the LHC with a length of 300km in plasma technology</a:t>
            </a:r>
          </a:p>
          <a:p>
            <a:endParaRPr lang="en-US" dirty="0"/>
          </a:p>
        </p:txBody>
      </p:sp>
      <p:sp>
        <p:nvSpPr>
          <p:cNvPr id="4" name="Slide Number Placeholder 3"/>
          <p:cNvSpPr>
            <a:spLocks noGrp="1"/>
          </p:cNvSpPr>
          <p:nvPr>
            <p:ph type="sldNum" sz="quarter" idx="5"/>
          </p:nvPr>
        </p:nvSpPr>
        <p:spPr/>
        <p:txBody>
          <a:bodyPr/>
          <a:lstStyle/>
          <a:p>
            <a:fld id="{99E66805-9DE4-714D-8AD5-EA56D645358F}" type="slidenum">
              <a:rPr lang="de-DE" smtClean="0"/>
              <a:t>7</a:t>
            </a:fld>
            <a:endParaRPr lang="de-DE"/>
          </a:p>
        </p:txBody>
      </p:sp>
    </p:spTree>
    <p:extLst>
      <p:ext uri="{BB962C8B-B14F-4D97-AF65-F5344CB8AC3E}">
        <p14:creationId xmlns:p14="http://schemas.microsoft.com/office/powerpoint/2010/main" val="79103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8</a:t>
            </a:fld>
            <a:endParaRPr lang="de-DE"/>
          </a:p>
        </p:txBody>
      </p:sp>
    </p:spTree>
    <p:extLst>
      <p:ext uri="{BB962C8B-B14F-4D97-AF65-F5344CB8AC3E}">
        <p14:creationId xmlns:p14="http://schemas.microsoft.com/office/powerpoint/2010/main" val="223276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66805-9DE4-714D-8AD5-EA56D645358F}" type="slidenum">
              <a:rPr lang="de-DE" smtClean="0"/>
              <a:t>18</a:t>
            </a:fld>
            <a:endParaRPr lang="de-DE"/>
          </a:p>
        </p:txBody>
      </p:sp>
    </p:spTree>
    <p:extLst>
      <p:ext uri="{BB962C8B-B14F-4D97-AF65-F5344CB8AC3E}">
        <p14:creationId xmlns:p14="http://schemas.microsoft.com/office/powerpoint/2010/main" val="304616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6" name="Slide Number Placeholder 5"/>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dirty="0"/>
          </a:p>
        </p:txBody>
      </p:sp>
    </p:spTree>
    <p:extLst>
      <p:ext uri="{BB962C8B-B14F-4D97-AF65-F5344CB8AC3E}">
        <p14:creationId xmlns:p14="http://schemas.microsoft.com/office/powerpoint/2010/main" val="191170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7922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9D887B8D-1FD5-5E44-86FE-A9793B7ED39E}"/>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8" name="Slide Number Placeholder 5">
            <a:extLst>
              <a:ext uri="{FF2B5EF4-FFF2-40B4-BE49-F238E27FC236}">
                <a16:creationId xmlns:a16="http://schemas.microsoft.com/office/drawing/2014/main" id="{55D9D045-3A51-D943-B34D-9C48C2F9BB79}"/>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124978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C7BD69EB-793F-9F4D-B98B-ABD8D5A37E1E}"/>
              </a:ext>
            </a:extLst>
          </p:cNvPr>
          <p:cNvSpPr>
            <a:spLocks noGrp="1"/>
          </p:cNvSpPr>
          <p:nvPr>
            <p:ph type="ftr" sz="quarter" idx="11"/>
          </p:nvPr>
        </p:nvSpPr>
        <p:spPr>
          <a:xfrm>
            <a:off x="3729990" y="6310310"/>
            <a:ext cx="4732020" cy="365125"/>
          </a:xfrm>
          <a:prstGeom prst="rect">
            <a:avLst/>
          </a:prstGeom>
        </p:spPr>
        <p:txBody>
          <a:bodyPr/>
          <a:lstStyle/>
          <a:p>
            <a:pPr algn="ctr"/>
            <a:r>
              <a:rPr lang="en-US"/>
              <a:t>Sven Karstensen, DESY, SEI Tagung Karlsruhe 19. April 2023</a:t>
            </a:r>
            <a:endParaRPr lang="en-US" dirty="0"/>
          </a:p>
        </p:txBody>
      </p:sp>
      <p:sp>
        <p:nvSpPr>
          <p:cNvPr id="8" name="Slide Number Placeholder 5">
            <a:extLst>
              <a:ext uri="{FF2B5EF4-FFF2-40B4-BE49-F238E27FC236}">
                <a16:creationId xmlns:a16="http://schemas.microsoft.com/office/drawing/2014/main" id="{8308B64D-47E7-1846-93E1-15B39CFC98BF}"/>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pPr/>
              <a:t>‹#›</a:t>
            </a:fld>
            <a:endParaRPr lang="en-US" dirty="0"/>
          </a:p>
        </p:txBody>
      </p:sp>
    </p:spTree>
    <p:extLst>
      <p:ext uri="{BB962C8B-B14F-4D97-AF65-F5344CB8AC3E}">
        <p14:creationId xmlns:p14="http://schemas.microsoft.com/office/powerpoint/2010/main" val="364402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08ECA633-FEBD-494B-B5CA-EAF63DF344BE}"/>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8" name="Slide Number Placeholder 5">
            <a:extLst>
              <a:ext uri="{FF2B5EF4-FFF2-40B4-BE49-F238E27FC236}">
                <a16:creationId xmlns:a16="http://schemas.microsoft.com/office/drawing/2014/main" id="{1CAD3495-DE75-2942-AC41-201DC141E1DC}"/>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202991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840D88D5-C286-F146-B682-1D8C325E3466}"/>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9" name="Slide Number Placeholder 5">
            <a:extLst>
              <a:ext uri="{FF2B5EF4-FFF2-40B4-BE49-F238E27FC236}">
                <a16:creationId xmlns:a16="http://schemas.microsoft.com/office/drawing/2014/main" id="{1784BA15-F80E-DE4C-8A2F-E68A1A10FC96}"/>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184907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4156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Footer Placeholder 4">
            <a:extLst>
              <a:ext uri="{FF2B5EF4-FFF2-40B4-BE49-F238E27FC236}">
                <a16:creationId xmlns:a16="http://schemas.microsoft.com/office/drawing/2014/main" id="{2EB5A3B1-B8A0-9B46-B1BB-27434AE0A520}"/>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7" name="Slide Number Placeholder 5">
            <a:extLst>
              <a:ext uri="{FF2B5EF4-FFF2-40B4-BE49-F238E27FC236}">
                <a16:creationId xmlns:a16="http://schemas.microsoft.com/office/drawing/2014/main" id="{77F84598-5392-DF46-80B9-66FD792CA843}"/>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210985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07FE42-BEF2-4947-9AAC-E8C6C4CAF304}"/>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6" name="Slide Number Placeholder 5">
            <a:extLst>
              <a:ext uri="{FF2B5EF4-FFF2-40B4-BE49-F238E27FC236}">
                <a16:creationId xmlns:a16="http://schemas.microsoft.com/office/drawing/2014/main" id="{C420AA90-C33B-C743-A4AD-160DB9E93621}"/>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114757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4">
            <a:extLst>
              <a:ext uri="{FF2B5EF4-FFF2-40B4-BE49-F238E27FC236}">
                <a16:creationId xmlns:a16="http://schemas.microsoft.com/office/drawing/2014/main" id="{A6673254-6064-1446-83BE-7FCA0ED46182}"/>
              </a:ext>
            </a:extLst>
          </p:cNvPr>
          <p:cNvSpPr>
            <a:spLocks noGrp="1"/>
          </p:cNvSpPr>
          <p:nvPr>
            <p:ph type="ftr" sz="quarter" idx="11"/>
          </p:nvPr>
        </p:nvSpPr>
        <p:spPr>
          <a:xfrm>
            <a:off x="2426677" y="6310310"/>
            <a:ext cx="8018585" cy="365125"/>
          </a:xfrm>
          <a:prstGeom prst="rect">
            <a:avLst/>
          </a:prstGeom>
        </p:spPr>
        <p:txBody>
          <a:bodyPr/>
          <a:lstStyle/>
          <a:p>
            <a:pPr algn="ctr"/>
            <a:r>
              <a:rPr lang="en-US"/>
              <a:t>Sven Karstensen, DESY, SEI Tagung Karlsruhe 19. April 2023</a:t>
            </a:r>
            <a:endParaRPr lang="en-US" dirty="0"/>
          </a:p>
        </p:txBody>
      </p:sp>
      <p:sp>
        <p:nvSpPr>
          <p:cNvPr id="9" name="Slide Number Placeholder 5">
            <a:extLst>
              <a:ext uri="{FF2B5EF4-FFF2-40B4-BE49-F238E27FC236}">
                <a16:creationId xmlns:a16="http://schemas.microsoft.com/office/drawing/2014/main" id="{3107E190-CA80-B946-AF1A-DCE2A6F882A3}"/>
              </a:ext>
            </a:extLst>
          </p:cNvPr>
          <p:cNvSpPr>
            <a:spLocks noGrp="1"/>
          </p:cNvSpPr>
          <p:nvPr>
            <p:ph type="sldNum" sz="quarter" idx="12"/>
          </p:nvPr>
        </p:nvSpPr>
        <p:spPr>
          <a:xfrm>
            <a:off x="10445262" y="6310310"/>
            <a:ext cx="908538" cy="365125"/>
          </a:xfrm>
          <a:prstGeom prst="rect">
            <a:avLst/>
          </a:prstGeom>
        </p:spPr>
        <p:txBody>
          <a:bodyPr/>
          <a:lstStyle/>
          <a:p>
            <a:fld id="{78278BF4-29EF-7B46-8BA9-14AE0DC9C796}" type="slidenum">
              <a:rPr lang="en-US" smtClean="0"/>
              <a:t>‹#›</a:t>
            </a:fld>
            <a:endParaRPr lang="en-US"/>
          </a:p>
        </p:txBody>
      </p:sp>
    </p:spTree>
    <p:extLst>
      <p:ext uri="{BB962C8B-B14F-4D97-AF65-F5344CB8AC3E}">
        <p14:creationId xmlns:p14="http://schemas.microsoft.com/office/powerpoint/2010/main" val="79667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497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 picture containing clock&#10;&#10;Description automatically generated">
            <a:extLst>
              <a:ext uri="{FF2B5EF4-FFF2-40B4-BE49-F238E27FC236}">
                <a16:creationId xmlns:a16="http://schemas.microsoft.com/office/drawing/2014/main" id="{848C8FC9-ECA0-5744-99E7-4D9DA395EEFB}"/>
              </a:ext>
            </a:extLst>
          </p:cNvPr>
          <p:cNvPicPr>
            <a:picLocks noChangeAspect="1"/>
          </p:cNvPicPr>
          <p:nvPr userDrawn="1"/>
        </p:nvPicPr>
        <p:blipFill>
          <a:blip r:embed="rId13"/>
          <a:stretch>
            <a:fillRect/>
          </a:stretch>
        </p:blipFill>
        <p:spPr>
          <a:xfrm>
            <a:off x="104384" y="5944239"/>
            <a:ext cx="733816" cy="733816"/>
          </a:xfrm>
          <a:prstGeom prst="rect">
            <a:avLst/>
          </a:prstGeom>
        </p:spPr>
      </p:pic>
      <p:pic>
        <p:nvPicPr>
          <p:cNvPr id="12" name="Grafik 6">
            <a:extLst>
              <a:ext uri="{FF2B5EF4-FFF2-40B4-BE49-F238E27FC236}">
                <a16:creationId xmlns:a16="http://schemas.microsoft.com/office/drawing/2014/main" id="{EB947297-05A8-AB4E-9D7E-C35A148C88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7287" y="6492872"/>
            <a:ext cx="2168482" cy="160615"/>
          </a:xfrm>
          <a:prstGeom prst="rect">
            <a:avLst/>
          </a:prstGeom>
        </p:spPr>
      </p:pic>
      <p:sp>
        <p:nvSpPr>
          <p:cNvPr id="15" name="Footer Placeholder 4">
            <a:extLst>
              <a:ext uri="{FF2B5EF4-FFF2-40B4-BE49-F238E27FC236}">
                <a16:creationId xmlns:a16="http://schemas.microsoft.com/office/drawing/2014/main" id="{8935839E-031D-BA45-988E-A070BD27333B}"/>
              </a:ext>
            </a:extLst>
          </p:cNvPr>
          <p:cNvSpPr>
            <a:spLocks noGrp="1"/>
          </p:cNvSpPr>
          <p:nvPr>
            <p:ph type="ftr" sz="quarter" idx="3"/>
          </p:nvPr>
        </p:nvSpPr>
        <p:spPr>
          <a:xfrm>
            <a:off x="2426677" y="6310310"/>
            <a:ext cx="8018585" cy="365125"/>
          </a:xfrm>
          <a:prstGeom prst="rect">
            <a:avLst/>
          </a:prstGeom>
        </p:spPr>
        <p:txBody>
          <a:bodyPr/>
          <a:lstStyle>
            <a:lvl1pPr>
              <a:defRPr sz="1400">
                <a:solidFill>
                  <a:schemeClr val="bg1">
                    <a:lumMod val="50000"/>
                  </a:schemeClr>
                </a:solidFill>
              </a:defRPr>
            </a:lvl1pPr>
          </a:lstStyle>
          <a:p>
            <a:pPr algn="ctr"/>
            <a:r>
              <a:rPr lang="en-US"/>
              <a:t>Sven Karstensen, DESY, SEI Tagung Karlsruhe 19. April 2023</a:t>
            </a:r>
            <a:endParaRPr lang="en-US" dirty="0"/>
          </a:p>
        </p:txBody>
      </p:sp>
      <p:sp>
        <p:nvSpPr>
          <p:cNvPr id="16" name="Slide Number Placeholder 5">
            <a:extLst>
              <a:ext uri="{FF2B5EF4-FFF2-40B4-BE49-F238E27FC236}">
                <a16:creationId xmlns:a16="http://schemas.microsoft.com/office/drawing/2014/main" id="{78EE0F59-7C96-AC41-BA6A-D82772C3DA27}"/>
              </a:ext>
            </a:extLst>
          </p:cNvPr>
          <p:cNvSpPr>
            <a:spLocks noGrp="1"/>
          </p:cNvSpPr>
          <p:nvPr>
            <p:ph type="sldNum" sz="quarter" idx="4"/>
          </p:nvPr>
        </p:nvSpPr>
        <p:spPr>
          <a:xfrm>
            <a:off x="10445262" y="6310310"/>
            <a:ext cx="908538" cy="365125"/>
          </a:xfrm>
          <a:prstGeom prst="rect">
            <a:avLst/>
          </a:prstGeom>
        </p:spPr>
        <p:txBody>
          <a:bodyPr/>
          <a:lstStyle>
            <a:lvl1pPr algn="r">
              <a:defRPr sz="1400">
                <a:solidFill>
                  <a:schemeClr val="bg1">
                    <a:lumMod val="50000"/>
                  </a:schemeClr>
                </a:solidFill>
              </a:defRPr>
            </a:lvl1pPr>
          </a:lstStyle>
          <a:p>
            <a:fld id="{78278BF4-29EF-7B46-8BA9-14AE0DC9C796}" type="slidenum">
              <a:rPr lang="en-US" smtClean="0"/>
              <a:pPr/>
              <a:t>‹#›</a:t>
            </a:fld>
            <a:r>
              <a:rPr lang="en-US" dirty="0"/>
              <a:t> / 19</a:t>
            </a:r>
          </a:p>
        </p:txBody>
      </p:sp>
    </p:spTree>
    <p:extLst>
      <p:ext uri="{BB962C8B-B14F-4D97-AF65-F5344CB8AC3E}">
        <p14:creationId xmlns:p14="http://schemas.microsoft.com/office/powerpoint/2010/main" val="211989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file:////Users/sven/Library/Group%20Containers/UBF8T346G9.ms/WebArchiveCopyPasteTempFiles/com.microsoft.Word/hdf5_structure3.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21136"/>
            <a:ext cx="9144000" cy="1717010"/>
          </a:xfrm>
        </p:spPr>
        <p:txBody>
          <a:bodyPr>
            <a:normAutofit fontScale="90000"/>
          </a:bodyPr>
          <a:lstStyle/>
          <a:p>
            <a:r>
              <a:rPr lang="en-GB" dirty="0"/>
              <a:t>HDF5 und </a:t>
            </a:r>
            <a:r>
              <a:rPr lang="en-GB" dirty="0" err="1"/>
              <a:t>MetaDaten</a:t>
            </a:r>
            <a:r>
              <a:rPr lang="en-GB" dirty="0"/>
              <a:t> am </a:t>
            </a:r>
            <a:r>
              <a:rPr lang="en-GB" dirty="0" err="1"/>
              <a:t>Beispiel</a:t>
            </a:r>
            <a:r>
              <a:rPr lang="en-GB" dirty="0"/>
              <a:t> </a:t>
            </a:r>
            <a:r>
              <a:rPr lang="en-GB" dirty="0" err="1"/>
              <a:t>vom</a:t>
            </a:r>
            <a:r>
              <a:rPr lang="en-GB" dirty="0"/>
              <a:t> ALPS </a:t>
            </a:r>
            <a:r>
              <a:rPr lang="en-GB" dirty="0" err="1"/>
              <a:t>Iic</a:t>
            </a:r>
            <a:r>
              <a:rPr lang="en-GB" dirty="0"/>
              <a:t> Experiment</a:t>
            </a:r>
            <a:endParaRPr lang="en-US" dirty="0"/>
          </a:p>
        </p:txBody>
      </p:sp>
      <p:sp>
        <p:nvSpPr>
          <p:cNvPr id="3" name="TextBox 2">
            <a:extLst>
              <a:ext uri="{FF2B5EF4-FFF2-40B4-BE49-F238E27FC236}">
                <a16:creationId xmlns:a16="http://schemas.microsoft.com/office/drawing/2014/main" id="{EC89D890-B70A-8740-B5C3-E9AFF2A051D2}"/>
              </a:ext>
            </a:extLst>
          </p:cNvPr>
          <p:cNvSpPr txBox="1"/>
          <p:nvPr/>
        </p:nvSpPr>
        <p:spPr>
          <a:xfrm>
            <a:off x="1955801" y="3465513"/>
            <a:ext cx="7885112" cy="1077218"/>
          </a:xfrm>
          <a:prstGeom prst="rect">
            <a:avLst/>
          </a:prstGeom>
          <a:noFill/>
        </p:spPr>
        <p:txBody>
          <a:bodyPr wrap="square" rtlCol="0">
            <a:spAutoFit/>
          </a:bodyPr>
          <a:lstStyle/>
          <a:p>
            <a:pPr algn="ctr"/>
            <a:r>
              <a:rPr lang="en-US" sz="2800" dirty="0"/>
              <a:t>Sven Karstensen, FTX-AST, DESY</a:t>
            </a:r>
          </a:p>
          <a:p>
            <a:pPr algn="ctr"/>
            <a:r>
              <a:rPr lang="en-US" dirty="0"/>
              <a:t>SEI </a:t>
            </a:r>
            <a:r>
              <a:rPr lang="en-US" dirty="0" err="1"/>
              <a:t>Tagung</a:t>
            </a:r>
            <a:r>
              <a:rPr lang="en-US" dirty="0"/>
              <a:t> 2023, Karlsruhe</a:t>
            </a:r>
          </a:p>
          <a:p>
            <a:pPr algn="ctr"/>
            <a:r>
              <a:rPr lang="en-US" dirty="0"/>
              <a:t>19.04.2023</a:t>
            </a:r>
          </a:p>
        </p:txBody>
      </p:sp>
    </p:spTree>
    <p:extLst>
      <p:ext uri="{BB962C8B-B14F-4D97-AF65-F5344CB8AC3E}">
        <p14:creationId xmlns:p14="http://schemas.microsoft.com/office/powerpoint/2010/main" val="66882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1E75C-1158-FC8A-F204-662C6FEA8B29}"/>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A87B53E2-936F-33BF-8818-D7349F144E33}"/>
              </a:ext>
            </a:extLst>
          </p:cNvPr>
          <p:cNvSpPr>
            <a:spLocks noGrp="1"/>
          </p:cNvSpPr>
          <p:nvPr>
            <p:ph type="sldNum" sz="quarter" idx="12"/>
          </p:nvPr>
        </p:nvSpPr>
        <p:spPr/>
        <p:txBody>
          <a:bodyPr/>
          <a:lstStyle/>
          <a:p>
            <a:fld id="{78278BF4-29EF-7B46-8BA9-14AE0DC9C796}" type="slidenum">
              <a:rPr lang="en-US" smtClean="0"/>
              <a:pPr/>
              <a:t>10</a:t>
            </a:fld>
            <a:endParaRPr lang="en-US" dirty="0"/>
          </a:p>
        </p:txBody>
      </p:sp>
      <p:sp>
        <p:nvSpPr>
          <p:cNvPr id="47" name="Title 1">
            <a:extLst>
              <a:ext uri="{FF2B5EF4-FFF2-40B4-BE49-F238E27FC236}">
                <a16:creationId xmlns:a16="http://schemas.microsoft.com/office/drawing/2014/main" id="{91501A4E-8EC8-EA7A-B0AC-C80D2B21ED4F}"/>
              </a:ext>
            </a:extLst>
          </p:cNvPr>
          <p:cNvSpPr>
            <a:spLocks noGrp="1"/>
          </p:cNvSpPr>
          <p:nvPr>
            <p:ph type="title"/>
          </p:nvPr>
        </p:nvSpPr>
        <p:spPr>
          <a:xfrm>
            <a:off x="838200" y="365125"/>
            <a:ext cx="10515600" cy="1325563"/>
          </a:xfrm>
        </p:spPr>
        <p:txBody>
          <a:bodyPr/>
          <a:lstStyle/>
          <a:p>
            <a:r>
              <a:rPr lang="en-US" dirty="0"/>
              <a:t>General DAQ Setup</a:t>
            </a:r>
          </a:p>
        </p:txBody>
      </p:sp>
      <p:grpSp>
        <p:nvGrpSpPr>
          <p:cNvPr id="48" name="Group 47">
            <a:extLst>
              <a:ext uri="{FF2B5EF4-FFF2-40B4-BE49-F238E27FC236}">
                <a16:creationId xmlns:a16="http://schemas.microsoft.com/office/drawing/2014/main" id="{DE75D9BF-84DD-E967-D961-5A61D1BF06AB}"/>
              </a:ext>
            </a:extLst>
          </p:cNvPr>
          <p:cNvGrpSpPr/>
          <p:nvPr/>
        </p:nvGrpSpPr>
        <p:grpSpPr>
          <a:xfrm>
            <a:off x="385337" y="1246897"/>
            <a:ext cx="11421326" cy="5292015"/>
            <a:chOff x="759346" y="1322045"/>
            <a:chExt cx="11421326" cy="5292015"/>
          </a:xfrm>
        </p:grpSpPr>
        <p:sp>
          <p:nvSpPr>
            <p:cNvPr id="49" name="Rectangle 48">
              <a:extLst>
                <a:ext uri="{FF2B5EF4-FFF2-40B4-BE49-F238E27FC236}">
                  <a16:creationId xmlns:a16="http://schemas.microsoft.com/office/drawing/2014/main" id="{BF6B7E70-8E17-C826-DA1F-84FA278738DD}"/>
                </a:ext>
              </a:extLst>
            </p:cNvPr>
            <p:cNvSpPr/>
            <p:nvPr/>
          </p:nvSpPr>
          <p:spPr>
            <a:xfrm>
              <a:off x="759346" y="2019316"/>
              <a:ext cx="1659814" cy="279199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Icon&#10;&#10;Description automatically generated">
              <a:extLst>
                <a:ext uri="{FF2B5EF4-FFF2-40B4-BE49-F238E27FC236}">
                  <a16:creationId xmlns:a16="http://schemas.microsoft.com/office/drawing/2014/main" id="{8B5A800C-E3C5-36AC-5BA1-4E696CC51427}"/>
                </a:ext>
              </a:extLst>
            </p:cNvPr>
            <p:cNvPicPr>
              <a:picLocks noChangeAspect="1"/>
            </p:cNvPicPr>
            <p:nvPr/>
          </p:nvPicPr>
          <p:blipFill>
            <a:blip r:embed="rId2"/>
            <a:stretch>
              <a:fillRect/>
            </a:stretch>
          </p:blipFill>
          <p:spPr>
            <a:xfrm>
              <a:off x="992339" y="3840896"/>
              <a:ext cx="468400" cy="555929"/>
            </a:xfrm>
            <a:prstGeom prst="rect">
              <a:avLst/>
            </a:prstGeom>
          </p:spPr>
        </p:pic>
        <p:pic>
          <p:nvPicPr>
            <p:cNvPr id="51" name="Picture 50" descr="Icon&#10;&#10;Description automatically generated">
              <a:extLst>
                <a:ext uri="{FF2B5EF4-FFF2-40B4-BE49-F238E27FC236}">
                  <a16:creationId xmlns:a16="http://schemas.microsoft.com/office/drawing/2014/main" id="{38AE99B8-B8ED-FF4E-752C-26D214AAC38F}"/>
                </a:ext>
              </a:extLst>
            </p:cNvPr>
            <p:cNvPicPr>
              <a:picLocks noChangeAspect="1"/>
            </p:cNvPicPr>
            <p:nvPr/>
          </p:nvPicPr>
          <p:blipFill>
            <a:blip r:embed="rId2"/>
            <a:stretch>
              <a:fillRect/>
            </a:stretch>
          </p:blipFill>
          <p:spPr>
            <a:xfrm>
              <a:off x="1712092" y="3840897"/>
              <a:ext cx="468400" cy="555929"/>
            </a:xfrm>
            <a:prstGeom prst="rect">
              <a:avLst/>
            </a:prstGeom>
          </p:spPr>
        </p:pic>
        <p:sp>
          <p:nvSpPr>
            <p:cNvPr id="52" name="TextBox 51">
              <a:extLst>
                <a:ext uri="{FF2B5EF4-FFF2-40B4-BE49-F238E27FC236}">
                  <a16:creationId xmlns:a16="http://schemas.microsoft.com/office/drawing/2014/main" id="{DD16BD9B-0B0C-6A8E-C2EF-6AAA8BBAA90E}"/>
                </a:ext>
              </a:extLst>
            </p:cNvPr>
            <p:cNvSpPr txBox="1"/>
            <p:nvPr/>
          </p:nvSpPr>
          <p:spPr>
            <a:xfrm>
              <a:off x="1033670" y="2112953"/>
              <a:ext cx="1127936" cy="830997"/>
            </a:xfrm>
            <a:prstGeom prst="rect">
              <a:avLst/>
            </a:prstGeom>
            <a:noFill/>
          </p:spPr>
          <p:txBody>
            <a:bodyPr wrap="none" rtlCol="0">
              <a:spAutoFit/>
            </a:bodyPr>
            <a:lstStyle/>
            <a:p>
              <a:pPr algn="ctr"/>
              <a:r>
                <a:rPr lang="en-US" dirty="0"/>
                <a:t>DOOCS</a:t>
              </a:r>
            </a:p>
            <a:p>
              <a:pPr algn="ctr"/>
              <a:r>
                <a:rPr lang="en-US" dirty="0"/>
                <a:t>Computer</a:t>
              </a:r>
            </a:p>
            <a:p>
              <a:pPr algn="ctr"/>
              <a:r>
                <a:rPr lang="en-US" sz="1200" dirty="0"/>
                <a:t>(data taking)</a:t>
              </a:r>
            </a:p>
          </p:txBody>
        </p:sp>
        <p:sp>
          <p:nvSpPr>
            <p:cNvPr id="53" name="TextBox 52">
              <a:extLst>
                <a:ext uri="{FF2B5EF4-FFF2-40B4-BE49-F238E27FC236}">
                  <a16:creationId xmlns:a16="http://schemas.microsoft.com/office/drawing/2014/main" id="{53BBCC7D-4420-5384-F764-74204E14D82E}"/>
                </a:ext>
              </a:extLst>
            </p:cNvPr>
            <p:cNvSpPr txBox="1"/>
            <p:nvPr/>
          </p:nvSpPr>
          <p:spPr>
            <a:xfrm>
              <a:off x="945515" y="3431096"/>
              <a:ext cx="619529" cy="461665"/>
            </a:xfrm>
            <a:prstGeom prst="rect">
              <a:avLst/>
            </a:prstGeom>
            <a:noFill/>
          </p:spPr>
          <p:txBody>
            <a:bodyPr wrap="none" rtlCol="0">
              <a:spAutoFit/>
            </a:bodyPr>
            <a:lstStyle/>
            <a:p>
              <a:pPr algn="ctr"/>
              <a:r>
                <a:rPr lang="en-US" sz="1200" dirty="0"/>
                <a:t>system</a:t>
              </a:r>
            </a:p>
            <a:p>
              <a:pPr algn="ctr"/>
              <a:r>
                <a:rPr lang="en-US" sz="1200" dirty="0"/>
                <a:t>disk</a:t>
              </a:r>
            </a:p>
          </p:txBody>
        </p:sp>
        <p:sp>
          <p:nvSpPr>
            <p:cNvPr id="54" name="TextBox 53">
              <a:extLst>
                <a:ext uri="{FF2B5EF4-FFF2-40B4-BE49-F238E27FC236}">
                  <a16:creationId xmlns:a16="http://schemas.microsoft.com/office/drawing/2014/main" id="{46CB6364-3E76-B522-AFE8-7C01266B8452}"/>
                </a:ext>
              </a:extLst>
            </p:cNvPr>
            <p:cNvSpPr txBox="1"/>
            <p:nvPr/>
          </p:nvSpPr>
          <p:spPr>
            <a:xfrm>
              <a:off x="1727157" y="3431096"/>
              <a:ext cx="460319" cy="461665"/>
            </a:xfrm>
            <a:prstGeom prst="rect">
              <a:avLst/>
            </a:prstGeom>
            <a:noFill/>
          </p:spPr>
          <p:txBody>
            <a:bodyPr wrap="none" rtlCol="0">
              <a:spAutoFit/>
            </a:bodyPr>
            <a:lstStyle/>
            <a:p>
              <a:pPr algn="ctr"/>
              <a:r>
                <a:rPr lang="en-US" sz="1200" dirty="0"/>
                <a:t>data</a:t>
              </a:r>
            </a:p>
            <a:p>
              <a:pPr algn="ctr"/>
              <a:r>
                <a:rPr lang="en-US" sz="1200" dirty="0"/>
                <a:t>disk</a:t>
              </a:r>
            </a:p>
          </p:txBody>
        </p:sp>
        <p:sp>
          <p:nvSpPr>
            <p:cNvPr id="55" name="Rectangle 54">
              <a:extLst>
                <a:ext uri="{FF2B5EF4-FFF2-40B4-BE49-F238E27FC236}">
                  <a16:creationId xmlns:a16="http://schemas.microsoft.com/office/drawing/2014/main" id="{02C857F6-D1E9-AFF5-3338-A1322280AA1B}"/>
                </a:ext>
              </a:extLst>
            </p:cNvPr>
            <p:cNvSpPr/>
            <p:nvPr/>
          </p:nvSpPr>
          <p:spPr>
            <a:xfrm>
              <a:off x="6106181" y="1322045"/>
              <a:ext cx="2554450" cy="315198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Icon&#10;&#10;Description automatically generated">
              <a:extLst>
                <a:ext uri="{FF2B5EF4-FFF2-40B4-BE49-F238E27FC236}">
                  <a16:creationId xmlns:a16="http://schemas.microsoft.com/office/drawing/2014/main" id="{D7ECBFB9-0565-776A-ECF7-E4560A8166DA}"/>
                </a:ext>
              </a:extLst>
            </p:cNvPr>
            <p:cNvPicPr>
              <a:picLocks noChangeAspect="1"/>
            </p:cNvPicPr>
            <p:nvPr/>
          </p:nvPicPr>
          <p:blipFill>
            <a:blip r:embed="rId2"/>
            <a:stretch>
              <a:fillRect/>
            </a:stretch>
          </p:blipFill>
          <p:spPr>
            <a:xfrm>
              <a:off x="5316597" y="3836345"/>
              <a:ext cx="468400" cy="555929"/>
            </a:xfrm>
            <a:prstGeom prst="rect">
              <a:avLst/>
            </a:prstGeom>
          </p:spPr>
        </p:pic>
        <p:sp>
          <p:nvSpPr>
            <p:cNvPr id="57" name="TextBox 56">
              <a:extLst>
                <a:ext uri="{FF2B5EF4-FFF2-40B4-BE49-F238E27FC236}">
                  <a16:creationId xmlns:a16="http://schemas.microsoft.com/office/drawing/2014/main" id="{B8C8772F-26EA-AB38-3F6C-3F3FBC145F18}"/>
                </a:ext>
              </a:extLst>
            </p:cNvPr>
            <p:cNvSpPr txBox="1"/>
            <p:nvPr/>
          </p:nvSpPr>
          <p:spPr>
            <a:xfrm>
              <a:off x="6096164" y="1370155"/>
              <a:ext cx="2556898" cy="1477328"/>
            </a:xfrm>
            <a:prstGeom prst="rect">
              <a:avLst/>
            </a:prstGeom>
            <a:noFill/>
          </p:spPr>
          <p:txBody>
            <a:bodyPr wrap="square" rtlCol="0">
              <a:spAutoFit/>
            </a:bodyPr>
            <a:lstStyle/>
            <a:p>
              <a:pPr algn="ctr"/>
              <a:r>
                <a:rPr lang="en-US" dirty="0"/>
                <a:t>DESY Computing Center</a:t>
              </a:r>
            </a:p>
            <a:p>
              <a:pPr algn="ctr"/>
              <a:r>
                <a:rPr lang="en-US" dirty="0"/>
                <a:t>NAF- </a:t>
              </a:r>
              <a:r>
                <a:rPr lang="en-US" sz="1200" dirty="0"/>
                <a:t>National Analysis Facility</a:t>
              </a:r>
            </a:p>
            <a:p>
              <a:pPr marL="285750" indent="-285750">
                <a:buFontTx/>
                <a:buChar char="-"/>
              </a:pPr>
              <a:r>
                <a:rPr lang="en-US" dirty="0"/>
                <a:t>data storage</a:t>
              </a:r>
            </a:p>
            <a:p>
              <a:pPr marL="285750" indent="-285750">
                <a:buFontTx/>
                <a:buChar char="-"/>
              </a:pPr>
              <a:r>
                <a:rPr lang="en-US" dirty="0"/>
                <a:t>Analyzing</a:t>
              </a:r>
            </a:p>
            <a:p>
              <a:pPr marL="285750" indent="-285750">
                <a:buFontTx/>
                <a:buChar char="-"/>
              </a:pPr>
              <a:r>
                <a:rPr lang="en-US" dirty="0"/>
                <a:t>…</a:t>
              </a:r>
            </a:p>
          </p:txBody>
        </p:sp>
        <p:sp>
          <p:nvSpPr>
            <p:cNvPr id="58" name="TextBox 57">
              <a:extLst>
                <a:ext uri="{FF2B5EF4-FFF2-40B4-BE49-F238E27FC236}">
                  <a16:creationId xmlns:a16="http://schemas.microsoft.com/office/drawing/2014/main" id="{D1AD069B-E934-E496-1F4D-AB28A8C67B5D}"/>
                </a:ext>
              </a:extLst>
            </p:cNvPr>
            <p:cNvSpPr txBox="1"/>
            <p:nvPr/>
          </p:nvSpPr>
          <p:spPr>
            <a:xfrm>
              <a:off x="5543280" y="3612980"/>
              <a:ext cx="643125" cy="276999"/>
            </a:xfrm>
            <a:prstGeom prst="rect">
              <a:avLst/>
            </a:prstGeom>
            <a:noFill/>
          </p:spPr>
          <p:txBody>
            <a:bodyPr wrap="none" rtlCol="0">
              <a:spAutoFit/>
            </a:bodyPr>
            <a:lstStyle/>
            <a:p>
              <a:pPr algn="ctr"/>
              <a:r>
                <a:rPr lang="en-US" sz="1200" dirty="0"/>
                <a:t>dCache</a:t>
              </a:r>
            </a:p>
          </p:txBody>
        </p:sp>
        <p:pic>
          <p:nvPicPr>
            <p:cNvPr id="59" name="Picture 58" descr="Icon&#10;&#10;Description automatically generated">
              <a:extLst>
                <a:ext uri="{FF2B5EF4-FFF2-40B4-BE49-F238E27FC236}">
                  <a16:creationId xmlns:a16="http://schemas.microsoft.com/office/drawing/2014/main" id="{B26FDC9A-6529-4657-8164-0BC108D71F04}"/>
                </a:ext>
              </a:extLst>
            </p:cNvPr>
            <p:cNvPicPr>
              <a:picLocks noChangeAspect="1"/>
            </p:cNvPicPr>
            <p:nvPr/>
          </p:nvPicPr>
          <p:blipFill>
            <a:blip r:embed="rId3"/>
            <a:stretch>
              <a:fillRect/>
            </a:stretch>
          </p:blipFill>
          <p:spPr>
            <a:xfrm>
              <a:off x="5316597" y="5033068"/>
              <a:ext cx="475870" cy="461665"/>
            </a:xfrm>
            <a:prstGeom prst="rect">
              <a:avLst/>
            </a:prstGeom>
          </p:spPr>
        </p:pic>
        <p:cxnSp>
          <p:nvCxnSpPr>
            <p:cNvPr id="60" name="Straight Arrow Connector 59">
              <a:extLst>
                <a:ext uri="{FF2B5EF4-FFF2-40B4-BE49-F238E27FC236}">
                  <a16:creationId xmlns:a16="http://schemas.microsoft.com/office/drawing/2014/main" id="{FEFE311D-CCEB-0313-7608-6D7C7750A140}"/>
                </a:ext>
              </a:extLst>
            </p:cNvPr>
            <p:cNvCxnSpPr>
              <a:stCxn id="59" idx="0"/>
              <a:endCxn id="56" idx="2"/>
            </p:cNvCxnSpPr>
            <p:nvPr/>
          </p:nvCxnSpPr>
          <p:spPr>
            <a:xfrm flipH="1" flipV="1">
              <a:off x="5550797" y="4392274"/>
              <a:ext cx="3735" cy="64079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D0C368D-0B21-1331-591B-1F260E9429E9}"/>
                </a:ext>
              </a:extLst>
            </p:cNvPr>
            <p:cNvGrpSpPr/>
            <p:nvPr/>
          </p:nvGrpSpPr>
          <p:grpSpPr>
            <a:xfrm>
              <a:off x="7426053" y="2971819"/>
              <a:ext cx="1744080" cy="1329398"/>
              <a:chOff x="6372157" y="2682500"/>
              <a:chExt cx="1744080" cy="792596"/>
            </a:xfrm>
          </p:grpSpPr>
          <p:sp>
            <p:nvSpPr>
              <p:cNvPr id="82" name="Rectangle 81">
                <a:extLst>
                  <a:ext uri="{FF2B5EF4-FFF2-40B4-BE49-F238E27FC236}">
                    <a16:creationId xmlns:a16="http://schemas.microsoft.com/office/drawing/2014/main" id="{596CB6FE-01E8-39A4-48F9-EC19B973789C}"/>
                  </a:ext>
                </a:extLst>
              </p:cNvPr>
              <p:cNvSpPr/>
              <p:nvPr/>
            </p:nvSpPr>
            <p:spPr>
              <a:xfrm>
                <a:off x="6372157" y="2682500"/>
                <a:ext cx="1659814" cy="782467"/>
              </a:xfrm>
              <a:prstGeom prst="rect">
                <a:avLst/>
              </a:prstGeom>
              <a:solidFill>
                <a:schemeClr val="bg1"/>
              </a:solidFill>
              <a:ln w="25400">
                <a:gradFill>
                  <a:gsLst>
                    <a:gs pos="0">
                      <a:srgbClr val="FFC000"/>
                    </a:gs>
                    <a:gs pos="100000">
                      <a:srgbClr val="0070C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F11C3792-4B7F-8F28-D03A-9B6B0DF30CED}"/>
                  </a:ext>
                </a:extLst>
              </p:cNvPr>
              <p:cNvSpPr txBox="1"/>
              <p:nvPr/>
            </p:nvSpPr>
            <p:spPr>
              <a:xfrm>
                <a:off x="6459822" y="2704402"/>
                <a:ext cx="1656415" cy="770694"/>
              </a:xfrm>
              <a:prstGeom prst="rect">
                <a:avLst/>
              </a:prstGeom>
              <a:noFill/>
            </p:spPr>
            <p:txBody>
              <a:bodyPr wrap="none" rtlCol="0">
                <a:spAutoFit/>
              </a:bodyPr>
              <a:lstStyle/>
              <a:p>
                <a:pPr algn="ctr"/>
                <a:r>
                  <a:rPr lang="en-US" dirty="0"/>
                  <a:t>AFS Computer</a:t>
                </a:r>
              </a:p>
              <a:p>
                <a:pPr marL="171450" indent="-171450">
                  <a:buFontTx/>
                  <a:buChar char="-"/>
                </a:pPr>
                <a:r>
                  <a:rPr lang="en-US" sz="1200" dirty="0"/>
                  <a:t>Linux</a:t>
                </a:r>
              </a:p>
              <a:p>
                <a:pPr marL="171450" indent="-171450">
                  <a:buFontTx/>
                  <a:buChar char="-"/>
                </a:pPr>
                <a:r>
                  <a:rPr lang="en-US" sz="1200" dirty="0"/>
                  <a:t>data analyzing</a:t>
                </a:r>
              </a:p>
              <a:p>
                <a:pPr marL="171450" indent="-171450">
                  <a:buFontTx/>
                  <a:buChar char="-"/>
                </a:pPr>
                <a:r>
                  <a:rPr lang="en-US" sz="1200" dirty="0"/>
                  <a:t>BIRD (</a:t>
                </a:r>
                <a:r>
                  <a:rPr lang="en-US" sz="1200" dirty="0" err="1"/>
                  <a:t>HTCondor</a:t>
                </a:r>
                <a:r>
                  <a:rPr lang="en-US" sz="1200" dirty="0"/>
                  <a:t>)</a:t>
                </a:r>
              </a:p>
              <a:p>
                <a:pPr marL="171450" indent="-171450">
                  <a:buFontTx/>
                  <a:buChar char="-"/>
                </a:pPr>
                <a:r>
                  <a:rPr lang="en-US" sz="1200" dirty="0"/>
                  <a:t>dCache large storage</a:t>
                </a:r>
              </a:p>
              <a:p>
                <a:pPr marL="171450" indent="-171450">
                  <a:buFontTx/>
                  <a:buChar char="-"/>
                </a:pPr>
                <a:r>
                  <a:rPr lang="en-US" sz="1200" dirty="0"/>
                  <a:t>DUST </a:t>
                </a:r>
              </a:p>
            </p:txBody>
          </p:sp>
        </p:grpSp>
        <p:pic>
          <p:nvPicPr>
            <p:cNvPr id="62" name="Picture 61" descr="Icon&#10;&#10;Description automatically generated">
              <a:extLst>
                <a:ext uri="{FF2B5EF4-FFF2-40B4-BE49-F238E27FC236}">
                  <a16:creationId xmlns:a16="http://schemas.microsoft.com/office/drawing/2014/main" id="{FE7DFB85-E315-CB48-88A6-C175EACFF740}"/>
                </a:ext>
              </a:extLst>
            </p:cNvPr>
            <p:cNvPicPr>
              <a:picLocks noChangeAspect="1"/>
            </p:cNvPicPr>
            <p:nvPr/>
          </p:nvPicPr>
          <p:blipFill>
            <a:blip r:embed="rId4"/>
            <a:stretch>
              <a:fillRect/>
            </a:stretch>
          </p:blipFill>
          <p:spPr>
            <a:xfrm>
              <a:off x="10201342" y="1418007"/>
              <a:ext cx="778593" cy="923331"/>
            </a:xfrm>
            <a:prstGeom prst="rect">
              <a:avLst/>
            </a:prstGeom>
          </p:spPr>
        </p:pic>
        <p:pic>
          <p:nvPicPr>
            <p:cNvPr id="63" name="Picture 62" descr="Icon&#10;&#10;Description automatically generated">
              <a:extLst>
                <a:ext uri="{FF2B5EF4-FFF2-40B4-BE49-F238E27FC236}">
                  <a16:creationId xmlns:a16="http://schemas.microsoft.com/office/drawing/2014/main" id="{9E7AE58A-5EA5-ED7E-1F0F-F870894AC037}"/>
                </a:ext>
              </a:extLst>
            </p:cNvPr>
            <p:cNvPicPr>
              <a:picLocks noChangeAspect="1"/>
            </p:cNvPicPr>
            <p:nvPr/>
          </p:nvPicPr>
          <p:blipFill>
            <a:blip r:embed="rId5"/>
            <a:stretch>
              <a:fillRect/>
            </a:stretch>
          </p:blipFill>
          <p:spPr>
            <a:xfrm>
              <a:off x="10786773" y="3499680"/>
              <a:ext cx="778593" cy="1051548"/>
            </a:xfrm>
            <a:prstGeom prst="rect">
              <a:avLst/>
            </a:prstGeom>
          </p:spPr>
        </p:pic>
        <p:pic>
          <p:nvPicPr>
            <p:cNvPr id="64" name="Picture 63" descr="Icon&#10;&#10;Description automatically generated">
              <a:extLst>
                <a:ext uri="{FF2B5EF4-FFF2-40B4-BE49-F238E27FC236}">
                  <a16:creationId xmlns:a16="http://schemas.microsoft.com/office/drawing/2014/main" id="{E9C62A2B-F7E8-38AF-BE15-27F2B89F3E79}"/>
                </a:ext>
              </a:extLst>
            </p:cNvPr>
            <p:cNvPicPr>
              <a:picLocks noChangeAspect="1"/>
            </p:cNvPicPr>
            <p:nvPr/>
          </p:nvPicPr>
          <p:blipFill>
            <a:blip r:embed="rId4"/>
            <a:stretch>
              <a:fillRect/>
            </a:stretch>
          </p:blipFill>
          <p:spPr>
            <a:xfrm>
              <a:off x="10741867" y="4686364"/>
              <a:ext cx="778593" cy="923331"/>
            </a:xfrm>
            <a:prstGeom prst="rect">
              <a:avLst/>
            </a:prstGeom>
          </p:spPr>
        </p:pic>
        <p:pic>
          <p:nvPicPr>
            <p:cNvPr id="65" name="Picture 64" descr="Icon&#10;&#10;Description automatically generated">
              <a:extLst>
                <a:ext uri="{FF2B5EF4-FFF2-40B4-BE49-F238E27FC236}">
                  <a16:creationId xmlns:a16="http://schemas.microsoft.com/office/drawing/2014/main" id="{031C9785-9F8F-D6B2-C0F1-56A2F7730D61}"/>
                </a:ext>
              </a:extLst>
            </p:cNvPr>
            <p:cNvPicPr>
              <a:picLocks noChangeAspect="1"/>
            </p:cNvPicPr>
            <p:nvPr/>
          </p:nvPicPr>
          <p:blipFill>
            <a:blip r:embed="rId5"/>
            <a:stretch>
              <a:fillRect/>
            </a:stretch>
          </p:blipFill>
          <p:spPr>
            <a:xfrm>
              <a:off x="11402079" y="2191305"/>
              <a:ext cx="778593" cy="1051548"/>
            </a:xfrm>
            <a:prstGeom prst="rect">
              <a:avLst/>
            </a:prstGeom>
          </p:spPr>
        </p:pic>
        <p:cxnSp>
          <p:nvCxnSpPr>
            <p:cNvPr id="66" name="Straight Arrow Connector 65">
              <a:extLst>
                <a:ext uri="{FF2B5EF4-FFF2-40B4-BE49-F238E27FC236}">
                  <a16:creationId xmlns:a16="http://schemas.microsoft.com/office/drawing/2014/main" id="{C5CF70FB-616E-26FD-FA1C-E2F79037F39F}"/>
                </a:ext>
              </a:extLst>
            </p:cNvPr>
            <p:cNvCxnSpPr>
              <a:cxnSpLocks/>
              <a:stCxn id="51" idx="3"/>
              <a:endCxn id="56" idx="1"/>
            </p:cNvCxnSpPr>
            <p:nvPr/>
          </p:nvCxnSpPr>
          <p:spPr>
            <a:xfrm flipV="1">
              <a:off x="2180492" y="4114310"/>
              <a:ext cx="3136105" cy="4552"/>
            </a:xfrm>
            <a:prstGeom prst="straightConnector1">
              <a:avLst/>
            </a:prstGeom>
            <a:ln w="66675">
              <a:gradFill>
                <a:gsLst>
                  <a:gs pos="0">
                    <a:srgbClr val="0070C0"/>
                  </a:gs>
                  <a:gs pos="100000">
                    <a:srgbClr val="FFC000"/>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AA4E324-B340-5F01-9BB9-C539B8E56A85}"/>
                </a:ext>
              </a:extLst>
            </p:cNvPr>
            <p:cNvSpPr txBox="1"/>
            <p:nvPr/>
          </p:nvSpPr>
          <p:spPr>
            <a:xfrm>
              <a:off x="3419424" y="3578149"/>
              <a:ext cx="1309397" cy="553998"/>
            </a:xfrm>
            <a:prstGeom prst="rect">
              <a:avLst/>
            </a:prstGeom>
            <a:noFill/>
          </p:spPr>
          <p:txBody>
            <a:bodyPr wrap="none" rtlCol="0">
              <a:spAutoFit/>
            </a:bodyPr>
            <a:lstStyle/>
            <a:p>
              <a:r>
                <a:rPr lang="en-US" dirty="0"/>
                <a:t>NFS mounts</a:t>
              </a:r>
              <a:br>
                <a:rPr lang="en-US" dirty="0"/>
              </a:br>
              <a:r>
                <a:rPr lang="en-US" sz="1200" dirty="0"/>
                <a:t>Responsibility: IT</a:t>
              </a:r>
            </a:p>
          </p:txBody>
        </p:sp>
        <p:cxnSp>
          <p:nvCxnSpPr>
            <p:cNvPr id="68" name="Straight Arrow Connector 67">
              <a:extLst>
                <a:ext uri="{FF2B5EF4-FFF2-40B4-BE49-F238E27FC236}">
                  <a16:creationId xmlns:a16="http://schemas.microsoft.com/office/drawing/2014/main" id="{7D315019-181D-7CBE-3B5B-7DA89B817F88}"/>
                </a:ext>
              </a:extLst>
            </p:cNvPr>
            <p:cNvCxnSpPr>
              <a:cxnSpLocks/>
              <a:endCxn id="56" idx="3"/>
            </p:cNvCxnSpPr>
            <p:nvPr/>
          </p:nvCxnSpPr>
          <p:spPr>
            <a:xfrm flipH="1">
              <a:off x="5784997" y="4113256"/>
              <a:ext cx="1663476" cy="105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B4555C3-045B-19E6-1E0A-4D6223C2DA11}"/>
                </a:ext>
              </a:extLst>
            </p:cNvPr>
            <p:cNvCxnSpPr>
              <a:cxnSpLocks/>
              <a:stCxn id="62" idx="1"/>
            </p:cNvCxnSpPr>
            <p:nvPr/>
          </p:nvCxnSpPr>
          <p:spPr>
            <a:xfrm flipH="1">
              <a:off x="9078732" y="1879673"/>
              <a:ext cx="1122610" cy="1756845"/>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04C8538-1E09-D883-98E9-6D73938453DE}"/>
                </a:ext>
              </a:extLst>
            </p:cNvPr>
            <p:cNvCxnSpPr>
              <a:cxnSpLocks/>
              <a:stCxn id="65" idx="1"/>
            </p:cNvCxnSpPr>
            <p:nvPr/>
          </p:nvCxnSpPr>
          <p:spPr>
            <a:xfrm flipH="1">
              <a:off x="9078732" y="2717079"/>
              <a:ext cx="2323347" cy="919439"/>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8A6F0B7-A677-870B-3260-C0E96DE40FFB}"/>
                </a:ext>
              </a:extLst>
            </p:cNvPr>
            <p:cNvCxnSpPr>
              <a:cxnSpLocks/>
              <a:stCxn id="63" idx="1"/>
            </p:cNvCxnSpPr>
            <p:nvPr/>
          </p:nvCxnSpPr>
          <p:spPr>
            <a:xfrm flipH="1" flipV="1">
              <a:off x="9078732" y="3636518"/>
              <a:ext cx="1708041" cy="388936"/>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04176FA-8551-3E46-AD4D-51AE39433C13}"/>
                </a:ext>
              </a:extLst>
            </p:cNvPr>
            <p:cNvCxnSpPr>
              <a:cxnSpLocks/>
              <a:stCxn id="64" idx="1"/>
            </p:cNvCxnSpPr>
            <p:nvPr/>
          </p:nvCxnSpPr>
          <p:spPr>
            <a:xfrm flipH="1" flipV="1">
              <a:off x="9078732" y="3636518"/>
              <a:ext cx="1663135" cy="1511512"/>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9CF36BD-7F5D-DC79-A857-D2947E18A840}"/>
                </a:ext>
              </a:extLst>
            </p:cNvPr>
            <p:cNvSpPr txBox="1"/>
            <p:nvPr/>
          </p:nvSpPr>
          <p:spPr>
            <a:xfrm>
              <a:off x="2579993" y="4270203"/>
              <a:ext cx="2213491" cy="1538883"/>
            </a:xfrm>
            <a:prstGeom prst="rect">
              <a:avLst/>
            </a:prstGeom>
            <a:noFill/>
          </p:spPr>
          <p:txBody>
            <a:bodyPr wrap="none" rtlCol="0">
              <a:spAutoFit/>
            </a:bodyPr>
            <a:lstStyle/>
            <a:p>
              <a:r>
                <a:rPr lang="en-US" dirty="0"/>
                <a:t>Data copy and format</a:t>
              </a:r>
            </a:p>
            <a:p>
              <a:pPr marL="285750" indent="-285750">
                <a:buFontTx/>
                <a:buChar char="-"/>
              </a:pPr>
              <a:r>
                <a:rPr lang="en-US" sz="1200" dirty="0"/>
                <a:t>Data manager</a:t>
              </a:r>
            </a:p>
            <a:p>
              <a:pPr marL="285750" indent="-285750">
                <a:buFontTx/>
                <a:buChar char="-"/>
              </a:pPr>
              <a:r>
                <a:rPr lang="en-US" sz="1200" dirty="0"/>
                <a:t>Inotify</a:t>
              </a:r>
            </a:p>
            <a:p>
              <a:pPr marL="285750" indent="-285750">
                <a:buFontTx/>
                <a:buChar char="-"/>
              </a:pPr>
              <a:r>
                <a:rPr lang="en-US" sz="1200" dirty="0"/>
                <a:t>Scripts</a:t>
              </a:r>
            </a:p>
            <a:p>
              <a:pPr marL="285750" indent="-285750">
                <a:buFontTx/>
                <a:buChar char="-"/>
              </a:pPr>
              <a:r>
                <a:rPr lang="en-US" sz="1400" b="1" dirty="0"/>
                <a:t>HDF5</a:t>
              </a:r>
            </a:p>
            <a:p>
              <a:pPr marL="285750" indent="-285750">
                <a:buFontTx/>
                <a:buChar char="-"/>
              </a:pPr>
              <a:r>
                <a:rPr lang="en-US" sz="1400" b="1" dirty="0"/>
                <a:t>Meta Data</a:t>
              </a:r>
            </a:p>
            <a:p>
              <a:pPr marL="285750" indent="-285750">
                <a:buFontTx/>
                <a:buChar char="-"/>
              </a:pPr>
              <a:r>
                <a:rPr lang="en-US" sz="1200" dirty="0"/>
                <a:t>…</a:t>
              </a:r>
            </a:p>
          </p:txBody>
        </p:sp>
        <p:cxnSp>
          <p:nvCxnSpPr>
            <p:cNvPr id="74" name="Curved Connector 73">
              <a:extLst>
                <a:ext uri="{FF2B5EF4-FFF2-40B4-BE49-F238E27FC236}">
                  <a16:creationId xmlns:a16="http://schemas.microsoft.com/office/drawing/2014/main" id="{E7500F9B-9DAB-E9E1-FB27-D7F8B89D23D8}"/>
                </a:ext>
              </a:extLst>
            </p:cNvPr>
            <p:cNvCxnSpPr>
              <a:cxnSpLocks/>
              <a:stCxn id="75" idx="1"/>
            </p:cNvCxnSpPr>
            <p:nvPr/>
          </p:nvCxnSpPr>
          <p:spPr>
            <a:xfrm rot="10800000">
              <a:off x="5795328" y="4276259"/>
              <a:ext cx="3873556" cy="2014636"/>
            </a:xfrm>
            <a:prstGeom prst="curvedConnector3">
              <a:avLst>
                <a:gd name="adj1" fmla="val 8284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1FB48E6-6864-5111-3FA4-2375AE77B81E}"/>
                </a:ext>
              </a:extLst>
            </p:cNvPr>
            <p:cNvSpPr txBox="1"/>
            <p:nvPr/>
          </p:nvSpPr>
          <p:spPr>
            <a:xfrm>
              <a:off x="9668884" y="5967729"/>
              <a:ext cx="1622047" cy="646331"/>
            </a:xfrm>
            <a:prstGeom prst="rect">
              <a:avLst/>
            </a:prstGeom>
            <a:noFill/>
          </p:spPr>
          <p:txBody>
            <a:bodyPr wrap="none" rtlCol="0">
              <a:spAutoFit/>
            </a:bodyPr>
            <a:lstStyle/>
            <a:p>
              <a:r>
                <a:rPr lang="en-US" dirty="0"/>
                <a:t>Data copy from</a:t>
              </a:r>
            </a:p>
            <a:p>
              <a:r>
                <a:rPr lang="en-US" dirty="0"/>
                <a:t>external DESY</a:t>
              </a:r>
            </a:p>
          </p:txBody>
        </p:sp>
        <p:pic>
          <p:nvPicPr>
            <p:cNvPr id="76" name="Picture 75" descr="Icon&#10;&#10;Description automatically generated">
              <a:extLst>
                <a:ext uri="{FF2B5EF4-FFF2-40B4-BE49-F238E27FC236}">
                  <a16:creationId xmlns:a16="http://schemas.microsoft.com/office/drawing/2014/main" id="{8F56BC3E-950F-5217-41D3-989FF11A63D9}"/>
                </a:ext>
              </a:extLst>
            </p:cNvPr>
            <p:cNvPicPr>
              <a:picLocks noChangeAspect="1"/>
            </p:cNvPicPr>
            <p:nvPr/>
          </p:nvPicPr>
          <p:blipFill>
            <a:blip r:embed="rId2"/>
            <a:stretch>
              <a:fillRect/>
            </a:stretch>
          </p:blipFill>
          <p:spPr>
            <a:xfrm>
              <a:off x="5324067" y="2917586"/>
              <a:ext cx="468400" cy="555929"/>
            </a:xfrm>
            <a:prstGeom prst="rect">
              <a:avLst/>
            </a:prstGeom>
          </p:spPr>
        </p:pic>
        <p:sp>
          <p:nvSpPr>
            <p:cNvPr id="77" name="TextBox 76">
              <a:extLst>
                <a:ext uri="{FF2B5EF4-FFF2-40B4-BE49-F238E27FC236}">
                  <a16:creationId xmlns:a16="http://schemas.microsoft.com/office/drawing/2014/main" id="{2E6EF33F-1651-81ED-AB64-0DBF38737554}"/>
                </a:ext>
              </a:extLst>
            </p:cNvPr>
            <p:cNvSpPr txBox="1"/>
            <p:nvPr/>
          </p:nvSpPr>
          <p:spPr>
            <a:xfrm>
              <a:off x="5614749" y="2719636"/>
              <a:ext cx="523477" cy="276999"/>
            </a:xfrm>
            <a:prstGeom prst="rect">
              <a:avLst/>
            </a:prstGeom>
            <a:noFill/>
          </p:spPr>
          <p:txBody>
            <a:bodyPr wrap="none" rtlCol="0">
              <a:spAutoFit/>
            </a:bodyPr>
            <a:lstStyle/>
            <a:p>
              <a:pPr algn="ctr"/>
              <a:r>
                <a:rPr lang="en-US" sz="1200" dirty="0"/>
                <a:t>DUST</a:t>
              </a:r>
            </a:p>
          </p:txBody>
        </p:sp>
        <p:cxnSp>
          <p:nvCxnSpPr>
            <p:cNvPr id="78" name="Straight Arrow Connector 77">
              <a:extLst>
                <a:ext uri="{FF2B5EF4-FFF2-40B4-BE49-F238E27FC236}">
                  <a16:creationId xmlns:a16="http://schemas.microsoft.com/office/drawing/2014/main" id="{DC1DD2A2-8CAB-3B61-28EF-E6092213A673}"/>
                </a:ext>
              </a:extLst>
            </p:cNvPr>
            <p:cNvCxnSpPr>
              <a:cxnSpLocks/>
            </p:cNvCxnSpPr>
            <p:nvPr/>
          </p:nvCxnSpPr>
          <p:spPr>
            <a:xfrm flipH="1">
              <a:off x="5792467" y="3318147"/>
              <a:ext cx="1633586" cy="9477"/>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12948BA-0B42-790A-1458-A3DEE51C4A7C}"/>
                </a:ext>
              </a:extLst>
            </p:cNvPr>
            <p:cNvCxnSpPr>
              <a:cxnSpLocks/>
              <a:endCxn id="76" idx="1"/>
            </p:cNvCxnSpPr>
            <p:nvPr/>
          </p:nvCxnSpPr>
          <p:spPr>
            <a:xfrm flipV="1">
              <a:off x="2172923" y="3195551"/>
              <a:ext cx="3151144" cy="796687"/>
            </a:xfrm>
            <a:prstGeom prst="straightConnector1">
              <a:avLst/>
            </a:prstGeom>
            <a:ln w="66675">
              <a:gradFill>
                <a:gsLst>
                  <a:gs pos="0">
                    <a:srgbClr val="0070C0"/>
                  </a:gs>
                  <a:gs pos="100000">
                    <a:srgbClr val="FFC000"/>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2A7F1A0-1FD0-264F-283A-3BB256021328}"/>
                </a:ext>
              </a:extLst>
            </p:cNvPr>
            <p:cNvCxnSpPr>
              <a:cxnSpLocks/>
            </p:cNvCxnSpPr>
            <p:nvPr/>
          </p:nvCxnSpPr>
          <p:spPr>
            <a:xfrm>
              <a:off x="2426729" y="2495239"/>
              <a:ext cx="3661866" cy="7861"/>
            </a:xfrm>
            <a:prstGeom prst="straightConnector1">
              <a:avLst/>
            </a:prstGeom>
            <a:ln w="66675">
              <a:gradFill>
                <a:gsLst>
                  <a:gs pos="0">
                    <a:srgbClr val="0070C0"/>
                  </a:gs>
                  <a:gs pos="100000">
                    <a:srgbClr val="FFC000"/>
                  </a:gs>
                </a:gsLst>
                <a:lin ang="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34686CF-B456-06A0-3F14-0D24530BEC9A}"/>
                </a:ext>
              </a:extLst>
            </p:cNvPr>
            <p:cNvSpPr txBox="1"/>
            <p:nvPr/>
          </p:nvSpPr>
          <p:spPr>
            <a:xfrm>
              <a:off x="3459373" y="2176242"/>
              <a:ext cx="1744965" cy="553998"/>
            </a:xfrm>
            <a:prstGeom prst="rect">
              <a:avLst/>
            </a:prstGeom>
            <a:noFill/>
          </p:spPr>
          <p:txBody>
            <a:bodyPr wrap="none" rtlCol="0">
              <a:spAutoFit/>
            </a:bodyPr>
            <a:lstStyle/>
            <a:p>
              <a:r>
                <a:rPr lang="en-US" dirty="0"/>
                <a:t>DOOCS request</a:t>
              </a:r>
              <a:br>
                <a:rPr lang="en-US" dirty="0"/>
              </a:br>
              <a:r>
                <a:rPr lang="en-US" sz="1200" dirty="0"/>
                <a:t>Responsibility: Scientists </a:t>
              </a:r>
            </a:p>
          </p:txBody>
        </p:sp>
      </p:grpSp>
    </p:spTree>
    <p:extLst>
      <p:ext uri="{BB962C8B-B14F-4D97-AF65-F5344CB8AC3E}">
        <p14:creationId xmlns:p14="http://schemas.microsoft.com/office/powerpoint/2010/main" val="328038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AF1F-0729-E631-D577-836989F89F5B}"/>
              </a:ext>
            </a:extLst>
          </p:cNvPr>
          <p:cNvSpPr>
            <a:spLocks noGrp="1"/>
          </p:cNvSpPr>
          <p:nvPr>
            <p:ph type="title"/>
          </p:nvPr>
        </p:nvSpPr>
        <p:spPr/>
        <p:txBody>
          <a:bodyPr/>
          <a:lstStyle/>
          <a:p>
            <a:r>
              <a:rPr lang="en-US" dirty="0" err="1"/>
              <a:t>Trennung</a:t>
            </a:r>
            <a:r>
              <a:rPr lang="en-US" dirty="0"/>
              <a:t> </a:t>
            </a:r>
            <a:r>
              <a:rPr lang="en-US" dirty="0" err="1"/>
              <a:t>Kontrollsystem</a:t>
            </a:r>
            <a:r>
              <a:rPr lang="en-US" dirty="0"/>
              <a:t> und </a:t>
            </a:r>
            <a:r>
              <a:rPr lang="en-US" dirty="0" err="1"/>
              <a:t>Analyse</a:t>
            </a:r>
            <a:endParaRPr lang="en-US" dirty="0"/>
          </a:p>
        </p:txBody>
      </p:sp>
      <p:sp>
        <p:nvSpPr>
          <p:cNvPr id="3" name="Content Placeholder 2">
            <a:extLst>
              <a:ext uri="{FF2B5EF4-FFF2-40B4-BE49-F238E27FC236}">
                <a16:creationId xmlns:a16="http://schemas.microsoft.com/office/drawing/2014/main" id="{947BD2FE-E876-429C-0190-BEEC25CB02C9}"/>
              </a:ext>
            </a:extLst>
          </p:cNvPr>
          <p:cNvSpPr>
            <a:spLocks noGrp="1"/>
          </p:cNvSpPr>
          <p:nvPr>
            <p:ph idx="1"/>
          </p:nvPr>
        </p:nvSpPr>
        <p:spPr/>
        <p:txBody>
          <a:bodyPr/>
          <a:lstStyle/>
          <a:p>
            <a:r>
              <a:rPr lang="de-DE" dirty="0"/>
              <a:t>Kontrollsystem muss durch Experten betrieben </a:t>
            </a:r>
            <a:r>
              <a:rPr lang="de-DE" dirty="0" err="1"/>
              <a:t>warden</a:t>
            </a:r>
            <a:endParaRPr lang="de-DE" dirty="0"/>
          </a:p>
          <a:p>
            <a:r>
              <a:rPr lang="de-DE" dirty="0"/>
              <a:t>Analysten können </a:t>
            </a:r>
            <a:r>
              <a:rPr lang="de-DE" dirty="0" err="1"/>
              <a:t>authark</a:t>
            </a:r>
            <a:r>
              <a:rPr lang="de-DE" dirty="0"/>
              <a:t> arbeiten</a:t>
            </a:r>
          </a:p>
        </p:txBody>
      </p:sp>
      <p:sp>
        <p:nvSpPr>
          <p:cNvPr id="4" name="Footer Placeholder 3">
            <a:extLst>
              <a:ext uri="{FF2B5EF4-FFF2-40B4-BE49-F238E27FC236}">
                <a16:creationId xmlns:a16="http://schemas.microsoft.com/office/drawing/2014/main" id="{A937727C-2C7F-15B9-8A66-4BCD057CBB94}"/>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93614389-770A-1527-885B-7640A7309CB6}"/>
              </a:ext>
            </a:extLst>
          </p:cNvPr>
          <p:cNvSpPr>
            <a:spLocks noGrp="1"/>
          </p:cNvSpPr>
          <p:nvPr>
            <p:ph type="sldNum" sz="quarter" idx="12"/>
          </p:nvPr>
        </p:nvSpPr>
        <p:spPr/>
        <p:txBody>
          <a:bodyPr/>
          <a:lstStyle/>
          <a:p>
            <a:fld id="{78278BF4-29EF-7B46-8BA9-14AE0DC9C796}" type="slidenum">
              <a:rPr lang="en-US" smtClean="0"/>
              <a:pPr/>
              <a:t>11</a:t>
            </a:fld>
            <a:endParaRPr lang="en-US" dirty="0"/>
          </a:p>
        </p:txBody>
      </p:sp>
    </p:spTree>
    <p:extLst>
      <p:ext uri="{BB962C8B-B14F-4D97-AF65-F5344CB8AC3E}">
        <p14:creationId xmlns:p14="http://schemas.microsoft.com/office/powerpoint/2010/main" val="58520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1E75C-1158-FC8A-F204-662C6FEA8B29}"/>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A87B53E2-936F-33BF-8818-D7349F144E33}"/>
              </a:ext>
            </a:extLst>
          </p:cNvPr>
          <p:cNvSpPr>
            <a:spLocks noGrp="1"/>
          </p:cNvSpPr>
          <p:nvPr>
            <p:ph type="sldNum" sz="quarter" idx="12"/>
          </p:nvPr>
        </p:nvSpPr>
        <p:spPr/>
        <p:txBody>
          <a:bodyPr/>
          <a:lstStyle/>
          <a:p>
            <a:fld id="{78278BF4-29EF-7B46-8BA9-14AE0DC9C796}" type="slidenum">
              <a:rPr lang="en-US" smtClean="0"/>
              <a:pPr/>
              <a:t>12</a:t>
            </a:fld>
            <a:endParaRPr lang="en-US" dirty="0"/>
          </a:p>
        </p:txBody>
      </p:sp>
      <p:sp>
        <p:nvSpPr>
          <p:cNvPr id="47" name="Title 1">
            <a:extLst>
              <a:ext uri="{FF2B5EF4-FFF2-40B4-BE49-F238E27FC236}">
                <a16:creationId xmlns:a16="http://schemas.microsoft.com/office/drawing/2014/main" id="{91501A4E-8EC8-EA7A-B0AC-C80D2B21ED4F}"/>
              </a:ext>
            </a:extLst>
          </p:cNvPr>
          <p:cNvSpPr>
            <a:spLocks noGrp="1"/>
          </p:cNvSpPr>
          <p:nvPr>
            <p:ph type="title"/>
          </p:nvPr>
        </p:nvSpPr>
        <p:spPr>
          <a:xfrm>
            <a:off x="838200" y="365125"/>
            <a:ext cx="10515600" cy="1325563"/>
          </a:xfrm>
        </p:spPr>
        <p:txBody>
          <a:bodyPr/>
          <a:lstStyle/>
          <a:p>
            <a:r>
              <a:rPr lang="en-US" dirty="0"/>
              <a:t>Split </a:t>
            </a:r>
            <a:r>
              <a:rPr lang="en-US" dirty="0" err="1"/>
              <a:t>Controlsystem</a:t>
            </a:r>
            <a:r>
              <a:rPr lang="en-US" dirty="0"/>
              <a:t> and Analysis</a:t>
            </a:r>
          </a:p>
        </p:txBody>
      </p:sp>
      <p:grpSp>
        <p:nvGrpSpPr>
          <p:cNvPr id="48" name="Group 47">
            <a:extLst>
              <a:ext uri="{FF2B5EF4-FFF2-40B4-BE49-F238E27FC236}">
                <a16:creationId xmlns:a16="http://schemas.microsoft.com/office/drawing/2014/main" id="{DE75D9BF-84DD-E967-D961-5A61D1BF06AB}"/>
              </a:ext>
            </a:extLst>
          </p:cNvPr>
          <p:cNvGrpSpPr/>
          <p:nvPr/>
        </p:nvGrpSpPr>
        <p:grpSpPr>
          <a:xfrm>
            <a:off x="385337" y="1246897"/>
            <a:ext cx="11421326" cy="5292015"/>
            <a:chOff x="759346" y="1322045"/>
            <a:chExt cx="11421326" cy="5292015"/>
          </a:xfrm>
        </p:grpSpPr>
        <p:sp>
          <p:nvSpPr>
            <p:cNvPr id="49" name="Rectangle 48">
              <a:extLst>
                <a:ext uri="{FF2B5EF4-FFF2-40B4-BE49-F238E27FC236}">
                  <a16:creationId xmlns:a16="http://schemas.microsoft.com/office/drawing/2014/main" id="{BF6B7E70-8E17-C826-DA1F-84FA278738DD}"/>
                </a:ext>
              </a:extLst>
            </p:cNvPr>
            <p:cNvSpPr/>
            <p:nvPr/>
          </p:nvSpPr>
          <p:spPr>
            <a:xfrm>
              <a:off x="759346" y="2019316"/>
              <a:ext cx="1659814" cy="279199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descr="Icon&#10;&#10;Description automatically generated">
              <a:extLst>
                <a:ext uri="{FF2B5EF4-FFF2-40B4-BE49-F238E27FC236}">
                  <a16:creationId xmlns:a16="http://schemas.microsoft.com/office/drawing/2014/main" id="{8B5A800C-E3C5-36AC-5BA1-4E696CC51427}"/>
                </a:ext>
              </a:extLst>
            </p:cNvPr>
            <p:cNvPicPr>
              <a:picLocks noChangeAspect="1"/>
            </p:cNvPicPr>
            <p:nvPr/>
          </p:nvPicPr>
          <p:blipFill>
            <a:blip r:embed="rId2"/>
            <a:stretch>
              <a:fillRect/>
            </a:stretch>
          </p:blipFill>
          <p:spPr>
            <a:xfrm>
              <a:off x="992339" y="3840896"/>
              <a:ext cx="468400" cy="555929"/>
            </a:xfrm>
            <a:prstGeom prst="rect">
              <a:avLst/>
            </a:prstGeom>
          </p:spPr>
        </p:pic>
        <p:pic>
          <p:nvPicPr>
            <p:cNvPr id="51" name="Picture 50" descr="Icon&#10;&#10;Description automatically generated">
              <a:extLst>
                <a:ext uri="{FF2B5EF4-FFF2-40B4-BE49-F238E27FC236}">
                  <a16:creationId xmlns:a16="http://schemas.microsoft.com/office/drawing/2014/main" id="{38AE99B8-B8ED-FF4E-752C-26D214AAC38F}"/>
                </a:ext>
              </a:extLst>
            </p:cNvPr>
            <p:cNvPicPr>
              <a:picLocks noChangeAspect="1"/>
            </p:cNvPicPr>
            <p:nvPr/>
          </p:nvPicPr>
          <p:blipFill>
            <a:blip r:embed="rId2"/>
            <a:stretch>
              <a:fillRect/>
            </a:stretch>
          </p:blipFill>
          <p:spPr>
            <a:xfrm>
              <a:off x="1712092" y="3840897"/>
              <a:ext cx="468400" cy="555929"/>
            </a:xfrm>
            <a:prstGeom prst="rect">
              <a:avLst/>
            </a:prstGeom>
          </p:spPr>
        </p:pic>
        <p:sp>
          <p:nvSpPr>
            <p:cNvPr id="52" name="TextBox 51">
              <a:extLst>
                <a:ext uri="{FF2B5EF4-FFF2-40B4-BE49-F238E27FC236}">
                  <a16:creationId xmlns:a16="http://schemas.microsoft.com/office/drawing/2014/main" id="{DD16BD9B-0B0C-6A8E-C2EF-6AAA8BBAA90E}"/>
                </a:ext>
              </a:extLst>
            </p:cNvPr>
            <p:cNvSpPr txBox="1"/>
            <p:nvPr/>
          </p:nvSpPr>
          <p:spPr>
            <a:xfrm>
              <a:off x="1033670" y="2112953"/>
              <a:ext cx="1127936" cy="830997"/>
            </a:xfrm>
            <a:prstGeom prst="rect">
              <a:avLst/>
            </a:prstGeom>
            <a:noFill/>
          </p:spPr>
          <p:txBody>
            <a:bodyPr wrap="none" rtlCol="0">
              <a:spAutoFit/>
            </a:bodyPr>
            <a:lstStyle/>
            <a:p>
              <a:pPr algn="ctr"/>
              <a:r>
                <a:rPr lang="en-US" dirty="0"/>
                <a:t>DOOCS</a:t>
              </a:r>
            </a:p>
            <a:p>
              <a:pPr algn="ctr"/>
              <a:r>
                <a:rPr lang="en-US" dirty="0"/>
                <a:t>Computer</a:t>
              </a:r>
            </a:p>
            <a:p>
              <a:pPr algn="ctr"/>
              <a:r>
                <a:rPr lang="en-US" sz="1200" dirty="0"/>
                <a:t>(data taking)</a:t>
              </a:r>
            </a:p>
          </p:txBody>
        </p:sp>
        <p:sp>
          <p:nvSpPr>
            <p:cNvPr id="53" name="TextBox 52">
              <a:extLst>
                <a:ext uri="{FF2B5EF4-FFF2-40B4-BE49-F238E27FC236}">
                  <a16:creationId xmlns:a16="http://schemas.microsoft.com/office/drawing/2014/main" id="{53BBCC7D-4420-5384-F764-74204E14D82E}"/>
                </a:ext>
              </a:extLst>
            </p:cNvPr>
            <p:cNvSpPr txBox="1"/>
            <p:nvPr/>
          </p:nvSpPr>
          <p:spPr>
            <a:xfrm>
              <a:off x="945515" y="3431096"/>
              <a:ext cx="619529" cy="461665"/>
            </a:xfrm>
            <a:prstGeom prst="rect">
              <a:avLst/>
            </a:prstGeom>
            <a:noFill/>
          </p:spPr>
          <p:txBody>
            <a:bodyPr wrap="none" rtlCol="0">
              <a:spAutoFit/>
            </a:bodyPr>
            <a:lstStyle/>
            <a:p>
              <a:pPr algn="ctr"/>
              <a:r>
                <a:rPr lang="en-US" sz="1200" dirty="0"/>
                <a:t>system</a:t>
              </a:r>
            </a:p>
            <a:p>
              <a:pPr algn="ctr"/>
              <a:r>
                <a:rPr lang="en-US" sz="1200" dirty="0"/>
                <a:t>disk</a:t>
              </a:r>
            </a:p>
          </p:txBody>
        </p:sp>
        <p:sp>
          <p:nvSpPr>
            <p:cNvPr id="54" name="TextBox 53">
              <a:extLst>
                <a:ext uri="{FF2B5EF4-FFF2-40B4-BE49-F238E27FC236}">
                  <a16:creationId xmlns:a16="http://schemas.microsoft.com/office/drawing/2014/main" id="{46CB6364-3E76-B522-AFE8-7C01266B8452}"/>
                </a:ext>
              </a:extLst>
            </p:cNvPr>
            <p:cNvSpPr txBox="1"/>
            <p:nvPr/>
          </p:nvSpPr>
          <p:spPr>
            <a:xfrm>
              <a:off x="1727157" y="3431096"/>
              <a:ext cx="460319" cy="461665"/>
            </a:xfrm>
            <a:prstGeom prst="rect">
              <a:avLst/>
            </a:prstGeom>
            <a:noFill/>
          </p:spPr>
          <p:txBody>
            <a:bodyPr wrap="none" rtlCol="0">
              <a:spAutoFit/>
            </a:bodyPr>
            <a:lstStyle/>
            <a:p>
              <a:pPr algn="ctr"/>
              <a:r>
                <a:rPr lang="en-US" sz="1200" dirty="0"/>
                <a:t>data</a:t>
              </a:r>
            </a:p>
            <a:p>
              <a:pPr algn="ctr"/>
              <a:r>
                <a:rPr lang="en-US" sz="1200" dirty="0"/>
                <a:t>disk</a:t>
              </a:r>
            </a:p>
          </p:txBody>
        </p:sp>
        <p:sp>
          <p:nvSpPr>
            <p:cNvPr id="55" name="Rectangle 54">
              <a:extLst>
                <a:ext uri="{FF2B5EF4-FFF2-40B4-BE49-F238E27FC236}">
                  <a16:creationId xmlns:a16="http://schemas.microsoft.com/office/drawing/2014/main" id="{02C857F6-D1E9-AFF5-3338-A1322280AA1B}"/>
                </a:ext>
              </a:extLst>
            </p:cNvPr>
            <p:cNvSpPr/>
            <p:nvPr/>
          </p:nvSpPr>
          <p:spPr>
            <a:xfrm>
              <a:off x="6106181" y="1322045"/>
              <a:ext cx="2554450" cy="315198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Icon&#10;&#10;Description automatically generated">
              <a:extLst>
                <a:ext uri="{FF2B5EF4-FFF2-40B4-BE49-F238E27FC236}">
                  <a16:creationId xmlns:a16="http://schemas.microsoft.com/office/drawing/2014/main" id="{D7ECBFB9-0565-776A-ECF7-E4560A8166DA}"/>
                </a:ext>
              </a:extLst>
            </p:cNvPr>
            <p:cNvPicPr>
              <a:picLocks noChangeAspect="1"/>
            </p:cNvPicPr>
            <p:nvPr/>
          </p:nvPicPr>
          <p:blipFill>
            <a:blip r:embed="rId2"/>
            <a:stretch>
              <a:fillRect/>
            </a:stretch>
          </p:blipFill>
          <p:spPr>
            <a:xfrm>
              <a:off x="5316597" y="3836345"/>
              <a:ext cx="468400" cy="555929"/>
            </a:xfrm>
            <a:prstGeom prst="rect">
              <a:avLst/>
            </a:prstGeom>
          </p:spPr>
        </p:pic>
        <p:sp>
          <p:nvSpPr>
            <p:cNvPr id="57" name="TextBox 56">
              <a:extLst>
                <a:ext uri="{FF2B5EF4-FFF2-40B4-BE49-F238E27FC236}">
                  <a16:creationId xmlns:a16="http://schemas.microsoft.com/office/drawing/2014/main" id="{B8C8772F-26EA-AB38-3F6C-3F3FBC145F18}"/>
                </a:ext>
              </a:extLst>
            </p:cNvPr>
            <p:cNvSpPr txBox="1"/>
            <p:nvPr/>
          </p:nvSpPr>
          <p:spPr>
            <a:xfrm>
              <a:off x="6096164" y="1370155"/>
              <a:ext cx="2556898" cy="1477328"/>
            </a:xfrm>
            <a:prstGeom prst="rect">
              <a:avLst/>
            </a:prstGeom>
            <a:noFill/>
          </p:spPr>
          <p:txBody>
            <a:bodyPr wrap="square" rtlCol="0">
              <a:spAutoFit/>
            </a:bodyPr>
            <a:lstStyle/>
            <a:p>
              <a:pPr algn="ctr"/>
              <a:r>
                <a:rPr lang="en-US" dirty="0"/>
                <a:t>DESY Computing Center</a:t>
              </a:r>
            </a:p>
            <a:p>
              <a:pPr algn="ctr"/>
              <a:r>
                <a:rPr lang="en-US" dirty="0"/>
                <a:t>NAF- </a:t>
              </a:r>
              <a:r>
                <a:rPr lang="en-US" sz="1200" dirty="0"/>
                <a:t>National Analysis Facility</a:t>
              </a:r>
            </a:p>
            <a:p>
              <a:pPr marL="285750" indent="-285750">
                <a:buFontTx/>
                <a:buChar char="-"/>
              </a:pPr>
              <a:r>
                <a:rPr lang="en-US" dirty="0"/>
                <a:t>data storage</a:t>
              </a:r>
            </a:p>
            <a:p>
              <a:pPr marL="285750" indent="-285750">
                <a:buFontTx/>
                <a:buChar char="-"/>
              </a:pPr>
              <a:r>
                <a:rPr lang="en-US" dirty="0"/>
                <a:t>Analyzing</a:t>
              </a:r>
            </a:p>
            <a:p>
              <a:pPr marL="285750" indent="-285750">
                <a:buFontTx/>
                <a:buChar char="-"/>
              </a:pPr>
              <a:r>
                <a:rPr lang="en-US" dirty="0"/>
                <a:t>…</a:t>
              </a:r>
            </a:p>
          </p:txBody>
        </p:sp>
        <p:sp>
          <p:nvSpPr>
            <p:cNvPr id="58" name="TextBox 57">
              <a:extLst>
                <a:ext uri="{FF2B5EF4-FFF2-40B4-BE49-F238E27FC236}">
                  <a16:creationId xmlns:a16="http://schemas.microsoft.com/office/drawing/2014/main" id="{D1AD069B-E934-E496-1F4D-AB28A8C67B5D}"/>
                </a:ext>
              </a:extLst>
            </p:cNvPr>
            <p:cNvSpPr txBox="1"/>
            <p:nvPr/>
          </p:nvSpPr>
          <p:spPr>
            <a:xfrm>
              <a:off x="5543280" y="3612980"/>
              <a:ext cx="643125" cy="276999"/>
            </a:xfrm>
            <a:prstGeom prst="rect">
              <a:avLst/>
            </a:prstGeom>
            <a:noFill/>
          </p:spPr>
          <p:txBody>
            <a:bodyPr wrap="none" rtlCol="0">
              <a:spAutoFit/>
            </a:bodyPr>
            <a:lstStyle/>
            <a:p>
              <a:pPr algn="ctr"/>
              <a:r>
                <a:rPr lang="en-US" sz="1200" dirty="0"/>
                <a:t>dCache</a:t>
              </a:r>
            </a:p>
          </p:txBody>
        </p:sp>
        <p:pic>
          <p:nvPicPr>
            <p:cNvPr id="59" name="Picture 58" descr="Icon&#10;&#10;Description automatically generated">
              <a:extLst>
                <a:ext uri="{FF2B5EF4-FFF2-40B4-BE49-F238E27FC236}">
                  <a16:creationId xmlns:a16="http://schemas.microsoft.com/office/drawing/2014/main" id="{B26FDC9A-6529-4657-8164-0BC108D71F04}"/>
                </a:ext>
              </a:extLst>
            </p:cNvPr>
            <p:cNvPicPr>
              <a:picLocks noChangeAspect="1"/>
            </p:cNvPicPr>
            <p:nvPr/>
          </p:nvPicPr>
          <p:blipFill>
            <a:blip r:embed="rId3"/>
            <a:stretch>
              <a:fillRect/>
            </a:stretch>
          </p:blipFill>
          <p:spPr>
            <a:xfrm>
              <a:off x="5316597" y="5033068"/>
              <a:ext cx="475870" cy="461665"/>
            </a:xfrm>
            <a:prstGeom prst="rect">
              <a:avLst/>
            </a:prstGeom>
          </p:spPr>
        </p:pic>
        <p:cxnSp>
          <p:nvCxnSpPr>
            <p:cNvPr id="60" name="Straight Arrow Connector 59">
              <a:extLst>
                <a:ext uri="{FF2B5EF4-FFF2-40B4-BE49-F238E27FC236}">
                  <a16:creationId xmlns:a16="http://schemas.microsoft.com/office/drawing/2014/main" id="{FEFE311D-CCEB-0313-7608-6D7C7750A140}"/>
                </a:ext>
              </a:extLst>
            </p:cNvPr>
            <p:cNvCxnSpPr>
              <a:stCxn id="59" idx="0"/>
              <a:endCxn id="56" idx="2"/>
            </p:cNvCxnSpPr>
            <p:nvPr/>
          </p:nvCxnSpPr>
          <p:spPr>
            <a:xfrm flipH="1" flipV="1">
              <a:off x="5550797" y="4392274"/>
              <a:ext cx="3735" cy="64079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D0C368D-0B21-1331-591B-1F260E9429E9}"/>
                </a:ext>
              </a:extLst>
            </p:cNvPr>
            <p:cNvGrpSpPr/>
            <p:nvPr/>
          </p:nvGrpSpPr>
          <p:grpSpPr>
            <a:xfrm>
              <a:off x="7426053" y="2971819"/>
              <a:ext cx="1744080" cy="1329398"/>
              <a:chOff x="6372157" y="2682500"/>
              <a:chExt cx="1744080" cy="792596"/>
            </a:xfrm>
          </p:grpSpPr>
          <p:sp>
            <p:nvSpPr>
              <p:cNvPr id="82" name="Rectangle 81">
                <a:extLst>
                  <a:ext uri="{FF2B5EF4-FFF2-40B4-BE49-F238E27FC236}">
                    <a16:creationId xmlns:a16="http://schemas.microsoft.com/office/drawing/2014/main" id="{596CB6FE-01E8-39A4-48F9-EC19B973789C}"/>
                  </a:ext>
                </a:extLst>
              </p:cNvPr>
              <p:cNvSpPr/>
              <p:nvPr/>
            </p:nvSpPr>
            <p:spPr>
              <a:xfrm>
                <a:off x="6372157" y="2682500"/>
                <a:ext cx="1659814" cy="782467"/>
              </a:xfrm>
              <a:prstGeom prst="rect">
                <a:avLst/>
              </a:prstGeom>
              <a:solidFill>
                <a:schemeClr val="bg1"/>
              </a:solidFill>
              <a:ln w="25400">
                <a:gradFill>
                  <a:gsLst>
                    <a:gs pos="0">
                      <a:srgbClr val="FFC000"/>
                    </a:gs>
                    <a:gs pos="100000">
                      <a:srgbClr val="0070C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F11C3792-4B7F-8F28-D03A-9B6B0DF30CED}"/>
                  </a:ext>
                </a:extLst>
              </p:cNvPr>
              <p:cNvSpPr txBox="1"/>
              <p:nvPr/>
            </p:nvSpPr>
            <p:spPr>
              <a:xfrm>
                <a:off x="6459822" y="2704402"/>
                <a:ext cx="1656415" cy="770694"/>
              </a:xfrm>
              <a:prstGeom prst="rect">
                <a:avLst/>
              </a:prstGeom>
              <a:noFill/>
            </p:spPr>
            <p:txBody>
              <a:bodyPr wrap="none" rtlCol="0">
                <a:spAutoFit/>
              </a:bodyPr>
              <a:lstStyle/>
              <a:p>
                <a:pPr algn="ctr"/>
                <a:r>
                  <a:rPr lang="en-US" dirty="0"/>
                  <a:t>AFS Computer</a:t>
                </a:r>
              </a:p>
              <a:p>
                <a:pPr marL="171450" indent="-171450">
                  <a:buFontTx/>
                  <a:buChar char="-"/>
                </a:pPr>
                <a:r>
                  <a:rPr lang="en-US" sz="1200" dirty="0"/>
                  <a:t>Linux</a:t>
                </a:r>
              </a:p>
              <a:p>
                <a:pPr marL="171450" indent="-171450">
                  <a:buFontTx/>
                  <a:buChar char="-"/>
                </a:pPr>
                <a:r>
                  <a:rPr lang="en-US" sz="1200" dirty="0"/>
                  <a:t>data analyzing</a:t>
                </a:r>
              </a:p>
              <a:p>
                <a:pPr marL="171450" indent="-171450">
                  <a:buFontTx/>
                  <a:buChar char="-"/>
                </a:pPr>
                <a:r>
                  <a:rPr lang="en-US" sz="1200" dirty="0"/>
                  <a:t>BIRD (</a:t>
                </a:r>
                <a:r>
                  <a:rPr lang="en-US" sz="1200" dirty="0" err="1"/>
                  <a:t>HTCondor</a:t>
                </a:r>
                <a:r>
                  <a:rPr lang="en-US" sz="1200" dirty="0"/>
                  <a:t>)</a:t>
                </a:r>
              </a:p>
              <a:p>
                <a:pPr marL="171450" indent="-171450">
                  <a:buFontTx/>
                  <a:buChar char="-"/>
                </a:pPr>
                <a:r>
                  <a:rPr lang="en-US" sz="1200" dirty="0"/>
                  <a:t>dCache large storage</a:t>
                </a:r>
              </a:p>
              <a:p>
                <a:pPr marL="171450" indent="-171450">
                  <a:buFontTx/>
                  <a:buChar char="-"/>
                </a:pPr>
                <a:r>
                  <a:rPr lang="en-US" sz="1200" dirty="0"/>
                  <a:t>DUST </a:t>
                </a:r>
              </a:p>
            </p:txBody>
          </p:sp>
        </p:grpSp>
        <p:pic>
          <p:nvPicPr>
            <p:cNvPr id="62" name="Picture 61" descr="Icon&#10;&#10;Description automatically generated">
              <a:extLst>
                <a:ext uri="{FF2B5EF4-FFF2-40B4-BE49-F238E27FC236}">
                  <a16:creationId xmlns:a16="http://schemas.microsoft.com/office/drawing/2014/main" id="{FE7DFB85-E315-CB48-88A6-C175EACFF740}"/>
                </a:ext>
              </a:extLst>
            </p:cNvPr>
            <p:cNvPicPr>
              <a:picLocks noChangeAspect="1"/>
            </p:cNvPicPr>
            <p:nvPr/>
          </p:nvPicPr>
          <p:blipFill>
            <a:blip r:embed="rId4"/>
            <a:stretch>
              <a:fillRect/>
            </a:stretch>
          </p:blipFill>
          <p:spPr>
            <a:xfrm>
              <a:off x="10201342" y="1418007"/>
              <a:ext cx="778593" cy="923331"/>
            </a:xfrm>
            <a:prstGeom prst="rect">
              <a:avLst/>
            </a:prstGeom>
          </p:spPr>
        </p:pic>
        <p:pic>
          <p:nvPicPr>
            <p:cNvPr id="63" name="Picture 62" descr="Icon&#10;&#10;Description automatically generated">
              <a:extLst>
                <a:ext uri="{FF2B5EF4-FFF2-40B4-BE49-F238E27FC236}">
                  <a16:creationId xmlns:a16="http://schemas.microsoft.com/office/drawing/2014/main" id="{9E7AE58A-5EA5-ED7E-1F0F-F870894AC037}"/>
                </a:ext>
              </a:extLst>
            </p:cNvPr>
            <p:cNvPicPr>
              <a:picLocks noChangeAspect="1"/>
            </p:cNvPicPr>
            <p:nvPr/>
          </p:nvPicPr>
          <p:blipFill>
            <a:blip r:embed="rId5"/>
            <a:stretch>
              <a:fillRect/>
            </a:stretch>
          </p:blipFill>
          <p:spPr>
            <a:xfrm>
              <a:off x="10786773" y="3499680"/>
              <a:ext cx="778593" cy="1051548"/>
            </a:xfrm>
            <a:prstGeom prst="rect">
              <a:avLst/>
            </a:prstGeom>
          </p:spPr>
        </p:pic>
        <p:pic>
          <p:nvPicPr>
            <p:cNvPr id="64" name="Picture 63" descr="Icon&#10;&#10;Description automatically generated">
              <a:extLst>
                <a:ext uri="{FF2B5EF4-FFF2-40B4-BE49-F238E27FC236}">
                  <a16:creationId xmlns:a16="http://schemas.microsoft.com/office/drawing/2014/main" id="{E9C62A2B-F7E8-38AF-BE15-27F2B89F3E79}"/>
                </a:ext>
              </a:extLst>
            </p:cNvPr>
            <p:cNvPicPr>
              <a:picLocks noChangeAspect="1"/>
            </p:cNvPicPr>
            <p:nvPr/>
          </p:nvPicPr>
          <p:blipFill>
            <a:blip r:embed="rId4"/>
            <a:stretch>
              <a:fillRect/>
            </a:stretch>
          </p:blipFill>
          <p:spPr>
            <a:xfrm>
              <a:off x="10741867" y="4686364"/>
              <a:ext cx="778593" cy="923331"/>
            </a:xfrm>
            <a:prstGeom prst="rect">
              <a:avLst/>
            </a:prstGeom>
          </p:spPr>
        </p:pic>
        <p:pic>
          <p:nvPicPr>
            <p:cNvPr id="65" name="Picture 64" descr="Icon&#10;&#10;Description automatically generated">
              <a:extLst>
                <a:ext uri="{FF2B5EF4-FFF2-40B4-BE49-F238E27FC236}">
                  <a16:creationId xmlns:a16="http://schemas.microsoft.com/office/drawing/2014/main" id="{031C9785-9F8F-D6B2-C0F1-56A2F7730D61}"/>
                </a:ext>
              </a:extLst>
            </p:cNvPr>
            <p:cNvPicPr>
              <a:picLocks noChangeAspect="1"/>
            </p:cNvPicPr>
            <p:nvPr/>
          </p:nvPicPr>
          <p:blipFill>
            <a:blip r:embed="rId5"/>
            <a:stretch>
              <a:fillRect/>
            </a:stretch>
          </p:blipFill>
          <p:spPr>
            <a:xfrm>
              <a:off x="11402079" y="2191305"/>
              <a:ext cx="778593" cy="1051548"/>
            </a:xfrm>
            <a:prstGeom prst="rect">
              <a:avLst/>
            </a:prstGeom>
          </p:spPr>
        </p:pic>
        <p:cxnSp>
          <p:nvCxnSpPr>
            <p:cNvPr id="66" name="Straight Arrow Connector 65">
              <a:extLst>
                <a:ext uri="{FF2B5EF4-FFF2-40B4-BE49-F238E27FC236}">
                  <a16:creationId xmlns:a16="http://schemas.microsoft.com/office/drawing/2014/main" id="{C5CF70FB-616E-26FD-FA1C-E2F79037F39F}"/>
                </a:ext>
              </a:extLst>
            </p:cNvPr>
            <p:cNvCxnSpPr>
              <a:cxnSpLocks/>
              <a:stCxn id="51" idx="3"/>
              <a:endCxn id="56" idx="1"/>
            </p:cNvCxnSpPr>
            <p:nvPr/>
          </p:nvCxnSpPr>
          <p:spPr>
            <a:xfrm flipV="1">
              <a:off x="2180492" y="4114310"/>
              <a:ext cx="3136105" cy="4552"/>
            </a:xfrm>
            <a:prstGeom prst="straightConnector1">
              <a:avLst/>
            </a:prstGeom>
            <a:ln w="66675">
              <a:gradFill>
                <a:gsLst>
                  <a:gs pos="0">
                    <a:srgbClr val="0070C0"/>
                  </a:gs>
                  <a:gs pos="100000">
                    <a:srgbClr val="FFC000"/>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AA4E324-B340-5F01-9BB9-C539B8E56A85}"/>
                </a:ext>
              </a:extLst>
            </p:cNvPr>
            <p:cNvSpPr txBox="1"/>
            <p:nvPr/>
          </p:nvSpPr>
          <p:spPr>
            <a:xfrm>
              <a:off x="3419424" y="3578149"/>
              <a:ext cx="1309397" cy="553998"/>
            </a:xfrm>
            <a:prstGeom prst="rect">
              <a:avLst/>
            </a:prstGeom>
            <a:noFill/>
          </p:spPr>
          <p:txBody>
            <a:bodyPr wrap="none" rtlCol="0">
              <a:spAutoFit/>
            </a:bodyPr>
            <a:lstStyle/>
            <a:p>
              <a:r>
                <a:rPr lang="en-US" dirty="0"/>
                <a:t>NFS mounts</a:t>
              </a:r>
              <a:br>
                <a:rPr lang="en-US" dirty="0"/>
              </a:br>
              <a:r>
                <a:rPr lang="en-US" sz="1200" dirty="0"/>
                <a:t>Responsibility: IT</a:t>
              </a:r>
            </a:p>
          </p:txBody>
        </p:sp>
        <p:cxnSp>
          <p:nvCxnSpPr>
            <p:cNvPr id="68" name="Straight Arrow Connector 67">
              <a:extLst>
                <a:ext uri="{FF2B5EF4-FFF2-40B4-BE49-F238E27FC236}">
                  <a16:creationId xmlns:a16="http://schemas.microsoft.com/office/drawing/2014/main" id="{7D315019-181D-7CBE-3B5B-7DA89B817F88}"/>
                </a:ext>
              </a:extLst>
            </p:cNvPr>
            <p:cNvCxnSpPr>
              <a:cxnSpLocks/>
              <a:endCxn id="56" idx="3"/>
            </p:cNvCxnSpPr>
            <p:nvPr/>
          </p:nvCxnSpPr>
          <p:spPr>
            <a:xfrm flipH="1">
              <a:off x="5784997" y="4113256"/>
              <a:ext cx="1663476" cy="105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B4555C3-045B-19E6-1E0A-4D6223C2DA11}"/>
                </a:ext>
              </a:extLst>
            </p:cNvPr>
            <p:cNvCxnSpPr>
              <a:cxnSpLocks/>
              <a:stCxn id="62" idx="1"/>
            </p:cNvCxnSpPr>
            <p:nvPr/>
          </p:nvCxnSpPr>
          <p:spPr>
            <a:xfrm flipH="1">
              <a:off x="9078732" y="1879673"/>
              <a:ext cx="1122610" cy="1756845"/>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04C8538-1E09-D883-98E9-6D73938453DE}"/>
                </a:ext>
              </a:extLst>
            </p:cNvPr>
            <p:cNvCxnSpPr>
              <a:cxnSpLocks/>
              <a:stCxn id="65" idx="1"/>
            </p:cNvCxnSpPr>
            <p:nvPr/>
          </p:nvCxnSpPr>
          <p:spPr>
            <a:xfrm flipH="1">
              <a:off x="9078732" y="2717079"/>
              <a:ext cx="2323347" cy="919439"/>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8A6F0B7-A677-870B-3260-C0E96DE40FFB}"/>
                </a:ext>
              </a:extLst>
            </p:cNvPr>
            <p:cNvCxnSpPr>
              <a:cxnSpLocks/>
              <a:stCxn id="63" idx="1"/>
            </p:cNvCxnSpPr>
            <p:nvPr/>
          </p:nvCxnSpPr>
          <p:spPr>
            <a:xfrm flipH="1" flipV="1">
              <a:off x="9078732" y="3636518"/>
              <a:ext cx="1708041" cy="388936"/>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04176FA-8551-3E46-AD4D-51AE39433C13}"/>
                </a:ext>
              </a:extLst>
            </p:cNvPr>
            <p:cNvCxnSpPr>
              <a:cxnSpLocks/>
              <a:stCxn id="64" idx="1"/>
            </p:cNvCxnSpPr>
            <p:nvPr/>
          </p:nvCxnSpPr>
          <p:spPr>
            <a:xfrm flipH="1" flipV="1">
              <a:off x="9078732" y="3636518"/>
              <a:ext cx="1663135" cy="1511512"/>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9CF36BD-7F5D-DC79-A857-D2947E18A840}"/>
                </a:ext>
              </a:extLst>
            </p:cNvPr>
            <p:cNvSpPr txBox="1"/>
            <p:nvPr/>
          </p:nvSpPr>
          <p:spPr>
            <a:xfrm>
              <a:off x="2579993" y="4270203"/>
              <a:ext cx="2213491" cy="1538883"/>
            </a:xfrm>
            <a:prstGeom prst="rect">
              <a:avLst/>
            </a:prstGeom>
            <a:noFill/>
          </p:spPr>
          <p:txBody>
            <a:bodyPr wrap="none" rtlCol="0">
              <a:spAutoFit/>
            </a:bodyPr>
            <a:lstStyle/>
            <a:p>
              <a:r>
                <a:rPr lang="en-US" dirty="0"/>
                <a:t>Data copy and format</a:t>
              </a:r>
            </a:p>
            <a:p>
              <a:pPr marL="285750" indent="-285750">
                <a:buFontTx/>
                <a:buChar char="-"/>
              </a:pPr>
              <a:r>
                <a:rPr lang="en-US" sz="1200" dirty="0"/>
                <a:t>Data manager</a:t>
              </a:r>
            </a:p>
            <a:p>
              <a:pPr marL="285750" indent="-285750">
                <a:buFontTx/>
                <a:buChar char="-"/>
              </a:pPr>
              <a:r>
                <a:rPr lang="en-US" sz="1200" dirty="0"/>
                <a:t>Inotify</a:t>
              </a:r>
            </a:p>
            <a:p>
              <a:pPr marL="285750" indent="-285750">
                <a:buFontTx/>
                <a:buChar char="-"/>
              </a:pPr>
              <a:r>
                <a:rPr lang="en-US" sz="1200" dirty="0"/>
                <a:t>Scripts</a:t>
              </a:r>
            </a:p>
            <a:p>
              <a:pPr marL="285750" indent="-285750">
                <a:buFontTx/>
                <a:buChar char="-"/>
              </a:pPr>
              <a:r>
                <a:rPr lang="en-US" sz="1400" b="1" dirty="0"/>
                <a:t>HDF5</a:t>
              </a:r>
            </a:p>
            <a:p>
              <a:pPr marL="285750" indent="-285750">
                <a:buFontTx/>
                <a:buChar char="-"/>
              </a:pPr>
              <a:r>
                <a:rPr lang="en-US" sz="1400" b="1" dirty="0"/>
                <a:t>Meta Data</a:t>
              </a:r>
            </a:p>
            <a:p>
              <a:pPr marL="285750" indent="-285750">
                <a:buFontTx/>
                <a:buChar char="-"/>
              </a:pPr>
              <a:r>
                <a:rPr lang="en-US" sz="1200" dirty="0"/>
                <a:t>…</a:t>
              </a:r>
            </a:p>
          </p:txBody>
        </p:sp>
        <p:cxnSp>
          <p:nvCxnSpPr>
            <p:cNvPr id="74" name="Curved Connector 73">
              <a:extLst>
                <a:ext uri="{FF2B5EF4-FFF2-40B4-BE49-F238E27FC236}">
                  <a16:creationId xmlns:a16="http://schemas.microsoft.com/office/drawing/2014/main" id="{E7500F9B-9DAB-E9E1-FB27-D7F8B89D23D8}"/>
                </a:ext>
              </a:extLst>
            </p:cNvPr>
            <p:cNvCxnSpPr>
              <a:cxnSpLocks/>
              <a:stCxn id="75" idx="1"/>
            </p:cNvCxnSpPr>
            <p:nvPr/>
          </p:nvCxnSpPr>
          <p:spPr>
            <a:xfrm rot="10800000">
              <a:off x="5795328" y="4276259"/>
              <a:ext cx="3873556" cy="2014636"/>
            </a:xfrm>
            <a:prstGeom prst="curvedConnector3">
              <a:avLst>
                <a:gd name="adj1" fmla="val 8284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1FB48E6-6864-5111-3FA4-2375AE77B81E}"/>
                </a:ext>
              </a:extLst>
            </p:cNvPr>
            <p:cNvSpPr txBox="1"/>
            <p:nvPr/>
          </p:nvSpPr>
          <p:spPr>
            <a:xfrm>
              <a:off x="9668884" y="5967729"/>
              <a:ext cx="1622047" cy="646331"/>
            </a:xfrm>
            <a:prstGeom prst="rect">
              <a:avLst/>
            </a:prstGeom>
            <a:noFill/>
          </p:spPr>
          <p:txBody>
            <a:bodyPr wrap="none" rtlCol="0">
              <a:spAutoFit/>
            </a:bodyPr>
            <a:lstStyle/>
            <a:p>
              <a:r>
                <a:rPr lang="en-US" dirty="0"/>
                <a:t>Data copy from</a:t>
              </a:r>
            </a:p>
            <a:p>
              <a:r>
                <a:rPr lang="en-US" dirty="0"/>
                <a:t>external DESY</a:t>
              </a:r>
            </a:p>
          </p:txBody>
        </p:sp>
        <p:pic>
          <p:nvPicPr>
            <p:cNvPr id="76" name="Picture 75" descr="Icon&#10;&#10;Description automatically generated">
              <a:extLst>
                <a:ext uri="{FF2B5EF4-FFF2-40B4-BE49-F238E27FC236}">
                  <a16:creationId xmlns:a16="http://schemas.microsoft.com/office/drawing/2014/main" id="{8F56BC3E-950F-5217-41D3-989FF11A63D9}"/>
                </a:ext>
              </a:extLst>
            </p:cNvPr>
            <p:cNvPicPr>
              <a:picLocks noChangeAspect="1"/>
            </p:cNvPicPr>
            <p:nvPr/>
          </p:nvPicPr>
          <p:blipFill>
            <a:blip r:embed="rId2"/>
            <a:stretch>
              <a:fillRect/>
            </a:stretch>
          </p:blipFill>
          <p:spPr>
            <a:xfrm>
              <a:off x="5324067" y="2917586"/>
              <a:ext cx="468400" cy="555929"/>
            </a:xfrm>
            <a:prstGeom prst="rect">
              <a:avLst/>
            </a:prstGeom>
          </p:spPr>
        </p:pic>
        <p:sp>
          <p:nvSpPr>
            <p:cNvPr id="77" name="TextBox 76">
              <a:extLst>
                <a:ext uri="{FF2B5EF4-FFF2-40B4-BE49-F238E27FC236}">
                  <a16:creationId xmlns:a16="http://schemas.microsoft.com/office/drawing/2014/main" id="{2E6EF33F-1651-81ED-AB64-0DBF38737554}"/>
                </a:ext>
              </a:extLst>
            </p:cNvPr>
            <p:cNvSpPr txBox="1"/>
            <p:nvPr/>
          </p:nvSpPr>
          <p:spPr>
            <a:xfrm>
              <a:off x="5614749" y="2719636"/>
              <a:ext cx="523477" cy="276999"/>
            </a:xfrm>
            <a:prstGeom prst="rect">
              <a:avLst/>
            </a:prstGeom>
            <a:noFill/>
          </p:spPr>
          <p:txBody>
            <a:bodyPr wrap="none" rtlCol="0">
              <a:spAutoFit/>
            </a:bodyPr>
            <a:lstStyle/>
            <a:p>
              <a:pPr algn="ctr"/>
              <a:r>
                <a:rPr lang="en-US" sz="1200" dirty="0"/>
                <a:t>DUST</a:t>
              </a:r>
            </a:p>
          </p:txBody>
        </p:sp>
        <p:cxnSp>
          <p:nvCxnSpPr>
            <p:cNvPr id="78" name="Straight Arrow Connector 77">
              <a:extLst>
                <a:ext uri="{FF2B5EF4-FFF2-40B4-BE49-F238E27FC236}">
                  <a16:creationId xmlns:a16="http://schemas.microsoft.com/office/drawing/2014/main" id="{DC1DD2A2-8CAB-3B61-28EF-E6092213A673}"/>
                </a:ext>
              </a:extLst>
            </p:cNvPr>
            <p:cNvCxnSpPr>
              <a:cxnSpLocks/>
            </p:cNvCxnSpPr>
            <p:nvPr/>
          </p:nvCxnSpPr>
          <p:spPr>
            <a:xfrm flipH="1">
              <a:off x="5792467" y="3318147"/>
              <a:ext cx="1633586" cy="9477"/>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12948BA-0B42-790A-1458-A3DEE51C4A7C}"/>
                </a:ext>
              </a:extLst>
            </p:cNvPr>
            <p:cNvCxnSpPr>
              <a:cxnSpLocks/>
              <a:endCxn id="76" idx="1"/>
            </p:cNvCxnSpPr>
            <p:nvPr/>
          </p:nvCxnSpPr>
          <p:spPr>
            <a:xfrm flipV="1">
              <a:off x="2172923" y="3195551"/>
              <a:ext cx="3151144" cy="796687"/>
            </a:xfrm>
            <a:prstGeom prst="straightConnector1">
              <a:avLst/>
            </a:prstGeom>
            <a:ln w="66675">
              <a:gradFill>
                <a:gsLst>
                  <a:gs pos="0">
                    <a:srgbClr val="0070C0"/>
                  </a:gs>
                  <a:gs pos="100000">
                    <a:srgbClr val="FFC000"/>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2A7F1A0-1FD0-264F-283A-3BB256021328}"/>
                </a:ext>
              </a:extLst>
            </p:cNvPr>
            <p:cNvCxnSpPr>
              <a:cxnSpLocks/>
            </p:cNvCxnSpPr>
            <p:nvPr/>
          </p:nvCxnSpPr>
          <p:spPr>
            <a:xfrm>
              <a:off x="2426729" y="2495239"/>
              <a:ext cx="3661866" cy="7861"/>
            </a:xfrm>
            <a:prstGeom prst="straightConnector1">
              <a:avLst/>
            </a:prstGeom>
            <a:ln w="66675">
              <a:gradFill>
                <a:gsLst>
                  <a:gs pos="0">
                    <a:srgbClr val="0070C0"/>
                  </a:gs>
                  <a:gs pos="100000">
                    <a:srgbClr val="FFC000"/>
                  </a:gs>
                </a:gsLst>
                <a:lin ang="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34686CF-B456-06A0-3F14-0D24530BEC9A}"/>
                </a:ext>
              </a:extLst>
            </p:cNvPr>
            <p:cNvSpPr txBox="1"/>
            <p:nvPr/>
          </p:nvSpPr>
          <p:spPr>
            <a:xfrm>
              <a:off x="3459373" y="2176242"/>
              <a:ext cx="1744965" cy="553998"/>
            </a:xfrm>
            <a:prstGeom prst="rect">
              <a:avLst/>
            </a:prstGeom>
            <a:noFill/>
          </p:spPr>
          <p:txBody>
            <a:bodyPr wrap="none" rtlCol="0">
              <a:spAutoFit/>
            </a:bodyPr>
            <a:lstStyle/>
            <a:p>
              <a:r>
                <a:rPr lang="en-US" dirty="0"/>
                <a:t>DOOCS request</a:t>
              </a:r>
              <a:br>
                <a:rPr lang="en-US" dirty="0"/>
              </a:br>
              <a:r>
                <a:rPr lang="en-US" sz="1200" dirty="0"/>
                <a:t>Responsibility: Scientists </a:t>
              </a:r>
            </a:p>
          </p:txBody>
        </p:sp>
      </p:grpSp>
      <p:cxnSp>
        <p:nvCxnSpPr>
          <p:cNvPr id="3" name="Straight Connector 2">
            <a:extLst>
              <a:ext uri="{FF2B5EF4-FFF2-40B4-BE49-F238E27FC236}">
                <a16:creationId xmlns:a16="http://schemas.microsoft.com/office/drawing/2014/main" id="{FA0F10AD-76DE-E051-3C77-73F742340952}"/>
              </a:ext>
            </a:extLst>
          </p:cNvPr>
          <p:cNvCxnSpPr/>
          <p:nvPr/>
        </p:nvCxnSpPr>
        <p:spPr>
          <a:xfrm>
            <a:off x="4830329" y="1342859"/>
            <a:ext cx="0" cy="4391079"/>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885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1E75C-1158-FC8A-F204-662C6FEA8B29}"/>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A87B53E2-936F-33BF-8818-D7349F144E33}"/>
              </a:ext>
            </a:extLst>
          </p:cNvPr>
          <p:cNvSpPr>
            <a:spLocks noGrp="1"/>
          </p:cNvSpPr>
          <p:nvPr>
            <p:ph type="sldNum" sz="quarter" idx="12"/>
          </p:nvPr>
        </p:nvSpPr>
        <p:spPr/>
        <p:txBody>
          <a:bodyPr/>
          <a:lstStyle/>
          <a:p>
            <a:fld id="{78278BF4-29EF-7B46-8BA9-14AE0DC9C796}" type="slidenum">
              <a:rPr lang="en-US" smtClean="0"/>
              <a:pPr/>
              <a:t>13</a:t>
            </a:fld>
            <a:endParaRPr lang="en-US" dirty="0"/>
          </a:p>
        </p:txBody>
      </p:sp>
      <p:sp>
        <p:nvSpPr>
          <p:cNvPr id="47" name="Title 1">
            <a:extLst>
              <a:ext uri="{FF2B5EF4-FFF2-40B4-BE49-F238E27FC236}">
                <a16:creationId xmlns:a16="http://schemas.microsoft.com/office/drawing/2014/main" id="{91501A4E-8EC8-EA7A-B0AC-C80D2B21ED4F}"/>
              </a:ext>
            </a:extLst>
          </p:cNvPr>
          <p:cNvSpPr>
            <a:spLocks noGrp="1"/>
          </p:cNvSpPr>
          <p:nvPr>
            <p:ph type="title"/>
          </p:nvPr>
        </p:nvSpPr>
        <p:spPr>
          <a:xfrm>
            <a:off x="838200" y="365125"/>
            <a:ext cx="10515600" cy="1325563"/>
          </a:xfrm>
        </p:spPr>
        <p:txBody>
          <a:bodyPr/>
          <a:lstStyle/>
          <a:p>
            <a:r>
              <a:rPr lang="en-US" dirty="0"/>
              <a:t>Analytic-View</a:t>
            </a:r>
          </a:p>
        </p:txBody>
      </p:sp>
      <p:sp>
        <p:nvSpPr>
          <p:cNvPr id="55" name="Rectangle 54">
            <a:extLst>
              <a:ext uri="{FF2B5EF4-FFF2-40B4-BE49-F238E27FC236}">
                <a16:creationId xmlns:a16="http://schemas.microsoft.com/office/drawing/2014/main" id="{02C857F6-D1E9-AFF5-3338-A1322280AA1B}"/>
              </a:ext>
            </a:extLst>
          </p:cNvPr>
          <p:cNvSpPr/>
          <p:nvPr/>
        </p:nvSpPr>
        <p:spPr>
          <a:xfrm>
            <a:off x="5732172" y="1246897"/>
            <a:ext cx="2554450" cy="3151984"/>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Icon&#10;&#10;Description automatically generated">
            <a:extLst>
              <a:ext uri="{FF2B5EF4-FFF2-40B4-BE49-F238E27FC236}">
                <a16:creationId xmlns:a16="http://schemas.microsoft.com/office/drawing/2014/main" id="{D7ECBFB9-0565-776A-ECF7-E4560A8166DA}"/>
              </a:ext>
            </a:extLst>
          </p:cNvPr>
          <p:cNvPicPr>
            <a:picLocks noChangeAspect="1"/>
          </p:cNvPicPr>
          <p:nvPr/>
        </p:nvPicPr>
        <p:blipFill>
          <a:blip r:embed="rId2"/>
          <a:stretch>
            <a:fillRect/>
          </a:stretch>
        </p:blipFill>
        <p:spPr>
          <a:xfrm>
            <a:off x="4942588" y="3761197"/>
            <a:ext cx="468400" cy="555929"/>
          </a:xfrm>
          <a:prstGeom prst="rect">
            <a:avLst/>
          </a:prstGeom>
        </p:spPr>
      </p:pic>
      <p:sp>
        <p:nvSpPr>
          <p:cNvPr id="57" name="TextBox 56">
            <a:extLst>
              <a:ext uri="{FF2B5EF4-FFF2-40B4-BE49-F238E27FC236}">
                <a16:creationId xmlns:a16="http://schemas.microsoft.com/office/drawing/2014/main" id="{B8C8772F-26EA-AB38-3F6C-3F3FBC145F18}"/>
              </a:ext>
            </a:extLst>
          </p:cNvPr>
          <p:cNvSpPr txBox="1"/>
          <p:nvPr/>
        </p:nvSpPr>
        <p:spPr>
          <a:xfrm>
            <a:off x="5722155" y="1295007"/>
            <a:ext cx="2556898" cy="1477328"/>
          </a:xfrm>
          <a:prstGeom prst="rect">
            <a:avLst/>
          </a:prstGeom>
          <a:noFill/>
        </p:spPr>
        <p:txBody>
          <a:bodyPr wrap="square" rtlCol="0">
            <a:spAutoFit/>
          </a:bodyPr>
          <a:lstStyle/>
          <a:p>
            <a:pPr algn="ctr"/>
            <a:r>
              <a:rPr lang="en-US" dirty="0"/>
              <a:t>DESY Computing Center</a:t>
            </a:r>
          </a:p>
          <a:p>
            <a:pPr algn="ctr"/>
            <a:r>
              <a:rPr lang="en-US" dirty="0"/>
              <a:t>NAF- </a:t>
            </a:r>
            <a:r>
              <a:rPr lang="en-US" sz="1200" dirty="0"/>
              <a:t>National Analysis Facility</a:t>
            </a:r>
          </a:p>
          <a:p>
            <a:pPr marL="285750" indent="-285750">
              <a:buFontTx/>
              <a:buChar char="-"/>
            </a:pPr>
            <a:r>
              <a:rPr lang="en-US" dirty="0"/>
              <a:t>data storage</a:t>
            </a:r>
          </a:p>
          <a:p>
            <a:pPr marL="285750" indent="-285750">
              <a:buFontTx/>
              <a:buChar char="-"/>
            </a:pPr>
            <a:r>
              <a:rPr lang="en-US" dirty="0"/>
              <a:t>Analyzing</a:t>
            </a:r>
          </a:p>
          <a:p>
            <a:pPr marL="285750" indent="-285750">
              <a:buFontTx/>
              <a:buChar char="-"/>
            </a:pPr>
            <a:r>
              <a:rPr lang="en-US" dirty="0"/>
              <a:t>…</a:t>
            </a:r>
          </a:p>
        </p:txBody>
      </p:sp>
      <p:sp>
        <p:nvSpPr>
          <p:cNvPr id="58" name="TextBox 57">
            <a:extLst>
              <a:ext uri="{FF2B5EF4-FFF2-40B4-BE49-F238E27FC236}">
                <a16:creationId xmlns:a16="http://schemas.microsoft.com/office/drawing/2014/main" id="{D1AD069B-E934-E496-1F4D-AB28A8C67B5D}"/>
              </a:ext>
            </a:extLst>
          </p:cNvPr>
          <p:cNvSpPr txBox="1"/>
          <p:nvPr/>
        </p:nvSpPr>
        <p:spPr>
          <a:xfrm>
            <a:off x="5169271" y="3537832"/>
            <a:ext cx="643125" cy="276999"/>
          </a:xfrm>
          <a:prstGeom prst="rect">
            <a:avLst/>
          </a:prstGeom>
          <a:noFill/>
        </p:spPr>
        <p:txBody>
          <a:bodyPr wrap="none" rtlCol="0">
            <a:spAutoFit/>
          </a:bodyPr>
          <a:lstStyle/>
          <a:p>
            <a:pPr algn="ctr"/>
            <a:r>
              <a:rPr lang="en-US" sz="1200" dirty="0"/>
              <a:t>dCache</a:t>
            </a:r>
          </a:p>
        </p:txBody>
      </p:sp>
      <p:pic>
        <p:nvPicPr>
          <p:cNvPr id="59" name="Picture 58" descr="Icon&#10;&#10;Description automatically generated">
            <a:extLst>
              <a:ext uri="{FF2B5EF4-FFF2-40B4-BE49-F238E27FC236}">
                <a16:creationId xmlns:a16="http://schemas.microsoft.com/office/drawing/2014/main" id="{B26FDC9A-6529-4657-8164-0BC108D71F04}"/>
              </a:ext>
            </a:extLst>
          </p:cNvPr>
          <p:cNvPicPr>
            <a:picLocks noChangeAspect="1"/>
          </p:cNvPicPr>
          <p:nvPr/>
        </p:nvPicPr>
        <p:blipFill>
          <a:blip r:embed="rId3"/>
          <a:stretch>
            <a:fillRect/>
          </a:stretch>
        </p:blipFill>
        <p:spPr>
          <a:xfrm>
            <a:off x="4942588" y="4957920"/>
            <a:ext cx="475870" cy="461665"/>
          </a:xfrm>
          <a:prstGeom prst="rect">
            <a:avLst/>
          </a:prstGeom>
        </p:spPr>
      </p:pic>
      <p:cxnSp>
        <p:nvCxnSpPr>
          <p:cNvPr id="60" name="Straight Arrow Connector 59">
            <a:extLst>
              <a:ext uri="{FF2B5EF4-FFF2-40B4-BE49-F238E27FC236}">
                <a16:creationId xmlns:a16="http://schemas.microsoft.com/office/drawing/2014/main" id="{FEFE311D-CCEB-0313-7608-6D7C7750A140}"/>
              </a:ext>
            </a:extLst>
          </p:cNvPr>
          <p:cNvCxnSpPr>
            <a:cxnSpLocks/>
            <a:stCxn id="59" idx="0"/>
            <a:endCxn id="56" idx="2"/>
          </p:cNvCxnSpPr>
          <p:nvPr/>
        </p:nvCxnSpPr>
        <p:spPr>
          <a:xfrm flipH="1" flipV="1">
            <a:off x="5176788" y="4317126"/>
            <a:ext cx="3735" cy="64079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D0C368D-0B21-1331-591B-1F260E9429E9}"/>
              </a:ext>
            </a:extLst>
          </p:cNvPr>
          <p:cNvGrpSpPr/>
          <p:nvPr/>
        </p:nvGrpSpPr>
        <p:grpSpPr>
          <a:xfrm>
            <a:off x="7052044" y="2896671"/>
            <a:ext cx="1744080" cy="1329398"/>
            <a:chOff x="6372157" y="2682500"/>
            <a:chExt cx="1744080" cy="792596"/>
          </a:xfrm>
        </p:grpSpPr>
        <p:sp>
          <p:nvSpPr>
            <p:cNvPr id="82" name="Rectangle 81">
              <a:extLst>
                <a:ext uri="{FF2B5EF4-FFF2-40B4-BE49-F238E27FC236}">
                  <a16:creationId xmlns:a16="http://schemas.microsoft.com/office/drawing/2014/main" id="{596CB6FE-01E8-39A4-48F9-EC19B973789C}"/>
                </a:ext>
              </a:extLst>
            </p:cNvPr>
            <p:cNvSpPr/>
            <p:nvPr/>
          </p:nvSpPr>
          <p:spPr>
            <a:xfrm>
              <a:off x="6372157" y="2682500"/>
              <a:ext cx="1659814" cy="782467"/>
            </a:xfrm>
            <a:prstGeom prst="rect">
              <a:avLst/>
            </a:prstGeom>
            <a:solidFill>
              <a:schemeClr val="bg1"/>
            </a:solidFill>
            <a:ln w="25400">
              <a:gradFill>
                <a:gsLst>
                  <a:gs pos="0">
                    <a:srgbClr val="FFC000"/>
                  </a:gs>
                  <a:gs pos="100000">
                    <a:srgbClr val="0070C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F11C3792-4B7F-8F28-D03A-9B6B0DF30CED}"/>
                </a:ext>
              </a:extLst>
            </p:cNvPr>
            <p:cNvSpPr txBox="1"/>
            <p:nvPr/>
          </p:nvSpPr>
          <p:spPr>
            <a:xfrm>
              <a:off x="6459822" y="2704402"/>
              <a:ext cx="1656415" cy="770694"/>
            </a:xfrm>
            <a:prstGeom prst="rect">
              <a:avLst/>
            </a:prstGeom>
            <a:noFill/>
          </p:spPr>
          <p:txBody>
            <a:bodyPr wrap="none" rtlCol="0">
              <a:spAutoFit/>
            </a:bodyPr>
            <a:lstStyle/>
            <a:p>
              <a:pPr algn="ctr"/>
              <a:r>
                <a:rPr lang="en-US" dirty="0"/>
                <a:t>AFS Computer</a:t>
              </a:r>
            </a:p>
            <a:p>
              <a:pPr marL="171450" indent="-171450">
                <a:buFontTx/>
                <a:buChar char="-"/>
              </a:pPr>
              <a:r>
                <a:rPr lang="en-US" sz="1200" dirty="0"/>
                <a:t>Linux</a:t>
              </a:r>
            </a:p>
            <a:p>
              <a:pPr marL="171450" indent="-171450">
                <a:buFontTx/>
                <a:buChar char="-"/>
              </a:pPr>
              <a:r>
                <a:rPr lang="en-US" sz="1200" dirty="0"/>
                <a:t>data analyzing</a:t>
              </a:r>
            </a:p>
            <a:p>
              <a:pPr marL="171450" indent="-171450">
                <a:buFontTx/>
                <a:buChar char="-"/>
              </a:pPr>
              <a:r>
                <a:rPr lang="en-US" sz="1200" dirty="0"/>
                <a:t>BIRD (</a:t>
              </a:r>
              <a:r>
                <a:rPr lang="en-US" sz="1200" dirty="0" err="1"/>
                <a:t>HTCondor</a:t>
              </a:r>
              <a:r>
                <a:rPr lang="en-US" sz="1200" dirty="0"/>
                <a:t>)</a:t>
              </a:r>
            </a:p>
            <a:p>
              <a:pPr marL="171450" indent="-171450">
                <a:buFontTx/>
                <a:buChar char="-"/>
              </a:pPr>
              <a:r>
                <a:rPr lang="en-US" sz="1200" dirty="0"/>
                <a:t>dCache large storage</a:t>
              </a:r>
            </a:p>
            <a:p>
              <a:pPr marL="171450" indent="-171450">
                <a:buFontTx/>
                <a:buChar char="-"/>
              </a:pPr>
              <a:r>
                <a:rPr lang="en-US" sz="1200" dirty="0"/>
                <a:t>DUST </a:t>
              </a:r>
            </a:p>
          </p:txBody>
        </p:sp>
      </p:grpSp>
      <p:pic>
        <p:nvPicPr>
          <p:cNvPr id="62" name="Picture 61" descr="Icon&#10;&#10;Description automatically generated">
            <a:extLst>
              <a:ext uri="{FF2B5EF4-FFF2-40B4-BE49-F238E27FC236}">
                <a16:creationId xmlns:a16="http://schemas.microsoft.com/office/drawing/2014/main" id="{FE7DFB85-E315-CB48-88A6-C175EACFF740}"/>
              </a:ext>
            </a:extLst>
          </p:cNvPr>
          <p:cNvPicPr>
            <a:picLocks noChangeAspect="1"/>
          </p:cNvPicPr>
          <p:nvPr/>
        </p:nvPicPr>
        <p:blipFill>
          <a:blip r:embed="rId4"/>
          <a:stretch>
            <a:fillRect/>
          </a:stretch>
        </p:blipFill>
        <p:spPr>
          <a:xfrm>
            <a:off x="9827333" y="1342859"/>
            <a:ext cx="778593" cy="923331"/>
          </a:xfrm>
          <a:prstGeom prst="rect">
            <a:avLst/>
          </a:prstGeom>
        </p:spPr>
      </p:pic>
      <p:pic>
        <p:nvPicPr>
          <p:cNvPr id="63" name="Picture 62" descr="Icon&#10;&#10;Description automatically generated">
            <a:extLst>
              <a:ext uri="{FF2B5EF4-FFF2-40B4-BE49-F238E27FC236}">
                <a16:creationId xmlns:a16="http://schemas.microsoft.com/office/drawing/2014/main" id="{9E7AE58A-5EA5-ED7E-1F0F-F870894AC037}"/>
              </a:ext>
            </a:extLst>
          </p:cNvPr>
          <p:cNvPicPr>
            <a:picLocks noChangeAspect="1"/>
          </p:cNvPicPr>
          <p:nvPr/>
        </p:nvPicPr>
        <p:blipFill>
          <a:blip r:embed="rId5"/>
          <a:stretch>
            <a:fillRect/>
          </a:stretch>
        </p:blipFill>
        <p:spPr>
          <a:xfrm>
            <a:off x="10412764" y="3424532"/>
            <a:ext cx="778593" cy="1051548"/>
          </a:xfrm>
          <a:prstGeom prst="rect">
            <a:avLst/>
          </a:prstGeom>
        </p:spPr>
      </p:pic>
      <p:pic>
        <p:nvPicPr>
          <p:cNvPr id="64" name="Picture 63" descr="Icon&#10;&#10;Description automatically generated">
            <a:extLst>
              <a:ext uri="{FF2B5EF4-FFF2-40B4-BE49-F238E27FC236}">
                <a16:creationId xmlns:a16="http://schemas.microsoft.com/office/drawing/2014/main" id="{E9C62A2B-F7E8-38AF-BE15-27F2B89F3E79}"/>
              </a:ext>
            </a:extLst>
          </p:cNvPr>
          <p:cNvPicPr>
            <a:picLocks noChangeAspect="1"/>
          </p:cNvPicPr>
          <p:nvPr/>
        </p:nvPicPr>
        <p:blipFill>
          <a:blip r:embed="rId4"/>
          <a:stretch>
            <a:fillRect/>
          </a:stretch>
        </p:blipFill>
        <p:spPr>
          <a:xfrm>
            <a:off x="10367858" y="4611216"/>
            <a:ext cx="778593" cy="923331"/>
          </a:xfrm>
          <a:prstGeom prst="rect">
            <a:avLst/>
          </a:prstGeom>
        </p:spPr>
      </p:pic>
      <p:pic>
        <p:nvPicPr>
          <p:cNvPr id="65" name="Picture 64" descr="Icon&#10;&#10;Description automatically generated">
            <a:extLst>
              <a:ext uri="{FF2B5EF4-FFF2-40B4-BE49-F238E27FC236}">
                <a16:creationId xmlns:a16="http://schemas.microsoft.com/office/drawing/2014/main" id="{031C9785-9F8F-D6B2-C0F1-56A2F7730D61}"/>
              </a:ext>
            </a:extLst>
          </p:cNvPr>
          <p:cNvPicPr>
            <a:picLocks noChangeAspect="1"/>
          </p:cNvPicPr>
          <p:nvPr/>
        </p:nvPicPr>
        <p:blipFill>
          <a:blip r:embed="rId5"/>
          <a:stretch>
            <a:fillRect/>
          </a:stretch>
        </p:blipFill>
        <p:spPr>
          <a:xfrm>
            <a:off x="11028070" y="2116157"/>
            <a:ext cx="778593" cy="1051548"/>
          </a:xfrm>
          <a:prstGeom prst="rect">
            <a:avLst/>
          </a:prstGeom>
        </p:spPr>
      </p:pic>
      <p:cxnSp>
        <p:nvCxnSpPr>
          <p:cNvPr id="68" name="Straight Arrow Connector 67">
            <a:extLst>
              <a:ext uri="{FF2B5EF4-FFF2-40B4-BE49-F238E27FC236}">
                <a16:creationId xmlns:a16="http://schemas.microsoft.com/office/drawing/2014/main" id="{7D315019-181D-7CBE-3B5B-7DA89B817F88}"/>
              </a:ext>
            </a:extLst>
          </p:cNvPr>
          <p:cNvCxnSpPr>
            <a:cxnSpLocks/>
            <a:endCxn id="56" idx="3"/>
          </p:cNvCxnSpPr>
          <p:nvPr/>
        </p:nvCxnSpPr>
        <p:spPr>
          <a:xfrm flipH="1">
            <a:off x="5410988" y="4038108"/>
            <a:ext cx="1663476" cy="1054"/>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B4555C3-045B-19E6-1E0A-4D6223C2DA11}"/>
              </a:ext>
            </a:extLst>
          </p:cNvPr>
          <p:cNvCxnSpPr>
            <a:cxnSpLocks/>
            <a:stCxn id="62" idx="1"/>
          </p:cNvCxnSpPr>
          <p:nvPr/>
        </p:nvCxnSpPr>
        <p:spPr>
          <a:xfrm flipH="1">
            <a:off x="8704723" y="1804525"/>
            <a:ext cx="1122610" cy="1756845"/>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04C8538-1E09-D883-98E9-6D73938453DE}"/>
              </a:ext>
            </a:extLst>
          </p:cNvPr>
          <p:cNvCxnSpPr>
            <a:cxnSpLocks/>
            <a:stCxn id="65" idx="1"/>
          </p:cNvCxnSpPr>
          <p:nvPr/>
        </p:nvCxnSpPr>
        <p:spPr>
          <a:xfrm flipH="1">
            <a:off x="8704723" y="2641931"/>
            <a:ext cx="2323347" cy="919439"/>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8A6F0B7-A677-870B-3260-C0E96DE40FFB}"/>
              </a:ext>
            </a:extLst>
          </p:cNvPr>
          <p:cNvCxnSpPr>
            <a:cxnSpLocks/>
            <a:stCxn id="63" idx="1"/>
          </p:cNvCxnSpPr>
          <p:nvPr/>
        </p:nvCxnSpPr>
        <p:spPr>
          <a:xfrm flipH="1" flipV="1">
            <a:off x="8704723" y="3561370"/>
            <a:ext cx="1708041" cy="388936"/>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04176FA-8551-3E46-AD4D-51AE39433C13}"/>
              </a:ext>
            </a:extLst>
          </p:cNvPr>
          <p:cNvCxnSpPr>
            <a:cxnSpLocks/>
            <a:stCxn id="64" idx="1"/>
          </p:cNvCxnSpPr>
          <p:nvPr/>
        </p:nvCxnSpPr>
        <p:spPr>
          <a:xfrm flipH="1" flipV="1">
            <a:off x="8704723" y="3561370"/>
            <a:ext cx="1663135" cy="1511512"/>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a:extLst>
              <a:ext uri="{FF2B5EF4-FFF2-40B4-BE49-F238E27FC236}">
                <a16:creationId xmlns:a16="http://schemas.microsoft.com/office/drawing/2014/main" id="{E7500F9B-9DAB-E9E1-FB27-D7F8B89D23D8}"/>
              </a:ext>
            </a:extLst>
          </p:cNvPr>
          <p:cNvCxnSpPr>
            <a:cxnSpLocks/>
            <a:stCxn id="75" idx="1"/>
          </p:cNvCxnSpPr>
          <p:nvPr/>
        </p:nvCxnSpPr>
        <p:spPr>
          <a:xfrm rot="10800000">
            <a:off x="5421319" y="4201111"/>
            <a:ext cx="3873556" cy="2014636"/>
          </a:xfrm>
          <a:prstGeom prst="curvedConnector3">
            <a:avLst>
              <a:gd name="adj1" fmla="val 8284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1FB48E6-6864-5111-3FA4-2375AE77B81E}"/>
              </a:ext>
            </a:extLst>
          </p:cNvPr>
          <p:cNvSpPr txBox="1"/>
          <p:nvPr/>
        </p:nvSpPr>
        <p:spPr>
          <a:xfrm>
            <a:off x="9294875" y="5892581"/>
            <a:ext cx="1622047" cy="646331"/>
          </a:xfrm>
          <a:prstGeom prst="rect">
            <a:avLst/>
          </a:prstGeom>
          <a:noFill/>
        </p:spPr>
        <p:txBody>
          <a:bodyPr wrap="none" rtlCol="0">
            <a:spAutoFit/>
          </a:bodyPr>
          <a:lstStyle/>
          <a:p>
            <a:r>
              <a:rPr lang="en-US" dirty="0"/>
              <a:t>Data copy from</a:t>
            </a:r>
          </a:p>
          <a:p>
            <a:r>
              <a:rPr lang="en-US" dirty="0"/>
              <a:t>external DESY</a:t>
            </a:r>
          </a:p>
        </p:txBody>
      </p:sp>
      <p:pic>
        <p:nvPicPr>
          <p:cNvPr id="76" name="Picture 75" descr="Icon&#10;&#10;Description automatically generated">
            <a:extLst>
              <a:ext uri="{FF2B5EF4-FFF2-40B4-BE49-F238E27FC236}">
                <a16:creationId xmlns:a16="http://schemas.microsoft.com/office/drawing/2014/main" id="{8F56BC3E-950F-5217-41D3-989FF11A63D9}"/>
              </a:ext>
            </a:extLst>
          </p:cNvPr>
          <p:cNvPicPr>
            <a:picLocks noChangeAspect="1"/>
          </p:cNvPicPr>
          <p:nvPr/>
        </p:nvPicPr>
        <p:blipFill>
          <a:blip r:embed="rId2"/>
          <a:stretch>
            <a:fillRect/>
          </a:stretch>
        </p:blipFill>
        <p:spPr>
          <a:xfrm>
            <a:off x="4950058" y="2842438"/>
            <a:ext cx="468400" cy="555929"/>
          </a:xfrm>
          <a:prstGeom prst="rect">
            <a:avLst/>
          </a:prstGeom>
        </p:spPr>
      </p:pic>
      <p:sp>
        <p:nvSpPr>
          <p:cNvPr id="77" name="TextBox 76">
            <a:extLst>
              <a:ext uri="{FF2B5EF4-FFF2-40B4-BE49-F238E27FC236}">
                <a16:creationId xmlns:a16="http://schemas.microsoft.com/office/drawing/2014/main" id="{2E6EF33F-1651-81ED-AB64-0DBF38737554}"/>
              </a:ext>
            </a:extLst>
          </p:cNvPr>
          <p:cNvSpPr txBox="1"/>
          <p:nvPr/>
        </p:nvSpPr>
        <p:spPr>
          <a:xfrm>
            <a:off x="5240740" y="2644488"/>
            <a:ext cx="523477" cy="276999"/>
          </a:xfrm>
          <a:prstGeom prst="rect">
            <a:avLst/>
          </a:prstGeom>
          <a:noFill/>
        </p:spPr>
        <p:txBody>
          <a:bodyPr wrap="none" rtlCol="0">
            <a:spAutoFit/>
          </a:bodyPr>
          <a:lstStyle/>
          <a:p>
            <a:pPr algn="ctr"/>
            <a:r>
              <a:rPr lang="en-US" sz="1200" dirty="0"/>
              <a:t>DUST</a:t>
            </a:r>
          </a:p>
        </p:txBody>
      </p:sp>
      <p:cxnSp>
        <p:nvCxnSpPr>
          <p:cNvPr id="78" name="Straight Arrow Connector 77">
            <a:extLst>
              <a:ext uri="{FF2B5EF4-FFF2-40B4-BE49-F238E27FC236}">
                <a16:creationId xmlns:a16="http://schemas.microsoft.com/office/drawing/2014/main" id="{DC1DD2A2-8CAB-3B61-28EF-E6092213A673}"/>
              </a:ext>
            </a:extLst>
          </p:cNvPr>
          <p:cNvCxnSpPr>
            <a:cxnSpLocks/>
          </p:cNvCxnSpPr>
          <p:nvPr/>
        </p:nvCxnSpPr>
        <p:spPr>
          <a:xfrm flipH="1">
            <a:off x="5418458" y="3242999"/>
            <a:ext cx="1633586" cy="9477"/>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57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6B1C-33AE-787D-316F-10F091BFFCE1}"/>
              </a:ext>
            </a:extLst>
          </p:cNvPr>
          <p:cNvSpPr>
            <a:spLocks noGrp="1"/>
          </p:cNvSpPr>
          <p:nvPr>
            <p:ph type="title"/>
          </p:nvPr>
        </p:nvSpPr>
        <p:spPr/>
        <p:txBody>
          <a:bodyPr/>
          <a:lstStyle/>
          <a:p>
            <a:r>
              <a:rPr lang="en-US" dirty="0"/>
              <a:t>Was </a:t>
            </a:r>
            <a:r>
              <a:rPr lang="en-US" dirty="0" err="1"/>
              <a:t>ist</a:t>
            </a:r>
            <a:r>
              <a:rPr lang="en-US" dirty="0"/>
              <a:t> HDF5?</a:t>
            </a:r>
          </a:p>
        </p:txBody>
      </p:sp>
      <p:sp>
        <p:nvSpPr>
          <p:cNvPr id="3" name="Content Placeholder 2">
            <a:extLst>
              <a:ext uri="{FF2B5EF4-FFF2-40B4-BE49-F238E27FC236}">
                <a16:creationId xmlns:a16="http://schemas.microsoft.com/office/drawing/2014/main" id="{018A896B-EFDD-4CFB-00D5-DF0C32624A58}"/>
              </a:ext>
            </a:extLst>
          </p:cNvPr>
          <p:cNvSpPr>
            <a:spLocks noGrp="1"/>
          </p:cNvSpPr>
          <p:nvPr>
            <p:ph idx="1"/>
          </p:nvPr>
        </p:nvSpPr>
        <p:spPr>
          <a:xfrm>
            <a:off x="838200" y="1825625"/>
            <a:ext cx="8634248" cy="4351338"/>
          </a:xfrm>
        </p:spPr>
        <p:txBody>
          <a:bodyPr>
            <a:normAutofit/>
          </a:bodyPr>
          <a:lstStyle/>
          <a:p>
            <a:r>
              <a:rPr lang="en-US" dirty="0"/>
              <a:t>HDF5 </a:t>
            </a:r>
            <a:r>
              <a:rPr lang="en-US" dirty="0" err="1"/>
              <a:t>ist</a:t>
            </a:r>
            <a:r>
              <a:rPr lang="en-US" dirty="0"/>
              <a:t> </a:t>
            </a:r>
            <a:r>
              <a:rPr lang="en-US" dirty="0" err="1"/>
              <a:t>ein</a:t>
            </a:r>
            <a:r>
              <a:rPr lang="en-US" dirty="0"/>
              <a:t> Open-Source-</a:t>
            </a:r>
            <a:r>
              <a:rPr lang="en-US" dirty="0" err="1"/>
              <a:t>Dateiformat</a:t>
            </a:r>
            <a:endParaRPr lang="en-US" dirty="0"/>
          </a:p>
          <a:p>
            <a:r>
              <a:rPr lang="en-US" dirty="0" err="1"/>
              <a:t>unterstützt</a:t>
            </a:r>
            <a:r>
              <a:rPr lang="en-US" dirty="0"/>
              <a:t> </a:t>
            </a:r>
            <a:r>
              <a:rPr lang="en-US" dirty="0" err="1"/>
              <a:t>komplexe</a:t>
            </a:r>
            <a:r>
              <a:rPr lang="en-US" dirty="0"/>
              <a:t> und </a:t>
            </a:r>
            <a:r>
              <a:rPr lang="en-US" dirty="0" err="1"/>
              <a:t>heterogene</a:t>
            </a:r>
            <a:r>
              <a:rPr lang="en-US" dirty="0"/>
              <a:t> </a:t>
            </a:r>
            <a:r>
              <a:rPr lang="en-US" dirty="0" err="1"/>
              <a:t>Daten</a:t>
            </a:r>
            <a:endParaRPr lang="en-US" dirty="0"/>
          </a:p>
          <a:p>
            <a:r>
              <a:rPr lang="en-US" dirty="0" err="1"/>
              <a:t>verwendet</a:t>
            </a:r>
            <a:r>
              <a:rPr lang="en-US" dirty="0"/>
              <a:t> </a:t>
            </a:r>
            <a:r>
              <a:rPr lang="en-US" dirty="0" err="1"/>
              <a:t>eine</a:t>
            </a:r>
            <a:r>
              <a:rPr lang="en-US" dirty="0"/>
              <a:t> "</a:t>
            </a:r>
            <a:r>
              <a:rPr lang="en-US" dirty="0" err="1"/>
              <a:t>Dateiverzeichnis</a:t>
            </a:r>
            <a:r>
              <a:rPr lang="en-US" dirty="0"/>
              <a:t>"-</a:t>
            </a:r>
            <a:r>
              <a:rPr lang="en-US" dirty="0" err="1"/>
              <a:t>ähnliche</a:t>
            </a:r>
            <a:r>
              <a:rPr lang="en-US" dirty="0"/>
              <a:t> </a:t>
            </a:r>
            <a:r>
              <a:rPr lang="en-US" dirty="0" err="1"/>
              <a:t>Struktur</a:t>
            </a:r>
            <a:endParaRPr lang="en-US" dirty="0"/>
          </a:p>
          <a:p>
            <a:r>
              <a:rPr lang="en-US" dirty="0" err="1"/>
              <a:t>ermöglicht</a:t>
            </a:r>
            <a:r>
              <a:rPr lang="en-US" dirty="0"/>
              <a:t> </a:t>
            </a:r>
            <a:r>
              <a:rPr lang="en-US" dirty="0" err="1"/>
              <a:t>Daten</a:t>
            </a:r>
            <a:r>
              <a:rPr lang="en-US" dirty="0"/>
              <a:t> </a:t>
            </a:r>
            <a:r>
              <a:rPr lang="en-US" dirty="0" err="1"/>
              <a:t>innerhalb</a:t>
            </a:r>
            <a:r>
              <a:rPr lang="en-US" dirty="0"/>
              <a:t> der </a:t>
            </a:r>
            <a:r>
              <a:rPr lang="en-US" dirty="0" err="1"/>
              <a:t>Datei</a:t>
            </a:r>
            <a:r>
              <a:rPr lang="en-US" dirty="0"/>
              <a:t> für </a:t>
            </a:r>
            <a:r>
              <a:rPr lang="en-US" dirty="0" err="1"/>
              <a:t>viele</a:t>
            </a:r>
            <a:r>
              <a:rPr lang="en-US" dirty="0"/>
              <a:t> </a:t>
            </a:r>
            <a:r>
              <a:rPr lang="en-US" dirty="0" err="1"/>
              <a:t>verschiedene</a:t>
            </a:r>
            <a:r>
              <a:rPr lang="en-US" dirty="0"/>
              <a:t> </a:t>
            </a:r>
            <a:r>
              <a:rPr lang="en-US" dirty="0" err="1"/>
              <a:t>strukturierte</a:t>
            </a:r>
            <a:r>
              <a:rPr lang="en-US" dirty="0"/>
              <a:t> </a:t>
            </a:r>
            <a:r>
              <a:rPr lang="en-US" dirty="0" err="1"/>
              <a:t>Arten</a:t>
            </a:r>
            <a:r>
              <a:rPr lang="en-US" dirty="0"/>
              <a:t> </a:t>
            </a:r>
            <a:r>
              <a:rPr lang="en-US" dirty="0" err="1"/>
              <a:t>zu</a:t>
            </a:r>
            <a:r>
              <a:rPr lang="en-US" dirty="0"/>
              <a:t> </a:t>
            </a:r>
            <a:r>
              <a:rPr lang="en-US" dirty="0" err="1"/>
              <a:t>organisieren</a:t>
            </a:r>
            <a:r>
              <a:rPr lang="en-US" dirty="0"/>
              <a:t> (</a:t>
            </a:r>
            <a:r>
              <a:rPr lang="en-US" dirty="0" err="1"/>
              <a:t>ähnlich</a:t>
            </a:r>
            <a:r>
              <a:rPr lang="en-US" dirty="0"/>
              <a:t> </a:t>
            </a:r>
            <a:r>
              <a:rPr lang="en-US" dirty="0" err="1"/>
              <a:t>einem</a:t>
            </a:r>
            <a:r>
              <a:rPr lang="en-US" dirty="0"/>
              <a:t> </a:t>
            </a:r>
            <a:r>
              <a:rPr lang="en-US" dirty="0" err="1"/>
              <a:t>Dateisystem</a:t>
            </a:r>
            <a:r>
              <a:rPr lang="en-US" dirty="0"/>
              <a:t>)</a:t>
            </a:r>
          </a:p>
          <a:p>
            <a:r>
              <a:rPr lang="en-US" dirty="0" err="1"/>
              <a:t>Datenanalyse</a:t>
            </a:r>
            <a:r>
              <a:rPr lang="en-US" dirty="0"/>
              <a:t> </a:t>
            </a:r>
            <a:r>
              <a:rPr lang="en-US" dirty="0" err="1"/>
              <a:t>ohne</a:t>
            </a:r>
            <a:r>
              <a:rPr lang="en-US" dirty="0"/>
              <a:t> Wissen </a:t>
            </a:r>
            <a:r>
              <a:rPr lang="en-US" dirty="0" err="1"/>
              <a:t>über</a:t>
            </a:r>
            <a:r>
              <a:rPr lang="en-US" dirty="0"/>
              <a:t> die </a:t>
            </a:r>
            <a:r>
              <a:rPr lang="en-US" dirty="0" err="1"/>
              <a:t>technische</a:t>
            </a:r>
            <a:r>
              <a:rPr lang="en-US" dirty="0"/>
              <a:t> </a:t>
            </a:r>
            <a:r>
              <a:rPr lang="en-US" dirty="0" err="1"/>
              <a:t>Erzeugung</a:t>
            </a:r>
            <a:r>
              <a:rPr lang="en-US" dirty="0"/>
              <a:t> der </a:t>
            </a:r>
            <a:r>
              <a:rPr lang="en-US" dirty="0" err="1"/>
              <a:t>Daten</a:t>
            </a:r>
            <a:endParaRPr lang="en-US" dirty="0"/>
          </a:p>
        </p:txBody>
      </p:sp>
      <p:sp>
        <p:nvSpPr>
          <p:cNvPr id="4" name="Footer Placeholder 3">
            <a:extLst>
              <a:ext uri="{FF2B5EF4-FFF2-40B4-BE49-F238E27FC236}">
                <a16:creationId xmlns:a16="http://schemas.microsoft.com/office/drawing/2014/main" id="{45652DC4-161B-5221-9B60-2865592D9367}"/>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58F9CF82-FF77-9104-E388-A7F2EFA24DBD}"/>
              </a:ext>
            </a:extLst>
          </p:cNvPr>
          <p:cNvSpPr>
            <a:spLocks noGrp="1"/>
          </p:cNvSpPr>
          <p:nvPr>
            <p:ph type="sldNum" sz="quarter" idx="12"/>
          </p:nvPr>
        </p:nvSpPr>
        <p:spPr/>
        <p:txBody>
          <a:bodyPr/>
          <a:lstStyle/>
          <a:p>
            <a:fld id="{78278BF4-29EF-7B46-8BA9-14AE0DC9C796}" type="slidenum">
              <a:rPr lang="en-US" smtClean="0"/>
              <a:pPr/>
              <a:t>14</a:t>
            </a:fld>
            <a:endParaRPr lang="en-US" dirty="0"/>
          </a:p>
        </p:txBody>
      </p:sp>
      <p:pic>
        <p:nvPicPr>
          <p:cNvPr id="6" name="Picture 2" descr="Diagram&#10;&#10;Description automatically generated">
            <a:extLst>
              <a:ext uri="{FF2B5EF4-FFF2-40B4-BE49-F238E27FC236}">
                <a16:creationId xmlns:a16="http://schemas.microsoft.com/office/drawing/2014/main" id="{9C0EA14D-E30F-D500-F274-9BEDF34312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b="7761"/>
          <a:stretch>
            <a:fillRect/>
          </a:stretch>
        </p:blipFill>
        <p:spPr bwMode="auto">
          <a:xfrm>
            <a:off x="7547555" y="182565"/>
            <a:ext cx="4071421" cy="249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BD5F54-0011-762B-C113-7A5539053D29}"/>
              </a:ext>
            </a:extLst>
          </p:cNvPr>
          <p:cNvPicPr>
            <a:picLocks noChangeAspect="1"/>
          </p:cNvPicPr>
          <p:nvPr/>
        </p:nvPicPr>
        <p:blipFill>
          <a:blip r:embed="rId2"/>
          <a:stretch>
            <a:fillRect/>
          </a:stretch>
        </p:blipFill>
        <p:spPr>
          <a:xfrm>
            <a:off x="7157896" y="1085088"/>
            <a:ext cx="4195904" cy="5273040"/>
          </a:xfrm>
          <a:prstGeom prst="rect">
            <a:avLst/>
          </a:prstGeom>
        </p:spPr>
      </p:pic>
      <p:sp>
        <p:nvSpPr>
          <p:cNvPr id="2" name="Title 1">
            <a:extLst>
              <a:ext uri="{FF2B5EF4-FFF2-40B4-BE49-F238E27FC236}">
                <a16:creationId xmlns:a16="http://schemas.microsoft.com/office/drawing/2014/main" id="{79B1DBB4-29AA-6D4B-7338-75DE8C07B6A2}"/>
              </a:ext>
            </a:extLst>
          </p:cNvPr>
          <p:cNvSpPr>
            <a:spLocks noGrp="1"/>
          </p:cNvSpPr>
          <p:nvPr>
            <p:ph type="title"/>
          </p:nvPr>
        </p:nvSpPr>
        <p:spPr/>
        <p:txBody>
          <a:bodyPr/>
          <a:lstStyle/>
          <a:p>
            <a:r>
              <a:rPr lang="de-DE" dirty="0"/>
              <a:t>Was sind </a:t>
            </a:r>
            <a:r>
              <a:rPr lang="de-DE" dirty="0" err="1"/>
              <a:t>Meta</a:t>
            </a:r>
            <a:r>
              <a:rPr lang="de-DE" dirty="0"/>
              <a:t> Daten </a:t>
            </a:r>
            <a:r>
              <a:rPr lang="de-DE" sz="2800" dirty="0"/>
              <a:t>(Daten über Daten)</a:t>
            </a:r>
            <a:r>
              <a:rPr lang="de-DE" dirty="0"/>
              <a:t> ?</a:t>
            </a:r>
          </a:p>
        </p:txBody>
      </p:sp>
      <p:sp>
        <p:nvSpPr>
          <p:cNvPr id="3" name="Content Placeholder 2">
            <a:extLst>
              <a:ext uri="{FF2B5EF4-FFF2-40B4-BE49-F238E27FC236}">
                <a16:creationId xmlns:a16="http://schemas.microsoft.com/office/drawing/2014/main" id="{35FE9965-57D9-62D8-2CD7-C70DE2B6F78A}"/>
              </a:ext>
            </a:extLst>
          </p:cNvPr>
          <p:cNvSpPr>
            <a:spLocks noGrp="1"/>
          </p:cNvSpPr>
          <p:nvPr>
            <p:ph idx="1"/>
          </p:nvPr>
        </p:nvSpPr>
        <p:spPr>
          <a:xfrm>
            <a:off x="838200" y="1825625"/>
            <a:ext cx="7725710" cy="4351338"/>
          </a:xfrm>
        </p:spPr>
        <p:txBody>
          <a:bodyPr>
            <a:normAutofit fontScale="92500" lnSpcReduction="20000"/>
          </a:bodyPr>
          <a:lstStyle/>
          <a:p>
            <a:pPr marL="0" indent="0">
              <a:buNone/>
            </a:pPr>
            <a:r>
              <a:rPr lang="de-DE" dirty="0"/>
              <a:t>Beispiele für Inhalte von </a:t>
            </a:r>
            <a:r>
              <a:rPr lang="de-DE" dirty="0" err="1"/>
              <a:t>Meta</a:t>
            </a:r>
            <a:r>
              <a:rPr lang="de-DE" dirty="0"/>
              <a:t> Daten</a:t>
            </a:r>
          </a:p>
          <a:p>
            <a:r>
              <a:rPr lang="de-DE" dirty="0"/>
              <a:t>Zweck</a:t>
            </a:r>
          </a:p>
          <a:p>
            <a:r>
              <a:rPr lang="de-DE" dirty="0"/>
              <a:t>Zeit und Datum der Erstellung</a:t>
            </a:r>
          </a:p>
          <a:p>
            <a:r>
              <a:rPr lang="de-DE" dirty="0"/>
              <a:t>Ersteller oder Autoren</a:t>
            </a:r>
          </a:p>
          <a:p>
            <a:r>
              <a:rPr lang="de-DE" dirty="0"/>
              <a:t>Hardwareinformationen</a:t>
            </a:r>
          </a:p>
          <a:p>
            <a:r>
              <a:rPr lang="de-DE" dirty="0"/>
              <a:t>Verwendete Normen</a:t>
            </a:r>
          </a:p>
          <a:p>
            <a:r>
              <a:rPr lang="de-DE" dirty="0"/>
              <a:t>Dateigröße</a:t>
            </a:r>
          </a:p>
          <a:p>
            <a:r>
              <a:rPr lang="de-DE" dirty="0"/>
              <a:t>Qualität der Messungen</a:t>
            </a:r>
          </a:p>
          <a:p>
            <a:r>
              <a:rPr lang="de-DE" dirty="0"/>
              <a:t>Quellen</a:t>
            </a:r>
          </a:p>
          <a:p>
            <a:r>
              <a:rPr lang="de-DE" dirty="0"/>
              <a:t>Prozess zum Erstellen der Daten</a:t>
            </a:r>
          </a:p>
        </p:txBody>
      </p:sp>
      <p:sp>
        <p:nvSpPr>
          <p:cNvPr id="4" name="Footer Placeholder 3">
            <a:extLst>
              <a:ext uri="{FF2B5EF4-FFF2-40B4-BE49-F238E27FC236}">
                <a16:creationId xmlns:a16="http://schemas.microsoft.com/office/drawing/2014/main" id="{D0D7D8FC-1DFB-CD56-60C2-782B451FC475}"/>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CEB918C1-0061-7ABF-74F2-AB8841171ABE}"/>
              </a:ext>
            </a:extLst>
          </p:cNvPr>
          <p:cNvSpPr>
            <a:spLocks noGrp="1"/>
          </p:cNvSpPr>
          <p:nvPr>
            <p:ph type="sldNum" sz="quarter" idx="12"/>
          </p:nvPr>
        </p:nvSpPr>
        <p:spPr/>
        <p:txBody>
          <a:bodyPr/>
          <a:lstStyle/>
          <a:p>
            <a:fld id="{78278BF4-29EF-7B46-8BA9-14AE0DC9C796}" type="slidenum">
              <a:rPr lang="en-US" smtClean="0"/>
              <a:pPr/>
              <a:t>15</a:t>
            </a:fld>
            <a:endParaRPr lang="en-US" dirty="0"/>
          </a:p>
        </p:txBody>
      </p:sp>
      <p:sp>
        <p:nvSpPr>
          <p:cNvPr id="6" name="Rectangle 2">
            <a:extLst>
              <a:ext uri="{FF2B5EF4-FFF2-40B4-BE49-F238E27FC236}">
                <a16:creationId xmlns:a16="http://schemas.microsoft.com/office/drawing/2014/main" id="{7E8F1CFA-714F-A229-D759-6D913AD836A2}"/>
              </a:ext>
            </a:extLst>
          </p:cNvPr>
          <p:cNvSpPr>
            <a:spLocks noChangeArrowheads="1"/>
          </p:cNvSpPr>
          <p:nvPr/>
        </p:nvSpPr>
        <p:spPr bwMode="auto">
          <a:xfrm>
            <a:off x="8563910" y="4998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36938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6EBE-6228-B32C-538C-43AD7524220F}"/>
              </a:ext>
            </a:extLst>
          </p:cNvPr>
          <p:cNvSpPr>
            <a:spLocks noGrp="1"/>
          </p:cNvSpPr>
          <p:nvPr>
            <p:ph type="title"/>
          </p:nvPr>
        </p:nvSpPr>
        <p:spPr/>
        <p:txBody>
          <a:bodyPr/>
          <a:lstStyle/>
          <a:p>
            <a:r>
              <a:rPr lang="de-DE" dirty="0"/>
              <a:t>Kombinieren aller Informationen</a:t>
            </a:r>
          </a:p>
        </p:txBody>
      </p:sp>
      <p:sp>
        <p:nvSpPr>
          <p:cNvPr id="4" name="Footer Placeholder 3">
            <a:extLst>
              <a:ext uri="{FF2B5EF4-FFF2-40B4-BE49-F238E27FC236}">
                <a16:creationId xmlns:a16="http://schemas.microsoft.com/office/drawing/2014/main" id="{7470FC19-8E32-8831-0AD2-7C1316FB26E7}"/>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68E7CFAE-A1ED-9B1B-DD48-E5896222991B}"/>
              </a:ext>
            </a:extLst>
          </p:cNvPr>
          <p:cNvSpPr>
            <a:spLocks noGrp="1"/>
          </p:cNvSpPr>
          <p:nvPr>
            <p:ph type="sldNum" sz="quarter" idx="12"/>
          </p:nvPr>
        </p:nvSpPr>
        <p:spPr/>
        <p:txBody>
          <a:bodyPr/>
          <a:lstStyle/>
          <a:p>
            <a:fld id="{78278BF4-29EF-7B46-8BA9-14AE0DC9C796}" type="slidenum">
              <a:rPr lang="en-US" smtClean="0"/>
              <a:pPr/>
              <a:t>16</a:t>
            </a:fld>
            <a:endParaRPr lang="en-US" dirty="0"/>
          </a:p>
        </p:txBody>
      </p:sp>
      <p:pic>
        <p:nvPicPr>
          <p:cNvPr id="6" name="Content Placeholder 6">
            <a:extLst>
              <a:ext uri="{FF2B5EF4-FFF2-40B4-BE49-F238E27FC236}">
                <a16:creationId xmlns:a16="http://schemas.microsoft.com/office/drawing/2014/main" id="{69D91B9B-DB9A-6595-0ABC-44C525D97071}"/>
              </a:ext>
            </a:extLst>
          </p:cNvPr>
          <p:cNvPicPr>
            <a:picLocks noGrp="1" noChangeAspect="1"/>
          </p:cNvPicPr>
          <p:nvPr>
            <p:ph idx="1"/>
          </p:nvPr>
        </p:nvPicPr>
        <p:blipFill>
          <a:blip r:embed="rId2"/>
          <a:stretch>
            <a:fillRect/>
          </a:stretch>
        </p:blipFill>
        <p:spPr>
          <a:xfrm>
            <a:off x="1915901" y="1409837"/>
            <a:ext cx="2455090" cy="1157205"/>
          </a:xfrm>
        </p:spPr>
      </p:pic>
      <p:pic>
        <p:nvPicPr>
          <p:cNvPr id="8" name="Picture 7">
            <a:extLst>
              <a:ext uri="{FF2B5EF4-FFF2-40B4-BE49-F238E27FC236}">
                <a16:creationId xmlns:a16="http://schemas.microsoft.com/office/drawing/2014/main" id="{EEC01E74-0FE3-831D-F1DB-18E9A35D2924}"/>
              </a:ext>
            </a:extLst>
          </p:cNvPr>
          <p:cNvPicPr>
            <a:picLocks noChangeAspect="1"/>
          </p:cNvPicPr>
          <p:nvPr/>
        </p:nvPicPr>
        <p:blipFill>
          <a:blip r:embed="rId3"/>
          <a:stretch>
            <a:fillRect/>
          </a:stretch>
        </p:blipFill>
        <p:spPr>
          <a:xfrm>
            <a:off x="2003403" y="2567042"/>
            <a:ext cx="1742676" cy="1658353"/>
          </a:xfrm>
          <a:prstGeom prst="rect">
            <a:avLst/>
          </a:prstGeom>
        </p:spPr>
      </p:pic>
      <p:pic>
        <p:nvPicPr>
          <p:cNvPr id="9" name="Picture 8">
            <a:extLst>
              <a:ext uri="{FF2B5EF4-FFF2-40B4-BE49-F238E27FC236}">
                <a16:creationId xmlns:a16="http://schemas.microsoft.com/office/drawing/2014/main" id="{BAED29E6-D4CA-0A62-AA60-FA7EFF1C4C18}"/>
              </a:ext>
            </a:extLst>
          </p:cNvPr>
          <p:cNvPicPr>
            <a:picLocks noChangeAspect="1"/>
          </p:cNvPicPr>
          <p:nvPr/>
        </p:nvPicPr>
        <p:blipFill>
          <a:blip r:embed="rId4"/>
          <a:stretch>
            <a:fillRect/>
          </a:stretch>
        </p:blipFill>
        <p:spPr>
          <a:xfrm>
            <a:off x="2040875" y="4363149"/>
            <a:ext cx="1331495" cy="1673305"/>
          </a:xfrm>
          <a:prstGeom prst="rect">
            <a:avLst/>
          </a:prstGeom>
        </p:spPr>
      </p:pic>
      <p:sp>
        <p:nvSpPr>
          <p:cNvPr id="10" name="Rectangle 9">
            <a:extLst>
              <a:ext uri="{FF2B5EF4-FFF2-40B4-BE49-F238E27FC236}">
                <a16:creationId xmlns:a16="http://schemas.microsoft.com/office/drawing/2014/main" id="{CECF2F41-EA82-0C50-4905-9C1D37A1B8E5}"/>
              </a:ext>
            </a:extLst>
          </p:cNvPr>
          <p:cNvSpPr/>
          <p:nvPr/>
        </p:nvSpPr>
        <p:spPr>
          <a:xfrm>
            <a:off x="5571419" y="2971800"/>
            <a:ext cx="2572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Python </a:t>
            </a:r>
            <a:r>
              <a:rPr lang="de-DE" dirty="0" err="1"/>
              <a:t>Script</a:t>
            </a:r>
            <a:endParaRPr lang="de-DE" dirty="0"/>
          </a:p>
        </p:txBody>
      </p:sp>
      <p:sp>
        <p:nvSpPr>
          <p:cNvPr id="11" name="Rectangle 10">
            <a:extLst>
              <a:ext uri="{FF2B5EF4-FFF2-40B4-BE49-F238E27FC236}">
                <a16:creationId xmlns:a16="http://schemas.microsoft.com/office/drawing/2014/main" id="{2400392D-13C3-8727-850B-46FD960DD8DC}"/>
              </a:ext>
            </a:extLst>
          </p:cNvPr>
          <p:cNvSpPr/>
          <p:nvPr/>
        </p:nvSpPr>
        <p:spPr>
          <a:xfrm>
            <a:off x="9344358" y="2962656"/>
            <a:ext cx="2572512"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HDF5</a:t>
            </a:r>
          </a:p>
          <a:p>
            <a:pPr algn="ctr"/>
            <a:r>
              <a:rPr lang="de-DE" dirty="0"/>
              <a:t>Daten &amp; </a:t>
            </a:r>
            <a:r>
              <a:rPr lang="de-DE" dirty="0" err="1"/>
              <a:t>MetaDaten</a:t>
            </a:r>
            <a:endParaRPr lang="de-DE" dirty="0"/>
          </a:p>
        </p:txBody>
      </p:sp>
      <p:cxnSp>
        <p:nvCxnSpPr>
          <p:cNvPr id="12" name="Straight Arrow Connector 11">
            <a:extLst>
              <a:ext uri="{FF2B5EF4-FFF2-40B4-BE49-F238E27FC236}">
                <a16:creationId xmlns:a16="http://schemas.microsoft.com/office/drawing/2014/main" id="{E09F992E-97CC-80E5-A363-67C54B511794}"/>
              </a:ext>
            </a:extLst>
          </p:cNvPr>
          <p:cNvCxnSpPr>
            <a:cxnSpLocks/>
            <a:stCxn id="6" idx="3"/>
          </p:cNvCxnSpPr>
          <p:nvPr/>
        </p:nvCxnSpPr>
        <p:spPr>
          <a:xfrm>
            <a:off x="4370991" y="1988440"/>
            <a:ext cx="1200428" cy="1272016"/>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2E2D92-6CA8-0FBB-3B78-4D7EF90517E2}"/>
              </a:ext>
            </a:extLst>
          </p:cNvPr>
          <p:cNvCxnSpPr>
            <a:cxnSpLocks/>
            <a:stCxn id="8" idx="3"/>
            <a:endCxn id="10" idx="1"/>
          </p:cNvCxnSpPr>
          <p:nvPr/>
        </p:nvCxnSpPr>
        <p:spPr>
          <a:xfrm>
            <a:off x="3746079" y="3396219"/>
            <a:ext cx="1825340" cy="32781"/>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57BA12-5EE9-0E62-7AB9-07347ACE05EE}"/>
              </a:ext>
            </a:extLst>
          </p:cNvPr>
          <p:cNvCxnSpPr>
            <a:cxnSpLocks/>
            <a:stCxn id="9" idx="3"/>
          </p:cNvCxnSpPr>
          <p:nvPr/>
        </p:nvCxnSpPr>
        <p:spPr>
          <a:xfrm flipV="1">
            <a:off x="3372370" y="3606261"/>
            <a:ext cx="2199049" cy="1593541"/>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6EC816-E9D5-A719-8F69-4DD405963F88}"/>
              </a:ext>
            </a:extLst>
          </p:cNvPr>
          <p:cNvCxnSpPr>
            <a:cxnSpLocks/>
            <a:stCxn id="10" idx="3"/>
            <a:endCxn id="11" idx="1"/>
          </p:cNvCxnSpPr>
          <p:nvPr/>
        </p:nvCxnSpPr>
        <p:spPr>
          <a:xfrm flipV="1">
            <a:off x="8143931" y="3419856"/>
            <a:ext cx="1200427" cy="914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C2A4CF-B54A-BC7F-78B8-766AFD22104A}"/>
              </a:ext>
            </a:extLst>
          </p:cNvPr>
          <p:cNvSpPr txBox="1"/>
          <p:nvPr/>
        </p:nvSpPr>
        <p:spPr>
          <a:xfrm>
            <a:off x="433137" y="1803773"/>
            <a:ext cx="1262974" cy="369332"/>
          </a:xfrm>
          <a:prstGeom prst="rect">
            <a:avLst/>
          </a:prstGeom>
          <a:noFill/>
        </p:spPr>
        <p:txBody>
          <a:bodyPr wrap="none" rtlCol="0">
            <a:spAutoFit/>
          </a:bodyPr>
          <a:lstStyle/>
          <a:p>
            <a:r>
              <a:rPr lang="de-DE" dirty="0"/>
              <a:t>Experiment</a:t>
            </a:r>
          </a:p>
        </p:txBody>
      </p:sp>
      <p:sp>
        <p:nvSpPr>
          <p:cNvPr id="23" name="TextBox 22">
            <a:extLst>
              <a:ext uri="{FF2B5EF4-FFF2-40B4-BE49-F238E27FC236}">
                <a16:creationId xmlns:a16="http://schemas.microsoft.com/office/drawing/2014/main" id="{B8F1CA5A-9EA0-1BFB-0CBC-ED51CE6C7159}"/>
              </a:ext>
            </a:extLst>
          </p:cNvPr>
          <p:cNvSpPr txBox="1"/>
          <p:nvPr/>
        </p:nvSpPr>
        <p:spPr>
          <a:xfrm>
            <a:off x="427973" y="3062746"/>
            <a:ext cx="1572354" cy="646331"/>
          </a:xfrm>
          <a:prstGeom prst="rect">
            <a:avLst/>
          </a:prstGeom>
          <a:noFill/>
        </p:spPr>
        <p:txBody>
          <a:bodyPr wrap="none" rtlCol="0">
            <a:spAutoFit/>
          </a:bodyPr>
          <a:lstStyle/>
          <a:p>
            <a:r>
              <a:rPr lang="de-DE" dirty="0"/>
              <a:t>Kontrollsystem</a:t>
            </a:r>
            <a:br>
              <a:rPr lang="de-DE" dirty="0"/>
            </a:br>
            <a:r>
              <a:rPr lang="de-DE" dirty="0"/>
              <a:t>Daten</a:t>
            </a:r>
          </a:p>
        </p:txBody>
      </p:sp>
      <p:sp>
        <p:nvSpPr>
          <p:cNvPr id="24" name="TextBox 23">
            <a:extLst>
              <a:ext uri="{FF2B5EF4-FFF2-40B4-BE49-F238E27FC236}">
                <a16:creationId xmlns:a16="http://schemas.microsoft.com/office/drawing/2014/main" id="{461F3423-277F-8C60-F0EA-83FA955CF807}"/>
              </a:ext>
            </a:extLst>
          </p:cNvPr>
          <p:cNvSpPr txBox="1"/>
          <p:nvPr/>
        </p:nvSpPr>
        <p:spPr>
          <a:xfrm>
            <a:off x="427973" y="4757969"/>
            <a:ext cx="1382110" cy="646331"/>
          </a:xfrm>
          <a:prstGeom prst="rect">
            <a:avLst/>
          </a:prstGeom>
          <a:noFill/>
        </p:spPr>
        <p:txBody>
          <a:bodyPr wrap="none" rtlCol="0">
            <a:spAutoFit/>
          </a:bodyPr>
          <a:lstStyle/>
          <a:p>
            <a:r>
              <a:rPr lang="de-DE" dirty="0" err="1"/>
              <a:t>Meta</a:t>
            </a:r>
            <a:r>
              <a:rPr lang="de-DE" dirty="0"/>
              <a:t> Daten</a:t>
            </a:r>
          </a:p>
          <a:p>
            <a:r>
              <a:rPr lang="de-DE" dirty="0"/>
              <a:t>(Handarbeit)</a:t>
            </a:r>
          </a:p>
        </p:txBody>
      </p:sp>
    </p:spTree>
    <p:extLst>
      <p:ext uri="{BB962C8B-B14F-4D97-AF65-F5344CB8AC3E}">
        <p14:creationId xmlns:p14="http://schemas.microsoft.com/office/powerpoint/2010/main" val="374063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F175-4B10-88F0-A0B3-CA30244C9002}"/>
              </a:ext>
            </a:extLst>
          </p:cNvPr>
          <p:cNvSpPr>
            <a:spLocks noGrp="1"/>
          </p:cNvSpPr>
          <p:nvPr>
            <p:ph type="title"/>
          </p:nvPr>
        </p:nvSpPr>
        <p:spPr/>
        <p:txBody>
          <a:bodyPr/>
          <a:lstStyle/>
          <a:p>
            <a:r>
              <a:rPr lang="en-US" dirty="0"/>
              <a:t>HDF Viewer</a:t>
            </a:r>
          </a:p>
        </p:txBody>
      </p:sp>
      <p:pic>
        <p:nvPicPr>
          <p:cNvPr id="7" name="Content Placeholder 6">
            <a:extLst>
              <a:ext uri="{FF2B5EF4-FFF2-40B4-BE49-F238E27FC236}">
                <a16:creationId xmlns:a16="http://schemas.microsoft.com/office/drawing/2014/main" id="{D7D9E315-F545-E1D0-30F0-1DFE16CAA991}"/>
              </a:ext>
            </a:extLst>
          </p:cNvPr>
          <p:cNvPicPr>
            <a:picLocks noGrp="1" noChangeAspect="1"/>
          </p:cNvPicPr>
          <p:nvPr>
            <p:ph idx="1"/>
          </p:nvPr>
        </p:nvPicPr>
        <p:blipFill>
          <a:blip r:embed="rId2"/>
          <a:stretch>
            <a:fillRect/>
          </a:stretch>
        </p:blipFill>
        <p:spPr>
          <a:xfrm>
            <a:off x="2903636" y="1825625"/>
            <a:ext cx="6384728" cy="4351338"/>
          </a:xfrm>
        </p:spPr>
      </p:pic>
      <p:sp>
        <p:nvSpPr>
          <p:cNvPr id="4" name="Footer Placeholder 3">
            <a:extLst>
              <a:ext uri="{FF2B5EF4-FFF2-40B4-BE49-F238E27FC236}">
                <a16:creationId xmlns:a16="http://schemas.microsoft.com/office/drawing/2014/main" id="{E37D3B7F-E232-CF79-CE7B-F9007BCA7ECF}"/>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46848AD9-12F1-A559-74AA-1EB9258F2053}"/>
              </a:ext>
            </a:extLst>
          </p:cNvPr>
          <p:cNvSpPr>
            <a:spLocks noGrp="1"/>
          </p:cNvSpPr>
          <p:nvPr>
            <p:ph type="sldNum" sz="quarter" idx="12"/>
          </p:nvPr>
        </p:nvSpPr>
        <p:spPr/>
        <p:txBody>
          <a:bodyPr/>
          <a:lstStyle/>
          <a:p>
            <a:fld id="{78278BF4-29EF-7B46-8BA9-14AE0DC9C796}" type="slidenum">
              <a:rPr lang="en-US" smtClean="0"/>
              <a:pPr/>
              <a:t>17</a:t>
            </a:fld>
            <a:endParaRPr lang="en-US" dirty="0"/>
          </a:p>
        </p:txBody>
      </p:sp>
    </p:spTree>
    <p:extLst>
      <p:ext uri="{BB962C8B-B14F-4D97-AF65-F5344CB8AC3E}">
        <p14:creationId xmlns:p14="http://schemas.microsoft.com/office/powerpoint/2010/main" val="415471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45DD-D75B-6547-AC85-5AB122A328D2}"/>
              </a:ext>
            </a:extLst>
          </p:cNvPr>
          <p:cNvSpPr>
            <a:spLocks noGrp="1"/>
          </p:cNvSpPr>
          <p:nvPr>
            <p:ph type="title"/>
          </p:nvPr>
        </p:nvSpPr>
        <p:spPr>
          <a:xfrm>
            <a:off x="308610" y="182565"/>
            <a:ext cx="11521440" cy="5566725"/>
          </a:xfrm>
        </p:spPr>
        <p:txBody>
          <a:bodyPr>
            <a:normAutofit/>
          </a:bodyPr>
          <a:lstStyle/>
          <a:p>
            <a:pPr algn="ctr"/>
            <a:r>
              <a:rPr lang="en-US" sz="6000" dirty="0"/>
              <a:t>Ideen </a:t>
            </a:r>
            <a:r>
              <a:rPr lang="en-US" sz="6000" dirty="0" err="1"/>
              <a:t>zur</a:t>
            </a:r>
            <a:r>
              <a:rPr lang="en-US" sz="6000" dirty="0"/>
              <a:t> </a:t>
            </a:r>
            <a:r>
              <a:rPr lang="en-US" sz="6000" dirty="0" err="1"/>
              <a:t>vereinfachten</a:t>
            </a:r>
            <a:br>
              <a:rPr lang="en-US" sz="6000" dirty="0"/>
            </a:br>
            <a:r>
              <a:rPr lang="en-US" sz="6000" dirty="0" err="1"/>
              <a:t>Erstellung</a:t>
            </a:r>
            <a:r>
              <a:rPr lang="en-US" sz="6000" dirty="0"/>
              <a:t> von Meta </a:t>
            </a:r>
            <a:r>
              <a:rPr lang="en-US" sz="6000" dirty="0" err="1"/>
              <a:t>Daten</a:t>
            </a:r>
            <a:endParaRPr lang="en-US" sz="6000" dirty="0"/>
          </a:p>
        </p:txBody>
      </p:sp>
      <p:sp>
        <p:nvSpPr>
          <p:cNvPr id="4" name="Footer Placeholder 3">
            <a:extLst>
              <a:ext uri="{FF2B5EF4-FFF2-40B4-BE49-F238E27FC236}">
                <a16:creationId xmlns:a16="http://schemas.microsoft.com/office/drawing/2014/main" id="{5E66FA0B-4C48-E449-AC01-2E098EFD7CA8}"/>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9C2A6F5D-19DF-D648-B550-EF13A2341849}"/>
              </a:ext>
            </a:extLst>
          </p:cNvPr>
          <p:cNvSpPr>
            <a:spLocks noGrp="1"/>
          </p:cNvSpPr>
          <p:nvPr>
            <p:ph type="sldNum" sz="quarter" idx="12"/>
          </p:nvPr>
        </p:nvSpPr>
        <p:spPr/>
        <p:txBody>
          <a:bodyPr/>
          <a:lstStyle/>
          <a:p>
            <a:fld id="{78278BF4-29EF-7B46-8BA9-14AE0DC9C796}" type="slidenum">
              <a:rPr lang="en-US" smtClean="0"/>
              <a:pPr/>
              <a:t>18</a:t>
            </a:fld>
            <a:endParaRPr lang="en-US" dirty="0"/>
          </a:p>
        </p:txBody>
      </p:sp>
    </p:spTree>
    <p:extLst>
      <p:ext uri="{BB962C8B-B14F-4D97-AF65-F5344CB8AC3E}">
        <p14:creationId xmlns:p14="http://schemas.microsoft.com/office/powerpoint/2010/main" val="42402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6D75-994D-4DDD-C745-3750A8A4D896}"/>
              </a:ext>
            </a:extLst>
          </p:cNvPr>
          <p:cNvSpPr>
            <a:spLocks noGrp="1"/>
          </p:cNvSpPr>
          <p:nvPr>
            <p:ph type="title"/>
          </p:nvPr>
        </p:nvSpPr>
        <p:spPr/>
        <p:txBody>
          <a:bodyPr/>
          <a:lstStyle/>
          <a:p>
            <a:r>
              <a:rPr lang="en-US" dirty="0" err="1"/>
              <a:t>Kriterien</a:t>
            </a:r>
            <a:endParaRPr lang="en-US" dirty="0"/>
          </a:p>
        </p:txBody>
      </p:sp>
      <p:sp>
        <p:nvSpPr>
          <p:cNvPr id="3" name="Content Placeholder 2">
            <a:extLst>
              <a:ext uri="{FF2B5EF4-FFF2-40B4-BE49-F238E27FC236}">
                <a16:creationId xmlns:a16="http://schemas.microsoft.com/office/drawing/2014/main" id="{2477861E-21F4-584C-2C51-6610177D080E}"/>
              </a:ext>
            </a:extLst>
          </p:cNvPr>
          <p:cNvSpPr>
            <a:spLocks noGrp="1"/>
          </p:cNvSpPr>
          <p:nvPr>
            <p:ph idx="1"/>
          </p:nvPr>
        </p:nvSpPr>
        <p:spPr/>
        <p:txBody>
          <a:bodyPr/>
          <a:lstStyle/>
          <a:p>
            <a:r>
              <a:rPr lang="en-US" dirty="0" err="1"/>
              <a:t>Vereinfachte</a:t>
            </a:r>
            <a:r>
              <a:rPr lang="en-US" dirty="0"/>
              <a:t> </a:t>
            </a:r>
            <a:r>
              <a:rPr lang="en-US" dirty="0" err="1"/>
              <a:t>automatisierte</a:t>
            </a:r>
            <a:r>
              <a:rPr lang="en-US" dirty="0"/>
              <a:t> </a:t>
            </a:r>
            <a:r>
              <a:rPr lang="en-US" dirty="0" err="1"/>
              <a:t>Erzeugung</a:t>
            </a:r>
            <a:r>
              <a:rPr lang="en-US" dirty="0"/>
              <a:t> von Meta </a:t>
            </a:r>
            <a:r>
              <a:rPr lang="en-US" dirty="0" err="1"/>
              <a:t>Daten</a:t>
            </a:r>
            <a:endParaRPr lang="en-US" dirty="0"/>
          </a:p>
          <a:p>
            <a:r>
              <a:rPr lang="en-US" dirty="0" err="1"/>
              <a:t>Fehlervermeidung</a:t>
            </a:r>
            <a:endParaRPr lang="en-US" dirty="0"/>
          </a:p>
          <a:p>
            <a:r>
              <a:rPr lang="en-US" dirty="0"/>
              <a:t>Ein-</a:t>
            </a:r>
            <a:r>
              <a:rPr lang="en-US" dirty="0" err="1"/>
              <a:t>Eindeutige</a:t>
            </a:r>
            <a:r>
              <a:rPr lang="en-US" dirty="0"/>
              <a:t> </a:t>
            </a:r>
            <a:r>
              <a:rPr lang="en-US" dirty="0" err="1"/>
              <a:t>Beschreibung</a:t>
            </a:r>
            <a:endParaRPr lang="en-US" dirty="0"/>
          </a:p>
          <a:p>
            <a:r>
              <a:rPr lang="en-US" dirty="0" err="1"/>
              <a:t>Grafische</a:t>
            </a:r>
            <a:r>
              <a:rPr lang="en-US" dirty="0"/>
              <a:t> </a:t>
            </a:r>
            <a:r>
              <a:rPr lang="en-US" dirty="0" err="1"/>
              <a:t>Hilfssysteme</a:t>
            </a:r>
            <a:r>
              <a:rPr lang="en-US" dirty="0"/>
              <a:t> (</a:t>
            </a:r>
            <a:r>
              <a:rPr lang="en-US" dirty="0" err="1"/>
              <a:t>NodeRed</a:t>
            </a:r>
            <a:r>
              <a:rPr lang="en-US" dirty="0"/>
              <a:t> </a:t>
            </a:r>
            <a:r>
              <a:rPr lang="en-US" dirty="0" err="1"/>
              <a:t>als</a:t>
            </a:r>
            <a:r>
              <a:rPr lang="en-US" dirty="0"/>
              <a:t> Basis)</a:t>
            </a:r>
          </a:p>
          <a:p>
            <a:r>
              <a:rPr lang="en-US" dirty="0" err="1"/>
              <a:t>Lizenzen</a:t>
            </a:r>
            <a:r>
              <a:rPr lang="en-US" dirty="0"/>
              <a:t> !?</a:t>
            </a:r>
          </a:p>
        </p:txBody>
      </p:sp>
      <p:sp>
        <p:nvSpPr>
          <p:cNvPr id="4" name="Footer Placeholder 3">
            <a:extLst>
              <a:ext uri="{FF2B5EF4-FFF2-40B4-BE49-F238E27FC236}">
                <a16:creationId xmlns:a16="http://schemas.microsoft.com/office/drawing/2014/main" id="{A6102318-D0CB-8156-7542-06AB50EC3594}"/>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6B0958A6-5530-F2DE-ABD9-E4551FA656CC}"/>
              </a:ext>
            </a:extLst>
          </p:cNvPr>
          <p:cNvSpPr>
            <a:spLocks noGrp="1"/>
          </p:cNvSpPr>
          <p:nvPr>
            <p:ph type="sldNum" sz="quarter" idx="12"/>
          </p:nvPr>
        </p:nvSpPr>
        <p:spPr/>
        <p:txBody>
          <a:bodyPr/>
          <a:lstStyle/>
          <a:p>
            <a:fld id="{78278BF4-29EF-7B46-8BA9-14AE0DC9C796}" type="slidenum">
              <a:rPr lang="en-US" smtClean="0"/>
              <a:pPr/>
              <a:t>19</a:t>
            </a:fld>
            <a:endParaRPr lang="en-US" dirty="0"/>
          </a:p>
        </p:txBody>
      </p:sp>
    </p:spTree>
    <p:extLst>
      <p:ext uri="{BB962C8B-B14F-4D97-AF65-F5344CB8AC3E}">
        <p14:creationId xmlns:p14="http://schemas.microsoft.com/office/powerpoint/2010/main" val="22451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45DD-D75B-6547-AC85-5AB122A328D2}"/>
              </a:ext>
            </a:extLst>
          </p:cNvPr>
          <p:cNvSpPr>
            <a:spLocks noGrp="1"/>
          </p:cNvSpPr>
          <p:nvPr>
            <p:ph type="title"/>
          </p:nvPr>
        </p:nvSpPr>
        <p:spPr>
          <a:xfrm>
            <a:off x="468630" y="182566"/>
            <a:ext cx="11109960" cy="5921054"/>
          </a:xfrm>
        </p:spPr>
        <p:txBody>
          <a:bodyPr>
            <a:normAutofit/>
          </a:bodyPr>
          <a:lstStyle/>
          <a:p>
            <a:pPr algn="ctr"/>
            <a:r>
              <a:rPr lang="en-US" sz="6000" dirty="0"/>
              <a:t>ALPS </a:t>
            </a:r>
            <a:r>
              <a:rPr lang="en-US" sz="6000" dirty="0" err="1"/>
              <a:t>IIc</a:t>
            </a:r>
            <a:br>
              <a:rPr lang="en-US" sz="6000" dirty="0"/>
            </a:br>
            <a:r>
              <a:rPr lang="en-US" sz="6000" dirty="0" err="1"/>
              <a:t>ein</a:t>
            </a:r>
            <a:r>
              <a:rPr lang="en-US" sz="6000" dirty="0"/>
              <a:t> Experiment </a:t>
            </a:r>
            <a:r>
              <a:rPr lang="en-US" sz="6000" dirty="0" err="1"/>
              <a:t>zum</a:t>
            </a:r>
            <a:r>
              <a:rPr lang="en-US" sz="6000" dirty="0"/>
              <a:t> </a:t>
            </a:r>
            <a:r>
              <a:rPr lang="en-US" sz="6000" dirty="0" err="1"/>
              <a:t>Nachweis</a:t>
            </a:r>
            <a:r>
              <a:rPr lang="en-US" sz="6000" dirty="0"/>
              <a:t> von Axions </a:t>
            </a:r>
          </a:p>
        </p:txBody>
      </p:sp>
      <p:sp>
        <p:nvSpPr>
          <p:cNvPr id="4" name="Footer Placeholder 3">
            <a:extLst>
              <a:ext uri="{FF2B5EF4-FFF2-40B4-BE49-F238E27FC236}">
                <a16:creationId xmlns:a16="http://schemas.microsoft.com/office/drawing/2014/main" id="{5E66FA0B-4C48-E449-AC01-2E098EFD7CA8}"/>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9C2A6F5D-19DF-D648-B550-EF13A2341849}"/>
              </a:ext>
            </a:extLst>
          </p:cNvPr>
          <p:cNvSpPr>
            <a:spLocks noGrp="1"/>
          </p:cNvSpPr>
          <p:nvPr>
            <p:ph type="sldNum" sz="quarter" idx="12"/>
          </p:nvPr>
        </p:nvSpPr>
        <p:spPr/>
        <p:txBody>
          <a:bodyPr/>
          <a:lstStyle/>
          <a:p>
            <a:fld id="{78278BF4-29EF-7B46-8BA9-14AE0DC9C796}" type="slidenum">
              <a:rPr lang="en-US" smtClean="0"/>
              <a:pPr/>
              <a:t>2</a:t>
            </a:fld>
            <a:endParaRPr lang="en-US" dirty="0"/>
          </a:p>
        </p:txBody>
      </p:sp>
    </p:spTree>
    <p:extLst>
      <p:ext uri="{BB962C8B-B14F-4D97-AF65-F5344CB8AC3E}">
        <p14:creationId xmlns:p14="http://schemas.microsoft.com/office/powerpoint/2010/main" val="183517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AFE8-28F5-4BFB-2B10-3446E3814931}"/>
              </a:ext>
            </a:extLst>
          </p:cNvPr>
          <p:cNvSpPr>
            <a:spLocks noGrp="1"/>
          </p:cNvSpPr>
          <p:nvPr>
            <p:ph type="title"/>
          </p:nvPr>
        </p:nvSpPr>
        <p:spPr/>
        <p:txBody>
          <a:bodyPr/>
          <a:lstStyle/>
          <a:p>
            <a:r>
              <a:rPr lang="en-US" dirty="0" err="1"/>
              <a:t>NodeRed</a:t>
            </a:r>
            <a:r>
              <a:rPr lang="en-US" dirty="0"/>
              <a:t> flows &amp; </a:t>
            </a:r>
            <a:r>
              <a:rPr lang="en-US" dirty="0" err="1"/>
              <a:t>json</a:t>
            </a:r>
            <a:r>
              <a:rPr lang="en-US" dirty="0"/>
              <a:t> Format</a:t>
            </a:r>
          </a:p>
        </p:txBody>
      </p:sp>
      <p:pic>
        <p:nvPicPr>
          <p:cNvPr id="7" name="Content Placeholder 6">
            <a:extLst>
              <a:ext uri="{FF2B5EF4-FFF2-40B4-BE49-F238E27FC236}">
                <a16:creationId xmlns:a16="http://schemas.microsoft.com/office/drawing/2014/main" id="{823C1C12-6276-65C3-0192-CE24BB898DEF}"/>
              </a:ext>
            </a:extLst>
          </p:cNvPr>
          <p:cNvPicPr>
            <a:picLocks noGrp="1" noChangeAspect="1"/>
          </p:cNvPicPr>
          <p:nvPr>
            <p:ph idx="1"/>
          </p:nvPr>
        </p:nvPicPr>
        <p:blipFill>
          <a:blip r:embed="rId2"/>
          <a:stretch>
            <a:fillRect/>
          </a:stretch>
        </p:blipFill>
        <p:spPr>
          <a:xfrm>
            <a:off x="165397" y="1690688"/>
            <a:ext cx="7337332" cy="4351338"/>
          </a:xfrm>
        </p:spPr>
      </p:pic>
      <p:sp>
        <p:nvSpPr>
          <p:cNvPr id="4" name="Footer Placeholder 3">
            <a:extLst>
              <a:ext uri="{FF2B5EF4-FFF2-40B4-BE49-F238E27FC236}">
                <a16:creationId xmlns:a16="http://schemas.microsoft.com/office/drawing/2014/main" id="{FB3A43E8-4D76-7AAE-EF4C-43FC5ADA26C6}"/>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6C25CBB7-7D34-2389-F8FE-9B05C37C5363}"/>
              </a:ext>
            </a:extLst>
          </p:cNvPr>
          <p:cNvSpPr>
            <a:spLocks noGrp="1"/>
          </p:cNvSpPr>
          <p:nvPr>
            <p:ph type="sldNum" sz="quarter" idx="12"/>
          </p:nvPr>
        </p:nvSpPr>
        <p:spPr/>
        <p:txBody>
          <a:bodyPr/>
          <a:lstStyle/>
          <a:p>
            <a:fld id="{78278BF4-29EF-7B46-8BA9-14AE0DC9C796}" type="slidenum">
              <a:rPr lang="en-US" smtClean="0"/>
              <a:pPr/>
              <a:t>20</a:t>
            </a:fld>
            <a:endParaRPr lang="en-US" dirty="0"/>
          </a:p>
        </p:txBody>
      </p:sp>
      <p:pic>
        <p:nvPicPr>
          <p:cNvPr id="8" name="Content Placeholder 6">
            <a:extLst>
              <a:ext uri="{FF2B5EF4-FFF2-40B4-BE49-F238E27FC236}">
                <a16:creationId xmlns:a16="http://schemas.microsoft.com/office/drawing/2014/main" id="{3013C1F1-C4DF-49EA-4229-C7BA51DDE600}"/>
              </a:ext>
            </a:extLst>
          </p:cNvPr>
          <p:cNvPicPr>
            <a:picLocks noChangeAspect="1"/>
          </p:cNvPicPr>
          <p:nvPr/>
        </p:nvPicPr>
        <p:blipFill>
          <a:blip r:embed="rId3"/>
          <a:stretch>
            <a:fillRect/>
          </a:stretch>
        </p:blipFill>
        <p:spPr>
          <a:xfrm>
            <a:off x="7056114" y="1422404"/>
            <a:ext cx="5135886" cy="4351338"/>
          </a:xfrm>
          <a:prstGeom prst="rect">
            <a:avLst/>
          </a:prstGeom>
        </p:spPr>
      </p:pic>
    </p:spTree>
    <p:extLst>
      <p:ext uri="{BB962C8B-B14F-4D97-AF65-F5344CB8AC3E}">
        <p14:creationId xmlns:p14="http://schemas.microsoft.com/office/powerpoint/2010/main" val="20302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50D4-6820-6202-B73C-63F894BBAB70}"/>
              </a:ext>
            </a:extLst>
          </p:cNvPr>
          <p:cNvSpPr>
            <a:spLocks noGrp="1"/>
          </p:cNvSpPr>
          <p:nvPr>
            <p:ph type="title"/>
          </p:nvPr>
        </p:nvSpPr>
        <p:spPr/>
        <p:txBody>
          <a:bodyPr/>
          <a:lstStyle/>
          <a:p>
            <a:r>
              <a:rPr lang="de-DE" dirty="0"/>
              <a:t>Zusammenführung</a:t>
            </a:r>
          </a:p>
        </p:txBody>
      </p:sp>
      <p:sp>
        <p:nvSpPr>
          <p:cNvPr id="4" name="Footer Placeholder 3">
            <a:extLst>
              <a:ext uri="{FF2B5EF4-FFF2-40B4-BE49-F238E27FC236}">
                <a16:creationId xmlns:a16="http://schemas.microsoft.com/office/drawing/2014/main" id="{0A5FF846-1281-C6F8-14B8-538AC307A0A0}"/>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E0F5711F-6ED0-DCF0-0457-3356390596E7}"/>
              </a:ext>
            </a:extLst>
          </p:cNvPr>
          <p:cNvSpPr>
            <a:spLocks noGrp="1"/>
          </p:cNvSpPr>
          <p:nvPr>
            <p:ph type="sldNum" sz="quarter" idx="12"/>
          </p:nvPr>
        </p:nvSpPr>
        <p:spPr/>
        <p:txBody>
          <a:bodyPr/>
          <a:lstStyle/>
          <a:p>
            <a:fld id="{78278BF4-29EF-7B46-8BA9-14AE0DC9C796}" type="slidenum">
              <a:rPr lang="en-US" smtClean="0"/>
              <a:pPr/>
              <a:t>21</a:t>
            </a:fld>
            <a:endParaRPr lang="en-US" dirty="0"/>
          </a:p>
        </p:txBody>
      </p:sp>
      <p:sp>
        <p:nvSpPr>
          <p:cNvPr id="6" name="Rectangle 5">
            <a:extLst>
              <a:ext uri="{FF2B5EF4-FFF2-40B4-BE49-F238E27FC236}">
                <a16:creationId xmlns:a16="http://schemas.microsoft.com/office/drawing/2014/main" id="{921123EF-8D5B-83F9-067E-FF4A5249E012}"/>
              </a:ext>
            </a:extLst>
          </p:cNvPr>
          <p:cNvSpPr/>
          <p:nvPr/>
        </p:nvSpPr>
        <p:spPr>
          <a:xfrm>
            <a:off x="1353312" y="1938528"/>
            <a:ext cx="2572512"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DOOCS Properties</a:t>
            </a:r>
          </a:p>
        </p:txBody>
      </p:sp>
      <p:sp>
        <p:nvSpPr>
          <p:cNvPr id="7" name="Rectangle 6">
            <a:extLst>
              <a:ext uri="{FF2B5EF4-FFF2-40B4-BE49-F238E27FC236}">
                <a16:creationId xmlns:a16="http://schemas.microsoft.com/office/drawing/2014/main" id="{C51FEB90-1641-FC5C-8B5D-06D96EEAE204}"/>
              </a:ext>
            </a:extLst>
          </p:cNvPr>
          <p:cNvSpPr/>
          <p:nvPr/>
        </p:nvSpPr>
        <p:spPr>
          <a:xfrm>
            <a:off x="1353312" y="2962179"/>
            <a:ext cx="2572512"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DAQ Properties</a:t>
            </a:r>
          </a:p>
        </p:txBody>
      </p:sp>
      <p:sp>
        <p:nvSpPr>
          <p:cNvPr id="8" name="Rectangle 7">
            <a:extLst>
              <a:ext uri="{FF2B5EF4-FFF2-40B4-BE49-F238E27FC236}">
                <a16:creationId xmlns:a16="http://schemas.microsoft.com/office/drawing/2014/main" id="{A8AA820B-05B9-5CF6-E6B0-71764B40CF09}"/>
              </a:ext>
            </a:extLst>
          </p:cNvPr>
          <p:cNvSpPr/>
          <p:nvPr/>
        </p:nvSpPr>
        <p:spPr>
          <a:xfrm>
            <a:off x="1353312" y="4033644"/>
            <a:ext cx="257251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NodeRed</a:t>
            </a:r>
            <a:r>
              <a:rPr lang="de-DE" dirty="0"/>
              <a:t> </a:t>
            </a:r>
            <a:r>
              <a:rPr lang="de-DE" dirty="0" err="1"/>
              <a:t>json</a:t>
            </a:r>
            <a:r>
              <a:rPr lang="de-DE" dirty="0"/>
              <a:t> Beschreibung</a:t>
            </a:r>
          </a:p>
        </p:txBody>
      </p:sp>
      <p:sp>
        <p:nvSpPr>
          <p:cNvPr id="9" name="Rectangle 8">
            <a:extLst>
              <a:ext uri="{FF2B5EF4-FFF2-40B4-BE49-F238E27FC236}">
                <a16:creationId xmlns:a16="http://schemas.microsoft.com/office/drawing/2014/main" id="{DF448DA4-34DB-02F5-CD8F-54C07B809040}"/>
              </a:ext>
            </a:extLst>
          </p:cNvPr>
          <p:cNvSpPr/>
          <p:nvPr/>
        </p:nvSpPr>
        <p:spPr>
          <a:xfrm>
            <a:off x="5126251" y="2962179"/>
            <a:ext cx="2572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Python </a:t>
            </a:r>
            <a:r>
              <a:rPr lang="de-DE" dirty="0" err="1"/>
              <a:t>Script</a:t>
            </a:r>
            <a:endParaRPr lang="de-DE" dirty="0"/>
          </a:p>
        </p:txBody>
      </p:sp>
      <p:sp>
        <p:nvSpPr>
          <p:cNvPr id="10" name="Rectangle 9">
            <a:extLst>
              <a:ext uri="{FF2B5EF4-FFF2-40B4-BE49-F238E27FC236}">
                <a16:creationId xmlns:a16="http://schemas.microsoft.com/office/drawing/2014/main" id="{BC811893-4A59-D3E7-9A01-0223A422D409}"/>
              </a:ext>
            </a:extLst>
          </p:cNvPr>
          <p:cNvSpPr/>
          <p:nvPr/>
        </p:nvSpPr>
        <p:spPr>
          <a:xfrm>
            <a:off x="8899190" y="2953035"/>
            <a:ext cx="2572512"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HDF5</a:t>
            </a:r>
          </a:p>
          <a:p>
            <a:pPr algn="ctr"/>
            <a:r>
              <a:rPr lang="de-DE" dirty="0"/>
              <a:t>Daten &amp; </a:t>
            </a:r>
            <a:r>
              <a:rPr lang="de-DE" dirty="0" err="1"/>
              <a:t>MetaDaten</a:t>
            </a:r>
            <a:endParaRPr lang="de-DE" dirty="0"/>
          </a:p>
        </p:txBody>
      </p:sp>
      <p:cxnSp>
        <p:nvCxnSpPr>
          <p:cNvPr id="12" name="Straight Arrow Connector 11">
            <a:extLst>
              <a:ext uri="{FF2B5EF4-FFF2-40B4-BE49-F238E27FC236}">
                <a16:creationId xmlns:a16="http://schemas.microsoft.com/office/drawing/2014/main" id="{FC52549C-6318-3C26-D40D-3CDFC2ED8C7A}"/>
              </a:ext>
            </a:extLst>
          </p:cNvPr>
          <p:cNvCxnSpPr>
            <a:cxnSpLocks/>
          </p:cNvCxnSpPr>
          <p:nvPr/>
        </p:nvCxnSpPr>
        <p:spPr>
          <a:xfrm>
            <a:off x="3925823" y="2395728"/>
            <a:ext cx="1200428" cy="85510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94D3E6-7416-4B87-A636-26AAAC0CB2DC}"/>
              </a:ext>
            </a:extLst>
          </p:cNvPr>
          <p:cNvCxnSpPr>
            <a:cxnSpLocks/>
            <a:stCxn id="7" idx="3"/>
            <a:endCxn id="9" idx="1"/>
          </p:cNvCxnSpPr>
          <p:nvPr/>
        </p:nvCxnSpPr>
        <p:spPr>
          <a:xfrm>
            <a:off x="3925824" y="3419379"/>
            <a:ext cx="1200427" cy="0"/>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A0EAC0-687C-AD5B-DBA6-D711871CB1B0}"/>
              </a:ext>
            </a:extLst>
          </p:cNvPr>
          <p:cNvCxnSpPr>
            <a:cxnSpLocks/>
            <a:stCxn id="8" idx="3"/>
          </p:cNvCxnSpPr>
          <p:nvPr/>
        </p:nvCxnSpPr>
        <p:spPr>
          <a:xfrm flipV="1">
            <a:off x="3925824" y="3596640"/>
            <a:ext cx="1200427" cy="894204"/>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31514E-6A22-E41B-6C93-BBA3F6F83BFA}"/>
              </a:ext>
            </a:extLst>
          </p:cNvPr>
          <p:cNvCxnSpPr>
            <a:cxnSpLocks/>
            <a:stCxn id="9" idx="3"/>
            <a:endCxn id="10" idx="1"/>
          </p:cNvCxnSpPr>
          <p:nvPr/>
        </p:nvCxnSpPr>
        <p:spPr>
          <a:xfrm flipV="1">
            <a:off x="7698763" y="3410235"/>
            <a:ext cx="1200427" cy="914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061431-5BDD-134E-918C-8B32A28F1543}"/>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sz="1000" kern="1200">
                <a:solidFill>
                  <a:srgbClr val="898989"/>
                </a:solidFill>
                <a:latin typeface="+mn-lt"/>
                <a:ea typeface="+mn-ea"/>
                <a:cs typeface="+mn-cs"/>
              </a:rPr>
              <a:t>Sven Karstensen, DESY, SEI Tagung Karlsruhe 19. April 2023</a:t>
            </a:r>
            <a:endParaRPr lang="en-US" sz="1000" kern="1200" dirty="0">
              <a:solidFill>
                <a:srgbClr val="898989"/>
              </a:solidFill>
              <a:latin typeface="+mn-lt"/>
              <a:ea typeface="+mn-ea"/>
              <a:cs typeface="+mn-cs"/>
            </a:endParaRPr>
          </a:p>
        </p:txBody>
      </p:sp>
      <p:sp>
        <p:nvSpPr>
          <p:cNvPr id="5" name="Slide Number Placeholder 4">
            <a:extLst>
              <a:ext uri="{FF2B5EF4-FFF2-40B4-BE49-F238E27FC236}">
                <a16:creationId xmlns:a16="http://schemas.microsoft.com/office/drawing/2014/main" id="{11BC467B-0449-B748-91CF-977F0008E8E0}"/>
              </a:ext>
            </a:extLst>
          </p:cNvPr>
          <p:cNvSpPr>
            <a:spLocks noGrp="1"/>
          </p:cNvSpPr>
          <p:nvPr>
            <p:ph type="sldNum" sz="quarter" idx="12"/>
          </p:nvPr>
        </p:nvSpPr>
        <p:spPr/>
        <p:txBody>
          <a:bodyPr vert="horz" lIns="91440" tIns="45720" rIns="91440" bIns="45720" rtlCol="0" anchor="ctr">
            <a:normAutofit/>
          </a:bodyPr>
          <a:lstStyle/>
          <a:p>
            <a:pPr>
              <a:spcAft>
                <a:spcPts val="600"/>
              </a:spcAft>
            </a:pPr>
            <a:fld id="{78278BF4-29EF-7B46-8BA9-14AE0DC9C796}" type="slidenum">
              <a:rPr lang="en-US" sz="1000" smtClean="0">
                <a:solidFill>
                  <a:srgbClr val="898989"/>
                </a:solidFill>
              </a:rPr>
              <a:pPr>
                <a:spcAft>
                  <a:spcPts val="600"/>
                </a:spcAft>
              </a:pPr>
              <a:t>22</a:t>
            </a:fld>
            <a:endParaRPr lang="en-US" sz="1000">
              <a:solidFill>
                <a:srgbClr val="898989"/>
              </a:solidFill>
            </a:endParaRPr>
          </a:p>
        </p:txBody>
      </p:sp>
      <p:pic>
        <p:nvPicPr>
          <p:cNvPr id="15" name="Content Placeholder 14" descr="A person posing for a picture&#10;&#10;Description automatically generated">
            <a:extLst>
              <a:ext uri="{FF2B5EF4-FFF2-40B4-BE49-F238E27FC236}">
                <a16:creationId xmlns:a16="http://schemas.microsoft.com/office/drawing/2014/main" id="{5909AAC8-D8A8-DB42-B9BF-2AED5C8B9F80}"/>
              </a:ext>
            </a:extLst>
          </p:cNvPr>
          <p:cNvPicPr>
            <a:picLocks noGrp="1" noChangeAspect="1"/>
          </p:cNvPicPr>
          <p:nvPr>
            <p:ph idx="1"/>
          </p:nvPr>
        </p:nvPicPr>
        <p:blipFill>
          <a:blip r:embed="rId3"/>
          <a:stretch>
            <a:fillRect/>
          </a:stretch>
        </p:blipFill>
        <p:spPr>
          <a:xfrm>
            <a:off x="4478027" y="2928273"/>
            <a:ext cx="3235946" cy="2735845"/>
          </a:xfrm>
        </p:spPr>
      </p:pic>
      <mc:AlternateContent xmlns:mc="http://schemas.openxmlformats.org/markup-compatibility/2006">
        <mc:Choice xmlns:p14="http://schemas.microsoft.com/office/powerpoint/2010/main" Requires="p14">
          <p:contentPart p14:bwMode="auto" r:id="rId4">
            <p14:nvContentPartPr>
              <p14:cNvPr id="65" name="Ink 64">
                <a:extLst>
                  <a:ext uri="{FF2B5EF4-FFF2-40B4-BE49-F238E27FC236}">
                    <a16:creationId xmlns:a16="http://schemas.microsoft.com/office/drawing/2014/main" id="{51859D3A-4D1D-8C44-8DE4-BF9837B41098}"/>
                  </a:ext>
                </a:extLst>
              </p14:cNvPr>
              <p14:cNvContentPartPr/>
              <p14:nvPr/>
            </p14:nvContentPartPr>
            <p14:xfrm>
              <a:off x="3124585" y="1368016"/>
              <a:ext cx="5464440" cy="2379240"/>
            </p14:xfrm>
          </p:contentPart>
        </mc:Choice>
        <mc:Fallback>
          <p:pic>
            <p:nvPicPr>
              <p:cNvPr id="65" name="Ink 64">
                <a:extLst>
                  <a:ext uri="{FF2B5EF4-FFF2-40B4-BE49-F238E27FC236}">
                    <a16:creationId xmlns:a16="http://schemas.microsoft.com/office/drawing/2014/main" id="{51859D3A-4D1D-8C44-8DE4-BF9837B41098}"/>
                  </a:ext>
                </a:extLst>
              </p:cNvPr>
              <p:cNvPicPr/>
              <p:nvPr/>
            </p:nvPicPr>
            <p:blipFill>
              <a:blip r:embed="rId5"/>
              <a:stretch>
                <a:fillRect/>
              </a:stretch>
            </p:blipFill>
            <p:spPr>
              <a:xfrm>
                <a:off x="3063025" y="1306456"/>
                <a:ext cx="5587560" cy="2502360"/>
              </a:xfrm>
              <a:prstGeom prst="rect">
                <a:avLst/>
              </a:prstGeom>
            </p:spPr>
          </p:pic>
        </mc:Fallback>
      </mc:AlternateContent>
    </p:spTree>
    <p:extLst>
      <p:ext uri="{BB962C8B-B14F-4D97-AF65-F5344CB8AC3E}">
        <p14:creationId xmlns:p14="http://schemas.microsoft.com/office/powerpoint/2010/main" val="18061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2000" fill="hold"/>
                                        <p:tgtEl>
                                          <p:spTgt spid="6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A5DD-F8E0-1E12-DD35-61AE0D8A56F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B7959AD-FB01-10AF-68F2-12D8A01DA135}"/>
              </a:ext>
            </a:extLst>
          </p:cNvPr>
          <p:cNvPicPr>
            <a:picLocks noGrp="1" noChangeAspect="1"/>
          </p:cNvPicPr>
          <p:nvPr>
            <p:ph idx="1"/>
          </p:nvPr>
        </p:nvPicPr>
        <p:blipFill>
          <a:blip r:embed="rId2"/>
          <a:stretch>
            <a:fillRect/>
          </a:stretch>
        </p:blipFill>
        <p:spPr>
          <a:xfrm>
            <a:off x="1824045" y="1825625"/>
            <a:ext cx="8543910" cy="4351338"/>
          </a:xfrm>
        </p:spPr>
      </p:pic>
      <p:sp>
        <p:nvSpPr>
          <p:cNvPr id="4" name="Footer Placeholder 3">
            <a:extLst>
              <a:ext uri="{FF2B5EF4-FFF2-40B4-BE49-F238E27FC236}">
                <a16:creationId xmlns:a16="http://schemas.microsoft.com/office/drawing/2014/main" id="{5202AA58-2892-D39E-E405-A5334DC3C88F}"/>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00FA749E-1C79-707E-2988-2B7ECA78AF67}"/>
              </a:ext>
            </a:extLst>
          </p:cNvPr>
          <p:cNvSpPr>
            <a:spLocks noGrp="1"/>
          </p:cNvSpPr>
          <p:nvPr>
            <p:ph type="sldNum" sz="quarter" idx="12"/>
          </p:nvPr>
        </p:nvSpPr>
        <p:spPr/>
        <p:txBody>
          <a:bodyPr/>
          <a:lstStyle/>
          <a:p>
            <a:fld id="{78278BF4-29EF-7B46-8BA9-14AE0DC9C796}" type="slidenum">
              <a:rPr lang="en-US" smtClean="0"/>
              <a:pPr/>
              <a:t>23</a:t>
            </a:fld>
            <a:endParaRPr lang="en-US" dirty="0"/>
          </a:p>
        </p:txBody>
      </p:sp>
    </p:spTree>
    <p:extLst>
      <p:ext uri="{BB962C8B-B14F-4D97-AF65-F5344CB8AC3E}">
        <p14:creationId xmlns:p14="http://schemas.microsoft.com/office/powerpoint/2010/main" val="4042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EB0A74-E922-054D-80E0-8DC3B8665048}"/>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0E296423-504B-5E4B-9E2E-DF653EB6AAF0}"/>
              </a:ext>
            </a:extLst>
          </p:cNvPr>
          <p:cNvSpPr>
            <a:spLocks noGrp="1"/>
          </p:cNvSpPr>
          <p:nvPr>
            <p:ph type="sldNum" sz="quarter" idx="12"/>
          </p:nvPr>
        </p:nvSpPr>
        <p:spPr/>
        <p:txBody>
          <a:bodyPr/>
          <a:lstStyle/>
          <a:p>
            <a:fld id="{78278BF4-29EF-7B46-8BA9-14AE0DC9C796}" type="slidenum">
              <a:rPr lang="en-US" smtClean="0"/>
              <a:pPr/>
              <a:t>3</a:t>
            </a:fld>
            <a:endParaRPr lang="en-US" dirty="0"/>
          </a:p>
        </p:txBody>
      </p:sp>
      <p:sp>
        <p:nvSpPr>
          <p:cNvPr id="7" name="Title 1">
            <a:extLst>
              <a:ext uri="{FF2B5EF4-FFF2-40B4-BE49-F238E27FC236}">
                <a16:creationId xmlns:a16="http://schemas.microsoft.com/office/drawing/2014/main" id="{44B62714-FE21-594B-8FA3-50B1C616C97C}"/>
              </a:ext>
            </a:extLst>
          </p:cNvPr>
          <p:cNvSpPr>
            <a:spLocks noGrp="1"/>
          </p:cNvSpPr>
          <p:nvPr>
            <p:ph type="title"/>
          </p:nvPr>
        </p:nvSpPr>
        <p:spPr>
          <a:xfrm>
            <a:off x="786362" y="712336"/>
            <a:ext cx="7127929" cy="451098"/>
          </a:xfrm>
        </p:spPr>
        <p:txBody>
          <a:bodyPr>
            <a:normAutofit fontScale="90000"/>
          </a:bodyPr>
          <a:lstStyle/>
          <a:p>
            <a:r>
              <a:rPr lang="en-US" dirty="0" err="1"/>
              <a:t>Warum</a:t>
            </a:r>
            <a:r>
              <a:rPr lang="en-US" dirty="0"/>
              <a:t> </a:t>
            </a:r>
            <a:r>
              <a:rPr lang="en-US" dirty="0" err="1"/>
              <a:t>suchen</a:t>
            </a:r>
            <a:r>
              <a:rPr lang="en-US" dirty="0"/>
              <a:t> </a:t>
            </a:r>
            <a:r>
              <a:rPr lang="en-US" dirty="0" err="1"/>
              <a:t>wir</a:t>
            </a:r>
            <a:r>
              <a:rPr lang="en-US" dirty="0"/>
              <a:t> </a:t>
            </a:r>
            <a:r>
              <a:rPr lang="en-US" dirty="0" err="1"/>
              <a:t>nach</a:t>
            </a:r>
            <a:r>
              <a:rPr lang="en-US" dirty="0"/>
              <a:t> </a:t>
            </a:r>
            <a:r>
              <a:rPr lang="en-US" dirty="0" err="1"/>
              <a:t>Axionen</a:t>
            </a:r>
            <a:r>
              <a:rPr lang="en-US" dirty="0"/>
              <a:t>?</a:t>
            </a:r>
          </a:p>
        </p:txBody>
      </p:sp>
      <p:sp>
        <p:nvSpPr>
          <p:cNvPr id="8" name="Inhaltsplatzhalter 7">
            <a:extLst>
              <a:ext uri="{FF2B5EF4-FFF2-40B4-BE49-F238E27FC236}">
                <a16:creationId xmlns:a16="http://schemas.microsoft.com/office/drawing/2014/main" id="{FDC1603D-57A8-A54F-BBE7-07879EE7C190}"/>
              </a:ext>
            </a:extLst>
          </p:cNvPr>
          <p:cNvSpPr>
            <a:spLocks noGrp="1"/>
          </p:cNvSpPr>
          <p:nvPr>
            <p:ph idx="1"/>
          </p:nvPr>
        </p:nvSpPr>
        <p:spPr>
          <a:xfrm>
            <a:off x="407987" y="1406427"/>
            <a:ext cx="9063266" cy="4797921"/>
          </a:xfrm>
        </p:spPr>
        <p:txBody>
          <a:bodyPr>
            <a:normAutofit/>
          </a:bodyPr>
          <a:lstStyle/>
          <a:p>
            <a:pPr marL="0" indent="0">
              <a:buNone/>
            </a:pPr>
            <a:r>
              <a:rPr lang="en-US" sz="2400" b="1" dirty="0" err="1"/>
              <a:t>Axionen</a:t>
            </a:r>
            <a:endParaRPr lang="en-US" sz="2400" dirty="0"/>
          </a:p>
          <a:p>
            <a:r>
              <a:rPr lang="en-US" sz="2400" dirty="0" err="1"/>
              <a:t>können</a:t>
            </a:r>
            <a:r>
              <a:rPr lang="en-US" sz="2400" dirty="0"/>
              <a:t> </a:t>
            </a:r>
            <a:r>
              <a:rPr lang="en-US" sz="2400" dirty="0" err="1"/>
              <a:t>erklären</a:t>
            </a:r>
            <a:r>
              <a:rPr lang="en-US" sz="2400" dirty="0"/>
              <a:t>, </a:t>
            </a:r>
            <a:r>
              <a:rPr lang="en-US" sz="2400" dirty="0" err="1"/>
              <a:t>warum</a:t>
            </a:r>
            <a:r>
              <a:rPr lang="en-US" sz="2400" dirty="0"/>
              <a:t> Neutrinos </a:t>
            </a:r>
            <a:r>
              <a:rPr lang="en-US" sz="2400" dirty="0" err="1"/>
              <a:t>kein</a:t>
            </a:r>
            <a:r>
              <a:rPr lang="en-US" sz="2400" dirty="0"/>
              <a:t> </a:t>
            </a:r>
            <a:r>
              <a:rPr lang="en-US" sz="2400" dirty="0" err="1"/>
              <a:t>elektischens</a:t>
            </a:r>
            <a:r>
              <a:rPr lang="en-US" sz="2400" dirty="0"/>
              <a:t> </a:t>
            </a:r>
            <a:r>
              <a:rPr lang="en-US" sz="2400" dirty="0" err="1"/>
              <a:t>Dipol</a:t>
            </a:r>
            <a:r>
              <a:rPr lang="en-US" sz="2400" dirty="0"/>
              <a:t>-Moment </a:t>
            </a:r>
            <a:r>
              <a:rPr lang="en-US" sz="2400" dirty="0" err="1"/>
              <a:t>zeigen</a:t>
            </a:r>
            <a:br>
              <a:rPr lang="en-US" sz="2400" dirty="0"/>
            </a:br>
            <a:r>
              <a:rPr lang="en-US" sz="2400" dirty="0"/>
              <a:t>(“CP Schutz in QCD”) </a:t>
            </a:r>
            <a:r>
              <a:rPr lang="en-US" sz="1200" dirty="0"/>
              <a:t>(</a:t>
            </a:r>
            <a:r>
              <a:rPr lang="en-US" sz="1200" b="1" dirty="0"/>
              <a:t>C</a:t>
            </a:r>
            <a:r>
              <a:rPr lang="en-US" sz="1200" dirty="0"/>
              <a:t>harge + </a:t>
            </a:r>
            <a:r>
              <a:rPr lang="en-US" sz="1200" b="1" dirty="0"/>
              <a:t>P</a:t>
            </a:r>
            <a:r>
              <a:rPr lang="en-US" sz="1200" dirty="0"/>
              <a:t>arity; </a:t>
            </a:r>
            <a:r>
              <a:rPr lang="en-US" sz="1200" b="1" dirty="0"/>
              <a:t>Q</a:t>
            </a:r>
            <a:r>
              <a:rPr lang="en-US" sz="1200" dirty="0"/>
              <a:t>uantum </a:t>
            </a:r>
            <a:r>
              <a:rPr lang="en-US" sz="1200" b="1" dirty="0" err="1"/>
              <a:t>C</a:t>
            </a:r>
            <a:r>
              <a:rPr lang="en-US" sz="1200" dirty="0" err="1"/>
              <a:t>hromo</a:t>
            </a:r>
            <a:r>
              <a:rPr lang="en-US" sz="1200" b="1" dirty="0" err="1"/>
              <a:t>D</a:t>
            </a:r>
            <a:r>
              <a:rPr lang="en-US" sz="1200" dirty="0" err="1"/>
              <a:t>ynamics</a:t>
            </a:r>
            <a:r>
              <a:rPr lang="en-US" sz="1200" dirty="0"/>
              <a:t>)</a:t>
            </a:r>
          </a:p>
          <a:p>
            <a:r>
              <a:rPr lang="en-US" sz="2400" dirty="0" err="1"/>
              <a:t>könnten</a:t>
            </a:r>
            <a:r>
              <a:rPr lang="en-US" sz="2400" dirty="0"/>
              <a:t> die </a:t>
            </a:r>
            <a:r>
              <a:rPr lang="en-US" sz="2400" dirty="0" err="1"/>
              <a:t>dunkle</a:t>
            </a:r>
            <a:r>
              <a:rPr lang="en-US" sz="2400" dirty="0"/>
              <a:t> </a:t>
            </a:r>
            <a:r>
              <a:rPr lang="en-US" sz="2400" dirty="0" err="1"/>
              <a:t>Materie</a:t>
            </a:r>
            <a:r>
              <a:rPr lang="en-US" sz="2400" dirty="0"/>
              <a:t> des </a:t>
            </a:r>
            <a:r>
              <a:rPr lang="en-US" sz="2400" dirty="0" err="1"/>
              <a:t>Universums</a:t>
            </a:r>
            <a:r>
              <a:rPr lang="en-US" sz="2400" dirty="0"/>
              <a:t> </a:t>
            </a:r>
            <a:r>
              <a:rPr lang="en-US" sz="2400" dirty="0" err="1"/>
              <a:t>erklären</a:t>
            </a:r>
            <a:endParaRPr lang="en-US" sz="2400" dirty="0"/>
          </a:p>
          <a:p>
            <a:r>
              <a:rPr lang="en-US" sz="2400" dirty="0" err="1"/>
              <a:t>könnte</a:t>
            </a:r>
            <a:r>
              <a:rPr lang="en-US" sz="2400" dirty="0"/>
              <a:t> das </a:t>
            </a:r>
            <a:r>
              <a:rPr lang="en-US" sz="2400" dirty="0" err="1"/>
              <a:t>letzte</a:t>
            </a:r>
            <a:r>
              <a:rPr lang="en-US" sz="2400" dirty="0"/>
              <a:t> </a:t>
            </a:r>
            <a:r>
              <a:rPr lang="en-US" sz="2400" dirty="0" err="1"/>
              <a:t>neue</a:t>
            </a:r>
            <a:r>
              <a:rPr lang="en-US" sz="2400" dirty="0"/>
              <a:t> </a:t>
            </a:r>
            <a:r>
              <a:rPr lang="en-US" sz="2400" dirty="0" err="1"/>
              <a:t>Elementarteilchen</a:t>
            </a:r>
            <a:r>
              <a:rPr lang="en-US" sz="2400" dirty="0"/>
              <a:t> sein, das in </a:t>
            </a:r>
            <a:r>
              <a:rPr lang="en-US" sz="2400" dirty="0" err="1"/>
              <a:t>absehbarer</a:t>
            </a:r>
            <a:r>
              <a:rPr lang="en-US" sz="2400" dirty="0"/>
              <a:t> Zeit </a:t>
            </a:r>
            <a:r>
              <a:rPr lang="en-US" sz="2400" dirty="0" err="1"/>
              <a:t>entdeckt</a:t>
            </a:r>
            <a:r>
              <a:rPr lang="en-US" sz="2400" dirty="0"/>
              <a:t> </a:t>
            </a:r>
            <a:r>
              <a:rPr lang="en-US" sz="2400" dirty="0" err="1"/>
              <a:t>wird</a:t>
            </a:r>
            <a:endParaRPr lang="en-US" sz="2400" dirty="0"/>
          </a:p>
          <a:p>
            <a:r>
              <a:rPr lang="en-US" sz="2400" dirty="0" err="1"/>
              <a:t>werden</a:t>
            </a:r>
            <a:r>
              <a:rPr lang="en-US" sz="2400" dirty="0"/>
              <a:t> von </a:t>
            </a:r>
            <a:r>
              <a:rPr lang="en-US" sz="2400" dirty="0" err="1"/>
              <a:t>Stringtheorien</a:t>
            </a:r>
            <a:r>
              <a:rPr lang="en-US" sz="2400" dirty="0"/>
              <a:t> und </a:t>
            </a:r>
            <a:r>
              <a:rPr lang="en-US" sz="2400" dirty="0" err="1"/>
              <a:t>anderen</a:t>
            </a:r>
            <a:r>
              <a:rPr lang="en-US" sz="2400" dirty="0"/>
              <a:t> </a:t>
            </a:r>
            <a:r>
              <a:rPr lang="en-US" sz="2400" dirty="0" err="1"/>
              <a:t>Theorien</a:t>
            </a:r>
            <a:r>
              <a:rPr lang="en-US" sz="2400" dirty="0"/>
              <a:t>, die </a:t>
            </a:r>
            <a:r>
              <a:rPr lang="en-US" sz="2400" dirty="0" err="1"/>
              <a:t>über</a:t>
            </a:r>
            <a:r>
              <a:rPr lang="en-US" sz="2400" dirty="0"/>
              <a:t> das </a:t>
            </a:r>
            <a:r>
              <a:rPr lang="en-US" sz="2400" dirty="0" err="1"/>
              <a:t>Standardmodell</a:t>
            </a:r>
            <a:r>
              <a:rPr lang="en-US" sz="2400" dirty="0"/>
              <a:t> </a:t>
            </a:r>
            <a:r>
              <a:rPr lang="en-US" sz="2400" dirty="0" err="1"/>
              <a:t>hinausgehen</a:t>
            </a:r>
            <a:r>
              <a:rPr lang="en-US" sz="2400" dirty="0"/>
              <a:t>, </a:t>
            </a:r>
            <a:r>
              <a:rPr lang="en-US" sz="2400" dirty="0" err="1"/>
              <a:t>vorhergesagt</a:t>
            </a:r>
            <a:endParaRPr lang="en-US" sz="2400" dirty="0"/>
          </a:p>
        </p:txBody>
      </p:sp>
      <p:pic>
        <p:nvPicPr>
          <p:cNvPr id="11" name="Picture 2" descr="N:\intern\DIB-intern\Projekte\ALPS\vortraege_alps\2015\Fass-151015\Bilder\dark_matter_kuenstlerisch_beschriftet_big.jpg">
            <a:extLst>
              <a:ext uri="{FF2B5EF4-FFF2-40B4-BE49-F238E27FC236}">
                <a16:creationId xmlns:a16="http://schemas.microsoft.com/office/drawing/2014/main" id="{5ACAB13D-EBF3-3E44-9FC8-BDBB31B21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1253" y="4150198"/>
            <a:ext cx="2470873" cy="138986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3">
            <a:extLst>
              <a:ext uri="{FF2B5EF4-FFF2-40B4-BE49-F238E27FC236}">
                <a16:creationId xmlns:a16="http://schemas.microsoft.com/office/drawing/2014/main" id="{D770AAC8-039F-6744-98DF-386392E55210}"/>
              </a:ext>
            </a:extLst>
          </p:cNvPr>
          <p:cNvSpPr/>
          <p:nvPr/>
        </p:nvSpPr>
        <p:spPr>
          <a:xfrm>
            <a:off x="9626874" y="6207115"/>
            <a:ext cx="2565126" cy="246221"/>
          </a:xfrm>
          <a:prstGeom prst="rect">
            <a:avLst/>
          </a:prstGeom>
        </p:spPr>
        <p:txBody>
          <a:bodyPr wrap="none">
            <a:spAutoFit/>
          </a:bodyPr>
          <a:lstStyle/>
          <a:p>
            <a:r>
              <a:rPr lang="de-DE" sz="1000" dirty="0"/>
              <a:t>https://www.eso.org/public/news/eso1217/</a:t>
            </a:r>
          </a:p>
        </p:txBody>
      </p:sp>
      <p:pic>
        <p:nvPicPr>
          <p:cNvPr id="13" name="Picture 2" descr="451px-NEDM_P&amp;T_violation">
            <a:extLst>
              <a:ext uri="{FF2B5EF4-FFF2-40B4-BE49-F238E27FC236}">
                <a16:creationId xmlns:a16="http://schemas.microsoft.com/office/drawing/2014/main" id="{E4FA9E20-3803-0540-B4B2-3D40FA22E1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253" y="1317936"/>
            <a:ext cx="1349826" cy="17958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5">
            <a:extLst>
              <a:ext uri="{FF2B5EF4-FFF2-40B4-BE49-F238E27FC236}">
                <a16:creationId xmlns:a16="http://schemas.microsoft.com/office/drawing/2014/main" id="{FC140E06-BD55-EF4C-B546-55B578153A4A}"/>
              </a:ext>
            </a:extLst>
          </p:cNvPr>
          <p:cNvSpPr txBox="1"/>
          <p:nvPr/>
        </p:nvSpPr>
        <p:spPr>
          <a:xfrm>
            <a:off x="9440773" y="2959876"/>
            <a:ext cx="739305" cy="246221"/>
          </a:xfrm>
          <a:prstGeom prst="rect">
            <a:avLst/>
          </a:prstGeom>
          <a:noFill/>
        </p:spPr>
        <p:txBody>
          <a:bodyPr wrap="none" rtlCol="0">
            <a:spAutoFit/>
          </a:bodyPr>
          <a:lstStyle/>
          <a:p>
            <a:r>
              <a:rPr lang="de-DE" sz="1000" dirty="0"/>
              <a:t>Wikipedia</a:t>
            </a:r>
          </a:p>
        </p:txBody>
      </p:sp>
      <p:sp>
        <p:nvSpPr>
          <p:cNvPr id="16" name="TextBox 15">
            <a:extLst>
              <a:ext uri="{FF2B5EF4-FFF2-40B4-BE49-F238E27FC236}">
                <a16:creationId xmlns:a16="http://schemas.microsoft.com/office/drawing/2014/main" id="{81C6C8BA-5A2E-E849-8964-13BA89ACD463}"/>
              </a:ext>
            </a:extLst>
          </p:cNvPr>
          <p:cNvSpPr txBox="1"/>
          <p:nvPr/>
        </p:nvSpPr>
        <p:spPr>
          <a:xfrm>
            <a:off x="9166405" y="6460937"/>
            <a:ext cx="2441438" cy="369332"/>
          </a:xfrm>
          <a:prstGeom prst="rect">
            <a:avLst/>
          </a:prstGeom>
          <a:noFill/>
        </p:spPr>
        <p:txBody>
          <a:bodyPr wrap="none" rtlCol="0">
            <a:spAutoFit/>
          </a:bodyPr>
          <a:lstStyle/>
          <a:p>
            <a:r>
              <a:rPr lang="en-US" dirty="0"/>
              <a:t>courtesy of Axel Lindner</a:t>
            </a:r>
          </a:p>
        </p:txBody>
      </p:sp>
    </p:spTree>
    <p:extLst>
      <p:ext uri="{BB962C8B-B14F-4D97-AF65-F5344CB8AC3E}">
        <p14:creationId xmlns:p14="http://schemas.microsoft.com/office/powerpoint/2010/main" val="91858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9C624A1-DEDD-2542-96B4-2D18F9CD8835}"/>
              </a:ext>
            </a:extLst>
          </p:cNvPr>
          <p:cNvPicPr>
            <a:picLocks noChangeAspect="1"/>
          </p:cNvPicPr>
          <p:nvPr/>
        </p:nvPicPr>
        <p:blipFill>
          <a:blip r:embed="rId3"/>
          <a:stretch>
            <a:fillRect/>
          </a:stretch>
        </p:blipFill>
        <p:spPr>
          <a:xfrm>
            <a:off x="2798570" y="2663345"/>
            <a:ext cx="5663440" cy="2381607"/>
          </a:xfrm>
          <a:prstGeom prst="rect">
            <a:avLst/>
          </a:prstGeom>
        </p:spPr>
      </p:pic>
      <p:sp>
        <p:nvSpPr>
          <p:cNvPr id="2" name="Title 1">
            <a:extLst>
              <a:ext uri="{FF2B5EF4-FFF2-40B4-BE49-F238E27FC236}">
                <a16:creationId xmlns:a16="http://schemas.microsoft.com/office/drawing/2014/main" id="{0A9E266D-1DB4-BC49-8CCA-8232ABF5AAA6}"/>
              </a:ext>
            </a:extLst>
          </p:cNvPr>
          <p:cNvSpPr>
            <a:spLocks noGrp="1"/>
          </p:cNvSpPr>
          <p:nvPr>
            <p:ph type="title"/>
          </p:nvPr>
        </p:nvSpPr>
        <p:spPr/>
        <p:txBody>
          <a:bodyPr/>
          <a:lstStyle/>
          <a:p>
            <a:r>
              <a:rPr lang="en-US" dirty="0" err="1"/>
              <a:t>Nachweismethode</a:t>
            </a:r>
            <a:r>
              <a:rPr lang="en-US" dirty="0"/>
              <a:t> </a:t>
            </a:r>
            <a:r>
              <a:rPr lang="en-US" dirty="0" err="1"/>
              <a:t>für</a:t>
            </a:r>
            <a:r>
              <a:rPr lang="en-US" dirty="0"/>
              <a:t> Axion</a:t>
            </a:r>
          </a:p>
        </p:txBody>
      </p:sp>
      <p:sp>
        <p:nvSpPr>
          <p:cNvPr id="4" name="Footer Placeholder 3">
            <a:extLst>
              <a:ext uri="{FF2B5EF4-FFF2-40B4-BE49-F238E27FC236}">
                <a16:creationId xmlns:a16="http://schemas.microsoft.com/office/drawing/2014/main" id="{37C4ECCC-CA47-EA4C-8A12-0EFE7E9DB19A}"/>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D273D5FD-929C-984E-813A-66503D472FDC}"/>
              </a:ext>
            </a:extLst>
          </p:cNvPr>
          <p:cNvSpPr>
            <a:spLocks noGrp="1"/>
          </p:cNvSpPr>
          <p:nvPr>
            <p:ph type="sldNum" sz="quarter" idx="12"/>
          </p:nvPr>
        </p:nvSpPr>
        <p:spPr/>
        <p:txBody>
          <a:bodyPr/>
          <a:lstStyle/>
          <a:p>
            <a:fld id="{78278BF4-29EF-7B46-8BA9-14AE0DC9C796}" type="slidenum">
              <a:rPr lang="en-US" smtClean="0"/>
              <a:pPr/>
              <a:t>4</a:t>
            </a:fld>
            <a:endParaRPr lang="en-US" dirty="0"/>
          </a:p>
        </p:txBody>
      </p:sp>
      <p:pic>
        <p:nvPicPr>
          <p:cNvPr id="6" name="Picture 5" descr="A picture containing shape&#10;&#10;Description automatically generated">
            <a:extLst>
              <a:ext uri="{FF2B5EF4-FFF2-40B4-BE49-F238E27FC236}">
                <a16:creationId xmlns:a16="http://schemas.microsoft.com/office/drawing/2014/main" id="{CB154B12-282C-E045-B098-F729F2DABCC6}"/>
              </a:ext>
            </a:extLst>
          </p:cNvPr>
          <p:cNvPicPr>
            <a:picLocks noChangeAspect="1"/>
          </p:cNvPicPr>
          <p:nvPr/>
        </p:nvPicPr>
        <p:blipFill>
          <a:blip r:embed="rId4"/>
          <a:stretch>
            <a:fillRect/>
          </a:stretch>
        </p:blipFill>
        <p:spPr>
          <a:xfrm>
            <a:off x="5545710" y="2748229"/>
            <a:ext cx="2907527" cy="2285293"/>
          </a:xfrm>
          <a:prstGeom prst="rect">
            <a:avLst/>
          </a:prstGeom>
        </p:spPr>
      </p:pic>
      <p:sp>
        <p:nvSpPr>
          <p:cNvPr id="8" name="TextBox 7">
            <a:extLst>
              <a:ext uri="{FF2B5EF4-FFF2-40B4-BE49-F238E27FC236}">
                <a16:creationId xmlns:a16="http://schemas.microsoft.com/office/drawing/2014/main" id="{D61E26A4-0347-294E-89CA-8F171C5CBB9F}"/>
              </a:ext>
            </a:extLst>
          </p:cNvPr>
          <p:cNvSpPr txBox="1"/>
          <p:nvPr/>
        </p:nvSpPr>
        <p:spPr>
          <a:xfrm>
            <a:off x="8106710" y="4433357"/>
            <a:ext cx="3727302" cy="1200329"/>
          </a:xfrm>
          <a:prstGeom prst="rect">
            <a:avLst/>
          </a:prstGeom>
          <a:noFill/>
        </p:spPr>
        <p:txBody>
          <a:bodyPr wrap="none" rtlCol="0">
            <a:spAutoFit/>
          </a:bodyPr>
          <a:lstStyle/>
          <a:p>
            <a:r>
              <a:rPr lang="en-US" dirty="0"/>
              <a:t>a = Axion</a:t>
            </a:r>
          </a:p>
          <a:p>
            <a:r>
              <a:rPr lang="en-US" dirty="0">
                <a:sym typeface="Wingdings" pitchFamily="2" charset="2"/>
              </a:rPr>
              <a:t>B</a:t>
            </a:r>
            <a:r>
              <a:rPr lang="en-US" sz="800" dirty="0">
                <a:sym typeface="Wingdings" pitchFamily="2" charset="2"/>
              </a:rPr>
              <a:t>0</a:t>
            </a:r>
            <a:r>
              <a:rPr lang="en-US" dirty="0">
                <a:sym typeface="Wingdings" pitchFamily="2" charset="2"/>
              </a:rPr>
              <a:t> = </a:t>
            </a:r>
            <a:r>
              <a:rPr lang="en-US" dirty="0" err="1">
                <a:sym typeface="Wingdings" pitchFamily="2" charset="2"/>
              </a:rPr>
              <a:t>magnetisches</a:t>
            </a:r>
            <a:r>
              <a:rPr lang="en-US" dirty="0">
                <a:sym typeface="Wingdings" pitchFamily="2" charset="2"/>
              </a:rPr>
              <a:t> Feld</a:t>
            </a:r>
          </a:p>
          <a:p>
            <a:r>
              <a:rPr lang="en-US" dirty="0">
                <a:sym typeface="Wingdings" pitchFamily="2" charset="2"/>
              </a:rPr>
              <a:t>𝜸 = Photon</a:t>
            </a:r>
          </a:p>
          <a:p>
            <a:r>
              <a:rPr lang="en-US" dirty="0">
                <a:latin typeface="Arial" panose="020B0604020202020204" pitchFamily="34" charset="0"/>
                <a:cs typeface="Arial" panose="020B0604020202020204" pitchFamily="34" charset="0"/>
                <a:sym typeface="Wingdings" pitchFamily="2" charset="2"/>
              </a:rPr>
              <a:t>g</a:t>
            </a:r>
            <a:r>
              <a:rPr lang="en-US" dirty="0">
                <a:sym typeface="Wingdings" pitchFamily="2" charset="2"/>
              </a:rPr>
              <a:t> = </a:t>
            </a:r>
            <a:r>
              <a:rPr lang="en-US" dirty="0" err="1">
                <a:sym typeface="Wingdings" pitchFamily="2" charset="2"/>
              </a:rPr>
              <a:t>Interaktion</a:t>
            </a:r>
            <a:r>
              <a:rPr lang="en-US" dirty="0">
                <a:sym typeface="Wingdings" pitchFamily="2" charset="2"/>
              </a:rPr>
              <a:t> </a:t>
            </a:r>
            <a:r>
              <a:rPr lang="en-US" dirty="0" err="1">
                <a:sym typeface="Wingdings" pitchFamily="2" charset="2"/>
              </a:rPr>
              <a:t>Kopplungs-Konstannte</a:t>
            </a:r>
            <a:endParaRPr lang="en-US" dirty="0"/>
          </a:p>
        </p:txBody>
      </p:sp>
    </p:spTree>
    <p:extLst>
      <p:ext uri="{BB962C8B-B14F-4D97-AF65-F5344CB8AC3E}">
        <p14:creationId xmlns:p14="http://schemas.microsoft.com/office/powerpoint/2010/main" val="15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xit" presetSubtype="10" fill="hold" nodeType="withEffect">
                                  <p:stCondLst>
                                    <p:cond delay="50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4E15-6B4E-3F49-A2AD-2261909E5A62}"/>
              </a:ext>
            </a:extLst>
          </p:cNvPr>
          <p:cNvSpPr>
            <a:spLocks noGrp="1"/>
          </p:cNvSpPr>
          <p:nvPr>
            <p:ph type="title"/>
          </p:nvPr>
        </p:nvSpPr>
        <p:spPr/>
        <p:txBody>
          <a:bodyPr/>
          <a:lstStyle/>
          <a:p>
            <a:r>
              <a:rPr lang="en-US" dirty="0" err="1"/>
              <a:t>Über</a:t>
            </a:r>
            <a:r>
              <a:rPr lang="en-US" dirty="0"/>
              <a:t> ALPS </a:t>
            </a:r>
            <a:r>
              <a:rPr lang="en-US" dirty="0" err="1"/>
              <a:t>IIc</a:t>
            </a:r>
            <a:endParaRPr lang="en-US" dirty="0"/>
          </a:p>
        </p:txBody>
      </p:sp>
      <p:sp>
        <p:nvSpPr>
          <p:cNvPr id="4" name="Footer Placeholder 3">
            <a:extLst>
              <a:ext uri="{FF2B5EF4-FFF2-40B4-BE49-F238E27FC236}">
                <a16:creationId xmlns:a16="http://schemas.microsoft.com/office/drawing/2014/main" id="{072B5A1C-5F08-684B-B4A9-4CD6CD5EFE53}"/>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E578014F-97B7-F047-94E0-7B12CE7655CD}"/>
              </a:ext>
            </a:extLst>
          </p:cNvPr>
          <p:cNvSpPr>
            <a:spLocks noGrp="1"/>
          </p:cNvSpPr>
          <p:nvPr>
            <p:ph type="sldNum" sz="quarter" idx="12"/>
          </p:nvPr>
        </p:nvSpPr>
        <p:spPr/>
        <p:txBody>
          <a:bodyPr/>
          <a:lstStyle/>
          <a:p>
            <a:fld id="{78278BF4-29EF-7B46-8BA9-14AE0DC9C796}" type="slidenum">
              <a:rPr lang="en-US" smtClean="0"/>
              <a:pPr/>
              <a:t>5</a:t>
            </a:fld>
            <a:endParaRPr lang="en-US" dirty="0"/>
          </a:p>
        </p:txBody>
      </p:sp>
      <p:pic>
        <p:nvPicPr>
          <p:cNvPr id="8" name="Picture 7">
            <a:extLst>
              <a:ext uri="{FF2B5EF4-FFF2-40B4-BE49-F238E27FC236}">
                <a16:creationId xmlns:a16="http://schemas.microsoft.com/office/drawing/2014/main" id="{F1688BA0-7173-B34C-BAA7-ECFA40EC61EB}"/>
              </a:ext>
            </a:extLst>
          </p:cNvPr>
          <p:cNvPicPr>
            <a:picLocks noChangeAspect="1"/>
          </p:cNvPicPr>
          <p:nvPr/>
        </p:nvPicPr>
        <p:blipFill>
          <a:blip r:embed="rId3"/>
          <a:stretch>
            <a:fillRect/>
          </a:stretch>
        </p:blipFill>
        <p:spPr>
          <a:xfrm>
            <a:off x="5274310" y="1930691"/>
            <a:ext cx="6375400" cy="4095257"/>
          </a:xfrm>
          <a:prstGeom prst="rect">
            <a:avLst/>
          </a:prstGeom>
        </p:spPr>
      </p:pic>
      <p:pic>
        <p:nvPicPr>
          <p:cNvPr id="9" name="Picture 8" descr="A picture containing boat, sitting, large, water&#10;&#10;Description automatically generated">
            <a:extLst>
              <a:ext uri="{FF2B5EF4-FFF2-40B4-BE49-F238E27FC236}">
                <a16:creationId xmlns:a16="http://schemas.microsoft.com/office/drawing/2014/main" id="{0A1B1F4E-5E91-8047-BADB-193C6F0D0896}"/>
              </a:ext>
            </a:extLst>
          </p:cNvPr>
          <p:cNvPicPr>
            <a:picLocks noChangeAspect="1"/>
          </p:cNvPicPr>
          <p:nvPr/>
        </p:nvPicPr>
        <p:blipFill>
          <a:blip r:embed="rId4"/>
          <a:stretch>
            <a:fillRect/>
          </a:stretch>
        </p:blipFill>
        <p:spPr>
          <a:xfrm>
            <a:off x="193729" y="1886333"/>
            <a:ext cx="4784671" cy="2091986"/>
          </a:xfrm>
          <a:prstGeom prst="rect">
            <a:avLst/>
          </a:prstGeom>
        </p:spPr>
      </p:pic>
      <p:cxnSp>
        <p:nvCxnSpPr>
          <p:cNvPr id="11" name="Straight Arrow Connector 10">
            <a:extLst>
              <a:ext uri="{FF2B5EF4-FFF2-40B4-BE49-F238E27FC236}">
                <a16:creationId xmlns:a16="http://schemas.microsoft.com/office/drawing/2014/main" id="{3210485D-EACB-B94C-B0F5-560E68457F6C}"/>
              </a:ext>
            </a:extLst>
          </p:cNvPr>
          <p:cNvCxnSpPr>
            <a:cxnSpLocks/>
          </p:cNvCxnSpPr>
          <p:nvPr/>
        </p:nvCxnSpPr>
        <p:spPr>
          <a:xfrm flipV="1">
            <a:off x="5960389" y="3118774"/>
            <a:ext cx="690461" cy="387276"/>
          </a:xfrm>
          <a:prstGeom prst="straightConnector1">
            <a:avLst/>
          </a:prstGeom>
          <a:ln w="825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ACB4AF-E643-AF44-92AF-BA7E35A80499}"/>
              </a:ext>
            </a:extLst>
          </p:cNvPr>
          <p:cNvSpPr txBox="1"/>
          <p:nvPr/>
        </p:nvSpPr>
        <p:spPr>
          <a:xfrm>
            <a:off x="380934" y="5134012"/>
            <a:ext cx="2695753" cy="646331"/>
          </a:xfrm>
          <a:prstGeom prst="rect">
            <a:avLst/>
          </a:prstGeom>
          <a:noFill/>
        </p:spPr>
        <p:txBody>
          <a:bodyPr wrap="square" rtlCol="0">
            <a:spAutoFit/>
          </a:bodyPr>
          <a:lstStyle/>
          <a:p>
            <a:r>
              <a:rPr lang="en-US" dirty="0" err="1"/>
              <a:t>Standort</a:t>
            </a:r>
            <a:r>
              <a:rPr lang="en-US" dirty="0"/>
              <a:t>: HERA North</a:t>
            </a:r>
          </a:p>
          <a:p>
            <a:r>
              <a:rPr lang="en-US" dirty="0" err="1"/>
              <a:t>Gesamtlänge</a:t>
            </a:r>
            <a:r>
              <a:rPr lang="en-US" dirty="0"/>
              <a:t>: ~280m</a:t>
            </a:r>
          </a:p>
        </p:txBody>
      </p:sp>
      <p:sp>
        <p:nvSpPr>
          <p:cNvPr id="16" name="TextBox 15">
            <a:extLst>
              <a:ext uri="{FF2B5EF4-FFF2-40B4-BE49-F238E27FC236}">
                <a16:creationId xmlns:a16="http://schemas.microsoft.com/office/drawing/2014/main" id="{4B82BD30-6CD2-5E4A-87DF-C64AEA9894E4}"/>
              </a:ext>
            </a:extLst>
          </p:cNvPr>
          <p:cNvSpPr txBox="1"/>
          <p:nvPr/>
        </p:nvSpPr>
        <p:spPr>
          <a:xfrm>
            <a:off x="4356677" y="790864"/>
            <a:ext cx="3459280" cy="369332"/>
          </a:xfrm>
          <a:prstGeom prst="rect">
            <a:avLst/>
          </a:prstGeom>
          <a:noFill/>
        </p:spPr>
        <p:txBody>
          <a:bodyPr wrap="none" rtlCol="0">
            <a:spAutoFit/>
          </a:bodyPr>
          <a:lstStyle/>
          <a:p>
            <a:r>
              <a:rPr lang="en-US" dirty="0"/>
              <a:t>Licht-</a:t>
            </a:r>
            <a:r>
              <a:rPr lang="en-US" dirty="0" err="1"/>
              <a:t>Durch</a:t>
            </a:r>
            <a:r>
              <a:rPr lang="en-US" dirty="0"/>
              <a:t>-Die-Wand-</a:t>
            </a:r>
            <a:r>
              <a:rPr lang="en-US" dirty="0" err="1"/>
              <a:t>Eixperiment</a:t>
            </a:r>
            <a:endParaRPr lang="en-US" dirty="0"/>
          </a:p>
        </p:txBody>
      </p:sp>
      <p:pic>
        <p:nvPicPr>
          <p:cNvPr id="1028" name="Picture 4" descr="ALPS">
            <a:extLst>
              <a:ext uri="{FF2B5EF4-FFF2-40B4-BE49-F238E27FC236}">
                <a16:creationId xmlns:a16="http://schemas.microsoft.com/office/drawing/2014/main" id="{DA513B86-FC1F-EF4F-8B3D-2D8F43B25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88" y="975530"/>
            <a:ext cx="1935852" cy="1935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shape&#10;&#10;Description automatically generated">
            <a:extLst>
              <a:ext uri="{FF2B5EF4-FFF2-40B4-BE49-F238E27FC236}">
                <a16:creationId xmlns:a16="http://schemas.microsoft.com/office/drawing/2014/main" id="{A6E582F2-A248-EA49-BEBA-A263EA175B31}"/>
              </a:ext>
            </a:extLst>
          </p:cNvPr>
          <p:cNvPicPr>
            <a:picLocks noChangeAspect="1"/>
          </p:cNvPicPr>
          <p:nvPr/>
        </p:nvPicPr>
        <p:blipFill>
          <a:blip r:embed="rId6"/>
          <a:stretch>
            <a:fillRect/>
          </a:stretch>
        </p:blipFill>
        <p:spPr>
          <a:xfrm rot="20175058">
            <a:off x="2130808" y="3081933"/>
            <a:ext cx="3198362" cy="1344985"/>
          </a:xfrm>
          <a:prstGeom prst="rect">
            <a:avLst/>
          </a:prstGeom>
        </p:spPr>
      </p:pic>
    </p:spTree>
    <p:extLst>
      <p:ext uri="{BB962C8B-B14F-4D97-AF65-F5344CB8AC3E}">
        <p14:creationId xmlns:p14="http://schemas.microsoft.com/office/powerpoint/2010/main" val="412770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78C642-A502-C74F-84BC-6AD2711C60F2}"/>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CF3E3DAD-0625-4841-B97B-3B2909E9F4E5}"/>
              </a:ext>
            </a:extLst>
          </p:cNvPr>
          <p:cNvSpPr>
            <a:spLocks noGrp="1"/>
          </p:cNvSpPr>
          <p:nvPr>
            <p:ph type="sldNum" sz="quarter" idx="12"/>
          </p:nvPr>
        </p:nvSpPr>
        <p:spPr/>
        <p:txBody>
          <a:bodyPr/>
          <a:lstStyle/>
          <a:p>
            <a:fld id="{78278BF4-29EF-7B46-8BA9-14AE0DC9C796}" type="slidenum">
              <a:rPr lang="en-US" smtClean="0"/>
              <a:pPr/>
              <a:t>6</a:t>
            </a:fld>
            <a:endParaRPr lang="en-US" dirty="0"/>
          </a:p>
        </p:txBody>
      </p:sp>
      <p:sp>
        <p:nvSpPr>
          <p:cNvPr id="7" name="Titel 1">
            <a:extLst>
              <a:ext uri="{FF2B5EF4-FFF2-40B4-BE49-F238E27FC236}">
                <a16:creationId xmlns:a16="http://schemas.microsoft.com/office/drawing/2014/main" id="{7B0936C8-66BB-8640-A68C-95619240CFED}"/>
              </a:ext>
            </a:extLst>
          </p:cNvPr>
          <p:cNvSpPr txBox="1">
            <a:spLocks/>
          </p:cNvSpPr>
          <p:nvPr/>
        </p:nvSpPr>
        <p:spPr>
          <a:xfrm>
            <a:off x="408607" y="116632"/>
            <a:ext cx="11376025" cy="1855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effectLst>
                  <a:outerShdw blurRad="50800" dist="38100" dir="2700000" algn="tl" rotWithShape="0">
                    <a:prstClr val="black">
                      <a:alpha val="40000"/>
                    </a:prstClr>
                  </a:outerShdw>
                </a:effectLst>
                <a:latin typeface="+mj-lt"/>
                <a:ea typeface="+mj-ea"/>
                <a:cs typeface="+mj-cs"/>
              </a:defRPr>
            </a:lvl1pPr>
          </a:lstStyle>
          <a:p>
            <a:r>
              <a:rPr lang="en-US" sz="4000" dirty="0" err="1"/>
              <a:t>Auffinden</a:t>
            </a:r>
            <a:r>
              <a:rPr lang="en-US" sz="4000" dirty="0"/>
              <a:t> des Axions</a:t>
            </a:r>
            <a:br>
              <a:rPr lang="en-US" sz="4000" dirty="0"/>
            </a:br>
            <a:r>
              <a:rPr lang="en-US" sz="4000" dirty="0"/>
              <a:t>	</a:t>
            </a:r>
            <a:endParaRPr lang="de-DE" sz="4000" dirty="0"/>
          </a:p>
        </p:txBody>
      </p:sp>
      <p:sp>
        <p:nvSpPr>
          <p:cNvPr id="8" name="Untertitel 2">
            <a:extLst>
              <a:ext uri="{FF2B5EF4-FFF2-40B4-BE49-F238E27FC236}">
                <a16:creationId xmlns:a16="http://schemas.microsoft.com/office/drawing/2014/main" id="{160C5599-1599-9349-B2FB-1E0C8D60D8FA}"/>
              </a:ext>
            </a:extLst>
          </p:cNvPr>
          <p:cNvSpPr txBox="1">
            <a:spLocks/>
          </p:cNvSpPr>
          <p:nvPr/>
        </p:nvSpPr>
        <p:spPr>
          <a:xfrm>
            <a:off x="407368" y="1138849"/>
            <a:ext cx="7380798" cy="4198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err="1"/>
              <a:t>Schwarze</a:t>
            </a:r>
            <a:r>
              <a:rPr lang="en-US" dirty="0"/>
              <a:t> </a:t>
            </a:r>
            <a:r>
              <a:rPr lang="en-US" dirty="0" err="1"/>
              <a:t>Materie</a:t>
            </a:r>
            <a:r>
              <a:rPr lang="en-US" dirty="0"/>
              <a:t> </a:t>
            </a:r>
            <a:r>
              <a:rPr lang="en-US" dirty="0" err="1"/>
              <a:t>Experimente</a:t>
            </a:r>
            <a:r>
              <a:rPr lang="en-US" dirty="0"/>
              <a:t> am DESY in Hamburg</a:t>
            </a:r>
          </a:p>
        </p:txBody>
      </p:sp>
      <p:pic>
        <p:nvPicPr>
          <p:cNvPr id="10" name="Image 3">
            <a:extLst>
              <a:ext uri="{FF2B5EF4-FFF2-40B4-BE49-F238E27FC236}">
                <a16:creationId xmlns:a16="http://schemas.microsoft.com/office/drawing/2014/main" id="{4D5485C8-9370-0F4F-A14E-616F91B02080}"/>
              </a:ext>
            </a:extLst>
          </p:cNvPr>
          <p:cNvPicPr>
            <a:picLocks noChangeAspect="1"/>
          </p:cNvPicPr>
          <p:nvPr/>
        </p:nvPicPr>
        <p:blipFill>
          <a:blip r:embed="rId3"/>
          <a:stretch>
            <a:fillRect/>
          </a:stretch>
        </p:blipFill>
        <p:spPr>
          <a:xfrm>
            <a:off x="3412083" y="4556742"/>
            <a:ext cx="1916053" cy="1701621"/>
          </a:xfrm>
          <a:prstGeom prst="rect">
            <a:avLst/>
          </a:prstGeom>
        </p:spPr>
      </p:pic>
      <p:pic>
        <p:nvPicPr>
          <p:cNvPr id="11" name="Picture 2" descr="http://inspirehep.net/record/1253639/files/overview.png">
            <a:extLst>
              <a:ext uri="{FF2B5EF4-FFF2-40B4-BE49-F238E27FC236}">
                <a16:creationId xmlns:a16="http://schemas.microsoft.com/office/drawing/2014/main" id="{94464710-A65E-DE41-860C-98096F453BEC}"/>
              </a:ext>
            </a:extLst>
          </p:cNvPr>
          <p:cNvPicPr>
            <a:picLocks noChangeAspect="1" noChangeArrowheads="1"/>
          </p:cNvPicPr>
          <p:nvPr/>
        </p:nvPicPr>
        <p:blipFill rotWithShape="1">
          <a:blip r:embed="rId4" cstate="print"/>
          <a:srcRect l="12552" t="10465" r="13931" b="5682"/>
          <a:stretch/>
        </p:blipFill>
        <p:spPr bwMode="auto">
          <a:xfrm>
            <a:off x="6139775" y="1558703"/>
            <a:ext cx="5825512" cy="4695556"/>
          </a:xfrm>
          <a:prstGeom prst="rect">
            <a:avLst/>
          </a:prstGeom>
          <a:noFill/>
          <a:ln w="9525">
            <a:noFill/>
            <a:miter lim="800000"/>
            <a:headEnd/>
            <a:tailEnd/>
          </a:ln>
        </p:spPr>
      </p:pic>
      <p:sp>
        <p:nvSpPr>
          <p:cNvPr id="13" name="Rechteck 13">
            <a:extLst>
              <a:ext uri="{FF2B5EF4-FFF2-40B4-BE49-F238E27FC236}">
                <a16:creationId xmlns:a16="http://schemas.microsoft.com/office/drawing/2014/main" id="{BEB9F502-9724-F446-B8C1-02F79E0AAC9B}"/>
              </a:ext>
            </a:extLst>
          </p:cNvPr>
          <p:cNvSpPr/>
          <p:nvPr/>
        </p:nvSpPr>
        <p:spPr>
          <a:xfrm>
            <a:off x="919093" y="5514483"/>
            <a:ext cx="2492990" cy="707886"/>
          </a:xfrm>
          <a:prstGeom prst="rect">
            <a:avLst/>
          </a:prstGeom>
        </p:spPr>
        <p:txBody>
          <a:bodyPr wrap="none">
            <a:spAutoFit/>
          </a:bodyPr>
          <a:lstStyle/>
          <a:p>
            <a:r>
              <a:rPr lang="en-US" sz="4000" b="1" dirty="0">
                <a:solidFill>
                  <a:srgbClr val="009FDF"/>
                </a:solidFill>
                <a:ea typeface="+mj-ea"/>
                <a:cs typeface="+mj-cs"/>
              </a:rPr>
              <a:t>MADMAX</a:t>
            </a:r>
            <a:endParaRPr lang="de-DE" dirty="0"/>
          </a:p>
        </p:txBody>
      </p:sp>
      <p:pic>
        <p:nvPicPr>
          <p:cNvPr id="16" name="Picture 15" descr="A picture containing boat, sitting, large, water&#10;&#10;Description automatically generated">
            <a:extLst>
              <a:ext uri="{FF2B5EF4-FFF2-40B4-BE49-F238E27FC236}">
                <a16:creationId xmlns:a16="http://schemas.microsoft.com/office/drawing/2014/main" id="{69D10E47-5717-2642-B578-3B41ADC40975}"/>
              </a:ext>
            </a:extLst>
          </p:cNvPr>
          <p:cNvPicPr>
            <a:picLocks noChangeAspect="1"/>
          </p:cNvPicPr>
          <p:nvPr/>
        </p:nvPicPr>
        <p:blipFill>
          <a:blip r:embed="rId5"/>
          <a:stretch>
            <a:fillRect/>
          </a:stretch>
        </p:blipFill>
        <p:spPr>
          <a:xfrm>
            <a:off x="189779" y="788440"/>
            <a:ext cx="9794401" cy="4282374"/>
          </a:xfrm>
          <a:prstGeom prst="rect">
            <a:avLst/>
          </a:prstGeom>
        </p:spPr>
      </p:pic>
      <p:sp>
        <p:nvSpPr>
          <p:cNvPr id="12" name="Rechteck 4">
            <a:extLst>
              <a:ext uri="{FF2B5EF4-FFF2-40B4-BE49-F238E27FC236}">
                <a16:creationId xmlns:a16="http://schemas.microsoft.com/office/drawing/2014/main" id="{DDB81D05-7CE7-9C4D-AC07-25F14B82BF7B}"/>
              </a:ext>
            </a:extLst>
          </p:cNvPr>
          <p:cNvSpPr/>
          <p:nvPr/>
        </p:nvSpPr>
        <p:spPr>
          <a:xfrm>
            <a:off x="3108553" y="1877461"/>
            <a:ext cx="1978427" cy="707886"/>
          </a:xfrm>
          <a:prstGeom prst="rect">
            <a:avLst/>
          </a:prstGeom>
        </p:spPr>
        <p:txBody>
          <a:bodyPr wrap="none">
            <a:spAutoFit/>
          </a:bodyPr>
          <a:lstStyle/>
          <a:p>
            <a:r>
              <a:rPr lang="en-US" sz="4000" b="1" dirty="0">
                <a:solidFill>
                  <a:srgbClr val="009FDF"/>
                </a:solidFill>
                <a:ea typeface="+mj-ea"/>
                <a:cs typeface="+mj-cs"/>
              </a:rPr>
              <a:t>ALPS II</a:t>
            </a:r>
            <a:endParaRPr lang="de-DE" dirty="0"/>
          </a:p>
        </p:txBody>
      </p:sp>
      <p:sp>
        <p:nvSpPr>
          <p:cNvPr id="14" name="Rechteck 14">
            <a:extLst>
              <a:ext uri="{FF2B5EF4-FFF2-40B4-BE49-F238E27FC236}">
                <a16:creationId xmlns:a16="http://schemas.microsoft.com/office/drawing/2014/main" id="{64DD92D4-15D4-2C44-AA65-D048C3AB1D4E}"/>
              </a:ext>
            </a:extLst>
          </p:cNvPr>
          <p:cNvSpPr/>
          <p:nvPr/>
        </p:nvSpPr>
        <p:spPr>
          <a:xfrm>
            <a:off x="10872816" y="1169575"/>
            <a:ext cx="1438214" cy="707886"/>
          </a:xfrm>
          <a:prstGeom prst="rect">
            <a:avLst/>
          </a:prstGeom>
        </p:spPr>
        <p:txBody>
          <a:bodyPr wrap="none">
            <a:spAutoFit/>
          </a:bodyPr>
          <a:lstStyle/>
          <a:p>
            <a:r>
              <a:rPr lang="en-US" sz="4000" b="1" dirty="0">
                <a:solidFill>
                  <a:srgbClr val="009FDF"/>
                </a:solidFill>
                <a:ea typeface="+mj-ea"/>
                <a:cs typeface="+mj-cs"/>
              </a:rPr>
              <a:t>IAXO</a:t>
            </a:r>
            <a:endParaRPr lang="de-DE" dirty="0"/>
          </a:p>
        </p:txBody>
      </p:sp>
      <p:sp>
        <p:nvSpPr>
          <p:cNvPr id="17" name="TextBox 16">
            <a:extLst>
              <a:ext uri="{FF2B5EF4-FFF2-40B4-BE49-F238E27FC236}">
                <a16:creationId xmlns:a16="http://schemas.microsoft.com/office/drawing/2014/main" id="{04E705F3-0279-3C41-A85E-FB59970B02D4}"/>
              </a:ext>
            </a:extLst>
          </p:cNvPr>
          <p:cNvSpPr txBox="1"/>
          <p:nvPr/>
        </p:nvSpPr>
        <p:spPr>
          <a:xfrm>
            <a:off x="9018179" y="5980910"/>
            <a:ext cx="2441438" cy="369332"/>
          </a:xfrm>
          <a:prstGeom prst="rect">
            <a:avLst/>
          </a:prstGeom>
          <a:noFill/>
        </p:spPr>
        <p:txBody>
          <a:bodyPr wrap="none" rtlCol="0">
            <a:spAutoFit/>
          </a:bodyPr>
          <a:lstStyle/>
          <a:p>
            <a:r>
              <a:rPr lang="en-US" dirty="0"/>
              <a:t>courtesy of Axel Lindner</a:t>
            </a:r>
          </a:p>
        </p:txBody>
      </p:sp>
    </p:spTree>
    <p:extLst>
      <p:ext uri="{BB962C8B-B14F-4D97-AF65-F5344CB8AC3E}">
        <p14:creationId xmlns:p14="http://schemas.microsoft.com/office/powerpoint/2010/main" val="208108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2EBA72-AFAF-874B-A5BD-1C6C9302AFA9}"/>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6412BF04-BD2F-F740-838D-6BB445FF319B}"/>
              </a:ext>
            </a:extLst>
          </p:cNvPr>
          <p:cNvSpPr>
            <a:spLocks noGrp="1"/>
          </p:cNvSpPr>
          <p:nvPr>
            <p:ph type="sldNum" sz="quarter" idx="12"/>
          </p:nvPr>
        </p:nvSpPr>
        <p:spPr/>
        <p:txBody>
          <a:bodyPr/>
          <a:lstStyle/>
          <a:p>
            <a:fld id="{78278BF4-29EF-7B46-8BA9-14AE0DC9C796}" type="slidenum">
              <a:rPr lang="en-US" smtClean="0"/>
              <a:pPr/>
              <a:t>7</a:t>
            </a:fld>
            <a:endParaRPr lang="en-US" dirty="0"/>
          </a:p>
        </p:txBody>
      </p:sp>
      <p:sp>
        <p:nvSpPr>
          <p:cNvPr id="6" name="Text Placeholder 3">
            <a:extLst>
              <a:ext uri="{FF2B5EF4-FFF2-40B4-BE49-F238E27FC236}">
                <a16:creationId xmlns:a16="http://schemas.microsoft.com/office/drawing/2014/main" id="{AD85CE67-0CB1-EF41-AB61-8B3E96332E81}"/>
              </a:ext>
            </a:extLst>
          </p:cNvPr>
          <p:cNvSpPr txBox="1">
            <a:spLocks/>
          </p:cNvSpPr>
          <p:nvPr/>
        </p:nvSpPr>
        <p:spPr>
          <a:xfrm>
            <a:off x="172118" y="1644824"/>
            <a:ext cx="5441020" cy="37925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accent2"/>
                </a:solidFill>
              </a:rPr>
              <a:t>Axion-photon </a:t>
            </a:r>
            <a:r>
              <a:rPr lang="en-US" b="1" dirty="0" err="1">
                <a:solidFill>
                  <a:schemeClr val="accent2"/>
                </a:solidFill>
              </a:rPr>
              <a:t>Mischung</a:t>
            </a:r>
            <a:r>
              <a:rPr lang="en-US" b="1" dirty="0">
                <a:solidFill>
                  <a:schemeClr val="accent2"/>
                </a:solidFill>
              </a:rPr>
              <a:t> in </a:t>
            </a:r>
            <a:r>
              <a:rPr lang="en-US" b="1" dirty="0" err="1">
                <a:solidFill>
                  <a:schemeClr val="accent2"/>
                </a:solidFill>
              </a:rPr>
              <a:t>mahnetischen</a:t>
            </a:r>
            <a:r>
              <a:rPr lang="en-US" b="1" dirty="0">
                <a:solidFill>
                  <a:schemeClr val="accent2"/>
                </a:solidFill>
              </a:rPr>
              <a:t> </a:t>
            </a:r>
            <a:r>
              <a:rPr lang="en-US" b="1" dirty="0" err="1">
                <a:solidFill>
                  <a:schemeClr val="accent2"/>
                </a:solidFill>
              </a:rPr>
              <a:t>Feldern</a:t>
            </a:r>
            <a:endParaRPr lang="en-US" b="1" dirty="0">
              <a:solidFill>
                <a:schemeClr val="accent2"/>
              </a:solidFill>
            </a:endParaRPr>
          </a:p>
        </p:txBody>
      </p:sp>
      <p:sp>
        <p:nvSpPr>
          <p:cNvPr id="7" name="Text Placeholder 4">
            <a:extLst>
              <a:ext uri="{FF2B5EF4-FFF2-40B4-BE49-F238E27FC236}">
                <a16:creationId xmlns:a16="http://schemas.microsoft.com/office/drawing/2014/main" id="{8395C4FD-D12E-614F-BAA7-7E20D149EE3E}"/>
              </a:ext>
            </a:extLst>
          </p:cNvPr>
          <p:cNvSpPr txBox="1">
            <a:spLocks/>
          </p:cNvSpPr>
          <p:nvPr/>
        </p:nvSpPr>
        <p:spPr>
          <a:xfrm>
            <a:off x="407988" y="2069940"/>
            <a:ext cx="4936523" cy="405778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err="1"/>
              <a:t>Reines</a:t>
            </a:r>
            <a:r>
              <a:rPr lang="en-US" sz="2000" dirty="0"/>
              <a:t> </a:t>
            </a:r>
            <a:r>
              <a:rPr lang="en-US" sz="2000" dirty="0" err="1"/>
              <a:t>Laborexperiment</a:t>
            </a:r>
            <a:r>
              <a:rPr lang="en-US" sz="2000" dirty="0"/>
              <a:t>, “Licht-</a:t>
            </a:r>
            <a:r>
              <a:rPr lang="en-US" sz="2000" dirty="0" err="1"/>
              <a:t>Durch</a:t>
            </a:r>
            <a:r>
              <a:rPr lang="en-US" sz="2000" dirty="0"/>
              <a:t>-Die-Wand”, </a:t>
            </a:r>
            <a:r>
              <a:rPr lang="en-US" sz="2000" dirty="0" err="1"/>
              <a:t>Microwellen</a:t>
            </a:r>
            <a:r>
              <a:rPr lang="en-US" sz="2000" dirty="0"/>
              <a:t>, </a:t>
            </a:r>
            <a:r>
              <a:rPr lang="en-US" sz="2000" dirty="0" err="1"/>
              <a:t>optische</a:t>
            </a:r>
            <a:r>
              <a:rPr lang="en-US" sz="2000" dirty="0"/>
              <a:t> </a:t>
            </a:r>
            <a:r>
              <a:rPr lang="en-US" sz="2000" dirty="0" err="1"/>
              <a:t>Photonen</a:t>
            </a:r>
            <a:r>
              <a:rPr lang="en-US" sz="2000" dirty="0"/>
              <a:t> (ALPS) </a:t>
            </a:r>
            <a:br>
              <a:rPr lang="en-US" sz="2000" dirty="0"/>
            </a:br>
            <a:r>
              <a:rPr lang="en-US" sz="2000" dirty="0" err="1">
                <a:solidFill>
                  <a:srgbClr val="00B0F0"/>
                </a:solidFill>
              </a:rPr>
              <a:t>modellunabhängige</a:t>
            </a:r>
            <a:r>
              <a:rPr lang="en-US" sz="2000" dirty="0">
                <a:solidFill>
                  <a:srgbClr val="00B0F0"/>
                </a:solidFill>
              </a:rPr>
              <a:t> Axion-</a:t>
            </a:r>
            <a:r>
              <a:rPr lang="en-US" sz="2000" dirty="0" err="1">
                <a:solidFill>
                  <a:srgbClr val="00B0F0"/>
                </a:solidFill>
              </a:rPr>
              <a:t>Ergebnisse</a:t>
            </a:r>
            <a:br>
              <a:rPr lang="en-US" sz="2000" dirty="0">
                <a:solidFill>
                  <a:srgbClr val="00B0F0"/>
                </a:solidFill>
              </a:rPr>
            </a:br>
            <a:endParaRPr lang="en-US" sz="2000" dirty="0"/>
          </a:p>
          <a:p>
            <a:r>
              <a:rPr lang="en-US" sz="2000" dirty="0"/>
              <a:t>Helioscopes (IAXO)</a:t>
            </a:r>
            <a:br>
              <a:rPr lang="en-US" sz="2000" dirty="0"/>
            </a:br>
            <a:r>
              <a:rPr lang="en-US" sz="2000" dirty="0"/>
              <a:t>ALPs von der </a:t>
            </a:r>
            <a:r>
              <a:rPr lang="en-US" sz="2000" dirty="0" err="1"/>
              <a:t>Sonne</a:t>
            </a:r>
            <a:r>
              <a:rPr lang="en-US" sz="2000" dirty="0"/>
              <a:t> </a:t>
            </a:r>
            <a:r>
              <a:rPr lang="en-US" sz="2000" dirty="0" err="1"/>
              <a:t>emittiert</a:t>
            </a:r>
            <a:r>
              <a:rPr lang="en-US" sz="2000" dirty="0"/>
              <a:t>, </a:t>
            </a:r>
            <a:r>
              <a:rPr lang="en-US" sz="2000" dirty="0" err="1"/>
              <a:t>Röntgenstrahlen</a:t>
            </a:r>
            <a:br>
              <a:rPr lang="en-US" sz="2000" dirty="0"/>
            </a:br>
            <a:r>
              <a:rPr lang="en-US" sz="2000" dirty="0">
                <a:solidFill>
                  <a:srgbClr val="00B0F0"/>
                </a:solidFill>
              </a:rPr>
              <a:t>von der </a:t>
            </a:r>
            <a:r>
              <a:rPr lang="en-US" sz="2000" dirty="0" err="1">
                <a:solidFill>
                  <a:srgbClr val="00B0F0"/>
                </a:solidFill>
              </a:rPr>
              <a:t>Sonne</a:t>
            </a:r>
            <a:r>
              <a:rPr lang="en-US" sz="2000" dirty="0">
                <a:solidFill>
                  <a:srgbClr val="00B0F0"/>
                </a:solidFill>
              </a:rPr>
              <a:t> </a:t>
            </a:r>
            <a:r>
              <a:rPr lang="en-US" sz="2000" dirty="0" err="1">
                <a:solidFill>
                  <a:srgbClr val="00B0F0"/>
                </a:solidFill>
              </a:rPr>
              <a:t>emittiert</a:t>
            </a:r>
            <a:r>
              <a:rPr lang="en-US" sz="2000" dirty="0">
                <a:solidFill>
                  <a:srgbClr val="00B0F0"/>
                </a:solidFill>
              </a:rPr>
              <a:t>, </a:t>
            </a:r>
            <a:r>
              <a:rPr lang="en-US" sz="2000" dirty="0" err="1">
                <a:solidFill>
                  <a:srgbClr val="00B0F0"/>
                </a:solidFill>
              </a:rPr>
              <a:t>Röntgenstrahlen</a:t>
            </a:r>
            <a:br>
              <a:rPr lang="en-US" sz="2000" dirty="0">
                <a:solidFill>
                  <a:srgbClr val="00B0F0"/>
                </a:solidFill>
              </a:rPr>
            </a:br>
            <a:endParaRPr lang="en-US" sz="2000" dirty="0"/>
          </a:p>
          <a:p>
            <a:r>
              <a:rPr lang="en-US" sz="2000" dirty="0" err="1"/>
              <a:t>Haloscopes</a:t>
            </a:r>
            <a:r>
              <a:rPr lang="en-US" sz="2000" dirty="0"/>
              <a:t> (MADMAX)</a:t>
            </a:r>
            <a:br>
              <a:rPr lang="en-US" sz="2000" dirty="0"/>
            </a:br>
            <a:r>
              <a:rPr lang="en-US" sz="2000" dirty="0" err="1"/>
              <a:t>Suche</a:t>
            </a:r>
            <a:r>
              <a:rPr lang="en-US" sz="2000" dirty="0"/>
              <a:t> </a:t>
            </a:r>
            <a:r>
              <a:rPr lang="en-US" sz="2000" dirty="0" err="1"/>
              <a:t>nach</a:t>
            </a:r>
            <a:r>
              <a:rPr lang="en-US" sz="2000" dirty="0"/>
              <a:t> </a:t>
            </a:r>
            <a:r>
              <a:rPr lang="en-US" sz="2000" dirty="0" err="1"/>
              <a:t>dunklen</a:t>
            </a:r>
            <a:r>
              <a:rPr lang="en-US" sz="2000" dirty="0"/>
              <a:t> </a:t>
            </a:r>
            <a:r>
              <a:rPr lang="en-US" sz="2000" dirty="0" err="1"/>
              <a:t>Materiebestandteilen</a:t>
            </a:r>
            <a:r>
              <a:rPr lang="en-US" sz="2000" dirty="0"/>
              <a:t>, </a:t>
            </a:r>
            <a:r>
              <a:rPr lang="en-US" sz="2000" dirty="0" err="1"/>
              <a:t>Mikrowellen</a:t>
            </a:r>
            <a:r>
              <a:rPr lang="en-US" sz="2000" dirty="0"/>
              <a:t> </a:t>
            </a:r>
            <a:r>
              <a:rPr lang="en-US" sz="2000" dirty="0">
                <a:solidFill>
                  <a:schemeClr val="accent2"/>
                </a:solidFill>
              </a:rPr>
              <a:t>	</a:t>
            </a:r>
            <a:br>
              <a:rPr lang="en-US" sz="2000" dirty="0">
                <a:solidFill>
                  <a:schemeClr val="accent2"/>
                </a:solidFill>
              </a:rPr>
            </a:br>
            <a:r>
              <a:rPr lang="en-US" sz="2000" dirty="0" err="1">
                <a:solidFill>
                  <a:srgbClr val="00B0F0"/>
                </a:solidFill>
              </a:rPr>
              <a:t>modellabhängige</a:t>
            </a:r>
            <a:r>
              <a:rPr lang="en-US" sz="2000" dirty="0">
                <a:solidFill>
                  <a:srgbClr val="00B0F0"/>
                </a:solidFill>
              </a:rPr>
              <a:t> Axion-</a:t>
            </a:r>
            <a:r>
              <a:rPr lang="en-US" sz="2000" dirty="0" err="1">
                <a:solidFill>
                  <a:srgbClr val="00B0F0"/>
                </a:solidFill>
              </a:rPr>
              <a:t>Ergebnisse</a:t>
            </a:r>
            <a:r>
              <a:rPr lang="en-US" sz="2000" dirty="0">
                <a:solidFill>
                  <a:srgbClr val="00B0F0"/>
                </a:solidFill>
              </a:rPr>
              <a:t>.</a:t>
            </a:r>
            <a:endParaRPr lang="en-US" sz="2000" dirty="0">
              <a:solidFill>
                <a:schemeClr val="accent2"/>
              </a:solidFill>
            </a:endParaRPr>
          </a:p>
        </p:txBody>
      </p:sp>
      <p:sp>
        <p:nvSpPr>
          <p:cNvPr id="9" name="Text Placeholder 4">
            <a:extLst>
              <a:ext uri="{FF2B5EF4-FFF2-40B4-BE49-F238E27FC236}">
                <a16:creationId xmlns:a16="http://schemas.microsoft.com/office/drawing/2014/main" id="{AEE13B3A-3F8D-8D43-8181-C3FACE6CBAC4}"/>
              </a:ext>
            </a:extLst>
          </p:cNvPr>
          <p:cNvSpPr txBox="1">
            <a:spLocks/>
          </p:cNvSpPr>
          <p:nvPr/>
        </p:nvSpPr>
        <p:spPr>
          <a:xfrm>
            <a:off x="5591595" y="1627217"/>
            <a:ext cx="2511791" cy="468687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err="1">
                <a:solidFill>
                  <a:schemeClr val="accent2"/>
                </a:solidFill>
              </a:rPr>
              <a:t>Ziel-Empfindlichkeit</a:t>
            </a:r>
            <a:endParaRPr lang="en-US" sz="2400" b="1" dirty="0">
              <a:solidFill>
                <a:schemeClr val="accent2"/>
              </a:solidFill>
            </a:endParaRPr>
          </a:p>
          <a:p>
            <a:pPr marL="0" indent="0">
              <a:buNone/>
            </a:pPr>
            <a:r>
              <a:rPr lang="en-US" sz="2000" dirty="0">
                <a:solidFill>
                  <a:schemeClr val="accent2"/>
                </a:solidFill>
              </a:rPr>
              <a:t>1 Photon / Tag</a:t>
            </a:r>
            <a:br>
              <a:rPr lang="en-US" sz="2000" dirty="0">
                <a:solidFill>
                  <a:schemeClr val="accent2"/>
                </a:solidFill>
              </a:rPr>
            </a:br>
            <a:r>
              <a:rPr lang="en-US" sz="2000" dirty="0" err="1">
                <a:solidFill>
                  <a:schemeClr val="accent2"/>
                </a:solidFill>
              </a:rPr>
              <a:t>ausnutzen</a:t>
            </a:r>
            <a:r>
              <a:rPr lang="en-US" sz="2000" dirty="0">
                <a:solidFill>
                  <a:schemeClr val="accent2"/>
                </a:solidFill>
              </a:rPr>
              <a:t> der </a:t>
            </a:r>
            <a:r>
              <a:rPr lang="en-US" sz="2000" dirty="0" err="1">
                <a:solidFill>
                  <a:schemeClr val="accent2"/>
                </a:solidFill>
              </a:rPr>
              <a:t>Resonanzerkennung</a:t>
            </a:r>
            <a:br>
              <a:rPr lang="en-US" sz="2000" dirty="0">
                <a:solidFill>
                  <a:schemeClr val="accent2"/>
                </a:solidFill>
              </a:rPr>
            </a:br>
            <a:br>
              <a:rPr lang="en-US" sz="2000" dirty="0">
                <a:solidFill>
                  <a:schemeClr val="accent2"/>
                </a:solidFill>
              </a:rPr>
            </a:br>
            <a:br>
              <a:rPr lang="en-US" sz="2000" dirty="0">
                <a:solidFill>
                  <a:schemeClr val="accent2"/>
                </a:solidFill>
              </a:rPr>
            </a:br>
            <a:br>
              <a:rPr lang="en-US" sz="2000" dirty="0">
                <a:solidFill>
                  <a:schemeClr val="accent2"/>
                </a:solidFill>
              </a:rPr>
            </a:br>
            <a:r>
              <a:rPr lang="en-US" sz="2000" dirty="0">
                <a:solidFill>
                  <a:schemeClr val="accent2"/>
                </a:solidFill>
              </a:rPr>
              <a:t>1 Photon / </a:t>
            </a:r>
            <a:r>
              <a:rPr lang="en-US" sz="2000" dirty="0" err="1">
                <a:solidFill>
                  <a:schemeClr val="accent2"/>
                </a:solidFill>
              </a:rPr>
              <a:t>Jahr</a:t>
            </a:r>
            <a:br>
              <a:rPr lang="en-US" sz="2000" dirty="0">
                <a:solidFill>
                  <a:schemeClr val="accent2"/>
                </a:solidFill>
              </a:rPr>
            </a:br>
            <a:br>
              <a:rPr lang="en-US" sz="2000" dirty="0">
                <a:solidFill>
                  <a:schemeClr val="accent2"/>
                </a:solidFill>
              </a:rPr>
            </a:br>
            <a:br>
              <a:rPr lang="en-US" sz="2000" dirty="0">
                <a:solidFill>
                  <a:schemeClr val="accent2"/>
                </a:solidFill>
              </a:rPr>
            </a:br>
            <a:br>
              <a:rPr lang="en-US" sz="2000" dirty="0">
                <a:solidFill>
                  <a:schemeClr val="accent2"/>
                </a:solidFill>
              </a:rPr>
            </a:br>
            <a:r>
              <a:rPr lang="en-US" sz="2000" dirty="0">
                <a:solidFill>
                  <a:schemeClr val="accent2"/>
                </a:solidFill>
              </a:rPr>
              <a:t>10</a:t>
            </a:r>
            <a:r>
              <a:rPr lang="en-US" sz="2000" baseline="30000" dirty="0">
                <a:solidFill>
                  <a:schemeClr val="accent2"/>
                </a:solidFill>
              </a:rPr>
              <a:t>-22</a:t>
            </a:r>
            <a:r>
              <a:rPr lang="en-US" sz="2000" dirty="0">
                <a:solidFill>
                  <a:schemeClr val="accent2"/>
                </a:solidFill>
              </a:rPr>
              <a:t> W</a:t>
            </a:r>
            <a:br>
              <a:rPr lang="en-US" sz="2000" dirty="0"/>
            </a:br>
            <a:r>
              <a:rPr lang="en-US" sz="2000" dirty="0" err="1">
                <a:solidFill>
                  <a:schemeClr val="accent2"/>
                </a:solidFill>
              </a:rPr>
              <a:t>ausnutzen</a:t>
            </a:r>
            <a:r>
              <a:rPr lang="en-US" sz="2000" dirty="0">
                <a:solidFill>
                  <a:schemeClr val="accent2"/>
                </a:solidFill>
              </a:rPr>
              <a:t> der </a:t>
            </a:r>
            <a:r>
              <a:rPr lang="en-US" sz="2000" dirty="0" err="1">
                <a:solidFill>
                  <a:schemeClr val="accent2"/>
                </a:solidFill>
              </a:rPr>
              <a:t>Resonanzerkennung</a:t>
            </a:r>
            <a:r>
              <a:rPr lang="en-US" sz="2000" dirty="0">
                <a:solidFill>
                  <a:schemeClr val="accent2"/>
                </a:solidFill>
              </a:rPr>
              <a:t> 	</a:t>
            </a:r>
            <a:br>
              <a:rPr lang="en-US" sz="2000" dirty="0">
                <a:solidFill>
                  <a:schemeClr val="accent2"/>
                </a:solidFill>
              </a:rPr>
            </a:br>
            <a:r>
              <a:rPr lang="en-US" sz="2000" dirty="0">
                <a:solidFill>
                  <a:schemeClr val="accent2"/>
                </a:solidFill>
              </a:rPr>
              <a:t>	</a:t>
            </a:r>
          </a:p>
        </p:txBody>
      </p:sp>
      <p:grpSp>
        <p:nvGrpSpPr>
          <p:cNvPr id="10" name="Group 9">
            <a:extLst>
              <a:ext uri="{FF2B5EF4-FFF2-40B4-BE49-F238E27FC236}">
                <a16:creationId xmlns:a16="http://schemas.microsoft.com/office/drawing/2014/main" id="{F6738E60-8F08-804B-B22D-814806E00A3F}"/>
              </a:ext>
            </a:extLst>
          </p:cNvPr>
          <p:cNvGrpSpPr/>
          <p:nvPr/>
        </p:nvGrpSpPr>
        <p:grpSpPr>
          <a:xfrm>
            <a:off x="7819222" y="2920379"/>
            <a:ext cx="4370831" cy="1928712"/>
            <a:chOff x="5601055" y="1124744"/>
            <a:chExt cx="4370831" cy="1928712"/>
          </a:xfrm>
        </p:grpSpPr>
        <p:pic>
          <p:nvPicPr>
            <p:cNvPr id="11" name="Picture 10">
              <a:extLst>
                <a:ext uri="{FF2B5EF4-FFF2-40B4-BE49-F238E27FC236}">
                  <a16:creationId xmlns:a16="http://schemas.microsoft.com/office/drawing/2014/main" id="{10586DD3-3691-E74C-B886-7C1D01217B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055" y="1124744"/>
              <a:ext cx="4370831" cy="19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3DE8B2A0-0235-1640-8C3C-363FCDF89B24}"/>
                </a:ext>
              </a:extLst>
            </p:cNvPr>
            <p:cNvSpPr txBox="1"/>
            <p:nvPr/>
          </p:nvSpPr>
          <p:spPr>
            <a:xfrm>
              <a:off x="6846336" y="1377463"/>
              <a:ext cx="298480" cy="338554"/>
            </a:xfrm>
            <a:prstGeom prst="rect">
              <a:avLst/>
            </a:prstGeom>
            <a:solidFill>
              <a:schemeClr val="bg1"/>
            </a:solidFill>
          </p:spPr>
          <p:txBody>
            <a:bodyPr wrap="none" rtlCol="0" anchor="b">
              <a:spAutoFit/>
            </a:bodyPr>
            <a:lstStyle/>
            <a:p>
              <a:r>
                <a:rPr lang="de-DE" sz="1600" dirty="0"/>
                <a:t>a</a:t>
              </a:r>
            </a:p>
          </p:txBody>
        </p:sp>
        <p:sp>
          <p:nvSpPr>
            <p:cNvPr id="13" name="TextBox 12">
              <a:extLst>
                <a:ext uri="{FF2B5EF4-FFF2-40B4-BE49-F238E27FC236}">
                  <a16:creationId xmlns:a16="http://schemas.microsoft.com/office/drawing/2014/main" id="{DB30B96B-4039-8345-90A0-ECAF284F4993}"/>
                </a:ext>
              </a:extLst>
            </p:cNvPr>
            <p:cNvSpPr txBox="1"/>
            <p:nvPr/>
          </p:nvSpPr>
          <p:spPr>
            <a:xfrm>
              <a:off x="8173785" y="1377463"/>
              <a:ext cx="298480" cy="338554"/>
            </a:xfrm>
            <a:prstGeom prst="rect">
              <a:avLst/>
            </a:prstGeom>
            <a:solidFill>
              <a:schemeClr val="bg1"/>
            </a:solidFill>
          </p:spPr>
          <p:txBody>
            <a:bodyPr wrap="none" rtlCol="0" anchor="b">
              <a:spAutoFit/>
            </a:bodyPr>
            <a:lstStyle/>
            <a:p>
              <a:r>
                <a:rPr lang="de-DE" sz="1600" dirty="0"/>
                <a:t>a</a:t>
              </a:r>
            </a:p>
          </p:txBody>
        </p:sp>
      </p:grpSp>
      <p:grpSp>
        <p:nvGrpSpPr>
          <p:cNvPr id="14" name="Group 13">
            <a:extLst>
              <a:ext uri="{FF2B5EF4-FFF2-40B4-BE49-F238E27FC236}">
                <a16:creationId xmlns:a16="http://schemas.microsoft.com/office/drawing/2014/main" id="{CB5BAE30-90F4-6844-9B01-5EC9AC0858C5}"/>
              </a:ext>
            </a:extLst>
          </p:cNvPr>
          <p:cNvGrpSpPr/>
          <p:nvPr/>
        </p:nvGrpSpPr>
        <p:grpSpPr>
          <a:xfrm>
            <a:off x="7806677" y="1192187"/>
            <a:ext cx="4370831" cy="1928712"/>
            <a:chOff x="5601055" y="1124744"/>
            <a:chExt cx="4370831" cy="1928712"/>
          </a:xfrm>
        </p:grpSpPr>
        <p:pic>
          <p:nvPicPr>
            <p:cNvPr id="15" name="Picture 14">
              <a:extLst>
                <a:ext uri="{FF2B5EF4-FFF2-40B4-BE49-F238E27FC236}">
                  <a16:creationId xmlns:a16="http://schemas.microsoft.com/office/drawing/2014/main" id="{9198FB23-5E3F-9044-9453-E4B7C4DBD6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055" y="1124744"/>
              <a:ext cx="4370831" cy="19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363C6079-8981-F241-A487-0A844B60A2A6}"/>
                </a:ext>
              </a:extLst>
            </p:cNvPr>
            <p:cNvSpPr txBox="1"/>
            <p:nvPr/>
          </p:nvSpPr>
          <p:spPr>
            <a:xfrm>
              <a:off x="6846336" y="1377463"/>
              <a:ext cx="298480" cy="338554"/>
            </a:xfrm>
            <a:prstGeom prst="rect">
              <a:avLst/>
            </a:prstGeom>
            <a:solidFill>
              <a:schemeClr val="bg1"/>
            </a:solidFill>
          </p:spPr>
          <p:txBody>
            <a:bodyPr wrap="none" rtlCol="0" anchor="b">
              <a:spAutoFit/>
            </a:bodyPr>
            <a:lstStyle/>
            <a:p>
              <a:r>
                <a:rPr lang="de-DE" sz="1600" dirty="0"/>
                <a:t>a</a:t>
              </a:r>
            </a:p>
          </p:txBody>
        </p:sp>
        <p:sp>
          <p:nvSpPr>
            <p:cNvPr id="17" name="TextBox 16">
              <a:extLst>
                <a:ext uri="{FF2B5EF4-FFF2-40B4-BE49-F238E27FC236}">
                  <a16:creationId xmlns:a16="http://schemas.microsoft.com/office/drawing/2014/main" id="{802799F4-7344-8148-A3B9-810E820D7092}"/>
                </a:ext>
              </a:extLst>
            </p:cNvPr>
            <p:cNvSpPr txBox="1"/>
            <p:nvPr/>
          </p:nvSpPr>
          <p:spPr>
            <a:xfrm>
              <a:off x="8173785" y="1377463"/>
              <a:ext cx="298480" cy="338554"/>
            </a:xfrm>
            <a:prstGeom prst="rect">
              <a:avLst/>
            </a:prstGeom>
            <a:solidFill>
              <a:schemeClr val="bg1"/>
            </a:solidFill>
          </p:spPr>
          <p:txBody>
            <a:bodyPr wrap="none" rtlCol="0" anchor="b">
              <a:spAutoFit/>
            </a:bodyPr>
            <a:lstStyle/>
            <a:p>
              <a:r>
                <a:rPr lang="de-DE" sz="1600" dirty="0"/>
                <a:t>a</a:t>
              </a:r>
            </a:p>
          </p:txBody>
        </p:sp>
      </p:grpSp>
      <p:sp>
        <p:nvSpPr>
          <p:cNvPr id="18" name="Rectangle 17">
            <a:extLst>
              <a:ext uri="{FF2B5EF4-FFF2-40B4-BE49-F238E27FC236}">
                <a16:creationId xmlns:a16="http://schemas.microsoft.com/office/drawing/2014/main" id="{9E662481-FDA4-1445-A1B8-D0866FDD5381}"/>
              </a:ext>
            </a:extLst>
          </p:cNvPr>
          <p:cNvSpPr/>
          <p:nvPr/>
        </p:nvSpPr>
        <p:spPr>
          <a:xfrm>
            <a:off x="7725558" y="3151824"/>
            <a:ext cx="1338947" cy="1568755"/>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sz="1600" dirty="0" err="1">
              <a:solidFill>
                <a:schemeClr val="tx1"/>
              </a:solidFill>
            </a:endParaRPr>
          </a:p>
        </p:txBody>
      </p:sp>
      <p:grpSp>
        <p:nvGrpSpPr>
          <p:cNvPr id="19" name="Group 18">
            <a:extLst>
              <a:ext uri="{FF2B5EF4-FFF2-40B4-BE49-F238E27FC236}">
                <a16:creationId xmlns:a16="http://schemas.microsoft.com/office/drawing/2014/main" id="{E1C5C315-332F-A245-8DC2-C32A46601CE9}"/>
              </a:ext>
            </a:extLst>
          </p:cNvPr>
          <p:cNvGrpSpPr/>
          <p:nvPr/>
        </p:nvGrpSpPr>
        <p:grpSpPr>
          <a:xfrm>
            <a:off x="7819222" y="4792587"/>
            <a:ext cx="4370831" cy="1928712"/>
            <a:chOff x="5601055" y="1124744"/>
            <a:chExt cx="4370831" cy="1928712"/>
          </a:xfrm>
        </p:grpSpPr>
        <p:pic>
          <p:nvPicPr>
            <p:cNvPr id="20" name="Picture 19">
              <a:extLst>
                <a:ext uri="{FF2B5EF4-FFF2-40B4-BE49-F238E27FC236}">
                  <a16:creationId xmlns:a16="http://schemas.microsoft.com/office/drawing/2014/main" id="{945A3C91-6362-D147-8D1C-8E862DA4CC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055" y="1124744"/>
              <a:ext cx="4370831" cy="19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95A85CDD-B8D3-2944-8430-2683B61904F0}"/>
                </a:ext>
              </a:extLst>
            </p:cNvPr>
            <p:cNvSpPr txBox="1"/>
            <p:nvPr/>
          </p:nvSpPr>
          <p:spPr>
            <a:xfrm>
              <a:off x="6846336" y="1377463"/>
              <a:ext cx="298480" cy="338554"/>
            </a:xfrm>
            <a:prstGeom prst="rect">
              <a:avLst/>
            </a:prstGeom>
            <a:solidFill>
              <a:schemeClr val="bg1"/>
            </a:solidFill>
          </p:spPr>
          <p:txBody>
            <a:bodyPr wrap="none" rtlCol="0" anchor="b">
              <a:spAutoFit/>
            </a:bodyPr>
            <a:lstStyle/>
            <a:p>
              <a:r>
                <a:rPr lang="de-DE" sz="1600" dirty="0"/>
                <a:t>a</a:t>
              </a:r>
            </a:p>
          </p:txBody>
        </p:sp>
        <p:sp>
          <p:nvSpPr>
            <p:cNvPr id="22" name="TextBox 21">
              <a:extLst>
                <a:ext uri="{FF2B5EF4-FFF2-40B4-BE49-F238E27FC236}">
                  <a16:creationId xmlns:a16="http://schemas.microsoft.com/office/drawing/2014/main" id="{1F8FCA48-DB57-034D-A769-472E167B8296}"/>
                </a:ext>
              </a:extLst>
            </p:cNvPr>
            <p:cNvSpPr txBox="1"/>
            <p:nvPr/>
          </p:nvSpPr>
          <p:spPr>
            <a:xfrm>
              <a:off x="8173785" y="1377463"/>
              <a:ext cx="298480" cy="338554"/>
            </a:xfrm>
            <a:prstGeom prst="rect">
              <a:avLst/>
            </a:prstGeom>
            <a:solidFill>
              <a:schemeClr val="bg1"/>
            </a:solidFill>
          </p:spPr>
          <p:txBody>
            <a:bodyPr wrap="none" rtlCol="0" anchor="b">
              <a:spAutoFit/>
            </a:bodyPr>
            <a:lstStyle/>
            <a:p>
              <a:r>
                <a:rPr lang="de-DE" sz="1600" dirty="0"/>
                <a:t>a</a:t>
              </a:r>
            </a:p>
          </p:txBody>
        </p:sp>
      </p:grpSp>
      <p:sp>
        <p:nvSpPr>
          <p:cNvPr id="23" name="Rectangle 22">
            <a:extLst>
              <a:ext uri="{FF2B5EF4-FFF2-40B4-BE49-F238E27FC236}">
                <a16:creationId xmlns:a16="http://schemas.microsoft.com/office/drawing/2014/main" id="{95C9D526-79C4-5C46-9600-9AE4EF163ADD}"/>
              </a:ext>
            </a:extLst>
          </p:cNvPr>
          <p:cNvSpPr/>
          <p:nvPr/>
        </p:nvSpPr>
        <p:spPr>
          <a:xfrm>
            <a:off x="7725558" y="5240056"/>
            <a:ext cx="1338947" cy="1568755"/>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sz="1600" dirty="0" err="1">
              <a:solidFill>
                <a:schemeClr val="tx1"/>
              </a:solidFill>
            </a:endParaRPr>
          </a:p>
        </p:txBody>
      </p:sp>
      <p:pic>
        <p:nvPicPr>
          <p:cNvPr id="24" name="Picture 2" descr="Image result for SUN AXIon">
            <a:extLst>
              <a:ext uri="{FF2B5EF4-FFF2-40B4-BE49-F238E27FC236}">
                <a16:creationId xmlns:a16="http://schemas.microsoft.com/office/drawing/2014/main" id="{05DC7EEC-86F1-3B41-A30D-C37AAC539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4970" y="3166434"/>
            <a:ext cx="1080120" cy="9780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milky way axion">
            <a:extLst>
              <a:ext uri="{FF2B5EF4-FFF2-40B4-BE49-F238E27FC236}">
                <a16:creationId xmlns:a16="http://schemas.microsoft.com/office/drawing/2014/main" id="{166E5D5C-ED6B-764D-93D6-E64AA62331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2666" y="5029804"/>
            <a:ext cx="1102423" cy="971417"/>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19">
            <a:extLst>
              <a:ext uri="{FF2B5EF4-FFF2-40B4-BE49-F238E27FC236}">
                <a16:creationId xmlns:a16="http://schemas.microsoft.com/office/drawing/2014/main" id="{96EB0BD1-676E-7645-865B-3AF472A60B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3939" y="1186123"/>
            <a:ext cx="3974147" cy="1635698"/>
          </a:xfrm>
          <a:prstGeom prst="rect">
            <a:avLst/>
          </a:prstGeom>
        </p:spPr>
      </p:pic>
      <p:pic>
        <p:nvPicPr>
          <p:cNvPr id="27" name="Picture 2" descr="http://inspirehep.net/record/1253639/files/overview.png">
            <a:extLst>
              <a:ext uri="{FF2B5EF4-FFF2-40B4-BE49-F238E27FC236}">
                <a16:creationId xmlns:a16="http://schemas.microsoft.com/office/drawing/2014/main" id="{E3C00925-84BA-FC4B-B484-694C870EE9EB}"/>
              </a:ext>
            </a:extLst>
          </p:cNvPr>
          <p:cNvPicPr>
            <a:picLocks noChangeArrowheads="1"/>
          </p:cNvPicPr>
          <p:nvPr/>
        </p:nvPicPr>
        <p:blipFill rotWithShape="1">
          <a:blip r:embed="rId7" cstate="print"/>
          <a:srcRect l="12552" t="10465" r="13931" b="5682"/>
          <a:stretch/>
        </p:blipFill>
        <p:spPr bwMode="auto">
          <a:xfrm flipH="1">
            <a:off x="9271947" y="2393046"/>
            <a:ext cx="2902637" cy="2339699"/>
          </a:xfrm>
          <a:prstGeom prst="rect">
            <a:avLst/>
          </a:prstGeom>
          <a:noFill/>
          <a:ln w="9525">
            <a:noFill/>
            <a:miter lim="800000"/>
            <a:headEnd/>
            <a:tailEnd/>
          </a:ln>
        </p:spPr>
      </p:pic>
      <p:pic>
        <p:nvPicPr>
          <p:cNvPr id="28" name="Image 3">
            <a:extLst>
              <a:ext uri="{FF2B5EF4-FFF2-40B4-BE49-F238E27FC236}">
                <a16:creationId xmlns:a16="http://schemas.microsoft.com/office/drawing/2014/main" id="{90E40FD0-8455-B148-AFAA-B45EF1DD65EC}"/>
              </a:ext>
            </a:extLst>
          </p:cNvPr>
          <p:cNvPicPr>
            <a:picLocks noChangeAspect="1"/>
          </p:cNvPicPr>
          <p:nvPr/>
        </p:nvPicPr>
        <p:blipFill>
          <a:blip r:embed="rId8"/>
          <a:stretch>
            <a:fillRect/>
          </a:stretch>
        </p:blipFill>
        <p:spPr>
          <a:xfrm>
            <a:off x="9662520" y="4633351"/>
            <a:ext cx="2121492" cy="1884069"/>
          </a:xfrm>
          <a:prstGeom prst="rect">
            <a:avLst/>
          </a:prstGeom>
        </p:spPr>
      </p:pic>
      <p:sp>
        <p:nvSpPr>
          <p:cNvPr id="29" name="TextBox 28">
            <a:extLst>
              <a:ext uri="{FF2B5EF4-FFF2-40B4-BE49-F238E27FC236}">
                <a16:creationId xmlns:a16="http://schemas.microsoft.com/office/drawing/2014/main" id="{1989BD47-BE7F-C343-ABD0-4A11C8E01335}"/>
              </a:ext>
            </a:extLst>
          </p:cNvPr>
          <p:cNvSpPr txBox="1"/>
          <p:nvPr/>
        </p:nvSpPr>
        <p:spPr>
          <a:xfrm>
            <a:off x="9166405" y="6460937"/>
            <a:ext cx="2441438" cy="369332"/>
          </a:xfrm>
          <a:prstGeom prst="rect">
            <a:avLst/>
          </a:prstGeom>
          <a:noFill/>
        </p:spPr>
        <p:txBody>
          <a:bodyPr wrap="none" rtlCol="0">
            <a:spAutoFit/>
          </a:bodyPr>
          <a:lstStyle/>
          <a:p>
            <a:r>
              <a:rPr lang="en-US" dirty="0"/>
              <a:t>courtesy of Axel Lindner</a:t>
            </a:r>
          </a:p>
        </p:txBody>
      </p:sp>
      <p:sp>
        <p:nvSpPr>
          <p:cNvPr id="2" name="Title 1">
            <a:extLst>
              <a:ext uri="{FF2B5EF4-FFF2-40B4-BE49-F238E27FC236}">
                <a16:creationId xmlns:a16="http://schemas.microsoft.com/office/drawing/2014/main" id="{BD9832C0-8FA7-EE49-831D-B7A0A4A00F36}"/>
              </a:ext>
            </a:extLst>
          </p:cNvPr>
          <p:cNvSpPr>
            <a:spLocks noGrp="1"/>
          </p:cNvSpPr>
          <p:nvPr>
            <p:ph type="title"/>
          </p:nvPr>
        </p:nvSpPr>
        <p:spPr>
          <a:xfrm>
            <a:off x="407987" y="379364"/>
            <a:ext cx="11569153" cy="1325563"/>
          </a:xfrm>
        </p:spPr>
        <p:txBody>
          <a:bodyPr/>
          <a:lstStyle/>
          <a:p>
            <a:r>
              <a:rPr lang="en-US" dirty="0" err="1"/>
              <a:t>Drei</a:t>
            </a:r>
            <a:r>
              <a:rPr lang="en-US" dirty="0"/>
              <a:t> </a:t>
            </a:r>
            <a:r>
              <a:rPr lang="en-US" dirty="0" err="1"/>
              <a:t>Arten</a:t>
            </a:r>
            <a:r>
              <a:rPr lang="en-US" dirty="0"/>
              <a:t> von Licht-</a:t>
            </a:r>
            <a:r>
              <a:rPr lang="en-US" dirty="0" err="1"/>
              <a:t>Durch</a:t>
            </a:r>
            <a:r>
              <a:rPr lang="en-US" dirty="0"/>
              <a:t>-Die-Wand @ DESY</a:t>
            </a:r>
          </a:p>
        </p:txBody>
      </p:sp>
    </p:spTree>
    <p:extLst>
      <p:ext uri="{BB962C8B-B14F-4D97-AF65-F5344CB8AC3E}">
        <p14:creationId xmlns:p14="http://schemas.microsoft.com/office/powerpoint/2010/main" val="15213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45DD-D75B-6547-AC85-5AB122A328D2}"/>
              </a:ext>
            </a:extLst>
          </p:cNvPr>
          <p:cNvSpPr>
            <a:spLocks noGrp="1"/>
          </p:cNvSpPr>
          <p:nvPr>
            <p:ph type="title"/>
          </p:nvPr>
        </p:nvSpPr>
        <p:spPr>
          <a:xfrm>
            <a:off x="308610" y="182565"/>
            <a:ext cx="11521440" cy="5566725"/>
          </a:xfrm>
        </p:spPr>
        <p:txBody>
          <a:bodyPr>
            <a:normAutofit/>
          </a:bodyPr>
          <a:lstStyle/>
          <a:p>
            <a:pPr algn="ctr"/>
            <a:r>
              <a:rPr lang="en-US" sz="6000" dirty="0" err="1"/>
              <a:t>Produktion</a:t>
            </a:r>
            <a:r>
              <a:rPr lang="en-US" sz="6000" dirty="0"/>
              <a:t> von</a:t>
            </a:r>
            <a:br>
              <a:rPr lang="en-US" sz="6000" dirty="0"/>
            </a:br>
            <a:r>
              <a:rPr lang="en-US" sz="6000" dirty="0"/>
              <a:t>HDF5 und Meta </a:t>
            </a:r>
            <a:r>
              <a:rPr lang="en-US" sz="6000" dirty="0" err="1"/>
              <a:t>Daten</a:t>
            </a:r>
            <a:endParaRPr lang="en-US" sz="6000" dirty="0"/>
          </a:p>
        </p:txBody>
      </p:sp>
      <p:sp>
        <p:nvSpPr>
          <p:cNvPr id="4" name="Footer Placeholder 3">
            <a:extLst>
              <a:ext uri="{FF2B5EF4-FFF2-40B4-BE49-F238E27FC236}">
                <a16:creationId xmlns:a16="http://schemas.microsoft.com/office/drawing/2014/main" id="{5E66FA0B-4C48-E449-AC01-2E098EFD7CA8}"/>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9C2A6F5D-19DF-D648-B550-EF13A2341849}"/>
              </a:ext>
            </a:extLst>
          </p:cNvPr>
          <p:cNvSpPr>
            <a:spLocks noGrp="1"/>
          </p:cNvSpPr>
          <p:nvPr>
            <p:ph type="sldNum" sz="quarter" idx="12"/>
          </p:nvPr>
        </p:nvSpPr>
        <p:spPr/>
        <p:txBody>
          <a:bodyPr/>
          <a:lstStyle/>
          <a:p>
            <a:fld id="{78278BF4-29EF-7B46-8BA9-14AE0DC9C796}" type="slidenum">
              <a:rPr lang="en-US" smtClean="0"/>
              <a:pPr/>
              <a:t>8</a:t>
            </a:fld>
            <a:endParaRPr lang="en-US" dirty="0"/>
          </a:p>
        </p:txBody>
      </p:sp>
    </p:spTree>
    <p:extLst>
      <p:ext uri="{BB962C8B-B14F-4D97-AF65-F5344CB8AC3E}">
        <p14:creationId xmlns:p14="http://schemas.microsoft.com/office/powerpoint/2010/main" val="299811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1CED-14E6-D2EC-3032-C011EDD6C350}"/>
              </a:ext>
            </a:extLst>
          </p:cNvPr>
          <p:cNvSpPr>
            <a:spLocks noGrp="1"/>
          </p:cNvSpPr>
          <p:nvPr>
            <p:ph type="title"/>
          </p:nvPr>
        </p:nvSpPr>
        <p:spPr/>
        <p:txBody>
          <a:bodyPr/>
          <a:lstStyle/>
          <a:p>
            <a:r>
              <a:rPr lang="en-US" dirty="0" err="1"/>
              <a:t>Struktureller</a:t>
            </a:r>
            <a:r>
              <a:rPr lang="en-US" dirty="0"/>
              <a:t> Experiment Aufbau</a:t>
            </a:r>
          </a:p>
        </p:txBody>
      </p:sp>
      <p:pic>
        <p:nvPicPr>
          <p:cNvPr id="7" name="Content Placeholder 6">
            <a:extLst>
              <a:ext uri="{FF2B5EF4-FFF2-40B4-BE49-F238E27FC236}">
                <a16:creationId xmlns:a16="http://schemas.microsoft.com/office/drawing/2014/main" id="{CBF9F7B4-740F-6312-F090-DB6A4CE2DE85}"/>
              </a:ext>
            </a:extLst>
          </p:cNvPr>
          <p:cNvPicPr>
            <a:picLocks noGrp="1" noChangeAspect="1"/>
          </p:cNvPicPr>
          <p:nvPr>
            <p:ph idx="1"/>
          </p:nvPr>
        </p:nvPicPr>
        <p:blipFill>
          <a:blip r:embed="rId2"/>
          <a:stretch>
            <a:fillRect/>
          </a:stretch>
        </p:blipFill>
        <p:spPr>
          <a:xfrm>
            <a:off x="1480169" y="1690688"/>
            <a:ext cx="9231662" cy="4351338"/>
          </a:xfrm>
        </p:spPr>
      </p:pic>
      <p:sp>
        <p:nvSpPr>
          <p:cNvPr id="4" name="Footer Placeholder 3">
            <a:extLst>
              <a:ext uri="{FF2B5EF4-FFF2-40B4-BE49-F238E27FC236}">
                <a16:creationId xmlns:a16="http://schemas.microsoft.com/office/drawing/2014/main" id="{195BEB95-1220-1DED-3CC4-CACE842F83AC}"/>
              </a:ext>
            </a:extLst>
          </p:cNvPr>
          <p:cNvSpPr>
            <a:spLocks noGrp="1"/>
          </p:cNvSpPr>
          <p:nvPr>
            <p:ph type="ftr" sz="quarter" idx="11"/>
          </p:nvPr>
        </p:nvSpPr>
        <p:spPr/>
        <p:txBody>
          <a:bodyPr/>
          <a:lstStyle/>
          <a:p>
            <a:pPr algn="ctr"/>
            <a:r>
              <a:rPr lang="en-US"/>
              <a:t>Sven Karstensen, DESY, SEI Tagung Karlsruhe 19. April 2023</a:t>
            </a:r>
            <a:endParaRPr lang="en-US" dirty="0"/>
          </a:p>
        </p:txBody>
      </p:sp>
      <p:sp>
        <p:nvSpPr>
          <p:cNvPr id="5" name="Slide Number Placeholder 4">
            <a:extLst>
              <a:ext uri="{FF2B5EF4-FFF2-40B4-BE49-F238E27FC236}">
                <a16:creationId xmlns:a16="http://schemas.microsoft.com/office/drawing/2014/main" id="{D5668961-3F56-C954-A978-FAA5EE1F429B}"/>
              </a:ext>
            </a:extLst>
          </p:cNvPr>
          <p:cNvSpPr>
            <a:spLocks noGrp="1"/>
          </p:cNvSpPr>
          <p:nvPr>
            <p:ph type="sldNum" sz="quarter" idx="12"/>
          </p:nvPr>
        </p:nvSpPr>
        <p:spPr/>
        <p:txBody>
          <a:bodyPr/>
          <a:lstStyle/>
          <a:p>
            <a:fld id="{78278BF4-29EF-7B46-8BA9-14AE0DC9C796}" type="slidenum">
              <a:rPr lang="en-US" smtClean="0"/>
              <a:pPr/>
              <a:t>9</a:t>
            </a:fld>
            <a:endParaRPr lang="en-US" dirty="0"/>
          </a:p>
        </p:txBody>
      </p:sp>
    </p:spTree>
    <p:extLst>
      <p:ext uri="{BB962C8B-B14F-4D97-AF65-F5344CB8AC3E}">
        <p14:creationId xmlns:p14="http://schemas.microsoft.com/office/powerpoint/2010/main" val="35056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81DBDC-8BF8-7A45-9588-9008A295B94F}" vid="{F581113B-79BB-4940-9707-751E00C49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18689</TotalTime>
  <Words>1373</Words>
  <Application>Microsoft Macintosh PowerPoint</Application>
  <PresentationFormat>Widescreen</PresentationFormat>
  <Paragraphs>250</Paragraphs>
  <Slides>23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HDF5 und MetaDaten am Beispiel vom ALPS Iic Experiment</vt:lpstr>
      <vt:lpstr>ALPS IIc ein Experiment zum Nachweis von Axions </vt:lpstr>
      <vt:lpstr>Warum suchen wir nach Axionen?</vt:lpstr>
      <vt:lpstr>Nachweismethode für Axion</vt:lpstr>
      <vt:lpstr>Über ALPS IIc</vt:lpstr>
      <vt:lpstr>PowerPoint Presentation</vt:lpstr>
      <vt:lpstr>Drei Arten von Licht-Durch-Die-Wand @ DESY</vt:lpstr>
      <vt:lpstr>Produktion von HDF5 und Meta Daten</vt:lpstr>
      <vt:lpstr>Struktureller Experiment Aufbau</vt:lpstr>
      <vt:lpstr>General DAQ Setup</vt:lpstr>
      <vt:lpstr>Trennung Kontrollsystem und Analyse</vt:lpstr>
      <vt:lpstr>Split Controlsystem and Analysis</vt:lpstr>
      <vt:lpstr>Analytic-View</vt:lpstr>
      <vt:lpstr>Was ist HDF5?</vt:lpstr>
      <vt:lpstr>Was sind Meta Daten (Daten über Daten) ?</vt:lpstr>
      <vt:lpstr>Kombinieren aller Informationen</vt:lpstr>
      <vt:lpstr>HDF Viewer</vt:lpstr>
      <vt:lpstr>Ideen zur vereinfachten Erstellung von Meta Daten</vt:lpstr>
      <vt:lpstr>Kriterien</vt:lpstr>
      <vt:lpstr>NodeRed flows &amp; json Format</vt:lpstr>
      <vt:lpstr>Zusammenführung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ALPS IIc Control System</dc:title>
  <dc:creator>Sven Karstensen</dc:creator>
  <cp:lastModifiedBy>Sven Karstensen</cp:lastModifiedBy>
  <cp:revision>192</cp:revision>
  <cp:lastPrinted>2020-12-02T12:37:08Z</cp:lastPrinted>
  <dcterms:created xsi:type="dcterms:W3CDTF">2019-10-16T07:22:21Z</dcterms:created>
  <dcterms:modified xsi:type="dcterms:W3CDTF">2023-04-17T21:31:57Z</dcterms:modified>
</cp:coreProperties>
</file>