
<file path=[Content_Types].xml><?xml version="1.0" encoding="utf-8"?>
<Types xmlns="http://schemas.openxmlformats.org/package/2006/content-types">
  <Default Extension="png" ContentType="image/png"/>
  <Default Extension="bin" ContentType="image/unknown"/>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684" r:id="rId3"/>
  </p:sldMasterIdLst>
  <p:notesMasterIdLst>
    <p:notesMasterId r:id="rId24"/>
  </p:notesMasterIdLst>
  <p:handoutMasterIdLst>
    <p:handoutMasterId r:id="rId25"/>
  </p:handoutMasterIdLst>
  <p:sldIdLst>
    <p:sldId id="327" r:id="rId4"/>
    <p:sldId id="323" r:id="rId5"/>
    <p:sldId id="324" r:id="rId6"/>
    <p:sldId id="428" r:id="rId7"/>
    <p:sldId id="430" r:id="rId8"/>
    <p:sldId id="431" r:id="rId9"/>
    <p:sldId id="488" r:id="rId10"/>
    <p:sldId id="489" r:id="rId11"/>
    <p:sldId id="490" r:id="rId12"/>
    <p:sldId id="492" r:id="rId13"/>
    <p:sldId id="487" r:id="rId14"/>
    <p:sldId id="496" r:id="rId15"/>
    <p:sldId id="498" r:id="rId16"/>
    <p:sldId id="497" r:id="rId17"/>
    <p:sldId id="500" r:id="rId18"/>
    <p:sldId id="499" r:id="rId19"/>
    <p:sldId id="493" r:id="rId20"/>
    <p:sldId id="494" r:id="rId21"/>
    <p:sldId id="495" r:id="rId22"/>
    <p:sldId id="421" r:id="rId23"/>
  </p:sldIdLst>
  <p:sldSz cx="9144000" cy="6858000" type="screen4x3"/>
  <p:notesSz cx="6797675" cy="9928225"/>
  <p:defaultTex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6" orient="horz" pos="1220" userDrawn="1">
          <p15:clr>
            <a:srgbClr val="A4A3A4"/>
          </p15:clr>
        </p15:guide>
        <p15:guide id="8" pos="368">
          <p15:clr>
            <a:srgbClr val="A4A3A4"/>
          </p15:clr>
        </p15:guide>
        <p15:guide id="9" pos="4322" userDrawn="1">
          <p15:clr>
            <a:srgbClr val="A4A3A4"/>
          </p15:clr>
        </p15:guide>
        <p15:guide id="11" pos="5435" userDrawn="1">
          <p15:clr>
            <a:srgbClr val="A4A3A4"/>
          </p15:clr>
        </p15:guide>
        <p15:guide id="12" orient="horz" pos="52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manRichter"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B4E3"/>
    <a:srgbClr val="00A0E3"/>
    <a:srgbClr val="009CDD"/>
    <a:srgbClr val="E60000"/>
    <a:srgbClr val="F00000"/>
    <a:srgbClr val="DA2E1C"/>
    <a:srgbClr val="AE2A20"/>
    <a:srgbClr val="C90705"/>
    <a:srgbClr val="F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6974" autoAdjust="0"/>
    <p:restoredTop sz="52995" autoAdjust="0"/>
  </p:normalViewPr>
  <p:slideViewPr>
    <p:cSldViewPr snapToGrid="0">
      <p:cViewPr varScale="1">
        <p:scale>
          <a:sx n="80" d="100"/>
          <a:sy n="80" d="100"/>
        </p:scale>
        <p:origin x="1364" y="44"/>
      </p:cViewPr>
      <p:guideLst>
        <p:guide orient="horz" pos="1220"/>
        <p:guide pos="368"/>
        <p:guide pos="4322"/>
        <p:guide pos="5435"/>
        <p:guide orient="horz" pos="527"/>
      </p:guideLst>
    </p:cSldViewPr>
  </p:slideViewPr>
  <p:outlineViewPr>
    <p:cViewPr>
      <p:scale>
        <a:sx n="33" d="100"/>
        <a:sy n="33" d="100"/>
      </p:scale>
      <p:origin x="0" y="-94740"/>
    </p:cViewPr>
  </p:outlineViewPr>
  <p:notesTextViewPr>
    <p:cViewPr>
      <p:scale>
        <a:sx n="3" d="2"/>
        <a:sy n="3" d="2"/>
      </p:scale>
      <p:origin x="0" y="0"/>
    </p:cViewPr>
  </p:notesTextViewPr>
  <p:sorterViewPr>
    <p:cViewPr varScale="1">
      <p:scale>
        <a:sx n="100" d="100"/>
        <a:sy n="100" d="100"/>
      </p:scale>
      <p:origin x="0" y="0"/>
    </p:cViewPr>
  </p:sorterViewPr>
  <p:gridSpacing cx="899999" cy="899999"/>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3"/>
            <a:ext cx="2945862" cy="495872"/>
          </a:xfrm>
          <a:prstGeom prst="rect">
            <a:avLst/>
          </a:prstGeom>
        </p:spPr>
        <p:txBody>
          <a:bodyPr vert="horz" lIns="87930" tIns="43965" rIns="87930" bIns="43965" rtlCol="0"/>
          <a:lstStyle>
            <a:lvl1pPr algn="l">
              <a:defRPr sz="1200"/>
            </a:lvl1pPr>
          </a:lstStyle>
          <a:p>
            <a:endParaRPr lang="de-DE"/>
          </a:p>
        </p:txBody>
      </p:sp>
      <p:sp>
        <p:nvSpPr>
          <p:cNvPr id="3" name="Datumsplatzhalter 2"/>
          <p:cNvSpPr>
            <a:spLocks noGrp="1"/>
          </p:cNvSpPr>
          <p:nvPr>
            <p:ph type="dt" sz="quarter" idx="1"/>
          </p:nvPr>
        </p:nvSpPr>
        <p:spPr>
          <a:xfrm>
            <a:off x="3850295" y="3"/>
            <a:ext cx="2945862" cy="495872"/>
          </a:xfrm>
          <a:prstGeom prst="rect">
            <a:avLst/>
          </a:prstGeom>
        </p:spPr>
        <p:txBody>
          <a:bodyPr vert="horz" lIns="87930" tIns="43965" rIns="87930" bIns="43965" rtlCol="0"/>
          <a:lstStyle>
            <a:lvl1pPr algn="r">
              <a:defRPr sz="1200"/>
            </a:lvl1pPr>
          </a:lstStyle>
          <a:p>
            <a:fld id="{0EFD03A8-958C-46DA-8CFC-3CDBD701B60A}" type="datetimeFigureOut">
              <a:rPr lang="de-DE" smtClean="0"/>
              <a:pPr/>
              <a:t>18.04.2023</a:t>
            </a:fld>
            <a:endParaRPr lang="de-DE"/>
          </a:p>
        </p:txBody>
      </p:sp>
      <p:sp>
        <p:nvSpPr>
          <p:cNvPr id="4" name="Fußzeilenplatzhalter 3"/>
          <p:cNvSpPr>
            <a:spLocks noGrp="1"/>
          </p:cNvSpPr>
          <p:nvPr>
            <p:ph type="ftr" sz="quarter" idx="2"/>
          </p:nvPr>
        </p:nvSpPr>
        <p:spPr>
          <a:xfrm>
            <a:off x="0" y="9430814"/>
            <a:ext cx="2945862" cy="495872"/>
          </a:xfrm>
          <a:prstGeom prst="rect">
            <a:avLst/>
          </a:prstGeom>
        </p:spPr>
        <p:txBody>
          <a:bodyPr vert="horz" lIns="87930" tIns="43965" rIns="87930" bIns="43965" rtlCol="0" anchor="b"/>
          <a:lstStyle>
            <a:lvl1pPr algn="l">
              <a:defRPr sz="1200"/>
            </a:lvl1pPr>
          </a:lstStyle>
          <a:p>
            <a:endParaRPr lang="de-DE"/>
          </a:p>
        </p:txBody>
      </p:sp>
      <p:sp>
        <p:nvSpPr>
          <p:cNvPr id="5" name="Foliennummernplatzhalter 4"/>
          <p:cNvSpPr>
            <a:spLocks noGrp="1"/>
          </p:cNvSpPr>
          <p:nvPr>
            <p:ph type="sldNum" sz="quarter" idx="3"/>
          </p:nvPr>
        </p:nvSpPr>
        <p:spPr>
          <a:xfrm>
            <a:off x="3850295" y="9430814"/>
            <a:ext cx="2945862" cy="495872"/>
          </a:xfrm>
          <a:prstGeom prst="rect">
            <a:avLst/>
          </a:prstGeom>
        </p:spPr>
        <p:txBody>
          <a:bodyPr vert="horz" lIns="87930" tIns="43965" rIns="87930" bIns="43965" rtlCol="0" anchor="b"/>
          <a:lstStyle>
            <a:lvl1pPr algn="r">
              <a:defRPr sz="1200"/>
            </a:lvl1pPr>
          </a:lstStyle>
          <a:p>
            <a:fld id="{46DF588A-4B97-4F3F-8C35-D5CAF3280D46}" type="slidenum">
              <a:rPr lang="de-DE" smtClean="0"/>
              <a:pPr/>
              <a:t>‹#›</a:t>
            </a:fld>
            <a:endParaRPr lang="de-DE"/>
          </a:p>
        </p:txBody>
      </p:sp>
    </p:spTree>
    <p:extLst>
      <p:ext uri="{BB962C8B-B14F-4D97-AF65-F5344CB8AC3E}">
        <p14:creationId xmlns:p14="http://schemas.microsoft.com/office/powerpoint/2010/main" val="4232924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3"/>
            <a:ext cx="2945862" cy="495872"/>
          </a:xfrm>
          <a:prstGeom prst="rect">
            <a:avLst/>
          </a:prstGeom>
        </p:spPr>
        <p:txBody>
          <a:bodyPr vert="horz" lIns="95247" tIns="47622" rIns="95247" bIns="47622" rtlCol="0"/>
          <a:lstStyle>
            <a:lvl1pPr algn="l" fontAlgn="auto">
              <a:spcBef>
                <a:spcPts val="0"/>
              </a:spcBef>
              <a:spcAft>
                <a:spcPts val="0"/>
              </a:spcAft>
              <a:defRPr sz="1300">
                <a:latin typeface="+mn-lt"/>
                <a:cs typeface="+mn-cs"/>
              </a:defRPr>
            </a:lvl1pPr>
          </a:lstStyle>
          <a:p>
            <a:pPr>
              <a:defRPr/>
            </a:pPr>
            <a:endParaRPr lang="de-DE"/>
          </a:p>
        </p:txBody>
      </p:sp>
      <p:sp>
        <p:nvSpPr>
          <p:cNvPr id="3" name="Datumsplatzhalter 2"/>
          <p:cNvSpPr>
            <a:spLocks noGrp="1"/>
          </p:cNvSpPr>
          <p:nvPr>
            <p:ph type="dt" idx="1"/>
          </p:nvPr>
        </p:nvSpPr>
        <p:spPr>
          <a:xfrm>
            <a:off x="3850295" y="3"/>
            <a:ext cx="2945862" cy="495872"/>
          </a:xfrm>
          <a:prstGeom prst="rect">
            <a:avLst/>
          </a:prstGeom>
        </p:spPr>
        <p:txBody>
          <a:bodyPr vert="horz" lIns="95247" tIns="47622" rIns="95247" bIns="47622" rtlCol="0"/>
          <a:lstStyle>
            <a:lvl1pPr algn="r" fontAlgn="auto">
              <a:spcBef>
                <a:spcPts val="0"/>
              </a:spcBef>
              <a:spcAft>
                <a:spcPts val="0"/>
              </a:spcAft>
              <a:defRPr sz="1300">
                <a:latin typeface="+mn-lt"/>
                <a:cs typeface="+mn-cs"/>
              </a:defRPr>
            </a:lvl1pPr>
          </a:lstStyle>
          <a:p>
            <a:pPr>
              <a:defRPr/>
            </a:pPr>
            <a:fld id="{5DD36D79-4155-4E13-94DF-BB474BB8BFB1}" type="datetimeFigureOut">
              <a:rPr lang="de-DE"/>
              <a:pPr>
                <a:defRPr/>
              </a:pPr>
              <a:t>18.04.2023</a:t>
            </a:fld>
            <a:endParaRPr lang="de-DE"/>
          </a:p>
        </p:txBody>
      </p:sp>
      <p:sp>
        <p:nvSpPr>
          <p:cNvPr id="4" name="Folienbildplatzhalter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5247" tIns="47622" rIns="95247" bIns="47622" rtlCol="0" anchor="ctr"/>
          <a:lstStyle/>
          <a:p>
            <a:pPr lvl="0"/>
            <a:endParaRPr lang="de-DE" noProof="0"/>
          </a:p>
        </p:txBody>
      </p:sp>
      <p:sp>
        <p:nvSpPr>
          <p:cNvPr id="5" name="Notizenplatzhalter 4"/>
          <p:cNvSpPr>
            <a:spLocks noGrp="1"/>
          </p:cNvSpPr>
          <p:nvPr>
            <p:ph type="body" sz="quarter" idx="3"/>
          </p:nvPr>
        </p:nvSpPr>
        <p:spPr>
          <a:xfrm>
            <a:off x="679465" y="4715406"/>
            <a:ext cx="5438748" cy="4467472"/>
          </a:xfrm>
          <a:prstGeom prst="rect">
            <a:avLst/>
          </a:prstGeom>
        </p:spPr>
        <p:txBody>
          <a:bodyPr vert="horz" lIns="95247" tIns="47622" rIns="95247" bIns="47622"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430814"/>
            <a:ext cx="2945862" cy="495872"/>
          </a:xfrm>
          <a:prstGeom prst="rect">
            <a:avLst/>
          </a:prstGeom>
        </p:spPr>
        <p:txBody>
          <a:bodyPr vert="horz" lIns="95247" tIns="47622" rIns="95247" bIns="47622" rtlCol="0" anchor="b"/>
          <a:lstStyle>
            <a:lvl1pPr algn="l" fontAlgn="auto">
              <a:spcBef>
                <a:spcPts val="0"/>
              </a:spcBef>
              <a:spcAft>
                <a:spcPts val="0"/>
              </a:spcAft>
              <a:defRPr sz="13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50295" y="9430814"/>
            <a:ext cx="2945862" cy="495872"/>
          </a:xfrm>
          <a:prstGeom prst="rect">
            <a:avLst/>
          </a:prstGeom>
        </p:spPr>
        <p:txBody>
          <a:bodyPr vert="horz" lIns="95247" tIns="47622" rIns="95247" bIns="47622" rtlCol="0" anchor="b"/>
          <a:lstStyle>
            <a:lvl1pPr algn="r" fontAlgn="auto">
              <a:spcBef>
                <a:spcPts val="0"/>
              </a:spcBef>
              <a:spcAft>
                <a:spcPts val="0"/>
              </a:spcAft>
              <a:defRPr sz="1300">
                <a:latin typeface="+mn-lt"/>
                <a:cs typeface="+mn-cs"/>
              </a:defRPr>
            </a:lvl1pPr>
          </a:lstStyle>
          <a:p>
            <a:pPr>
              <a:defRPr/>
            </a:pPr>
            <a:fld id="{C74165A1-3739-4098-878C-716A9BB58290}" type="slidenum">
              <a:rPr lang="de-DE"/>
              <a:pPr>
                <a:defRPr/>
              </a:pPr>
              <a:t>‹#›</a:t>
            </a:fld>
            <a:endParaRPr lang="de-DE"/>
          </a:p>
        </p:txBody>
      </p:sp>
    </p:spTree>
    <p:extLst>
      <p:ext uri="{BB962C8B-B14F-4D97-AF65-F5344CB8AC3E}">
        <p14:creationId xmlns:p14="http://schemas.microsoft.com/office/powerpoint/2010/main" val="4946150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C74165A1-3739-4098-878C-716A9BB58290}" type="slidenum">
              <a:rPr lang="de-DE" smtClean="0"/>
              <a:pPr>
                <a:defRPr/>
              </a:pPr>
              <a:t>1</a:t>
            </a:fld>
            <a:endParaRPr lang="de-DE"/>
          </a:p>
        </p:txBody>
      </p:sp>
    </p:spTree>
    <p:extLst>
      <p:ext uri="{BB962C8B-B14F-4D97-AF65-F5344CB8AC3E}">
        <p14:creationId xmlns:p14="http://schemas.microsoft.com/office/powerpoint/2010/main" val="4211982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C74165A1-3739-4098-878C-716A9BB58290}" type="slidenum">
              <a:rPr lang="de-DE" smtClean="0"/>
              <a:pPr>
                <a:defRPr/>
              </a:pPr>
              <a:t>10</a:t>
            </a:fld>
            <a:endParaRPr lang="de-DE"/>
          </a:p>
        </p:txBody>
      </p:sp>
    </p:spTree>
    <p:extLst>
      <p:ext uri="{BB962C8B-B14F-4D97-AF65-F5344CB8AC3E}">
        <p14:creationId xmlns:p14="http://schemas.microsoft.com/office/powerpoint/2010/main" val="241994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C74165A1-3739-4098-878C-716A9BB58290}" type="slidenum">
              <a:rPr lang="de-DE" smtClean="0"/>
              <a:pPr>
                <a:defRPr/>
              </a:pPr>
              <a:t>11</a:t>
            </a:fld>
            <a:endParaRPr lang="de-DE"/>
          </a:p>
        </p:txBody>
      </p:sp>
    </p:spTree>
    <p:extLst>
      <p:ext uri="{BB962C8B-B14F-4D97-AF65-F5344CB8AC3E}">
        <p14:creationId xmlns:p14="http://schemas.microsoft.com/office/powerpoint/2010/main" val="1387093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C74165A1-3739-4098-878C-716A9BB58290}" type="slidenum">
              <a:rPr lang="de-DE" smtClean="0"/>
              <a:pPr>
                <a:defRPr/>
              </a:pPr>
              <a:t>12</a:t>
            </a:fld>
            <a:endParaRPr lang="de-DE"/>
          </a:p>
        </p:txBody>
      </p:sp>
    </p:spTree>
    <p:extLst>
      <p:ext uri="{BB962C8B-B14F-4D97-AF65-F5344CB8AC3E}">
        <p14:creationId xmlns:p14="http://schemas.microsoft.com/office/powerpoint/2010/main" val="1991209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C++ Motion-Control Bibliotheken für CANopen oder EtherCAT</a:t>
            </a:r>
          </a:p>
          <a:p>
            <a:endParaRPr lang="de-DE"/>
          </a:p>
          <a:p>
            <a:r>
              <a:rPr lang="de-DE"/>
              <a:t>Kreuzkopplung: Gegenseitiges-Feedback von Schleppfehlern von beiden Achsen, um eine bessere Synchronisierung zu bekommen.</a:t>
            </a:r>
          </a:p>
          <a:p>
            <a:endParaRPr lang="de-DE"/>
          </a:p>
          <a:p>
            <a:endParaRPr lang="de-DE"/>
          </a:p>
          <a:p>
            <a:r>
              <a:rPr lang="de-DE"/>
              <a:t>High-speed position capture: z.B. um eine Kamera bei einer bestimmten Position auszulösen.</a:t>
            </a:r>
          </a:p>
        </p:txBody>
      </p:sp>
      <p:sp>
        <p:nvSpPr>
          <p:cNvPr id="4" name="Foliennummernplatzhalter 3"/>
          <p:cNvSpPr>
            <a:spLocks noGrp="1"/>
          </p:cNvSpPr>
          <p:nvPr>
            <p:ph type="sldNum" sz="quarter" idx="5"/>
          </p:nvPr>
        </p:nvSpPr>
        <p:spPr/>
        <p:txBody>
          <a:bodyPr/>
          <a:lstStyle/>
          <a:p>
            <a:pPr>
              <a:defRPr/>
            </a:pPr>
            <a:fld id="{C74165A1-3739-4098-878C-716A9BB58290}" type="slidenum">
              <a:rPr lang="de-DE" smtClean="0"/>
              <a:pPr>
                <a:defRPr/>
              </a:pPr>
              <a:t>13</a:t>
            </a:fld>
            <a:endParaRPr lang="de-DE"/>
          </a:p>
        </p:txBody>
      </p:sp>
    </p:spTree>
    <p:extLst>
      <p:ext uri="{BB962C8B-B14F-4D97-AF65-F5344CB8AC3E}">
        <p14:creationId xmlns:p14="http://schemas.microsoft.com/office/powerpoint/2010/main" val="1850977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C74165A1-3739-4098-878C-716A9BB58290}" type="slidenum">
              <a:rPr lang="de-DE" smtClean="0"/>
              <a:pPr>
                <a:defRPr/>
              </a:pPr>
              <a:t>14</a:t>
            </a:fld>
            <a:endParaRPr lang="de-DE"/>
          </a:p>
        </p:txBody>
      </p:sp>
    </p:spTree>
    <p:extLst>
      <p:ext uri="{BB962C8B-B14F-4D97-AF65-F5344CB8AC3E}">
        <p14:creationId xmlns:p14="http://schemas.microsoft.com/office/powerpoint/2010/main" val="531537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Bestimmte Filter zwischen vor dem Drehzahlregelkreis oder vor dem Stromregelkreis setzen (BiQuad == Z-Transform)</a:t>
            </a:r>
          </a:p>
          <a:p>
            <a:r>
              <a:rPr lang="de-DE"/>
              <a:t>Koeffizienten der Transfer-Funktion können eingestellt werden, z..B. nach Berechnung in MATLAB.</a:t>
            </a:r>
          </a:p>
          <a:p>
            <a:endParaRPr lang="de-DE"/>
          </a:p>
        </p:txBody>
      </p:sp>
      <p:sp>
        <p:nvSpPr>
          <p:cNvPr id="4" name="Foliennummernplatzhalter 3"/>
          <p:cNvSpPr>
            <a:spLocks noGrp="1"/>
          </p:cNvSpPr>
          <p:nvPr>
            <p:ph type="sldNum" sz="quarter" idx="5"/>
          </p:nvPr>
        </p:nvSpPr>
        <p:spPr/>
        <p:txBody>
          <a:bodyPr/>
          <a:lstStyle/>
          <a:p>
            <a:pPr>
              <a:defRPr/>
            </a:pPr>
            <a:fld id="{C74165A1-3739-4098-878C-716A9BB58290}" type="slidenum">
              <a:rPr lang="de-DE" smtClean="0"/>
              <a:pPr>
                <a:defRPr/>
              </a:pPr>
              <a:t>15</a:t>
            </a:fld>
            <a:endParaRPr lang="de-DE"/>
          </a:p>
        </p:txBody>
      </p:sp>
    </p:spTree>
    <p:extLst>
      <p:ext uri="{BB962C8B-B14F-4D97-AF65-F5344CB8AC3E}">
        <p14:creationId xmlns:p14="http://schemas.microsoft.com/office/powerpoint/2010/main" val="3763608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Wafer-Handling-Roboter werden für den Transport von Wafern innerhalb einer Vakuumkammer von Halbleiter-Inspektionsmaschinen verwendet. Die wichtigsten Anforderungen an die Roboter-Performance sind:    </a:t>
            </a:r>
          </a:p>
          <a:p>
            <a:endParaRPr lang="de-DE"/>
          </a:p>
          <a:p>
            <a:r>
              <a:rPr lang="de-DE"/>
              <a:t>#1 Geschwindigkeit und Beschleunigung: Eine schnelle Bewegung ist erwünscht, um die Produktionszeit zu verkürzen. Der Wafer wird jedoch auf dem Endeffektor des Roboters ohne jegliche Halterung platziert. Reibung ist die einzige Kraft, die ein Gleiten verhindert, daher muss die Beschleunigung begrenzt werden, um ein Gleiten zu vermeiden.    </a:t>
            </a:r>
          </a:p>
          <a:p>
            <a:endParaRPr lang="de-DE"/>
          </a:p>
          <a:p>
            <a:r>
              <a:rPr lang="de-DE"/>
              <a:t>#2 Genauigkeit der Verfolgung und Positionierung: Die Referenztrajektorie muss glatt sein, um ein Gleiten zu vermeiden. Es ist wichtig, den Tracking-Fehler zu reduzieren, um die Gleichmäßigkeit der Bewegung zu gewährleisten.    </a:t>
            </a:r>
          </a:p>
          <a:p>
            <a:endParaRPr lang="de-DE"/>
          </a:p>
          <a:p>
            <a:r>
              <a:rPr lang="de-DE"/>
              <a:t>#3 Vibrationen und Schwingungen können zum Gleiten der Wafer führen, wodurch kontaminierende Partikel entstehen und die Wafer sogar umkippen können.</a:t>
            </a:r>
          </a:p>
        </p:txBody>
      </p:sp>
      <p:sp>
        <p:nvSpPr>
          <p:cNvPr id="4" name="Foliennummernplatzhalter 3"/>
          <p:cNvSpPr>
            <a:spLocks noGrp="1"/>
          </p:cNvSpPr>
          <p:nvPr>
            <p:ph type="sldNum" sz="quarter" idx="5"/>
          </p:nvPr>
        </p:nvSpPr>
        <p:spPr/>
        <p:txBody>
          <a:bodyPr/>
          <a:lstStyle/>
          <a:p>
            <a:pPr>
              <a:defRPr/>
            </a:pPr>
            <a:fld id="{C74165A1-3739-4098-878C-716A9BB58290}" type="slidenum">
              <a:rPr lang="de-DE" smtClean="0"/>
              <a:pPr>
                <a:defRPr/>
              </a:pPr>
              <a:t>16</a:t>
            </a:fld>
            <a:endParaRPr lang="de-DE"/>
          </a:p>
        </p:txBody>
      </p:sp>
    </p:spTree>
    <p:extLst>
      <p:ext uri="{BB962C8B-B14F-4D97-AF65-F5344CB8AC3E}">
        <p14:creationId xmlns:p14="http://schemas.microsoft.com/office/powerpoint/2010/main" val="4287977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C74165A1-3739-4098-878C-716A9BB58290}" type="slidenum">
              <a:rPr lang="de-DE" smtClean="0"/>
              <a:pPr>
                <a:defRPr/>
              </a:pPr>
              <a:t>17</a:t>
            </a:fld>
            <a:endParaRPr lang="de-DE"/>
          </a:p>
        </p:txBody>
      </p:sp>
    </p:spTree>
    <p:extLst>
      <p:ext uri="{BB962C8B-B14F-4D97-AF65-F5344CB8AC3E}">
        <p14:creationId xmlns:p14="http://schemas.microsoft.com/office/powerpoint/2010/main" val="3720060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Copley bus means: Inter-FPGA communication via an IDC bus, for minimal latency.</a:t>
            </a:r>
          </a:p>
          <a:p>
            <a:endParaRPr lang="de-DE"/>
          </a:p>
          <a:p>
            <a:r>
              <a:rPr lang="de-DE"/>
              <a:t>CANbus control means, customer can command:go-up, go-down.</a:t>
            </a:r>
          </a:p>
          <a:p>
            <a:endParaRPr lang="de-DE"/>
          </a:p>
          <a:p>
            <a:r>
              <a:rPr lang="de-DE"/>
              <a:t>Schwierigkeit, Multi-Achs-Systeme zu synchronisieren. Risiko von Verkantung usw.</a:t>
            </a:r>
          </a:p>
          <a:p>
            <a:endParaRPr lang="de-DE"/>
          </a:p>
          <a:p>
            <a:r>
              <a:rPr lang="de-DE"/>
              <a:t>Current comment means: they used the 50A Nennstrom version of APV</a:t>
            </a:r>
          </a:p>
        </p:txBody>
      </p:sp>
      <p:sp>
        <p:nvSpPr>
          <p:cNvPr id="4" name="Foliennummernplatzhalter 3"/>
          <p:cNvSpPr>
            <a:spLocks noGrp="1"/>
          </p:cNvSpPr>
          <p:nvPr>
            <p:ph type="sldNum" sz="quarter" idx="5"/>
          </p:nvPr>
        </p:nvSpPr>
        <p:spPr/>
        <p:txBody>
          <a:bodyPr/>
          <a:lstStyle/>
          <a:p>
            <a:pPr>
              <a:defRPr/>
            </a:pPr>
            <a:fld id="{C74165A1-3739-4098-878C-716A9BB58290}" type="slidenum">
              <a:rPr lang="de-DE" smtClean="0"/>
              <a:pPr>
                <a:defRPr/>
              </a:pPr>
              <a:t>18</a:t>
            </a:fld>
            <a:endParaRPr lang="de-DE"/>
          </a:p>
        </p:txBody>
      </p:sp>
    </p:spTree>
    <p:extLst>
      <p:ext uri="{BB962C8B-B14F-4D97-AF65-F5344CB8AC3E}">
        <p14:creationId xmlns:p14="http://schemas.microsoft.com/office/powerpoint/2010/main" val="969728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C74165A1-3739-4098-878C-716A9BB58290}" type="slidenum">
              <a:rPr lang="de-DE" smtClean="0"/>
              <a:pPr>
                <a:defRPr/>
              </a:pPr>
              <a:t>19</a:t>
            </a:fld>
            <a:endParaRPr lang="de-DE"/>
          </a:p>
        </p:txBody>
      </p:sp>
    </p:spTree>
    <p:extLst>
      <p:ext uri="{BB962C8B-B14F-4D97-AF65-F5344CB8AC3E}">
        <p14:creationId xmlns:p14="http://schemas.microsoft.com/office/powerpoint/2010/main" val="1896543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C74165A1-3739-4098-878C-716A9BB58290}" type="slidenum">
              <a:rPr lang="de-DE" smtClean="0"/>
              <a:pPr>
                <a:defRPr/>
              </a:pPr>
              <a:t>2</a:t>
            </a:fld>
            <a:endParaRPr lang="de-DE"/>
          </a:p>
        </p:txBody>
      </p:sp>
    </p:spTree>
    <p:extLst>
      <p:ext uri="{BB962C8B-B14F-4D97-AF65-F5344CB8AC3E}">
        <p14:creationId xmlns:p14="http://schemas.microsoft.com/office/powerpoint/2010/main" val="3755360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C74165A1-3739-4098-878C-716A9BB58290}" type="slidenum">
              <a:rPr lang="de-DE" smtClean="0"/>
              <a:pPr>
                <a:defRPr/>
              </a:pPr>
              <a:t>20</a:t>
            </a:fld>
            <a:endParaRPr lang="de-DE"/>
          </a:p>
        </p:txBody>
      </p:sp>
    </p:spTree>
    <p:extLst>
      <p:ext uri="{BB962C8B-B14F-4D97-AF65-F5344CB8AC3E}">
        <p14:creationId xmlns:p14="http://schemas.microsoft.com/office/powerpoint/2010/main" val="1465222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C74165A1-3739-4098-878C-716A9BB58290}" type="slidenum">
              <a:rPr lang="de-DE" smtClean="0"/>
              <a:pPr>
                <a:defRPr/>
              </a:pPr>
              <a:t>3</a:t>
            </a:fld>
            <a:endParaRPr lang="de-DE"/>
          </a:p>
        </p:txBody>
      </p:sp>
    </p:spTree>
    <p:extLst>
      <p:ext uri="{BB962C8B-B14F-4D97-AF65-F5344CB8AC3E}">
        <p14:creationId xmlns:p14="http://schemas.microsoft.com/office/powerpoint/2010/main" val="1295504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C74165A1-3739-4098-878C-716A9BB58290}" type="slidenum">
              <a:rPr lang="de-DE" smtClean="0"/>
              <a:pPr>
                <a:defRPr/>
              </a:pPr>
              <a:t>4</a:t>
            </a:fld>
            <a:endParaRPr lang="de-DE"/>
          </a:p>
        </p:txBody>
      </p:sp>
    </p:spTree>
    <p:extLst>
      <p:ext uri="{BB962C8B-B14F-4D97-AF65-F5344CB8AC3E}">
        <p14:creationId xmlns:p14="http://schemas.microsoft.com/office/powerpoint/2010/main" val="3883228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C74165A1-3739-4098-878C-716A9BB58290}" type="slidenum">
              <a:rPr lang="de-DE" smtClean="0"/>
              <a:pPr>
                <a:defRPr/>
              </a:pPr>
              <a:t>5</a:t>
            </a:fld>
            <a:endParaRPr lang="de-DE"/>
          </a:p>
        </p:txBody>
      </p:sp>
    </p:spTree>
    <p:extLst>
      <p:ext uri="{BB962C8B-B14F-4D97-AF65-F5344CB8AC3E}">
        <p14:creationId xmlns:p14="http://schemas.microsoft.com/office/powerpoint/2010/main" val="474575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C74165A1-3739-4098-878C-716A9BB58290}" type="slidenum">
              <a:rPr lang="de-DE" smtClean="0"/>
              <a:pPr>
                <a:defRPr/>
              </a:pPr>
              <a:t>6</a:t>
            </a:fld>
            <a:endParaRPr lang="de-DE"/>
          </a:p>
        </p:txBody>
      </p:sp>
    </p:spTree>
    <p:extLst>
      <p:ext uri="{BB962C8B-B14F-4D97-AF65-F5344CB8AC3E}">
        <p14:creationId xmlns:p14="http://schemas.microsoft.com/office/powerpoint/2010/main" val="1275004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C74165A1-3739-4098-878C-716A9BB58290}" type="slidenum">
              <a:rPr lang="de-DE" smtClean="0"/>
              <a:pPr>
                <a:defRPr/>
              </a:pPr>
              <a:t>7</a:t>
            </a:fld>
            <a:endParaRPr lang="de-DE"/>
          </a:p>
        </p:txBody>
      </p:sp>
    </p:spTree>
    <p:extLst>
      <p:ext uri="{BB962C8B-B14F-4D97-AF65-F5344CB8AC3E}">
        <p14:creationId xmlns:p14="http://schemas.microsoft.com/office/powerpoint/2010/main" val="2602383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C74165A1-3739-4098-878C-716A9BB58290}" type="slidenum">
              <a:rPr lang="de-DE" smtClean="0"/>
              <a:pPr>
                <a:defRPr/>
              </a:pPr>
              <a:t>8</a:t>
            </a:fld>
            <a:endParaRPr lang="de-DE"/>
          </a:p>
        </p:txBody>
      </p:sp>
    </p:spTree>
    <p:extLst>
      <p:ext uri="{BB962C8B-B14F-4D97-AF65-F5344CB8AC3E}">
        <p14:creationId xmlns:p14="http://schemas.microsoft.com/office/powerpoint/2010/main" val="3530716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C74165A1-3739-4098-878C-716A9BB58290}" type="slidenum">
              <a:rPr lang="de-DE" smtClean="0"/>
              <a:pPr>
                <a:defRPr/>
              </a:pPr>
              <a:t>9</a:t>
            </a:fld>
            <a:endParaRPr lang="de-DE"/>
          </a:p>
        </p:txBody>
      </p:sp>
    </p:spTree>
    <p:extLst>
      <p:ext uri="{BB962C8B-B14F-4D97-AF65-F5344CB8AC3E}">
        <p14:creationId xmlns:p14="http://schemas.microsoft.com/office/powerpoint/2010/main" val="4185823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7"/>
            <a:ext cx="7772400" cy="1470025"/>
          </a:xfrm>
        </p:spPr>
        <p:txBody>
          <a:bodyPr/>
          <a:lstStyle>
            <a:lvl1pPr algn="ctr">
              <a:defRPr>
                <a:solidFill>
                  <a:srgbClr val="009CDD"/>
                </a:solidFill>
              </a:defRPr>
            </a:lvl1pPr>
          </a:lstStyle>
          <a:p>
            <a:r>
              <a:rPr lang="de-DE" dirty="0"/>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lvl1pPr>
              <a:defRPr/>
            </a:lvl1pPr>
          </a:lstStyle>
          <a:p>
            <a:pPr>
              <a:defRPr/>
            </a:pPr>
            <a:fld id="{86EA16A8-6660-46EC-8E6D-9647C0A40EBD}" type="datetime1">
              <a:rPr lang="de-DE" smtClean="0"/>
              <a:t>18.04.2023</a:t>
            </a:fld>
            <a:endParaRPr lang="de-DE"/>
          </a:p>
        </p:txBody>
      </p:sp>
      <p:sp>
        <p:nvSpPr>
          <p:cNvPr id="6" name="Foliennummernplatzhalter 5"/>
          <p:cNvSpPr>
            <a:spLocks noGrp="1"/>
          </p:cNvSpPr>
          <p:nvPr>
            <p:ph type="sldNum" sz="quarter" idx="12"/>
          </p:nvPr>
        </p:nvSpPr>
        <p:spPr>
          <a:xfrm>
            <a:off x="6948210" y="6590432"/>
            <a:ext cx="2133600" cy="365125"/>
          </a:xfrm>
        </p:spPr>
        <p:txBody>
          <a:bodyPr/>
          <a:lstStyle>
            <a:lvl1pPr>
              <a:defRPr/>
            </a:lvl1pPr>
          </a:lstStyle>
          <a:p>
            <a:pPr>
              <a:defRPr/>
            </a:pPr>
            <a:fld id="{661DC888-8189-4A03-885C-D28E01303C03}" type="slidenum">
              <a:rPr lang="de-DE"/>
              <a:pPr>
                <a:defRPr/>
              </a:pPr>
              <a:t>‹#›</a:t>
            </a:fld>
            <a:endParaRPr lang="de-DE"/>
          </a:p>
        </p:txBody>
      </p:sp>
      <p:sp>
        <p:nvSpPr>
          <p:cNvPr id="7" name="Rechteck 6"/>
          <p:cNvSpPr/>
          <p:nvPr userDrawn="1"/>
        </p:nvSpPr>
        <p:spPr>
          <a:xfrm>
            <a:off x="0" y="907085"/>
            <a:ext cx="6313018" cy="3584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76082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40"/>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40"/>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2027A779-ACE5-40F4-999F-54E3C05D7177}" type="datetime1">
              <a:rPr lang="de-DE" smtClean="0"/>
              <a:t>18.04.2023</a:t>
            </a:fld>
            <a:endParaRPr lang="de-DE"/>
          </a:p>
        </p:txBody>
      </p:sp>
      <p:sp>
        <p:nvSpPr>
          <p:cNvPr id="5" name="Fußzeilenplatzhalter 4"/>
          <p:cNvSpPr>
            <a:spLocks noGrp="1"/>
          </p:cNvSpPr>
          <p:nvPr>
            <p:ph type="ftr" sz="quarter" idx="11"/>
          </p:nvPr>
        </p:nvSpPr>
        <p:spPr>
          <a:xfrm>
            <a:off x="3168090" y="6590432"/>
            <a:ext cx="2895600" cy="365125"/>
          </a:xfrm>
          <a:prstGeom prst="rect">
            <a:avLst/>
          </a:prstGeom>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C5E479BB-F2DC-4F33-B328-FDCAEA6B625C}" type="slidenum">
              <a:rPr lang="de-DE"/>
              <a:pPr>
                <a:defRPr/>
              </a:pPr>
              <a:t>‹#›</a:t>
            </a:fld>
            <a:endParaRPr lang="de-DE"/>
          </a:p>
        </p:txBody>
      </p:sp>
    </p:spTree>
    <p:extLst>
      <p:ext uri="{BB962C8B-B14F-4D97-AF65-F5344CB8AC3E}">
        <p14:creationId xmlns:p14="http://schemas.microsoft.com/office/powerpoint/2010/main" val="1697427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4" y="1842192"/>
            <a:ext cx="8229600" cy="4058171"/>
          </a:xfrm>
        </p:spPr>
        <p:txBody>
          <a:bodyPr/>
          <a:lstStyle>
            <a:lvl1pPr marL="0" indent="0">
              <a:buFont typeface="Arial" pitchFamily="34" charset="0"/>
              <a:buNone/>
              <a:defRPr sz="1800" b="1">
                <a:latin typeface="Arial" pitchFamily="34" charset="0"/>
                <a:cs typeface="Arial" pitchFamily="34" charset="0"/>
              </a:defRPr>
            </a:lvl1pPr>
            <a:lvl2pPr marL="269875" indent="-269875">
              <a:buFont typeface="Arial" pitchFamily="34" charset="0"/>
              <a:buChar char="•"/>
              <a:defRPr sz="1800">
                <a:latin typeface="Arial" pitchFamily="34" charset="0"/>
                <a:cs typeface="Arial" pitchFamily="34" charset="0"/>
              </a:defRPr>
            </a:lvl2pPr>
            <a:lvl3pPr marL="541338" indent="-271463">
              <a:buFont typeface="Symbol" pitchFamily="18" charset="2"/>
              <a:buChar char="-"/>
              <a:defRPr sz="1600">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de-DE" dirty="0"/>
              <a:t>Textmasterformat bearbeiten</a:t>
            </a:r>
          </a:p>
          <a:p>
            <a:pPr lvl="1"/>
            <a:r>
              <a:rPr lang="de-DE" dirty="0"/>
              <a:t>Zweite Ebene</a:t>
            </a:r>
          </a:p>
          <a:p>
            <a:pPr lvl="2"/>
            <a:r>
              <a:rPr lang="de-DE" dirty="0"/>
              <a:t>Dritte Ebene</a:t>
            </a:r>
          </a:p>
        </p:txBody>
      </p:sp>
      <p:sp>
        <p:nvSpPr>
          <p:cNvPr id="14" name="Textplatzhalter 13"/>
          <p:cNvSpPr>
            <a:spLocks noGrp="1"/>
          </p:cNvSpPr>
          <p:nvPr>
            <p:ph type="body" sz="quarter" idx="13"/>
          </p:nvPr>
        </p:nvSpPr>
        <p:spPr>
          <a:xfrm>
            <a:off x="461371" y="483987"/>
            <a:ext cx="5401220" cy="520700"/>
          </a:xfrm>
        </p:spPr>
        <p:txBody>
          <a:bodyPr>
            <a:normAutofit/>
          </a:bodyPr>
          <a:lstStyle>
            <a:lvl1pPr marL="0" indent="0" algn="l">
              <a:buNone/>
              <a:defRPr sz="2400" b="1">
                <a:solidFill>
                  <a:srgbClr val="009CDD"/>
                </a:solidFill>
                <a:latin typeface="Arial" pitchFamily="34" charset="0"/>
                <a:cs typeface="Arial" pitchFamily="34" charset="0"/>
              </a:defRPr>
            </a:lvl1pPr>
          </a:lstStyle>
          <a:p>
            <a:pPr lvl="0"/>
            <a:r>
              <a:rPr lang="de-DE" dirty="0"/>
              <a:t>Textmasterformat bearbeiten</a:t>
            </a:r>
          </a:p>
        </p:txBody>
      </p:sp>
      <p:sp>
        <p:nvSpPr>
          <p:cNvPr id="6" name="Datumsplatzhalter 3"/>
          <p:cNvSpPr>
            <a:spLocks noGrp="1"/>
          </p:cNvSpPr>
          <p:nvPr>
            <p:ph type="dt" sz="half" idx="14"/>
          </p:nvPr>
        </p:nvSpPr>
        <p:spPr/>
        <p:txBody>
          <a:bodyPr/>
          <a:lstStyle>
            <a:lvl1pPr>
              <a:defRPr sz="900" b="0">
                <a:latin typeface="Arial" pitchFamily="34" charset="0"/>
                <a:cs typeface="Arial" pitchFamily="34" charset="0"/>
              </a:defRPr>
            </a:lvl1pPr>
          </a:lstStyle>
          <a:p>
            <a:pPr>
              <a:defRPr/>
            </a:pPr>
            <a:fld id="{507796B5-0838-4597-99A4-A00A776027DE}" type="datetime1">
              <a:rPr lang="de-DE" smtClean="0"/>
              <a:t>18.04.2023</a:t>
            </a:fld>
            <a:endParaRPr lang="de-DE" dirty="0"/>
          </a:p>
        </p:txBody>
      </p:sp>
      <p:sp>
        <p:nvSpPr>
          <p:cNvPr id="7" name="Fußzeilenplatzhalter 4"/>
          <p:cNvSpPr>
            <a:spLocks noGrp="1"/>
          </p:cNvSpPr>
          <p:nvPr>
            <p:ph type="ftr" sz="quarter" idx="15"/>
          </p:nvPr>
        </p:nvSpPr>
        <p:spPr>
          <a:xfrm>
            <a:off x="3162620" y="6556136"/>
            <a:ext cx="2895600" cy="365125"/>
          </a:xfrm>
          <a:prstGeom prst="rect">
            <a:avLst/>
          </a:prstGeom>
        </p:spPr>
        <p:txBody>
          <a:bodyPr/>
          <a:lstStyle>
            <a:lvl1pPr>
              <a:defRPr sz="900">
                <a:latin typeface="Arial" pitchFamily="34" charset="0"/>
                <a:cs typeface="Arial" pitchFamily="34" charset="0"/>
              </a:defRPr>
            </a:lvl1pPr>
          </a:lstStyle>
          <a:p>
            <a:pPr>
              <a:defRPr/>
            </a:pPr>
            <a:endParaRPr lang="de-DE" dirty="0"/>
          </a:p>
        </p:txBody>
      </p:sp>
      <p:sp>
        <p:nvSpPr>
          <p:cNvPr id="8" name="Foliennummernplatzhalter 5"/>
          <p:cNvSpPr>
            <a:spLocks noGrp="1"/>
          </p:cNvSpPr>
          <p:nvPr>
            <p:ph type="sldNum" sz="quarter" idx="16"/>
          </p:nvPr>
        </p:nvSpPr>
        <p:spPr/>
        <p:txBody>
          <a:bodyPr/>
          <a:lstStyle>
            <a:lvl1pPr>
              <a:defRPr sz="900">
                <a:latin typeface="Arial" pitchFamily="34" charset="0"/>
                <a:cs typeface="Arial" pitchFamily="34" charset="0"/>
              </a:defRPr>
            </a:lvl1pPr>
          </a:lstStyle>
          <a:p>
            <a:pPr>
              <a:defRPr/>
            </a:pPr>
            <a:fld id="{6BBC6128-25F0-468C-ADBF-5A8B47A1B928}" type="slidenum">
              <a:rPr lang="de-DE"/>
              <a:pPr>
                <a:defRPr/>
              </a:pPr>
              <a:t>‹#›</a:t>
            </a:fld>
            <a:endParaRPr lang="de-DE" dirty="0"/>
          </a:p>
        </p:txBody>
      </p:sp>
      <p:cxnSp>
        <p:nvCxnSpPr>
          <p:cNvPr id="13" name="Gerade Verbindung 12"/>
          <p:cNvCxnSpPr/>
          <p:nvPr userDrawn="1"/>
        </p:nvCxnSpPr>
        <p:spPr>
          <a:xfrm>
            <a:off x="0" y="1131888"/>
            <a:ext cx="6253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94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7"/>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98C4CD4D-5950-4679-BBF5-91934D36D4FA}" type="datetime1">
              <a:rPr lang="de-DE" smtClean="0"/>
              <a:t>18.04.2023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233C63F-55DF-455D-AE12-CD741472D720}" type="slidenum">
              <a:rPr lang="de-DE" smtClean="0"/>
              <a:pPr/>
              <a:t>‹#›</a:t>
            </a:fld>
            <a:endParaRPr lang="de-DE"/>
          </a:p>
        </p:txBody>
      </p:sp>
    </p:spTree>
    <p:extLst>
      <p:ext uri="{BB962C8B-B14F-4D97-AF65-F5344CB8AC3E}">
        <p14:creationId xmlns:p14="http://schemas.microsoft.com/office/powerpoint/2010/main" val="2167980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1650461-058C-4E66-AFD9-3789C9DAA704}" type="datetime1">
              <a:rPr lang="de-DE" smtClean="0"/>
              <a:t>18.04.2023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233C63F-55DF-455D-AE12-CD741472D720}" type="slidenum">
              <a:rPr lang="de-DE" smtClean="0"/>
              <a:pPr/>
              <a:t>‹#›</a:t>
            </a:fld>
            <a:endParaRPr lang="de-DE"/>
          </a:p>
        </p:txBody>
      </p:sp>
    </p:spTree>
    <p:extLst>
      <p:ext uri="{BB962C8B-B14F-4D97-AF65-F5344CB8AC3E}">
        <p14:creationId xmlns:p14="http://schemas.microsoft.com/office/powerpoint/2010/main" val="3066076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2"/>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1C159239-B658-4D27-90C6-10BB77217CAE}" type="datetime1">
              <a:rPr lang="de-DE" smtClean="0"/>
              <a:t>18.04.2023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233C63F-55DF-455D-AE12-CD741472D720}" type="slidenum">
              <a:rPr lang="de-DE" smtClean="0"/>
              <a:pPr/>
              <a:t>‹#›</a:t>
            </a:fld>
            <a:endParaRPr lang="de-DE"/>
          </a:p>
        </p:txBody>
      </p:sp>
    </p:spTree>
    <p:extLst>
      <p:ext uri="{BB962C8B-B14F-4D97-AF65-F5344CB8AC3E}">
        <p14:creationId xmlns:p14="http://schemas.microsoft.com/office/powerpoint/2010/main" val="4158095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BF77163F-5D3D-4904-A167-4274A5E25AA1}" type="datetime1">
              <a:rPr lang="de-DE" smtClean="0"/>
              <a:t>18.04.2023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233C63F-55DF-455D-AE12-CD741472D720}" type="slidenum">
              <a:rPr lang="de-DE" smtClean="0"/>
              <a:pPr/>
              <a:t>‹#›</a:t>
            </a:fld>
            <a:endParaRPr lang="de-DE"/>
          </a:p>
        </p:txBody>
      </p:sp>
    </p:spTree>
    <p:extLst>
      <p:ext uri="{BB962C8B-B14F-4D97-AF65-F5344CB8AC3E}">
        <p14:creationId xmlns:p14="http://schemas.microsoft.com/office/powerpoint/2010/main" val="4179123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1226B214-8567-4A0B-97A1-79BCDF98C6DE}" type="datetime1">
              <a:rPr lang="de-DE" smtClean="0"/>
              <a:t>18.04.2023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4233C63F-55DF-455D-AE12-CD741472D720}" type="slidenum">
              <a:rPr lang="de-DE" smtClean="0"/>
              <a:pPr/>
              <a:t>‹#›</a:t>
            </a:fld>
            <a:endParaRPr lang="de-DE"/>
          </a:p>
        </p:txBody>
      </p:sp>
    </p:spTree>
    <p:extLst>
      <p:ext uri="{BB962C8B-B14F-4D97-AF65-F5344CB8AC3E}">
        <p14:creationId xmlns:p14="http://schemas.microsoft.com/office/powerpoint/2010/main" val="3817266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476AFF29-4530-43DF-9B70-6ADC0E953D0A}" type="datetime1">
              <a:rPr lang="de-DE" smtClean="0"/>
              <a:t>18.04.2023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4233C63F-55DF-455D-AE12-CD741472D720}" type="slidenum">
              <a:rPr lang="de-DE" smtClean="0"/>
              <a:pPr/>
              <a:t>‹#›</a:t>
            </a:fld>
            <a:endParaRPr lang="de-DE"/>
          </a:p>
        </p:txBody>
      </p:sp>
    </p:spTree>
    <p:extLst>
      <p:ext uri="{BB962C8B-B14F-4D97-AF65-F5344CB8AC3E}">
        <p14:creationId xmlns:p14="http://schemas.microsoft.com/office/powerpoint/2010/main" val="2740280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15CF2B1-E660-430A-BA28-17D54DA4FF34}" type="datetime1">
              <a:rPr lang="de-DE" smtClean="0"/>
              <a:t>18.04.2023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4233C63F-55DF-455D-AE12-CD741472D720}" type="slidenum">
              <a:rPr lang="de-DE" smtClean="0"/>
              <a:pPr/>
              <a:t>‹#›</a:t>
            </a:fld>
            <a:endParaRPr lang="de-DE"/>
          </a:p>
        </p:txBody>
      </p:sp>
    </p:spTree>
    <p:extLst>
      <p:ext uri="{BB962C8B-B14F-4D97-AF65-F5344CB8AC3E}">
        <p14:creationId xmlns:p14="http://schemas.microsoft.com/office/powerpoint/2010/main" val="2010162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AD7C945C-EFEE-4DE0-A14D-55365721A379}" type="datetime1">
              <a:rPr lang="de-DE" smtClean="0"/>
              <a:t>18.04.2023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233C63F-55DF-455D-AE12-CD741472D720}" type="slidenum">
              <a:rPr lang="de-DE" smtClean="0"/>
              <a:pPr/>
              <a:t>‹#›</a:t>
            </a:fld>
            <a:endParaRPr lang="de-DE"/>
          </a:p>
        </p:txBody>
      </p:sp>
    </p:spTree>
    <p:extLst>
      <p:ext uri="{BB962C8B-B14F-4D97-AF65-F5344CB8AC3E}">
        <p14:creationId xmlns:p14="http://schemas.microsoft.com/office/powerpoint/2010/main" val="2584430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2"/>
            <a:ext cx="7772400" cy="1362075"/>
          </a:xfrm>
        </p:spPr>
        <p:txBody>
          <a:bodyPr anchor="t"/>
          <a:lstStyle>
            <a:lvl1pPr algn="l">
              <a:defRPr sz="4000" b="1" cap="all">
                <a:solidFill>
                  <a:srgbClr val="009CDD"/>
                </a:solidFill>
              </a:defRPr>
            </a:lvl1pPr>
          </a:lstStyle>
          <a:p>
            <a:r>
              <a:rPr lang="de-DE" dirty="0"/>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Textmasterformat bearbeiten</a:t>
            </a:r>
          </a:p>
        </p:txBody>
      </p:sp>
      <p:sp>
        <p:nvSpPr>
          <p:cNvPr id="4" name="Datumsplatzhalter 3"/>
          <p:cNvSpPr>
            <a:spLocks noGrp="1"/>
          </p:cNvSpPr>
          <p:nvPr>
            <p:ph type="dt" sz="half" idx="10"/>
          </p:nvPr>
        </p:nvSpPr>
        <p:spPr/>
        <p:txBody>
          <a:bodyPr/>
          <a:lstStyle>
            <a:lvl1pPr>
              <a:defRPr/>
            </a:lvl1pPr>
          </a:lstStyle>
          <a:p>
            <a:pPr>
              <a:defRPr/>
            </a:pPr>
            <a:fld id="{D4649988-C045-41AD-8EFF-8C1AAD70FD0D}" type="datetime1">
              <a:rPr lang="de-DE" smtClean="0"/>
              <a:t>18.04.2023</a:t>
            </a:fld>
            <a:endParaRPr lang="de-DE"/>
          </a:p>
        </p:txBody>
      </p:sp>
      <p:sp>
        <p:nvSpPr>
          <p:cNvPr id="5" name="Fußzeilenplatzhalter 4"/>
          <p:cNvSpPr>
            <a:spLocks noGrp="1"/>
          </p:cNvSpPr>
          <p:nvPr>
            <p:ph type="ftr" sz="quarter" idx="11"/>
          </p:nvPr>
        </p:nvSpPr>
        <p:spPr>
          <a:xfrm>
            <a:off x="3168090" y="6590432"/>
            <a:ext cx="2895600" cy="365125"/>
          </a:xfrm>
          <a:prstGeom prst="rect">
            <a:avLst/>
          </a:prstGeom>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939B0D8D-D2F3-4FD8-A238-2932EE1EC0F9}" type="slidenum">
              <a:rPr lang="de-DE"/>
              <a:pPr>
                <a:defRPr/>
              </a:pPr>
              <a:t>‹#›</a:t>
            </a:fld>
            <a:endParaRPr lang="de-DE"/>
          </a:p>
        </p:txBody>
      </p:sp>
    </p:spTree>
    <p:extLst>
      <p:ext uri="{BB962C8B-B14F-4D97-AF65-F5344CB8AC3E}">
        <p14:creationId xmlns:p14="http://schemas.microsoft.com/office/powerpoint/2010/main" val="2483716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F4381F19-233D-47F7-A5EB-7D2B3E670F67}" type="datetime1">
              <a:rPr lang="de-DE" smtClean="0"/>
              <a:t>18.04.2023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233C63F-55DF-455D-AE12-CD741472D720}" type="slidenum">
              <a:rPr lang="de-DE" smtClean="0"/>
              <a:pPr/>
              <a:t>‹#›</a:t>
            </a:fld>
            <a:endParaRPr lang="de-DE"/>
          </a:p>
        </p:txBody>
      </p:sp>
    </p:spTree>
    <p:extLst>
      <p:ext uri="{BB962C8B-B14F-4D97-AF65-F5344CB8AC3E}">
        <p14:creationId xmlns:p14="http://schemas.microsoft.com/office/powerpoint/2010/main" val="962647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A08EBC66-0162-45DD-870B-EE7E5051A853}" type="datetime1">
              <a:rPr lang="de-DE" smtClean="0"/>
              <a:t>18.04.2023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233C63F-55DF-455D-AE12-CD741472D720}" type="slidenum">
              <a:rPr lang="de-DE" smtClean="0"/>
              <a:pPr/>
              <a:t>‹#›</a:t>
            </a:fld>
            <a:endParaRPr lang="de-DE"/>
          </a:p>
        </p:txBody>
      </p:sp>
    </p:spTree>
    <p:extLst>
      <p:ext uri="{BB962C8B-B14F-4D97-AF65-F5344CB8AC3E}">
        <p14:creationId xmlns:p14="http://schemas.microsoft.com/office/powerpoint/2010/main" val="1853834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40"/>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40"/>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2F95F7E-FC3D-4953-9367-D610AEEFA88C}" type="datetime1">
              <a:rPr lang="de-DE" smtClean="0"/>
              <a:t>18.04.2023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233C63F-55DF-455D-AE12-CD741472D720}" type="slidenum">
              <a:rPr lang="de-DE" smtClean="0"/>
              <a:pPr/>
              <a:t>‹#›</a:t>
            </a:fld>
            <a:endParaRPr lang="de-DE"/>
          </a:p>
        </p:txBody>
      </p:sp>
    </p:spTree>
    <p:extLst>
      <p:ext uri="{BB962C8B-B14F-4D97-AF65-F5344CB8AC3E}">
        <p14:creationId xmlns:p14="http://schemas.microsoft.com/office/powerpoint/2010/main" val="14549642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7"/>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8557B0F0-6EBA-4882-887B-7980B9DB6482}" type="datetime1">
              <a:rPr lang="de-DE" smtClean="0"/>
              <a:t>18.04.2023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29C21D1-2197-4DA2-A3F3-96D69ECE9E75}" type="slidenum">
              <a:rPr lang="de-DE" smtClean="0"/>
              <a:pPr/>
              <a:t>‹#›</a:t>
            </a:fld>
            <a:endParaRPr lang="de-DE"/>
          </a:p>
        </p:txBody>
      </p:sp>
    </p:spTree>
    <p:extLst>
      <p:ext uri="{BB962C8B-B14F-4D97-AF65-F5344CB8AC3E}">
        <p14:creationId xmlns:p14="http://schemas.microsoft.com/office/powerpoint/2010/main" val="35968166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D4015B3-1770-4C4E-8BEB-1F36BF28C3A1}" type="datetime1">
              <a:rPr lang="de-DE" smtClean="0"/>
              <a:t>18.04.2023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29C21D1-2197-4DA2-A3F3-96D69ECE9E75}" type="slidenum">
              <a:rPr lang="de-DE" smtClean="0"/>
              <a:pPr/>
              <a:t>‹#›</a:t>
            </a:fld>
            <a:endParaRPr lang="de-DE"/>
          </a:p>
        </p:txBody>
      </p:sp>
    </p:spTree>
    <p:extLst>
      <p:ext uri="{BB962C8B-B14F-4D97-AF65-F5344CB8AC3E}">
        <p14:creationId xmlns:p14="http://schemas.microsoft.com/office/powerpoint/2010/main" val="32046514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2"/>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2A3035A3-6DBA-46D5-BCAA-97C00D308135}" type="datetime1">
              <a:rPr lang="de-DE" smtClean="0"/>
              <a:t>18.04.2023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29C21D1-2197-4DA2-A3F3-96D69ECE9E75}" type="slidenum">
              <a:rPr lang="de-DE" smtClean="0"/>
              <a:pPr/>
              <a:t>‹#›</a:t>
            </a:fld>
            <a:endParaRPr lang="de-DE"/>
          </a:p>
        </p:txBody>
      </p:sp>
    </p:spTree>
    <p:extLst>
      <p:ext uri="{BB962C8B-B14F-4D97-AF65-F5344CB8AC3E}">
        <p14:creationId xmlns:p14="http://schemas.microsoft.com/office/powerpoint/2010/main" val="2393333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52F5CE88-E491-4596-89B0-1F725FA6A22F}" type="datetime1">
              <a:rPr lang="de-DE" smtClean="0"/>
              <a:t>18.04.2023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29C21D1-2197-4DA2-A3F3-96D69ECE9E75}" type="slidenum">
              <a:rPr lang="de-DE" smtClean="0"/>
              <a:pPr/>
              <a:t>‹#›</a:t>
            </a:fld>
            <a:endParaRPr lang="de-DE"/>
          </a:p>
        </p:txBody>
      </p:sp>
    </p:spTree>
    <p:extLst>
      <p:ext uri="{BB962C8B-B14F-4D97-AF65-F5344CB8AC3E}">
        <p14:creationId xmlns:p14="http://schemas.microsoft.com/office/powerpoint/2010/main" val="1839704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7664167D-4D55-42C7-BC79-528704113E90}" type="datetime1">
              <a:rPr lang="de-DE" smtClean="0"/>
              <a:t>18.04.2023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529C21D1-2197-4DA2-A3F3-96D69ECE9E75}" type="slidenum">
              <a:rPr lang="de-DE" smtClean="0"/>
              <a:pPr/>
              <a:t>‹#›</a:t>
            </a:fld>
            <a:endParaRPr lang="de-DE"/>
          </a:p>
        </p:txBody>
      </p:sp>
    </p:spTree>
    <p:extLst>
      <p:ext uri="{BB962C8B-B14F-4D97-AF65-F5344CB8AC3E}">
        <p14:creationId xmlns:p14="http://schemas.microsoft.com/office/powerpoint/2010/main" val="23117415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A9A8ECAE-B865-4802-AB14-D197EC21D040}" type="datetime1">
              <a:rPr lang="de-DE" smtClean="0"/>
              <a:t>18.04.2023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29C21D1-2197-4DA2-A3F3-96D69ECE9E75}" type="slidenum">
              <a:rPr lang="de-DE" smtClean="0"/>
              <a:pPr/>
              <a:t>‹#›</a:t>
            </a:fld>
            <a:endParaRPr lang="de-DE"/>
          </a:p>
        </p:txBody>
      </p:sp>
    </p:spTree>
    <p:extLst>
      <p:ext uri="{BB962C8B-B14F-4D97-AF65-F5344CB8AC3E}">
        <p14:creationId xmlns:p14="http://schemas.microsoft.com/office/powerpoint/2010/main" val="30424411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C56852D-5C55-48D2-91C4-FFD9147A0FA8}" type="datetime1">
              <a:rPr lang="de-DE" smtClean="0"/>
              <a:t>18.04.2023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529C21D1-2197-4DA2-A3F3-96D69ECE9E75}" type="slidenum">
              <a:rPr lang="de-DE" smtClean="0"/>
              <a:pPr/>
              <a:t>‹#›</a:t>
            </a:fld>
            <a:endParaRPr lang="de-DE"/>
          </a:p>
        </p:txBody>
      </p:sp>
    </p:spTree>
    <p:extLst>
      <p:ext uri="{BB962C8B-B14F-4D97-AF65-F5344CB8AC3E}">
        <p14:creationId xmlns:p14="http://schemas.microsoft.com/office/powerpoint/2010/main" val="3916118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p:cNvSpPr>
            <a:spLocks noGrp="1"/>
          </p:cNvSpPr>
          <p:nvPr>
            <p:ph type="dt" sz="half" idx="10"/>
          </p:nvPr>
        </p:nvSpPr>
        <p:spPr/>
        <p:txBody>
          <a:bodyPr/>
          <a:lstStyle>
            <a:lvl1pPr>
              <a:defRPr/>
            </a:lvl1pPr>
          </a:lstStyle>
          <a:p>
            <a:pPr>
              <a:defRPr/>
            </a:pPr>
            <a:fld id="{6F4876AA-F2CB-49C6-8471-BC1B617B1670}" type="datetime1">
              <a:rPr lang="de-DE" smtClean="0"/>
              <a:t>18.04.2023</a:t>
            </a:fld>
            <a:endParaRPr lang="de-DE"/>
          </a:p>
        </p:txBody>
      </p:sp>
      <p:sp>
        <p:nvSpPr>
          <p:cNvPr id="6" name="Fußzeilenplatzhalter 4"/>
          <p:cNvSpPr>
            <a:spLocks noGrp="1"/>
          </p:cNvSpPr>
          <p:nvPr>
            <p:ph type="ftr" sz="quarter" idx="11"/>
          </p:nvPr>
        </p:nvSpPr>
        <p:spPr>
          <a:xfrm>
            <a:off x="3168090" y="6590432"/>
            <a:ext cx="2895600" cy="365125"/>
          </a:xfrm>
          <a:prstGeom prst="rect">
            <a:avLst/>
          </a:prstGeom>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A5F608C2-85FA-4C19-8278-020B272CAD78}" type="slidenum">
              <a:rPr lang="de-DE"/>
              <a:pPr>
                <a:defRPr/>
              </a:pPr>
              <a:t>‹#›</a:t>
            </a:fld>
            <a:endParaRPr lang="de-DE"/>
          </a:p>
        </p:txBody>
      </p:sp>
    </p:spTree>
    <p:extLst>
      <p:ext uri="{BB962C8B-B14F-4D97-AF65-F5344CB8AC3E}">
        <p14:creationId xmlns:p14="http://schemas.microsoft.com/office/powerpoint/2010/main" val="3912620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B7B96F80-818A-4031-90C9-907C7C35DE2B}" type="datetime1">
              <a:rPr lang="de-DE" smtClean="0"/>
              <a:t>18.04.2023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29C21D1-2197-4DA2-A3F3-96D69ECE9E75}" type="slidenum">
              <a:rPr lang="de-DE" smtClean="0"/>
              <a:pPr/>
              <a:t>‹#›</a:t>
            </a:fld>
            <a:endParaRPr lang="de-DE"/>
          </a:p>
        </p:txBody>
      </p:sp>
    </p:spTree>
    <p:extLst>
      <p:ext uri="{BB962C8B-B14F-4D97-AF65-F5344CB8AC3E}">
        <p14:creationId xmlns:p14="http://schemas.microsoft.com/office/powerpoint/2010/main" val="24398659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642C2B4E-ABD2-46A2-BDA0-7989D8D1957D}" type="datetime1">
              <a:rPr lang="de-DE" smtClean="0"/>
              <a:t>18.04.2023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29C21D1-2197-4DA2-A3F3-96D69ECE9E75}" type="slidenum">
              <a:rPr lang="de-DE" smtClean="0"/>
              <a:pPr/>
              <a:t>‹#›</a:t>
            </a:fld>
            <a:endParaRPr lang="de-DE"/>
          </a:p>
        </p:txBody>
      </p:sp>
    </p:spTree>
    <p:extLst>
      <p:ext uri="{BB962C8B-B14F-4D97-AF65-F5344CB8AC3E}">
        <p14:creationId xmlns:p14="http://schemas.microsoft.com/office/powerpoint/2010/main" val="23514210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A3A7A08-565C-4F00-929A-EF8C82426082}" type="datetime1">
              <a:rPr lang="de-DE" smtClean="0"/>
              <a:t>18.04.2023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29C21D1-2197-4DA2-A3F3-96D69ECE9E75}" type="slidenum">
              <a:rPr lang="de-DE" smtClean="0"/>
              <a:pPr/>
              <a:t>‹#›</a:t>
            </a:fld>
            <a:endParaRPr lang="de-DE"/>
          </a:p>
        </p:txBody>
      </p:sp>
    </p:spTree>
    <p:extLst>
      <p:ext uri="{BB962C8B-B14F-4D97-AF65-F5344CB8AC3E}">
        <p14:creationId xmlns:p14="http://schemas.microsoft.com/office/powerpoint/2010/main" val="16469331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40"/>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40"/>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49F7C90-674D-468E-853B-5179489E7C7F}" type="datetime1">
              <a:rPr lang="de-DE" smtClean="0"/>
              <a:t>18.04.2023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29C21D1-2197-4DA2-A3F3-96D69ECE9E75}" type="slidenum">
              <a:rPr lang="de-DE" smtClean="0"/>
              <a:pPr/>
              <a:t>‹#›</a:t>
            </a:fld>
            <a:endParaRPr lang="de-DE"/>
          </a:p>
        </p:txBody>
      </p:sp>
    </p:spTree>
    <p:extLst>
      <p:ext uri="{BB962C8B-B14F-4D97-AF65-F5344CB8AC3E}">
        <p14:creationId xmlns:p14="http://schemas.microsoft.com/office/powerpoint/2010/main" val="418765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p:cNvSpPr>
            <a:spLocks noGrp="1"/>
          </p:cNvSpPr>
          <p:nvPr>
            <p:ph type="dt" sz="half" idx="10"/>
          </p:nvPr>
        </p:nvSpPr>
        <p:spPr/>
        <p:txBody>
          <a:bodyPr/>
          <a:lstStyle>
            <a:lvl1pPr>
              <a:defRPr/>
            </a:lvl1pPr>
          </a:lstStyle>
          <a:p>
            <a:pPr>
              <a:defRPr/>
            </a:pPr>
            <a:fld id="{1735331F-755E-4F92-A345-F8F8868B8C03}" type="datetime1">
              <a:rPr lang="de-DE" smtClean="0"/>
              <a:t>18.04.2023</a:t>
            </a:fld>
            <a:endParaRPr lang="de-DE"/>
          </a:p>
        </p:txBody>
      </p:sp>
      <p:sp>
        <p:nvSpPr>
          <p:cNvPr id="8" name="Fußzeilenplatzhalter 4"/>
          <p:cNvSpPr>
            <a:spLocks noGrp="1"/>
          </p:cNvSpPr>
          <p:nvPr>
            <p:ph type="ftr" sz="quarter" idx="11"/>
          </p:nvPr>
        </p:nvSpPr>
        <p:spPr>
          <a:xfrm>
            <a:off x="3168090" y="6590432"/>
            <a:ext cx="2895600" cy="365125"/>
          </a:xfrm>
          <a:prstGeom prst="rect">
            <a:avLst/>
          </a:prstGeom>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B0724BFC-35E6-4051-B1F1-55AD2105F0F1}" type="slidenum">
              <a:rPr lang="de-DE"/>
              <a:pPr>
                <a:defRPr/>
              </a:pPr>
              <a:t>‹#›</a:t>
            </a:fld>
            <a:endParaRPr lang="de-DE"/>
          </a:p>
        </p:txBody>
      </p:sp>
    </p:spTree>
    <p:extLst>
      <p:ext uri="{BB962C8B-B14F-4D97-AF65-F5344CB8AC3E}">
        <p14:creationId xmlns:p14="http://schemas.microsoft.com/office/powerpoint/2010/main" val="2308745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3"/>
          <p:cNvSpPr>
            <a:spLocks noGrp="1"/>
          </p:cNvSpPr>
          <p:nvPr>
            <p:ph type="dt" sz="half" idx="10"/>
          </p:nvPr>
        </p:nvSpPr>
        <p:spPr/>
        <p:txBody>
          <a:bodyPr/>
          <a:lstStyle>
            <a:lvl1pPr>
              <a:defRPr/>
            </a:lvl1pPr>
          </a:lstStyle>
          <a:p>
            <a:pPr>
              <a:defRPr/>
            </a:pPr>
            <a:fld id="{D6E49654-FDE6-4E42-ABCF-4B37A91C5411}" type="datetime1">
              <a:rPr lang="de-DE" smtClean="0"/>
              <a:t>18.04.2023</a:t>
            </a:fld>
            <a:endParaRPr lang="de-DE"/>
          </a:p>
        </p:txBody>
      </p:sp>
      <p:sp>
        <p:nvSpPr>
          <p:cNvPr id="4" name="Fußzeilenplatzhalter 4"/>
          <p:cNvSpPr>
            <a:spLocks noGrp="1"/>
          </p:cNvSpPr>
          <p:nvPr>
            <p:ph type="ftr" sz="quarter" idx="11"/>
          </p:nvPr>
        </p:nvSpPr>
        <p:spPr>
          <a:xfrm>
            <a:off x="3168090" y="6590432"/>
            <a:ext cx="2895600" cy="365125"/>
          </a:xfrm>
          <a:prstGeom prst="rect">
            <a:avLst/>
          </a:prstGeom>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34D9F7F1-5452-4FC8-8181-5A6FC9D51AE6}" type="slidenum">
              <a:rPr lang="de-DE"/>
              <a:pPr>
                <a:defRPr/>
              </a:pPr>
              <a:t>‹#›</a:t>
            </a:fld>
            <a:endParaRPr lang="de-DE"/>
          </a:p>
        </p:txBody>
      </p:sp>
    </p:spTree>
    <p:extLst>
      <p:ext uri="{BB962C8B-B14F-4D97-AF65-F5344CB8AC3E}">
        <p14:creationId xmlns:p14="http://schemas.microsoft.com/office/powerpoint/2010/main" val="1634225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204D02DC-C044-40FF-9C3F-1F442BFE585B}" type="datetime1">
              <a:rPr lang="de-DE" smtClean="0"/>
              <a:t>18.04.2023</a:t>
            </a:fld>
            <a:endParaRPr lang="de-DE"/>
          </a:p>
        </p:txBody>
      </p:sp>
      <p:sp>
        <p:nvSpPr>
          <p:cNvPr id="3" name="Fußzeilenplatzhalter 4"/>
          <p:cNvSpPr>
            <a:spLocks noGrp="1"/>
          </p:cNvSpPr>
          <p:nvPr>
            <p:ph type="ftr" sz="quarter" idx="11"/>
          </p:nvPr>
        </p:nvSpPr>
        <p:spPr>
          <a:xfrm>
            <a:off x="3168090" y="6590432"/>
            <a:ext cx="2895600" cy="365125"/>
          </a:xfrm>
          <a:prstGeom prst="rect">
            <a:avLst/>
          </a:prstGeom>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D840AB89-BF8F-4D68-A088-4249AB11F07B}" type="slidenum">
              <a:rPr lang="de-DE"/>
              <a:pPr>
                <a:defRPr/>
              </a:pPr>
              <a:t>‹#›</a:t>
            </a:fld>
            <a:endParaRPr lang="de-DE"/>
          </a:p>
        </p:txBody>
      </p:sp>
    </p:spTree>
    <p:extLst>
      <p:ext uri="{BB962C8B-B14F-4D97-AF65-F5344CB8AC3E}">
        <p14:creationId xmlns:p14="http://schemas.microsoft.com/office/powerpoint/2010/main" val="16066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p:cNvSpPr>
            <a:spLocks noGrp="1"/>
          </p:cNvSpPr>
          <p:nvPr>
            <p:ph type="dt" sz="half" idx="10"/>
          </p:nvPr>
        </p:nvSpPr>
        <p:spPr/>
        <p:txBody>
          <a:bodyPr/>
          <a:lstStyle>
            <a:lvl1pPr>
              <a:defRPr/>
            </a:lvl1pPr>
          </a:lstStyle>
          <a:p>
            <a:pPr>
              <a:defRPr/>
            </a:pPr>
            <a:fld id="{A500BD09-0F0B-4D47-9713-2B86A43285AE}" type="datetime1">
              <a:rPr lang="de-DE" smtClean="0"/>
              <a:t>18.04.2023</a:t>
            </a:fld>
            <a:endParaRPr lang="de-DE"/>
          </a:p>
        </p:txBody>
      </p:sp>
      <p:sp>
        <p:nvSpPr>
          <p:cNvPr id="6" name="Fußzeilenplatzhalter 4"/>
          <p:cNvSpPr>
            <a:spLocks noGrp="1"/>
          </p:cNvSpPr>
          <p:nvPr>
            <p:ph type="ftr" sz="quarter" idx="11"/>
          </p:nvPr>
        </p:nvSpPr>
        <p:spPr>
          <a:xfrm>
            <a:off x="3168090" y="6590432"/>
            <a:ext cx="2895600" cy="365125"/>
          </a:xfrm>
          <a:prstGeom prst="rect">
            <a:avLst/>
          </a:prstGeom>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BF39AC4B-4BA8-47E9-9255-981FFDC56123}" type="slidenum">
              <a:rPr lang="de-DE"/>
              <a:pPr>
                <a:defRPr/>
              </a:pPr>
              <a:t>‹#›</a:t>
            </a:fld>
            <a:endParaRPr lang="de-DE"/>
          </a:p>
        </p:txBody>
      </p:sp>
    </p:spTree>
    <p:extLst>
      <p:ext uri="{BB962C8B-B14F-4D97-AF65-F5344CB8AC3E}">
        <p14:creationId xmlns:p14="http://schemas.microsoft.com/office/powerpoint/2010/main" val="50767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p:cNvSpPr>
            <a:spLocks noGrp="1"/>
          </p:cNvSpPr>
          <p:nvPr>
            <p:ph type="dt" sz="half" idx="10"/>
          </p:nvPr>
        </p:nvSpPr>
        <p:spPr/>
        <p:txBody>
          <a:bodyPr/>
          <a:lstStyle>
            <a:lvl1pPr>
              <a:defRPr/>
            </a:lvl1pPr>
          </a:lstStyle>
          <a:p>
            <a:pPr>
              <a:defRPr/>
            </a:pPr>
            <a:fld id="{DC6DD51B-9D06-4CDD-8175-3F0B7B8D3F96}" type="datetime1">
              <a:rPr lang="de-DE" smtClean="0"/>
              <a:t>18.04.2023</a:t>
            </a:fld>
            <a:endParaRPr lang="de-DE"/>
          </a:p>
        </p:txBody>
      </p:sp>
      <p:sp>
        <p:nvSpPr>
          <p:cNvPr id="6" name="Fußzeilenplatzhalter 4"/>
          <p:cNvSpPr>
            <a:spLocks noGrp="1"/>
          </p:cNvSpPr>
          <p:nvPr>
            <p:ph type="ftr" sz="quarter" idx="11"/>
          </p:nvPr>
        </p:nvSpPr>
        <p:spPr>
          <a:xfrm>
            <a:off x="3168090" y="6590432"/>
            <a:ext cx="2895600" cy="365125"/>
          </a:xfrm>
          <a:prstGeom prst="rect">
            <a:avLst/>
          </a:prstGeom>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25BC3BF8-FE0A-4D46-869F-9C565DA682A6}" type="slidenum">
              <a:rPr lang="de-DE"/>
              <a:pPr>
                <a:defRPr/>
              </a:pPr>
              <a:t>‹#›</a:t>
            </a:fld>
            <a:endParaRPr lang="de-DE"/>
          </a:p>
        </p:txBody>
      </p:sp>
    </p:spTree>
    <p:extLst>
      <p:ext uri="{BB962C8B-B14F-4D97-AF65-F5344CB8AC3E}">
        <p14:creationId xmlns:p14="http://schemas.microsoft.com/office/powerpoint/2010/main" val="4103046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4FEA20A5-E4E1-43B1-856C-FF85EC1E745D}" type="datetime1">
              <a:rPr lang="de-DE" smtClean="0"/>
              <a:t>18.04.2023</a:t>
            </a:fld>
            <a:endParaRPr lang="de-DE"/>
          </a:p>
        </p:txBody>
      </p:sp>
      <p:sp>
        <p:nvSpPr>
          <p:cNvPr id="5" name="Fußzeilenplatzhalter 4"/>
          <p:cNvSpPr>
            <a:spLocks noGrp="1"/>
          </p:cNvSpPr>
          <p:nvPr>
            <p:ph type="ftr" sz="quarter" idx="11"/>
          </p:nvPr>
        </p:nvSpPr>
        <p:spPr>
          <a:xfrm>
            <a:off x="3168090" y="6590432"/>
            <a:ext cx="2895600" cy="365125"/>
          </a:xfrm>
          <a:prstGeom prst="rect">
            <a:avLst/>
          </a:prstGeom>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D958DD7E-8352-4604-B982-FDB97EBB4D43}" type="slidenum">
              <a:rPr lang="de-DE"/>
              <a:pPr>
                <a:defRPr/>
              </a:pPr>
              <a:t>‹#›</a:t>
            </a:fld>
            <a:endParaRPr lang="de-DE"/>
          </a:p>
        </p:txBody>
      </p:sp>
    </p:spTree>
    <p:extLst>
      <p:ext uri="{BB962C8B-B14F-4D97-AF65-F5344CB8AC3E}">
        <p14:creationId xmlns:p14="http://schemas.microsoft.com/office/powerpoint/2010/main" val="2741887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86460" y="457518"/>
            <a:ext cx="5877763" cy="530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lvl="0" indent="0" algn="l" rtl="0" eaLnBrk="0" fontAlgn="base" hangingPunct="0">
              <a:spcBef>
                <a:spcPct val="20000"/>
              </a:spcBef>
              <a:spcAft>
                <a:spcPct val="0"/>
              </a:spcAft>
              <a:buFont typeface="Arial" charset="0"/>
              <a:buNone/>
            </a:pPr>
            <a:r>
              <a:rPr lang="de-DE" dirty="0"/>
              <a:t>Titelmasterformat durch Klicken bearbeiten</a:t>
            </a:r>
          </a:p>
        </p:txBody>
      </p:sp>
      <p:sp>
        <p:nvSpPr>
          <p:cNvPr id="1027" name="Textplatzhalter 2"/>
          <p:cNvSpPr>
            <a:spLocks noGrp="1"/>
          </p:cNvSpPr>
          <p:nvPr>
            <p:ph type="body" idx="1"/>
          </p:nvPr>
        </p:nvSpPr>
        <p:spPr bwMode="auto">
          <a:xfrm>
            <a:off x="480252" y="184225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486460" y="6590432"/>
            <a:ext cx="2133600" cy="365125"/>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mn-lt"/>
                <a:cs typeface="+mn-cs"/>
              </a:defRPr>
            </a:lvl1pPr>
          </a:lstStyle>
          <a:p>
            <a:pPr>
              <a:defRPr/>
            </a:pPr>
            <a:fld id="{216D3E22-D749-4BAB-BCCC-E9AB671E0CFE}" type="datetime1">
              <a:rPr lang="de-DE" smtClean="0"/>
              <a:t>18.04.2023</a:t>
            </a:fld>
            <a:endParaRPr lang="de-DE"/>
          </a:p>
        </p:txBody>
      </p:sp>
      <p:sp>
        <p:nvSpPr>
          <p:cNvPr id="6" name="Foliennummernplatzhalter 5"/>
          <p:cNvSpPr>
            <a:spLocks noGrp="1"/>
          </p:cNvSpPr>
          <p:nvPr>
            <p:ph type="sldNum" sz="quarter" idx="4"/>
          </p:nvPr>
        </p:nvSpPr>
        <p:spPr>
          <a:xfrm>
            <a:off x="6984785" y="6590432"/>
            <a:ext cx="2133600" cy="365125"/>
          </a:xfrm>
          <a:prstGeom prst="rect">
            <a:avLst/>
          </a:prstGeom>
        </p:spPr>
        <p:txBody>
          <a:bodyPr vert="horz" lIns="91440" tIns="45720" rIns="91440" bIns="45720" rtlCol="0" anchor="ctr"/>
          <a:lstStyle>
            <a:lvl1pPr algn="r" fontAlgn="auto">
              <a:spcBef>
                <a:spcPts val="0"/>
              </a:spcBef>
              <a:spcAft>
                <a:spcPts val="0"/>
              </a:spcAft>
              <a:defRPr sz="1000">
                <a:solidFill>
                  <a:schemeClr val="tx1">
                    <a:tint val="75000"/>
                  </a:schemeClr>
                </a:solidFill>
                <a:latin typeface="+mn-lt"/>
                <a:cs typeface="+mn-cs"/>
              </a:defRPr>
            </a:lvl1pPr>
          </a:lstStyle>
          <a:p>
            <a:pPr>
              <a:defRPr/>
            </a:pPr>
            <a:fld id="{68F9E478-F6A6-4E6A-9120-541ACE0FC363}" type="slidenum">
              <a:rPr lang="de-DE" smtClean="0"/>
              <a:pPr>
                <a:defRPr/>
              </a:pPr>
              <a:t>‹#›</a:t>
            </a:fld>
            <a:endParaRPr lang="de-DE" dirty="0"/>
          </a:p>
        </p:txBody>
      </p:sp>
      <p:pic>
        <p:nvPicPr>
          <p:cNvPr id="7" name="Grafik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804248" y="404666"/>
            <a:ext cx="1873002" cy="804927"/>
          </a:xfrm>
          <a:prstGeom prst="rect">
            <a:avLst/>
          </a:prstGeom>
        </p:spPr>
      </p:pic>
      <p:cxnSp>
        <p:nvCxnSpPr>
          <p:cNvPr id="10" name="Gerade Verbindung 9"/>
          <p:cNvCxnSpPr/>
          <p:nvPr userDrawn="1"/>
        </p:nvCxnSpPr>
        <p:spPr>
          <a:xfrm>
            <a:off x="0" y="1131888"/>
            <a:ext cx="6253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709" r:id="rId11"/>
  </p:sldLayoutIdLst>
  <p:hf hdr="0" ftr="0" dt="0"/>
  <p:txStyles>
    <p:titleStyle>
      <a:lvl1pPr algn="l" rtl="0" eaLnBrk="0" fontAlgn="base" hangingPunct="0">
        <a:spcBef>
          <a:spcPct val="0"/>
        </a:spcBef>
        <a:spcAft>
          <a:spcPct val="0"/>
        </a:spcAft>
        <a:defRPr lang="de-DE" sz="2400" b="1" kern="1200" dirty="0" smtClean="0">
          <a:solidFill>
            <a:srgbClr val="009CDD"/>
          </a:solidFill>
          <a:latin typeface="Arial" pitchFamily="34" charset="0"/>
          <a:ea typeface="+mn-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268288" indent="-268288" algn="l" rtl="0" eaLnBrk="0" fontAlgn="base" hangingPunct="0">
        <a:spcBef>
          <a:spcPct val="20000"/>
        </a:spcBef>
        <a:spcAft>
          <a:spcPct val="0"/>
        </a:spcAft>
        <a:buFontTx/>
        <a:buNone/>
        <a:defRPr sz="1800" b="1" kern="1200">
          <a:solidFill>
            <a:schemeClr val="tx1"/>
          </a:solidFill>
          <a:latin typeface="Arial" pitchFamily="34" charset="0"/>
          <a:ea typeface="+mn-ea"/>
          <a:cs typeface="Arial" pitchFamily="34" charset="0"/>
        </a:defRPr>
      </a:lvl1pPr>
      <a:lvl2pPr marL="268288" indent="-268288" algn="l" rtl="0" eaLnBrk="0" fontAlgn="base" hangingPunct="0">
        <a:spcBef>
          <a:spcPct val="20000"/>
        </a:spcBef>
        <a:spcAft>
          <a:spcPct val="0"/>
        </a:spcAft>
        <a:buFont typeface="Arial" pitchFamily="34" charset="0"/>
        <a:buChar char="•"/>
        <a:defRPr sz="1800" kern="1200">
          <a:solidFill>
            <a:schemeClr val="tx1"/>
          </a:solidFill>
          <a:latin typeface="Arial" pitchFamily="34" charset="0"/>
          <a:ea typeface="+mn-ea"/>
          <a:cs typeface="Arial" pitchFamily="34" charset="0"/>
        </a:defRPr>
      </a:lvl2pPr>
      <a:lvl3pPr marL="536575" indent="-268288" algn="l" rtl="0" eaLnBrk="0" fontAlgn="base" hangingPunct="0">
        <a:spcBef>
          <a:spcPct val="20000"/>
        </a:spcBef>
        <a:spcAft>
          <a:spcPct val="0"/>
        </a:spcAft>
        <a:buFont typeface="Symbol" pitchFamily="18" charset="2"/>
        <a:buChar char="-"/>
        <a:defRPr sz="1600" kern="1200">
          <a:solidFill>
            <a:schemeClr val="tx1"/>
          </a:solidFill>
          <a:latin typeface="Arial" pitchFamily="34" charset="0"/>
          <a:ea typeface="+mn-ea"/>
          <a:cs typeface="Arial" pitchFamily="34" charset="0"/>
        </a:defRPr>
      </a:lvl3pPr>
      <a:lvl4pPr marL="804863" indent="-268288"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1073150" indent="-268288"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20" userDrawn="1">
          <p15:clr>
            <a:srgbClr val="F26B43"/>
          </p15:clr>
        </p15:guide>
        <p15:guide id="2" pos="36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B96EA-5E7C-4435-ABC5-E2D51410D8E7}" type="datetime1">
              <a:rPr lang="de-DE" smtClean="0"/>
              <a:t>18.04.2023</a:t>
            </a:fld>
            <a:endParaRPr lang="de-DE"/>
          </a:p>
        </p:txBody>
      </p:sp>
      <p:sp>
        <p:nvSpPr>
          <p:cNvPr id="5" name="Fußzeilenplatzhalt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3C63F-55DF-455D-AE12-CD741472D720}" type="slidenum">
              <a:rPr lang="de-DE" smtClean="0"/>
              <a:pPr/>
              <a:t>‹#›</a:t>
            </a:fld>
            <a:endParaRPr lang="de-DE"/>
          </a:p>
        </p:txBody>
      </p:sp>
    </p:spTree>
    <p:extLst>
      <p:ext uri="{BB962C8B-B14F-4D97-AF65-F5344CB8AC3E}">
        <p14:creationId xmlns:p14="http://schemas.microsoft.com/office/powerpoint/2010/main" val="189106567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5499B5-B5EC-4514-AEDA-A31EC2544BD5}" type="datetime1">
              <a:rPr lang="de-DE" smtClean="0"/>
              <a:t>18.04.2023</a:t>
            </a:fld>
            <a:endParaRPr lang="de-DE"/>
          </a:p>
        </p:txBody>
      </p:sp>
      <p:sp>
        <p:nvSpPr>
          <p:cNvPr id="5" name="Fußzeilenplatzhalt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9C21D1-2197-4DA2-A3F3-96D69ECE9E75}" type="slidenum">
              <a:rPr lang="de-DE" smtClean="0"/>
              <a:pPr/>
              <a:t>‹#›</a:t>
            </a:fld>
            <a:endParaRPr lang="de-DE"/>
          </a:p>
        </p:txBody>
      </p:sp>
    </p:spTree>
    <p:extLst>
      <p:ext uri="{BB962C8B-B14F-4D97-AF65-F5344CB8AC3E}">
        <p14:creationId xmlns:p14="http://schemas.microsoft.com/office/powerpoint/2010/main" val="1248829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8.jpg"/></Relationships>
</file>

<file path=ppt/slides/_rels/slide1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64.png"/></Relationships>
</file>

<file path=ppt/slides/_rels/slide1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66.png"/></Relationships>
</file>

<file path=ppt/slides/_rels/slide1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68.png"/></Relationships>
</file>

<file path=ppt/slides/_rels/slide1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1.jpg"/><Relationship Id="rId13" Type="http://schemas.openxmlformats.org/officeDocument/2006/relationships/image" Target="../media/image26.gif"/><Relationship Id="rId18" Type="http://schemas.openxmlformats.org/officeDocument/2006/relationships/image" Target="../media/image3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notesSlide" Target="../notesSlides/notesSlide5.xml"/><Relationship Id="rId16" Type="http://schemas.openxmlformats.org/officeDocument/2006/relationships/image" Target="../media/image29.svg"/><Relationship Id="rId20"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19.bin"/><Relationship Id="rId11" Type="http://schemas.openxmlformats.org/officeDocument/2006/relationships/image" Target="../media/image24.bin"/><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2.svg"/><Relationship Id="rId3" Type="http://schemas.openxmlformats.org/officeDocument/2006/relationships/image" Target="../media/image18.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6.xml"/><Relationship Id="rId16"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25.png"/><Relationship Id="rId9" Type="http://schemas.openxmlformats.org/officeDocument/2006/relationships/image" Target="../media/image38.png"/><Relationship Id="rId14" Type="http://schemas.openxmlformats.org/officeDocument/2006/relationships/image" Target="../media/image43.png"/></Relationships>
</file>

<file path=ppt/slides/_rels/slide7.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9.jpeg"/><Relationship Id="rId5" Type="http://schemas.openxmlformats.org/officeDocument/2006/relationships/image" Target="../media/image48.jpg"/><Relationship Id="rId4" Type="http://schemas.openxmlformats.org/officeDocument/2006/relationships/image" Target="../media/image47.png"/></Relationships>
</file>

<file path=ppt/slides/_rels/slide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4.jpg"/><Relationship Id="rId5" Type="http://schemas.openxmlformats.org/officeDocument/2006/relationships/image" Target="../media/image53.png"/><Relationship Id="rId4" Type="http://schemas.openxmlformats.org/officeDocument/2006/relationships/image" Target="../media/image52.jpg"/></Relationships>
</file>

<file path=ppt/slides/_rels/slide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72465" y="1360243"/>
            <a:ext cx="7772400" cy="1470025"/>
          </a:xfrm>
        </p:spPr>
        <p:txBody>
          <a:bodyPr/>
          <a:lstStyle/>
          <a:p>
            <a:r>
              <a:rPr lang="de-DE"/>
              <a:t>New Motion Control Solutions</a:t>
            </a:r>
            <a:br>
              <a:rPr lang="de-DE"/>
            </a:br>
            <a:r>
              <a:rPr lang="de-DE"/>
              <a:t>SEI Tagung 2023</a:t>
            </a:r>
            <a:endParaRPr lang="de-DE" dirty="0"/>
          </a:p>
        </p:txBody>
      </p:sp>
      <p:sp>
        <p:nvSpPr>
          <p:cNvPr id="5" name="Foliennummernplatzhalter 4"/>
          <p:cNvSpPr>
            <a:spLocks noGrp="1"/>
          </p:cNvSpPr>
          <p:nvPr>
            <p:ph type="sldNum" sz="quarter" idx="12"/>
          </p:nvPr>
        </p:nvSpPr>
        <p:spPr>
          <a:xfrm>
            <a:off x="6798919" y="6310517"/>
            <a:ext cx="2133600" cy="365125"/>
          </a:xfrm>
        </p:spPr>
        <p:txBody>
          <a:bodyPr/>
          <a:lstStyle/>
          <a:p>
            <a:pPr>
              <a:defRPr/>
            </a:pPr>
            <a:fld id="{661DC888-8189-4A03-885C-D28E01303C03}" type="slidenum">
              <a:rPr lang="de-DE" smtClean="0"/>
              <a:pPr>
                <a:defRPr/>
              </a:pPr>
              <a:t>1</a:t>
            </a:fld>
            <a:endParaRPr lang="de-DE"/>
          </a:p>
        </p:txBody>
      </p:sp>
      <p:pic>
        <p:nvPicPr>
          <p:cNvPr id="6" name="Grafik 6"/>
          <p:cNvPicPr>
            <a:picLocks noChangeAspect="1"/>
          </p:cNvPicPr>
          <p:nvPr/>
        </p:nvPicPr>
        <p:blipFill>
          <a:blip r:embed="rId3" cstate="print"/>
          <a:srcRect/>
          <a:stretch>
            <a:fillRect/>
          </a:stretch>
        </p:blipFill>
        <p:spPr bwMode="auto">
          <a:xfrm>
            <a:off x="6237827" y="3792205"/>
            <a:ext cx="1833563" cy="644525"/>
          </a:xfrm>
          <a:prstGeom prst="rect">
            <a:avLst/>
          </a:prstGeom>
          <a:noFill/>
          <a:ln w="9525">
            <a:noFill/>
            <a:miter lim="800000"/>
            <a:headEnd/>
            <a:tailEnd/>
          </a:ln>
        </p:spPr>
      </p:pic>
      <p:pic>
        <p:nvPicPr>
          <p:cNvPr id="7" name="Grafik 7"/>
          <p:cNvPicPr>
            <a:picLocks noChangeAspect="1"/>
          </p:cNvPicPr>
          <p:nvPr/>
        </p:nvPicPr>
        <p:blipFill>
          <a:blip r:embed="rId4" cstate="print"/>
          <a:srcRect/>
          <a:stretch>
            <a:fillRect/>
          </a:stretch>
        </p:blipFill>
        <p:spPr bwMode="auto">
          <a:xfrm>
            <a:off x="3820150" y="5530568"/>
            <a:ext cx="1708150" cy="655637"/>
          </a:xfrm>
          <a:prstGeom prst="rect">
            <a:avLst/>
          </a:prstGeom>
          <a:noFill/>
          <a:ln w="9525">
            <a:noFill/>
            <a:miter lim="800000"/>
            <a:headEnd/>
            <a:tailEnd/>
          </a:ln>
        </p:spPr>
      </p:pic>
      <p:pic>
        <p:nvPicPr>
          <p:cNvPr id="8" name="Grafik 11" descr="Motors__1.JPG"/>
          <p:cNvPicPr>
            <a:picLocks noChangeAspect="1"/>
          </p:cNvPicPr>
          <p:nvPr/>
        </p:nvPicPr>
        <p:blipFill>
          <a:blip r:embed="rId5" cstate="print"/>
          <a:srcRect/>
          <a:stretch>
            <a:fillRect/>
          </a:stretch>
        </p:blipFill>
        <p:spPr bwMode="auto">
          <a:xfrm>
            <a:off x="1271075" y="3738651"/>
            <a:ext cx="1897062" cy="712788"/>
          </a:xfrm>
          <a:prstGeom prst="rect">
            <a:avLst/>
          </a:prstGeom>
          <a:noFill/>
          <a:ln w="9525">
            <a:noFill/>
            <a:miter lim="800000"/>
            <a:headEnd/>
            <a:tailEnd/>
          </a:ln>
        </p:spPr>
      </p:pic>
      <p:pic>
        <p:nvPicPr>
          <p:cNvPr id="9" name="Grafik 10" descr="Drives_1.JPG"/>
          <p:cNvPicPr>
            <a:picLocks noChangeAspect="1"/>
          </p:cNvPicPr>
          <p:nvPr/>
        </p:nvPicPr>
        <p:blipFill>
          <a:blip r:embed="rId6" cstate="print"/>
          <a:srcRect/>
          <a:stretch>
            <a:fillRect/>
          </a:stretch>
        </p:blipFill>
        <p:spPr bwMode="auto">
          <a:xfrm>
            <a:off x="1313115" y="4718995"/>
            <a:ext cx="1709738" cy="574675"/>
          </a:xfrm>
          <a:prstGeom prst="rect">
            <a:avLst/>
          </a:prstGeom>
          <a:noFill/>
          <a:ln w="9525">
            <a:noFill/>
            <a:miter lim="800000"/>
            <a:headEnd/>
            <a:tailEnd/>
          </a:ln>
        </p:spPr>
      </p:pic>
      <p:pic>
        <p:nvPicPr>
          <p:cNvPr id="10" name="Grafik 10"/>
          <p:cNvPicPr>
            <a:picLocks noChangeAspect="1"/>
          </p:cNvPicPr>
          <p:nvPr/>
        </p:nvPicPr>
        <p:blipFill>
          <a:blip r:embed="rId7" cstate="print"/>
          <a:srcRect/>
          <a:stretch>
            <a:fillRect/>
          </a:stretch>
        </p:blipFill>
        <p:spPr bwMode="auto">
          <a:xfrm>
            <a:off x="1313115" y="5568286"/>
            <a:ext cx="1638300" cy="649167"/>
          </a:xfrm>
          <a:prstGeom prst="rect">
            <a:avLst/>
          </a:prstGeom>
          <a:noFill/>
          <a:ln w="9525">
            <a:noFill/>
            <a:miter lim="800000"/>
            <a:headEnd/>
            <a:tailEnd/>
          </a:ln>
        </p:spPr>
      </p:pic>
      <p:pic>
        <p:nvPicPr>
          <p:cNvPr id="11" name="Grafik 11"/>
          <p:cNvPicPr>
            <a:picLocks noChangeAspect="1"/>
          </p:cNvPicPr>
          <p:nvPr/>
        </p:nvPicPr>
        <p:blipFill>
          <a:blip r:embed="rId8" cstate="print"/>
          <a:srcRect/>
          <a:stretch>
            <a:fillRect/>
          </a:stretch>
        </p:blipFill>
        <p:spPr bwMode="auto">
          <a:xfrm>
            <a:off x="3820150" y="3819614"/>
            <a:ext cx="1814512" cy="631825"/>
          </a:xfrm>
          <a:prstGeom prst="rect">
            <a:avLst/>
          </a:prstGeom>
          <a:noFill/>
          <a:ln w="9525">
            <a:noFill/>
            <a:miter lim="800000"/>
            <a:headEnd/>
            <a:tailEnd/>
          </a:ln>
        </p:spPr>
      </p:pic>
      <p:pic>
        <p:nvPicPr>
          <p:cNvPr id="12"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19646" y="4629556"/>
            <a:ext cx="1689399" cy="641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7114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2"/>
          <p:cNvSpPr txBox="1">
            <a:spLocks/>
          </p:cNvSpPr>
          <p:nvPr/>
        </p:nvSpPr>
        <p:spPr>
          <a:xfrm>
            <a:off x="461371" y="303012"/>
            <a:ext cx="5891804" cy="520700"/>
          </a:xfrm>
          <a:prstGeom prst="rect">
            <a:avLst/>
          </a:prstGeom>
        </p:spPr>
        <p:txBody>
          <a:bodyPr/>
          <a:lstStyle>
            <a:lvl1pPr marL="342900" indent="-342900" algn="l" rtl="0" eaLnBrk="0" fontAlgn="base" hangingPunct="0">
              <a:spcBef>
                <a:spcPct val="20000"/>
              </a:spcBef>
              <a:spcAft>
                <a:spcPct val="0"/>
              </a:spcAft>
              <a:buFont typeface="Arial" charset="0"/>
              <a:buNone/>
              <a:defRPr sz="1800" b="1" kern="1200">
                <a:solidFill>
                  <a:schemeClr val="tx1"/>
                </a:solidFill>
                <a:latin typeface="Arial" pitchFamily="34" charset="0"/>
                <a:ea typeface="+mn-ea"/>
                <a:cs typeface="Arial" pitchFamily="34" charset="0"/>
              </a:defRPr>
            </a:lvl1pPr>
            <a:lvl2pPr marL="268288" indent="-268288" algn="l" rtl="0" eaLnBrk="0" fontAlgn="base" hangingPunct="0">
              <a:spcBef>
                <a:spcPct val="20000"/>
              </a:spcBef>
              <a:spcAft>
                <a:spcPct val="0"/>
              </a:spcAft>
              <a:buFont typeface="Arial" pitchFamily="34" charset="0"/>
              <a:buChar char="•"/>
              <a:defRPr sz="1800" kern="1200">
                <a:solidFill>
                  <a:schemeClr val="tx1"/>
                </a:solidFill>
                <a:latin typeface="Arial" pitchFamily="34" charset="0"/>
                <a:ea typeface="+mn-ea"/>
                <a:cs typeface="Arial" pitchFamily="34" charset="0"/>
              </a:defRPr>
            </a:lvl2pPr>
            <a:lvl3pPr marL="536575" indent="-268288" algn="l" rtl="0" eaLnBrk="0" fontAlgn="base" hangingPunct="0">
              <a:spcBef>
                <a:spcPct val="20000"/>
              </a:spcBef>
              <a:spcAft>
                <a:spcPct val="0"/>
              </a:spcAft>
              <a:buFont typeface="Symbol" pitchFamily="18" charset="2"/>
              <a:buChar char="-"/>
              <a:defRPr sz="1600" kern="1200">
                <a:solidFill>
                  <a:schemeClr val="tx1"/>
                </a:solidFill>
                <a:latin typeface="Arial" pitchFamily="34" charset="0"/>
                <a:ea typeface="+mn-ea"/>
                <a:cs typeface="Arial" pitchFamily="34" charset="0"/>
              </a:defRPr>
            </a:lvl3pPr>
            <a:lvl4pPr marL="804863" indent="-268288"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1073150" indent="-268288"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de-DE" sz="2400">
                <a:solidFill>
                  <a:srgbClr val="009CDD"/>
                </a:solidFill>
              </a:rPr>
              <a:t>Weg-/Winkelmeßsysteme</a:t>
            </a:r>
          </a:p>
        </p:txBody>
      </p:sp>
      <p:cxnSp>
        <p:nvCxnSpPr>
          <p:cNvPr id="10" name="Gerade Verbindung 12"/>
          <p:cNvCxnSpPr/>
          <p:nvPr/>
        </p:nvCxnSpPr>
        <p:spPr>
          <a:xfrm>
            <a:off x="0" y="1131888"/>
            <a:ext cx="6253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0C9C6B2F-BFB8-2223-5909-61EA9AEECBB9}"/>
              </a:ext>
            </a:extLst>
          </p:cNvPr>
          <p:cNvSpPr txBox="1"/>
          <p:nvPr/>
        </p:nvSpPr>
        <p:spPr>
          <a:xfrm>
            <a:off x="3286125" y="4408884"/>
            <a:ext cx="4977131" cy="1754326"/>
          </a:xfrm>
          <a:prstGeom prst="rect">
            <a:avLst/>
          </a:prstGeom>
          <a:noFill/>
        </p:spPr>
        <p:txBody>
          <a:bodyPr wrap="square" rtlCol="0">
            <a:spAutoFit/>
          </a:bodyPr>
          <a:lstStyle/>
          <a:p>
            <a:pPr marL="285750" indent="-285750">
              <a:buFont typeface="Arial" panose="020B0604020202020204" pitchFamily="34" charset="0"/>
              <a:buChar char="•"/>
            </a:pPr>
            <a:r>
              <a:rPr lang="de-DE" sz="1200"/>
              <a:t>Rotativ: 	Auflösung bis 32bit</a:t>
            </a:r>
          </a:p>
          <a:p>
            <a:pPr marL="285750" indent="-285750">
              <a:buFont typeface="Arial" panose="020B0604020202020204" pitchFamily="34" charset="0"/>
              <a:buChar char="•"/>
            </a:pPr>
            <a:r>
              <a:rPr lang="de-DE" sz="1200"/>
              <a:t>Linear: 	Auflösung bis 1nm</a:t>
            </a:r>
          </a:p>
          <a:p>
            <a:pPr marL="285750" indent="-285750">
              <a:buFont typeface="Arial" panose="020B0604020202020204" pitchFamily="34" charset="0"/>
              <a:buChar char="•"/>
            </a:pPr>
            <a:r>
              <a:rPr lang="de-DE" sz="1200"/>
              <a:t>Absolutes Feedback (BiSS)</a:t>
            </a:r>
          </a:p>
          <a:p>
            <a:pPr marL="285750" indent="-285750">
              <a:buFont typeface="Arial" panose="020B0604020202020204" pitchFamily="34" charset="0"/>
              <a:buChar char="•"/>
            </a:pPr>
            <a:r>
              <a:rPr lang="de-DE" sz="1200"/>
              <a:t>Rotativ: 	Edelstahlringe (Maßverkörperung) von ø52mm bis ø550mm </a:t>
            </a:r>
          </a:p>
          <a:p>
            <a:pPr marL="285750" indent="-285750">
              <a:buFont typeface="Arial" panose="020B0604020202020204" pitchFamily="34" charset="0"/>
              <a:buChar char="•"/>
            </a:pPr>
            <a:r>
              <a:rPr lang="de-DE" sz="1200"/>
              <a:t>Linear:	Edelstahlmaßband bis 21m Länge</a:t>
            </a:r>
          </a:p>
          <a:p>
            <a:pPr marL="285750" indent="-285750">
              <a:buFont typeface="Arial" panose="020B0604020202020204" pitchFamily="34" charset="0"/>
              <a:buChar char="•"/>
            </a:pPr>
            <a:r>
              <a:rPr lang="de-DE" sz="1200"/>
              <a:t>Variante für den erweiterten Temperaturbereich</a:t>
            </a:r>
          </a:p>
          <a:p>
            <a:pPr marL="285750" indent="-285750">
              <a:buFont typeface="Arial" panose="020B0604020202020204" pitchFamily="34" charset="0"/>
              <a:buChar char="•"/>
            </a:pPr>
            <a:r>
              <a:rPr lang="de-DE" sz="1200"/>
              <a:t>Variante für Ultrahochvakuum</a:t>
            </a:r>
          </a:p>
          <a:p>
            <a:pPr marL="285750" indent="-285750">
              <a:buFont typeface="Arial" panose="020B0604020202020204" pitchFamily="34" charset="0"/>
              <a:buChar char="•"/>
            </a:pPr>
            <a:endParaRPr lang="de-DE" sz="1200"/>
          </a:p>
          <a:p>
            <a:pPr marL="285750" indent="-285750">
              <a:buFont typeface="Arial" panose="020B0604020202020204" pitchFamily="34" charset="0"/>
              <a:buChar char="•"/>
            </a:pPr>
            <a:endParaRPr lang="de-DE" sz="1200"/>
          </a:p>
        </p:txBody>
      </p:sp>
      <p:pic>
        <p:nvPicPr>
          <p:cNvPr id="3" name="Grafik 2">
            <a:extLst>
              <a:ext uri="{FF2B5EF4-FFF2-40B4-BE49-F238E27FC236}">
                <a16:creationId xmlns:a16="http://schemas.microsoft.com/office/drawing/2014/main" id="{D2327AB8-6F8D-72FF-1319-2C1CF94BFE5F}"/>
              </a:ext>
            </a:extLst>
          </p:cNvPr>
          <p:cNvPicPr>
            <a:picLocks noChangeAspect="1"/>
          </p:cNvPicPr>
          <p:nvPr/>
        </p:nvPicPr>
        <p:blipFill rotWithShape="1">
          <a:blip r:embed="rId3">
            <a:extLst>
              <a:ext uri="{28A0092B-C50C-407E-A947-70E740481C1C}">
                <a14:useLocalDpi xmlns:a14="http://schemas.microsoft.com/office/drawing/2010/main" val="0"/>
              </a:ext>
            </a:extLst>
          </a:blip>
          <a:srcRect l="16677" t="22801" r="24325" b="21219"/>
          <a:stretch/>
        </p:blipFill>
        <p:spPr>
          <a:xfrm>
            <a:off x="321173" y="1619251"/>
            <a:ext cx="2667646" cy="1457324"/>
          </a:xfrm>
          <a:prstGeom prst="rect">
            <a:avLst/>
          </a:prstGeom>
        </p:spPr>
      </p:pic>
      <p:sp>
        <p:nvSpPr>
          <p:cNvPr id="9" name="Textfeld 8">
            <a:extLst>
              <a:ext uri="{FF2B5EF4-FFF2-40B4-BE49-F238E27FC236}">
                <a16:creationId xmlns:a16="http://schemas.microsoft.com/office/drawing/2014/main" id="{C1850E40-B608-885B-4EEC-501FF6812AD5}"/>
              </a:ext>
            </a:extLst>
          </p:cNvPr>
          <p:cNvSpPr txBox="1"/>
          <p:nvPr/>
        </p:nvSpPr>
        <p:spPr>
          <a:xfrm>
            <a:off x="3176269" y="1809751"/>
            <a:ext cx="5762625" cy="1938992"/>
          </a:xfrm>
          <a:prstGeom prst="rect">
            <a:avLst/>
          </a:prstGeom>
          <a:noFill/>
        </p:spPr>
        <p:txBody>
          <a:bodyPr wrap="square">
            <a:spAutoFit/>
          </a:bodyPr>
          <a:lstStyle/>
          <a:p>
            <a:pPr marL="285750" indent="-285750">
              <a:buFont typeface="Arial" panose="020B0604020202020204" pitchFamily="34" charset="0"/>
              <a:buChar char="•"/>
            </a:pPr>
            <a:r>
              <a:rPr lang="de-DE" sz="1200"/>
              <a:t>Geringe axiale Länge und grosse Hohlwelle</a:t>
            </a:r>
          </a:p>
          <a:p>
            <a:pPr marL="285750" indent="-285750">
              <a:buFont typeface="Arial" panose="020B0604020202020204" pitchFamily="34" charset="0"/>
              <a:buChar char="•"/>
            </a:pPr>
            <a:r>
              <a:rPr lang="de-DE" sz="1200"/>
              <a:t>Abtastung über 360° und dadurch unempfindlicher ggü mechanischen Konzentrizitätsfehlern</a:t>
            </a:r>
          </a:p>
          <a:p>
            <a:pPr marL="285750" indent="-285750">
              <a:buFont typeface="Arial" panose="020B0604020202020204" pitchFamily="34" charset="0"/>
              <a:buChar char="•"/>
            </a:pPr>
            <a:r>
              <a:rPr lang="de-DE" sz="1200"/>
              <a:t>Dadurch hohe Genauigkeit, bis 22 Winkelsekunden.</a:t>
            </a:r>
          </a:p>
          <a:p>
            <a:pPr marL="285750" indent="-285750">
              <a:buFont typeface="Arial" panose="020B0604020202020204" pitchFamily="34" charset="0"/>
              <a:buChar char="•"/>
            </a:pPr>
            <a:r>
              <a:rPr lang="de-DE" sz="1200"/>
              <a:t>Auflösung bis 20bit</a:t>
            </a:r>
          </a:p>
          <a:p>
            <a:pPr marL="285750" indent="-285750">
              <a:buFont typeface="Arial" panose="020B0604020202020204" pitchFamily="34" charset="0"/>
              <a:buChar char="•"/>
            </a:pPr>
            <a:r>
              <a:rPr lang="de-DE" sz="1200"/>
              <a:t>Umempfindlich ggü EMV-Störungen</a:t>
            </a:r>
          </a:p>
          <a:p>
            <a:pPr marL="285750" indent="-285750">
              <a:buFont typeface="Arial" panose="020B0604020202020204" pitchFamily="34" charset="0"/>
              <a:buChar char="•"/>
            </a:pPr>
            <a:r>
              <a:rPr lang="de-DE" sz="1200"/>
              <a:t>Absolutes Feedback (SSI oder BiSS)</a:t>
            </a:r>
          </a:p>
          <a:p>
            <a:pPr marL="285750" indent="-285750">
              <a:buFont typeface="Arial" panose="020B0604020202020204" pitchFamily="34" charset="0"/>
              <a:buChar char="•"/>
            </a:pPr>
            <a:r>
              <a:rPr lang="de-DE" sz="1200"/>
              <a:t>Baugrössen von ø60mm bis ø247mm (die ø60mm Variante hat eine Multiturn Option)</a:t>
            </a:r>
          </a:p>
          <a:p>
            <a:pPr marL="285750" indent="-285750">
              <a:buFont typeface="Arial" panose="020B0604020202020204" pitchFamily="34" charset="0"/>
              <a:buChar char="•"/>
            </a:pPr>
            <a:r>
              <a:rPr lang="de-DE" sz="1200"/>
              <a:t>Innenbohrungen von ø25mm bis ø171mm</a:t>
            </a:r>
          </a:p>
        </p:txBody>
      </p:sp>
      <p:pic>
        <p:nvPicPr>
          <p:cNvPr id="13" name="Grafik 12">
            <a:extLst>
              <a:ext uri="{FF2B5EF4-FFF2-40B4-BE49-F238E27FC236}">
                <a16:creationId xmlns:a16="http://schemas.microsoft.com/office/drawing/2014/main" id="{F07FFCA2-BA44-F1F8-668D-C6B59BAF83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347" y="3978235"/>
            <a:ext cx="2131608" cy="1457324"/>
          </a:xfrm>
          <a:prstGeom prst="rect">
            <a:avLst/>
          </a:prstGeom>
        </p:spPr>
      </p:pic>
      <p:sp>
        <p:nvSpPr>
          <p:cNvPr id="14" name="Textfeld 13">
            <a:extLst>
              <a:ext uri="{FF2B5EF4-FFF2-40B4-BE49-F238E27FC236}">
                <a16:creationId xmlns:a16="http://schemas.microsoft.com/office/drawing/2014/main" id="{EB23A18C-DCF1-F967-3557-966EF6576E02}"/>
              </a:ext>
            </a:extLst>
          </p:cNvPr>
          <p:cNvSpPr txBox="1"/>
          <p:nvPr/>
        </p:nvSpPr>
        <p:spPr>
          <a:xfrm>
            <a:off x="3286125" y="4035385"/>
            <a:ext cx="2476500" cy="369332"/>
          </a:xfrm>
          <a:prstGeom prst="rect">
            <a:avLst/>
          </a:prstGeom>
          <a:noFill/>
        </p:spPr>
        <p:txBody>
          <a:bodyPr wrap="square" rtlCol="0">
            <a:spAutoFit/>
          </a:bodyPr>
          <a:lstStyle/>
          <a:p>
            <a:r>
              <a:rPr lang="de-DE"/>
              <a:t>Optisches Abtastprinzip</a:t>
            </a:r>
          </a:p>
        </p:txBody>
      </p:sp>
      <p:sp>
        <p:nvSpPr>
          <p:cNvPr id="15" name="Textfeld 14">
            <a:extLst>
              <a:ext uri="{FF2B5EF4-FFF2-40B4-BE49-F238E27FC236}">
                <a16:creationId xmlns:a16="http://schemas.microsoft.com/office/drawing/2014/main" id="{C5B461C7-C0DD-296E-120F-3DBC2930D89F}"/>
              </a:ext>
            </a:extLst>
          </p:cNvPr>
          <p:cNvSpPr txBox="1"/>
          <p:nvPr/>
        </p:nvSpPr>
        <p:spPr>
          <a:xfrm>
            <a:off x="3176268" y="1356302"/>
            <a:ext cx="4653281" cy="369332"/>
          </a:xfrm>
          <a:prstGeom prst="rect">
            <a:avLst/>
          </a:prstGeom>
          <a:noFill/>
        </p:spPr>
        <p:txBody>
          <a:bodyPr wrap="square" rtlCol="0">
            <a:spAutoFit/>
          </a:bodyPr>
          <a:lstStyle/>
          <a:p>
            <a:r>
              <a:rPr lang="de-DE"/>
              <a:t>Kapazitives Abtastprinzip</a:t>
            </a:r>
          </a:p>
        </p:txBody>
      </p:sp>
      <p:sp>
        <p:nvSpPr>
          <p:cNvPr id="2" name="Foliennummernplatzhalter 1">
            <a:extLst>
              <a:ext uri="{FF2B5EF4-FFF2-40B4-BE49-F238E27FC236}">
                <a16:creationId xmlns:a16="http://schemas.microsoft.com/office/drawing/2014/main" id="{05ADBBC2-A3D3-1686-9B4B-EC0A78FFF1BB}"/>
              </a:ext>
            </a:extLst>
          </p:cNvPr>
          <p:cNvSpPr>
            <a:spLocks noGrp="1"/>
          </p:cNvSpPr>
          <p:nvPr>
            <p:ph type="sldNum" sz="quarter" idx="12"/>
          </p:nvPr>
        </p:nvSpPr>
        <p:spPr/>
        <p:txBody>
          <a:bodyPr/>
          <a:lstStyle/>
          <a:p>
            <a:pPr>
              <a:defRPr/>
            </a:pPr>
            <a:fld id="{661DC888-8189-4A03-885C-D28E01303C03}" type="slidenum">
              <a:rPr lang="de-DE" smtClean="0"/>
              <a:pPr>
                <a:defRPr/>
              </a:pPr>
              <a:t>10</a:t>
            </a:fld>
            <a:endParaRPr lang="de-DE"/>
          </a:p>
        </p:txBody>
      </p:sp>
    </p:spTree>
    <p:extLst>
      <p:ext uri="{BB962C8B-B14F-4D97-AF65-F5344CB8AC3E}">
        <p14:creationId xmlns:p14="http://schemas.microsoft.com/office/powerpoint/2010/main" val="3824824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2"/>
          <p:cNvSpPr txBox="1">
            <a:spLocks/>
          </p:cNvSpPr>
          <p:nvPr/>
        </p:nvSpPr>
        <p:spPr>
          <a:xfrm>
            <a:off x="461371" y="483987"/>
            <a:ext cx="5401220" cy="520700"/>
          </a:xfrm>
          <a:prstGeom prst="rect">
            <a:avLst/>
          </a:prstGeom>
        </p:spPr>
        <p:txBody>
          <a:bodyPr/>
          <a:lstStyle>
            <a:lvl1pPr marL="342900" indent="-342900" algn="l" rtl="0" eaLnBrk="0" fontAlgn="base" hangingPunct="0">
              <a:spcBef>
                <a:spcPct val="20000"/>
              </a:spcBef>
              <a:spcAft>
                <a:spcPct val="0"/>
              </a:spcAft>
              <a:buFont typeface="Arial" charset="0"/>
              <a:buNone/>
              <a:defRPr sz="1800" b="1" kern="1200">
                <a:solidFill>
                  <a:schemeClr val="tx1"/>
                </a:solidFill>
                <a:latin typeface="Arial" pitchFamily="34" charset="0"/>
                <a:ea typeface="+mn-ea"/>
                <a:cs typeface="Arial" pitchFamily="34" charset="0"/>
              </a:defRPr>
            </a:lvl1pPr>
            <a:lvl2pPr marL="268288" indent="-268288" algn="l" rtl="0" eaLnBrk="0" fontAlgn="base" hangingPunct="0">
              <a:spcBef>
                <a:spcPct val="20000"/>
              </a:spcBef>
              <a:spcAft>
                <a:spcPct val="0"/>
              </a:spcAft>
              <a:buFont typeface="Arial" pitchFamily="34" charset="0"/>
              <a:buChar char="•"/>
              <a:defRPr sz="1800" kern="1200">
                <a:solidFill>
                  <a:schemeClr val="tx1"/>
                </a:solidFill>
                <a:latin typeface="Arial" pitchFamily="34" charset="0"/>
                <a:ea typeface="+mn-ea"/>
                <a:cs typeface="Arial" pitchFamily="34" charset="0"/>
              </a:defRPr>
            </a:lvl2pPr>
            <a:lvl3pPr marL="536575" indent="-268288" algn="l" rtl="0" eaLnBrk="0" fontAlgn="base" hangingPunct="0">
              <a:spcBef>
                <a:spcPct val="20000"/>
              </a:spcBef>
              <a:spcAft>
                <a:spcPct val="0"/>
              </a:spcAft>
              <a:buFont typeface="Symbol" pitchFamily="18" charset="2"/>
              <a:buChar char="-"/>
              <a:defRPr sz="1600" kern="1200">
                <a:solidFill>
                  <a:schemeClr val="tx1"/>
                </a:solidFill>
                <a:latin typeface="Arial" pitchFamily="34" charset="0"/>
                <a:ea typeface="+mn-ea"/>
                <a:cs typeface="Arial" pitchFamily="34" charset="0"/>
              </a:defRPr>
            </a:lvl3pPr>
            <a:lvl4pPr marL="804863" indent="-268288"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1073150" indent="-268288"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de-DE" sz="2400">
                <a:solidFill>
                  <a:srgbClr val="009CDD"/>
                </a:solidFill>
              </a:rPr>
              <a:t>Highlight: Standardprodukte </a:t>
            </a:r>
          </a:p>
        </p:txBody>
      </p:sp>
      <p:cxnSp>
        <p:nvCxnSpPr>
          <p:cNvPr id="10" name="Gerade Verbindung 12"/>
          <p:cNvCxnSpPr/>
          <p:nvPr/>
        </p:nvCxnSpPr>
        <p:spPr>
          <a:xfrm>
            <a:off x="0" y="1131888"/>
            <a:ext cx="6253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extplatzhalter 2">
            <a:extLst>
              <a:ext uri="{FF2B5EF4-FFF2-40B4-BE49-F238E27FC236}">
                <a16:creationId xmlns:a16="http://schemas.microsoft.com/office/drawing/2014/main" id="{6973371F-8702-D421-CBCD-9E65AAAA9893}"/>
              </a:ext>
            </a:extLst>
          </p:cNvPr>
          <p:cNvSpPr txBox="1">
            <a:spLocks/>
          </p:cNvSpPr>
          <p:nvPr/>
        </p:nvSpPr>
        <p:spPr>
          <a:xfrm>
            <a:off x="461370" y="1389584"/>
            <a:ext cx="8854079" cy="520700"/>
          </a:xfrm>
          <a:prstGeom prst="rect">
            <a:avLst/>
          </a:prstGeom>
        </p:spPr>
        <p:txBody>
          <a:bodyPr/>
          <a:lstStyle>
            <a:lvl1pPr marL="342900" indent="-342900" algn="l" rtl="0" eaLnBrk="0" fontAlgn="base" hangingPunct="0">
              <a:spcBef>
                <a:spcPct val="20000"/>
              </a:spcBef>
              <a:spcAft>
                <a:spcPct val="0"/>
              </a:spcAft>
              <a:buFont typeface="Arial" charset="0"/>
              <a:buNone/>
              <a:defRPr sz="1800" b="1" kern="1200">
                <a:solidFill>
                  <a:schemeClr val="tx1"/>
                </a:solidFill>
                <a:latin typeface="Arial" pitchFamily="34" charset="0"/>
                <a:ea typeface="+mn-ea"/>
                <a:cs typeface="Arial" pitchFamily="34" charset="0"/>
              </a:defRPr>
            </a:lvl1pPr>
            <a:lvl2pPr marL="268288" indent="-268288" algn="l" rtl="0" eaLnBrk="0" fontAlgn="base" hangingPunct="0">
              <a:spcBef>
                <a:spcPct val="20000"/>
              </a:spcBef>
              <a:spcAft>
                <a:spcPct val="0"/>
              </a:spcAft>
              <a:buFont typeface="Arial" pitchFamily="34" charset="0"/>
              <a:buChar char="•"/>
              <a:defRPr sz="1800" kern="1200">
                <a:solidFill>
                  <a:schemeClr val="tx1"/>
                </a:solidFill>
                <a:latin typeface="Arial" pitchFamily="34" charset="0"/>
                <a:ea typeface="+mn-ea"/>
                <a:cs typeface="Arial" pitchFamily="34" charset="0"/>
              </a:defRPr>
            </a:lvl2pPr>
            <a:lvl3pPr marL="536575" indent="-268288" algn="l" rtl="0" eaLnBrk="0" fontAlgn="base" hangingPunct="0">
              <a:spcBef>
                <a:spcPct val="20000"/>
              </a:spcBef>
              <a:spcAft>
                <a:spcPct val="0"/>
              </a:spcAft>
              <a:buFont typeface="Symbol" pitchFamily="18" charset="2"/>
              <a:buChar char="-"/>
              <a:defRPr sz="1600" kern="1200">
                <a:solidFill>
                  <a:schemeClr val="tx1"/>
                </a:solidFill>
                <a:latin typeface="Arial" pitchFamily="34" charset="0"/>
                <a:ea typeface="+mn-ea"/>
                <a:cs typeface="Arial" pitchFamily="34" charset="0"/>
              </a:defRPr>
            </a:lvl3pPr>
            <a:lvl4pPr marL="804863" indent="-268288"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1073150" indent="-268288"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de-DE" sz="2400">
                <a:solidFill>
                  <a:srgbClr val="009CDD"/>
                </a:solidFill>
              </a:rPr>
              <a:t>Magnetgelagerte Chopper für Synchrotron-Anwendungen</a:t>
            </a:r>
          </a:p>
        </p:txBody>
      </p:sp>
      <p:sp>
        <p:nvSpPr>
          <p:cNvPr id="11" name="Textfeld 10">
            <a:extLst>
              <a:ext uri="{FF2B5EF4-FFF2-40B4-BE49-F238E27FC236}">
                <a16:creationId xmlns:a16="http://schemas.microsoft.com/office/drawing/2014/main" id="{1DAFABF2-1992-7C97-7A26-EC75C0463717}"/>
              </a:ext>
            </a:extLst>
          </p:cNvPr>
          <p:cNvSpPr txBox="1"/>
          <p:nvPr/>
        </p:nvSpPr>
        <p:spPr>
          <a:xfrm>
            <a:off x="461370" y="4609286"/>
            <a:ext cx="6562725" cy="1754326"/>
          </a:xfrm>
          <a:prstGeom prst="rect">
            <a:avLst/>
          </a:prstGeom>
          <a:noFill/>
        </p:spPr>
        <p:txBody>
          <a:bodyPr wrap="square" rtlCol="0">
            <a:spAutoFit/>
          </a:bodyPr>
          <a:lstStyle/>
          <a:p>
            <a:pPr marL="285750" indent="-285750">
              <a:buFont typeface="Arial" panose="020B0604020202020204" pitchFamily="34" charset="0"/>
              <a:buChar char="•"/>
            </a:pPr>
            <a:r>
              <a:rPr lang="de-DE"/>
              <a:t>Magnetlagerung</a:t>
            </a:r>
          </a:p>
          <a:p>
            <a:pPr marL="285750" indent="-285750">
              <a:buFont typeface="Arial" panose="020B0604020202020204" pitchFamily="34" charset="0"/>
              <a:buChar char="•"/>
            </a:pPr>
            <a:r>
              <a:rPr lang="de-DE"/>
              <a:t>Drehzahl bis 400.000 ±80 U/min</a:t>
            </a:r>
          </a:p>
          <a:p>
            <a:pPr marL="285750" indent="-285750">
              <a:buFont typeface="Arial" panose="020B0604020202020204" pitchFamily="34" charset="0"/>
              <a:buChar char="•"/>
            </a:pPr>
            <a:r>
              <a:rPr lang="de-DE"/>
              <a:t>Betrieb im Vakuum (1 mbar oder in Edelgas-Atmosphäre)</a:t>
            </a:r>
          </a:p>
          <a:p>
            <a:pPr marL="285750" indent="-285750">
              <a:buFont typeface="Arial" panose="020B0604020202020204" pitchFamily="34" charset="0"/>
              <a:buChar char="•"/>
            </a:pPr>
            <a:r>
              <a:rPr lang="de-DE"/>
              <a:t>Rotor &amp; Chopper kundenspezifisch</a:t>
            </a:r>
          </a:p>
          <a:p>
            <a:pPr marL="285750" indent="-285750">
              <a:buFont typeface="Arial" panose="020B0604020202020204" pitchFamily="34" charset="0"/>
              <a:buChar char="•"/>
            </a:pPr>
            <a:r>
              <a:rPr lang="de-DE"/>
              <a:t>Tantalum-Schirmung für Anwendungen mit Röntgenstrahlung</a:t>
            </a:r>
          </a:p>
          <a:p>
            <a:pPr marL="285750" indent="-285750">
              <a:buFont typeface="Arial" panose="020B0604020202020204" pitchFamily="34" charset="0"/>
              <a:buChar char="•"/>
            </a:pPr>
            <a:r>
              <a:rPr lang="de-DE"/>
              <a:t>Passende sensorlose Antriebselektronik</a:t>
            </a:r>
          </a:p>
        </p:txBody>
      </p:sp>
      <p:pic>
        <p:nvPicPr>
          <p:cNvPr id="7" name="Grafik 6">
            <a:extLst>
              <a:ext uri="{FF2B5EF4-FFF2-40B4-BE49-F238E27FC236}">
                <a16:creationId xmlns:a16="http://schemas.microsoft.com/office/drawing/2014/main" id="{C206E94E-4251-0226-5D44-1B1FE52989E2}"/>
              </a:ext>
            </a:extLst>
          </p:cNvPr>
          <p:cNvPicPr>
            <a:picLocks noChangeAspect="1"/>
          </p:cNvPicPr>
          <p:nvPr/>
        </p:nvPicPr>
        <p:blipFill>
          <a:blip r:embed="rId3"/>
          <a:stretch>
            <a:fillRect/>
          </a:stretch>
        </p:blipFill>
        <p:spPr>
          <a:xfrm>
            <a:off x="2862651" y="1790408"/>
            <a:ext cx="3665574" cy="2818878"/>
          </a:xfrm>
          <a:prstGeom prst="rect">
            <a:avLst/>
          </a:prstGeom>
        </p:spPr>
      </p:pic>
      <p:sp>
        <p:nvSpPr>
          <p:cNvPr id="2" name="Foliennummernplatzhalter 1">
            <a:extLst>
              <a:ext uri="{FF2B5EF4-FFF2-40B4-BE49-F238E27FC236}">
                <a16:creationId xmlns:a16="http://schemas.microsoft.com/office/drawing/2014/main" id="{A4D6DDF6-A442-0D74-8549-D08A2822A177}"/>
              </a:ext>
            </a:extLst>
          </p:cNvPr>
          <p:cNvSpPr>
            <a:spLocks noGrp="1"/>
          </p:cNvSpPr>
          <p:nvPr>
            <p:ph type="sldNum" sz="quarter" idx="12"/>
          </p:nvPr>
        </p:nvSpPr>
        <p:spPr/>
        <p:txBody>
          <a:bodyPr/>
          <a:lstStyle/>
          <a:p>
            <a:pPr>
              <a:defRPr/>
            </a:pPr>
            <a:fld id="{661DC888-8189-4A03-885C-D28E01303C03}" type="slidenum">
              <a:rPr lang="de-DE" smtClean="0"/>
              <a:pPr>
                <a:defRPr/>
              </a:pPr>
              <a:t>11</a:t>
            </a:fld>
            <a:endParaRPr lang="de-DE"/>
          </a:p>
        </p:txBody>
      </p:sp>
    </p:spTree>
    <p:extLst>
      <p:ext uri="{BB962C8B-B14F-4D97-AF65-F5344CB8AC3E}">
        <p14:creationId xmlns:p14="http://schemas.microsoft.com/office/powerpoint/2010/main" val="566619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2"/>
          <p:cNvSpPr txBox="1">
            <a:spLocks/>
          </p:cNvSpPr>
          <p:nvPr/>
        </p:nvSpPr>
        <p:spPr>
          <a:xfrm>
            <a:off x="888440" y="3270380"/>
            <a:ext cx="6987179" cy="520700"/>
          </a:xfrm>
          <a:prstGeom prst="rect">
            <a:avLst/>
          </a:prstGeom>
        </p:spPr>
        <p:txBody>
          <a:bodyPr/>
          <a:lstStyle>
            <a:lvl1pPr marL="342900" indent="-342900" algn="l" rtl="0" eaLnBrk="0" fontAlgn="base" hangingPunct="0">
              <a:spcBef>
                <a:spcPct val="20000"/>
              </a:spcBef>
              <a:spcAft>
                <a:spcPct val="0"/>
              </a:spcAft>
              <a:buFont typeface="Arial" charset="0"/>
              <a:buNone/>
              <a:defRPr sz="1800" b="1" kern="1200">
                <a:solidFill>
                  <a:schemeClr val="tx1"/>
                </a:solidFill>
                <a:latin typeface="Arial" pitchFamily="34" charset="0"/>
                <a:ea typeface="+mn-ea"/>
                <a:cs typeface="Arial" pitchFamily="34" charset="0"/>
              </a:defRPr>
            </a:lvl1pPr>
            <a:lvl2pPr marL="268288" indent="-268288" algn="l" rtl="0" eaLnBrk="0" fontAlgn="base" hangingPunct="0">
              <a:spcBef>
                <a:spcPct val="20000"/>
              </a:spcBef>
              <a:spcAft>
                <a:spcPct val="0"/>
              </a:spcAft>
              <a:buFont typeface="Arial" pitchFamily="34" charset="0"/>
              <a:buChar char="•"/>
              <a:defRPr sz="1800" kern="1200">
                <a:solidFill>
                  <a:schemeClr val="tx1"/>
                </a:solidFill>
                <a:latin typeface="Arial" pitchFamily="34" charset="0"/>
                <a:ea typeface="+mn-ea"/>
                <a:cs typeface="Arial" pitchFamily="34" charset="0"/>
              </a:defRPr>
            </a:lvl2pPr>
            <a:lvl3pPr marL="536575" indent="-268288" algn="l" rtl="0" eaLnBrk="0" fontAlgn="base" hangingPunct="0">
              <a:spcBef>
                <a:spcPct val="20000"/>
              </a:spcBef>
              <a:spcAft>
                <a:spcPct val="0"/>
              </a:spcAft>
              <a:buFont typeface="Symbol" pitchFamily="18" charset="2"/>
              <a:buChar char="-"/>
              <a:defRPr sz="1600" kern="1200">
                <a:solidFill>
                  <a:schemeClr val="tx1"/>
                </a:solidFill>
                <a:latin typeface="Arial" pitchFamily="34" charset="0"/>
                <a:ea typeface="+mn-ea"/>
                <a:cs typeface="Arial" pitchFamily="34" charset="0"/>
              </a:defRPr>
            </a:lvl3pPr>
            <a:lvl4pPr marL="804863" indent="-268288"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1073150" indent="-268288"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de-DE" sz="2400">
                <a:solidFill>
                  <a:srgbClr val="009CDD"/>
                </a:solidFill>
              </a:rPr>
              <a:t>Anwendungsbeispiele mit Copley-Controllern</a:t>
            </a:r>
          </a:p>
        </p:txBody>
      </p:sp>
      <p:cxnSp>
        <p:nvCxnSpPr>
          <p:cNvPr id="10" name="Gerade Verbindung 12"/>
          <p:cNvCxnSpPr/>
          <p:nvPr/>
        </p:nvCxnSpPr>
        <p:spPr>
          <a:xfrm>
            <a:off x="0" y="1131888"/>
            <a:ext cx="6253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106" name="Picture 10" descr="http://maccon.netnnet.de/fileadmin/_processed_/csm_CEDRAT_b15ffcb7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1316" y="9771771"/>
            <a:ext cx="1514475" cy="904876"/>
          </a:xfrm>
          <a:prstGeom prst="rect">
            <a:avLst/>
          </a:prstGeom>
          <a:noFill/>
          <a:extLst>
            <a:ext uri="{909E8E84-426E-40DD-AFC4-6F175D3DCCD1}">
              <a14:hiddenFill xmlns:a14="http://schemas.microsoft.com/office/drawing/2010/main">
                <a:solidFill>
                  <a:srgbClr val="FFFFFF"/>
                </a:solidFill>
              </a14:hiddenFill>
            </a:ext>
          </a:extLst>
        </p:spPr>
      </p:pic>
      <p:sp>
        <p:nvSpPr>
          <p:cNvPr id="2" name="Foliennummernplatzhalter 1">
            <a:extLst>
              <a:ext uri="{FF2B5EF4-FFF2-40B4-BE49-F238E27FC236}">
                <a16:creationId xmlns:a16="http://schemas.microsoft.com/office/drawing/2014/main" id="{934AD2FE-8AA3-3484-2B55-C66DA1ECA7FD}"/>
              </a:ext>
            </a:extLst>
          </p:cNvPr>
          <p:cNvSpPr>
            <a:spLocks noGrp="1"/>
          </p:cNvSpPr>
          <p:nvPr>
            <p:ph type="sldNum" sz="quarter" idx="12"/>
          </p:nvPr>
        </p:nvSpPr>
        <p:spPr/>
        <p:txBody>
          <a:bodyPr/>
          <a:lstStyle/>
          <a:p>
            <a:pPr>
              <a:defRPr/>
            </a:pPr>
            <a:fld id="{661DC888-8189-4A03-885C-D28E01303C03}" type="slidenum">
              <a:rPr lang="de-DE" smtClean="0"/>
              <a:pPr>
                <a:defRPr/>
              </a:pPr>
              <a:t>12</a:t>
            </a:fld>
            <a:endParaRPr lang="de-DE"/>
          </a:p>
        </p:txBody>
      </p:sp>
    </p:spTree>
    <p:extLst>
      <p:ext uri="{BB962C8B-B14F-4D97-AF65-F5344CB8AC3E}">
        <p14:creationId xmlns:p14="http://schemas.microsoft.com/office/powerpoint/2010/main" val="2180276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2"/>
          <p:cNvSpPr txBox="1">
            <a:spLocks/>
          </p:cNvSpPr>
          <p:nvPr/>
        </p:nvSpPr>
        <p:spPr>
          <a:xfrm>
            <a:off x="456530" y="230708"/>
            <a:ext cx="5891804" cy="520700"/>
          </a:xfrm>
          <a:prstGeom prst="rect">
            <a:avLst/>
          </a:prstGeom>
        </p:spPr>
        <p:txBody>
          <a:bodyPr/>
          <a:lstStyle>
            <a:lvl1pPr marL="342900" indent="-342900" algn="l" rtl="0" eaLnBrk="0" fontAlgn="base" hangingPunct="0">
              <a:spcBef>
                <a:spcPct val="20000"/>
              </a:spcBef>
              <a:spcAft>
                <a:spcPct val="0"/>
              </a:spcAft>
              <a:buFont typeface="Arial" charset="0"/>
              <a:buNone/>
              <a:defRPr sz="1800" b="1" kern="1200">
                <a:solidFill>
                  <a:schemeClr val="tx1"/>
                </a:solidFill>
                <a:latin typeface="Arial" pitchFamily="34" charset="0"/>
                <a:ea typeface="+mn-ea"/>
                <a:cs typeface="Arial" pitchFamily="34" charset="0"/>
              </a:defRPr>
            </a:lvl1pPr>
            <a:lvl2pPr marL="268288" indent="-268288" algn="l" rtl="0" eaLnBrk="0" fontAlgn="base" hangingPunct="0">
              <a:spcBef>
                <a:spcPct val="20000"/>
              </a:spcBef>
              <a:spcAft>
                <a:spcPct val="0"/>
              </a:spcAft>
              <a:buFont typeface="Arial" pitchFamily="34" charset="0"/>
              <a:buChar char="•"/>
              <a:defRPr sz="1800" kern="1200">
                <a:solidFill>
                  <a:schemeClr val="tx1"/>
                </a:solidFill>
                <a:latin typeface="Arial" pitchFamily="34" charset="0"/>
                <a:ea typeface="+mn-ea"/>
                <a:cs typeface="Arial" pitchFamily="34" charset="0"/>
              </a:defRPr>
            </a:lvl2pPr>
            <a:lvl3pPr marL="536575" indent="-268288" algn="l" rtl="0" eaLnBrk="0" fontAlgn="base" hangingPunct="0">
              <a:spcBef>
                <a:spcPct val="20000"/>
              </a:spcBef>
              <a:spcAft>
                <a:spcPct val="0"/>
              </a:spcAft>
              <a:buFont typeface="Symbol" pitchFamily="18" charset="2"/>
              <a:buChar char="-"/>
              <a:defRPr sz="1600" kern="1200">
                <a:solidFill>
                  <a:schemeClr val="tx1"/>
                </a:solidFill>
                <a:latin typeface="Arial" pitchFamily="34" charset="0"/>
                <a:ea typeface="+mn-ea"/>
                <a:cs typeface="Arial" pitchFamily="34" charset="0"/>
              </a:defRPr>
            </a:lvl3pPr>
            <a:lvl4pPr marL="804863" indent="-268288"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1073150" indent="-268288"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de-DE" sz="2400">
                <a:solidFill>
                  <a:srgbClr val="009CDD"/>
                </a:solidFill>
              </a:rPr>
              <a:t>Motor Controller Features von</a:t>
            </a:r>
          </a:p>
          <a:p>
            <a:pPr marL="0" indent="0"/>
            <a:r>
              <a:rPr lang="de-DE" sz="2400">
                <a:solidFill>
                  <a:srgbClr val="009CDD"/>
                </a:solidFill>
              </a:rPr>
              <a:t>Copley </a:t>
            </a:r>
            <a:r>
              <a:rPr lang="de-DE" sz="2400" dirty="0">
                <a:solidFill>
                  <a:srgbClr val="009CDD"/>
                </a:solidFill>
              </a:rPr>
              <a:t>Controls</a:t>
            </a:r>
          </a:p>
        </p:txBody>
      </p:sp>
      <p:cxnSp>
        <p:nvCxnSpPr>
          <p:cNvPr id="10" name="Gerade Verbindung 12"/>
          <p:cNvCxnSpPr/>
          <p:nvPr/>
        </p:nvCxnSpPr>
        <p:spPr>
          <a:xfrm>
            <a:off x="0" y="1131888"/>
            <a:ext cx="6253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85638F06-210B-4F9E-1657-5A57C9A73599}"/>
              </a:ext>
            </a:extLst>
          </p:cNvPr>
          <p:cNvGrpSpPr/>
          <p:nvPr/>
        </p:nvGrpSpPr>
        <p:grpSpPr>
          <a:xfrm>
            <a:off x="212376" y="1276710"/>
            <a:ext cx="885645" cy="885645"/>
            <a:chOff x="2311879" y="1915064"/>
            <a:chExt cx="914400" cy="914400"/>
          </a:xfrm>
        </p:grpSpPr>
        <p:sp>
          <p:nvSpPr>
            <p:cNvPr id="3" name="Oval 2">
              <a:extLst>
                <a:ext uri="{FF2B5EF4-FFF2-40B4-BE49-F238E27FC236}">
                  <a16:creationId xmlns:a16="http://schemas.microsoft.com/office/drawing/2014/main" id="{DCEC13B8-F5B5-B856-71AA-4D2B04C808C8}"/>
                </a:ext>
              </a:extLst>
            </p:cNvPr>
            <p:cNvSpPr/>
            <p:nvPr/>
          </p:nvSpPr>
          <p:spPr>
            <a:xfrm>
              <a:off x="2311879" y="1915064"/>
              <a:ext cx="914400" cy="914400"/>
            </a:xfrm>
            <a:prstGeom prst="ellipse">
              <a:avLst/>
            </a:prstGeom>
            <a:solidFill>
              <a:schemeClr val="bg1"/>
            </a:solidFill>
            <a:ln>
              <a:noFill/>
            </a:ln>
            <a:effectLst>
              <a:outerShdw blurRad="127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EDCD0328-9702-26BC-DD6F-81013E6001E0}"/>
                </a:ext>
              </a:extLst>
            </p:cNvPr>
            <p:cNvSpPr/>
            <p:nvPr/>
          </p:nvSpPr>
          <p:spPr>
            <a:xfrm>
              <a:off x="2377474" y="1980659"/>
              <a:ext cx="783211" cy="783211"/>
            </a:xfrm>
            <a:prstGeom prst="ellipse">
              <a:avLst/>
            </a:prstGeom>
            <a:solidFill>
              <a:schemeClr val="bg1"/>
            </a:solidFill>
            <a:ln w="38100">
              <a:gradFill>
                <a:gsLst>
                  <a:gs pos="0">
                    <a:srgbClr val="890000"/>
                  </a:gs>
                  <a:gs pos="100000">
                    <a:srgbClr val="CF0000"/>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id="{3E8552A8-AC72-A7EF-12C8-869185B776E7}"/>
              </a:ext>
            </a:extLst>
          </p:cNvPr>
          <p:cNvGrpSpPr/>
          <p:nvPr/>
        </p:nvGrpSpPr>
        <p:grpSpPr>
          <a:xfrm>
            <a:off x="212376" y="2274499"/>
            <a:ext cx="885645" cy="885645"/>
            <a:chOff x="2311879" y="1915064"/>
            <a:chExt cx="914400" cy="914400"/>
          </a:xfrm>
        </p:grpSpPr>
        <p:sp>
          <p:nvSpPr>
            <p:cNvPr id="11" name="Oval 10">
              <a:extLst>
                <a:ext uri="{FF2B5EF4-FFF2-40B4-BE49-F238E27FC236}">
                  <a16:creationId xmlns:a16="http://schemas.microsoft.com/office/drawing/2014/main" id="{4DA4C0FF-F26E-CD4E-D4C0-58C5465C1CF4}"/>
                </a:ext>
              </a:extLst>
            </p:cNvPr>
            <p:cNvSpPr/>
            <p:nvPr/>
          </p:nvSpPr>
          <p:spPr>
            <a:xfrm>
              <a:off x="2311879" y="1915064"/>
              <a:ext cx="914400" cy="914400"/>
            </a:xfrm>
            <a:prstGeom prst="ellipse">
              <a:avLst/>
            </a:prstGeom>
            <a:solidFill>
              <a:schemeClr val="bg1"/>
            </a:solidFill>
            <a:ln>
              <a:noFill/>
            </a:ln>
            <a:effectLst>
              <a:outerShdw blurRad="127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456538D9-05C7-B3A7-6D9B-482E79BE302F}"/>
                </a:ext>
              </a:extLst>
            </p:cNvPr>
            <p:cNvSpPr/>
            <p:nvPr/>
          </p:nvSpPr>
          <p:spPr>
            <a:xfrm>
              <a:off x="2377474" y="1980659"/>
              <a:ext cx="783211" cy="783211"/>
            </a:xfrm>
            <a:prstGeom prst="ellipse">
              <a:avLst/>
            </a:prstGeom>
            <a:solidFill>
              <a:schemeClr val="bg1"/>
            </a:solidFill>
            <a:ln w="38100">
              <a:gradFill>
                <a:gsLst>
                  <a:gs pos="0">
                    <a:srgbClr val="890000"/>
                  </a:gs>
                  <a:gs pos="100000">
                    <a:srgbClr val="CF0000"/>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 name="Group 13">
            <a:extLst>
              <a:ext uri="{FF2B5EF4-FFF2-40B4-BE49-F238E27FC236}">
                <a16:creationId xmlns:a16="http://schemas.microsoft.com/office/drawing/2014/main" id="{1E9110C7-74FA-BBCF-4CD4-3FCAEC0D3680}"/>
              </a:ext>
            </a:extLst>
          </p:cNvPr>
          <p:cNvGrpSpPr/>
          <p:nvPr/>
        </p:nvGrpSpPr>
        <p:grpSpPr>
          <a:xfrm>
            <a:off x="271621" y="3413430"/>
            <a:ext cx="885645" cy="885645"/>
            <a:chOff x="2311879" y="1915064"/>
            <a:chExt cx="914400" cy="914400"/>
          </a:xfrm>
        </p:grpSpPr>
        <p:sp>
          <p:nvSpPr>
            <p:cNvPr id="15" name="Oval 14">
              <a:extLst>
                <a:ext uri="{FF2B5EF4-FFF2-40B4-BE49-F238E27FC236}">
                  <a16:creationId xmlns:a16="http://schemas.microsoft.com/office/drawing/2014/main" id="{53EA1A5C-123E-D7F1-2DC2-39316F04BB44}"/>
                </a:ext>
              </a:extLst>
            </p:cNvPr>
            <p:cNvSpPr/>
            <p:nvPr/>
          </p:nvSpPr>
          <p:spPr>
            <a:xfrm>
              <a:off x="2311879" y="1915064"/>
              <a:ext cx="914400" cy="914400"/>
            </a:xfrm>
            <a:prstGeom prst="ellipse">
              <a:avLst/>
            </a:prstGeom>
            <a:solidFill>
              <a:schemeClr val="bg1"/>
            </a:solidFill>
            <a:ln>
              <a:noFill/>
            </a:ln>
            <a:effectLst>
              <a:outerShdw blurRad="127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DC9E33F2-6B81-A115-75A1-093A7FBF031A}"/>
                </a:ext>
              </a:extLst>
            </p:cNvPr>
            <p:cNvSpPr/>
            <p:nvPr/>
          </p:nvSpPr>
          <p:spPr>
            <a:xfrm>
              <a:off x="2377474" y="1980659"/>
              <a:ext cx="783211" cy="783211"/>
            </a:xfrm>
            <a:prstGeom prst="ellipse">
              <a:avLst/>
            </a:prstGeom>
            <a:solidFill>
              <a:schemeClr val="bg1"/>
            </a:solidFill>
            <a:ln w="38100">
              <a:gradFill>
                <a:gsLst>
                  <a:gs pos="0">
                    <a:srgbClr val="890000"/>
                  </a:gs>
                  <a:gs pos="100000">
                    <a:srgbClr val="CF0000"/>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67EC5FA5-1C40-4D3E-B2A3-78FD03D3F31E}"/>
              </a:ext>
            </a:extLst>
          </p:cNvPr>
          <p:cNvGrpSpPr/>
          <p:nvPr/>
        </p:nvGrpSpPr>
        <p:grpSpPr>
          <a:xfrm>
            <a:off x="273651" y="4471252"/>
            <a:ext cx="885645" cy="885645"/>
            <a:chOff x="2311879" y="1915064"/>
            <a:chExt cx="914400" cy="914400"/>
          </a:xfrm>
        </p:grpSpPr>
        <p:sp>
          <p:nvSpPr>
            <p:cNvPr id="18" name="Oval 17">
              <a:extLst>
                <a:ext uri="{FF2B5EF4-FFF2-40B4-BE49-F238E27FC236}">
                  <a16:creationId xmlns:a16="http://schemas.microsoft.com/office/drawing/2014/main" id="{4C34D02E-646F-1C0A-8630-A2DBCA7B6957}"/>
                </a:ext>
              </a:extLst>
            </p:cNvPr>
            <p:cNvSpPr/>
            <p:nvPr/>
          </p:nvSpPr>
          <p:spPr>
            <a:xfrm>
              <a:off x="2311879" y="1915064"/>
              <a:ext cx="914400" cy="914400"/>
            </a:xfrm>
            <a:prstGeom prst="ellipse">
              <a:avLst/>
            </a:prstGeom>
            <a:solidFill>
              <a:schemeClr val="bg1"/>
            </a:solidFill>
            <a:ln>
              <a:noFill/>
            </a:ln>
            <a:effectLst>
              <a:outerShdw blurRad="127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C1E9B7E7-27DF-1F86-9FE3-1688A89F9F45}"/>
                </a:ext>
              </a:extLst>
            </p:cNvPr>
            <p:cNvSpPr/>
            <p:nvPr/>
          </p:nvSpPr>
          <p:spPr>
            <a:xfrm>
              <a:off x="2377474" y="1980659"/>
              <a:ext cx="783211" cy="783211"/>
            </a:xfrm>
            <a:prstGeom prst="ellipse">
              <a:avLst/>
            </a:prstGeom>
            <a:solidFill>
              <a:schemeClr val="bg1"/>
            </a:solidFill>
            <a:ln w="38100">
              <a:gradFill>
                <a:gsLst>
                  <a:gs pos="0">
                    <a:srgbClr val="890000"/>
                  </a:gs>
                  <a:gs pos="100000">
                    <a:srgbClr val="CF0000"/>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0" name="Group 19">
            <a:extLst>
              <a:ext uri="{FF2B5EF4-FFF2-40B4-BE49-F238E27FC236}">
                <a16:creationId xmlns:a16="http://schemas.microsoft.com/office/drawing/2014/main" id="{B52AE352-D776-C612-43D0-1FD427653AAD}"/>
              </a:ext>
            </a:extLst>
          </p:cNvPr>
          <p:cNvGrpSpPr/>
          <p:nvPr/>
        </p:nvGrpSpPr>
        <p:grpSpPr>
          <a:xfrm>
            <a:off x="212376" y="5639502"/>
            <a:ext cx="885645" cy="885645"/>
            <a:chOff x="2311879" y="1915064"/>
            <a:chExt cx="914400" cy="914400"/>
          </a:xfrm>
        </p:grpSpPr>
        <p:sp>
          <p:nvSpPr>
            <p:cNvPr id="21" name="Oval 20">
              <a:extLst>
                <a:ext uri="{FF2B5EF4-FFF2-40B4-BE49-F238E27FC236}">
                  <a16:creationId xmlns:a16="http://schemas.microsoft.com/office/drawing/2014/main" id="{5A9B53BB-C0FD-3667-2846-441C75BFD9A3}"/>
                </a:ext>
              </a:extLst>
            </p:cNvPr>
            <p:cNvSpPr/>
            <p:nvPr/>
          </p:nvSpPr>
          <p:spPr>
            <a:xfrm>
              <a:off x="2311879" y="1915064"/>
              <a:ext cx="914400" cy="914400"/>
            </a:xfrm>
            <a:prstGeom prst="ellipse">
              <a:avLst/>
            </a:prstGeom>
            <a:solidFill>
              <a:schemeClr val="bg1"/>
            </a:solidFill>
            <a:ln>
              <a:noFill/>
            </a:ln>
            <a:effectLst>
              <a:outerShdw blurRad="127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59F3ADB3-AE5F-2CE7-4FFB-26A22FD953BD}"/>
                </a:ext>
              </a:extLst>
            </p:cNvPr>
            <p:cNvSpPr/>
            <p:nvPr/>
          </p:nvSpPr>
          <p:spPr>
            <a:xfrm>
              <a:off x="2377474" y="1980659"/>
              <a:ext cx="783211" cy="783211"/>
            </a:xfrm>
            <a:prstGeom prst="ellipse">
              <a:avLst/>
            </a:prstGeom>
            <a:solidFill>
              <a:schemeClr val="bg1"/>
            </a:solidFill>
            <a:ln w="38100">
              <a:gradFill>
                <a:gsLst>
                  <a:gs pos="0">
                    <a:srgbClr val="890000"/>
                  </a:gs>
                  <a:gs pos="100000">
                    <a:srgbClr val="CF0000"/>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extLst>
              <a:ext uri="{FF2B5EF4-FFF2-40B4-BE49-F238E27FC236}">
                <a16:creationId xmlns:a16="http://schemas.microsoft.com/office/drawing/2014/main" id="{4B057AED-E4A1-EB54-1823-6EFCC913C513}"/>
              </a:ext>
            </a:extLst>
          </p:cNvPr>
          <p:cNvSpPr txBox="1"/>
          <p:nvPr/>
        </p:nvSpPr>
        <p:spPr>
          <a:xfrm>
            <a:off x="1197795" y="3507437"/>
            <a:ext cx="3139835" cy="697627"/>
          </a:xfrm>
          <a:prstGeom prst="rect">
            <a:avLst/>
          </a:prstGeom>
          <a:noFill/>
        </p:spPr>
        <p:txBody>
          <a:bodyPr wrap="square" rIns="0" anchor="ctr">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867" b="0" i="0" u="none" strike="noStrike" kern="1200" cap="none" spc="0" normalizeH="0" baseline="0" noProof="0" dirty="0">
                <a:ln>
                  <a:noFill/>
                </a:ln>
                <a:solidFill>
                  <a:srgbClr val="000000"/>
                </a:solidFill>
                <a:effectLst/>
                <a:uLnTx/>
                <a:uFillTx/>
                <a:latin typeface="Calibri" panose="020F0502020204030204"/>
                <a:ea typeface="+mn-ea"/>
                <a:cs typeface="+mn-cs"/>
              </a:rPr>
              <a:t>Wide range of packaging options</a:t>
            </a:r>
          </a:p>
        </p:txBody>
      </p:sp>
      <p:sp>
        <p:nvSpPr>
          <p:cNvPr id="24" name="TextBox 23">
            <a:extLst>
              <a:ext uri="{FF2B5EF4-FFF2-40B4-BE49-F238E27FC236}">
                <a16:creationId xmlns:a16="http://schemas.microsoft.com/office/drawing/2014/main" id="{08A3AEE3-221A-47E6-FEA8-210A858D0EC6}"/>
              </a:ext>
            </a:extLst>
          </p:cNvPr>
          <p:cNvSpPr txBox="1"/>
          <p:nvPr/>
        </p:nvSpPr>
        <p:spPr>
          <a:xfrm>
            <a:off x="1199825" y="4565257"/>
            <a:ext cx="3433450" cy="697627"/>
          </a:xfrm>
          <a:prstGeom prst="rect">
            <a:avLst/>
          </a:prstGeom>
          <a:noFill/>
        </p:spPr>
        <p:txBody>
          <a:bodyPr wrap="square" rIns="0" anchor="ctr">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N" sz="1867" b="0" i="0" u="none" strike="noStrike" kern="1200" cap="none" spc="0" normalizeH="0" baseline="0" noProof="0" dirty="0">
                <a:ln>
                  <a:noFill/>
                </a:ln>
                <a:solidFill>
                  <a:srgbClr val="000000"/>
                </a:solidFill>
                <a:effectLst/>
                <a:uLnTx/>
                <a:uFillTx/>
                <a:latin typeface="Calibri" panose="020F0502020204030204"/>
                <a:ea typeface="+mn-ea"/>
                <a:cs typeface="+mn-cs"/>
              </a:rPr>
              <a:t>Ease to use configuration CME software with powerful frequency analysis filter tools</a:t>
            </a:r>
          </a:p>
        </p:txBody>
      </p:sp>
      <p:sp>
        <p:nvSpPr>
          <p:cNvPr id="25" name="TextBox 24">
            <a:extLst>
              <a:ext uri="{FF2B5EF4-FFF2-40B4-BE49-F238E27FC236}">
                <a16:creationId xmlns:a16="http://schemas.microsoft.com/office/drawing/2014/main" id="{CC1DF22B-FD03-F3DA-CBED-F14BAA3BDF84}"/>
              </a:ext>
            </a:extLst>
          </p:cNvPr>
          <p:cNvSpPr txBox="1"/>
          <p:nvPr/>
        </p:nvSpPr>
        <p:spPr>
          <a:xfrm>
            <a:off x="1138550" y="5733511"/>
            <a:ext cx="3433450" cy="697627"/>
          </a:xfrm>
          <a:prstGeom prst="rect">
            <a:avLst/>
          </a:prstGeom>
          <a:noFill/>
        </p:spPr>
        <p:txBody>
          <a:bodyPr wrap="square" rIns="0" anchor="ctr">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N" sz="1867" b="0" i="0" u="none" strike="noStrike" kern="1200" cap="none" spc="0" normalizeH="0" baseline="0" noProof="0" dirty="0">
                <a:ln>
                  <a:noFill/>
                </a:ln>
                <a:solidFill>
                  <a:srgbClr val="000000"/>
                </a:solidFill>
                <a:effectLst/>
                <a:uLnTx/>
                <a:uFillTx/>
                <a:latin typeface="Calibri" panose="020F0502020204030204"/>
                <a:ea typeface="+mn-ea"/>
                <a:cs typeface="+mn-cs"/>
              </a:rPr>
              <a:t>Distributed motion control source code</a:t>
            </a:r>
          </a:p>
        </p:txBody>
      </p:sp>
      <p:sp>
        <p:nvSpPr>
          <p:cNvPr id="26" name="TextBox 25">
            <a:extLst>
              <a:ext uri="{FF2B5EF4-FFF2-40B4-BE49-F238E27FC236}">
                <a16:creationId xmlns:a16="http://schemas.microsoft.com/office/drawing/2014/main" id="{7227B006-C1F9-F067-A5B9-507E4E881494}"/>
              </a:ext>
            </a:extLst>
          </p:cNvPr>
          <p:cNvSpPr txBox="1"/>
          <p:nvPr/>
        </p:nvSpPr>
        <p:spPr>
          <a:xfrm>
            <a:off x="1138550" y="2427226"/>
            <a:ext cx="3139835" cy="697627"/>
          </a:xfrm>
          <a:prstGeom prst="rect">
            <a:avLst/>
          </a:prstGeom>
          <a:noFill/>
        </p:spPr>
        <p:txBody>
          <a:bodyPr wrap="square" rIns="0" anchor="ctr">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867" b="0" i="0" u="none" strike="noStrike" kern="1200" cap="none" spc="0" normalizeH="0" baseline="0" noProof="0" dirty="0">
                <a:ln>
                  <a:noFill/>
                </a:ln>
                <a:solidFill>
                  <a:srgbClr val="000000"/>
                </a:solidFill>
                <a:effectLst/>
                <a:uLnTx/>
                <a:uFillTx/>
                <a:latin typeface="Calibri" panose="020F0502020204030204"/>
                <a:ea typeface="+mn-ea"/>
                <a:cs typeface="+mn-cs"/>
              </a:rPr>
              <a:t>Motor and controller independent for</a:t>
            </a:r>
            <a:br>
              <a:rPr kumimoji="0" lang="en-GB" sz="1867" b="0"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en-GB" sz="1867" b="0" i="0" u="none" strike="noStrike" kern="1200" cap="none" spc="0" normalizeH="0" baseline="0" noProof="0" dirty="0">
                <a:ln>
                  <a:noFill/>
                </a:ln>
                <a:solidFill>
                  <a:srgbClr val="000000"/>
                </a:solidFill>
                <a:effectLst/>
                <a:uLnTx/>
                <a:uFillTx/>
                <a:latin typeface="Calibri" panose="020F0502020204030204"/>
                <a:ea typeface="+mn-ea"/>
                <a:cs typeface="+mn-cs"/>
              </a:rPr>
              <a:t>best-in-class solution</a:t>
            </a:r>
          </a:p>
        </p:txBody>
      </p:sp>
      <p:sp>
        <p:nvSpPr>
          <p:cNvPr id="27" name="TextBox 26">
            <a:extLst>
              <a:ext uri="{FF2B5EF4-FFF2-40B4-BE49-F238E27FC236}">
                <a16:creationId xmlns:a16="http://schemas.microsoft.com/office/drawing/2014/main" id="{809701E3-380C-5150-233B-C1D0950B839D}"/>
              </a:ext>
            </a:extLst>
          </p:cNvPr>
          <p:cNvSpPr txBox="1"/>
          <p:nvPr/>
        </p:nvSpPr>
        <p:spPr>
          <a:xfrm>
            <a:off x="1138550" y="1370719"/>
            <a:ext cx="3139835" cy="697627"/>
          </a:xfrm>
          <a:prstGeom prst="rect">
            <a:avLst/>
          </a:prstGeom>
          <a:noFill/>
        </p:spPr>
        <p:txBody>
          <a:bodyPr wrap="square" rIns="0" anchor="ctr">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867" b="0" i="0" u="none" strike="noStrike" kern="1200" cap="none" spc="0" normalizeH="0" baseline="0" noProof="0" dirty="0">
                <a:ln>
                  <a:noFill/>
                </a:ln>
                <a:solidFill>
                  <a:srgbClr val="000000"/>
                </a:solidFill>
                <a:effectLst/>
                <a:uLnTx/>
                <a:uFillTx/>
                <a:latin typeface="Calibri" panose="020F0502020204030204"/>
                <a:ea typeface="+mn-ea"/>
                <a:cs typeface="+mn-cs"/>
              </a:rPr>
              <a:t>Experienced and responsive in-house engineering</a:t>
            </a:r>
            <a:r>
              <a:rPr lang="en-GB" sz="1867" dirty="0">
                <a:solidFill>
                  <a:srgbClr val="000000"/>
                </a:solidFill>
                <a:latin typeface="Calibri" panose="020F0502020204030204"/>
                <a:cs typeface="+mn-cs"/>
              </a:rPr>
              <a:t> </a:t>
            </a:r>
            <a:r>
              <a:rPr kumimoji="0" lang="en-GB" sz="1867" b="0" i="0" u="none" strike="noStrike" kern="1200" cap="none" spc="0" normalizeH="0" baseline="0" noProof="0" dirty="0">
                <a:ln>
                  <a:noFill/>
                </a:ln>
                <a:solidFill>
                  <a:srgbClr val="000000"/>
                </a:solidFill>
                <a:effectLst/>
                <a:uLnTx/>
                <a:uFillTx/>
                <a:latin typeface="Calibri" panose="020F0502020204030204"/>
                <a:ea typeface="+mn-ea"/>
                <a:cs typeface="+mn-cs"/>
              </a:rPr>
              <a:t>and local application support</a:t>
            </a:r>
          </a:p>
        </p:txBody>
      </p:sp>
      <p:cxnSp>
        <p:nvCxnSpPr>
          <p:cNvPr id="28" name="Straight Connector 27">
            <a:extLst>
              <a:ext uri="{FF2B5EF4-FFF2-40B4-BE49-F238E27FC236}">
                <a16:creationId xmlns:a16="http://schemas.microsoft.com/office/drawing/2014/main" id="{83F4D522-D070-E476-982A-CD5049B73308}"/>
              </a:ext>
            </a:extLst>
          </p:cNvPr>
          <p:cNvCxnSpPr>
            <a:cxnSpLocks/>
          </p:cNvCxnSpPr>
          <p:nvPr/>
        </p:nvCxnSpPr>
        <p:spPr>
          <a:xfrm>
            <a:off x="1032764" y="2218427"/>
            <a:ext cx="3178509" cy="0"/>
          </a:xfrm>
          <a:prstGeom prst="line">
            <a:avLst/>
          </a:prstGeom>
          <a:ln w="1905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DC668CFF-BA76-8337-32C0-6D987DA900C1}"/>
              </a:ext>
            </a:extLst>
          </p:cNvPr>
          <p:cNvCxnSpPr>
            <a:cxnSpLocks/>
          </p:cNvCxnSpPr>
          <p:nvPr/>
        </p:nvCxnSpPr>
        <p:spPr>
          <a:xfrm>
            <a:off x="1092009" y="3371686"/>
            <a:ext cx="3245621" cy="0"/>
          </a:xfrm>
          <a:prstGeom prst="line">
            <a:avLst/>
          </a:prstGeom>
          <a:ln w="1905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399BC766-E4F0-47F3-80B6-345AB5DFA64A}"/>
              </a:ext>
            </a:extLst>
          </p:cNvPr>
          <p:cNvCxnSpPr>
            <a:cxnSpLocks/>
          </p:cNvCxnSpPr>
          <p:nvPr/>
        </p:nvCxnSpPr>
        <p:spPr>
          <a:xfrm>
            <a:off x="1095764" y="4293415"/>
            <a:ext cx="3245621" cy="1"/>
          </a:xfrm>
          <a:prstGeom prst="line">
            <a:avLst/>
          </a:prstGeom>
          <a:ln w="1905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7938F5C8-0D85-12EF-D0CD-E65821233F96}"/>
              </a:ext>
            </a:extLst>
          </p:cNvPr>
          <p:cNvCxnSpPr>
            <a:cxnSpLocks/>
          </p:cNvCxnSpPr>
          <p:nvPr/>
        </p:nvCxnSpPr>
        <p:spPr>
          <a:xfrm>
            <a:off x="1032764" y="5639502"/>
            <a:ext cx="3245621" cy="0"/>
          </a:xfrm>
          <a:prstGeom prst="line">
            <a:avLst/>
          </a:prstGeom>
          <a:ln w="1905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nvGrpSpPr>
          <p:cNvPr id="32" name="Group 31">
            <a:extLst>
              <a:ext uri="{FF2B5EF4-FFF2-40B4-BE49-F238E27FC236}">
                <a16:creationId xmlns:a16="http://schemas.microsoft.com/office/drawing/2014/main" id="{060EE703-C6EC-E0ED-A143-26590F8B2059}"/>
              </a:ext>
            </a:extLst>
          </p:cNvPr>
          <p:cNvGrpSpPr/>
          <p:nvPr/>
        </p:nvGrpSpPr>
        <p:grpSpPr>
          <a:xfrm>
            <a:off x="4865617" y="1276710"/>
            <a:ext cx="885645" cy="885645"/>
            <a:chOff x="2311879" y="1915064"/>
            <a:chExt cx="914400" cy="914400"/>
          </a:xfrm>
        </p:grpSpPr>
        <p:sp>
          <p:nvSpPr>
            <p:cNvPr id="33" name="Oval 32">
              <a:extLst>
                <a:ext uri="{FF2B5EF4-FFF2-40B4-BE49-F238E27FC236}">
                  <a16:creationId xmlns:a16="http://schemas.microsoft.com/office/drawing/2014/main" id="{2C2FEBCD-2077-76A9-1FC8-568F36EB2908}"/>
                </a:ext>
              </a:extLst>
            </p:cNvPr>
            <p:cNvSpPr/>
            <p:nvPr/>
          </p:nvSpPr>
          <p:spPr>
            <a:xfrm>
              <a:off x="2311879" y="1915064"/>
              <a:ext cx="914400" cy="914400"/>
            </a:xfrm>
            <a:prstGeom prst="ellipse">
              <a:avLst/>
            </a:prstGeom>
            <a:solidFill>
              <a:schemeClr val="bg1"/>
            </a:solidFill>
            <a:ln>
              <a:noFill/>
            </a:ln>
            <a:effectLst>
              <a:outerShdw blurRad="127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A03A9D82-490F-4AEB-5CAE-263FACD3B5E6}"/>
                </a:ext>
              </a:extLst>
            </p:cNvPr>
            <p:cNvSpPr/>
            <p:nvPr/>
          </p:nvSpPr>
          <p:spPr>
            <a:xfrm>
              <a:off x="2377474" y="1980659"/>
              <a:ext cx="783211" cy="783211"/>
            </a:xfrm>
            <a:prstGeom prst="ellipse">
              <a:avLst/>
            </a:prstGeom>
            <a:solidFill>
              <a:schemeClr val="bg1"/>
            </a:solidFill>
            <a:ln w="38100">
              <a:gradFill>
                <a:gsLst>
                  <a:gs pos="0">
                    <a:srgbClr val="890000"/>
                  </a:gs>
                  <a:gs pos="100000">
                    <a:srgbClr val="CF0000"/>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 name="Group 34">
            <a:extLst>
              <a:ext uri="{FF2B5EF4-FFF2-40B4-BE49-F238E27FC236}">
                <a16:creationId xmlns:a16="http://schemas.microsoft.com/office/drawing/2014/main" id="{E8B35BF8-F433-F54B-58C9-572728547476}"/>
              </a:ext>
            </a:extLst>
          </p:cNvPr>
          <p:cNvGrpSpPr/>
          <p:nvPr/>
        </p:nvGrpSpPr>
        <p:grpSpPr>
          <a:xfrm>
            <a:off x="4865617" y="2274499"/>
            <a:ext cx="885645" cy="885645"/>
            <a:chOff x="2311879" y="1915064"/>
            <a:chExt cx="914400" cy="914400"/>
          </a:xfrm>
        </p:grpSpPr>
        <p:sp>
          <p:nvSpPr>
            <p:cNvPr id="36" name="Oval 35">
              <a:extLst>
                <a:ext uri="{FF2B5EF4-FFF2-40B4-BE49-F238E27FC236}">
                  <a16:creationId xmlns:a16="http://schemas.microsoft.com/office/drawing/2014/main" id="{5DA75372-5347-BF72-FC11-289BC3275EF6}"/>
                </a:ext>
              </a:extLst>
            </p:cNvPr>
            <p:cNvSpPr/>
            <p:nvPr/>
          </p:nvSpPr>
          <p:spPr>
            <a:xfrm>
              <a:off x="2311879" y="1915064"/>
              <a:ext cx="914400" cy="914400"/>
            </a:xfrm>
            <a:prstGeom prst="ellipse">
              <a:avLst/>
            </a:prstGeom>
            <a:solidFill>
              <a:schemeClr val="bg1"/>
            </a:solidFill>
            <a:ln>
              <a:noFill/>
            </a:ln>
            <a:effectLst>
              <a:outerShdw blurRad="127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A8CDCAAA-2AED-7470-E8F3-49B15AD9B344}"/>
                </a:ext>
              </a:extLst>
            </p:cNvPr>
            <p:cNvSpPr/>
            <p:nvPr/>
          </p:nvSpPr>
          <p:spPr>
            <a:xfrm>
              <a:off x="2377474" y="1980659"/>
              <a:ext cx="783211" cy="783211"/>
            </a:xfrm>
            <a:prstGeom prst="ellipse">
              <a:avLst/>
            </a:prstGeom>
            <a:solidFill>
              <a:schemeClr val="bg1"/>
            </a:solidFill>
            <a:ln w="38100">
              <a:gradFill>
                <a:gsLst>
                  <a:gs pos="0">
                    <a:srgbClr val="890000"/>
                  </a:gs>
                  <a:gs pos="100000">
                    <a:srgbClr val="CF0000"/>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8" name="Group 37">
            <a:extLst>
              <a:ext uri="{FF2B5EF4-FFF2-40B4-BE49-F238E27FC236}">
                <a16:creationId xmlns:a16="http://schemas.microsoft.com/office/drawing/2014/main" id="{DC9E2239-CE73-89F6-45A4-C19C620EB5BA}"/>
              </a:ext>
            </a:extLst>
          </p:cNvPr>
          <p:cNvGrpSpPr/>
          <p:nvPr/>
        </p:nvGrpSpPr>
        <p:grpSpPr>
          <a:xfrm>
            <a:off x="4865617" y="3406082"/>
            <a:ext cx="885645" cy="885645"/>
            <a:chOff x="2311879" y="1915064"/>
            <a:chExt cx="914400" cy="914400"/>
          </a:xfrm>
        </p:grpSpPr>
        <p:sp>
          <p:nvSpPr>
            <p:cNvPr id="39" name="Oval 38">
              <a:extLst>
                <a:ext uri="{FF2B5EF4-FFF2-40B4-BE49-F238E27FC236}">
                  <a16:creationId xmlns:a16="http://schemas.microsoft.com/office/drawing/2014/main" id="{C2457A80-4B2B-1B7B-D149-0518C0BA36CD}"/>
                </a:ext>
              </a:extLst>
            </p:cNvPr>
            <p:cNvSpPr/>
            <p:nvPr/>
          </p:nvSpPr>
          <p:spPr>
            <a:xfrm>
              <a:off x="2311879" y="1915064"/>
              <a:ext cx="914400" cy="914400"/>
            </a:xfrm>
            <a:prstGeom prst="ellipse">
              <a:avLst/>
            </a:prstGeom>
            <a:solidFill>
              <a:schemeClr val="bg1"/>
            </a:solidFill>
            <a:ln>
              <a:noFill/>
            </a:ln>
            <a:effectLst>
              <a:outerShdw blurRad="127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FC9C0D13-CE62-3C6D-F1DC-7CF4903C67CA}"/>
                </a:ext>
              </a:extLst>
            </p:cNvPr>
            <p:cNvSpPr/>
            <p:nvPr/>
          </p:nvSpPr>
          <p:spPr>
            <a:xfrm>
              <a:off x="2377474" y="1980659"/>
              <a:ext cx="783211" cy="783211"/>
            </a:xfrm>
            <a:prstGeom prst="ellipse">
              <a:avLst/>
            </a:prstGeom>
            <a:solidFill>
              <a:schemeClr val="bg1"/>
            </a:solidFill>
            <a:ln w="38100">
              <a:gradFill>
                <a:gsLst>
                  <a:gs pos="0">
                    <a:srgbClr val="890000"/>
                  </a:gs>
                  <a:gs pos="100000">
                    <a:srgbClr val="CF0000"/>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41" name="Group 40">
            <a:extLst>
              <a:ext uri="{FF2B5EF4-FFF2-40B4-BE49-F238E27FC236}">
                <a16:creationId xmlns:a16="http://schemas.microsoft.com/office/drawing/2014/main" id="{5C14D84B-1BD9-7A6E-F0AA-CD857F0FB11E}"/>
              </a:ext>
            </a:extLst>
          </p:cNvPr>
          <p:cNvGrpSpPr/>
          <p:nvPr/>
        </p:nvGrpSpPr>
        <p:grpSpPr>
          <a:xfrm>
            <a:off x="4929149" y="5639502"/>
            <a:ext cx="885645" cy="885645"/>
            <a:chOff x="2311879" y="1915064"/>
            <a:chExt cx="914400" cy="914400"/>
          </a:xfrm>
        </p:grpSpPr>
        <p:sp>
          <p:nvSpPr>
            <p:cNvPr id="42" name="Oval 41">
              <a:extLst>
                <a:ext uri="{FF2B5EF4-FFF2-40B4-BE49-F238E27FC236}">
                  <a16:creationId xmlns:a16="http://schemas.microsoft.com/office/drawing/2014/main" id="{E27712ED-E69E-1D7B-613E-9F0F0F749AD4}"/>
                </a:ext>
              </a:extLst>
            </p:cNvPr>
            <p:cNvSpPr/>
            <p:nvPr/>
          </p:nvSpPr>
          <p:spPr>
            <a:xfrm>
              <a:off x="2311879" y="1915064"/>
              <a:ext cx="914400" cy="914400"/>
            </a:xfrm>
            <a:prstGeom prst="ellipse">
              <a:avLst/>
            </a:prstGeom>
            <a:solidFill>
              <a:schemeClr val="bg1"/>
            </a:solidFill>
            <a:ln>
              <a:noFill/>
            </a:ln>
            <a:effectLst>
              <a:outerShdw blurRad="127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AF833168-6770-DC3D-8EE5-D3B319A782AD}"/>
                </a:ext>
              </a:extLst>
            </p:cNvPr>
            <p:cNvSpPr/>
            <p:nvPr/>
          </p:nvSpPr>
          <p:spPr>
            <a:xfrm>
              <a:off x="2377474" y="1980659"/>
              <a:ext cx="783211" cy="783211"/>
            </a:xfrm>
            <a:prstGeom prst="ellipse">
              <a:avLst/>
            </a:prstGeom>
            <a:solidFill>
              <a:schemeClr val="bg1"/>
            </a:solidFill>
            <a:ln w="38100">
              <a:gradFill>
                <a:gsLst>
                  <a:gs pos="0">
                    <a:srgbClr val="890000"/>
                  </a:gs>
                  <a:gs pos="100000">
                    <a:srgbClr val="CF0000"/>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4" name="TextBox 43">
            <a:extLst>
              <a:ext uri="{FF2B5EF4-FFF2-40B4-BE49-F238E27FC236}">
                <a16:creationId xmlns:a16="http://schemas.microsoft.com/office/drawing/2014/main" id="{44D24176-357A-011D-A0E1-132C32934756}"/>
              </a:ext>
            </a:extLst>
          </p:cNvPr>
          <p:cNvSpPr txBox="1"/>
          <p:nvPr/>
        </p:nvSpPr>
        <p:spPr>
          <a:xfrm>
            <a:off x="5791790" y="3500089"/>
            <a:ext cx="3268320" cy="697627"/>
          </a:xfrm>
          <a:prstGeom prst="rect">
            <a:avLst/>
          </a:prstGeom>
          <a:noFill/>
        </p:spPr>
        <p:txBody>
          <a:bodyPr wrap="square" rIns="0" anchor="ctr">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867" b="0" i="0" u="none" strike="noStrike" kern="1200" cap="none" spc="0" normalizeH="0" baseline="0" noProof="0" dirty="0">
                <a:ln>
                  <a:noFill/>
                </a:ln>
                <a:solidFill>
                  <a:srgbClr val="000000"/>
                </a:solidFill>
                <a:effectLst/>
                <a:uLnTx/>
                <a:uFillTx/>
                <a:latin typeface="Calibri" panose="020F0502020204030204"/>
                <a:ea typeface="+mn-ea"/>
                <a:cs typeface="+mn-cs"/>
              </a:rPr>
              <a:t>Multi Axis drive servo / stepper cross coupling and slave mode capabilities</a:t>
            </a:r>
          </a:p>
        </p:txBody>
      </p:sp>
      <p:sp>
        <p:nvSpPr>
          <p:cNvPr id="45" name="TextBox 44">
            <a:extLst>
              <a:ext uri="{FF2B5EF4-FFF2-40B4-BE49-F238E27FC236}">
                <a16:creationId xmlns:a16="http://schemas.microsoft.com/office/drawing/2014/main" id="{828B77D4-F5F2-7B5A-A003-7D116C391A11}"/>
              </a:ext>
            </a:extLst>
          </p:cNvPr>
          <p:cNvSpPr txBox="1"/>
          <p:nvPr/>
        </p:nvSpPr>
        <p:spPr>
          <a:xfrm>
            <a:off x="5785045" y="5763988"/>
            <a:ext cx="3317066" cy="697627"/>
          </a:xfrm>
          <a:prstGeom prst="rect">
            <a:avLst/>
          </a:prstGeom>
          <a:noFill/>
        </p:spPr>
        <p:txBody>
          <a:bodyPr wrap="square" rIns="0" anchor="ctr">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867" b="0" i="0" u="none" strike="noStrike" kern="1200" cap="none" spc="0" normalizeH="0" baseline="0" noProof="0" dirty="0">
                <a:ln>
                  <a:noFill/>
                </a:ln>
                <a:solidFill>
                  <a:srgbClr val="000000"/>
                </a:solidFill>
                <a:effectLst/>
                <a:uLnTx/>
                <a:uFillTx/>
                <a:latin typeface="Calibri" panose="020F0502020204030204"/>
                <a:ea typeface="+mn-ea"/>
                <a:cs typeface="+mn-cs"/>
              </a:rPr>
              <a:t>Certified STO and diagnostic CPU</a:t>
            </a:r>
          </a:p>
        </p:txBody>
      </p:sp>
      <p:sp>
        <p:nvSpPr>
          <p:cNvPr id="46" name="TextBox 45">
            <a:extLst>
              <a:ext uri="{FF2B5EF4-FFF2-40B4-BE49-F238E27FC236}">
                <a16:creationId xmlns:a16="http://schemas.microsoft.com/office/drawing/2014/main" id="{2104979B-4F2E-28D3-F2B3-7F58CDBDCF9A}"/>
              </a:ext>
            </a:extLst>
          </p:cNvPr>
          <p:cNvSpPr txBox="1"/>
          <p:nvPr/>
        </p:nvSpPr>
        <p:spPr>
          <a:xfrm>
            <a:off x="5791790" y="2368507"/>
            <a:ext cx="3975116" cy="697627"/>
          </a:xfrm>
          <a:prstGeom prst="rect">
            <a:avLst/>
          </a:prstGeom>
          <a:noFill/>
        </p:spPr>
        <p:txBody>
          <a:bodyPr wrap="square" rIns="0" anchor="ctr">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867" b="0" i="0" u="none" strike="noStrike" kern="1200" cap="none" spc="0" normalizeH="0" baseline="0" noProof="0" dirty="0">
                <a:ln>
                  <a:noFill/>
                </a:ln>
                <a:solidFill>
                  <a:srgbClr val="000000"/>
                </a:solidFill>
                <a:effectLst/>
                <a:uLnTx/>
                <a:uFillTx/>
                <a:latin typeface="Calibri" panose="020F0502020204030204"/>
                <a:ea typeface="+mn-ea"/>
                <a:cs typeface="+mn-cs"/>
              </a:rPr>
              <a:t>Patented high performance servo control loop</a:t>
            </a:r>
          </a:p>
        </p:txBody>
      </p:sp>
      <p:sp>
        <p:nvSpPr>
          <p:cNvPr id="47" name="TextBox 46">
            <a:extLst>
              <a:ext uri="{FF2B5EF4-FFF2-40B4-BE49-F238E27FC236}">
                <a16:creationId xmlns:a16="http://schemas.microsoft.com/office/drawing/2014/main" id="{8578BA08-8E39-CE47-7565-B6D63646818F}"/>
              </a:ext>
            </a:extLst>
          </p:cNvPr>
          <p:cNvSpPr txBox="1"/>
          <p:nvPr/>
        </p:nvSpPr>
        <p:spPr>
          <a:xfrm>
            <a:off x="5791790" y="1370719"/>
            <a:ext cx="3975116" cy="697627"/>
          </a:xfrm>
          <a:prstGeom prst="rect">
            <a:avLst/>
          </a:prstGeom>
          <a:noFill/>
        </p:spPr>
        <p:txBody>
          <a:bodyPr wrap="square" rIns="0" anchor="ctr">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867" b="0" i="0" u="none" strike="noStrike" kern="1200" cap="none" spc="0" normalizeH="0" baseline="0" noProof="0" dirty="0" err="1">
                <a:ln>
                  <a:noFill/>
                </a:ln>
                <a:solidFill>
                  <a:srgbClr val="000000"/>
                </a:solidFill>
                <a:effectLst/>
                <a:uLnTx/>
                <a:uFillTx/>
                <a:latin typeface="Calibri" panose="020F0502020204030204"/>
                <a:ea typeface="+mn-ea"/>
                <a:cs typeface="+mn-cs"/>
              </a:rPr>
              <a:t>CANopen</a:t>
            </a:r>
            <a:r>
              <a:rPr kumimoji="0" lang="en-GB" sz="1867"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GB" sz="1867" b="0" i="0" u="none" strike="noStrike" kern="1200" cap="none" spc="0" normalizeH="0" baseline="0" noProof="0" dirty="0" err="1">
                <a:ln>
                  <a:noFill/>
                </a:ln>
                <a:solidFill>
                  <a:srgbClr val="000000"/>
                </a:solidFill>
                <a:effectLst/>
                <a:uLnTx/>
                <a:uFillTx/>
                <a:latin typeface="Calibri" panose="020F0502020204030204"/>
                <a:ea typeface="+mn-ea"/>
                <a:cs typeface="+mn-cs"/>
              </a:rPr>
              <a:t>EtherCAT</a:t>
            </a:r>
            <a:r>
              <a:rPr kumimoji="0" lang="en-GB" sz="1867" b="0" i="0" u="none" strike="noStrike" kern="1200" cap="none" spc="0" normalizeH="0" baseline="0" noProof="0" dirty="0">
                <a:ln>
                  <a:noFill/>
                </a:ln>
                <a:solidFill>
                  <a:srgbClr val="000000"/>
                </a:solidFill>
                <a:effectLst/>
                <a:uLnTx/>
                <a:uFillTx/>
                <a:latin typeface="Calibri" panose="020F0502020204030204"/>
                <a:ea typeface="+mn-ea"/>
                <a:cs typeface="+mn-cs"/>
              </a:rPr>
              <a:t> and </a:t>
            </a:r>
            <a:br>
              <a:rPr kumimoji="0" lang="en-GB" sz="1867" b="0"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en-GB" sz="1867" b="0" i="0" u="none" strike="noStrike" kern="1200" cap="none" spc="0" normalizeH="0" baseline="0" noProof="0" dirty="0">
                <a:ln>
                  <a:noFill/>
                </a:ln>
                <a:solidFill>
                  <a:srgbClr val="000000"/>
                </a:solidFill>
                <a:effectLst/>
                <a:uLnTx/>
                <a:uFillTx/>
                <a:latin typeface="Calibri" panose="020F0502020204030204"/>
                <a:ea typeface="+mn-ea"/>
                <a:cs typeface="+mn-cs"/>
              </a:rPr>
              <a:t>Ethernet IP capabilities</a:t>
            </a:r>
          </a:p>
        </p:txBody>
      </p:sp>
      <p:cxnSp>
        <p:nvCxnSpPr>
          <p:cNvPr id="49" name="Straight Connector 48">
            <a:extLst>
              <a:ext uri="{FF2B5EF4-FFF2-40B4-BE49-F238E27FC236}">
                <a16:creationId xmlns:a16="http://schemas.microsoft.com/office/drawing/2014/main" id="{0F69CDDA-E034-C132-AF06-3F55041332F1}"/>
              </a:ext>
            </a:extLst>
          </p:cNvPr>
          <p:cNvCxnSpPr>
            <a:cxnSpLocks/>
          </p:cNvCxnSpPr>
          <p:nvPr/>
        </p:nvCxnSpPr>
        <p:spPr>
          <a:xfrm>
            <a:off x="5686005" y="2207742"/>
            <a:ext cx="3281826" cy="10685"/>
          </a:xfrm>
          <a:prstGeom prst="line">
            <a:avLst/>
          </a:prstGeom>
          <a:ln w="1905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70D9DFC-1449-9511-8A42-0D6D8548F5E4}"/>
              </a:ext>
            </a:extLst>
          </p:cNvPr>
          <p:cNvCxnSpPr>
            <a:cxnSpLocks/>
          </p:cNvCxnSpPr>
          <p:nvPr/>
        </p:nvCxnSpPr>
        <p:spPr>
          <a:xfrm>
            <a:off x="5686005" y="3371686"/>
            <a:ext cx="3189547" cy="0"/>
          </a:xfrm>
          <a:prstGeom prst="line">
            <a:avLst/>
          </a:prstGeom>
          <a:ln w="1905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C223E918-EECD-93EA-1CEA-B4282B1B1B22}"/>
              </a:ext>
            </a:extLst>
          </p:cNvPr>
          <p:cNvCxnSpPr>
            <a:cxnSpLocks/>
          </p:cNvCxnSpPr>
          <p:nvPr/>
        </p:nvCxnSpPr>
        <p:spPr>
          <a:xfrm>
            <a:off x="5749537" y="5639220"/>
            <a:ext cx="3189547" cy="0"/>
          </a:xfrm>
          <a:prstGeom prst="line">
            <a:avLst/>
          </a:prstGeom>
          <a:ln w="1905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nvGrpSpPr>
          <p:cNvPr id="52" name="Group 51">
            <a:extLst>
              <a:ext uri="{FF2B5EF4-FFF2-40B4-BE49-F238E27FC236}">
                <a16:creationId xmlns:a16="http://schemas.microsoft.com/office/drawing/2014/main" id="{367819A4-F1E2-EDD8-D615-F08257BB0BBA}"/>
              </a:ext>
            </a:extLst>
          </p:cNvPr>
          <p:cNvGrpSpPr/>
          <p:nvPr/>
        </p:nvGrpSpPr>
        <p:grpSpPr>
          <a:xfrm>
            <a:off x="388652" y="1489752"/>
            <a:ext cx="533098" cy="459560"/>
            <a:chOff x="11348593" y="3627585"/>
            <a:chExt cx="552457" cy="476250"/>
          </a:xfrm>
          <a:noFill/>
        </p:grpSpPr>
        <p:sp>
          <p:nvSpPr>
            <p:cNvPr id="53" name="Freeform 130">
              <a:extLst>
                <a:ext uri="{FF2B5EF4-FFF2-40B4-BE49-F238E27FC236}">
                  <a16:creationId xmlns:a16="http://schemas.microsoft.com/office/drawing/2014/main" id="{EB50D6B8-A5B2-2C17-773F-540A210E56EA}"/>
                </a:ext>
              </a:extLst>
            </p:cNvPr>
            <p:cNvSpPr>
              <a:spLocks/>
            </p:cNvSpPr>
            <p:nvPr/>
          </p:nvSpPr>
          <p:spPr bwMode="auto">
            <a:xfrm>
              <a:off x="11399395" y="3889523"/>
              <a:ext cx="217488" cy="192088"/>
            </a:xfrm>
            <a:custGeom>
              <a:avLst/>
              <a:gdLst>
                <a:gd name="T0" fmla="*/ 94 w 94"/>
                <a:gd name="T1" fmla="*/ 84 h 84"/>
                <a:gd name="T2" fmla="*/ 27 w 94"/>
                <a:gd name="T3" fmla="*/ 56 h 84"/>
                <a:gd name="T4" fmla="*/ 0 w 94"/>
                <a:gd name="T5" fmla="*/ 0 h 84"/>
              </a:gdLst>
              <a:ahLst/>
              <a:cxnLst>
                <a:cxn ang="0">
                  <a:pos x="T0" y="T1"/>
                </a:cxn>
                <a:cxn ang="0">
                  <a:pos x="T2" y="T3"/>
                </a:cxn>
                <a:cxn ang="0">
                  <a:pos x="T4" y="T5"/>
                </a:cxn>
              </a:cxnLst>
              <a:rect l="0" t="0" r="r" b="b"/>
              <a:pathLst>
                <a:path w="94" h="84">
                  <a:moveTo>
                    <a:pt x="94" y="84"/>
                  </a:moveTo>
                  <a:cubicBezTo>
                    <a:pt x="70" y="84"/>
                    <a:pt x="46" y="75"/>
                    <a:pt x="27" y="56"/>
                  </a:cubicBezTo>
                  <a:cubicBezTo>
                    <a:pt x="11" y="41"/>
                    <a:pt x="2" y="21"/>
                    <a:pt x="0" y="0"/>
                  </a:cubicBezTo>
                </a:path>
              </a:pathLst>
            </a:custGeom>
            <a:grpFill/>
            <a:ln w="12700" cap="rnd">
              <a:solidFill>
                <a:schemeClr val="accent1"/>
              </a:solid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4" name="Freeform 131">
              <a:extLst>
                <a:ext uri="{FF2B5EF4-FFF2-40B4-BE49-F238E27FC236}">
                  <a16:creationId xmlns:a16="http://schemas.microsoft.com/office/drawing/2014/main" id="{1CF6325E-321B-FCC4-0ECC-6E23892FC562}"/>
                </a:ext>
              </a:extLst>
            </p:cNvPr>
            <p:cNvSpPr>
              <a:spLocks/>
            </p:cNvSpPr>
            <p:nvPr/>
          </p:nvSpPr>
          <p:spPr bwMode="auto">
            <a:xfrm>
              <a:off x="11399395" y="3649810"/>
              <a:ext cx="217488" cy="185738"/>
            </a:xfrm>
            <a:custGeom>
              <a:avLst/>
              <a:gdLst>
                <a:gd name="T0" fmla="*/ 0 w 94"/>
                <a:gd name="T1" fmla="*/ 81 h 81"/>
                <a:gd name="T2" fmla="*/ 27 w 94"/>
                <a:gd name="T3" fmla="*/ 28 h 81"/>
                <a:gd name="T4" fmla="*/ 94 w 94"/>
                <a:gd name="T5" fmla="*/ 0 h 81"/>
              </a:gdLst>
              <a:ahLst/>
              <a:cxnLst>
                <a:cxn ang="0">
                  <a:pos x="T0" y="T1"/>
                </a:cxn>
                <a:cxn ang="0">
                  <a:pos x="T2" y="T3"/>
                </a:cxn>
                <a:cxn ang="0">
                  <a:pos x="T4" y="T5"/>
                </a:cxn>
              </a:cxnLst>
              <a:rect l="0" t="0" r="r" b="b"/>
              <a:pathLst>
                <a:path w="94" h="81">
                  <a:moveTo>
                    <a:pt x="0" y="81"/>
                  </a:moveTo>
                  <a:cubicBezTo>
                    <a:pt x="3" y="62"/>
                    <a:pt x="12" y="43"/>
                    <a:pt x="27" y="28"/>
                  </a:cubicBezTo>
                  <a:cubicBezTo>
                    <a:pt x="46" y="10"/>
                    <a:pt x="70" y="0"/>
                    <a:pt x="94" y="0"/>
                  </a:cubicBezTo>
                </a:path>
              </a:pathLst>
            </a:custGeom>
            <a:grpFill/>
            <a:ln w="12700" cap="rnd">
              <a:solidFill>
                <a:schemeClr val="accent1"/>
              </a:solid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5" name="Freeform 132">
              <a:extLst>
                <a:ext uri="{FF2B5EF4-FFF2-40B4-BE49-F238E27FC236}">
                  <a16:creationId xmlns:a16="http://schemas.microsoft.com/office/drawing/2014/main" id="{F94A0E31-D517-5EAF-29C7-85ADDA6D6A42}"/>
                </a:ext>
              </a:extLst>
            </p:cNvPr>
            <p:cNvSpPr>
              <a:spLocks/>
            </p:cNvSpPr>
            <p:nvPr/>
          </p:nvSpPr>
          <p:spPr bwMode="auto">
            <a:xfrm>
              <a:off x="11469245" y="3718072"/>
              <a:ext cx="147637" cy="295275"/>
            </a:xfrm>
            <a:custGeom>
              <a:avLst/>
              <a:gdLst>
                <a:gd name="T0" fmla="*/ 64 w 64"/>
                <a:gd name="T1" fmla="*/ 129 h 129"/>
                <a:gd name="T2" fmla="*/ 0 w 64"/>
                <a:gd name="T3" fmla="*/ 65 h 129"/>
                <a:gd name="T4" fmla="*/ 64 w 64"/>
                <a:gd name="T5" fmla="*/ 0 h 129"/>
              </a:gdLst>
              <a:ahLst/>
              <a:cxnLst>
                <a:cxn ang="0">
                  <a:pos x="T0" y="T1"/>
                </a:cxn>
                <a:cxn ang="0">
                  <a:pos x="T2" y="T3"/>
                </a:cxn>
                <a:cxn ang="0">
                  <a:pos x="T4" y="T5"/>
                </a:cxn>
              </a:cxnLst>
              <a:rect l="0" t="0" r="r" b="b"/>
              <a:pathLst>
                <a:path w="64" h="129">
                  <a:moveTo>
                    <a:pt x="64" y="129"/>
                  </a:moveTo>
                  <a:cubicBezTo>
                    <a:pt x="28" y="129"/>
                    <a:pt x="0" y="100"/>
                    <a:pt x="0" y="65"/>
                  </a:cubicBezTo>
                  <a:cubicBezTo>
                    <a:pt x="0" y="29"/>
                    <a:pt x="28" y="0"/>
                    <a:pt x="64" y="0"/>
                  </a:cubicBezTo>
                </a:path>
              </a:pathLst>
            </a:custGeom>
            <a:grpFill/>
            <a:ln w="12700" cap="rnd">
              <a:solidFill>
                <a:schemeClr val="accent1"/>
              </a:solid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6" name="Oval 133">
              <a:extLst>
                <a:ext uri="{FF2B5EF4-FFF2-40B4-BE49-F238E27FC236}">
                  <a16:creationId xmlns:a16="http://schemas.microsoft.com/office/drawing/2014/main" id="{58F03170-DE97-83BF-C3A5-8DFB46FF74B3}"/>
                </a:ext>
              </a:extLst>
            </p:cNvPr>
            <p:cNvSpPr>
              <a:spLocks noChangeArrowheads="1"/>
            </p:cNvSpPr>
            <p:nvPr/>
          </p:nvSpPr>
          <p:spPr bwMode="auto">
            <a:xfrm>
              <a:off x="11545445" y="3794273"/>
              <a:ext cx="142875" cy="142875"/>
            </a:xfrm>
            <a:prstGeom prst="ellipse">
              <a:avLst/>
            </a:prstGeom>
            <a:grpFill/>
            <a:ln w="12700" cap="rnd">
              <a:solidFill>
                <a:schemeClr val="accent1"/>
              </a:solid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7" name="Line 134">
              <a:extLst>
                <a:ext uri="{FF2B5EF4-FFF2-40B4-BE49-F238E27FC236}">
                  <a16:creationId xmlns:a16="http://schemas.microsoft.com/office/drawing/2014/main" id="{C817354A-BCEB-EA26-48CE-EF80922484F4}"/>
                </a:ext>
              </a:extLst>
            </p:cNvPr>
            <p:cNvSpPr>
              <a:spLocks noChangeShapeType="1"/>
            </p:cNvSpPr>
            <p:nvPr/>
          </p:nvSpPr>
          <p:spPr bwMode="auto">
            <a:xfrm flipH="1">
              <a:off x="11443845" y="3862535"/>
              <a:ext cx="179388" cy="0"/>
            </a:xfrm>
            <a:prstGeom prst="line">
              <a:avLst/>
            </a:prstGeom>
            <a:grpFill/>
            <a:ln w="12700" cap="rnd">
              <a:solidFill>
                <a:schemeClr val="accent1"/>
              </a:solid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8" name="Freeform 135">
              <a:extLst>
                <a:ext uri="{FF2B5EF4-FFF2-40B4-BE49-F238E27FC236}">
                  <a16:creationId xmlns:a16="http://schemas.microsoft.com/office/drawing/2014/main" id="{0AB61BF6-6C74-1ADF-079B-F52DE45BD5E3}"/>
                </a:ext>
              </a:extLst>
            </p:cNvPr>
            <p:cNvSpPr>
              <a:spLocks/>
            </p:cNvSpPr>
            <p:nvPr/>
          </p:nvSpPr>
          <p:spPr bwMode="auto">
            <a:xfrm>
              <a:off x="11348593" y="3835547"/>
              <a:ext cx="95250" cy="53975"/>
            </a:xfrm>
            <a:custGeom>
              <a:avLst/>
              <a:gdLst>
                <a:gd name="T0" fmla="*/ 0 w 60"/>
                <a:gd name="T1" fmla="*/ 34 h 34"/>
                <a:gd name="T2" fmla="*/ 44 w 60"/>
                <a:gd name="T3" fmla="*/ 34 h 34"/>
                <a:gd name="T4" fmla="*/ 60 w 60"/>
                <a:gd name="T5" fmla="*/ 17 h 34"/>
                <a:gd name="T6" fmla="*/ 44 w 60"/>
                <a:gd name="T7" fmla="*/ 0 h 34"/>
                <a:gd name="T8" fmla="*/ 0 w 60"/>
                <a:gd name="T9" fmla="*/ 0 h 34"/>
                <a:gd name="T10" fmla="*/ 16 w 60"/>
                <a:gd name="T11" fmla="*/ 17 h 34"/>
                <a:gd name="T12" fmla="*/ 0 w 60"/>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60" h="34">
                  <a:moveTo>
                    <a:pt x="0" y="34"/>
                  </a:moveTo>
                  <a:lnTo>
                    <a:pt x="44" y="34"/>
                  </a:lnTo>
                  <a:lnTo>
                    <a:pt x="60" y="17"/>
                  </a:lnTo>
                  <a:lnTo>
                    <a:pt x="44" y="0"/>
                  </a:lnTo>
                  <a:lnTo>
                    <a:pt x="0" y="0"/>
                  </a:lnTo>
                  <a:lnTo>
                    <a:pt x="16" y="17"/>
                  </a:lnTo>
                  <a:lnTo>
                    <a:pt x="0" y="34"/>
                  </a:lnTo>
                  <a:close/>
                </a:path>
              </a:pathLst>
            </a:custGeom>
            <a:grpFill/>
            <a:ln w="12700" cap="rnd">
              <a:solidFill>
                <a:schemeClr val="accent1"/>
              </a:solid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9" name="Freeform 136">
              <a:extLst>
                <a:ext uri="{FF2B5EF4-FFF2-40B4-BE49-F238E27FC236}">
                  <a16:creationId xmlns:a16="http://schemas.microsoft.com/office/drawing/2014/main" id="{9A2372FB-F25A-C7F0-B8B1-AF2D56017A38}"/>
                </a:ext>
              </a:extLst>
            </p:cNvPr>
            <p:cNvSpPr>
              <a:spLocks/>
            </p:cNvSpPr>
            <p:nvPr/>
          </p:nvSpPr>
          <p:spPr bwMode="auto">
            <a:xfrm>
              <a:off x="11602604" y="3840310"/>
              <a:ext cx="23813" cy="47625"/>
            </a:xfrm>
            <a:custGeom>
              <a:avLst/>
              <a:gdLst>
                <a:gd name="T0" fmla="*/ 0 w 15"/>
                <a:gd name="T1" fmla="*/ 0 h 30"/>
                <a:gd name="T2" fmla="*/ 15 w 15"/>
                <a:gd name="T3" fmla="*/ 14 h 30"/>
                <a:gd name="T4" fmla="*/ 0 w 15"/>
                <a:gd name="T5" fmla="*/ 30 h 30"/>
              </a:gdLst>
              <a:ahLst/>
              <a:cxnLst>
                <a:cxn ang="0">
                  <a:pos x="T0" y="T1"/>
                </a:cxn>
                <a:cxn ang="0">
                  <a:pos x="T2" y="T3"/>
                </a:cxn>
                <a:cxn ang="0">
                  <a:pos x="T4" y="T5"/>
                </a:cxn>
              </a:cxnLst>
              <a:rect l="0" t="0" r="r" b="b"/>
              <a:pathLst>
                <a:path w="15" h="30">
                  <a:moveTo>
                    <a:pt x="0" y="0"/>
                  </a:moveTo>
                  <a:lnTo>
                    <a:pt x="15" y="14"/>
                  </a:lnTo>
                  <a:lnTo>
                    <a:pt x="0" y="30"/>
                  </a:lnTo>
                </a:path>
              </a:pathLst>
            </a:custGeom>
            <a:grpFill/>
            <a:ln w="12700" cap="rnd">
              <a:solidFill>
                <a:schemeClr val="accent1"/>
              </a:solid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0" name="Freeform 137">
              <a:extLst>
                <a:ext uri="{FF2B5EF4-FFF2-40B4-BE49-F238E27FC236}">
                  <a16:creationId xmlns:a16="http://schemas.microsoft.com/office/drawing/2014/main" id="{02181078-9C23-678F-801A-648FA2ACB31B}"/>
                </a:ext>
              </a:extLst>
            </p:cNvPr>
            <p:cNvSpPr>
              <a:spLocks/>
            </p:cNvSpPr>
            <p:nvPr/>
          </p:nvSpPr>
          <p:spPr bwMode="auto">
            <a:xfrm>
              <a:off x="11656575" y="3627585"/>
              <a:ext cx="244475" cy="476250"/>
            </a:xfrm>
            <a:custGeom>
              <a:avLst/>
              <a:gdLst>
                <a:gd name="T0" fmla="*/ 100 w 106"/>
                <a:gd name="T1" fmla="*/ 84 h 209"/>
                <a:gd name="T2" fmla="*/ 90 w 106"/>
                <a:gd name="T3" fmla="*/ 83 h 209"/>
                <a:gd name="T4" fmla="*/ 85 w 106"/>
                <a:gd name="T5" fmla="*/ 83 h 209"/>
                <a:gd name="T6" fmla="*/ 75 w 106"/>
                <a:gd name="T7" fmla="*/ 61 h 209"/>
                <a:gd name="T8" fmla="*/ 86 w 106"/>
                <a:gd name="T9" fmla="*/ 50 h 209"/>
                <a:gd name="T10" fmla="*/ 86 w 106"/>
                <a:gd name="T11" fmla="*/ 42 h 209"/>
                <a:gd name="T12" fmla="*/ 64 w 106"/>
                <a:gd name="T13" fmla="*/ 20 h 209"/>
                <a:gd name="T14" fmla="*/ 56 w 106"/>
                <a:gd name="T15" fmla="*/ 20 h 209"/>
                <a:gd name="T16" fmla="*/ 44 w 106"/>
                <a:gd name="T17" fmla="*/ 30 h 209"/>
                <a:gd name="T18" fmla="*/ 22 w 106"/>
                <a:gd name="T19" fmla="*/ 21 h 209"/>
                <a:gd name="T20" fmla="*/ 22 w 106"/>
                <a:gd name="T21" fmla="*/ 6 h 209"/>
                <a:gd name="T22" fmla="*/ 16 w 106"/>
                <a:gd name="T23" fmla="*/ 0 h 209"/>
                <a:gd name="T24" fmla="*/ 0 w 106"/>
                <a:gd name="T25" fmla="*/ 0 h 209"/>
                <a:gd name="T26" fmla="*/ 0 w 106"/>
                <a:gd name="T27" fmla="*/ 57 h 209"/>
                <a:gd name="T28" fmla="*/ 48 w 106"/>
                <a:gd name="T29" fmla="*/ 104 h 209"/>
                <a:gd name="T30" fmla="*/ 0 w 106"/>
                <a:gd name="T31" fmla="*/ 152 h 209"/>
                <a:gd name="T32" fmla="*/ 0 w 106"/>
                <a:gd name="T33" fmla="*/ 209 h 209"/>
                <a:gd name="T34" fmla="*/ 16 w 106"/>
                <a:gd name="T35" fmla="*/ 209 h 209"/>
                <a:gd name="T36" fmla="*/ 22 w 106"/>
                <a:gd name="T37" fmla="*/ 203 h 209"/>
                <a:gd name="T38" fmla="*/ 22 w 106"/>
                <a:gd name="T39" fmla="*/ 188 h 209"/>
                <a:gd name="T40" fmla="*/ 44 w 106"/>
                <a:gd name="T41" fmla="*/ 179 h 209"/>
                <a:gd name="T42" fmla="*/ 56 w 106"/>
                <a:gd name="T43" fmla="*/ 189 h 209"/>
                <a:gd name="T44" fmla="*/ 64 w 106"/>
                <a:gd name="T45" fmla="*/ 189 h 209"/>
                <a:gd name="T46" fmla="*/ 86 w 106"/>
                <a:gd name="T47" fmla="*/ 167 h 209"/>
                <a:gd name="T48" fmla="*/ 86 w 106"/>
                <a:gd name="T49" fmla="*/ 159 h 209"/>
                <a:gd name="T50" fmla="*/ 75 w 106"/>
                <a:gd name="T51" fmla="*/ 148 h 209"/>
                <a:gd name="T52" fmla="*/ 85 w 106"/>
                <a:gd name="T53" fmla="*/ 127 h 209"/>
                <a:gd name="T54" fmla="*/ 100 w 106"/>
                <a:gd name="T55" fmla="*/ 126 h 209"/>
                <a:gd name="T56" fmla="*/ 106 w 106"/>
                <a:gd name="T57" fmla="*/ 120 h 209"/>
                <a:gd name="T58" fmla="*/ 106 w 106"/>
                <a:gd name="T59" fmla="*/ 89 h 209"/>
                <a:gd name="T60" fmla="*/ 100 w 106"/>
                <a:gd name="T61" fmla="*/ 8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 h="209">
                  <a:moveTo>
                    <a:pt x="100" y="84"/>
                  </a:moveTo>
                  <a:cubicBezTo>
                    <a:pt x="90" y="83"/>
                    <a:pt x="90" y="83"/>
                    <a:pt x="90" y="83"/>
                  </a:cubicBezTo>
                  <a:cubicBezTo>
                    <a:pt x="88" y="83"/>
                    <a:pt x="86" y="83"/>
                    <a:pt x="85" y="83"/>
                  </a:cubicBezTo>
                  <a:cubicBezTo>
                    <a:pt x="82" y="75"/>
                    <a:pt x="80" y="68"/>
                    <a:pt x="75" y="61"/>
                  </a:cubicBezTo>
                  <a:cubicBezTo>
                    <a:pt x="86" y="50"/>
                    <a:pt x="86" y="50"/>
                    <a:pt x="86" y="50"/>
                  </a:cubicBezTo>
                  <a:cubicBezTo>
                    <a:pt x="88" y="48"/>
                    <a:pt x="88" y="44"/>
                    <a:pt x="86" y="42"/>
                  </a:cubicBezTo>
                  <a:cubicBezTo>
                    <a:pt x="64" y="20"/>
                    <a:pt x="64" y="20"/>
                    <a:pt x="64" y="20"/>
                  </a:cubicBezTo>
                  <a:cubicBezTo>
                    <a:pt x="62" y="18"/>
                    <a:pt x="58" y="18"/>
                    <a:pt x="56" y="20"/>
                  </a:cubicBezTo>
                  <a:cubicBezTo>
                    <a:pt x="44" y="30"/>
                    <a:pt x="44" y="30"/>
                    <a:pt x="44" y="30"/>
                  </a:cubicBezTo>
                  <a:cubicBezTo>
                    <a:pt x="37" y="26"/>
                    <a:pt x="30" y="24"/>
                    <a:pt x="22" y="21"/>
                  </a:cubicBezTo>
                  <a:cubicBezTo>
                    <a:pt x="22" y="6"/>
                    <a:pt x="22" y="6"/>
                    <a:pt x="22" y="6"/>
                  </a:cubicBezTo>
                  <a:cubicBezTo>
                    <a:pt x="22" y="3"/>
                    <a:pt x="19" y="0"/>
                    <a:pt x="16" y="0"/>
                  </a:cubicBezTo>
                  <a:cubicBezTo>
                    <a:pt x="0" y="0"/>
                    <a:pt x="0" y="0"/>
                    <a:pt x="0" y="0"/>
                  </a:cubicBezTo>
                  <a:cubicBezTo>
                    <a:pt x="0" y="57"/>
                    <a:pt x="0" y="57"/>
                    <a:pt x="0" y="57"/>
                  </a:cubicBezTo>
                  <a:cubicBezTo>
                    <a:pt x="27" y="57"/>
                    <a:pt x="48" y="78"/>
                    <a:pt x="48" y="104"/>
                  </a:cubicBezTo>
                  <a:cubicBezTo>
                    <a:pt x="48" y="130"/>
                    <a:pt x="27" y="152"/>
                    <a:pt x="0" y="152"/>
                  </a:cubicBezTo>
                  <a:cubicBezTo>
                    <a:pt x="0" y="209"/>
                    <a:pt x="0" y="209"/>
                    <a:pt x="0" y="209"/>
                  </a:cubicBezTo>
                  <a:cubicBezTo>
                    <a:pt x="16" y="209"/>
                    <a:pt x="16" y="209"/>
                    <a:pt x="16" y="209"/>
                  </a:cubicBezTo>
                  <a:cubicBezTo>
                    <a:pt x="19" y="209"/>
                    <a:pt x="22" y="207"/>
                    <a:pt x="22" y="203"/>
                  </a:cubicBezTo>
                  <a:cubicBezTo>
                    <a:pt x="22" y="188"/>
                    <a:pt x="22" y="188"/>
                    <a:pt x="22" y="188"/>
                  </a:cubicBezTo>
                  <a:cubicBezTo>
                    <a:pt x="30" y="186"/>
                    <a:pt x="38" y="183"/>
                    <a:pt x="44" y="179"/>
                  </a:cubicBezTo>
                  <a:cubicBezTo>
                    <a:pt x="56" y="189"/>
                    <a:pt x="56" y="189"/>
                    <a:pt x="56" y="189"/>
                  </a:cubicBezTo>
                  <a:cubicBezTo>
                    <a:pt x="58" y="191"/>
                    <a:pt x="62" y="191"/>
                    <a:pt x="64" y="189"/>
                  </a:cubicBezTo>
                  <a:cubicBezTo>
                    <a:pt x="86" y="167"/>
                    <a:pt x="86" y="167"/>
                    <a:pt x="86" y="167"/>
                  </a:cubicBezTo>
                  <a:cubicBezTo>
                    <a:pt x="88" y="165"/>
                    <a:pt x="88" y="162"/>
                    <a:pt x="86" y="159"/>
                  </a:cubicBezTo>
                  <a:cubicBezTo>
                    <a:pt x="75" y="148"/>
                    <a:pt x="75" y="148"/>
                    <a:pt x="75" y="148"/>
                  </a:cubicBezTo>
                  <a:cubicBezTo>
                    <a:pt x="80" y="142"/>
                    <a:pt x="82" y="134"/>
                    <a:pt x="85" y="127"/>
                  </a:cubicBezTo>
                  <a:cubicBezTo>
                    <a:pt x="100" y="126"/>
                    <a:pt x="100" y="126"/>
                    <a:pt x="100" y="126"/>
                  </a:cubicBezTo>
                  <a:cubicBezTo>
                    <a:pt x="103" y="126"/>
                    <a:pt x="106" y="123"/>
                    <a:pt x="106" y="120"/>
                  </a:cubicBezTo>
                  <a:cubicBezTo>
                    <a:pt x="106" y="89"/>
                    <a:pt x="106" y="89"/>
                    <a:pt x="106" y="89"/>
                  </a:cubicBezTo>
                  <a:cubicBezTo>
                    <a:pt x="106" y="87"/>
                    <a:pt x="104" y="84"/>
                    <a:pt x="100" y="84"/>
                  </a:cubicBezTo>
                  <a:close/>
                </a:path>
              </a:pathLst>
            </a:custGeom>
            <a:grpFill/>
            <a:ln w="12700" cap="rnd">
              <a:solidFill>
                <a:schemeClr val="accent1"/>
              </a:solid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61" name="Group 60">
            <a:extLst>
              <a:ext uri="{FF2B5EF4-FFF2-40B4-BE49-F238E27FC236}">
                <a16:creationId xmlns:a16="http://schemas.microsoft.com/office/drawing/2014/main" id="{9E2D4FAF-FE17-F958-3CE1-D180FF31478C}"/>
              </a:ext>
            </a:extLst>
          </p:cNvPr>
          <p:cNvGrpSpPr/>
          <p:nvPr/>
        </p:nvGrpSpPr>
        <p:grpSpPr>
          <a:xfrm>
            <a:off x="457881" y="3635738"/>
            <a:ext cx="513125" cy="441029"/>
            <a:chOff x="6462467" y="5185933"/>
            <a:chExt cx="605017" cy="520010"/>
          </a:xfrm>
          <a:noFill/>
        </p:grpSpPr>
        <p:sp>
          <p:nvSpPr>
            <p:cNvPr id="62" name="Freeform: Shape 81">
              <a:extLst>
                <a:ext uri="{FF2B5EF4-FFF2-40B4-BE49-F238E27FC236}">
                  <a16:creationId xmlns:a16="http://schemas.microsoft.com/office/drawing/2014/main" id="{3F42242D-AB4D-C81F-E8A0-992964B8E80C}"/>
                </a:ext>
              </a:extLst>
            </p:cNvPr>
            <p:cNvSpPr/>
            <p:nvPr/>
          </p:nvSpPr>
          <p:spPr>
            <a:xfrm>
              <a:off x="6905011" y="5487043"/>
              <a:ext cx="106166" cy="80141"/>
            </a:xfrm>
            <a:custGeom>
              <a:avLst/>
              <a:gdLst>
                <a:gd name="connsiteX0" fmla="*/ 0 w 106166"/>
                <a:gd name="connsiteY0" fmla="*/ 42442 h 80141"/>
                <a:gd name="connsiteX1" fmla="*/ 42686 w 106166"/>
                <a:gd name="connsiteY1" fmla="*/ 80142 h 80141"/>
                <a:gd name="connsiteX2" fmla="*/ 106167 w 106166"/>
                <a:gd name="connsiteY2" fmla="*/ 0 h 80141"/>
              </a:gdLst>
              <a:ahLst/>
              <a:cxnLst>
                <a:cxn ang="0">
                  <a:pos x="connsiteX0" y="connsiteY0"/>
                </a:cxn>
                <a:cxn ang="0">
                  <a:pos x="connsiteX1" y="connsiteY1"/>
                </a:cxn>
                <a:cxn ang="0">
                  <a:pos x="connsiteX2" y="connsiteY2"/>
                </a:cxn>
              </a:cxnLst>
              <a:rect l="l" t="t" r="r" b="b"/>
              <a:pathLst>
                <a:path w="106166" h="80141">
                  <a:moveTo>
                    <a:pt x="0" y="42442"/>
                  </a:moveTo>
                  <a:lnTo>
                    <a:pt x="42686" y="80142"/>
                  </a:lnTo>
                  <a:lnTo>
                    <a:pt x="106167" y="0"/>
                  </a:lnTo>
                </a:path>
              </a:pathLst>
            </a:custGeom>
            <a:grpFill/>
            <a:ln w="12700" cap="rnd">
              <a:solidFill>
                <a:schemeClr val="accent1"/>
              </a:solidFill>
              <a:prstDash val="solid"/>
              <a:round/>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3" name="Freeform: Shape 82">
              <a:extLst>
                <a:ext uri="{FF2B5EF4-FFF2-40B4-BE49-F238E27FC236}">
                  <a16:creationId xmlns:a16="http://schemas.microsoft.com/office/drawing/2014/main" id="{DCDFCD54-2FC8-FFA8-7D00-F85B61FEA452}"/>
                </a:ext>
              </a:extLst>
            </p:cNvPr>
            <p:cNvSpPr/>
            <p:nvPr/>
          </p:nvSpPr>
          <p:spPr>
            <a:xfrm>
              <a:off x="6852232" y="5411158"/>
              <a:ext cx="215252" cy="215252"/>
            </a:xfrm>
            <a:custGeom>
              <a:avLst/>
              <a:gdLst>
                <a:gd name="connsiteX0" fmla="*/ 215252 w 215252"/>
                <a:gd name="connsiteY0" fmla="*/ 107626 h 215252"/>
                <a:gd name="connsiteX1" fmla="*/ 107626 w 215252"/>
                <a:gd name="connsiteY1" fmla="*/ 215252 h 215252"/>
                <a:gd name="connsiteX2" fmla="*/ 0 w 215252"/>
                <a:gd name="connsiteY2" fmla="*/ 107626 h 215252"/>
                <a:gd name="connsiteX3" fmla="*/ 107626 w 215252"/>
                <a:gd name="connsiteY3" fmla="*/ 0 h 215252"/>
                <a:gd name="connsiteX4" fmla="*/ 215252 w 215252"/>
                <a:gd name="connsiteY4" fmla="*/ 107626 h 215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52" h="215252">
                  <a:moveTo>
                    <a:pt x="215252" y="107626"/>
                  </a:moveTo>
                  <a:cubicBezTo>
                    <a:pt x="215252" y="167066"/>
                    <a:pt x="167066" y="215252"/>
                    <a:pt x="107626" y="215252"/>
                  </a:cubicBezTo>
                  <a:cubicBezTo>
                    <a:pt x="48186" y="215252"/>
                    <a:pt x="0" y="167066"/>
                    <a:pt x="0" y="107626"/>
                  </a:cubicBezTo>
                  <a:cubicBezTo>
                    <a:pt x="0" y="48186"/>
                    <a:pt x="48186" y="0"/>
                    <a:pt x="107626" y="0"/>
                  </a:cubicBezTo>
                  <a:cubicBezTo>
                    <a:pt x="167066" y="0"/>
                    <a:pt x="215252" y="48186"/>
                    <a:pt x="215252" y="107626"/>
                  </a:cubicBezTo>
                  <a:close/>
                </a:path>
              </a:pathLst>
            </a:custGeom>
            <a:grpFill/>
            <a:ln w="12700" cap="rnd">
              <a:solidFill>
                <a:schemeClr val="accent1"/>
              </a:solidFill>
              <a:prstDash val="solid"/>
              <a:round/>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4" name="Freeform: Shape 89">
              <a:extLst>
                <a:ext uri="{FF2B5EF4-FFF2-40B4-BE49-F238E27FC236}">
                  <a16:creationId xmlns:a16="http://schemas.microsoft.com/office/drawing/2014/main" id="{F813E4C9-D657-AA91-0EA6-80D4F625242F}"/>
                </a:ext>
              </a:extLst>
            </p:cNvPr>
            <p:cNvSpPr/>
            <p:nvPr/>
          </p:nvSpPr>
          <p:spPr>
            <a:xfrm>
              <a:off x="6711163" y="5306450"/>
              <a:ext cx="248695" cy="399493"/>
            </a:xfrm>
            <a:custGeom>
              <a:avLst/>
              <a:gdLst>
                <a:gd name="connsiteX0" fmla="*/ 248696 w 248695"/>
                <a:gd name="connsiteY0" fmla="*/ 56914 h 399493"/>
                <a:gd name="connsiteX1" fmla="*/ 248696 w 248695"/>
                <a:gd name="connsiteY1" fmla="*/ 0 h 399493"/>
                <a:gd name="connsiteX2" fmla="*/ 0 w 248695"/>
                <a:gd name="connsiteY2" fmla="*/ 120639 h 399493"/>
                <a:gd name="connsiteX3" fmla="*/ 0 w 248695"/>
                <a:gd name="connsiteY3" fmla="*/ 399494 h 399493"/>
                <a:gd name="connsiteX4" fmla="*/ 141191 w 248695"/>
                <a:gd name="connsiteY4" fmla="*/ 331026 h 399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695" h="399493">
                  <a:moveTo>
                    <a:pt x="248696" y="56914"/>
                  </a:moveTo>
                  <a:lnTo>
                    <a:pt x="248696" y="0"/>
                  </a:lnTo>
                  <a:lnTo>
                    <a:pt x="0" y="120639"/>
                  </a:lnTo>
                  <a:lnTo>
                    <a:pt x="0" y="399494"/>
                  </a:lnTo>
                  <a:lnTo>
                    <a:pt x="141191" y="331026"/>
                  </a:lnTo>
                </a:path>
              </a:pathLst>
            </a:custGeom>
            <a:grpFill/>
            <a:ln w="12700" cap="rnd">
              <a:solidFill>
                <a:schemeClr val="accent1"/>
              </a:solidFill>
              <a:prstDash val="solid"/>
              <a:round/>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5" name="Freeform: Shape 90">
              <a:extLst>
                <a:ext uri="{FF2B5EF4-FFF2-40B4-BE49-F238E27FC236}">
                  <a16:creationId xmlns:a16="http://schemas.microsoft.com/office/drawing/2014/main" id="{2E719D71-8982-EF6B-D033-7DD03461835A}"/>
                </a:ext>
              </a:extLst>
            </p:cNvPr>
            <p:cNvSpPr/>
            <p:nvPr/>
          </p:nvSpPr>
          <p:spPr>
            <a:xfrm>
              <a:off x="6462467" y="5306450"/>
              <a:ext cx="248695" cy="399493"/>
            </a:xfrm>
            <a:custGeom>
              <a:avLst/>
              <a:gdLst>
                <a:gd name="connsiteX0" fmla="*/ 248696 w 248695"/>
                <a:gd name="connsiteY0" fmla="*/ 399494 h 399493"/>
                <a:gd name="connsiteX1" fmla="*/ 0 w 248695"/>
                <a:gd name="connsiteY1" fmla="*/ 278977 h 399493"/>
                <a:gd name="connsiteX2" fmla="*/ 0 w 248695"/>
                <a:gd name="connsiteY2" fmla="*/ 0 h 399493"/>
                <a:gd name="connsiteX3" fmla="*/ 248696 w 248695"/>
                <a:gd name="connsiteY3" fmla="*/ 120639 h 399493"/>
                <a:gd name="connsiteX4" fmla="*/ 248696 w 248695"/>
                <a:gd name="connsiteY4" fmla="*/ 399494 h 399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695" h="399493">
                  <a:moveTo>
                    <a:pt x="248696" y="399494"/>
                  </a:moveTo>
                  <a:lnTo>
                    <a:pt x="0" y="278977"/>
                  </a:lnTo>
                  <a:lnTo>
                    <a:pt x="0" y="0"/>
                  </a:lnTo>
                  <a:lnTo>
                    <a:pt x="248696" y="120639"/>
                  </a:lnTo>
                  <a:lnTo>
                    <a:pt x="248696" y="399494"/>
                  </a:lnTo>
                  <a:close/>
                </a:path>
              </a:pathLst>
            </a:custGeom>
            <a:grpFill/>
            <a:ln w="12700" cap="rnd">
              <a:solidFill>
                <a:schemeClr val="accent1"/>
              </a:solidFill>
              <a:prstDash val="solid"/>
              <a:round/>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6" name="Freeform: Shape 91">
              <a:extLst>
                <a:ext uri="{FF2B5EF4-FFF2-40B4-BE49-F238E27FC236}">
                  <a16:creationId xmlns:a16="http://schemas.microsoft.com/office/drawing/2014/main" id="{A15CD539-B514-5E1D-19B7-1D7BE8612B32}"/>
                </a:ext>
              </a:extLst>
            </p:cNvPr>
            <p:cNvSpPr/>
            <p:nvPr/>
          </p:nvSpPr>
          <p:spPr>
            <a:xfrm>
              <a:off x="6548203" y="5348771"/>
              <a:ext cx="77223" cy="185943"/>
            </a:xfrm>
            <a:custGeom>
              <a:avLst/>
              <a:gdLst>
                <a:gd name="connsiteX0" fmla="*/ 77223 w 77223"/>
                <a:gd name="connsiteY0" fmla="*/ 37456 h 185943"/>
                <a:gd name="connsiteX1" fmla="*/ 77223 w 77223"/>
                <a:gd name="connsiteY1" fmla="*/ 185944 h 185943"/>
                <a:gd name="connsiteX2" fmla="*/ 0 w 77223"/>
                <a:gd name="connsiteY2" fmla="*/ 148609 h 185943"/>
                <a:gd name="connsiteX3" fmla="*/ 0 w 77223"/>
                <a:gd name="connsiteY3" fmla="*/ 0 h 185943"/>
              </a:gdLst>
              <a:ahLst/>
              <a:cxnLst>
                <a:cxn ang="0">
                  <a:pos x="connsiteX0" y="connsiteY0"/>
                </a:cxn>
                <a:cxn ang="0">
                  <a:pos x="connsiteX1" y="connsiteY1"/>
                </a:cxn>
                <a:cxn ang="0">
                  <a:pos x="connsiteX2" y="connsiteY2"/>
                </a:cxn>
                <a:cxn ang="0">
                  <a:pos x="connsiteX3" y="connsiteY3"/>
                </a:cxn>
              </a:cxnLst>
              <a:rect l="l" t="t" r="r" b="b"/>
              <a:pathLst>
                <a:path w="77223" h="185943">
                  <a:moveTo>
                    <a:pt x="77223" y="37456"/>
                  </a:moveTo>
                  <a:lnTo>
                    <a:pt x="77223" y="185944"/>
                  </a:lnTo>
                  <a:lnTo>
                    <a:pt x="0" y="148609"/>
                  </a:lnTo>
                  <a:lnTo>
                    <a:pt x="0" y="0"/>
                  </a:lnTo>
                </a:path>
              </a:pathLst>
            </a:custGeom>
            <a:grpFill/>
            <a:ln w="12700" cap="rnd">
              <a:solidFill>
                <a:schemeClr val="accent1"/>
              </a:solidFill>
              <a:prstDash val="solid"/>
              <a:round/>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7" name="Freeform: Shape 92">
              <a:extLst>
                <a:ext uri="{FF2B5EF4-FFF2-40B4-BE49-F238E27FC236}">
                  <a16:creationId xmlns:a16="http://schemas.microsoft.com/office/drawing/2014/main" id="{25DE30B0-5F1F-7EB3-5090-D57B59FFC396}"/>
                </a:ext>
              </a:extLst>
            </p:cNvPr>
            <p:cNvSpPr/>
            <p:nvPr/>
          </p:nvSpPr>
          <p:spPr>
            <a:xfrm>
              <a:off x="6462467" y="5185933"/>
              <a:ext cx="497391" cy="120516"/>
            </a:xfrm>
            <a:custGeom>
              <a:avLst/>
              <a:gdLst>
                <a:gd name="connsiteX0" fmla="*/ 497391 w 497391"/>
                <a:gd name="connsiteY0" fmla="*/ 120517 h 120516"/>
                <a:gd name="connsiteX1" fmla="*/ 248696 w 497391"/>
                <a:gd name="connsiteY1" fmla="*/ 0 h 120516"/>
                <a:gd name="connsiteX2" fmla="*/ 0 w 497391"/>
                <a:gd name="connsiteY2" fmla="*/ 120517 h 120516"/>
              </a:gdLst>
              <a:ahLst/>
              <a:cxnLst>
                <a:cxn ang="0">
                  <a:pos x="connsiteX0" y="connsiteY0"/>
                </a:cxn>
                <a:cxn ang="0">
                  <a:pos x="connsiteX1" y="connsiteY1"/>
                </a:cxn>
                <a:cxn ang="0">
                  <a:pos x="connsiteX2" y="connsiteY2"/>
                </a:cxn>
              </a:cxnLst>
              <a:rect l="l" t="t" r="r" b="b"/>
              <a:pathLst>
                <a:path w="497391" h="120516">
                  <a:moveTo>
                    <a:pt x="497391" y="120517"/>
                  </a:moveTo>
                  <a:lnTo>
                    <a:pt x="248696" y="0"/>
                  </a:lnTo>
                  <a:lnTo>
                    <a:pt x="0" y="120517"/>
                  </a:lnTo>
                </a:path>
              </a:pathLst>
            </a:custGeom>
            <a:grpFill/>
            <a:ln w="12700" cap="rnd">
              <a:solidFill>
                <a:schemeClr val="accent1"/>
              </a:solidFill>
              <a:prstDash val="solid"/>
              <a:round/>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8" name="Freeform: Shape 93">
              <a:extLst>
                <a:ext uri="{FF2B5EF4-FFF2-40B4-BE49-F238E27FC236}">
                  <a16:creationId xmlns:a16="http://schemas.microsoft.com/office/drawing/2014/main" id="{D13BEB13-C896-FF4D-5A6E-85BC23BE44C8}"/>
                </a:ext>
              </a:extLst>
            </p:cNvPr>
            <p:cNvSpPr/>
            <p:nvPr/>
          </p:nvSpPr>
          <p:spPr>
            <a:xfrm>
              <a:off x="6625426" y="5265102"/>
              <a:ext cx="249181" cy="120760"/>
            </a:xfrm>
            <a:custGeom>
              <a:avLst/>
              <a:gdLst>
                <a:gd name="connsiteX0" fmla="*/ 0 w 249181"/>
                <a:gd name="connsiteY0" fmla="*/ 120760 h 120760"/>
                <a:gd name="connsiteX1" fmla="*/ 249182 w 249181"/>
                <a:gd name="connsiteY1" fmla="*/ 0 h 120760"/>
              </a:gdLst>
              <a:ahLst/>
              <a:cxnLst>
                <a:cxn ang="0">
                  <a:pos x="connsiteX0" y="connsiteY0"/>
                </a:cxn>
                <a:cxn ang="0">
                  <a:pos x="connsiteX1" y="connsiteY1"/>
                </a:cxn>
              </a:cxnLst>
              <a:rect l="l" t="t" r="r" b="b"/>
              <a:pathLst>
                <a:path w="249181" h="120760">
                  <a:moveTo>
                    <a:pt x="0" y="120760"/>
                  </a:moveTo>
                  <a:lnTo>
                    <a:pt x="249182" y="0"/>
                  </a:lnTo>
                </a:path>
              </a:pathLst>
            </a:custGeom>
            <a:grpFill/>
            <a:ln w="12700" cap="rnd">
              <a:solidFill>
                <a:schemeClr val="accent1"/>
              </a:solidFill>
              <a:prstDash val="solid"/>
              <a:round/>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9" name="Freeform: Shape 94">
              <a:extLst>
                <a:ext uri="{FF2B5EF4-FFF2-40B4-BE49-F238E27FC236}">
                  <a16:creationId xmlns:a16="http://schemas.microsoft.com/office/drawing/2014/main" id="{7E65085B-08BA-1362-9577-CFD763440BD5}"/>
                </a:ext>
              </a:extLst>
            </p:cNvPr>
            <p:cNvSpPr/>
            <p:nvPr/>
          </p:nvSpPr>
          <p:spPr>
            <a:xfrm>
              <a:off x="6548203" y="5228011"/>
              <a:ext cx="249181" cy="120760"/>
            </a:xfrm>
            <a:custGeom>
              <a:avLst/>
              <a:gdLst>
                <a:gd name="connsiteX0" fmla="*/ 0 w 249181"/>
                <a:gd name="connsiteY0" fmla="*/ 120760 h 120760"/>
                <a:gd name="connsiteX1" fmla="*/ 249182 w 249181"/>
                <a:gd name="connsiteY1" fmla="*/ 0 h 120760"/>
              </a:gdLst>
              <a:ahLst/>
              <a:cxnLst>
                <a:cxn ang="0">
                  <a:pos x="connsiteX0" y="connsiteY0"/>
                </a:cxn>
                <a:cxn ang="0">
                  <a:pos x="connsiteX1" y="connsiteY1"/>
                </a:cxn>
              </a:cxnLst>
              <a:rect l="l" t="t" r="r" b="b"/>
              <a:pathLst>
                <a:path w="249181" h="120760">
                  <a:moveTo>
                    <a:pt x="0" y="120760"/>
                  </a:moveTo>
                  <a:lnTo>
                    <a:pt x="249182" y="0"/>
                  </a:lnTo>
                </a:path>
              </a:pathLst>
            </a:custGeom>
            <a:grpFill/>
            <a:ln w="12700" cap="rnd">
              <a:solidFill>
                <a:schemeClr val="accent1"/>
              </a:solidFill>
              <a:prstDash val="solid"/>
              <a:round/>
            </a:ln>
          </p:spPr>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70" name="Group 69">
            <a:extLst>
              <a:ext uri="{FF2B5EF4-FFF2-40B4-BE49-F238E27FC236}">
                <a16:creationId xmlns:a16="http://schemas.microsoft.com/office/drawing/2014/main" id="{E88E56FD-9903-75D7-530B-142A1D5A1EA2}"/>
              </a:ext>
            </a:extLst>
          </p:cNvPr>
          <p:cNvGrpSpPr/>
          <p:nvPr/>
        </p:nvGrpSpPr>
        <p:grpSpPr>
          <a:xfrm>
            <a:off x="404974" y="2516482"/>
            <a:ext cx="500448" cy="519118"/>
            <a:chOff x="1946433" y="4433844"/>
            <a:chExt cx="353784" cy="366980"/>
          </a:xfrm>
        </p:grpSpPr>
        <p:sp>
          <p:nvSpPr>
            <p:cNvPr id="71" name="Freeform 15">
              <a:extLst>
                <a:ext uri="{FF2B5EF4-FFF2-40B4-BE49-F238E27FC236}">
                  <a16:creationId xmlns:a16="http://schemas.microsoft.com/office/drawing/2014/main" id="{FD56C4CA-FFC3-756E-2FE9-CAEE0E914740}"/>
                </a:ext>
              </a:extLst>
            </p:cNvPr>
            <p:cNvSpPr>
              <a:spLocks/>
            </p:cNvSpPr>
            <p:nvPr/>
          </p:nvSpPr>
          <p:spPr bwMode="auto">
            <a:xfrm>
              <a:off x="2017441" y="4498568"/>
              <a:ext cx="211768" cy="233133"/>
            </a:xfrm>
            <a:custGeom>
              <a:avLst/>
              <a:gdLst>
                <a:gd name="T0" fmla="*/ 106 w 152"/>
                <a:gd name="T1" fmla="*/ 166 h 166"/>
                <a:gd name="T2" fmla="*/ 125 w 152"/>
                <a:gd name="T3" fmla="*/ 133 h 166"/>
                <a:gd name="T4" fmla="*/ 152 w 152"/>
                <a:gd name="T5" fmla="*/ 75 h 166"/>
                <a:gd name="T6" fmla="*/ 76 w 152"/>
                <a:gd name="T7" fmla="*/ 0 h 166"/>
                <a:gd name="T8" fmla="*/ 0 w 152"/>
                <a:gd name="T9" fmla="*/ 75 h 166"/>
                <a:gd name="T10" fmla="*/ 27 w 152"/>
                <a:gd name="T11" fmla="*/ 133 h 166"/>
                <a:gd name="T12" fmla="*/ 47 w 152"/>
                <a:gd name="T13" fmla="*/ 166 h 166"/>
              </a:gdLst>
              <a:ahLst/>
              <a:cxnLst>
                <a:cxn ang="0">
                  <a:pos x="T0" y="T1"/>
                </a:cxn>
                <a:cxn ang="0">
                  <a:pos x="T2" y="T3"/>
                </a:cxn>
                <a:cxn ang="0">
                  <a:pos x="T4" y="T5"/>
                </a:cxn>
                <a:cxn ang="0">
                  <a:pos x="T6" y="T7"/>
                </a:cxn>
                <a:cxn ang="0">
                  <a:pos x="T8" y="T9"/>
                </a:cxn>
                <a:cxn ang="0">
                  <a:pos x="T10" y="T11"/>
                </a:cxn>
                <a:cxn ang="0">
                  <a:pos x="T12" y="T13"/>
                </a:cxn>
              </a:cxnLst>
              <a:rect l="0" t="0" r="r" b="b"/>
              <a:pathLst>
                <a:path w="152" h="166">
                  <a:moveTo>
                    <a:pt x="106" y="166"/>
                  </a:moveTo>
                  <a:cubicBezTo>
                    <a:pt x="109" y="151"/>
                    <a:pt x="116" y="140"/>
                    <a:pt x="125" y="133"/>
                  </a:cubicBezTo>
                  <a:cubicBezTo>
                    <a:pt x="142" y="119"/>
                    <a:pt x="152" y="98"/>
                    <a:pt x="152" y="75"/>
                  </a:cubicBezTo>
                  <a:cubicBezTo>
                    <a:pt x="152" y="34"/>
                    <a:pt x="118" y="0"/>
                    <a:pt x="76" y="0"/>
                  </a:cubicBezTo>
                  <a:cubicBezTo>
                    <a:pt x="34" y="0"/>
                    <a:pt x="0" y="34"/>
                    <a:pt x="0" y="75"/>
                  </a:cubicBezTo>
                  <a:cubicBezTo>
                    <a:pt x="0" y="98"/>
                    <a:pt x="11" y="119"/>
                    <a:pt x="27" y="133"/>
                  </a:cubicBezTo>
                  <a:cubicBezTo>
                    <a:pt x="36" y="140"/>
                    <a:pt x="43" y="151"/>
                    <a:pt x="47" y="166"/>
                  </a:cubicBezTo>
                </a:path>
              </a:pathLst>
            </a:custGeom>
            <a:noFill/>
            <a:ln w="127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2" name="Freeform 16">
              <a:extLst>
                <a:ext uri="{FF2B5EF4-FFF2-40B4-BE49-F238E27FC236}">
                  <a16:creationId xmlns:a16="http://schemas.microsoft.com/office/drawing/2014/main" id="{8CF12B26-D40F-B2FF-B724-7E02D201683D}"/>
                </a:ext>
              </a:extLst>
            </p:cNvPr>
            <p:cNvSpPr>
              <a:spLocks/>
            </p:cNvSpPr>
            <p:nvPr/>
          </p:nvSpPr>
          <p:spPr bwMode="auto">
            <a:xfrm>
              <a:off x="2071482" y="4734843"/>
              <a:ext cx="103056" cy="65981"/>
            </a:xfrm>
            <a:custGeom>
              <a:avLst/>
              <a:gdLst>
                <a:gd name="T0" fmla="*/ 66 w 74"/>
                <a:gd name="T1" fmla="*/ 0 h 47"/>
                <a:gd name="T2" fmla="*/ 9 w 74"/>
                <a:gd name="T3" fmla="*/ 0 h 47"/>
                <a:gd name="T4" fmla="*/ 0 w 74"/>
                <a:gd name="T5" fmla="*/ 9 h 47"/>
                <a:gd name="T6" fmla="*/ 0 w 74"/>
                <a:gd name="T7" fmla="*/ 24 h 47"/>
                <a:gd name="T8" fmla="*/ 9 w 74"/>
                <a:gd name="T9" fmla="*/ 33 h 47"/>
                <a:gd name="T10" fmla="*/ 23 w 74"/>
                <a:gd name="T11" fmla="*/ 33 h 47"/>
                <a:gd name="T12" fmla="*/ 37 w 74"/>
                <a:gd name="T13" fmla="*/ 47 h 47"/>
                <a:gd name="T14" fmla="*/ 52 w 74"/>
                <a:gd name="T15" fmla="*/ 33 h 47"/>
                <a:gd name="T16" fmla="*/ 66 w 74"/>
                <a:gd name="T17" fmla="*/ 33 h 47"/>
                <a:gd name="T18" fmla="*/ 74 w 74"/>
                <a:gd name="T19" fmla="*/ 24 h 47"/>
                <a:gd name="T20" fmla="*/ 74 w 74"/>
                <a:gd name="T21" fmla="*/ 9 h 47"/>
                <a:gd name="T22" fmla="*/ 66 w 74"/>
                <a:gd name="T2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7">
                  <a:moveTo>
                    <a:pt x="66" y="0"/>
                  </a:moveTo>
                  <a:cubicBezTo>
                    <a:pt x="9" y="0"/>
                    <a:pt x="9" y="0"/>
                    <a:pt x="9" y="0"/>
                  </a:cubicBezTo>
                  <a:cubicBezTo>
                    <a:pt x="4" y="0"/>
                    <a:pt x="0" y="4"/>
                    <a:pt x="0" y="9"/>
                  </a:cubicBezTo>
                  <a:cubicBezTo>
                    <a:pt x="0" y="24"/>
                    <a:pt x="0" y="24"/>
                    <a:pt x="0" y="24"/>
                  </a:cubicBezTo>
                  <a:cubicBezTo>
                    <a:pt x="0" y="29"/>
                    <a:pt x="4" y="33"/>
                    <a:pt x="9" y="33"/>
                  </a:cubicBezTo>
                  <a:cubicBezTo>
                    <a:pt x="23" y="33"/>
                    <a:pt x="23" y="33"/>
                    <a:pt x="23" y="33"/>
                  </a:cubicBezTo>
                  <a:cubicBezTo>
                    <a:pt x="23" y="41"/>
                    <a:pt x="29" y="47"/>
                    <a:pt x="37" y="47"/>
                  </a:cubicBezTo>
                  <a:cubicBezTo>
                    <a:pt x="45" y="47"/>
                    <a:pt x="52" y="41"/>
                    <a:pt x="52" y="33"/>
                  </a:cubicBezTo>
                  <a:cubicBezTo>
                    <a:pt x="66" y="33"/>
                    <a:pt x="66" y="33"/>
                    <a:pt x="66" y="33"/>
                  </a:cubicBezTo>
                  <a:cubicBezTo>
                    <a:pt x="71" y="33"/>
                    <a:pt x="74" y="29"/>
                    <a:pt x="74" y="24"/>
                  </a:cubicBezTo>
                  <a:cubicBezTo>
                    <a:pt x="74" y="9"/>
                    <a:pt x="74" y="9"/>
                    <a:pt x="74" y="9"/>
                  </a:cubicBezTo>
                  <a:cubicBezTo>
                    <a:pt x="74" y="4"/>
                    <a:pt x="71" y="0"/>
                    <a:pt x="66" y="0"/>
                  </a:cubicBezTo>
                  <a:close/>
                </a:path>
              </a:pathLst>
            </a:custGeom>
            <a:noFill/>
            <a:ln w="127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3" name="Line 17">
              <a:extLst>
                <a:ext uri="{FF2B5EF4-FFF2-40B4-BE49-F238E27FC236}">
                  <a16:creationId xmlns:a16="http://schemas.microsoft.com/office/drawing/2014/main" id="{570D1F43-E985-EA56-773B-81736ED912E2}"/>
                </a:ext>
              </a:extLst>
            </p:cNvPr>
            <p:cNvSpPr>
              <a:spLocks noChangeShapeType="1"/>
            </p:cNvSpPr>
            <p:nvPr/>
          </p:nvSpPr>
          <p:spPr bwMode="auto">
            <a:xfrm>
              <a:off x="2123011" y="4433844"/>
              <a:ext cx="0" cy="29535"/>
            </a:xfrm>
            <a:prstGeom prst="line">
              <a:avLst/>
            </a:prstGeom>
            <a:noFill/>
            <a:ln w="1270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4" name="Line 18">
              <a:extLst>
                <a:ext uri="{FF2B5EF4-FFF2-40B4-BE49-F238E27FC236}">
                  <a16:creationId xmlns:a16="http://schemas.microsoft.com/office/drawing/2014/main" id="{8FB19E69-A5A4-80C2-43C2-C27F60E58A51}"/>
                </a:ext>
              </a:extLst>
            </p:cNvPr>
            <p:cNvSpPr>
              <a:spLocks noChangeShapeType="1"/>
            </p:cNvSpPr>
            <p:nvPr/>
          </p:nvSpPr>
          <p:spPr bwMode="auto">
            <a:xfrm>
              <a:off x="2035664" y="4457723"/>
              <a:ext cx="13825" cy="25136"/>
            </a:xfrm>
            <a:prstGeom prst="line">
              <a:avLst/>
            </a:prstGeom>
            <a:noFill/>
            <a:ln w="1270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5" name="Line 19">
              <a:extLst>
                <a:ext uri="{FF2B5EF4-FFF2-40B4-BE49-F238E27FC236}">
                  <a16:creationId xmlns:a16="http://schemas.microsoft.com/office/drawing/2014/main" id="{DA196A17-AC6F-AE0D-524C-119A6EF3727C}"/>
                </a:ext>
              </a:extLst>
            </p:cNvPr>
            <p:cNvSpPr>
              <a:spLocks noChangeShapeType="1"/>
            </p:cNvSpPr>
            <p:nvPr/>
          </p:nvSpPr>
          <p:spPr bwMode="auto">
            <a:xfrm>
              <a:off x="1970312" y="4523704"/>
              <a:ext cx="25136" cy="14453"/>
            </a:xfrm>
            <a:prstGeom prst="line">
              <a:avLst/>
            </a:prstGeom>
            <a:noFill/>
            <a:ln w="1270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6" name="Line 20">
              <a:extLst>
                <a:ext uri="{FF2B5EF4-FFF2-40B4-BE49-F238E27FC236}">
                  <a16:creationId xmlns:a16="http://schemas.microsoft.com/office/drawing/2014/main" id="{B6FD689B-5B2A-0D64-276A-6579A4928E7C}"/>
                </a:ext>
              </a:extLst>
            </p:cNvPr>
            <p:cNvSpPr>
              <a:spLocks noChangeShapeType="1"/>
            </p:cNvSpPr>
            <p:nvPr/>
          </p:nvSpPr>
          <p:spPr bwMode="auto">
            <a:xfrm>
              <a:off x="2251202" y="4687085"/>
              <a:ext cx="25136" cy="13825"/>
            </a:xfrm>
            <a:prstGeom prst="line">
              <a:avLst/>
            </a:prstGeom>
            <a:noFill/>
            <a:ln w="1270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7" name="Line 21">
              <a:extLst>
                <a:ext uri="{FF2B5EF4-FFF2-40B4-BE49-F238E27FC236}">
                  <a16:creationId xmlns:a16="http://schemas.microsoft.com/office/drawing/2014/main" id="{D8680001-0D70-11B0-5C8E-0FB3AA49FF05}"/>
                </a:ext>
              </a:extLst>
            </p:cNvPr>
            <p:cNvSpPr>
              <a:spLocks noChangeShapeType="1"/>
            </p:cNvSpPr>
            <p:nvPr/>
          </p:nvSpPr>
          <p:spPr bwMode="auto">
            <a:xfrm>
              <a:off x="1946433" y="4612307"/>
              <a:ext cx="29535" cy="0"/>
            </a:xfrm>
            <a:prstGeom prst="line">
              <a:avLst/>
            </a:prstGeom>
            <a:noFill/>
            <a:ln w="1270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8" name="Line 22">
              <a:extLst>
                <a:ext uri="{FF2B5EF4-FFF2-40B4-BE49-F238E27FC236}">
                  <a16:creationId xmlns:a16="http://schemas.microsoft.com/office/drawing/2014/main" id="{A7940540-78D7-91FB-F16F-2BA757E9C21C}"/>
                </a:ext>
              </a:extLst>
            </p:cNvPr>
            <p:cNvSpPr>
              <a:spLocks noChangeShapeType="1"/>
            </p:cNvSpPr>
            <p:nvPr/>
          </p:nvSpPr>
          <p:spPr bwMode="auto">
            <a:xfrm>
              <a:off x="2270682" y="4612307"/>
              <a:ext cx="29535" cy="0"/>
            </a:xfrm>
            <a:prstGeom prst="line">
              <a:avLst/>
            </a:prstGeom>
            <a:noFill/>
            <a:ln w="1270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9" name="Line 23">
              <a:extLst>
                <a:ext uri="{FF2B5EF4-FFF2-40B4-BE49-F238E27FC236}">
                  <a16:creationId xmlns:a16="http://schemas.microsoft.com/office/drawing/2014/main" id="{6EAD8315-F1B6-C74F-D13D-5A2B00B724DE}"/>
                </a:ext>
              </a:extLst>
            </p:cNvPr>
            <p:cNvSpPr>
              <a:spLocks noChangeShapeType="1"/>
            </p:cNvSpPr>
            <p:nvPr/>
          </p:nvSpPr>
          <p:spPr bwMode="auto">
            <a:xfrm flipV="1">
              <a:off x="1970312" y="4687085"/>
              <a:ext cx="25136" cy="13825"/>
            </a:xfrm>
            <a:prstGeom prst="line">
              <a:avLst/>
            </a:prstGeom>
            <a:noFill/>
            <a:ln w="1270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80" name="Line 24">
              <a:extLst>
                <a:ext uri="{FF2B5EF4-FFF2-40B4-BE49-F238E27FC236}">
                  <a16:creationId xmlns:a16="http://schemas.microsoft.com/office/drawing/2014/main" id="{889880DE-67C0-B77A-EC8A-8387AF0BB3F1}"/>
                </a:ext>
              </a:extLst>
            </p:cNvPr>
            <p:cNvSpPr>
              <a:spLocks noChangeShapeType="1"/>
            </p:cNvSpPr>
            <p:nvPr/>
          </p:nvSpPr>
          <p:spPr bwMode="auto">
            <a:xfrm flipV="1">
              <a:off x="2251202" y="4523704"/>
              <a:ext cx="25136" cy="14453"/>
            </a:xfrm>
            <a:prstGeom prst="line">
              <a:avLst/>
            </a:prstGeom>
            <a:noFill/>
            <a:ln w="1270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81" name="Line 25">
              <a:extLst>
                <a:ext uri="{FF2B5EF4-FFF2-40B4-BE49-F238E27FC236}">
                  <a16:creationId xmlns:a16="http://schemas.microsoft.com/office/drawing/2014/main" id="{8325E73D-FE44-85F4-BA0B-82358F79337F}"/>
                </a:ext>
              </a:extLst>
            </p:cNvPr>
            <p:cNvSpPr>
              <a:spLocks noChangeShapeType="1"/>
            </p:cNvSpPr>
            <p:nvPr/>
          </p:nvSpPr>
          <p:spPr bwMode="auto">
            <a:xfrm flipV="1">
              <a:off x="2197161" y="4457723"/>
              <a:ext cx="15081" cy="25136"/>
            </a:xfrm>
            <a:prstGeom prst="line">
              <a:avLst/>
            </a:prstGeom>
            <a:noFill/>
            <a:ln w="1270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82" name="Freeform 26">
              <a:extLst>
                <a:ext uri="{FF2B5EF4-FFF2-40B4-BE49-F238E27FC236}">
                  <a16:creationId xmlns:a16="http://schemas.microsoft.com/office/drawing/2014/main" id="{62E7228A-EFA1-62A2-B3EC-5CC57BB723EF}"/>
                </a:ext>
              </a:extLst>
            </p:cNvPr>
            <p:cNvSpPr>
              <a:spLocks/>
            </p:cNvSpPr>
            <p:nvPr/>
          </p:nvSpPr>
          <p:spPr bwMode="auto">
            <a:xfrm>
              <a:off x="2088449" y="4584658"/>
              <a:ext cx="68495" cy="50271"/>
            </a:xfrm>
            <a:custGeom>
              <a:avLst/>
              <a:gdLst>
                <a:gd name="T0" fmla="*/ 0 w 109"/>
                <a:gd name="T1" fmla="*/ 42 h 80"/>
                <a:gd name="T2" fmla="*/ 44 w 109"/>
                <a:gd name="T3" fmla="*/ 80 h 80"/>
                <a:gd name="T4" fmla="*/ 109 w 109"/>
                <a:gd name="T5" fmla="*/ 0 h 80"/>
              </a:gdLst>
              <a:ahLst/>
              <a:cxnLst>
                <a:cxn ang="0">
                  <a:pos x="T0" y="T1"/>
                </a:cxn>
                <a:cxn ang="0">
                  <a:pos x="T2" y="T3"/>
                </a:cxn>
                <a:cxn ang="0">
                  <a:pos x="T4" y="T5"/>
                </a:cxn>
              </a:cxnLst>
              <a:rect l="0" t="0" r="r" b="b"/>
              <a:pathLst>
                <a:path w="109" h="80">
                  <a:moveTo>
                    <a:pt x="0" y="42"/>
                  </a:moveTo>
                  <a:lnTo>
                    <a:pt x="44" y="80"/>
                  </a:lnTo>
                  <a:lnTo>
                    <a:pt x="109" y="0"/>
                  </a:lnTo>
                </a:path>
              </a:pathLst>
            </a:custGeom>
            <a:noFill/>
            <a:ln w="127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83" name="Oval 27">
              <a:extLst>
                <a:ext uri="{FF2B5EF4-FFF2-40B4-BE49-F238E27FC236}">
                  <a16:creationId xmlns:a16="http://schemas.microsoft.com/office/drawing/2014/main" id="{283DEBA1-4A4B-AF2B-05FA-22AEB2E220A5}"/>
                </a:ext>
              </a:extLst>
            </p:cNvPr>
            <p:cNvSpPr>
              <a:spLocks noChangeArrowheads="1"/>
            </p:cNvSpPr>
            <p:nvPr/>
          </p:nvSpPr>
          <p:spPr bwMode="auto">
            <a:xfrm>
              <a:off x="2055144" y="4535015"/>
              <a:ext cx="136361" cy="138246"/>
            </a:xfrm>
            <a:prstGeom prst="ellipse">
              <a:avLst/>
            </a:prstGeom>
            <a:noFill/>
            <a:ln w="127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grpSp>
        <p:nvGrpSpPr>
          <p:cNvPr id="84" name="Group 83">
            <a:extLst>
              <a:ext uri="{FF2B5EF4-FFF2-40B4-BE49-F238E27FC236}">
                <a16:creationId xmlns:a16="http://schemas.microsoft.com/office/drawing/2014/main" id="{77157228-83D2-849B-C00D-C565737C2772}"/>
              </a:ext>
            </a:extLst>
          </p:cNvPr>
          <p:cNvGrpSpPr/>
          <p:nvPr/>
        </p:nvGrpSpPr>
        <p:grpSpPr>
          <a:xfrm>
            <a:off x="485772" y="4743582"/>
            <a:ext cx="461402" cy="340984"/>
            <a:chOff x="7629366" y="1364845"/>
            <a:chExt cx="413538" cy="305612"/>
          </a:xfrm>
        </p:grpSpPr>
        <p:sp>
          <p:nvSpPr>
            <p:cNvPr id="85" name="Freeform 12">
              <a:extLst>
                <a:ext uri="{FF2B5EF4-FFF2-40B4-BE49-F238E27FC236}">
                  <a16:creationId xmlns:a16="http://schemas.microsoft.com/office/drawing/2014/main" id="{976769F9-70C3-EA3D-8E25-7FF0FC5281A1}"/>
                </a:ext>
              </a:extLst>
            </p:cNvPr>
            <p:cNvSpPr>
              <a:spLocks noEditPoints="1"/>
            </p:cNvSpPr>
            <p:nvPr/>
          </p:nvSpPr>
          <p:spPr bwMode="auto">
            <a:xfrm>
              <a:off x="7746909" y="1403314"/>
              <a:ext cx="151738" cy="147463"/>
            </a:xfrm>
            <a:custGeom>
              <a:avLst/>
              <a:gdLst>
                <a:gd name="T0" fmla="*/ 54 w 59"/>
                <a:gd name="T1" fmla="*/ 20 h 58"/>
                <a:gd name="T2" fmla="*/ 50 w 59"/>
                <a:gd name="T3" fmla="*/ 18 h 58"/>
                <a:gd name="T4" fmla="*/ 50 w 59"/>
                <a:gd name="T5" fmla="*/ 17 h 58"/>
                <a:gd name="T6" fmla="*/ 50 w 59"/>
                <a:gd name="T7" fmla="*/ 16 h 58"/>
                <a:gd name="T8" fmla="*/ 50 w 59"/>
                <a:gd name="T9" fmla="*/ 12 h 58"/>
                <a:gd name="T10" fmla="*/ 49 w 59"/>
                <a:gd name="T11" fmla="*/ 6 h 58"/>
                <a:gd name="T12" fmla="*/ 39 w 59"/>
                <a:gd name="T13" fmla="*/ 1 h 58"/>
                <a:gd name="T14" fmla="*/ 34 w 59"/>
                <a:gd name="T15" fmla="*/ 3 h 58"/>
                <a:gd name="T16" fmla="*/ 34 w 59"/>
                <a:gd name="T17" fmla="*/ 3 h 58"/>
                <a:gd name="T18" fmla="*/ 30 w 59"/>
                <a:gd name="T19" fmla="*/ 5 h 58"/>
                <a:gd name="T20" fmla="*/ 29 w 59"/>
                <a:gd name="T21" fmla="*/ 5 h 58"/>
                <a:gd name="T22" fmla="*/ 25 w 59"/>
                <a:gd name="T23" fmla="*/ 3 h 58"/>
                <a:gd name="T24" fmla="*/ 25 w 59"/>
                <a:gd name="T25" fmla="*/ 3 h 58"/>
                <a:gd name="T26" fmla="*/ 20 w 59"/>
                <a:gd name="T27" fmla="*/ 1 h 58"/>
                <a:gd name="T28" fmla="*/ 15 w 59"/>
                <a:gd name="T29" fmla="*/ 3 h 58"/>
                <a:gd name="T30" fmla="*/ 10 w 59"/>
                <a:gd name="T31" fmla="*/ 6 h 58"/>
                <a:gd name="T32" fmla="*/ 9 w 59"/>
                <a:gd name="T33" fmla="*/ 12 h 58"/>
                <a:gd name="T34" fmla="*/ 9 w 59"/>
                <a:gd name="T35" fmla="*/ 12 h 58"/>
                <a:gd name="T36" fmla="*/ 9 w 59"/>
                <a:gd name="T37" fmla="*/ 16 h 58"/>
                <a:gd name="T38" fmla="*/ 9 w 59"/>
                <a:gd name="T39" fmla="*/ 18 h 58"/>
                <a:gd name="T40" fmla="*/ 5 w 59"/>
                <a:gd name="T41" fmla="*/ 20 h 58"/>
                <a:gd name="T42" fmla="*/ 5 w 59"/>
                <a:gd name="T43" fmla="*/ 20 h 58"/>
                <a:gd name="T44" fmla="*/ 0 w 59"/>
                <a:gd name="T45" fmla="*/ 23 h 58"/>
                <a:gd name="T46" fmla="*/ 0 w 59"/>
                <a:gd name="T47" fmla="*/ 34 h 58"/>
                <a:gd name="T48" fmla="*/ 5 w 59"/>
                <a:gd name="T49" fmla="*/ 38 h 58"/>
                <a:gd name="T50" fmla="*/ 5 w 59"/>
                <a:gd name="T51" fmla="*/ 38 h 58"/>
                <a:gd name="T52" fmla="*/ 9 w 59"/>
                <a:gd name="T53" fmla="*/ 40 h 58"/>
                <a:gd name="T54" fmla="*/ 9 w 59"/>
                <a:gd name="T55" fmla="*/ 41 h 58"/>
                <a:gd name="T56" fmla="*/ 9 w 59"/>
                <a:gd name="T57" fmla="*/ 41 h 58"/>
                <a:gd name="T58" fmla="*/ 9 w 59"/>
                <a:gd name="T59" fmla="*/ 46 h 58"/>
                <a:gd name="T60" fmla="*/ 9 w 59"/>
                <a:gd name="T61" fmla="*/ 46 h 58"/>
                <a:gd name="T62" fmla="*/ 10 w 59"/>
                <a:gd name="T63" fmla="*/ 51 h 58"/>
                <a:gd name="T64" fmla="*/ 20 w 59"/>
                <a:gd name="T65" fmla="*/ 57 h 58"/>
                <a:gd name="T66" fmla="*/ 25 w 59"/>
                <a:gd name="T67" fmla="*/ 55 h 58"/>
                <a:gd name="T68" fmla="*/ 25 w 59"/>
                <a:gd name="T69" fmla="*/ 55 h 58"/>
                <a:gd name="T70" fmla="*/ 29 w 59"/>
                <a:gd name="T71" fmla="*/ 53 h 58"/>
                <a:gd name="T72" fmla="*/ 30 w 59"/>
                <a:gd name="T73" fmla="*/ 53 h 58"/>
                <a:gd name="T74" fmla="*/ 34 w 59"/>
                <a:gd name="T75" fmla="*/ 55 h 58"/>
                <a:gd name="T76" fmla="*/ 34 w 59"/>
                <a:gd name="T77" fmla="*/ 55 h 58"/>
                <a:gd name="T78" fmla="*/ 39 w 59"/>
                <a:gd name="T79" fmla="*/ 57 h 58"/>
                <a:gd name="T80" fmla="*/ 44 w 59"/>
                <a:gd name="T81" fmla="*/ 55 h 58"/>
                <a:gd name="T82" fmla="*/ 49 w 59"/>
                <a:gd name="T83" fmla="*/ 51 h 58"/>
                <a:gd name="T84" fmla="*/ 50 w 59"/>
                <a:gd name="T85" fmla="*/ 46 h 58"/>
                <a:gd name="T86" fmla="*/ 50 w 59"/>
                <a:gd name="T87" fmla="*/ 46 h 58"/>
                <a:gd name="T88" fmla="*/ 50 w 59"/>
                <a:gd name="T89" fmla="*/ 41 h 58"/>
                <a:gd name="T90" fmla="*/ 50 w 59"/>
                <a:gd name="T91" fmla="*/ 40 h 58"/>
                <a:gd name="T92" fmla="*/ 54 w 59"/>
                <a:gd name="T93" fmla="*/ 38 h 58"/>
                <a:gd name="T94" fmla="*/ 54 w 59"/>
                <a:gd name="T95" fmla="*/ 38 h 58"/>
                <a:gd name="T96" fmla="*/ 59 w 59"/>
                <a:gd name="T97" fmla="*/ 34 h 58"/>
                <a:gd name="T98" fmla="*/ 59 w 59"/>
                <a:gd name="T99" fmla="*/ 23 h 58"/>
                <a:gd name="T100" fmla="*/ 54 w 59"/>
                <a:gd name="T101" fmla="*/ 20 h 58"/>
                <a:gd name="T102" fmla="*/ 35 w 59"/>
                <a:gd name="T103" fmla="*/ 39 h 58"/>
                <a:gd name="T104" fmla="*/ 19 w 59"/>
                <a:gd name="T105" fmla="*/ 35 h 58"/>
                <a:gd name="T106" fmla="*/ 24 w 59"/>
                <a:gd name="T107" fmla="*/ 19 h 58"/>
                <a:gd name="T108" fmla="*/ 40 w 59"/>
                <a:gd name="T109" fmla="*/ 23 h 58"/>
                <a:gd name="T110" fmla="*/ 35 w 59"/>
                <a:gd name="T111" fmla="*/ 3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9" h="58">
                  <a:moveTo>
                    <a:pt x="54" y="20"/>
                  </a:moveTo>
                  <a:cubicBezTo>
                    <a:pt x="53" y="20"/>
                    <a:pt x="51" y="19"/>
                    <a:pt x="50" y="18"/>
                  </a:cubicBezTo>
                  <a:cubicBezTo>
                    <a:pt x="50" y="17"/>
                    <a:pt x="50" y="17"/>
                    <a:pt x="50" y="17"/>
                  </a:cubicBezTo>
                  <a:cubicBezTo>
                    <a:pt x="50" y="17"/>
                    <a:pt x="50" y="17"/>
                    <a:pt x="50" y="16"/>
                  </a:cubicBezTo>
                  <a:cubicBezTo>
                    <a:pt x="49" y="15"/>
                    <a:pt x="49" y="13"/>
                    <a:pt x="50" y="12"/>
                  </a:cubicBezTo>
                  <a:cubicBezTo>
                    <a:pt x="51" y="10"/>
                    <a:pt x="50" y="8"/>
                    <a:pt x="49" y="6"/>
                  </a:cubicBezTo>
                  <a:cubicBezTo>
                    <a:pt x="46" y="4"/>
                    <a:pt x="43" y="2"/>
                    <a:pt x="39" y="1"/>
                  </a:cubicBezTo>
                  <a:cubicBezTo>
                    <a:pt x="37" y="0"/>
                    <a:pt x="35" y="1"/>
                    <a:pt x="34" y="3"/>
                  </a:cubicBezTo>
                  <a:cubicBezTo>
                    <a:pt x="34" y="3"/>
                    <a:pt x="34" y="3"/>
                    <a:pt x="34" y="3"/>
                  </a:cubicBezTo>
                  <a:cubicBezTo>
                    <a:pt x="33" y="4"/>
                    <a:pt x="32" y="5"/>
                    <a:pt x="30" y="5"/>
                  </a:cubicBezTo>
                  <a:cubicBezTo>
                    <a:pt x="30" y="5"/>
                    <a:pt x="29" y="5"/>
                    <a:pt x="29" y="5"/>
                  </a:cubicBezTo>
                  <a:cubicBezTo>
                    <a:pt x="27" y="5"/>
                    <a:pt x="26" y="4"/>
                    <a:pt x="25" y="3"/>
                  </a:cubicBezTo>
                  <a:cubicBezTo>
                    <a:pt x="25" y="3"/>
                    <a:pt x="25" y="3"/>
                    <a:pt x="25" y="3"/>
                  </a:cubicBezTo>
                  <a:cubicBezTo>
                    <a:pt x="24" y="1"/>
                    <a:pt x="22" y="0"/>
                    <a:pt x="20" y="1"/>
                  </a:cubicBezTo>
                  <a:cubicBezTo>
                    <a:pt x="18" y="2"/>
                    <a:pt x="16" y="2"/>
                    <a:pt x="15" y="3"/>
                  </a:cubicBezTo>
                  <a:cubicBezTo>
                    <a:pt x="13" y="4"/>
                    <a:pt x="12" y="5"/>
                    <a:pt x="10" y="6"/>
                  </a:cubicBezTo>
                  <a:cubicBezTo>
                    <a:pt x="9" y="8"/>
                    <a:pt x="8" y="10"/>
                    <a:pt x="9" y="12"/>
                  </a:cubicBezTo>
                  <a:cubicBezTo>
                    <a:pt x="9" y="12"/>
                    <a:pt x="9" y="12"/>
                    <a:pt x="9" y="12"/>
                  </a:cubicBezTo>
                  <a:cubicBezTo>
                    <a:pt x="10" y="13"/>
                    <a:pt x="10" y="15"/>
                    <a:pt x="9" y="16"/>
                  </a:cubicBezTo>
                  <a:cubicBezTo>
                    <a:pt x="9" y="17"/>
                    <a:pt x="9" y="17"/>
                    <a:pt x="9" y="18"/>
                  </a:cubicBezTo>
                  <a:cubicBezTo>
                    <a:pt x="8" y="19"/>
                    <a:pt x="6" y="20"/>
                    <a:pt x="5" y="20"/>
                  </a:cubicBezTo>
                  <a:cubicBezTo>
                    <a:pt x="5" y="20"/>
                    <a:pt x="5" y="20"/>
                    <a:pt x="5" y="20"/>
                  </a:cubicBezTo>
                  <a:cubicBezTo>
                    <a:pt x="3" y="20"/>
                    <a:pt x="1" y="21"/>
                    <a:pt x="0" y="23"/>
                  </a:cubicBezTo>
                  <a:cubicBezTo>
                    <a:pt x="0" y="27"/>
                    <a:pt x="0" y="31"/>
                    <a:pt x="0" y="34"/>
                  </a:cubicBezTo>
                  <a:cubicBezTo>
                    <a:pt x="1" y="36"/>
                    <a:pt x="3" y="38"/>
                    <a:pt x="5" y="38"/>
                  </a:cubicBezTo>
                  <a:cubicBezTo>
                    <a:pt x="5" y="38"/>
                    <a:pt x="5" y="38"/>
                    <a:pt x="5" y="38"/>
                  </a:cubicBezTo>
                  <a:cubicBezTo>
                    <a:pt x="6" y="38"/>
                    <a:pt x="8" y="39"/>
                    <a:pt x="9" y="40"/>
                  </a:cubicBezTo>
                  <a:cubicBezTo>
                    <a:pt x="9" y="40"/>
                    <a:pt x="9" y="41"/>
                    <a:pt x="9" y="41"/>
                  </a:cubicBezTo>
                  <a:cubicBezTo>
                    <a:pt x="9" y="41"/>
                    <a:pt x="9" y="41"/>
                    <a:pt x="9" y="41"/>
                  </a:cubicBezTo>
                  <a:cubicBezTo>
                    <a:pt x="10" y="43"/>
                    <a:pt x="10" y="44"/>
                    <a:pt x="9" y="46"/>
                  </a:cubicBezTo>
                  <a:cubicBezTo>
                    <a:pt x="9" y="46"/>
                    <a:pt x="9" y="46"/>
                    <a:pt x="9" y="46"/>
                  </a:cubicBezTo>
                  <a:cubicBezTo>
                    <a:pt x="8" y="48"/>
                    <a:pt x="9" y="50"/>
                    <a:pt x="10" y="51"/>
                  </a:cubicBezTo>
                  <a:cubicBezTo>
                    <a:pt x="13" y="54"/>
                    <a:pt x="16" y="56"/>
                    <a:pt x="20" y="57"/>
                  </a:cubicBezTo>
                  <a:cubicBezTo>
                    <a:pt x="22" y="57"/>
                    <a:pt x="24" y="57"/>
                    <a:pt x="25" y="55"/>
                  </a:cubicBezTo>
                  <a:cubicBezTo>
                    <a:pt x="25" y="55"/>
                    <a:pt x="25" y="55"/>
                    <a:pt x="25" y="55"/>
                  </a:cubicBezTo>
                  <a:cubicBezTo>
                    <a:pt x="26" y="53"/>
                    <a:pt x="27" y="53"/>
                    <a:pt x="29" y="53"/>
                  </a:cubicBezTo>
                  <a:cubicBezTo>
                    <a:pt x="29" y="53"/>
                    <a:pt x="30" y="53"/>
                    <a:pt x="30" y="53"/>
                  </a:cubicBezTo>
                  <a:cubicBezTo>
                    <a:pt x="32" y="53"/>
                    <a:pt x="33" y="53"/>
                    <a:pt x="34" y="55"/>
                  </a:cubicBezTo>
                  <a:cubicBezTo>
                    <a:pt x="34" y="55"/>
                    <a:pt x="34" y="55"/>
                    <a:pt x="34" y="55"/>
                  </a:cubicBezTo>
                  <a:cubicBezTo>
                    <a:pt x="35" y="57"/>
                    <a:pt x="37" y="58"/>
                    <a:pt x="39" y="57"/>
                  </a:cubicBezTo>
                  <a:cubicBezTo>
                    <a:pt x="41" y="56"/>
                    <a:pt x="43" y="55"/>
                    <a:pt x="44" y="55"/>
                  </a:cubicBezTo>
                  <a:cubicBezTo>
                    <a:pt x="46" y="54"/>
                    <a:pt x="47" y="52"/>
                    <a:pt x="49" y="51"/>
                  </a:cubicBezTo>
                  <a:cubicBezTo>
                    <a:pt x="50" y="50"/>
                    <a:pt x="51" y="48"/>
                    <a:pt x="50" y="46"/>
                  </a:cubicBezTo>
                  <a:cubicBezTo>
                    <a:pt x="50" y="46"/>
                    <a:pt x="50" y="46"/>
                    <a:pt x="50" y="46"/>
                  </a:cubicBezTo>
                  <a:cubicBezTo>
                    <a:pt x="49" y="44"/>
                    <a:pt x="49" y="43"/>
                    <a:pt x="50" y="41"/>
                  </a:cubicBezTo>
                  <a:cubicBezTo>
                    <a:pt x="50" y="41"/>
                    <a:pt x="50" y="41"/>
                    <a:pt x="50" y="40"/>
                  </a:cubicBezTo>
                  <a:cubicBezTo>
                    <a:pt x="51" y="39"/>
                    <a:pt x="53" y="38"/>
                    <a:pt x="54" y="38"/>
                  </a:cubicBezTo>
                  <a:cubicBezTo>
                    <a:pt x="54" y="38"/>
                    <a:pt x="54" y="38"/>
                    <a:pt x="54" y="38"/>
                  </a:cubicBezTo>
                  <a:cubicBezTo>
                    <a:pt x="56" y="38"/>
                    <a:pt x="58" y="36"/>
                    <a:pt x="59" y="34"/>
                  </a:cubicBezTo>
                  <a:cubicBezTo>
                    <a:pt x="59" y="31"/>
                    <a:pt x="59" y="27"/>
                    <a:pt x="59" y="23"/>
                  </a:cubicBezTo>
                  <a:cubicBezTo>
                    <a:pt x="58" y="21"/>
                    <a:pt x="56" y="20"/>
                    <a:pt x="54" y="20"/>
                  </a:cubicBezTo>
                  <a:close/>
                  <a:moveTo>
                    <a:pt x="35" y="39"/>
                  </a:moveTo>
                  <a:cubicBezTo>
                    <a:pt x="30" y="42"/>
                    <a:pt x="23" y="40"/>
                    <a:pt x="19" y="35"/>
                  </a:cubicBezTo>
                  <a:cubicBezTo>
                    <a:pt x="16" y="29"/>
                    <a:pt x="18" y="22"/>
                    <a:pt x="24" y="19"/>
                  </a:cubicBezTo>
                  <a:cubicBezTo>
                    <a:pt x="29" y="16"/>
                    <a:pt x="36" y="17"/>
                    <a:pt x="40" y="23"/>
                  </a:cubicBezTo>
                  <a:cubicBezTo>
                    <a:pt x="43" y="29"/>
                    <a:pt x="41" y="36"/>
                    <a:pt x="35" y="39"/>
                  </a:cubicBezTo>
                  <a:close/>
                </a:path>
              </a:pathLst>
            </a:custGeom>
            <a:noFill/>
            <a:ln w="127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6" name="Freeform 13">
              <a:extLst>
                <a:ext uri="{FF2B5EF4-FFF2-40B4-BE49-F238E27FC236}">
                  <a16:creationId xmlns:a16="http://schemas.microsoft.com/office/drawing/2014/main" id="{774C2942-A9E5-FB9B-5CAF-DB00DEC97CC1}"/>
                </a:ext>
              </a:extLst>
            </p:cNvPr>
            <p:cNvSpPr>
              <a:spLocks/>
            </p:cNvSpPr>
            <p:nvPr/>
          </p:nvSpPr>
          <p:spPr bwMode="auto">
            <a:xfrm>
              <a:off x="7629366" y="1364845"/>
              <a:ext cx="387893" cy="259664"/>
            </a:xfrm>
            <a:custGeom>
              <a:avLst/>
              <a:gdLst>
                <a:gd name="T0" fmla="*/ 111 w 151"/>
                <a:gd name="T1" fmla="*/ 102 h 102"/>
                <a:gd name="T2" fmla="*/ 8 w 151"/>
                <a:gd name="T3" fmla="*/ 102 h 102"/>
                <a:gd name="T4" fmla="*/ 0 w 151"/>
                <a:gd name="T5" fmla="*/ 95 h 102"/>
                <a:gd name="T6" fmla="*/ 0 w 151"/>
                <a:gd name="T7" fmla="*/ 8 h 102"/>
                <a:gd name="T8" fmla="*/ 8 w 151"/>
                <a:gd name="T9" fmla="*/ 0 h 102"/>
                <a:gd name="T10" fmla="*/ 143 w 151"/>
                <a:gd name="T11" fmla="*/ 0 h 102"/>
                <a:gd name="T12" fmla="*/ 151 w 151"/>
                <a:gd name="T13" fmla="*/ 8 h 102"/>
                <a:gd name="T14" fmla="*/ 151 w 151"/>
                <a:gd name="T15" fmla="*/ 40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102">
                  <a:moveTo>
                    <a:pt x="111" y="102"/>
                  </a:moveTo>
                  <a:cubicBezTo>
                    <a:pt x="8" y="102"/>
                    <a:pt x="8" y="102"/>
                    <a:pt x="8" y="102"/>
                  </a:cubicBezTo>
                  <a:cubicBezTo>
                    <a:pt x="4" y="102"/>
                    <a:pt x="0" y="99"/>
                    <a:pt x="0" y="95"/>
                  </a:cubicBezTo>
                  <a:cubicBezTo>
                    <a:pt x="0" y="8"/>
                    <a:pt x="0" y="8"/>
                    <a:pt x="0" y="8"/>
                  </a:cubicBezTo>
                  <a:cubicBezTo>
                    <a:pt x="0" y="4"/>
                    <a:pt x="4" y="0"/>
                    <a:pt x="8" y="0"/>
                  </a:cubicBezTo>
                  <a:cubicBezTo>
                    <a:pt x="143" y="0"/>
                    <a:pt x="143" y="0"/>
                    <a:pt x="143" y="0"/>
                  </a:cubicBezTo>
                  <a:cubicBezTo>
                    <a:pt x="147" y="0"/>
                    <a:pt x="151" y="4"/>
                    <a:pt x="151" y="8"/>
                  </a:cubicBezTo>
                  <a:cubicBezTo>
                    <a:pt x="151" y="40"/>
                    <a:pt x="151" y="40"/>
                    <a:pt x="151" y="40"/>
                  </a:cubicBezTo>
                </a:path>
              </a:pathLst>
            </a:custGeom>
            <a:noFill/>
            <a:ln w="127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7" name="Rectangle 14">
              <a:extLst>
                <a:ext uri="{FF2B5EF4-FFF2-40B4-BE49-F238E27FC236}">
                  <a16:creationId xmlns:a16="http://schemas.microsoft.com/office/drawing/2014/main" id="{D68D6F5E-E71D-CC41-E820-5F07D01E170A}"/>
                </a:ext>
              </a:extLst>
            </p:cNvPr>
            <p:cNvSpPr>
              <a:spLocks noChangeArrowheads="1"/>
            </p:cNvSpPr>
            <p:nvPr/>
          </p:nvSpPr>
          <p:spPr bwMode="auto">
            <a:xfrm>
              <a:off x="7775760" y="1624508"/>
              <a:ext cx="95103" cy="45949"/>
            </a:xfrm>
            <a:prstGeom prst="rect">
              <a:avLst/>
            </a:prstGeom>
            <a:noFill/>
            <a:ln w="127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8" name="Line 15">
              <a:extLst>
                <a:ext uri="{FF2B5EF4-FFF2-40B4-BE49-F238E27FC236}">
                  <a16:creationId xmlns:a16="http://schemas.microsoft.com/office/drawing/2014/main" id="{ED9BF59A-239A-7F74-94B3-7F6051D5DF6B}"/>
                </a:ext>
              </a:extLst>
            </p:cNvPr>
            <p:cNvSpPr>
              <a:spLocks noChangeShapeType="1"/>
            </p:cNvSpPr>
            <p:nvPr/>
          </p:nvSpPr>
          <p:spPr bwMode="auto">
            <a:xfrm>
              <a:off x="7731949" y="1670457"/>
              <a:ext cx="182727" cy="0"/>
            </a:xfrm>
            <a:prstGeom prst="line">
              <a:avLst/>
            </a:prstGeom>
            <a:noFill/>
            <a:ln w="1270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9" name="Line 16">
              <a:extLst>
                <a:ext uri="{FF2B5EF4-FFF2-40B4-BE49-F238E27FC236}">
                  <a16:creationId xmlns:a16="http://schemas.microsoft.com/office/drawing/2014/main" id="{10A4A33F-9211-10E1-7698-2EA2D43441B0}"/>
                </a:ext>
              </a:extLst>
            </p:cNvPr>
            <p:cNvSpPr>
              <a:spLocks noChangeShapeType="1"/>
            </p:cNvSpPr>
            <p:nvPr/>
          </p:nvSpPr>
          <p:spPr bwMode="auto">
            <a:xfrm>
              <a:off x="7629366" y="1580697"/>
              <a:ext cx="285310" cy="0"/>
            </a:xfrm>
            <a:prstGeom prst="line">
              <a:avLst/>
            </a:prstGeom>
            <a:noFill/>
            <a:ln w="1270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0" name="Freeform 17">
              <a:extLst>
                <a:ext uri="{FF2B5EF4-FFF2-40B4-BE49-F238E27FC236}">
                  <a16:creationId xmlns:a16="http://schemas.microsoft.com/office/drawing/2014/main" id="{7DE22168-8559-5103-53D7-379C75829C76}"/>
                </a:ext>
              </a:extLst>
            </p:cNvPr>
            <p:cNvSpPr>
              <a:spLocks/>
            </p:cNvSpPr>
            <p:nvPr/>
          </p:nvSpPr>
          <p:spPr bwMode="auto">
            <a:xfrm>
              <a:off x="7938184" y="1486662"/>
              <a:ext cx="104720" cy="183795"/>
            </a:xfrm>
            <a:custGeom>
              <a:avLst/>
              <a:gdLst>
                <a:gd name="T0" fmla="*/ 34 w 41"/>
                <a:gd name="T1" fmla="*/ 72 h 72"/>
                <a:gd name="T2" fmla="*/ 7 w 41"/>
                <a:gd name="T3" fmla="*/ 72 h 72"/>
                <a:gd name="T4" fmla="*/ 0 w 41"/>
                <a:gd name="T5" fmla="*/ 66 h 72"/>
                <a:gd name="T6" fmla="*/ 0 w 41"/>
                <a:gd name="T7" fmla="*/ 6 h 72"/>
                <a:gd name="T8" fmla="*/ 7 w 41"/>
                <a:gd name="T9" fmla="*/ 0 h 72"/>
                <a:gd name="T10" fmla="*/ 34 w 41"/>
                <a:gd name="T11" fmla="*/ 0 h 72"/>
                <a:gd name="T12" fmla="*/ 41 w 41"/>
                <a:gd name="T13" fmla="*/ 6 h 72"/>
                <a:gd name="T14" fmla="*/ 41 w 41"/>
                <a:gd name="T15" fmla="*/ 66 h 72"/>
                <a:gd name="T16" fmla="*/ 34 w 41"/>
                <a:gd name="T1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2">
                  <a:moveTo>
                    <a:pt x="34" y="72"/>
                  </a:moveTo>
                  <a:cubicBezTo>
                    <a:pt x="7" y="72"/>
                    <a:pt x="7" y="72"/>
                    <a:pt x="7" y="72"/>
                  </a:cubicBezTo>
                  <a:cubicBezTo>
                    <a:pt x="3" y="72"/>
                    <a:pt x="0" y="70"/>
                    <a:pt x="0" y="66"/>
                  </a:cubicBezTo>
                  <a:cubicBezTo>
                    <a:pt x="0" y="6"/>
                    <a:pt x="0" y="6"/>
                    <a:pt x="0" y="6"/>
                  </a:cubicBezTo>
                  <a:cubicBezTo>
                    <a:pt x="0" y="3"/>
                    <a:pt x="3" y="0"/>
                    <a:pt x="7" y="0"/>
                  </a:cubicBezTo>
                  <a:cubicBezTo>
                    <a:pt x="34" y="0"/>
                    <a:pt x="34" y="0"/>
                    <a:pt x="34" y="0"/>
                  </a:cubicBezTo>
                  <a:cubicBezTo>
                    <a:pt x="38" y="0"/>
                    <a:pt x="41" y="3"/>
                    <a:pt x="41" y="6"/>
                  </a:cubicBezTo>
                  <a:cubicBezTo>
                    <a:pt x="41" y="66"/>
                    <a:pt x="41" y="66"/>
                    <a:pt x="41" y="66"/>
                  </a:cubicBezTo>
                  <a:cubicBezTo>
                    <a:pt x="41" y="70"/>
                    <a:pt x="38" y="72"/>
                    <a:pt x="34" y="72"/>
                  </a:cubicBezTo>
                  <a:close/>
                </a:path>
              </a:pathLst>
            </a:custGeom>
            <a:noFill/>
            <a:ln w="127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1" name="Freeform 18">
              <a:extLst>
                <a:ext uri="{FF2B5EF4-FFF2-40B4-BE49-F238E27FC236}">
                  <a16:creationId xmlns:a16="http://schemas.microsoft.com/office/drawing/2014/main" id="{FA1B4E0A-4F1D-105A-AD3C-55196FBEC091}"/>
                </a:ext>
              </a:extLst>
            </p:cNvPr>
            <p:cNvSpPr>
              <a:spLocks/>
            </p:cNvSpPr>
            <p:nvPr/>
          </p:nvSpPr>
          <p:spPr bwMode="auto">
            <a:xfrm>
              <a:off x="7963829" y="1486662"/>
              <a:ext cx="53429" cy="16029"/>
            </a:xfrm>
            <a:custGeom>
              <a:avLst/>
              <a:gdLst>
                <a:gd name="T0" fmla="*/ 15 w 21"/>
                <a:gd name="T1" fmla="*/ 6 h 6"/>
                <a:gd name="T2" fmla="*/ 6 w 21"/>
                <a:gd name="T3" fmla="*/ 6 h 6"/>
                <a:gd name="T4" fmla="*/ 0 w 21"/>
                <a:gd name="T5" fmla="*/ 0 h 6"/>
                <a:gd name="T6" fmla="*/ 0 w 21"/>
                <a:gd name="T7" fmla="*/ 0 h 6"/>
                <a:gd name="T8" fmla="*/ 21 w 21"/>
                <a:gd name="T9" fmla="*/ 0 h 6"/>
                <a:gd name="T10" fmla="*/ 21 w 21"/>
                <a:gd name="T11" fmla="*/ 0 h 6"/>
                <a:gd name="T12" fmla="*/ 15 w 21"/>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1" h="6">
                  <a:moveTo>
                    <a:pt x="15" y="6"/>
                  </a:moveTo>
                  <a:cubicBezTo>
                    <a:pt x="6" y="6"/>
                    <a:pt x="6" y="6"/>
                    <a:pt x="6" y="6"/>
                  </a:cubicBezTo>
                  <a:cubicBezTo>
                    <a:pt x="3" y="6"/>
                    <a:pt x="0" y="3"/>
                    <a:pt x="0" y="0"/>
                  </a:cubicBezTo>
                  <a:cubicBezTo>
                    <a:pt x="0" y="0"/>
                    <a:pt x="0" y="0"/>
                    <a:pt x="0" y="0"/>
                  </a:cubicBezTo>
                  <a:cubicBezTo>
                    <a:pt x="21" y="0"/>
                    <a:pt x="21" y="0"/>
                    <a:pt x="21" y="0"/>
                  </a:cubicBezTo>
                  <a:cubicBezTo>
                    <a:pt x="21" y="0"/>
                    <a:pt x="21" y="0"/>
                    <a:pt x="21" y="0"/>
                  </a:cubicBezTo>
                  <a:cubicBezTo>
                    <a:pt x="21" y="3"/>
                    <a:pt x="18" y="6"/>
                    <a:pt x="15" y="6"/>
                  </a:cubicBezTo>
                  <a:close/>
                </a:path>
              </a:pathLst>
            </a:custGeom>
            <a:noFill/>
            <a:ln w="127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2" name="Line 19">
              <a:extLst>
                <a:ext uri="{FF2B5EF4-FFF2-40B4-BE49-F238E27FC236}">
                  <a16:creationId xmlns:a16="http://schemas.microsoft.com/office/drawing/2014/main" id="{3F412A60-209E-A8D9-75DE-F71D4DB12758}"/>
                </a:ext>
              </a:extLst>
            </p:cNvPr>
            <p:cNvSpPr>
              <a:spLocks noChangeShapeType="1"/>
            </p:cNvSpPr>
            <p:nvPr/>
          </p:nvSpPr>
          <p:spPr bwMode="auto">
            <a:xfrm>
              <a:off x="7976652" y="1649086"/>
              <a:ext cx="27783" cy="0"/>
            </a:xfrm>
            <a:prstGeom prst="line">
              <a:avLst/>
            </a:prstGeom>
            <a:noFill/>
            <a:ln w="1270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93" name="Group 92">
            <a:extLst>
              <a:ext uri="{FF2B5EF4-FFF2-40B4-BE49-F238E27FC236}">
                <a16:creationId xmlns:a16="http://schemas.microsoft.com/office/drawing/2014/main" id="{2CB86D38-538D-90D6-5BFC-3CF4DAA58AE0}"/>
              </a:ext>
            </a:extLst>
          </p:cNvPr>
          <p:cNvGrpSpPr/>
          <p:nvPr/>
        </p:nvGrpSpPr>
        <p:grpSpPr>
          <a:xfrm>
            <a:off x="378777" y="5803692"/>
            <a:ext cx="552842" cy="557264"/>
            <a:chOff x="2441300" y="1280038"/>
            <a:chExt cx="431556" cy="435008"/>
          </a:xfrm>
        </p:grpSpPr>
        <p:sp>
          <p:nvSpPr>
            <p:cNvPr id="94" name="Freeform 35">
              <a:extLst>
                <a:ext uri="{FF2B5EF4-FFF2-40B4-BE49-F238E27FC236}">
                  <a16:creationId xmlns:a16="http://schemas.microsoft.com/office/drawing/2014/main" id="{411ACEC3-EEC3-7C52-822F-35F3B958E83D}"/>
                </a:ext>
              </a:extLst>
            </p:cNvPr>
            <p:cNvSpPr>
              <a:spLocks noEditPoints="1"/>
            </p:cNvSpPr>
            <p:nvPr/>
          </p:nvSpPr>
          <p:spPr bwMode="auto">
            <a:xfrm>
              <a:off x="2547175" y="1387064"/>
              <a:ext cx="219806" cy="218655"/>
            </a:xfrm>
            <a:custGeom>
              <a:avLst/>
              <a:gdLst>
                <a:gd name="T0" fmla="*/ 40 w 80"/>
                <a:gd name="T1" fmla="*/ 55 h 80"/>
                <a:gd name="T2" fmla="*/ 25 w 80"/>
                <a:gd name="T3" fmla="*/ 40 h 80"/>
                <a:gd name="T4" fmla="*/ 40 w 80"/>
                <a:gd name="T5" fmla="*/ 25 h 80"/>
                <a:gd name="T6" fmla="*/ 55 w 80"/>
                <a:gd name="T7" fmla="*/ 40 h 80"/>
                <a:gd name="T8" fmla="*/ 40 w 80"/>
                <a:gd name="T9" fmla="*/ 55 h 80"/>
                <a:gd name="T10" fmla="*/ 69 w 80"/>
                <a:gd name="T11" fmla="*/ 57 h 80"/>
                <a:gd name="T12" fmla="*/ 72 w 80"/>
                <a:gd name="T13" fmla="*/ 49 h 80"/>
                <a:gd name="T14" fmla="*/ 78 w 80"/>
                <a:gd name="T15" fmla="*/ 49 h 80"/>
                <a:gd name="T16" fmla="*/ 80 w 80"/>
                <a:gd name="T17" fmla="*/ 46 h 80"/>
                <a:gd name="T18" fmla="*/ 80 w 80"/>
                <a:gd name="T19" fmla="*/ 35 h 80"/>
                <a:gd name="T20" fmla="*/ 78 w 80"/>
                <a:gd name="T21" fmla="*/ 32 h 80"/>
                <a:gd name="T22" fmla="*/ 74 w 80"/>
                <a:gd name="T23" fmla="*/ 32 h 80"/>
                <a:gd name="T24" fmla="*/ 72 w 80"/>
                <a:gd name="T25" fmla="*/ 32 h 80"/>
                <a:gd name="T26" fmla="*/ 69 w 80"/>
                <a:gd name="T27" fmla="*/ 24 h 80"/>
                <a:gd name="T28" fmla="*/ 73 w 80"/>
                <a:gd name="T29" fmla="*/ 20 h 80"/>
                <a:gd name="T30" fmla="*/ 73 w 80"/>
                <a:gd name="T31" fmla="*/ 16 h 80"/>
                <a:gd name="T32" fmla="*/ 64 w 80"/>
                <a:gd name="T33" fmla="*/ 8 h 80"/>
                <a:gd name="T34" fmla="*/ 61 w 80"/>
                <a:gd name="T35" fmla="*/ 8 h 80"/>
                <a:gd name="T36" fmla="*/ 57 w 80"/>
                <a:gd name="T37" fmla="*/ 12 h 80"/>
                <a:gd name="T38" fmla="*/ 48 w 80"/>
                <a:gd name="T39" fmla="*/ 9 h 80"/>
                <a:gd name="T40" fmla="*/ 48 w 80"/>
                <a:gd name="T41" fmla="*/ 3 h 80"/>
                <a:gd name="T42" fmla="*/ 46 w 80"/>
                <a:gd name="T43" fmla="*/ 0 h 80"/>
                <a:gd name="T44" fmla="*/ 34 w 80"/>
                <a:gd name="T45" fmla="*/ 0 h 80"/>
                <a:gd name="T46" fmla="*/ 32 w 80"/>
                <a:gd name="T47" fmla="*/ 3 h 80"/>
                <a:gd name="T48" fmla="*/ 32 w 80"/>
                <a:gd name="T49" fmla="*/ 9 h 80"/>
                <a:gd name="T50" fmla="*/ 23 w 80"/>
                <a:gd name="T51" fmla="*/ 12 h 80"/>
                <a:gd name="T52" fmla="*/ 19 w 80"/>
                <a:gd name="T53" fmla="*/ 8 h 80"/>
                <a:gd name="T54" fmla="*/ 16 w 80"/>
                <a:gd name="T55" fmla="*/ 8 h 80"/>
                <a:gd name="T56" fmla="*/ 7 w 80"/>
                <a:gd name="T57" fmla="*/ 16 h 80"/>
                <a:gd name="T58" fmla="*/ 7 w 80"/>
                <a:gd name="T59" fmla="*/ 19 h 80"/>
                <a:gd name="T60" fmla="*/ 11 w 80"/>
                <a:gd name="T61" fmla="*/ 24 h 80"/>
                <a:gd name="T62" fmla="*/ 8 w 80"/>
                <a:gd name="T63" fmla="*/ 32 h 80"/>
                <a:gd name="T64" fmla="*/ 2 w 80"/>
                <a:gd name="T65" fmla="*/ 32 h 80"/>
                <a:gd name="T66" fmla="*/ 0 w 80"/>
                <a:gd name="T67" fmla="*/ 34 h 80"/>
                <a:gd name="T68" fmla="*/ 0 w 80"/>
                <a:gd name="T69" fmla="*/ 46 h 80"/>
                <a:gd name="T70" fmla="*/ 2 w 80"/>
                <a:gd name="T71" fmla="*/ 48 h 80"/>
                <a:gd name="T72" fmla="*/ 8 w 80"/>
                <a:gd name="T73" fmla="*/ 49 h 80"/>
                <a:gd name="T74" fmla="*/ 11 w 80"/>
                <a:gd name="T75" fmla="*/ 57 h 80"/>
                <a:gd name="T76" fmla="*/ 7 w 80"/>
                <a:gd name="T77" fmla="*/ 61 h 80"/>
                <a:gd name="T78" fmla="*/ 7 w 80"/>
                <a:gd name="T79" fmla="*/ 64 h 80"/>
                <a:gd name="T80" fmla="*/ 16 w 80"/>
                <a:gd name="T81" fmla="*/ 73 h 80"/>
                <a:gd name="T82" fmla="*/ 19 w 80"/>
                <a:gd name="T83" fmla="*/ 73 h 80"/>
                <a:gd name="T84" fmla="*/ 23 w 80"/>
                <a:gd name="T85" fmla="*/ 69 h 80"/>
                <a:gd name="T86" fmla="*/ 32 w 80"/>
                <a:gd name="T87" fmla="*/ 72 h 80"/>
                <a:gd name="T88" fmla="*/ 32 w 80"/>
                <a:gd name="T89" fmla="*/ 78 h 80"/>
                <a:gd name="T90" fmla="*/ 34 w 80"/>
                <a:gd name="T91" fmla="*/ 80 h 80"/>
                <a:gd name="T92" fmla="*/ 46 w 80"/>
                <a:gd name="T93" fmla="*/ 80 h 80"/>
                <a:gd name="T94" fmla="*/ 48 w 80"/>
                <a:gd name="T95" fmla="*/ 78 h 80"/>
                <a:gd name="T96" fmla="*/ 48 w 80"/>
                <a:gd name="T97" fmla="*/ 72 h 80"/>
                <a:gd name="T98" fmla="*/ 57 w 80"/>
                <a:gd name="T99" fmla="*/ 69 h 80"/>
                <a:gd name="T100" fmla="*/ 61 w 80"/>
                <a:gd name="T101" fmla="*/ 73 h 80"/>
                <a:gd name="T102" fmla="*/ 64 w 80"/>
                <a:gd name="T103" fmla="*/ 73 h 80"/>
                <a:gd name="T104" fmla="*/ 73 w 80"/>
                <a:gd name="T105" fmla="*/ 64 h 80"/>
                <a:gd name="T106" fmla="*/ 73 w 80"/>
                <a:gd name="T107" fmla="*/ 61 h 80"/>
                <a:gd name="T108" fmla="*/ 69 w 80"/>
                <a:gd name="T109" fmla="*/ 5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 h="80">
                  <a:moveTo>
                    <a:pt x="40" y="55"/>
                  </a:moveTo>
                  <a:cubicBezTo>
                    <a:pt x="32" y="55"/>
                    <a:pt x="25" y="49"/>
                    <a:pt x="25" y="40"/>
                  </a:cubicBezTo>
                  <a:cubicBezTo>
                    <a:pt x="25" y="32"/>
                    <a:pt x="32" y="25"/>
                    <a:pt x="40" y="25"/>
                  </a:cubicBezTo>
                  <a:cubicBezTo>
                    <a:pt x="48" y="25"/>
                    <a:pt x="55" y="32"/>
                    <a:pt x="55" y="40"/>
                  </a:cubicBezTo>
                  <a:cubicBezTo>
                    <a:pt x="55" y="49"/>
                    <a:pt x="48" y="55"/>
                    <a:pt x="40" y="55"/>
                  </a:cubicBezTo>
                  <a:close/>
                  <a:moveTo>
                    <a:pt x="69" y="57"/>
                  </a:moveTo>
                  <a:cubicBezTo>
                    <a:pt x="70" y="55"/>
                    <a:pt x="71" y="52"/>
                    <a:pt x="72" y="49"/>
                  </a:cubicBezTo>
                  <a:cubicBezTo>
                    <a:pt x="78" y="49"/>
                    <a:pt x="78" y="49"/>
                    <a:pt x="78" y="49"/>
                  </a:cubicBezTo>
                  <a:cubicBezTo>
                    <a:pt x="79" y="49"/>
                    <a:pt x="80" y="48"/>
                    <a:pt x="80" y="46"/>
                  </a:cubicBezTo>
                  <a:cubicBezTo>
                    <a:pt x="80" y="35"/>
                    <a:pt x="80" y="35"/>
                    <a:pt x="80" y="35"/>
                  </a:cubicBezTo>
                  <a:cubicBezTo>
                    <a:pt x="80" y="34"/>
                    <a:pt x="80" y="32"/>
                    <a:pt x="78" y="32"/>
                  </a:cubicBezTo>
                  <a:cubicBezTo>
                    <a:pt x="74" y="32"/>
                    <a:pt x="74" y="32"/>
                    <a:pt x="74" y="32"/>
                  </a:cubicBezTo>
                  <a:cubicBezTo>
                    <a:pt x="74" y="32"/>
                    <a:pt x="73" y="32"/>
                    <a:pt x="72" y="32"/>
                  </a:cubicBezTo>
                  <a:cubicBezTo>
                    <a:pt x="71" y="29"/>
                    <a:pt x="70" y="26"/>
                    <a:pt x="69" y="24"/>
                  </a:cubicBezTo>
                  <a:cubicBezTo>
                    <a:pt x="73" y="20"/>
                    <a:pt x="73" y="20"/>
                    <a:pt x="73" y="20"/>
                  </a:cubicBezTo>
                  <a:cubicBezTo>
                    <a:pt x="74" y="19"/>
                    <a:pt x="74" y="17"/>
                    <a:pt x="73" y="16"/>
                  </a:cubicBezTo>
                  <a:cubicBezTo>
                    <a:pt x="64" y="8"/>
                    <a:pt x="64" y="8"/>
                    <a:pt x="64" y="8"/>
                  </a:cubicBezTo>
                  <a:cubicBezTo>
                    <a:pt x="63" y="7"/>
                    <a:pt x="62" y="7"/>
                    <a:pt x="61" y="8"/>
                  </a:cubicBezTo>
                  <a:cubicBezTo>
                    <a:pt x="57" y="12"/>
                    <a:pt x="57" y="12"/>
                    <a:pt x="57" y="12"/>
                  </a:cubicBezTo>
                  <a:cubicBezTo>
                    <a:pt x="54" y="11"/>
                    <a:pt x="51" y="9"/>
                    <a:pt x="48" y="9"/>
                  </a:cubicBezTo>
                  <a:cubicBezTo>
                    <a:pt x="48" y="3"/>
                    <a:pt x="48" y="3"/>
                    <a:pt x="48" y="3"/>
                  </a:cubicBezTo>
                  <a:cubicBezTo>
                    <a:pt x="48" y="2"/>
                    <a:pt x="47" y="0"/>
                    <a:pt x="46" y="0"/>
                  </a:cubicBezTo>
                  <a:cubicBezTo>
                    <a:pt x="34" y="0"/>
                    <a:pt x="34" y="0"/>
                    <a:pt x="34" y="0"/>
                  </a:cubicBezTo>
                  <a:cubicBezTo>
                    <a:pt x="33" y="0"/>
                    <a:pt x="32" y="1"/>
                    <a:pt x="32" y="3"/>
                  </a:cubicBezTo>
                  <a:cubicBezTo>
                    <a:pt x="32" y="9"/>
                    <a:pt x="32" y="9"/>
                    <a:pt x="32" y="9"/>
                  </a:cubicBezTo>
                  <a:cubicBezTo>
                    <a:pt x="29" y="9"/>
                    <a:pt x="26" y="11"/>
                    <a:pt x="23" y="12"/>
                  </a:cubicBezTo>
                  <a:cubicBezTo>
                    <a:pt x="19" y="8"/>
                    <a:pt x="19" y="8"/>
                    <a:pt x="19" y="8"/>
                  </a:cubicBezTo>
                  <a:cubicBezTo>
                    <a:pt x="18" y="7"/>
                    <a:pt x="17" y="7"/>
                    <a:pt x="16" y="8"/>
                  </a:cubicBezTo>
                  <a:cubicBezTo>
                    <a:pt x="7" y="16"/>
                    <a:pt x="7" y="16"/>
                    <a:pt x="7" y="16"/>
                  </a:cubicBezTo>
                  <a:cubicBezTo>
                    <a:pt x="6" y="17"/>
                    <a:pt x="6" y="18"/>
                    <a:pt x="7" y="19"/>
                  </a:cubicBezTo>
                  <a:cubicBezTo>
                    <a:pt x="11" y="24"/>
                    <a:pt x="11" y="24"/>
                    <a:pt x="11" y="24"/>
                  </a:cubicBezTo>
                  <a:cubicBezTo>
                    <a:pt x="10" y="26"/>
                    <a:pt x="9" y="29"/>
                    <a:pt x="8" y="32"/>
                  </a:cubicBezTo>
                  <a:cubicBezTo>
                    <a:pt x="2" y="32"/>
                    <a:pt x="2" y="32"/>
                    <a:pt x="2" y="32"/>
                  </a:cubicBezTo>
                  <a:cubicBezTo>
                    <a:pt x="1" y="32"/>
                    <a:pt x="0" y="33"/>
                    <a:pt x="0" y="34"/>
                  </a:cubicBezTo>
                  <a:cubicBezTo>
                    <a:pt x="0" y="46"/>
                    <a:pt x="0" y="46"/>
                    <a:pt x="0" y="46"/>
                  </a:cubicBezTo>
                  <a:cubicBezTo>
                    <a:pt x="0" y="47"/>
                    <a:pt x="0" y="48"/>
                    <a:pt x="2" y="48"/>
                  </a:cubicBezTo>
                  <a:cubicBezTo>
                    <a:pt x="8" y="49"/>
                    <a:pt x="8" y="49"/>
                    <a:pt x="8" y="49"/>
                  </a:cubicBezTo>
                  <a:cubicBezTo>
                    <a:pt x="8" y="52"/>
                    <a:pt x="10" y="54"/>
                    <a:pt x="11" y="57"/>
                  </a:cubicBezTo>
                  <a:cubicBezTo>
                    <a:pt x="7" y="61"/>
                    <a:pt x="7" y="61"/>
                    <a:pt x="7" y="61"/>
                  </a:cubicBezTo>
                  <a:cubicBezTo>
                    <a:pt x="6" y="62"/>
                    <a:pt x="6" y="64"/>
                    <a:pt x="7" y="64"/>
                  </a:cubicBezTo>
                  <a:cubicBezTo>
                    <a:pt x="16" y="73"/>
                    <a:pt x="16" y="73"/>
                    <a:pt x="16" y="73"/>
                  </a:cubicBezTo>
                  <a:cubicBezTo>
                    <a:pt x="17" y="74"/>
                    <a:pt x="18" y="74"/>
                    <a:pt x="19" y="73"/>
                  </a:cubicBezTo>
                  <a:cubicBezTo>
                    <a:pt x="23" y="69"/>
                    <a:pt x="23" y="69"/>
                    <a:pt x="23" y="69"/>
                  </a:cubicBezTo>
                  <a:cubicBezTo>
                    <a:pt x="26" y="70"/>
                    <a:pt x="29" y="71"/>
                    <a:pt x="32" y="72"/>
                  </a:cubicBezTo>
                  <a:cubicBezTo>
                    <a:pt x="32" y="78"/>
                    <a:pt x="32" y="78"/>
                    <a:pt x="32" y="78"/>
                  </a:cubicBezTo>
                  <a:cubicBezTo>
                    <a:pt x="32" y="79"/>
                    <a:pt x="33" y="80"/>
                    <a:pt x="34" y="80"/>
                  </a:cubicBezTo>
                  <a:cubicBezTo>
                    <a:pt x="46" y="80"/>
                    <a:pt x="46" y="80"/>
                    <a:pt x="46" y="80"/>
                  </a:cubicBezTo>
                  <a:cubicBezTo>
                    <a:pt x="47" y="80"/>
                    <a:pt x="48" y="80"/>
                    <a:pt x="48" y="78"/>
                  </a:cubicBezTo>
                  <a:cubicBezTo>
                    <a:pt x="48" y="72"/>
                    <a:pt x="48" y="72"/>
                    <a:pt x="48" y="72"/>
                  </a:cubicBezTo>
                  <a:cubicBezTo>
                    <a:pt x="51" y="71"/>
                    <a:pt x="54" y="70"/>
                    <a:pt x="57" y="69"/>
                  </a:cubicBezTo>
                  <a:cubicBezTo>
                    <a:pt x="61" y="73"/>
                    <a:pt x="61" y="73"/>
                    <a:pt x="61" y="73"/>
                  </a:cubicBezTo>
                  <a:cubicBezTo>
                    <a:pt x="62" y="74"/>
                    <a:pt x="63" y="74"/>
                    <a:pt x="64" y="73"/>
                  </a:cubicBezTo>
                  <a:cubicBezTo>
                    <a:pt x="73" y="64"/>
                    <a:pt x="73" y="64"/>
                    <a:pt x="73" y="64"/>
                  </a:cubicBezTo>
                  <a:cubicBezTo>
                    <a:pt x="74" y="64"/>
                    <a:pt x="74" y="62"/>
                    <a:pt x="73" y="61"/>
                  </a:cubicBezTo>
                  <a:lnTo>
                    <a:pt x="69" y="57"/>
                  </a:lnTo>
                  <a:close/>
                </a:path>
              </a:pathLst>
            </a:custGeom>
            <a:noFill/>
            <a:ln w="127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5" name="Line 36">
              <a:extLst>
                <a:ext uri="{FF2B5EF4-FFF2-40B4-BE49-F238E27FC236}">
                  <a16:creationId xmlns:a16="http://schemas.microsoft.com/office/drawing/2014/main" id="{D80A6E69-E974-E187-3187-8E2AAF624037}"/>
                </a:ext>
              </a:extLst>
            </p:cNvPr>
            <p:cNvSpPr>
              <a:spLocks noChangeShapeType="1"/>
            </p:cNvSpPr>
            <p:nvPr/>
          </p:nvSpPr>
          <p:spPr bwMode="auto">
            <a:xfrm>
              <a:off x="2656503" y="1312261"/>
              <a:ext cx="0" cy="44882"/>
            </a:xfrm>
            <a:prstGeom prst="line">
              <a:avLst/>
            </a:prstGeom>
            <a:noFill/>
            <a:ln w="1270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6" name="Oval 37">
              <a:extLst>
                <a:ext uri="{FF2B5EF4-FFF2-40B4-BE49-F238E27FC236}">
                  <a16:creationId xmlns:a16="http://schemas.microsoft.com/office/drawing/2014/main" id="{814D4FA9-0AA0-B168-05F3-1E920C73230D}"/>
                </a:ext>
              </a:extLst>
            </p:cNvPr>
            <p:cNvSpPr>
              <a:spLocks noChangeArrowheads="1"/>
            </p:cNvSpPr>
            <p:nvPr/>
          </p:nvSpPr>
          <p:spPr bwMode="auto">
            <a:xfrm>
              <a:off x="2643843" y="1280038"/>
              <a:ext cx="26469" cy="29921"/>
            </a:xfrm>
            <a:prstGeom prst="ellipse">
              <a:avLst/>
            </a:prstGeom>
            <a:noFill/>
            <a:ln w="127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7" name="Oval 38">
              <a:extLst>
                <a:ext uri="{FF2B5EF4-FFF2-40B4-BE49-F238E27FC236}">
                  <a16:creationId xmlns:a16="http://schemas.microsoft.com/office/drawing/2014/main" id="{504CE6EF-CFDD-555E-899B-E63C710D0D10}"/>
                </a:ext>
              </a:extLst>
            </p:cNvPr>
            <p:cNvSpPr>
              <a:spLocks noChangeArrowheads="1"/>
            </p:cNvSpPr>
            <p:nvPr/>
          </p:nvSpPr>
          <p:spPr bwMode="auto">
            <a:xfrm>
              <a:off x="2555231" y="1315714"/>
              <a:ext cx="31072" cy="29921"/>
            </a:xfrm>
            <a:prstGeom prst="ellipse">
              <a:avLst/>
            </a:prstGeom>
            <a:noFill/>
            <a:ln w="127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8" name="Freeform 39">
              <a:extLst>
                <a:ext uri="{FF2B5EF4-FFF2-40B4-BE49-F238E27FC236}">
                  <a16:creationId xmlns:a16="http://schemas.microsoft.com/office/drawing/2014/main" id="{E91E894E-7B6A-6B72-3C84-7EAA684BD9E9}"/>
                </a:ext>
              </a:extLst>
            </p:cNvPr>
            <p:cNvSpPr>
              <a:spLocks/>
            </p:cNvSpPr>
            <p:nvPr/>
          </p:nvSpPr>
          <p:spPr bwMode="auto">
            <a:xfrm>
              <a:off x="2586303" y="1331825"/>
              <a:ext cx="35676" cy="41429"/>
            </a:xfrm>
            <a:custGeom>
              <a:avLst/>
              <a:gdLst>
                <a:gd name="T0" fmla="*/ 0 w 31"/>
                <a:gd name="T1" fmla="*/ 0 h 36"/>
                <a:gd name="T2" fmla="*/ 31 w 31"/>
                <a:gd name="T3" fmla="*/ 0 h 36"/>
                <a:gd name="T4" fmla="*/ 31 w 31"/>
                <a:gd name="T5" fmla="*/ 36 h 36"/>
              </a:gdLst>
              <a:ahLst/>
              <a:cxnLst>
                <a:cxn ang="0">
                  <a:pos x="T0" y="T1"/>
                </a:cxn>
                <a:cxn ang="0">
                  <a:pos x="T2" y="T3"/>
                </a:cxn>
                <a:cxn ang="0">
                  <a:pos x="T4" y="T5"/>
                </a:cxn>
              </a:cxnLst>
              <a:rect l="0" t="0" r="r" b="b"/>
              <a:pathLst>
                <a:path w="31" h="36">
                  <a:moveTo>
                    <a:pt x="0" y="0"/>
                  </a:moveTo>
                  <a:lnTo>
                    <a:pt x="31" y="0"/>
                  </a:lnTo>
                  <a:lnTo>
                    <a:pt x="31" y="36"/>
                  </a:lnTo>
                </a:path>
              </a:pathLst>
            </a:custGeom>
            <a:noFill/>
            <a:ln w="127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9" name="Oval 40">
              <a:extLst>
                <a:ext uri="{FF2B5EF4-FFF2-40B4-BE49-F238E27FC236}">
                  <a16:creationId xmlns:a16="http://schemas.microsoft.com/office/drawing/2014/main" id="{E713B08C-6CA2-3197-E97B-ECF63E1139E3}"/>
                </a:ext>
              </a:extLst>
            </p:cNvPr>
            <p:cNvSpPr>
              <a:spLocks noChangeArrowheads="1"/>
            </p:cNvSpPr>
            <p:nvPr/>
          </p:nvSpPr>
          <p:spPr bwMode="auto">
            <a:xfrm>
              <a:off x="2727853" y="1315714"/>
              <a:ext cx="29921" cy="29921"/>
            </a:xfrm>
            <a:prstGeom prst="ellipse">
              <a:avLst/>
            </a:prstGeom>
            <a:noFill/>
            <a:ln w="127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0" name="Freeform 41">
              <a:extLst>
                <a:ext uri="{FF2B5EF4-FFF2-40B4-BE49-F238E27FC236}">
                  <a16:creationId xmlns:a16="http://schemas.microsoft.com/office/drawing/2014/main" id="{1A0B7303-83FF-8FA8-F85E-D90FC3D8BC77}"/>
                </a:ext>
              </a:extLst>
            </p:cNvPr>
            <p:cNvSpPr>
              <a:spLocks/>
            </p:cNvSpPr>
            <p:nvPr/>
          </p:nvSpPr>
          <p:spPr bwMode="auto">
            <a:xfrm>
              <a:off x="2692178" y="1331825"/>
              <a:ext cx="33374" cy="41429"/>
            </a:xfrm>
            <a:custGeom>
              <a:avLst/>
              <a:gdLst>
                <a:gd name="T0" fmla="*/ 29 w 29"/>
                <a:gd name="T1" fmla="*/ 0 h 36"/>
                <a:gd name="T2" fmla="*/ 0 w 29"/>
                <a:gd name="T3" fmla="*/ 0 h 36"/>
                <a:gd name="T4" fmla="*/ 0 w 29"/>
                <a:gd name="T5" fmla="*/ 36 h 36"/>
              </a:gdLst>
              <a:ahLst/>
              <a:cxnLst>
                <a:cxn ang="0">
                  <a:pos x="T0" y="T1"/>
                </a:cxn>
                <a:cxn ang="0">
                  <a:pos x="T2" y="T3"/>
                </a:cxn>
                <a:cxn ang="0">
                  <a:pos x="T4" y="T5"/>
                </a:cxn>
              </a:cxnLst>
              <a:rect l="0" t="0" r="r" b="b"/>
              <a:pathLst>
                <a:path w="29" h="36">
                  <a:moveTo>
                    <a:pt x="29" y="0"/>
                  </a:moveTo>
                  <a:lnTo>
                    <a:pt x="0" y="0"/>
                  </a:lnTo>
                  <a:lnTo>
                    <a:pt x="0" y="36"/>
                  </a:lnTo>
                </a:path>
              </a:pathLst>
            </a:custGeom>
            <a:noFill/>
            <a:ln w="127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1" name="Line 42">
              <a:extLst>
                <a:ext uri="{FF2B5EF4-FFF2-40B4-BE49-F238E27FC236}">
                  <a16:creationId xmlns:a16="http://schemas.microsoft.com/office/drawing/2014/main" id="{F888047D-445C-52A1-F379-10A349692DEF}"/>
                </a:ext>
              </a:extLst>
            </p:cNvPr>
            <p:cNvSpPr>
              <a:spLocks noChangeShapeType="1"/>
            </p:cNvSpPr>
            <p:nvPr/>
          </p:nvSpPr>
          <p:spPr bwMode="auto">
            <a:xfrm flipV="1">
              <a:off x="2656503" y="1635640"/>
              <a:ext cx="0" cy="47184"/>
            </a:xfrm>
            <a:prstGeom prst="line">
              <a:avLst/>
            </a:prstGeom>
            <a:noFill/>
            <a:ln w="1270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2" name="Oval 43">
              <a:extLst>
                <a:ext uri="{FF2B5EF4-FFF2-40B4-BE49-F238E27FC236}">
                  <a16:creationId xmlns:a16="http://schemas.microsoft.com/office/drawing/2014/main" id="{7385E22D-5BF8-E3D8-63F0-D61DF7548DFC}"/>
                </a:ext>
              </a:extLst>
            </p:cNvPr>
            <p:cNvSpPr>
              <a:spLocks noChangeArrowheads="1"/>
            </p:cNvSpPr>
            <p:nvPr/>
          </p:nvSpPr>
          <p:spPr bwMode="auto">
            <a:xfrm>
              <a:off x="2643843" y="1685125"/>
              <a:ext cx="26469" cy="29921"/>
            </a:xfrm>
            <a:prstGeom prst="ellipse">
              <a:avLst/>
            </a:prstGeom>
            <a:noFill/>
            <a:ln w="127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3" name="Oval 44">
              <a:extLst>
                <a:ext uri="{FF2B5EF4-FFF2-40B4-BE49-F238E27FC236}">
                  <a16:creationId xmlns:a16="http://schemas.microsoft.com/office/drawing/2014/main" id="{1EAE3109-A5E0-2225-6030-D3C2343CB25F}"/>
                </a:ext>
              </a:extLst>
            </p:cNvPr>
            <p:cNvSpPr>
              <a:spLocks noChangeArrowheads="1"/>
            </p:cNvSpPr>
            <p:nvPr/>
          </p:nvSpPr>
          <p:spPr bwMode="auto">
            <a:xfrm>
              <a:off x="2727853" y="1649450"/>
              <a:ext cx="29921" cy="29921"/>
            </a:xfrm>
            <a:prstGeom prst="ellipse">
              <a:avLst/>
            </a:prstGeom>
            <a:noFill/>
            <a:ln w="127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4" name="Freeform 45">
              <a:extLst>
                <a:ext uri="{FF2B5EF4-FFF2-40B4-BE49-F238E27FC236}">
                  <a16:creationId xmlns:a16="http://schemas.microsoft.com/office/drawing/2014/main" id="{173ABCCB-A7C5-A82C-3C14-817FDB473CB8}"/>
                </a:ext>
              </a:extLst>
            </p:cNvPr>
            <p:cNvSpPr>
              <a:spLocks/>
            </p:cNvSpPr>
            <p:nvPr/>
          </p:nvSpPr>
          <p:spPr bwMode="auto">
            <a:xfrm>
              <a:off x="2692178" y="1621830"/>
              <a:ext cx="33374" cy="41429"/>
            </a:xfrm>
            <a:custGeom>
              <a:avLst/>
              <a:gdLst>
                <a:gd name="T0" fmla="*/ 29 w 29"/>
                <a:gd name="T1" fmla="*/ 36 h 36"/>
                <a:gd name="T2" fmla="*/ 0 w 29"/>
                <a:gd name="T3" fmla="*/ 36 h 36"/>
                <a:gd name="T4" fmla="*/ 0 w 29"/>
                <a:gd name="T5" fmla="*/ 0 h 36"/>
              </a:gdLst>
              <a:ahLst/>
              <a:cxnLst>
                <a:cxn ang="0">
                  <a:pos x="T0" y="T1"/>
                </a:cxn>
                <a:cxn ang="0">
                  <a:pos x="T2" y="T3"/>
                </a:cxn>
                <a:cxn ang="0">
                  <a:pos x="T4" y="T5"/>
                </a:cxn>
              </a:cxnLst>
              <a:rect l="0" t="0" r="r" b="b"/>
              <a:pathLst>
                <a:path w="29" h="36">
                  <a:moveTo>
                    <a:pt x="29" y="36"/>
                  </a:moveTo>
                  <a:lnTo>
                    <a:pt x="0" y="36"/>
                  </a:lnTo>
                  <a:lnTo>
                    <a:pt x="0" y="0"/>
                  </a:lnTo>
                </a:path>
              </a:pathLst>
            </a:custGeom>
            <a:noFill/>
            <a:ln w="127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5" name="Oval 46">
              <a:extLst>
                <a:ext uri="{FF2B5EF4-FFF2-40B4-BE49-F238E27FC236}">
                  <a16:creationId xmlns:a16="http://schemas.microsoft.com/office/drawing/2014/main" id="{0374969B-44D6-7BDA-0BD3-50FABEAFF878}"/>
                </a:ext>
              </a:extLst>
            </p:cNvPr>
            <p:cNvSpPr>
              <a:spLocks noChangeArrowheads="1"/>
            </p:cNvSpPr>
            <p:nvPr/>
          </p:nvSpPr>
          <p:spPr bwMode="auto">
            <a:xfrm>
              <a:off x="2555231" y="1649450"/>
              <a:ext cx="31072" cy="29921"/>
            </a:xfrm>
            <a:prstGeom prst="ellipse">
              <a:avLst/>
            </a:prstGeom>
            <a:noFill/>
            <a:ln w="127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6" name="Freeform 47">
              <a:extLst>
                <a:ext uri="{FF2B5EF4-FFF2-40B4-BE49-F238E27FC236}">
                  <a16:creationId xmlns:a16="http://schemas.microsoft.com/office/drawing/2014/main" id="{16BB65FB-4B6E-1F49-3ECC-D8BC7B07529C}"/>
                </a:ext>
              </a:extLst>
            </p:cNvPr>
            <p:cNvSpPr>
              <a:spLocks/>
            </p:cNvSpPr>
            <p:nvPr/>
          </p:nvSpPr>
          <p:spPr bwMode="auto">
            <a:xfrm>
              <a:off x="2586303" y="1621830"/>
              <a:ext cx="35676" cy="41429"/>
            </a:xfrm>
            <a:custGeom>
              <a:avLst/>
              <a:gdLst>
                <a:gd name="T0" fmla="*/ 0 w 31"/>
                <a:gd name="T1" fmla="*/ 36 h 36"/>
                <a:gd name="T2" fmla="*/ 31 w 31"/>
                <a:gd name="T3" fmla="*/ 36 h 36"/>
                <a:gd name="T4" fmla="*/ 31 w 31"/>
                <a:gd name="T5" fmla="*/ 0 h 36"/>
              </a:gdLst>
              <a:ahLst/>
              <a:cxnLst>
                <a:cxn ang="0">
                  <a:pos x="T0" y="T1"/>
                </a:cxn>
                <a:cxn ang="0">
                  <a:pos x="T2" y="T3"/>
                </a:cxn>
                <a:cxn ang="0">
                  <a:pos x="T4" y="T5"/>
                </a:cxn>
              </a:cxnLst>
              <a:rect l="0" t="0" r="r" b="b"/>
              <a:pathLst>
                <a:path w="31" h="36">
                  <a:moveTo>
                    <a:pt x="0" y="36"/>
                  </a:moveTo>
                  <a:lnTo>
                    <a:pt x="31" y="36"/>
                  </a:lnTo>
                  <a:lnTo>
                    <a:pt x="31" y="0"/>
                  </a:lnTo>
                </a:path>
              </a:pathLst>
            </a:custGeom>
            <a:noFill/>
            <a:ln w="127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7" name="Line 48">
              <a:extLst>
                <a:ext uri="{FF2B5EF4-FFF2-40B4-BE49-F238E27FC236}">
                  <a16:creationId xmlns:a16="http://schemas.microsoft.com/office/drawing/2014/main" id="{8E3EE081-255D-02A4-50C1-3516867AFD7C}"/>
                </a:ext>
              </a:extLst>
            </p:cNvPr>
            <p:cNvSpPr>
              <a:spLocks noChangeShapeType="1"/>
            </p:cNvSpPr>
            <p:nvPr/>
          </p:nvSpPr>
          <p:spPr bwMode="auto">
            <a:xfrm flipH="1">
              <a:off x="2796902" y="1496391"/>
              <a:ext cx="46033" cy="0"/>
            </a:xfrm>
            <a:prstGeom prst="line">
              <a:avLst/>
            </a:prstGeom>
            <a:noFill/>
            <a:ln w="1270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8" name="Oval 49">
              <a:extLst>
                <a:ext uri="{FF2B5EF4-FFF2-40B4-BE49-F238E27FC236}">
                  <a16:creationId xmlns:a16="http://schemas.microsoft.com/office/drawing/2014/main" id="{77CA35FA-9D37-CA59-140F-E03D301F3278}"/>
                </a:ext>
              </a:extLst>
            </p:cNvPr>
            <p:cNvSpPr>
              <a:spLocks noChangeArrowheads="1"/>
            </p:cNvSpPr>
            <p:nvPr/>
          </p:nvSpPr>
          <p:spPr bwMode="auto">
            <a:xfrm>
              <a:off x="2845236" y="1482581"/>
              <a:ext cx="27620" cy="29921"/>
            </a:xfrm>
            <a:prstGeom prst="ellipse">
              <a:avLst/>
            </a:prstGeom>
            <a:noFill/>
            <a:ln w="127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9" name="Oval 50">
              <a:extLst>
                <a:ext uri="{FF2B5EF4-FFF2-40B4-BE49-F238E27FC236}">
                  <a16:creationId xmlns:a16="http://schemas.microsoft.com/office/drawing/2014/main" id="{16944ADF-755F-6DB7-E3BD-ABBF185B2E76}"/>
                </a:ext>
              </a:extLst>
            </p:cNvPr>
            <p:cNvSpPr>
              <a:spLocks noChangeArrowheads="1"/>
            </p:cNvSpPr>
            <p:nvPr/>
          </p:nvSpPr>
          <p:spPr bwMode="auto">
            <a:xfrm>
              <a:off x="2810712" y="1397421"/>
              <a:ext cx="26469" cy="29921"/>
            </a:xfrm>
            <a:prstGeom prst="ellipse">
              <a:avLst/>
            </a:prstGeom>
            <a:noFill/>
            <a:ln w="127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0" name="Freeform 51">
              <a:extLst>
                <a:ext uri="{FF2B5EF4-FFF2-40B4-BE49-F238E27FC236}">
                  <a16:creationId xmlns:a16="http://schemas.microsoft.com/office/drawing/2014/main" id="{E5F73B1A-8427-86D6-8D6C-688A719CA533}"/>
                </a:ext>
              </a:extLst>
            </p:cNvPr>
            <p:cNvSpPr>
              <a:spLocks/>
            </p:cNvSpPr>
            <p:nvPr/>
          </p:nvSpPr>
          <p:spPr bwMode="auto">
            <a:xfrm>
              <a:off x="2783092" y="1427342"/>
              <a:ext cx="40279" cy="33374"/>
            </a:xfrm>
            <a:custGeom>
              <a:avLst/>
              <a:gdLst>
                <a:gd name="T0" fmla="*/ 35 w 35"/>
                <a:gd name="T1" fmla="*/ 0 h 29"/>
                <a:gd name="T2" fmla="*/ 35 w 35"/>
                <a:gd name="T3" fmla="*/ 29 h 29"/>
                <a:gd name="T4" fmla="*/ 0 w 35"/>
                <a:gd name="T5" fmla="*/ 29 h 29"/>
              </a:gdLst>
              <a:ahLst/>
              <a:cxnLst>
                <a:cxn ang="0">
                  <a:pos x="T0" y="T1"/>
                </a:cxn>
                <a:cxn ang="0">
                  <a:pos x="T2" y="T3"/>
                </a:cxn>
                <a:cxn ang="0">
                  <a:pos x="T4" y="T5"/>
                </a:cxn>
              </a:cxnLst>
              <a:rect l="0" t="0" r="r" b="b"/>
              <a:pathLst>
                <a:path w="35" h="29">
                  <a:moveTo>
                    <a:pt x="35" y="0"/>
                  </a:moveTo>
                  <a:lnTo>
                    <a:pt x="35" y="29"/>
                  </a:lnTo>
                  <a:lnTo>
                    <a:pt x="0" y="29"/>
                  </a:lnTo>
                </a:path>
              </a:pathLst>
            </a:custGeom>
            <a:noFill/>
            <a:ln w="127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1" name="Oval 52">
              <a:extLst>
                <a:ext uri="{FF2B5EF4-FFF2-40B4-BE49-F238E27FC236}">
                  <a16:creationId xmlns:a16="http://schemas.microsoft.com/office/drawing/2014/main" id="{BD1A9766-F1B7-67EC-9A9E-E0A4043A9E56}"/>
                </a:ext>
              </a:extLst>
            </p:cNvPr>
            <p:cNvSpPr>
              <a:spLocks noChangeArrowheads="1"/>
            </p:cNvSpPr>
            <p:nvPr/>
          </p:nvSpPr>
          <p:spPr bwMode="auto">
            <a:xfrm>
              <a:off x="2810712" y="1567742"/>
              <a:ext cx="26469" cy="29921"/>
            </a:xfrm>
            <a:prstGeom prst="ellipse">
              <a:avLst/>
            </a:prstGeom>
            <a:noFill/>
            <a:ln w="127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2" name="Freeform 53">
              <a:extLst>
                <a:ext uri="{FF2B5EF4-FFF2-40B4-BE49-F238E27FC236}">
                  <a16:creationId xmlns:a16="http://schemas.microsoft.com/office/drawing/2014/main" id="{6EB7BA3B-CD1E-AA47-5A91-D693661C79A3}"/>
                </a:ext>
              </a:extLst>
            </p:cNvPr>
            <p:cNvSpPr>
              <a:spLocks/>
            </p:cNvSpPr>
            <p:nvPr/>
          </p:nvSpPr>
          <p:spPr bwMode="auto">
            <a:xfrm>
              <a:off x="2783092" y="1534368"/>
              <a:ext cx="40279" cy="33374"/>
            </a:xfrm>
            <a:custGeom>
              <a:avLst/>
              <a:gdLst>
                <a:gd name="T0" fmla="*/ 35 w 35"/>
                <a:gd name="T1" fmla="*/ 29 h 29"/>
                <a:gd name="T2" fmla="*/ 35 w 35"/>
                <a:gd name="T3" fmla="*/ 0 h 29"/>
                <a:gd name="T4" fmla="*/ 0 w 35"/>
                <a:gd name="T5" fmla="*/ 0 h 29"/>
              </a:gdLst>
              <a:ahLst/>
              <a:cxnLst>
                <a:cxn ang="0">
                  <a:pos x="T0" y="T1"/>
                </a:cxn>
                <a:cxn ang="0">
                  <a:pos x="T2" y="T3"/>
                </a:cxn>
                <a:cxn ang="0">
                  <a:pos x="T4" y="T5"/>
                </a:cxn>
              </a:cxnLst>
              <a:rect l="0" t="0" r="r" b="b"/>
              <a:pathLst>
                <a:path w="35" h="29">
                  <a:moveTo>
                    <a:pt x="35" y="29"/>
                  </a:moveTo>
                  <a:lnTo>
                    <a:pt x="35" y="0"/>
                  </a:lnTo>
                  <a:lnTo>
                    <a:pt x="0" y="0"/>
                  </a:lnTo>
                </a:path>
              </a:pathLst>
            </a:custGeom>
            <a:noFill/>
            <a:ln w="127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3" name="Line 54">
              <a:extLst>
                <a:ext uri="{FF2B5EF4-FFF2-40B4-BE49-F238E27FC236}">
                  <a16:creationId xmlns:a16="http://schemas.microsoft.com/office/drawing/2014/main" id="{F1575360-1F4D-EB35-9660-5EF579E91BBF}"/>
                </a:ext>
              </a:extLst>
            </p:cNvPr>
            <p:cNvSpPr>
              <a:spLocks noChangeShapeType="1"/>
            </p:cNvSpPr>
            <p:nvPr/>
          </p:nvSpPr>
          <p:spPr bwMode="auto">
            <a:xfrm>
              <a:off x="2471221" y="1496391"/>
              <a:ext cx="46033" cy="0"/>
            </a:xfrm>
            <a:prstGeom prst="line">
              <a:avLst/>
            </a:prstGeom>
            <a:noFill/>
            <a:ln w="1270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4" name="Oval 55">
              <a:extLst>
                <a:ext uri="{FF2B5EF4-FFF2-40B4-BE49-F238E27FC236}">
                  <a16:creationId xmlns:a16="http://schemas.microsoft.com/office/drawing/2014/main" id="{963CAF72-212E-88E7-D6DD-4EC55E477C24}"/>
                </a:ext>
              </a:extLst>
            </p:cNvPr>
            <p:cNvSpPr>
              <a:spLocks noChangeArrowheads="1"/>
            </p:cNvSpPr>
            <p:nvPr/>
          </p:nvSpPr>
          <p:spPr bwMode="auto">
            <a:xfrm>
              <a:off x="2441300" y="1482581"/>
              <a:ext cx="26469" cy="29921"/>
            </a:xfrm>
            <a:prstGeom prst="ellipse">
              <a:avLst/>
            </a:prstGeom>
            <a:noFill/>
            <a:ln w="127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5" name="Oval 56">
              <a:extLst>
                <a:ext uri="{FF2B5EF4-FFF2-40B4-BE49-F238E27FC236}">
                  <a16:creationId xmlns:a16="http://schemas.microsoft.com/office/drawing/2014/main" id="{A83D6030-776A-2E5F-8ED4-A93FEEE8440A}"/>
                </a:ext>
              </a:extLst>
            </p:cNvPr>
            <p:cNvSpPr>
              <a:spLocks noChangeArrowheads="1"/>
            </p:cNvSpPr>
            <p:nvPr/>
          </p:nvSpPr>
          <p:spPr bwMode="auto">
            <a:xfrm>
              <a:off x="2476976" y="1567742"/>
              <a:ext cx="26469" cy="29921"/>
            </a:xfrm>
            <a:prstGeom prst="ellipse">
              <a:avLst/>
            </a:prstGeom>
            <a:noFill/>
            <a:ln w="127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6" name="Freeform 57">
              <a:extLst>
                <a:ext uri="{FF2B5EF4-FFF2-40B4-BE49-F238E27FC236}">
                  <a16:creationId xmlns:a16="http://schemas.microsoft.com/office/drawing/2014/main" id="{E971D419-FBC9-E14F-B004-FA02FF4AFDF7}"/>
                </a:ext>
              </a:extLst>
            </p:cNvPr>
            <p:cNvSpPr>
              <a:spLocks/>
            </p:cNvSpPr>
            <p:nvPr/>
          </p:nvSpPr>
          <p:spPr bwMode="auto">
            <a:xfrm>
              <a:off x="2489634" y="1534368"/>
              <a:ext cx="41429" cy="33374"/>
            </a:xfrm>
            <a:custGeom>
              <a:avLst/>
              <a:gdLst>
                <a:gd name="T0" fmla="*/ 0 w 36"/>
                <a:gd name="T1" fmla="*/ 29 h 29"/>
                <a:gd name="T2" fmla="*/ 0 w 36"/>
                <a:gd name="T3" fmla="*/ 0 h 29"/>
                <a:gd name="T4" fmla="*/ 36 w 36"/>
                <a:gd name="T5" fmla="*/ 0 h 29"/>
              </a:gdLst>
              <a:ahLst/>
              <a:cxnLst>
                <a:cxn ang="0">
                  <a:pos x="T0" y="T1"/>
                </a:cxn>
                <a:cxn ang="0">
                  <a:pos x="T2" y="T3"/>
                </a:cxn>
                <a:cxn ang="0">
                  <a:pos x="T4" y="T5"/>
                </a:cxn>
              </a:cxnLst>
              <a:rect l="0" t="0" r="r" b="b"/>
              <a:pathLst>
                <a:path w="36" h="29">
                  <a:moveTo>
                    <a:pt x="0" y="29"/>
                  </a:moveTo>
                  <a:lnTo>
                    <a:pt x="0" y="0"/>
                  </a:lnTo>
                  <a:lnTo>
                    <a:pt x="36" y="0"/>
                  </a:lnTo>
                </a:path>
              </a:pathLst>
            </a:custGeom>
            <a:noFill/>
            <a:ln w="127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7" name="Oval 58">
              <a:extLst>
                <a:ext uri="{FF2B5EF4-FFF2-40B4-BE49-F238E27FC236}">
                  <a16:creationId xmlns:a16="http://schemas.microsoft.com/office/drawing/2014/main" id="{851F95CA-C6D6-5AAD-3306-69FCA3365DC7}"/>
                </a:ext>
              </a:extLst>
            </p:cNvPr>
            <p:cNvSpPr>
              <a:spLocks noChangeArrowheads="1"/>
            </p:cNvSpPr>
            <p:nvPr/>
          </p:nvSpPr>
          <p:spPr bwMode="auto">
            <a:xfrm>
              <a:off x="2476976" y="1397421"/>
              <a:ext cx="26469" cy="29921"/>
            </a:xfrm>
            <a:prstGeom prst="ellipse">
              <a:avLst/>
            </a:prstGeom>
            <a:noFill/>
            <a:ln w="127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8" name="Freeform 59">
              <a:extLst>
                <a:ext uri="{FF2B5EF4-FFF2-40B4-BE49-F238E27FC236}">
                  <a16:creationId xmlns:a16="http://schemas.microsoft.com/office/drawing/2014/main" id="{1C4506BF-6CB3-9240-CBBD-7EFE9340916F}"/>
                </a:ext>
              </a:extLst>
            </p:cNvPr>
            <p:cNvSpPr>
              <a:spLocks/>
            </p:cNvSpPr>
            <p:nvPr/>
          </p:nvSpPr>
          <p:spPr bwMode="auto">
            <a:xfrm>
              <a:off x="2489634" y="1427342"/>
              <a:ext cx="41429" cy="33374"/>
            </a:xfrm>
            <a:custGeom>
              <a:avLst/>
              <a:gdLst>
                <a:gd name="T0" fmla="*/ 0 w 36"/>
                <a:gd name="T1" fmla="*/ 0 h 29"/>
                <a:gd name="T2" fmla="*/ 0 w 36"/>
                <a:gd name="T3" fmla="*/ 29 h 29"/>
                <a:gd name="T4" fmla="*/ 36 w 36"/>
                <a:gd name="T5" fmla="*/ 29 h 29"/>
              </a:gdLst>
              <a:ahLst/>
              <a:cxnLst>
                <a:cxn ang="0">
                  <a:pos x="T0" y="T1"/>
                </a:cxn>
                <a:cxn ang="0">
                  <a:pos x="T2" y="T3"/>
                </a:cxn>
                <a:cxn ang="0">
                  <a:pos x="T4" y="T5"/>
                </a:cxn>
              </a:cxnLst>
              <a:rect l="0" t="0" r="r" b="b"/>
              <a:pathLst>
                <a:path w="36" h="29">
                  <a:moveTo>
                    <a:pt x="0" y="0"/>
                  </a:moveTo>
                  <a:lnTo>
                    <a:pt x="0" y="29"/>
                  </a:lnTo>
                  <a:lnTo>
                    <a:pt x="36" y="29"/>
                  </a:lnTo>
                </a:path>
              </a:pathLst>
            </a:custGeom>
            <a:noFill/>
            <a:ln w="127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119" name="Group 118">
            <a:extLst>
              <a:ext uri="{FF2B5EF4-FFF2-40B4-BE49-F238E27FC236}">
                <a16:creationId xmlns:a16="http://schemas.microsoft.com/office/drawing/2014/main" id="{49D4F060-C690-2EE9-7B8F-1D138919BCDF}"/>
              </a:ext>
            </a:extLst>
          </p:cNvPr>
          <p:cNvGrpSpPr/>
          <p:nvPr/>
        </p:nvGrpSpPr>
        <p:grpSpPr>
          <a:xfrm>
            <a:off x="5087912" y="2502921"/>
            <a:ext cx="441055" cy="497381"/>
            <a:chOff x="5387976" y="6811967"/>
            <a:chExt cx="733425" cy="827088"/>
          </a:xfrm>
          <a:noFill/>
        </p:grpSpPr>
        <p:sp>
          <p:nvSpPr>
            <p:cNvPr id="120" name="Freeform 1172">
              <a:extLst>
                <a:ext uri="{FF2B5EF4-FFF2-40B4-BE49-F238E27FC236}">
                  <a16:creationId xmlns:a16="http://schemas.microsoft.com/office/drawing/2014/main" id="{F73F424F-683B-7C72-BC06-A651F7C96930}"/>
                </a:ext>
              </a:extLst>
            </p:cNvPr>
            <p:cNvSpPr>
              <a:spLocks noEditPoints="1"/>
            </p:cNvSpPr>
            <p:nvPr/>
          </p:nvSpPr>
          <p:spPr bwMode="auto">
            <a:xfrm>
              <a:off x="5387976" y="6811967"/>
              <a:ext cx="733425" cy="677863"/>
            </a:xfrm>
            <a:custGeom>
              <a:avLst/>
              <a:gdLst>
                <a:gd name="T0" fmla="*/ 45 w 203"/>
                <a:gd name="T1" fmla="*/ 186 h 186"/>
                <a:gd name="T2" fmla="*/ 15 w 203"/>
                <a:gd name="T3" fmla="*/ 186 h 186"/>
                <a:gd name="T4" fmla="*/ 15 w 203"/>
                <a:gd name="T5" fmla="*/ 127 h 186"/>
                <a:gd name="T6" fmla="*/ 45 w 203"/>
                <a:gd name="T7" fmla="*/ 127 h 186"/>
                <a:gd name="T8" fmla="*/ 45 w 203"/>
                <a:gd name="T9" fmla="*/ 186 h 186"/>
                <a:gd name="T10" fmla="*/ 94 w 203"/>
                <a:gd name="T11" fmla="*/ 112 h 186"/>
                <a:gd name="T12" fmla="*/ 63 w 203"/>
                <a:gd name="T13" fmla="*/ 112 h 186"/>
                <a:gd name="T14" fmla="*/ 63 w 203"/>
                <a:gd name="T15" fmla="*/ 186 h 186"/>
                <a:gd name="T16" fmla="*/ 94 w 203"/>
                <a:gd name="T17" fmla="*/ 186 h 186"/>
                <a:gd name="T18" fmla="*/ 94 w 203"/>
                <a:gd name="T19" fmla="*/ 112 h 186"/>
                <a:gd name="T20" fmla="*/ 142 w 203"/>
                <a:gd name="T21" fmla="*/ 90 h 186"/>
                <a:gd name="T22" fmla="*/ 112 w 203"/>
                <a:gd name="T23" fmla="*/ 90 h 186"/>
                <a:gd name="T24" fmla="*/ 112 w 203"/>
                <a:gd name="T25" fmla="*/ 186 h 186"/>
                <a:gd name="T26" fmla="*/ 142 w 203"/>
                <a:gd name="T27" fmla="*/ 186 h 186"/>
                <a:gd name="T28" fmla="*/ 142 w 203"/>
                <a:gd name="T29" fmla="*/ 90 h 186"/>
                <a:gd name="T30" fmla="*/ 190 w 203"/>
                <a:gd name="T31" fmla="*/ 55 h 186"/>
                <a:gd name="T32" fmla="*/ 160 w 203"/>
                <a:gd name="T33" fmla="*/ 55 h 186"/>
                <a:gd name="T34" fmla="*/ 160 w 203"/>
                <a:gd name="T35" fmla="*/ 186 h 186"/>
                <a:gd name="T36" fmla="*/ 190 w 203"/>
                <a:gd name="T37" fmla="*/ 186 h 186"/>
                <a:gd name="T38" fmla="*/ 190 w 203"/>
                <a:gd name="T39" fmla="*/ 55 h 186"/>
                <a:gd name="T40" fmla="*/ 0 w 203"/>
                <a:gd name="T41" fmla="*/ 99 h 186"/>
                <a:gd name="T42" fmla="*/ 190 w 203"/>
                <a:gd name="T43" fmla="*/ 0 h 186"/>
                <a:gd name="T44" fmla="*/ 193 w 203"/>
                <a:gd name="T45" fmla="*/ 25 h 186"/>
                <a:gd name="T46" fmla="*/ 190 w 203"/>
                <a:gd name="T47" fmla="*/ 0 h 186"/>
                <a:gd name="T48" fmla="*/ 166 w 203"/>
                <a:gd name="T49" fmla="*/ 3 h 186"/>
                <a:gd name="T50" fmla="*/ 2 w 203"/>
                <a:gd name="T51" fmla="*/ 186 h 186"/>
                <a:gd name="T52" fmla="*/ 203 w 203"/>
                <a:gd name="T53"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3" h="186">
                  <a:moveTo>
                    <a:pt x="45" y="186"/>
                  </a:moveTo>
                  <a:cubicBezTo>
                    <a:pt x="15" y="186"/>
                    <a:pt x="15" y="186"/>
                    <a:pt x="15" y="186"/>
                  </a:cubicBezTo>
                  <a:cubicBezTo>
                    <a:pt x="15" y="127"/>
                    <a:pt x="15" y="127"/>
                    <a:pt x="15" y="127"/>
                  </a:cubicBezTo>
                  <a:cubicBezTo>
                    <a:pt x="45" y="127"/>
                    <a:pt x="45" y="127"/>
                    <a:pt x="45" y="127"/>
                  </a:cubicBezTo>
                  <a:lnTo>
                    <a:pt x="45" y="186"/>
                  </a:lnTo>
                  <a:close/>
                  <a:moveTo>
                    <a:pt x="94" y="112"/>
                  </a:moveTo>
                  <a:cubicBezTo>
                    <a:pt x="63" y="112"/>
                    <a:pt x="63" y="112"/>
                    <a:pt x="63" y="112"/>
                  </a:cubicBezTo>
                  <a:cubicBezTo>
                    <a:pt x="63" y="186"/>
                    <a:pt x="63" y="186"/>
                    <a:pt x="63" y="186"/>
                  </a:cubicBezTo>
                  <a:cubicBezTo>
                    <a:pt x="94" y="186"/>
                    <a:pt x="94" y="186"/>
                    <a:pt x="94" y="186"/>
                  </a:cubicBezTo>
                  <a:lnTo>
                    <a:pt x="94" y="112"/>
                  </a:lnTo>
                  <a:close/>
                  <a:moveTo>
                    <a:pt x="142" y="90"/>
                  </a:moveTo>
                  <a:cubicBezTo>
                    <a:pt x="112" y="90"/>
                    <a:pt x="112" y="90"/>
                    <a:pt x="112" y="90"/>
                  </a:cubicBezTo>
                  <a:cubicBezTo>
                    <a:pt x="112" y="186"/>
                    <a:pt x="112" y="186"/>
                    <a:pt x="112" y="186"/>
                  </a:cubicBezTo>
                  <a:cubicBezTo>
                    <a:pt x="142" y="186"/>
                    <a:pt x="142" y="186"/>
                    <a:pt x="142" y="186"/>
                  </a:cubicBezTo>
                  <a:lnTo>
                    <a:pt x="142" y="90"/>
                  </a:lnTo>
                  <a:close/>
                  <a:moveTo>
                    <a:pt x="190" y="55"/>
                  </a:moveTo>
                  <a:cubicBezTo>
                    <a:pt x="160" y="55"/>
                    <a:pt x="160" y="55"/>
                    <a:pt x="160" y="55"/>
                  </a:cubicBezTo>
                  <a:cubicBezTo>
                    <a:pt x="160" y="186"/>
                    <a:pt x="160" y="186"/>
                    <a:pt x="160" y="186"/>
                  </a:cubicBezTo>
                  <a:cubicBezTo>
                    <a:pt x="190" y="186"/>
                    <a:pt x="190" y="186"/>
                    <a:pt x="190" y="186"/>
                  </a:cubicBezTo>
                  <a:lnTo>
                    <a:pt x="190" y="55"/>
                  </a:lnTo>
                  <a:close/>
                  <a:moveTo>
                    <a:pt x="0" y="99"/>
                  </a:moveTo>
                  <a:cubicBezTo>
                    <a:pt x="0" y="99"/>
                    <a:pt x="125" y="89"/>
                    <a:pt x="190" y="0"/>
                  </a:cubicBezTo>
                  <a:moveTo>
                    <a:pt x="193" y="25"/>
                  </a:moveTo>
                  <a:cubicBezTo>
                    <a:pt x="190" y="0"/>
                    <a:pt x="190" y="0"/>
                    <a:pt x="190" y="0"/>
                  </a:cubicBezTo>
                  <a:cubicBezTo>
                    <a:pt x="166" y="3"/>
                    <a:pt x="166" y="3"/>
                    <a:pt x="166" y="3"/>
                  </a:cubicBezTo>
                  <a:moveTo>
                    <a:pt x="2" y="186"/>
                  </a:moveTo>
                  <a:cubicBezTo>
                    <a:pt x="203" y="186"/>
                    <a:pt x="203" y="186"/>
                    <a:pt x="203" y="186"/>
                  </a:cubicBezTo>
                </a:path>
              </a:pathLst>
            </a:custGeom>
            <a:grpFill/>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02920" tIns="45720" rIns="91440" bIns="45720" numCol="1" spcCol="0" rtlCol="0" fromWordArt="0" anchor="ctr" anchorCtr="0" forceAA="0" compatLnSpc="1">
              <a:prstTxWarp prst="textNoShape">
                <a:avLst/>
              </a:prstTxWarp>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000000">
                    <a:lumMod val="65000"/>
                    <a:lumOff val="35000"/>
                  </a:srgbClr>
                </a:solidFill>
                <a:effectLst/>
                <a:uLnTx/>
                <a:uFillTx/>
                <a:latin typeface="Calibri" panose="020F0502020204030204"/>
                <a:ea typeface="+mn-ea"/>
                <a:cs typeface="+mn-cs"/>
              </a:endParaRPr>
            </a:p>
          </p:txBody>
        </p:sp>
        <p:sp>
          <p:nvSpPr>
            <p:cNvPr id="121" name="Oval 120">
              <a:extLst>
                <a:ext uri="{FF2B5EF4-FFF2-40B4-BE49-F238E27FC236}">
                  <a16:creationId xmlns:a16="http://schemas.microsoft.com/office/drawing/2014/main" id="{98F79694-4DA9-92E3-0E49-3AA2F16E5BEA}"/>
                </a:ext>
              </a:extLst>
            </p:cNvPr>
            <p:cNvSpPr>
              <a:spLocks noChangeArrowheads="1"/>
            </p:cNvSpPr>
            <p:nvPr/>
          </p:nvSpPr>
          <p:spPr bwMode="auto">
            <a:xfrm>
              <a:off x="5591176" y="7289805"/>
              <a:ext cx="349250" cy="349250"/>
            </a:xfrm>
            <a:prstGeom prst="ellipse">
              <a:avLst/>
            </a:prstGeom>
            <a:solidFill>
              <a:schemeClr val="bg1"/>
            </a:solidFill>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02920" tIns="45720" rIns="91440" bIns="45720" numCol="1" spcCol="0" rtlCol="0" fromWordArt="0" anchor="ctr" anchorCtr="0" forceAA="0" compatLnSpc="1">
              <a:prstTxWarp prst="textNoShape">
                <a:avLst/>
              </a:prstTxWarp>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000000">
                    <a:lumMod val="65000"/>
                    <a:lumOff val="35000"/>
                  </a:srgbClr>
                </a:solidFill>
                <a:effectLst/>
                <a:uLnTx/>
                <a:uFillTx/>
                <a:latin typeface="Calibri" panose="020F0502020204030204"/>
                <a:ea typeface="+mn-ea"/>
                <a:cs typeface="+mn-cs"/>
              </a:endParaRPr>
            </a:p>
          </p:txBody>
        </p:sp>
        <p:sp>
          <p:nvSpPr>
            <p:cNvPr id="122" name="Freeform 1174">
              <a:extLst>
                <a:ext uri="{FF2B5EF4-FFF2-40B4-BE49-F238E27FC236}">
                  <a16:creationId xmlns:a16="http://schemas.microsoft.com/office/drawing/2014/main" id="{1B2E3C1F-A1CF-8FF6-9979-DB636BA468A0}"/>
                </a:ext>
              </a:extLst>
            </p:cNvPr>
            <p:cNvSpPr>
              <a:spLocks noEditPoints="1"/>
            </p:cNvSpPr>
            <p:nvPr/>
          </p:nvSpPr>
          <p:spPr bwMode="auto">
            <a:xfrm>
              <a:off x="5645151" y="7346955"/>
              <a:ext cx="238125" cy="233363"/>
            </a:xfrm>
            <a:custGeom>
              <a:avLst/>
              <a:gdLst>
                <a:gd name="T0" fmla="*/ 64 w 66"/>
                <a:gd name="T1" fmla="*/ 26 h 64"/>
                <a:gd name="T2" fmla="*/ 61 w 66"/>
                <a:gd name="T3" fmla="*/ 25 h 64"/>
                <a:gd name="T4" fmla="*/ 59 w 66"/>
                <a:gd name="T5" fmla="*/ 25 h 64"/>
                <a:gd name="T6" fmla="*/ 56 w 66"/>
                <a:gd name="T7" fmla="*/ 19 h 64"/>
                <a:gd name="T8" fmla="*/ 60 w 66"/>
                <a:gd name="T9" fmla="*/ 15 h 64"/>
                <a:gd name="T10" fmla="*/ 60 w 66"/>
                <a:gd name="T11" fmla="*/ 13 h 64"/>
                <a:gd name="T12" fmla="*/ 53 w 66"/>
                <a:gd name="T13" fmla="*/ 6 h 64"/>
                <a:gd name="T14" fmla="*/ 50 w 66"/>
                <a:gd name="T15" fmla="*/ 6 h 64"/>
                <a:gd name="T16" fmla="*/ 47 w 66"/>
                <a:gd name="T17" fmla="*/ 9 h 64"/>
                <a:gd name="T18" fmla="*/ 40 w 66"/>
                <a:gd name="T19" fmla="*/ 6 h 64"/>
                <a:gd name="T20" fmla="*/ 40 w 66"/>
                <a:gd name="T21" fmla="*/ 1 h 64"/>
                <a:gd name="T22" fmla="*/ 38 w 66"/>
                <a:gd name="T23" fmla="*/ 0 h 64"/>
                <a:gd name="T24" fmla="*/ 28 w 66"/>
                <a:gd name="T25" fmla="*/ 0 h 64"/>
                <a:gd name="T26" fmla="*/ 27 w 66"/>
                <a:gd name="T27" fmla="*/ 1 h 64"/>
                <a:gd name="T28" fmla="*/ 26 w 66"/>
                <a:gd name="T29" fmla="*/ 6 h 64"/>
                <a:gd name="T30" fmla="*/ 20 w 66"/>
                <a:gd name="T31" fmla="*/ 9 h 64"/>
                <a:gd name="T32" fmla="*/ 16 w 66"/>
                <a:gd name="T33" fmla="*/ 6 h 64"/>
                <a:gd name="T34" fmla="*/ 13 w 66"/>
                <a:gd name="T35" fmla="*/ 6 h 64"/>
                <a:gd name="T36" fmla="*/ 7 w 66"/>
                <a:gd name="T37" fmla="*/ 12 h 64"/>
                <a:gd name="T38" fmla="*/ 7 w 66"/>
                <a:gd name="T39" fmla="*/ 15 h 64"/>
                <a:gd name="T40" fmla="*/ 10 w 66"/>
                <a:gd name="T41" fmla="*/ 18 h 64"/>
                <a:gd name="T42" fmla="*/ 7 w 66"/>
                <a:gd name="T43" fmla="*/ 25 h 64"/>
                <a:gd name="T44" fmla="*/ 2 w 66"/>
                <a:gd name="T45" fmla="*/ 25 h 64"/>
                <a:gd name="T46" fmla="*/ 0 w 66"/>
                <a:gd name="T47" fmla="*/ 27 h 64"/>
                <a:gd name="T48" fmla="*/ 0 w 66"/>
                <a:gd name="T49" fmla="*/ 37 h 64"/>
                <a:gd name="T50" fmla="*/ 2 w 66"/>
                <a:gd name="T51" fmla="*/ 39 h 64"/>
                <a:gd name="T52" fmla="*/ 7 w 66"/>
                <a:gd name="T53" fmla="*/ 39 h 64"/>
                <a:gd name="T54" fmla="*/ 10 w 66"/>
                <a:gd name="T55" fmla="*/ 45 h 64"/>
                <a:gd name="T56" fmla="*/ 7 w 66"/>
                <a:gd name="T57" fmla="*/ 49 h 64"/>
                <a:gd name="T58" fmla="*/ 7 w 66"/>
                <a:gd name="T59" fmla="*/ 51 h 64"/>
                <a:gd name="T60" fmla="*/ 13 w 66"/>
                <a:gd name="T61" fmla="*/ 58 h 64"/>
                <a:gd name="T62" fmla="*/ 16 w 66"/>
                <a:gd name="T63" fmla="*/ 58 h 64"/>
                <a:gd name="T64" fmla="*/ 20 w 66"/>
                <a:gd name="T65" fmla="*/ 55 h 64"/>
                <a:gd name="T66" fmla="*/ 26 w 66"/>
                <a:gd name="T67" fmla="*/ 58 h 64"/>
                <a:gd name="T68" fmla="*/ 27 w 66"/>
                <a:gd name="T69" fmla="*/ 63 h 64"/>
                <a:gd name="T70" fmla="*/ 28 w 66"/>
                <a:gd name="T71" fmla="*/ 64 h 64"/>
                <a:gd name="T72" fmla="*/ 38 w 66"/>
                <a:gd name="T73" fmla="*/ 64 h 64"/>
                <a:gd name="T74" fmla="*/ 40 w 66"/>
                <a:gd name="T75" fmla="*/ 63 h 64"/>
                <a:gd name="T76" fmla="*/ 40 w 66"/>
                <a:gd name="T77" fmla="*/ 58 h 64"/>
                <a:gd name="T78" fmla="*/ 47 w 66"/>
                <a:gd name="T79" fmla="*/ 55 h 64"/>
                <a:gd name="T80" fmla="*/ 50 w 66"/>
                <a:gd name="T81" fmla="*/ 58 h 64"/>
                <a:gd name="T82" fmla="*/ 53 w 66"/>
                <a:gd name="T83" fmla="*/ 58 h 64"/>
                <a:gd name="T84" fmla="*/ 60 w 66"/>
                <a:gd name="T85" fmla="*/ 51 h 64"/>
                <a:gd name="T86" fmla="*/ 60 w 66"/>
                <a:gd name="T87" fmla="*/ 49 h 64"/>
                <a:gd name="T88" fmla="*/ 56 w 66"/>
                <a:gd name="T89" fmla="*/ 46 h 64"/>
                <a:gd name="T90" fmla="*/ 59 w 66"/>
                <a:gd name="T91" fmla="*/ 39 h 64"/>
                <a:gd name="T92" fmla="*/ 64 w 66"/>
                <a:gd name="T93" fmla="*/ 39 h 64"/>
                <a:gd name="T94" fmla="*/ 66 w 66"/>
                <a:gd name="T95" fmla="*/ 37 h 64"/>
                <a:gd name="T96" fmla="*/ 66 w 66"/>
                <a:gd name="T97" fmla="*/ 27 h 64"/>
                <a:gd name="T98" fmla="*/ 64 w 66"/>
                <a:gd name="T99" fmla="*/ 26 h 64"/>
                <a:gd name="T100" fmla="*/ 33 w 66"/>
                <a:gd name="T101" fmla="*/ 45 h 64"/>
                <a:gd name="T102" fmla="*/ 20 w 66"/>
                <a:gd name="T103" fmla="*/ 32 h 64"/>
                <a:gd name="T104" fmla="*/ 33 w 66"/>
                <a:gd name="T105" fmla="*/ 19 h 64"/>
                <a:gd name="T106" fmla="*/ 47 w 66"/>
                <a:gd name="T107" fmla="*/ 32 h 64"/>
                <a:gd name="T108" fmla="*/ 33 w 66"/>
                <a:gd name="T109" fmla="*/ 4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 h="64">
                  <a:moveTo>
                    <a:pt x="64" y="26"/>
                  </a:moveTo>
                  <a:cubicBezTo>
                    <a:pt x="61" y="25"/>
                    <a:pt x="61" y="25"/>
                    <a:pt x="61" y="25"/>
                  </a:cubicBezTo>
                  <a:cubicBezTo>
                    <a:pt x="60" y="25"/>
                    <a:pt x="60" y="25"/>
                    <a:pt x="59" y="25"/>
                  </a:cubicBezTo>
                  <a:cubicBezTo>
                    <a:pt x="59" y="23"/>
                    <a:pt x="58" y="21"/>
                    <a:pt x="56" y="19"/>
                  </a:cubicBezTo>
                  <a:cubicBezTo>
                    <a:pt x="60" y="15"/>
                    <a:pt x="60" y="15"/>
                    <a:pt x="60" y="15"/>
                  </a:cubicBezTo>
                  <a:cubicBezTo>
                    <a:pt x="60" y="14"/>
                    <a:pt x="60" y="13"/>
                    <a:pt x="60" y="13"/>
                  </a:cubicBezTo>
                  <a:cubicBezTo>
                    <a:pt x="53" y="6"/>
                    <a:pt x="53" y="6"/>
                    <a:pt x="53" y="6"/>
                  </a:cubicBezTo>
                  <a:cubicBezTo>
                    <a:pt x="52" y="5"/>
                    <a:pt x="51" y="5"/>
                    <a:pt x="50" y="6"/>
                  </a:cubicBezTo>
                  <a:cubicBezTo>
                    <a:pt x="47" y="9"/>
                    <a:pt x="47" y="9"/>
                    <a:pt x="47" y="9"/>
                  </a:cubicBezTo>
                  <a:cubicBezTo>
                    <a:pt x="45" y="8"/>
                    <a:pt x="42" y="7"/>
                    <a:pt x="40" y="6"/>
                  </a:cubicBezTo>
                  <a:cubicBezTo>
                    <a:pt x="40" y="1"/>
                    <a:pt x="40" y="1"/>
                    <a:pt x="40" y="1"/>
                  </a:cubicBezTo>
                  <a:cubicBezTo>
                    <a:pt x="40" y="1"/>
                    <a:pt x="39" y="0"/>
                    <a:pt x="38" y="0"/>
                  </a:cubicBezTo>
                  <a:cubicBezTo>
                    <a:pt x="28" y="0"/>
                    <a:pt x="28" y="0"/>
                    <a:pt x="28" y="0"/>
                  </a:cubicBezTo>
                  <a:cubicBezTo>
                    <a:pt x="27" y="0"/>
                    <a:pt x="27" y="0"/>
                    <a:pt x="27" y="1"/>
                  </a:cubicBezTo>
                  <a:cubicBezTo>
                    <a:pt x="26" y="6"/>
                    <a:pt x="26" y="6"/>
                    <a:pt x="26" y="6"/>
                  </a:cubicBezTo>
                  <a:cubicBezTo>
                    <a:pt x="24" y="7"/>
                    <a:pt x="22" y="8"/>
                    <a:pt x="20" y="9"/>
                  </a:cubicBezTo>
                  <a:cubicBezTo>
                    <a:pt x="16" y="6"/>
                    <a:pt x="16" y="6"/>
                    <a:pt x="16" y="6"/>
                  </a:cubicBezTo>
                  <a:cubicBezTo>
                    <a:pt x="15" y="5"/>
                    <a:pt x="14" y="5"/>
                    <a:pt x="13" y="6"/>
                  </a:cubicBezTo>
                  <a:cubicBezTo>
                    <a:pt x="7" y="12"/>
                    <a:pt x="7" y="12"/>
                    <a:pt x="7" y="12"/>
                  </a:cubicBezTo>
                  <a:cubicBezTo>
                    <a:pt x="6" y="13"/>
                    <a:pt x="6" y="14"/>
                    <a:pt x="7" y="15"/>
                  </a:cubicBezTo>
                  <a:cubicBezTo>
                    <a:pt x="10" y="18"/>
                    <a:pt x="10" y="18"/>
                    <a:pt x="10" y="18"/>
                  </a:cubicBezTo>
                  <a:cubicBezTo>
                    <a:pt x="9" y="21"/>
                    <a:pt x="8" y="23"/>
                    <a:pt x="7" y="25"/>
                  </a:cubicBezTo>
                  <a:cubicBezTo>
                    <a:pt x="2" y="25"/>
                    <a:pt x="2" y="25"/>
                    <a:pt x="2" y="25"/>
                  </a:cubicBezTo>
                  <a:cubicBezTo>
                    <a:pt x="1" y="25"/>
                    <a:pt x="0" y="26"/>
                    <a:pt x="0" y="27"/>
                  </a:cubicBezTo>
                  <a:cubicBezTo>
                    <a:pt x="0" y="37"/>
                    <a:pt x="0" y="37"/>
                    <a:pt x="0" y="37"/>
                  </a:cubicBezTo>
                  <a:cubicBezTo>
                    <a:pt x="0" y="38"/>
                    <a:pt x="1" y="39"/>
                    <a:pt x="2" y="39"/>
                  </a:cubicBezTo>
                  <a:cubicBezTo>
                    <a:pt x="7" y="39"/>
                    <a:pt x="7" y="39"/>
                    <a:pt x="7" y="39"/>
                  </a:cubicBezTo>
                  <a:cubicBezTo>
                    <a:pt x="8" y="41"/>
                    <a:pt x="9" y="43"/>
                    <a:pt x="10" y="45"/>
                  </a:cubicBezTo>
                  <a:cubicBezTo>
                    <a:pt x="7" y="49"/>
                    <a:pt x="7" y="49"/>
                    <a:pt x="7" y="49"/>
                  </a:cubicBezTo>
                  <a:cubicBezTo>
                    <a:pt x="6" y="50"/>
                    <a:pt x="6" y="51"/>
                    <a:pt x="7" y="51"/>
                  </a:cubicBezTo>
                  <a:cubicBezTo>
                    <a:pt x="13" y="58"/>
                    <a:pt x="13" y="58"/>
                    <a:pt x="13" y="58"/>
                  </a:cubicBezTo>
                  <a:cubicBezTo>
                    <a:pt x="14" y="59"/>
                    <a:pt x="15" y="59"/>
                    <a:pt x="16" y="58"/>
                  </a:cubicBezTo>
                  <a:cubicBezTo>
                    <a:pt x="20" y="55"/>
                    <a:pt x="20" y="55"/>
                    <a:pt x="20" y="55"/>
                  </a:cubicBezTo>
                  <a:cubicBezTo>
                    <a:pt x="22" y="56"/>
                    <a:pt x="24" y="57"/>
                    <a:pt x="26" y="58"/>
                  </a:cubicBezTo>
                  <a:cubicBezTo>
                    <a:pt x="27" y="63"/>
                    <a:pt x="27" y="63"/>
                    <a:pt x="27" y="63"/>
                  </a:cubicBezTo>
                  <a:cubicBezTo>
                    <a:pt x="27" y="64"/>
                    <a:pt x="27" y="64"/>
                    <a:pt x="28" y="64"/>
                  </a:cubicBezTo>
                  <a:cubicBezTo>
                    <a:pt x="38" y="64"/>
                    <a:pt x="38" y="64"/>
                    <a:pt x="38" y="64"/>
                  </a:cubicBezTo>
                  <a:cubicBezTo>
                    <a:pt x="39" y="64"/>
                    <a:pt x="40" y="64"/>
                    <a:pt x="40" y="63"/>
                  </a:cubicBezTo>
                  <a:cubicBezTo>
                    <a:pt x="40" y="58"/>
                    <a:pt x="40" y="58"/>
                    <a:pt x="40" y="58"/>
                  </a:cubicBezTo>
                  <a:cubicBezTo>
                    <a:pt x="42" y="57"/>
                    <a:pt x="45" y="56"/>
                    <a:pt x="47" y="55"/>
                  </a:cubicBezTo>
                  <a:cubicBezTo>
                    <a:pt x="50" y="58"/>
                    <a:pt x="50" y="58"/>
                    <a:pt x="50" y="58"/>
                  </a:cubicBezTo>
                  <a:cubicBezTo>
                    <a:pt x="51" y="59"/>
                    <a:pt x="52" y="59"/>
                    <a:pt x="53" y="58"/>
                  </a:cubicBezTo>
                  <a:cubicBezTo>
                    <a:pt x="60" y="51"/>
                    <a:pt x="60" y="51"/>
                    <a:pt x="60" y="51"/>
                  </a:cubicBezTo>
                  <a:cubicBezTo>
                    <a:pt x="60" y="51"/>
                    <a:pt x="60" y="50"/>
                    <a:pt x="60" y="49"/>
                  </a:cubicBezTo>
                  <a:cubicBezTo>
                    <a:pt x="56" y="46"/>
                    <a:pt x="56" y="46"/>
                    <a:pt x="56" y="46"/>
                  </a:cubicBezTo>
                  <a:cubicBezTo>
                    <a:pt x="58" y="43"/>
                    <a:pt x="59" y="41"/>
                    <a:pt x="59" y="39"/>
                  </a:cubicBezTo>
                  <a:cubicBezTo>
                    <a:pt x="64" y="39"/>
                    <a:pt x="64" y="39"/>
                    <a:pt x="64" y="39"/>
                  </a:cubicBezTo>
                  <a:cubicBezTo>
                    <a:pt x="65" y="39"/>
                    <a:pt x="66" y="38"/>
                    <a:pt x="66" y="37"/>
                  </a:cubicBezTo>
                  <a:cubicBezTo>
                    <a:pt x="66" y="27"/>
                    <a:pt x="66" y="27"/>
                    <a:pt x="66" y="27"/>
                  </a:cubicBezTo>
                  <a:cubicBezTo>
                    <a:pt x="66" y="26"/>
                    <a:pt x="65" y="26"/>
                    <a:pt x="64" y="26"/>
                  </a:cubicBezTo>
                  <a:close/>
                  <a:moveTo>
                    <a:pt x="33" y="45"/>
                  </a:moveTo>
                  <a:cubicBezTo>
                    <a:pt x="26" y="45"/>
                    <a:pt x="20" y="39"/>
                    <a:pt x="20" y="32"/>
                  </a:cubicBezTo>
                  <a:cubicBezTo>
                    <a:pt x="20" y="25"/>
                    <a:pt x="26" y="19"/>
                    <a:pt x="33" y="19"/>
                  </a:cubicBezTo>
                  <a:cubicBezTo>
                    <a:pt x="41" y="19"/>
                    <a:pt x="47" y="25"/>
                    <a:pt x="47" y="32"/>
                  </a:cubicBezTo>
                  <a:cubicBezTo>
                    <a:pt x="47" y="39"/>
                    <a:pt x="41" y="45"/>
                    <a:pt x="33" y="45"/>
                  </a:cubicBezTo>
                  <a:close/>
                </a:path>
              </a:pathLst>
            </a:custGeom>
            <a:grpFill/>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02920" tIns="45720" rIns="91440" bIns="45720" numCol="1" spcCol="0" rtlCol="0" fromWordArt="0" anchor="ctr" anchorCtr="0" forceAA="0" compatLnSpc="1">
              <a:prstTxWarp prst="textNoShape">
                <a:avLst/>
              </a:prstTxWarp>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000000">
                    <a:lumMod val="65000"/>
                    <a:lumOff val="35000"/>
                  </a:srgbClr>
                </a:solidFill>
                <a:effectLst/>
                <a:uLnTx/>
                <a:uFillTx/>
                <a:latin typeface="Calibri" panose="020F0502020204030204"/>
                <a:ea typeface="+mn-ea"/>
                <a:cs typeface="+mn-cs"/>
              </a:endParaRPr>
            </a:p>
          </p:txBody>
        </p:sp>
      </p:grpSp>
      <p:grpSp>
        <p:nvGrpSpPr>
          <p:cNvPr id="123" name="Group 122">
            <a:extLst>
              <a:ext uri="{FF2B5EF4-FFF2-40B4-BE49-F238E27FC236}">
                <a16:creationId xmlns:a16="http://schemas.microsoft.com/office/drawing/2014/main" id="{9A64DF19-590A-A330-3925-8377BD203BC0}"/>
              </a:ext>
            </a:extLst>
          </p:cNvPr>
          <p:cNvGrpSpPr/>
          <p:nvPr/>
        </p:nvGrpSpPr>
        <p:grpSpPr>
          <a:xfrm>
            <a:off x="5096628" y="1505461"/>
            <a:ext cx="423623" cy="428142"/>
            <a:chOff x="7571013" y="2038691"/>
            <a:chExt cx="423623" cy="428142"/>
          </a:xfrm>
        </p:grpSpPr>
        <p:sp>
          <p:nvSpPr>
            <p:cNvPr id="124" name="Line 15">
              <a:extLst>
                <a:ext uri="{FF2B5EF4-FFF2-40B4-BE49-F238E27FC236}">
                  <a16:creationId xmlns:a16="http://schemas.microsoft.com/office/drawing/2014/main" id="{B10A28D4-707E-5260-81A8-F429778E50EF}"/>
                </a:ext>
              </a:extLst>
            </p:cNvPr>
            <p:cNvSpPr>
              <a:spLocks noChangeShapeType="1"/>
            </p:cNvSpPr>
            <p:nvPr/>
          </p:nvSpPr>
          <p:spPr bwMode="auto">
            <a:xfrm>
              <a:off x="7783389" y="2077099"/>
              <a:ext cx="0" cy="96022"/>
            </a:xfrm>
            <a:prstGeom prst="line">
              <a:avLst/>
            </a:prstGeom>
            <a:noFill/>
            <a:ln w="1270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5" name="Oval 16">
              <a:extLst>
                <a:ext uri="{FF2B5EF4-FFF2-40B4-BE49-F238E27FC236}">
                  <a16:creationId xmlns:a16="http://schemas.microsoft.com/office/drawing/2014/main" id="{97EB6BC6-9B7D-AA60-9FF6-BF4386EC1125}"/>
                </a:ext>
              </a:extLst>
            </p:cNvPr>
            <p:cNvSpPr>
              <a:spLocks noChangeArrowheads="1"/>
            </p:cNvSpPr>
            <p:nvPr/>
          </p:nvSpPr>
          <p:spPr bwMode="auto">
            <a:xfrm>
              <a:off x="7764185" y="2038691"/>
              <a:ext cx="37279" cy="36149"/>
            </a:xfrm>
            <a:prstGeom prst="ellipse">
              <a:avLst/>
            </a:prstGeom>
            <a:noFill/>
            <a:ln w="127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6" name="Oval 17">
              <a:extLst>
                <a:ext uri="{FF2B5EF4-FFF2-40B4-BE49-F238E27FC236}">
                  <a16:creationId xmlns:a16="http://schemas.microsoft.com/office/drawing/2014/main" id="{7B3185ED-0140-9C2B-ED33-64F5E7867F16}"/>
                </a:ext>
              </a:extLst>
            </p:cNvPr>
            <p:cNvSpPr>
              <a:spLocks noChangeArrowheads="1"/>
            </p:cNvSpPr>
            <p:nvPr/>
          </p:nvSpPr>
          <p:spPr bwMode="auto">
            <a:xfrm>
              <a:off x="7672682" y="2082748"/>
              <a:ext cx="35020" cy="35020"/>
            </a:xfrm>
            <a:prstGeom prst="ellipse">
              <a:avLst/>
            </a:prstGeom>
            <a:noFill/>
            <a:ln w="127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7" name="Freeform 18">
              <a:extLst>
                <a:ext uri="{FF2B5EF4-FFF2-40B4-BE49-F238E27FC236}">
                  <a16:creationId xmlns:a16="http://schemas.microsoft.com/office/drawing/2014/main" id="{24B96911-D3E9-79A9-2CDA-BF4976835EDA}"/>
                </a:ext>
              </a:extLst>
            </p:cNvPr>
            <p:cNvSpPr>
              <a:spLocks/>
            </p:cNvSpPr>
            <p:nvPr/>
          </p:nvSpPr>
          <p:spPr bwMode="auto">
            <a:xfrm>
              <a:off x="7707702" y="2098563"/>
              <a:ext cx="42927" cy="74558"/>
            </a:xfrm>
            <a:custGeom>
              <a:avLst/>
              <a:gdLst>
                <a:gd name="T0" fmla="*/ 0 w 38"/>
                <a:gd name="T1" fmla="*/ 0 h 66"/>
                <a:gd name="T2" fmla="*/ 38 w 38"/>
                <a:gd name="T3" fmla="*/ 0 h 66"/>
                <a:gd name="T4" fmla="*/ 38 w 38"/>
                <a:gd name="T5" fmla="*/ 66 h 66"/>
              </a:gdLst>
              <a:ahLst/>
              <a:cxnLst>
                <a:cxn ang="0">
                  <a:pos x="T0" y="T1"/>
                </a:cxn>
                <a:cxn ang="0">
                  <a:pos x="T2" y="T3"/>
                </a:cxn>
                <a:cxn ang="0">
                  <a:pos x="T4" y="T5"/>
                </a:cxn>
              </a:cxnLst>
              <a:rect l="0" t="0" r="r" b="b"/>
              <a:pathLst>
                <a:path w="38" h="66">
                  <a:moveTo>
                    <a:pt x="0" y="0"/>
                  </a:moveTo>
                  <a:lnTo>
                    <a:pt x="38" y="0"/>
                  </a:lnTo>
                  <a:lnTo>
                    <a:pt x="38" y="66"/>
                  </a:lnTo>
                </a:path>
              </a:pathLst>
            </a:custGeom>
            <a:noFill/>
            <a:ln w="127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8" name="Oval 19">
              <a:extLst>
                <a:ext uri="{FF2B5EF4-FFF2-40B4-BE49-F238E27FC236}">
                  <a16:creationId xmlns:a16="http://schemas.microsoft.com/office/drawing/2014/main" id="{EE75DAB5-2C8B-568B-5290-81202A4087B9}"/>
                </a:ext>
              </a:extLst>
            </p:cNvPr>
            <p:cNvSpPr>
              <a:spLocks noChangeArrowheads="1"/>
            </p:cNvSpPr>
            <p:nvPr/>
          </p:nvSpPr>
          <p:spPr bwMode="auto">
            <a:xfrm>
              <a:off x="7857947" y="2082748"/>
              <a:ext cx="35020" cy="35020"/>
            </a:xfrm>
            <a:prstGeom prst="ellipse">
              <a:avLst/>
            </a:prstGeom>
            <a:noFill/>
            <a:ln w="127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9" name="Freeform 20">
              <a:extLst>
                <a:ext uri="{FF2B5EF4-FFF2-40B4-BE49-F238E27FC236}">
                  <a16:creationId xmlns:a16="http://schemas.microsoft.com/office/drawing/2014/main" id="{05BE3506-4D02-7D0C-9DB3-9B8C079793E4}"/>
                </a:ext>
              </a:extLst>
            </p:cNvPr>
            <p:cNvSpPr>
              <a:spLocks/>
            </p:cNvSpPr>
            <p:nvPr/>
          </p:nvSpPr>
          <p:spPr bwMode="auto">
            <a:xfrm>
              <a:off x="7815020" y="2098563"/>
              <a:ext cx="42927" cy="74558"/>
            </a:xfrm>
            <a:custGeom>
              <a:avLst/>
              <a:gdLst>
                <a:gd name="T0" fmla="*/ 38 w 38"/>
                <a:gd name="T1" fmla="*/ 0 h 66"/>
                <a:gd name="T2" fmla="*/ 0 w 38"/>
                <a:gd name="T3" fmla="*/ 0 h 66"/>
                <a:gd name="T4" fmla="*/ 0 w 38"/>
                <a:gd name="T5" fmla="*/ 66 h 66"/>
              </a:gdLst>
              <a:ahLst/>
              <a:cxnLst>
                <a:cxn ang="0">
                  <a:pos x="T0" y="T1"/>
                </a:cxn>
                <a:cxn ang="0">
                  <a:pos x="T2" y="T3"/>
                </a:cxn>
                <a:cxn ang="0">
                  <a:pos x="T4" y="T5"/>
                </a:cxn>
              </a:cxnLst>
              <a:rect l="0" t="0" r="r" b="b"/>
              <a:pathLst>
                <a:path w="38" h="66">
                  <a:moveTo>
                    <a:pt x="38" y="0"/>
                  </a:moveTo>
                  <a:lnTo>
                    <a:pt x="0" y="0"/>
                  </a:lnTo>
                  <a:lnTo>
                    <a:pt x="0" y="66"/>
                  </a:lnTo>
                </a:path>
              </a:pathLst>
            </a:custGeom>
            <a:noFill/>
            <a:ln w="127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0" name="Freeform 21">
              <a:extLst>
                <a:ext uri="{FF2B5EF4-FFF2-40B4-BE49-F238E27FC236}">
                  <a16:creationId xmlns:a16="http://schemas.microsoft.com/office/drawing/2014/main" id="{9F17D6E0-BAE7-EBB2-BAEC-F4F7496186EF}"/>
                </a:ext>
              </a:extLst>
            </p:cNvPr>
            <p:cNvSpPr>
              <a:spLocks/>
            </p:cNvSpPr>
            <p:nvPr/>
          </p:nvSpPr>
          <p:spPr bwMode="auto">
            <a:xfrm>
              <a:off x="7571013" y="2101952"/>
              <a:ext cx="423623" cy="289193"/>
            </a:xfrm>
            <a:custGeom>
              <a:avLst/>
              <a:gdLst>
                <a:gd name="T0" fmla="*/ 128 w 158"/>
                <a:gd name="T1" fmla="*/ 0 h 106"/>
                <a:gd name="T2" fmla="*/ 150 w 158"/>
                <a:gd name="T3" fmla="*/ 0 h 106"/>
                <a:gd name="T4" fmla="*/ 158 w 158"/>
                <a:gd name="T5" fmla="*/ 8 h 106"/>
                <a:gd name="T6" fmla="*/ 158 w 158"/>
                <a:gd name="T7" fmla="*/ 98 h 106"/>
                <a:gd name="T8" fmla="*/ 150 w 158"/>
                <a:gd name="T9" fmla="*/ 106 h 106"/>
                <a:gd name="T10" fmla="*/ 8 w 158"/>
                <a:gd name="T11" fmla="*/ 106 h 106"/>
                <a:gd name="T12" fmla="*/ 0 w 158"/>
                <a:gd name="T13" fmla="*/ 98 h 106"/>
                <a:gd name="T14" fmla="*/ 0 w 158"/>
                <a:gd name="T15" fmla="*/ 8 h 106"/>
                <a:gd name="T16" fmla="*/ 8 w 158"/>
                <a:gd name="T17" fmla="*/ 0 h 106"/>
                <a:gd name="T18" fmla="*/ 30 w 158"/>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 h="106">
                  <a:moveTo>
                    <a:pt x="128" y="0"/>
                  </a:moveTo>
                  <a:cubicBezTo>
                    <a:pt x="150" y="0"/>
                    <a:pt x="150" y="0"/>
                    <a:pt x="150" y="0"/>
                  </a:cubicBezTo>
                  <a:cubicBezTo>
                    <a:pt x="154" y="0"/>
                    <a:pt x="158" y="3"/>
                    <a:pt x="158" y="8"/>
                  </a:cubicBezTo>
                  <a:cubicBezTo>
                    <a:pt x="158" y="98"/>
                    <a:pt x="158" y="98"/>
                    <a:pt x="158" y="98"/>
                  </a:cubicBezTo>
                  <a:cubicBezTo>
                    <a:pt x="158" y="102"/>
                    <a:pt x="154" y="106"/>
                    <a:pt x="150" y="106"/>
                  </a:cubicBezTo>
                  <a:cubicBezTo>
                    <a:pt x="8" y="106"/>
                    <a:pt x="8" y="106"/>
                    <a:pt x="8" y="106"/>
                  </a:cubicBezTo>
                  <a:cubicBezTo>
                    <a:pt x="4" y="106"/>
                    <a:pt x="0" y="102"/>
                    <a:pt x="0" y="98"/>
                  </a:cubicBezTo>
                  <a:cubicBezTo>
                    <a:pt x="0" y="8"/>
                    <a:pt x="0" y="8"/>
                    <a:pt x="0" y="8"/>
                  </a:cubicBezTo>
                  <a:cubicBezTo>
                    <a:pt x="0" y="3"/>
                    <a:pt x="4" y="0"/>
                    <a:pt x="8" y="0"/>
                  </a:cubicBezTo>
                  <a:cubicBezTo>
                    <a:pt x="30" y="0"/>
                    <a:pt x="30" y="0"/>
                    <a:pt x="30" y="0"/>
                  </a:cubicBezTo>
                </a:path>
              </a:pathLst>
            </a:custGeom>
            <a:noFill/>
            <a:ln w="127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1" name="Rectangle 22">
              <a:extLst>
                <a:ext uri="{FF2B5EF4-FFF2-40B4-BE49-F238E27FC236}">
                  <a16:creationId xmlns:a16="http://schemas.microsoft.com/office/drawing/2014/main" id="{543798F7-C028-4EB1-42EA-DA10E17A9B84}"/>
                </a:ext>
              </a:extLst>
            </p:cNvPr>
            <p:cNvSpPr>
              <a:spLocks noChangeArrowheads="1"/>
            </p:cNvSpPr>
            <p:nvPr/>
          </p:nvSpPr>
          <p:spPr bwMode="auto">
            <a:xfrm>
              <a:off x="7729165" y="2391145"/>
              <a:ext cx="107318" cy="75688"/>
            </a:xfrm>
            <a:prstGeom prst="rect">
              <a:avLst/>
            </a:prstGeom>
            <a:noFill/>
            <a:ln w="127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2" name="Line 23">
              <a:extLst>
                <a:ext uri="{FF2B5EF4-FFF2-40B4-BE49-F238E27FC236}">
                  <a16:creationId xmlns:a16="http://schemas.microsoft.com/office/drawing/2014/main" id="{CB968FD4-9FBE-8C08-B54A-B2CC60AA656A}"/>
                </a:ext>
              </a:extLst>
            </p:cNvPr>
            <p:cNvSpPr>
              <a:spLocks noChangeShapeType="1"/>
            </p:cNvSpPr>
            <p:nvPr/>
          </p:nvSpPr>
          <p:spPr bwMode="auto">
            <a:xfrm>
              <a:off x="7664775" y="2466833"/>
              <a:ext cx="236099" cy="0"/>
            </a:xfrm>
            <a:prstGeom prst="line">
              <a:avLst/>
            </a:prstGeom>
            <a:noFill/>
            <a:ln w="1270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3" name="Line 24">
              <a:extLst>
                <a:ext uri="{FF2B5EF4-FFF2-40B4-BE49-F238E27FC236}">
                  <a16:creationId xmlns:a16="http://schemas.microsoft.com/office/drawing/2014/main" id="{A7603C94-A80A-7BF2-91CB-DDBDCE4F8BBC}"/>
                </a:ext>
              </a:extLst>
            </p:cNvPr>
            <p:cNvSpPr>
              <a:spLocks noChangeShapeType="1"/>
            </p:cNvSpPr>
            <p:nvPr/>
          </p:nvSpPr>
          <p:spPr bwMode="auto">
            <a:xfrm>
              <a:off x="7571013" y="2341440"/>
              <a:ext cx="423623" cy="0"/>
            </a:xfrm>
            <a:prstGeom prst="line">
              <a:avLst/>
            </a:prstGeom>
            <a:noFill/>
            <a:ln w="1270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4" name="Freeform 25">
              <a:extLst>
                <a:ext uri="{FF2B5EF4-FFF2-40B4-BE49-F238E27FC236}">
                  <a16:creationId xmlns:a16="http://schemas.microsoft.com/office/drawing/2014/main" id="{B7ABB114-AC78-5A3A-61C8-0135A445F694}"/>
                </a:ext>
              </a:extLst>
            </p:cNvPr>
            <p:cNvSpPr>
              <a:spLocks noEditPoints="1"/>
            </p:cNvSpPr>
            <p:nvPr/>
          </p:nvSpPr>
          <p:spPr bwMode="auto">
            <a:xfrm>
              <a:off x="7699794" y="2164084"/>
              <a:ext cx="166060" cy="144597"/>
            </a:xfrm>
            <a:custGeom>
              <a:avLst/>
              <a:gdLst>
                <a:gd name="T0" fmla="*/ 11 w 62"/>
                <a:gd name="T1" fmla="*/ 0 h 53"/>
                <a:gd name="T2" fmla="*/ 10 w 62"/>
                <a:gd name="T3" fmla="*/ 6 h 53"/>
                <a:gd name="T4" fmla="*/ 10 w 62"/>
                <a:gd name="T5" fmla="*/ 6 h 53"/>
                <a:gd name="T6" fmla="*/ 10 w 62"/>
                <a:gd name="T7" fmla="*/ 10 h 53"/>
                <a:gd name="T8" fmla="*/ 9 w 62"/>
                <a:gd name="T9" fmla="*/ 12 h 53"/>
                <a:gd name="T10" fmla="*/ 5 w 62"/>
                <a:gd name="T11" fmla="*/ 14 h 53"/>
                <a:gd name="T12" fmla="*/ 5 w 62"/>
                <a:gd name="T13" fmla="*/ 14 h 53"/>
                <a:gd name="T14" fmla="*/ 1 w 62"/>
                <a:gd name="T15" fmla="*/ 18 h 53"/>
                <a:gd name="T16" fmla="*/ 1 w 62"/>
                <a:gd name="T17" fmla="*/ 29 h 53"/>
                <a:gd name="T18" fmla="*/ 5 w 62"/>
                <a:gd name="T19" fmla="*/ 33 h 53"/>
                <a:gd name="T20" fmla="*/ 5 w 62"/>
                <a:gd name="T21" fmla="*/ 33 h 53"/>
                <a:gd name="T22" fmla="*/ 9 w 62"/>
                <a:gd name="T23" fmla="*/ 35 h 53"/>
                <a:gd name="T24" fmla="*/ 9 w 62"/>
                <a:gd name="T25" fmla="*/ 36 h 53"/>
                <a:gd name="T26" fmla="*/ 10 w 62"/>
                <a:gd name="T27" fmla="*/ 37 h 53"/>
                <a:gd name="T28" fmla="*/ 10 w 62"/>
                <a:gd name="T29" fmla="*/ 41 h 53"/>
                <a:gd name="T30" fmla="*/ 10 w 62"/>
                <a:gd name="T31" fmla="*/ 41 h 53"/>
                <a:gd name="T32" fmla="*/ 11 w 62"/>
                <a:gd name="T33" fmla="*/ 47 h 53"/>
                <a:gd name="T34" fmla="*/ 21 w 62"/>
                <a:gd name="T35" fmla="*/ 53 h 53"/>
                <a:gd name="T36" fmla="*/ 26 w 62"/>
                <a:gd name="T37" fmla="*/ 51 h 53"/>
                <a:gd name="T38" fmla="*/ 26 w 62"/>
                <a:gd name="T39" fmla="*/ 51 h 53"/>
                <a:gd name="T40" fmla="*/ 30 w 62"/>
                <a:gd name="T41" fmla="*/ 48 h 53"/>
                <a:gd name="T42" fmla="*/ 32 w 62"/>
                <a:gd name="T43" fmla="*/ 48 h 53"/>
                <a:gd name="T44" fmla="*/ 36 w 62"/>
                <a:gd name="T45" fmla="*/ 51 h 53"/>
                <a:gd name="T46" fmla="*/ 36 w 62"/>
                <a:gd name="T47" fmla="*/ 51 h 53"/>
                <a:gd name="T48" fmla="*/ 41 w 62"/>
                <a:gd name="T49" fmla="*/ 53 h 53"/>
                <a:gd name="T50" fmla="*/ 46 w 62"/>
                <a:gd name="T51" fmla="*/ 50 h 53"/>
                <a:gd name="T52" fmla="*/ 51 w 62"/>
                <a:gd name="T53" fmla="*/ 47 h 53"/>
                <a:gd name="T54" fmla="*/ 52 w 62"/>
                <a:gd name="T55" fmla="*/ 41 h 53"/>
                <a:gd name="T56" fmla="*/ 52 w 62"/>
                <a:gd name="T57" fmla="*/ 41 h 53"/>
                <a:gd name="T58" fmla="*/ 52 w 62"/>
                <a:gd name="T59" fmla="*/ 37 h 53"/>
                <a:gd name="T60" fmla="*/ 53 w 62"/>
                <a:gd name="T61" fmla="*/ 35 h 53"/>
                <a:gd name="T62" fmla="*/ 57 w 62"/>
                <a:gd name="T63" fmla="*/ 33 h 53"/>
                <a:gd name="T64" fmla="*/ 57 w 62"/>
                <a:gd name="T65" fmla="*/ 33 h 53"/>
                <a:gd name="T66" fmla="*/ 61 w 62"/>
                <a:gd name="T67" fmla="*/ 29 h 53"/>
                <a:gd name="T68" fmla="*/ 61 w 62"/>
                <a:gd name="T69" fmla="*/ 18 h 53"/>
                <a:gd name="T70" fmla="*/ 57 w 62"/>
                <a:gd name="T71" fmla="*/ 14 h 53"/>
                <a:gd name="T72" fmla="*/ 53 w 62"/>
                <a:gd name="T73" fmla="*/ 12 h 53"/>
                <a:gd name="T74" fmla="*/ 53 w 62"/>
                <a:gd name="T75" fmla="*/ 11 h 53"/>
                <a:gd name="T76" fmla="*/ 52 w 62"/>
                <a:gd name="T77" fmla="*/ 10 h 53"/>
                <a:gd name="T78" fmla="*/ 52 w 62"/>
                <a:gd name="T79" fmla="*/ 6 h 53"/>
                <a:gd name="T80" fmla="*/ 51 w 62"/>
                <a:gd name="T81" fmla="*/ 0 h 53"/>
                <a:gd name="T82" fmla="*/ 37 w 62"/>
                <a:gd name="T83" fmla="*/ 34 h 53"/>
                <a:gd name="T84" fmla="*/ 20 w 62"/>
                <a:gd name="T85" fmla="*/ 30 h 53"/>
                <a:gd name="T86" fmla="*/ 25 w 62"/>
                <a:gd name="T87" fmla="*/ 13 h 53"/>
                <a:gd name="T88" fmla="*/ 42 w 62"/>
                <a:gd name="T89" fmla="*/ 17 h 53"/>
                <a:gd name="T90" fmla="*/ 37 w 62"/>
                <a:gd name="T91"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2" h="53">
                  <a:moveTo>
                    <a:pt x="11" y="0"/>
                  </a:moveTo>
                  <a:cubicBezTo>
                    <a:pt x="9" y="1"/>
                    <a:pt x="9" y="4"/>
                    <a:pt x="10" y="6"/>
                  </a:cubicBezTo>
                  <a:cubicBezTo>
                    <a:pt x="10" y="6"/>
                    <a:pt x="10" y="6"/>
                    <a:pt x="10" y="6"/>
                  </a:cubicBezTo>
                  <a:cubicBezTo>
                    <a:pt x="11" y="7"/>
                    <a:pt x="11" y="9"/>
                    <a:pt x="10" y="10"/>
                  </a:cubicBezTo>
                  <a:cubicBezTo>
                    <a:pt x="10" y="11"/>
                    <a:pt x="9" y="11"/>
                    <a:pt x="9" y="12"/>
                  </a:cubicBezTo>
                  <a:cubicBezTo>
                    <a:pt x="8" y="13"/>
                    <a:pt x="7" y="14"/>
                    <a:pt x="5" y="14"/>
                  </a:cubicBezTo>
                  <a:cubicBezTo>
                    <a:pt x="5" y="14"/>
                    <a:pt x="5" y="14"/>
                    <a:pt x="5" y="14"/>
                  </a:cubicBezTo>
                  <a:cubicBezTo>
                    <a:pt x="3" y="14"/>
                    <a:pt x="1" y="16"/>
                    <a:pt x="1" y="18"/>
                  </a:cubicBezTo>
                  <a:cubicBezTo>
                    <a:pt x="0" y="22"/>
                    <a:pt x="0" y="25"/>
                    <a:pt x="1" y="29"/>
                  </a:cubicBezTo>
                  <a:cubicBezTo>
                    <a:pt x="1" y="31"/>
                    <a:pt x="3" y="33"/>
                    <a:pt x="5" y="33"/>
                  </a:cubicBezTo>
                  <a:cubicBezTo>
                    <a:pt x="5" y="33"/>
                    <a:pt x="5" y="33"/>
                    <a:pt x="5" y="33"/>
                  </a:cubicBezTo>
                  <a:cubicBezTo>
                    <a:pt x="7" y="33"/>
                    <a:pt x="8" y="34"/>
                    <a:pt x="9" y="35"/>
                  </a:cubicBezTo>
                  <a:cubicBezTo>
                    <a:pt x="9" y="36"/>
                    <a:pt x="9" y="36"/>
                    <a:pt x="9" y="36"/>
                  </a:cubicBezTo>
                  <a:cubicBezTo>
                    <a:pt x="10" y="36"/>
                    <a:pt x="10" y="36"/>
                    <a:pt x="10" y="37"/>
                  </a:cubicBezTo>
                  <a:cubicBezTo>
                    <a:pt x="11" y="38"/>
                    <a:pt x="11" y="40"/>
                    <a:pt x="10" y="41"/>
                  </a:cubicBezTo>
                  <a:cubicBezTo>
                    <a:pt x="10" y="41"/>
                    <a:pt x="10" y="41"/>
                    <a:pt x="10" y="41"/>
                  </a:cubicBezTo>
                  <a:cubicBezTo>
                    <a:pt x="9" y="43"/>
                    <a:pt x="9" y="46"/>
                    <a:pt x="11" y="47"/>
                  </a:cubicBezTo>
                  <a:cubicBezTo>
                    <a:pt x="14" y="50"/>
                    <a:pt x="17" y="51"/>
                    <a:pt x="21" y="53"/>
                  </a:cubicBezTo>
                  <a:cubicBezTo>
                    <a:pt x="23" y="53"/>
                    <a:pt x="25" y="53"/>
                    <a:pt x="26" y="51"/>
                  </a:cubicBezTo>
                  <a:cubicBezTo>
                    <a:pt x="26" y="51"/>
                    <a:pt x="26" y="51"/>
                    <a:pt x="26" y="51"/>
                  </a:cubicBezTo>
                  <a:cubicBezTo>
                    <a:pt x="27" y="49"/>
                    <a:pt x="29" y="48"/>
                    <a:pt x="30" y="48"/>
                  </a:cubicBezTo>
                  <a:cubicBezTo>
                    <a:pt x="31" y="48"/>
                    <a:pt x="31" y="48"/>
                    <a:pt x="32" y="48"/>
                  </a:cubicBezTo>
                  <a:cubicBezTo>
                    <a:pt x="33" y="48"/>
                    <a:pt x="35" y="49"/>
                    <a:pt x="36" y="51"/>
                  </a:cubicBezTo>
                  <a:cubicBezTo>
                    <a:pt x="36" y="51"/>
                    <a:pt x="36" y="51"/>
                    <a:pt x="36" y="51"/>
                  </a:cubicBezTo>
                  <a:cubicBezTo>
                    <a:pt x="37" y="53"/>
                    <a:pt x="39" y="53"/>
                    <a:pt x="41" y="53"/>
                  </a:cubicBezTo>
                  <a:cubicBezTo>
                    <a:pt x="43" y="52"/>
                    <a:pt x="45" y="51"/>
                    <a:pt x="46" y="50"/>
                  </a:cubicBezTo>
                  <a:cubicBezTo>
                    <a:pt x="48" y="49"/>
                    <a:pt x="50" y="48"/>
                    <a:pt x="51" y="47"/>
                  </a:cubicBezTo>
                  <a:cubicBezTo>
                    <a:pt x="53" y="46"/>
                    <a:pt x="53" y="43"/>
                    <a:pt x="52" y="41"/>
                  </a:cubicBezTo>
                  <a:cubicBezTo>
                    <a:pt x="52" y="41"/>
                    <a:pt x="52" y="41"/>
                    <a:pt x="52" y="41"/>
                  </a:cubicBezTo>
                  <a:cubicBezTo>
                    <a:pt x="51" y="40"/>
                    <a:pt x="51" y="38"/>
                    <a:pt x="52" y="37"/>
                  </a:cubicBezTo>
                  <a:cubicBezTo>
                    <a:pt x="52" y="36"/>
                    <a:pt x="53" y="36"/>
                    <a:pt x="53" y="35"/>
                  </a:cubicBezTo>
                  <a:cubicBezTo>
                    <a:pt x="54" y="34"/>
                    <a:pt x="55" y="33"/>
                    <a:pt x="57" y="33"/>
                  </a:cubicBezTo>
                  <a:cubicBezTo>
                    <a:pt x="57" y="33"/>
                    <a:pt x="57" y="33"/>
                    <a:pt x="57" y="33"/>
                  </a:cubicBezTo>
                  <a:cubicBezTo>
                    <a:pt x="59" y="33"/>
                    <a:pt x="61" y="31"/>
                    <a:pt x="61" y="29"/>
                  </a:cubicBezTo>
                  <a:cubicBezTo>
                    <a:pt x="62" y="26"/>
                    <a:pt x="62" y="22"/>
                    <a:pt x="61" y="18"/>
                  </a:cubicBezTo>
                  <a:cubicBezTo>
                    <a:pt x="61" y="16"/>
                    <a:pt x="59" y="14"/>
                    <a:pt x="57" y="14"/>
                  </a:cubicBezTo>
                  <a:cubicBezTo>
                    <a:pt x="55" y="14"/>
                    <a:pt x="54" y="13"/>
                    <a:pt x="53" y="12"/>
                  </a:cubicBezTo>
                  <a:cubicBezTo>
                    <a:pt x="53" y="11"/>
                    <a:pt x="53" y="11"/>
                    <a:pt x="53" y="11"/>
                  </a:cubicBezTo>
                  <a:cubicBezTo>
                    <a:pt x="52" y="11"/>
                    <a:pt x="52" y="11"/>
                    <a:pt x="52" y="10"/>
                  </a:cubicBezTo>
                  <a:cubicBezTo>
                    <a:pt x="51" y="9"/>
                    <a:pt x="51" y="7"/>
                    <a:pt x="52" y="6"/>
                  </a:cubicBezTo>
                  <a:cubicBezTo>
                    <a:pt x="53" y="4"/>
                    <a:pt x="53" y="1"/>
                    <a:pt x="51" y="0"/>
                  </a:cubicBezTo>
                  <a:moveTo>
                    <a:pt x="37" y="34"/>
                  </a:moveTo>
                  <a:cubicBezTo>
                    <a:pt x="31" y="37"/>
                    <a:pt x="24" y="35"/>
                    <a:pt x="20" y="30"/>
                  </a:cubicBezTo>
                  <a:cubicBezTo>
                    <a:pt x="17" y="24"/>
                    <a:pt x="19" y="16"/>
                    <a:pt x="25" y="13"/>
                  </a:cubicBezTo>
                  <a:cubicBezTo>
                    <a:pt x="31" y="10"/>
                    <a:pt x="38" y="12"/>
                    <a:pt x="42" y="17"/>
                  </a:cubicBezTo>
                  <a:cubicBezTo>
                    <a:pt x="45" y="23"/>
                    <a:pt x="43" y="31"/>
                    <a:pt x="37" y="34"/>
                  </a:cubicBezTo>
                  <a:close/>
                </a:path>
              </a:pathLst>
            </a:custGeom>
            <a:noFill/>
            <a:ln w="127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135" name="Group 134">
            <a:extLst>
              <a:ext uri="{FF2B5EF4-FFF2-40B4-BE49-F238E27FC236}">
                <a16:creationId xmlns:a16="http://schemas.microsoft.com/office/drawing/2014/main" id="{10F460A0-A4A3-16F9-DBFB-BF1F176E183A}"/>
              </a:ext>
            </a:extLst>
          </p:cNvPr>
          <p:cNvGrpSpPr/>
          <p:nvPr/>
        </p:nvGrpSpPr>
        <p:grpSpPr>
          <a:xfrm>
            <a:off x="5082176" y="3657584"/>
            <a:ext cx="452526" cy="382640"/>
            <a:chOff x="13133388" y="3021013"/>
            <a:chExt cx="627063" cy="530225"/>
          </a:xfrm>
        </p:grpSpPr>
        <p:sp>
          <p:nvSpPr>
            <p:cNvPr id="136" name="Freeform 24">
              <a:extLst>
                <a:ext uri="{FF2B5EF4-FFF2-40B4-BE49-F238E27FC236}">
                  <a16:creationId xmlns:a16="http://schemas.microsoft.com/office/drawing/2014/main" id="{820FD6BD-E1CB-8DB0-E9C0-00699E551148}"/>
                </a:ext>
              </a:extLst>
            </p:cNvPr>
            <p:cNvSpPr>
              <a:spLocks/>
            </p:cNvSpPr>
            <p:nvPr/>
          </p:nvSpPr>
          <p:spPr bwMode="auto">
            <a:xfrm>
              <a:off x="13133388" y="3021013"/>
              <a:ext cx="627063" cy="447675"/>
            </a:xfrm>
            <a:custGeom>
              <a:avLst/>
              <a:gdLst>
                <a:gd name="T0" fmla="*/ 191 w 207"/>
                <a:gd name="T1" fmla="*/ 148 h 148"/>
                <a:gd name="T2" fmla="*/ 16 w 207"/>
                <a:gd name="T3" fmla="*/ 148 h 148"/>
                <a:gd name="T4" fmla="*/ 0 w 207"/>
                <a:gd name="T5" fmla="*/ 132 h 148"/>
                <a:gd name="T6" fmla="*/ 0 w 207"/>
                <a:gd name="T7" fmla="*/ 16 h 148"/>
                <a:gd name="T8" fmla="*/ 16 w 207"/>
                <a:gd name="T9" fmla="*/ 0 h 148"/>
                <a:gd name="T10" fmla="*/ 191 w 207"/>
                <a:gd name="T11" fmla="*/ 0 h 148"/>
                <a:gd name="T12" fmla="*/ 207 w 207"/>
                <a:gd name="T13" fmla="*/ 16 h 148"/>
                <a:gd name="T14" fmla="*/ 207 w 207"/>
                <a:gd name="T15" fmla="*/ 132 h 148"/>
                <a:gd name="T16" fmla="*/ 191 w 207"/>
                <a:gd name="T17"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148">
                  <a:moveTo>
                    <a:pt x="191" y="148"/>
                  </a:moveTo>
                  <a:cubicBezTo>
                    <a:pt x="16" y="148"/>
                    <a:pt x="16" y="148"/>
                    <a:pt x="16" y="148"/>
                  </a:cubicBezTo>
                  <a:cubicBezTo>
                    <a:pt x="7" y="148"/>
                    <a:pt x="0" y="141"/>
                    <a:pt x="0" y="132"/>
                  </a:cubicBezTo>
                  <a:cubicBezTo>
                    <a:pt x="0" y="16"/>
                    <a:pt x="0" y="16"/>
                    <a:pt x="0" y="16"/>
                  </a:cubicBezTo>
                  <a:cubicBezTo>
                    <a:pt x="0" y="7"/>
                    <a:pt x="7" y="0"/>
                    <a:pt x="16" y="0"/>
                  </a:cubicBezTo>
                  <a:cubicBezTo>
                    <a:pt x="191" y="0"/>
                    <a:pt x="191" y="0"/>
                    <a:pt x="191" y="0"/>
                  </a:cubicBezTo>
                  <a:cubicBezTo>
                    <a:pt x="200" y="0"/>
                    <a:pt x="207" y="7"/>
                    <a:pt x="207" y="16"/>
                  </a:cubicBezTo>
                  <a:cubicBezTo>
                    <a:pt x="207" y="132"/>
                    <a:pt x="207" y="132"/>
                    <a:pt x="207" y="132"/>
                  </a:cubicBezTo>
                  <a:cubicBezTo>
                    <a:pt x="207" y="141"/>
                    <a:pt x="200" y="148"/>
                    <a:pt x="191" y="148"/>
                  </a:cubicBezTo>
                  <a:close/>
                </a:path>
              </a:pathLst>
            </a:custGeom>
            <a:noFill/>
            <a:ln w="127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7" name="Rectangle 25">
              <a:extLst>
                <a:ext uri="{FF2B5EF4-FFF2-40B4-BE49-F238E27FC236}">
                  <a16:creationId xmlns:a16="http://schemas.microsoft.com/office/drawing/2014/main" id="{26090916-2CAC-D5D1-5BB3-B928A9AABF39}"/>
                </a:ext>
              </a:extLst>
            </p:cNvPr>
            <p:cNvSpPr>
              <a:spLocks noChangeArrowheads="1"/>
            </p:cNvSpPr>
            <p:nvPr/>
          </p:nvSpPr>
          <p:spPr bwMode="auto">
            <a:xfrm>
              <a:off x="13363575" y="3468688"/>
              <a:ext cx="166688" cy="82550"/>
            </a:xfrm>
            <a:prstGeom prst="rect">
              <a:avLst/>
            </a:prstGeom>
            <a:noFill/>
            <a:ln w="127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8" name="Line 26">
              <a:extLst>
                <a:ext uri="{FF2B5EF4-FFF2-40B4-BE49-F238E27FC236}">
                  <a16:creationId xmlns:a16="http://schemas.microsoft.com/office/drawing/2014/main" id="{940D4411-D126-049C-BDEB-B39CF4C5A6A6}"/>
                </a:ext>
              </a:extLst>
            </p:cNvPr>
            <p:cNvSpPr>
              <a:spLocks noChangeShapeType="1"/>
            </p:cNvSpPr>
            <p:nvPr/>
          </p:nvSpPr>
          <p:spPr bwMode="auto">
            <a:xfrm>
              <a:off x="13288963" y="3551238"/>
              <a:ext cx="314325" cy="0"/>
            </a:xfrm>
            <a:prstGeom prst="line">
              <a:avLst/>
            </a:prstGeom>
            <a:noFill/>
            <a:ln w="1270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9" name="Line 27">
              <a:extLst>
                <a:ext uri="{FF2B5EF4-FFF2-40B4-BE49-F238E27FC236}">
                  <a16:creationId xmlns:a16="http://schemas.microsoft.com/office/drawing/2014/main" id="{3EF504E0-2E11-0197-B72C-1929BFC56BC1}"/>
                </a:ext>
              </a:extLst>
            </p:cNvPr>
            <p:cNvSpPr>
              <a:spLocks noChangeShapeType="1"/>
            </p:cNvSpPr>
            <p:nvPr/>
          </p:nvSpPr>
          <p:spPr bwMode="auto">
            <a:xfrm>
              <a:off x="13133388" y="3397250"/>
              <a:ext cx="627063" cy="0"/>
            </a:xfrm>
            <a:prstGeom prst="line">
              <a:avLst/>
            </a:prstGeom>
            <a:noFill/>
            <a:ln w="1270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0" name="Oval 28">
              <a:extLst>
                <a:ext uri="{FF2B5EF4-FFF2-40B4-BE49-F238E27FC236}">
                  <a16:creationId xmlns:a16="http://schemas.microsoft.com/office/drawing/2014/main" id="{2BF333FC-B277-3B63-4F9D-68E019B814B4}"/>
                </a:ext>
              </a:extLst>
            </p:cNvPr>
            <p:cNvSpPr>
              <a:spLocks noChangeArrowheads="1"/>
            </p:cNvSpPr>
            <p:nvPr/>
          </p:nvSpPr>
          <p:spPr bwMode="auto">
            <a:xfrm>
              <a:off x="13327063" y="3090863"/>
              <a:ext cx="239713" cy="53975"/>
            </a:xfrm>
            <a:prstGeom prst="ellipse">
              <a:avLst/>
            </a:prstGeom>
            <a:noFill/>
            <a:ln w="127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1" name="Freeform 29">
              <a:extLst>
                <a:ext uri="{FF2B5EF4-FFF2-40B4-BE49-F238E27FC236}">
                  <a16:creationId xmlns:a16="http://schemas.microsoft.com/office/drawing/2014/main" id="{F7534EE1-EC2A-E7E5-CB82-AB3F9E937C0E}"/>
                </a:ext>
              </a:extLst>
            </p:cNvPr>
            <p:cNvSpPr>
              <a:spLocks/>
            </p:cNvSpPr>
            <p:nvPr/>
          </p:nvSpPr>
          <p:spPr bwMode="auto">
            <a:xfrm>
              <a:off x="13327063" y="3184525"/>
              <a:ext cx="239713" cy="26988"/>
            </a:xfrm>
            <a:custGeom>
              <a:avLst/>
              <a:gdLst>
                <a:gd name="T0" fmla="*/ 79 w 79"/>
                <a:gd name="T1" fmla="*/ 0 h 9"/>
                <a:gd name="T2" fmla="*/ 39 w 79"/>
                <a:gd name="T3" fmla="*/ 9 h 9"/>
                <a:gd name="T4" fmla="*/ 0 w 79"/>
                <a:gd name="T5" fmla="*/ 0 h 9"/>
              </a:gdLst>
              <a:ahLst/>
              <a:cxnLst>
                <a:cxn ang="0">
                  <a:pos x="T0" y="T1"/>
                </a:cxn>
                <a:cxn ang="0">
                  <a:pos x="T2" y="T3"/>
                </a:cxn>
                <a:cxn ang="0">
                  <a:pos x="T4" y="T5"/>
                </a:cxn>
              </a:cxnLst>
              <a:rect l="0" t="0" r="r" b="b"/>
              <a:pathLst>
                <a:path w="79" h="9">
                  <a:moveTo>
                    <a:pt x="79" y="0"/>
                  </a:moveTo>
                  <a:cubicBezTo>
                    <a:pt x="79" y="5"/>
                    <a:pt x="61" y="9"/>
                    <a:pt x="39" y="9"/>
                  </a:cubicBezTo>
                  <a:cubicBezTo>
                    <a:pt x="18" y="9"/>
                    <a:pt x="0" y="5"/>
                    <a:pt x="0" y="0"/>
                  </a:cubicBezTo>
                </a:path>
              </a:pathLst>
            </a:custGeom>
            <a:noFill/>
            <a:ln w="127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2" name="Line 30">
              <a:extLst>
                <a:ext uri="{FF2B5EF4-FFF2-40B4-BE49-F238E27FC236}">
                  <a16:creationId xmlns:a16="http://schemas.microsoft.com/office/drawing/2014/main" id="{F304E865-672F-29CE-C03A-968D770F9349}"/>
                </a:ext>
              </a:extLst>
            </p:cNvPr>
            <p:cNvSpPr>
              <a:spLocks noChangeShapeType="1"/>
            </p:cNvSpPr>
            <p:nvPr/>
          </p:nvSpPr>
          <p:spPr bwMode="auto">
            <a:xfrm flipV="1">
              <a:off x="13327063" y="3117850"/>
              <a:ext cx="0" cy="66675"/>
            </a:xfrm>
            <a:prstGeom prst="line">
              <a:avLst/>
            </a:prstGeom>
            <a:noFill/>
            <a:ln w="1270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3" name="Line 31">
              <a:extLst>
                <a:ext uri="{FF2B5EF4-FFF2-40B4-BE49-F238E27FC236}">
                  <a16:creationId xmlns:a16="http://schemas.microsoft.com/office/drawing/2014/main" id="{B1D256F0-DF36-E81E-9B7D-134DB1A3EC7C}"/>
                </a:ext>
              </a:extLst>
            </p:cNvPr>
            <p:cNvSpPr>
              <a:spLocks noChangeShapeType="1"/>
            </p:cNvSpPr>
            <p:nvPr/>
          </p:nvSpPr>
          <p:spPr bwMode="auto">
            <a:xfrm flipV="1">
              <a:off x="13566775" y="3117850"/>
              <a:ext cx="0" cy="66675"/>
            </a:xfrm>
            <a:prstGeom prst="line">
              <a:avLst/>
            </a:prstGeom>
            <a:noFill/>
            <a:ln w="1270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4" name="Freeform 32">
              <a:extLst>
                <a:ext uri="{FF2B5EF4-FFF2-40B4-BE49-F238E27FC236}">
                  <a16:creationId xmlns:a16="http://schemas.microsoft.com/office/drawing/2014/main" id="{F96FD1D1-34D6-D01E-5505-4F6CAD7B1AC4}"/>
                </a:ext>
              </a:extLst>
            </p:cNvPr>
            <p:cNvSpPr>
              <a:spLocks/>
            </p:cNvSpPr>
            <p:nvPr/>
          </p:nvSpPr>
          <p:spPr bwMode="auto">
            <a:xfrm>
              <a:off x="13327063" y="3248025"/>
              <a:ext cx="239713" cy="26988"/>
            </a:xfrm>
            <a:custGeom>
              <a:avLst/>
              <a:gdLst>
                <a:gd name="T0" fmla="*/ 79 w 79"/>
                <a:gd name="T1" fmla="*/ 0 h 9"/>
                <a:gd name="T2" fmla="*/ 39 w 79"/>
                <a:gd name="T3" fmla="*/ 9 h 9"/>
                <a:gd name="T4" fmla="*/ 0 w 79"/>
                <a:gd name="T5" fmla="*/ 0 h 9"/>
              </a:gdLst>
              <a:ahLst/>
              <a:cxnLst>
                <a:cxn ang="0">
                  <a:pos x="T0" y="T1"/>
                </a:cxn>
                <a:cxn ang="0">
                  <a:pos x="T2" y="T3"/>
                </a:cxn>
                <a:cxn ang="0">
                  <a:pos x="T4" y="T5"/>
                </a:cxn>
              </a:cxnLst>
              <a:rect l="0" t="0" r="r" b="b"/>
              <a:pathLst>
                <a:path w="79" h="9">
                  <a:moveTo>
                    <a:pt x="79" y="0"/>
                  </a:moveTo>
                  <a:cubicBezTo>
                    <a:pt x="79" y="5"/>
                    <a:pt x="61" y="9"/>
                    <a:pt x="39" y="9"/>
                  </a:cubicBezTo>
                  <a:cubicBezTo>
                    <a:pt x="18" y="9"/>
                    <a:pt x="0" y="5"/>
                    <a:pt x="0" y="0"/>
                  </a:cubicBezTo>
                </a:path>
              </a:pathLst>
            </a:custGeom>
            <a:noFill/>
            <a:ln w="127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5" name="Line 33">
              <a:extLst>
                <a:ext uri="{FF2B5EF4-FFF2-40B4-BE49-F238E27FC236}">
                  <a16:creationId xmlns:a16="http://schemas.microsoft.com/office/drawing/2014/main" id="{50BE870E-7F31-056B-54FB-0A45036BECA7}"/>
                </a:ext>
              </a:extLst>
            </p:cNvPr>
            <p:cNvSpPr>
              <a:spLocks noChangeShapeType="1"/>
            </p:cNvSpPr>
            <p:nvPr/>
          </p:nvSpPr>
          <p:spPr bwMode="auto">
            <a:xfrm flipV="1">
              <a:off x="13327063" y="3181350"/>
              <a:ext cx="0" cy="66675"/>
            </a:xfrm>
            <a:prstGeom prst="line">
              <a:avLst/>
            </a:prstGeom>
            <a:noFill/>
            <a:ln w="1270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6" name="Line 34">
              <a:extLst>
                <a:ext uri="{FF2B5EF4-FFF2-40B4-BE49-F238E27FC236}">
                  <a16:creationId xmlns:a16="http://schemas.microsoft.com/office/drawing/2014/main" id="{B2DBC10E-DB70-DBBD-61A2-BB9907BDCE31}"/>
                </a:ext>
              </a:extLst>
            </p:cNvPr>
            <p:cNvSpPr>
              <a:spLocks noChangeShapeType="1"/>
            </p:cNvSpPr>
            <p:nvPr/>
          </p:nvSpPr>
          <p:spPr bwMode="auto">
            <a:xfrm flipV="1">
              <a:off x="13566775" y="3181350"/>
              <a:ext cx="0" cy="66675"/>
            </a:xfrm>
            <a:prstGeom prst="line">
              <a:avLst/>
            </a:prstGeom>
            <a:noFill/>
            <a:ln w="1270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7" name="Freeform 35">
              <a:extLst>
                <a:ext uri="{FF2B5EF4-FFF2-40B4-BE49-F238E27FC236}">
                  <a16:creationId xmlns:a16="http://schemas.microsoft.com/office/drawing/2014/main" id="{C1226D03-2A7E-E726-5150-4D82717D3F1E}"/>
                </a:ext>
              </a:extLst>
            </p:cNvPr>
            <p:cNvSpPr>
              <a:spLocks/>
            </p:cNvSpPr>
            <p:nvPr/>
          </p:nvSpPr>
          <p:spPr bwMode="auto">
            <a:xfrm>
              <a:off x="13327063" y="3308350"/>
              <a:ext cx="239713" cy="30163"/>
            </a:xfrm>
            <a:custGeom>
              <a:avLst/>
              <a:gdLst>
                <a:gd name="T0" fmla="*/ 79 w 79"/>
                <a:gd name="T1" fmla="*/ 0 h 10"/>
                <a:gd name="T2" fmla="*/ 39 w 79"/>
                <a:gd name="T3" fmla="*/ 10 h 10"/>
                <a:gd name="T4" fmla="*/ 0 w 79"/>
                <a:gd name="T5" fmla="*/ 0 h 10"/>
              </a:gdLst>
              <a:ahLst/>
              <a:cxnLst>
                <a:cxn ang="0">
                  <a:pos x="T0" y="T1"/>
                </a:cxn>
                <a:cxn ang="0">
                  <a:pos x="T2" y="T3"/>
                </a:cxn>
                <a:cxn ang="0">
                  <a:pos x="T4" y="T5"/>
                </a:cxn>
              </a:cxnLst>
              <a:rect l="0" t="0" r="r" b="b"/>
              <a:pathLst>
                <a:path w="79" h="10">
                  <a:moveTo>
                    <a:pt x="79" y="0"/>
                  </a:moveTo>
                  <a:cubicBezTo>
                    <a:pt x="79" y="5"/>
                    <a:pt x="61" y="10"/>
                    <a:pt x="39" y="10"/>
                  </a:cubicBezTo>
                  <a:cubicBezTo>
                    <a:pt x="18" y="10"/>
                    <a:pt x="0" y="5"/>
                    <a:pt x="0" y="0"/>
                  </a:cubicBezTo>
                </a:path>
              </a:pathLst>
            </a:custGeom>
            <a:noFill/>
            <a:ln w="127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8" name="Line 36">
              <a:extLst>
                <a:ext uri="{FF2B5EF4-FFF2-40B4-BE49-F238E27FC236}">
                  <a16:creationId xmlns:a16="http://schemas.microsoft.com/office/drawing/2014/main" id="{733D4F15-DDF4-FA36-7D89-AE2D3AD81C42}"/>
                </a:ext>
              </a:extLst>
            </p:cNvPr>
            <p:cNvSpPr>
              <a:spLocks noChangeShapeType="1"/>
            </p:cNvSpPr>
            <p:nvPr/>
          </p:nvSpPr>
          <p:spPr bwMode="auto">
            <a:xfrm flipV="1">
              <a:off x="13327063" y="3241675"/>
              <a:ext cx="0" cy="66675"/>
            </a:xfrm>
            <a:prstGeom prst="line">
              <a:avLst/>
            </a:prstGeom>
            <a:noFill/>
            <a:ln w="1270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9" name="Line 37">
              <a:extLst>
                <a:ext uri="{FF2B5EF4-FFF2-40B4-BE49-F238E27FC236}">
                  <a16:creationId xmlns:a16="http://schemas.microsoft.com/office/drawing/2014/main" id="{79F2449B-5CE4-5F16-1FE0-A2FED11BEC55}"/>
                </a:ext>
              </a:extLst>
            </p:cNvPr>
            <p:cNvSpPr>
              <a:spLocks noChangeShapeType="1"/>
            </p:cNvSpPr>
            <p:nvPr/>
          </p:nvSpPr>
          <p:spPr bwMode="auto">
            <a:xfrm flipV="1">
              <a:off x="13566775" y="3241675"/>
              <a:ext cx="0" cy="66675"/>
            </a:xfrm>
            <a:prstGeom prst="line">
              <a:avLst/>
            </a:prstGeom>
            <a:noFill/>
            <a:ln w="1270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0" name="Oval 38">
              <a:extLst>
                <a:ext uri="{FF2B5EF4-FFF2-40B4-BE49-F238E27FC236}">
                  <a16:creationId xmlns:a16="http://schemas.microsoft.com/office/drawing/2014/main" id="{04CEC0C5-5EEE-4C11-E056-629ED9B2B990}"/>
                </a:ext>
              </a:extLst>
            </p:cNvPr>
            <p:cNvSpPr>
              <a:spLocks noChangeArrowheads="1"/>
            </p:cNvSpPr>
            <p:nvPr/>
          </p:nvSpPr>
          <p:spPr bwMode="auto">
            <a:xfrm>
              <a:off x="13523913" y="3170238"/>
              <a:ext cx="6350" cy="4763"/>
            </a:xfrm>
            <a:prstGeom prst="ellipse">
              <a:avLst/>
            </a:prstGeom>
            <a:noFill/>
            <a:ln w="127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1" name="Oval 39">
              <a:extLst>
                <a:ext uri="{FF2B5EF4-FFF2-40B4-BE49-F238E27FC236}">
                  <a16:creationId xmlns:a16="http://schemas.microsoft.com/office/drawing/2014/main" id="{F5F42AFB-6704-931B-43EC-2B1EBAEE6A54}"/>
                </a:ext>
              </a:extLst>
            </p:cNvPr>
            <p:cNvSpPr>
              <a:spLocks noChangeArrowheads="1"/>
            </p:cNvSpPr>
            <p:nvPr/>
          </p:nvSpPr>
          <p:spPr bwMode="auto">
            <a:xfrm>
              <a:off x="13523913" y="3233738"/>
              <a:ext cx="6350" cy="4763"/>
            </a:xfrm>
            <a:prstGeom prst="ellipse">
              <a:avLst/>
            </a:prstGeom>
            <a:noFill/>
            <a:ln w="127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2" name="Oval 40">
              <a:extLst>
                <a:ext uri="{FF2B5EF4-FFF2-40B4-BE49-F238E27FC236}">
                  <a16:creationId xmlns:a16="http://schemas.microsoft.com/office/drawing/2014/main" id="{368FD485-C1C8-FDD1-E390-DA21400BB8AE}"/>
                </a:ext>
              </a:extLst>
            </p:cNvPr>
            <p:cNvSpPr>
              <a:spLocks noChangeArrowheads="1"/>
            </p:cNvSpPr>
            <p:nvPr/>
          </p:nvSpPr>
          <p:spPr bwMode="auto">
            <a:xfrm>
              <a:off x="13523913" y="3297238"/>
              <a:ext cx="6350" cy="4763"/>
            </a:xfrm>
            <a:prstGeom prst="ellipse">
              <a:avLst/>
            </a:prstGeom>
            <a:noFill/>
            <a:ln w="127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153" name="Group 152">
            <a:extLst>
              <a:ext uri="{FF2B5EF4-FFF2-40B4-BE49-F238E27FC236}">
                <a16:creationId xmlns:a16="http://schemas.microsoft.com/office/drawing/2014/main" id="{5C7E7884-9E55-87E6-A8AE-C8C078F5F698}"/>
              </a:ext>
            </a:extLst>
          </p:cNvPr>
          <p:cNvGrpSpPr/>
          <p:nvPr/>
        </p:nvGrpSpPr>
        <p:grpSpPr>
          <a:xfrm>
            <a:off x="5166935" y="5823701"/>
            <a:ext cx="410072" cy="517246"/>
            <a:chOff x="6905128" y="4454277"/>
            <a:chExt cx="410072" cy="517246"/>
          </a:xfrm>
        </p:grpSpPr>
        <p:sp>
          <p:nvSpPr>
            <p:cNvPr id="154" name="Freeform 72">
              <a:extLst>
                <a:ext uri="{FF2B5EF4-FFF2-40B4-BE49-F238E27FC236}">
                  <a16:creationId xmlns:a16="http://schemas.microsoft.com/office/drawing/2014/main" id="{7921B76A-A2BD-4433-0B27-4B50329D8227}"/>
                </a:ext>
              </a:extLst>
            </p:cNvPr>
            <p:cNvSpPr>
              <a:spLocks/>
            </p:cNvSpPr>
            <p:nvPr/>
          </p:nvSpPr>
          <p:spPr bwMode="auto">
            <a:xfrm>
              <a:off x="6905128" y="4454277"/>
              <a:ext cx="410072" cy="404245"/>
            </a:xfrm>
            <a:custGeom>
              <a:avLst/>
              <a:gdLst>
                <a:gd name="T0" fmla="*/ 148 w 148"/>
                <a:gd name="T1" fmla="*/ 73 h 146"/>
                <a:gd name="T2" fmla="*/ 132 w 148"/>
                <a:gd name="T3" fmla="*/ 92 h 146"/>
                <a:gd name="T4" fmla="*/ 134 w 148"/>
                <a:gd name="T5" fmla="*/ 116 h 146"/>
                <a:gd name="T6" fmla="*/ 110 w 148"/>
                <a:gd name="T7" fmla="*/ 122 h 146"/>
                <a:gd name="T8" fmla="*/ 97 w 148"/>
                <a:gd name="T9" fmla="*/ 143 h 146"/>
                <a:gd name="T10" fmla="*/ 74 w 148"/>
                <a:gd name="T11" fmla="*/ 134 h 146"/>
                <a:gd name="T12" fmla="*/ 51 w 148"/>
                <a:gd name="T13" fmla="*/ 143 h 146"/>
                <a:gd name="T14" fmla="*/ 38 w 148"/>
                <a:gd name="T15" fmla="*/ 122 h 146"/>
                <a:gd name="T16" fmla="*/ 14 w 148"/>
                <a:gd name="T17" fmla="*/ 116 h 146"/>
                <a:gd name="T18" fmla="*/ 16 w 148"/>
                <a:gd name="T19" fmla="*/ 92 h 146"/>
                <a:gd name="T20" fmla="*/ 0 w 148"/>
                <a:gd name="T21" fmla="*/ 73 h 146"/>
                <a:gd name="T22" fmla="*/ 16 w 148"/>
                <a:gd name="T23" fmla="*/ 54 h 146"/>
                <a:gd name="T24" fmla="*/ 14 w 148"/>
                <a:gd name="T25" fmla="*/ 29 h 146"/>
                <a:gd name="T26" fmla="*/ 38 w 148"/>
                <a:gd name="T27" fmla="*/ 24 h 146"/>
                <a:gd name="T28" fmla="*/ 51 w 148"/>
                <a:gd name="T29" fmla="*/ 2 h 146"/>
                <a:gd name="T30" fmla="*/ 74 w 148"/>
                <a:gd name="T31" fmla="*/ 12 h 146"/>
                <a:gd name="T32" fmla="*/ 97 w 148"/>
                <a:gd name="T33" fmla="*/ 2 h 146"/>
                <a:gd name="T34" fmla="*/ 110 w 148"/>
                <a:gd name="T35" fmla="*/ 24 h 146"/>
                <a:gd name="T36" fmla="*/ 134 w 148"/>
                <a:gd name="T37" fmla="*/ 29 h 146"/>
                <a:gd name="T38" fmla="*/ 132 w 148"/>
                <a:gd name="T39" fmla="*/ 54 h 146"/>
                <a:gd name="T40" fmla="*/ 148 w 148"/>
                <a:gd name="T41"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8" h="146">
                  <a:moveTo>
                    <a:pt x="148" y="73"/>
                  </a:moveTo>
                  <a:cubicBezTo>
                    <a:pt x="148" y="80"/>
                    <a:pt x="134" y="85"/>
                    <a:pt x="132" y="92"/>
                  </a:cubicBezTo>
                  <a:cubicBezTo>
                    <a:pt x="130" y="98"/>
                    <a:pt x="138" y="111"/>
                    <a:pt x="134" y="116"/>
                  </a:cubicBezTo>
                  <a:cubicBezTo>
                    <a:pt x="130" y="122"/>
                    <a:pt x="115" y="118"/>
                    <a:pt x="110" y="122"/>
                  </a:cubicBezTo>
                  <a:cubicBezTo>
                    <a:pt x="104" y="126"/>
                    <a:pt x="104" y="141"/>
                    <a:pt x="97" y="143"/>
                  </a:cubicBezTo>
                  <a:cubicBezTo>
                    <a:pt x="90" y="146"/>
                    <a:pt x="81" y="134"/>
                    <a:pt x="74" y="134"/>
                  </a:cubicBezTo>
                  <a:cubicBezTo>
                    <a:pt x="67" y="134"/>
                    <a:pt x="57" y="146"/>
                    <a:pt x="51" y="143"/>
                  </a:cubicBezTo>
                  <a:cubicBezTo>
                    <a:pt x="44" y="141"/>
                    <a:pt x="44" y="126"/>
                    <a:pt x="38" y="122"/>
                  </a:cubicBezTo>
                  <a:cubicBezTo>
                    <a:pt x="32" y="118"/>
                    <a:pt x="18" y="122"/>
                    <a:pt x="14" y="116"/>
                  </a:cubicBezTo>
                  <a:cubicBezTo>
                    <a:pt x="10" y="111"/>
                    <a:pt x="18" y="98"/>
                    <a:pt x="16" y="92"/>
                  </a:cubicBezTo>
                  <a:cubicBezTo>
                    <a:pt x="14" y="85"/>
                    <a:pt x="0" y="80"/>
                    <a:pt x="0" y="73"/>
                  </a:cubicBezTo>
                  <a:cubicBezTo>
                    <a:pt x="0" y="65"/>
                    <a:pt x="14" y="60"/>
                    <a:pt x="16" y="54"/>
                  </a:cubicBezTo>
                  <a:cubicBezTo>
                    <a:pt x="18" y="47"/>
                    <a:pt x="10" y="35"/>
                    <a:pt x="14" y="29"/>
                  </a:cubicBezTo>
                  <a:cubicBezTo>
                    <a:pt x="18" y="23"/>
                    <a:pt x="32" y="28"/>
                    <a:pt x="38" y="24"/>
                  </a:cubicBezTo>
                  <a:cubicBezTo>
                    <a:pt x="44" y="19"/>
                    <a:pt x="44" y="4"/>
                    <a:pt x="51" y="2"/>
                  </a:cubicBezTo>
                  <a:cubicBezTo>
                    <a:pt x="57" y="0"/>
                    <a:pt x="67" y="12"/>
                    <a:pt x="74" y="12"/>
                  </a:cubicBezTo>
                  <a:cubicBezTo>
                    <a:pt x="81" y="12"/>
                    <a:pt x="90" y="0"/>
                    <a:pt x="97" y="2"/>
                  </a:cubicBezTo>
                  <a:cubicBezTo>
                    <a:pt x="104" y="4"/>
                    <a:pt x="104" y="19"/>
                    <a:pt x="110" y="24"/>
                  </a:cubicBezTo>
                  <a:cubicBezTo>
                    <a:pt x="115" y="28"/>
                    <a:pt x="130" y="23"/>
                    <a:pt x="134" y="29"/>
                  </a:cubicBezTo>
                  <a:cubicBezTo>
                    <a:pt x="138" y="35"/>
                    <a:pt x="130" y="47"/>
                    <a:pt x="132" y="54"/>
                  </a:cubicBezTo>
                  <a:cubicBezTo>
                    <a:pt x="134" y="60"/>
                    <a:pt x="148" y="65"/>
                    <a:pt x="148" y="73"/>
                  </a:cubicBezTo>
                  <a:close/>
                </a:path>
              </a:pathLst>
            </a:custGeom>
            <a:noFill/>
            <a:ln w="127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5" name="Freeform 73">
              <a:extLst>
                <a:ext uri="{FF2B5EF4-FFF2-40B4-BE49-F238E27FC236}">
                  <a16:creationId xmlns:a16="http://schemas.microsoft.com/office/drawing/2014/main" id="{7663700C-ECCE-0F61-F61B-6AE6742EBBD2}"/>
                </a:ext>
              </a:extLst>
            </p:cNvPr>
            <p:cNvSpPr>
              <a:spLocks/>
            </p:cNvSpPr>
            <p:nvPr/>
          </p:nvSpPr>
          <p:spPr bwMode="auto">
            <a:xfrm>
              <a:off x="6938912" y="4792118"/>
              <a:ext cx="171252" cy="179405"/>
            </a:xfrm>
            <a:custGeom>
              <a:avLst/>
              <a:gdLst>
                <a:gd name="T0" fmla="*/ 147 w 147"/>
                <a:gd name="T1" fmla="*/ 28 h 154"/>
                <a:gd name="T2" fmla="*/ 97 w 147"/>
                <a:gd name="T3" fmla="*/ 154 h 154"/>
                <a:gd name="T4" fmla="*/ 64 w 147"/>
                <a:gd name="T5" fmla="*/ 100 h 154"/>
                <a:gd name="T6" fmla="*/ 0 w 147"/>
                <a:gd name="T7" fmla="*/ 116 h 154"/>
                <a:gd name="T8" fmla="*/ 45 w 147"/>
                <a:gd name="T9" fmla="*/ 0 h 154"/>
              </a:gdLst>
              <a:ahLst/>
              <a:cxnLst>
                <a:cxn ang="0">
                  <a:pos x="T0" y="T1"/>
                </a:cxn>
                <a:cxn ang="0">
                  <a:pos x="T2" y="T3"/>
                </a:cxn>
                <a:cxn ang="0">
                  <a:pos x="T4" y="T5"/>
                </a:cxn>
                <a:cxn ang="0">
                  <a:pos x="T6" y="T7"/>
                </a:cxn>
                <a:cxn ang="0">
                  <a:pos x="T8" y="T9"/>
                </a:cxn>
              </a:cxnLst>
              <a:rect l="0" t="0" r="r" b="b"/>
              <a:pathLst>
                <a:path w="147" h="154">
                  <a:moveTo>
                    <a:pt x="147" y="28"/>
                  </a:moveTo>
                  <a:lnTo>
                    <a:pt x="97" y="154"/>
                  </a:lnTo>
                  <a:lnTo>
                    <a:pt x="64" y="100"/>
                  </a:lnTo>
                  <a:lnTo>
                    <a:pt x="0" y="116"/>
                  </a:lnTo>
                  <a:lnTo>
                    <a:pt x="45" y="0"/>
                  </a:lnTo>
                </a:path>
              </a:pathLst>
            </a:custGeom>
            <a:noFill/>
            <a:ln w="127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6" name="Freeform 74">
              <a:extLst>
                <a:ext uri="{FF2B5EF4-FFF2-40B4-BE49-F238E27FC236}">
                  <a16:creationId xmlns:a16="http://schemas.microsoft.com/office/drawing/2014/main" id="{2EE71199-782C-E1F3-6708-2B231031A3AE}"/>
                </a:ext>
              </a:extLst>
            </p:cNvPr>
            <p:cNvSpPr>
              <a:spLocks/>
            </p:cNvSpPr>
            <p:nvPr/>
          </p:nvSpPr>
          <p:spPr bwMode="auto">
            <a:xfrm>
              <a:off x="7110164" y="4792118"/>
              <a:ext cx="171252" cy="179405"/>
            </a:xfrm>
            <a:custGeom>
              <a:avLst/>
              <a:gdLst>
                <a:gd name="T0" fmla="*/ 0 w 147"/>
                <a:gd name="T1" fmla="*/ 28 h 154"/>
                <a:gd name="T2" fmla="*/ 50 w 147"/>
                <a:gd name="T3" fmla="*/ 154 h 154"/>
                <a:gd name="T4" fmla="*/ 83 w 147"/>
                <a:gd name="T5" fmla="*/ 100 h 154"/>
                <a:gd name="T6" fmla="*/ 147 w 147"/>
                <a:gd name="T7" fmla="*/ 116 h 154"/>
                <a:gd name="T8" fmla="*/ 102 w 147"/>
                <a:gd name="T9" fmla="*/ 0 h 154"/>
              </a:gdLst>
              <a:ahLst/>
              <a:cxnLst>
                <a:cxn ang="0">
                  <a:pos x="T0" y="T1"/>
                </a:cxn>
                <a:cxn ang="0">
                  <a:pos x="T2" y="T3"/>
                </a:cxn>
                <a:cxn ang="0">
                  <a:pos x="T4" y="T5"/>
                </a:cxn>
                <a:cxn ang="0">
                  <a:pos x="T6" y="T7"/>
                </a:cxn>
                <a:cxn ang="0">
                  <a:pos x="T8" y="T9"/>
                </a:cxn>
              </a:cxnLst>
              <a:rect l="0" t="0" r="r" b="b"/>
              <a:pathLst>
                <a:path w="147" h="154">
                  <a:moveTo>
                    <a:pt x="0" y="28"/>
                  </a:moveTo>
                  <a:lnTo>
                    <a:pt x="50" y="154"/>
                  </a:lnTo>
                  <a:lnTo>
                    <a:pt x="83" y="100"/>
                  </a:lnTo>
                  <a:lnTo>
                    <a:pt x="147" y="116"/>
                  </a:lnTo>
                  <a:lnTo>
                    <a:pt x="102" y="0"/>
                  </a:lnTo>
                </a:path>
              </a:pathLst>
            </a:custGeom>
            <a:noFill/>
            <a:ln w="127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157" name="Group 156">
              <a:extLst>
                <a:ext uri="{FF2B5EF4-FFF2-40B4-BE49-F238E27FC236}">
                  <a16:creationId xmlns:a16="http://schemas.microsoft.com/office/drawing/2014/main" id="{44103511-366F-02FA-4898-66D81CE62F47}"/>
                </a:ext>
              </a:extLst>
            </p:cNvPr>
            <p:cNvGrpSpPr/>
            <p:nvPr/>
          </p:nvGrpSpPr>
          <p:grpSpPr>
            <a:xfrm>
              <a:off x="6992758" y="4538111"/>
              <a:ext cx="234812" cy="236578"/>
              <a:chOff x="4136578" y="661042"/>
              <a:chExt cx="158016" cy="159203"/>
            </a:xfrm>
          </p:grpSpPr>
          <p:sp>
            <p:nvSpPr>
              <p:cNvPr id="158" name="Oval 10">
                <a:extLst>
                  <a:ext uri="{FF2B5EF4-FFF2-40B4-BE49-F238E27FC236}">
                    <a16:creationId xmlns:a16="http://schemas.microsoft.com/office/drawing/2014/main" id="{6DF840CC-FDC5-C974-2AC8-ADA3521A032B}"/>
                  </a:ext>
                </a:extLst>
              </p:cNvPr>
              <p:cNvSpPr>
                <a:spLocks noChangeArrowheads="1"/>
              </p:cNvSpPr>
              <p:nvPr/>
            </p:nvSpPr>
            <p:spPr bwMode="auto">
              <a:xfrm>
                <a:off x="4136578" y="661042"/>
                <a:ext cx="158016" cy="159203"/>
              </a:xfrm>
              <a:prstGeom prst="ellipse">
                <a:avLst/>
              </a:prstGeom>
              <a:noFill/>
              <a:ln w="127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9" name="Freeform 11">
                <a:extLst>
                  <a:ext uri="{FF2B5EF4-FFF2-40B4-BE49-F238E27FC236}">
                    <a16:creationId xmlns:a16="http://schemas.microsoft.com/office/drawing/2014/main" id="{921034A9-3E26-1953-F152-DE0B972137B8}"/>
                  </a:ext>
                </a:extLst>
              </p:cNvPr>
              <p:cNvSpPr>
                <a:spLocks/>
              </p:cNvSpPr>
              <p:nvPr/>
            </p:nvSpPr>
            <p:spPr bwMode="auto">
              <a:xfrm>
                <a:off x="4173409" y="710941"/>
                <a:ext cx="84354" cy="65345"/>
              </a:xfrm>
              <a:custGeom>
                <a:avLst/>
                <a:gdLst>
                  <a:gd name="T0" fmla="*/ 0 w 71"/>
                  <a:gd name="T1" fmla="*/ 29 h 55"/>
                  <a:gd name="T2" fmla="*/ 29 w 71"/>
                  <a:gd name="T3" fmla="*/ 55 h 55"/>
                  <a:gd name="T4" fmla="*/ 71 w 71"/>
                  <a:gd name="T5" fmla="*/ 0 h 55"/>
                </a:gdLst>
                <a:ahLst/>
                <a:cxnLst>
                  <a:cxn ang="0">
                    <a:pos x="T0" y="T1"/>
                  </a:cxn>
                  <a:cxn ang="0">
                    <a:pos x="T2" y="T3"/>
                  </a:cxn>
                  <a:cxn ang="0">
                    <a:pos x="T4" y="T5"/>
                  </a:cxn>
                </a:cxnLst>
                <a:rect l="0" t="0" r="r" b="b"/>
                <a:pathLst>
                  <a:path w="71" h="55">
                    <a:moveTo>
                      <a:pt x="0" y="29"/>
                    </a:moveTo>
                    <a:lnTo>
                      <a:pt x="29" y="55"/>
                    </a:lnTo>
                    <a:lnTo>
                      <a:pt x="71" y="0"/>
                    </a:lnTo>
                  </a:path>
                </a:pathLst>
              </a:custGeom>
              <a:noFill/>
              <a:ln w="127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grpSp>
        <p:nvGrpSpPr>
          <p:cNvPr id="187" name="Group 186">
            <a:extLst>
              <a:ext uri="{FF2B5EF4-FFF2-40B4-BE49-F238E27FC236}">
                <a16:creationId xmlns:a16="http://schemas.microsoft.com/office/drawing/2014/main" id="{2BFFD863-4277-142D-4119-09692DD58107}"/>
              </a:ext>
            </a:extLst>
          </p:cNvPr>
          <p:cNvGrpSpPr/>
          <p:nvPr/>
        </p:nvGrpSpPr>
        <p:grpSpPr>
          <a:xfrm>
            <a:off x="4863892" y="4502072"/>
            <a:ext cx="885645" cy="885645"/>
            <a:chOff x="2311879" y="1915064"/>
            <a:chExt cx="914400" cy="914400"/>
          </a:xfrm>
        </p:grpSpPr>
        <p:sp>
          <p:nvSpPr>
            <p:cNvPr id="188" name="Oval 187">
              <a:extLst>
                <a:ext uri="{FF2B5EF4-FFF2-40B4-BE49-F238E27FC236}">
                  <a16:creationId xmlns:a16="http://schemas.microsoft.com/office/drawing/2014/main" id="{D25C86B5-1B71-98BC-2117-5550B6D88D14}"/>
                </a:ext>
              </a:extLst>
            </p:cNvPr>
            <p:cNvSpPr/>
            <p:nvPr/>
          </p:nvSpPr>
          <p:spPr>
            <a:xfrm>
              <a:off x="2311879" y="1915064"/>
              <a:ext cx="914400" cy="914400"/>
            </a:xfrm>
            <a:prstGeom prst="ellipse">
              <a:avLst/>
            </a:prstGeom>
            <a:solidFill>
              <a:schemeClr val="bg1"/>
            </a:solidFill>
            <a:ln>
              <a:noFill/>
            </a:ln>
            <a:effectLst>
              <a:outerShdw blurRad="127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9" name="Oval 188">
              <a:extLst>
                <a:ext uri="{FF2B5EF4-FFF2-40B4-BE49-F238E27FC236}">
                  <a16:creationId xmlns:a16="http://schemas.microsoft.com/office/drawing/2014/main" id="{65C69215-2350-B11E-BF7B-73A0F5E6B9B3}"/>
                </a:ext>
              </a:extLst>
            </p:cNvPr>
            <p:cNvSpPr/>
            <p:nvPr/>
          </p:nvSpPr>
          <p:spPr>
            <a:xfrm>
              <a:off x="2377474" y="1980659"/>
              <a:ext cx="783211" cy="783211"/>
            </a:xfrm>
            <a:prstGeom prst="ellipse">
              <a:avLst/>
            </a:prstGeom>
            <a:solidFill>
              <a:schemeClr val="bg1"/>
            </a:solidFill>
            <a:ln w="38100">
              <a:gradFill>
                <a:gsLst>
                  <a:gs pos="0">
                    <a:srgbClr val="890000"/>
                  </a:gs>
                  <a:gs pos="100000">
                    <a:srgbClr val="CF0000"/>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90" name="Straight Connector 189">
            <a:extLst>
              <a:ext uri="{FF2B5EF4-FFF2-40B4-BE49-F238E27FC236}">
                <a16:creationId xmlns:a16="http://schemas.microsoft.com/office/drawing/2014/main" id="{1A03C5A9-F49E-8564-196D-668BB362D8FE}"/>
              </a:ext>
            </a:extLst>
          </p:cNvPr>
          <p:cNvCxnSpPr>
            <a:cxnSpLocks/>
          </p:cNvCxnSpPr>
          <p:nvPr/>
        </p:nvCxnSpPr>
        <p:spPr>
          <a:xfrm>
            <a:off x="5686005" y="4351947"/>
            <a:ext cx="3189547" cy="0"/>
          </a:xfrm>
          <a:prstGeom prst="line">
            <a:avLst/>
          </a:prstGeom>
          <a:ln w="1905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91" name="TextBox 190">
            <a:extLst>
              <a:ext uri="{FF2B5EF4-FFF2-40B4-BE49-F238E27FC236}">
                <a16:creationId xmlns:a16="http://schemas.microsoft.com/office/drawing/2014/main" id="{EF5DFA1A-B6C4-AECA-302E-57A3AEBB2F65}"/>
              </a:ext>
            </a:extLst>
          </p:cNvPr>
          <p:cNvSpPr txBox="1"/>
          <p:nvPr/>
        </p:nvSpPr>
        <p:spPr>
          <a:xfrm>
            <a:off x="5730898" y="4436861"/>
            <a:ext cx="3075919" cy="1038038"/>
          </a:xfrm>
          <a:prstGeom prst="rect">
            <a:avLst/>
          </a:prstGeom>
          <a:noFill/>
        </p:spPr>
        <p:txBody>
          <a:bodyPr wrap="square" rIns="0" anchor="ctr">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867" b="0" i="0" u="none" strike="noStrike" kern="1200" cap="none" spc="0" normalizeH="0" baseline="0" noProof="0" dirty="0">
                <a:ln>
                  <a:noFill/>
                </a:ln>
                <a:solidFill>
                  <a:srgbClr val="000000"/>
                </a:solidFill>
                <a:effectLst/>
                <a:uLnTx/>
                <a:uFillTx/>
                <a:latin typeface="Calibri" panose="020F0502020204030204"/>
                <a:ea typeface="+mn-ea"/>
                <a:cs typeface="+mn-cs"/>
              </a:rPr>
              <a:t>High-end features included such as cogging compensation, custom bi-quad filtering and high-speed position capture*</a:t>
            </a:r>
          </a:p>
        </p:txBody>
      </p:sp>
      <p:cxnSp>
        <p:nvCxnSpPr>
          <p:cNvPr id="193" name="Straight Connector 192">
            <a:extLst>
              <a:ext uri="{FF2B5EF4-FFF2-40B4-BE49-F238E27FC236}">
                <a16:creationId xmlns:a16="http://schemas.microsoft.com/office/drawing/2014/main" id="{9ECF2B37-123D-7640-D72A-BB0E5664BD4C}"/>
              </a:ext>
            </a:extLst>
          </p:cNvPr>
          <p:cNvCxnSpPr>
            <a:cxnSpLocks/>
          </p:cNvCxnSpPr>
          <p:nvPr/>
        </p:nvCxnSpPr>
        <p:spPr>
          <a:xfrm>
            <a:off x="5111822" y="4737525"/>
            <a:ext cx="1789" cy="3663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F2D678BD-D10B-16B1-98BB-D5E9E498777B}"/>
              </a:ext>
            </a:extLst>
          </p:cNvPr>
          <p:cNvCxnSpPr>
            <a:cxnSpLocks/>
          </p:cNvCxnSpPr>
          <p:nvPr/>
        </p:nvCxnSpPr>
        <p:spPr>
          <a:xfrm>
            <a:off x="5113611" y="5104112"/>
            <a:ext cx="46196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97" name="Arc 196">
            <a:extLst>
              <a:ext uri="{FF2B5EF4-FFF2-40B4-BE49-F238E27FC236}">
                <a16:creationId xmlns:a16="http://schemas.microsoft.com/office/drawing/2014/main" id="{8C4BCB8A-4D8E-F1AA-B612-656B38FFA807}"/>
              </a:ext>
            </a:extLst>
          </p:cNvPr>
          <p:cNvSpPr/>
          <p:nvPr/>
        </p:nvSpPr>
        <p:spPr>
          <a:xfrm>
            <a:off x="5111822" y="4816635"/>
            <a:ext cx="347499" cy="126785"/>
          </a:xfrm>
          <a:prstGeom prst="arc">
            <a:avLst>
              <a:gd name="adj1" fmla="val 16200000"/>
              <a:gd name="adj2" fmla="val 21082795"/>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9" name="Straight Connector 198">
            <a:extLst>
              <a:ext uri="{FF2B5EF4-FFF2-40B4-BE49-F238E27FC236}">
                <a16:creationId xmlns:a16="http://schemas.microsoft.com/office/drawing/2014/main" id="{3144C648-F86E-931A-0300-AF73AFAFDA6D}"/>
              </a:ext>
            </a:extLst>
          </p:cNvPr>
          <p:cNvCxnSpPr>
            <a:cxnSpLocks/>
            <a:endCxn id="197" idx="0"/>
          </p:cNvCxnSpPr>
          <p:nvPr/>
        </p:nvCxnSpPr>
        <p:spPr>
          <a:xfrm>
            <a:off x="5106822" y="4816634"/>
            <a:ext cx="178749" cy="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A6D17152-9461-AABD-8F13-C9C654AB0F0B}"/>
              </a:ext>
            </a:extLst>
          </p:cNvPr>
          <p:cNvCxnSpPr>
            <a:cxnSpLocks/>
            <a:stCxn id="197" idx="2"/>
          </p:cNvCxnSpPr>
          <p:nvPr/>
        </p:nvCxnSpPr>
        <p:spPr>
          <a:xfrm>
            <a:off x="5446022" y="4855704"/>
            <a:ext cx="128890" cy="248408"/>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4565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F5F5CB-23AB-0DA4-B6A9-39D93DB41E6B}"/>
              </a:ext>
            </a:extLst>
          </p:cNvPr>
          <p:cNvSpPr>
            <a:spLocks noGrp="1"/>
          </p:cNvSpPr>
          <p:nvPr>
            <p:ph idx="1"/>
          </p:nvPr>
        </p:nvSpPr>
        <p:spPr>
          <a:xfrm>
            <a:off x="240928" y="1819868"/>
            <a:ext cx="3871966" cy="2095500"/>
          </a:xfrm>
        </p:spPr>
        <p:txBody>
          <a:bodyPr/>
          <a:lstStyle/>
          <a:p>
            <a:r>
              <a:rPr lang="de-DE" sz="1600" b="1" i="1"/>
              <a:t>LUT = Look-up table</a:t>
            </a:r>
            <a:endParaRPr lang="de-DE" sz="1600" b="1" i="1" dirty="0"/>
          </a:p>
          <a:p>
            <a:pPr marL="285750" indent="-285750">
              <a:buFont typeface="Arial" panose="020B0604020202020204" pitchFamily="34" charset="0"/>
              <a:buChar char="•"/>
            </a:pPr>
            <a:r>
              <a:rPr lang="de-DE" sz="1600" b="0"/>
              <a:t>2048 Einträge</a:t>
            </a:r>
          </a:p>
          <a:p>
            <a:pPr marL="285750" indent="-285750">
              <a:buFont typeface="Arial" panose="020B0604020202020204" pitchFamily="34" charset="0"/>
              <a:buChar char="•"/>
            </a:pPr>
            <a:r>
              <a:rPr lang="de-DE" sz="1600" b="0"/>
              <a:t>3x mögliche Anwendungen</a:t>
            </a:r>
          </a:p>
          <a:p>
            <a:pPr marL="285750" indent="-285750">
              <a:buFont typeface="Arial" panose="020B0604020202020204" pitchFamily="34" charset="0"/>
              <a:buChar char="•"/>
            </a:pPr>
            <a:endParaRPr lang="de-DE" sz="1600" b="0"/>
          </a:p>
          <a:p>
            <a:r>
              <a:rPr lang="de-DE" sz="1600" i="1"/>
              <a:t>#1: Encoder-Positions-Fehler</a:t>
            </a:r>
          </a:p>
          <a:p>
            <a:pPr marL="285750" indent="-285750">
              <a:buFont typeface="Arial" panose="020B0604020202020204" pitchFamily="34" charset="0"/>
              <a:buChar char="•"/>
            </a:pPr>
            <a:r>
              <a:rPr lang="de-DE" sz="1600" b="0"/>
              <a:t>Ungenauer Encoder mit hochgenauem Encoder vermessen.</a:t>
            </a:r>
          </a:p>
          <a:p>
            <a:pPr marL="285750" indent="-285750">
              <a:buFont typeface="Arial" panose="020B0604020202020204" pitchFamily="34" charset="0"/>
              <a:buChar char="•"/>
            </a:pPr>
            <a:r>
              <a:rPr lang="de-DE" sz="1600" b="0"/>
              <a:t>Liste von 2048 Positions-Offsets erstellen und in der LUT eintragen.</a:t>
            </a:r>
          </a:p>
          <a:p>
            <a:pPr marL="285750" indent="-285750">
              <a:buFont typeface="Arial" panose="020B0604020202020204" pitchFamily="34" charset="0"/>
              <a:buChar char="•"/>
            </a:pPr>
            <a:r>
              <a:rPr lang="de-DE" sz="1600" b="0"/>
              <a:t>Controller kompensiert damit den Positionsfehler</a:t>
            </a:r>
          </a:p>
          <a:p>
            <a:pPr marL="285750" indent="-285750">
              <a:buFont typeface="Arial" panose="020B0604020202020204" pitchFamily="34" charset="0"/>
              <a:buChar char="•"/>
            </a:pPr>
            <a:endParaRPr lang="de-DE" b="0" dirty="0"/>
          </a:p>
          <a:p>
            <a:r>
              <a:rPr lang="de-DE" sz="1600" i="1"/>
              <a:t>#2: Resolver-Winkel-Fehler</a:t>
            </a:r>
          </a:p>
          <a:p>
            <a:pPr marL="285750" indent="-285750">
              <a:buFont typeface="Arial" panose="020B0604020202020204" pitchFamily="34" charset="0"/>
              <a:buChar char="•"/>
            </a:pPr>
            <a:r>
              <a:rPr lang="de-DE" sz="1600" b="0"/>
              <a:t>Ähnlich wie Encoder, aber hier wird der Resolver-Winkel kompensiert.</a:t>
            </a:r>
          </a:p>
          <a:p>
            <a:endParaRPr lang="en-US" dirty="0"/>
          </a:p>
        </p:txBody>
      </p:sp>
      <p:sp>
        <p:nvSpPr>
          <p:cNvPr id="3" name="Text Placeholder 2">
            <a:extLst>
              <a:ext uri="{FF2B5EF4-FFF2-40B4-BE49-F238E27FC236}">
                <a16:creationId xmlns:a16="http://schemas.microsoft.com/office/drawing/2014/main" id="{A2DA6463-F128-9AA3-3F31-125079A0669A}"/>
              </a:ext>
            </a:extLst>
          </p:cNvPr>
          <p:cNvSpPr>
            <a:spLocks noGrp="1"/>
          </p:cNvSpPr>
          <p:nvPr>
            <p:ph type="body" sz="quarter" idx="13"/>
          </p:nvPr>
        </p:nvSpPr>
        <p:spPr/>
        <p:txBody>
          <a:bodyPr/>
          <a:lstStyle/>
          <a:p>
            <a:r>
              <a:rPr lang="en-US"/>
              <a:t>Kompensation über LUT</a:t>
            </a:r>
            <a:endParaRPr lang="en-US" dirty="0"/>
          </a:p>
        </p:txBody>
      </p:sp>
      <p:sp>
        <p:nvSpPr>
          <p:cNvPr id="6" name="Slide Number Placeholder 5">
            <a:extLst>
              <a:ext uri="{FF2B5EF4-FFF2-40B4-BE49-F238E27FC236}">
                <a16:creationId xmlns:a16="http://schemas.microsoft.com/office/drawing/2014/main" id="{C6236F9D-957A-0491-47C7-B37D5C4768AB}"/>
              </a:ext>
            </a:extLst>
          </p:cNvPr>
          <p:cNvSpPr>
            <a:spLocks noGrp="1"/>
          </p:cNvSpPr>
          <p:nvPr>
            <p:ph type="sldNum" sz="quarter" idx="16"/>
          </p:nvPr>
        </p:nvSpPr>
        <p:spPr/>
        <p:txBody>
          <a:bodyPr/>
          <a:lstStyle/>
          <a:p>
            <a:pPr>
              <a:defRPr/>
            </a:pPr>
            <a:fld id="{6BBC6128-25F0-468C-ADBF-5A8B47A1B928}" type="slidenum">
              <a:rPr lang="de-DE" smtClean="0"/>
              <a:pPr>
                <a:defRPr/>
              </a:pPr>
              <a:t>14</a:t>
            </a:fld>
            <a:endParaRPr lang="de-DE" dirty="0"/>
          </a:p>
        </p:txBody>
      </p:sp>
      <p:pic>
        <p:nvPicPr>
          <p:cNvPr id="14" name="Grafik 13">
            <a:extLst>
              <a:ext uri="{FF2B5EF4-FFF2-40B4-BE49-F238E27FC236}">
                <a16:creationId xmlns:a16="http://schemas.microsoft.com/office/drawing/2014/main" id="{8D699175-7EE0-5754-78C9-CE6959AC4BBC}"/>
              </a:ext>
            </a:extLst>
          </p:cNvPr>
          <p:cNvPicPr>
            <a:picLocks noChangeAspect="1"/>
          </p:cNvPicPr>
          <p:nvPr/>
        </p:nvPicPr>
        <p:blipFill>
          <a:blip r:embed="rId3"/>
          <a:stretch>
            <a:fillRect/>
          </a:stretch>
        </p:blipFill>
        <p:spPr>
          <a:xfrm>
            <a:off x="4110066" y="1581738"/>
            <a:ext cx="4793006" cy="2673022"/>
          </a:xfrm>
          <a:prstGeom prst="rect">
            <a:avLst/>
          </a:prstGeom>
          <a:ln w="88900" cap="sq" cmpd="thickThin">
            <a:solidFill>
              <a:srgbClr val="000000"/>
            </a:solidFill>
            <a:prstDash val="solid"/>
            <a:miter lim="800000"/>
          </a:ln>
          <a:effectLst>
            <a:innerShdw blurRad="76200">
              <a:srgbClr val="000000"/>
            </a:innerShdw>
          </a:effectLst>
        </p:spPr>
      </p:pic>
      <p:sp>
        <p:nvSpPr>
          <p:cNvPr id="16" name="Textfeld 15">
            <a:extLst>
              <a:ext uri="{FF2B5EF4-FFF2-40B4-BE49-F238E27FC236}">
                <a16:creationId xmlns:a16="http://schemas.microsoft.com/office/drawing/2014/main" id="{FCFE824A-DBBD-4142-9285-1600F558CF5B}"/>
              </a:ext>
            </a:extLst>
          </p:cNvPr>
          <p:cNvSpPr txBox="1"/>
          <p:nvPr/>
        </p:nvSpPr>
        <p:spPr>
          <a:xfrm>
            <a:off x="4481070" y="4702829"/>
            <a:ext cx="4572000" cy="1754326"/>
          </a:xfrm>
          <a:prstGeom prst="rect">
            <a:avLst/>
          </a:prstGeom>
          <a:noFill/>
        </p:spPr>
        <p:txBody>
          <a:bodyPr wrap="square">
            <a:spAutoFit/>
          </a:bodyPr>
          <a:lstStyle/>
          <a:p>
            <a:r>
              <a:rPr lang="de-DE" sz="1800" b="1" i="1"/>
              <a:t>#3: Cogging &amp; Momentenwelligkeit</a:t>
            </a:r>
          </a:p>
          <a:p>
            <a:pPr marL="285750" indent="-285750">
              <a:buFont typeface="Arial" panose="020B0604020202020204" pitchFamily="34" charset="0"/>
              <a:buChar char="•"/>
            </a:pPr>
            <a:r>
              <a:rPr lang="de-DE" sz="1800" b="0"/>
              <a:t>Haltestrom für 2048 Positionen vermessen (z.B. automatisch über CANopen/EtherCAT</a:t>
            </a:r>
          </a:p>
          <a:p>
            <a:pPr marL="285750" indent="-285750">
              <a:buFont typeface="Arial" panose="020B0604020202020204" pitchFamily="34" charset="0"/>
              <a:buChar char="•"/>
            </a:pPr>
            <a:r>
              <a:rPr lang="de-DE"/>
              <a:t>LUT erstellen</a:t>
            </a:r>
          </a:p>
          <a:p>
            <a:pPr marL="285750" indent="-285750">
              <a:buFont typeface="Arial" panose="020B0604020202020204" pitchFamily="34" charset="0"/>
              <a:buChar char="•"/>
            </a:pPr>
            <a:r>
              <a:rPr lang="de-DE" sz="1800" b="0"/>
              <a:t>Pro Position wird dann ein Strom-Offset auf die Stromsollwertvorgabe addiert</a:t>
            </a:r>
          </a:p>
        </p:txBody>
      </p:sp>
    </p:spTree>
    <p:extLst>
      <p:ext uri="{BB962C8B-B14F-4D97-AF65-F5344CB8AC3E}">
        <p14:creationId xmlns:p14="http://schemas.microsoft.com/office/powerpoint/2010/main" val="3730193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2"/>
          <p:cNvSpPr txBox="1">
            <a:spLocks/>
          </p:cNvSpPr>
          <p:nvPr/>
        </p:nvSpPr>
        <p:spPr>
          <a:xfrm>
            <a:off x="461371" y="303012"/>
            <a:ext cx="5891804" cy="520700"/>
          </a:xfrm>
          <a:prstGeom prst="rect">
            <a:avLst/>
          </a:prstGeom>
        </p:spPr>
        <p:txBody>
          <a:bodyPr/>
          <a:lstStyle>
            <a:lvl1pPr marL="342900" indent="-342900" algn="l" rtl="0" eaLnBrk="0" fontAlgn="base" hangingPunct="0">
              <a:spcBef>
                <a:spcPct val="20000"/>
              </a:spcBef>
              <a:spcAft>
                <a:spcPct val="0"/>
              </a:spcAft>
              <a:buFont typeface="Arial" charset="0"/>
              <a:buNone/>
              <a:defRPr sz="1800" b="1" kern="1200">
                <a:solidFill>
                  <a:schemeClr val="tx1"/>
                </a:solidFill>
                <a:latin typeface="Arial" pitchFamily="34" charset="0"/>
                <a:ea typeface="+mn-ea"/>
                <a:cs typeface="Arial" pitchFamily="34" charset="0"/>
              </a:defRPr>
            </a:lvl1pPr>
            <a:lvl2pPr marL="268288" indent="-268288" algn="l" rtl="0" eaLnBrk="0" fontAlgn="base" hangingPunct="0">
              <a:spcBef>
                <a:spcPct val="20000"/>
              </a:spcBef>
              <a:spcAft>
                <a:spcPct val="0"/>
              </a:spcAft>
              <a:buFont typeface="Arial" pitchFamily="34" charset="0"/>
              <a:buChar char="•"/>
              <a:defRPr sz="1800" kern="1200">
                <a:solidFill>
                  <a:schemeClr val="tx1"/>
                </a:solidFill>
                <a:latin typeface="Arial" pitchFamily="34" charset="0"/>
                <a:ea typeface="+mn-ea"/>
                <a:cs typeface="Arial" pitchFamily="34" charset="0"/>
              </a:defRPr>
            </a:lvl2pPr>
            <a:lvl3pPr marL="536575" indent="-268288" algn="l" rtl="0" eaLnBrk="0" fontAlgn="base" hangingPunct="0">
              <a:spcBef>
                <a:spcPct val="20000"/>
              </a:spcBef>
              <a:spcAft>
                <a:spcPct val="0"/>
              </a:spcAft>
              <a:buFont typeface="Symbol" pitchFamily="18" charset="2"/>
              <a:buChar char="-"/>
              <a:defRPr sz="1600" kern="1200">
                <a:solidFill>
                  <a:schemeClr val="tx1"/>
                </a:solidFill>
                <a:latin typeface="Arial" pitchFamily="34" charset="0"/>
                <a:ea typeface="+mn-ea"/>
                <a:cs typeface="Arial" pitchFamily="34" charset="0"/>
              </a:defRPr>
            </a:lvl3pPr>
            <a:lvl4pPr marL="804863" indent="-268288"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1073150" indent="-268288"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de-DE" sz="2400">
                <a:solidFill>
                  <a:srgbClr val="009CDD"/>
                </a:solidFill>
              </a:rPr>
              <a:t>Beispiel eines einstellbaren Filters</a:t>
            </a:r>
            <a:endParaRPr lang="de-DE" sz="2400" dirty="0">
              <a:solidFill>
                <a:srgbClr val="009CDD"/>
              </a:solidFill>
            </a:endParaRPr>
          </a:p>
        </p:txBody>
      </p:sp>
      <p:cxnSp>
        <p:nvCxnSpPr>
          <p:cNvPr id="10" name="Gerade Verbindung 12"/>
          <p:cNvCxnSpPr/>
          <p:nvPr/>
        </p:nvCxnSpPr>
        <p:spPr>
          <a:xfrm>
            <a:off x="0" y="1131888"/>
            <a:ext cx="6253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Grafik 5">
            <a:extLst>
              <a:ext uri="{FF2B5EF4-FFF2-40B4-BE49-F238E27FC236}">
                <a16:creationId xmlns:a16="http://schemas.microsoft.com/office/drawing/2014/main" id="{5B550468-1D58-BD9E-FFBA-63D5E80D416E}"/>
              </a:ext>
            </a:extLst>
          </p:cNvPr>
          <p:cNvPicPr>
            <a:picLocks noChangeAspect="1"/>
          </p:cNvPicPr>
          <p:nvPr/>
        </p:nvPicPr>
        <p:blipFill>
          <a:blip r:embed="rId3"/>
          <a:stretch>
            <a:fillRect/>
          </a:stretch>
        </p:blipFill>
        <p:spPr>
          <a:xfrm>
            <a:off x="1350469" y="1302216"/>
            <a:ext cx="5891804" cy="5170172"/>
          </a:xfrm>
          <a:prstGeom prst="rect">
            <a:avLst/>
          </a:prstGeom>
        </p:spPr>
      </p:pic>
    </p:spTree>
    <p:extLst>
      <p:ext uri="{BB962C8B-B14F-4D97-AF65-F5344CB8AC3E}">
        <p14:creationId xmlns:p14="http://schemas.microsoft.com/office/powerpoint/2010/main" val="4084095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DA6463-F128-9AA3-3F31-125079A0669A}"/>
              </a:ext>
            </a:extLst>
          </p:cNvPr>
          <p:cNvSpPr>
            <a:spLocks noGrp="1"/>
          </p:cNvSpPr>
          <p:nvPr>
            <p:ph type="body" sz="quarter" idx="13"/>
          </p:nvPr>
        </p:nvSpPr>
        <p:spPr>
          <a:xfrm>
            <a:off x="461370" y="483987"/>
            <a:ext cx="5696833" cy="520700"/>
          </a:xfrm>
        </p:spPr>
        <p:txBody>
          <a:bodyPr>
            <a:normAutofit/>
          </a:bodyPr>
          <a:lstStyle/>
          <a:p>
            <a:r>
              <a:rPr lang="en-US"/>
              <a:t>#1: Wafer-Inspektions-Roboter </a:t>
            </a:r>
          </a:p>
          <a:p>
            <a:endParaRPr lang="en-US" dirty="0"/>
          </a:p>
        </p:txBody>
      </p:sp>
      <p:sp>
        <p:nvSpPr>
          <p:cNvPr id="6" name="Slide Number Placeholder 5">
            <a:extLst>
              <a:ext uri="{FF2B5EF4-FFF2-40B4-BE49-F238E27FC236}">
                <a16:creationId xmlns:a16="http://schemas.microsoft.com/office/drawing/2014/main" id="{C6236F9D-957A-0491-47C7-B37D5C4768AB}"/>
              </a:ext>
            </a:extLst>
          </p:cNvPr>
          <p:cNvSpPr>
            <a:spLocks noGrp="1"/>
          </p:cNvSpPr>
          <p:nvPr>
            <p:ph type="sldNum" sz="quarter" idx="16"/>
          </p:nvPr>
        </p:nvSpPr>
        <p:spPr/>
        <p:txBody>
          <a:bodyPr/>
          <a:lstStyle/>
          <a:p>
            <a:pPr>
              <a:defRPr/>
            </a:pPr>
            <a:fld id="{6BBC6128-25F0-468C-ADBF-5A8B47A1B928}" type="slidenum">
              <a:rPr lang="de-DE" smtClean="0"/>
              <a:pPr>
                <a:defRPr/>
              </a:pPr>
              <a:t>16</a:t>
            </a:fld>
            <a:endParaRPr lang="de-DE" dirty="0"/>
          </a:p>
        </p:txBody>
      </p:sp>
      <p:pic>
        <p:nvPicPr>
          <p:cNvPr id="11" name="Grafik 10">
            <a:extLst>
              <a:ext uri="{FF2B5EF4-FFF2-40B4-BE49-F238E27FC236}">
                <a16:creationId xmlns:a16="http://schemas.microsoft.com/office/drawing/2014/main" id="{F7508083-390C-A8CD-4A4C-9AC46ACFE2F8}"/>
              </a:ext>
            </a:extLst>
          </p:cNvPr>
          <p:cNvPicPr>
            <a:picLocks noChangeAspect="1"/>
          </p:cNvPicPr>
          <p:nvPr/>
        </p:nvPicPr>
        <p:blipFill>
          <a:blip r:embed="rId3"/>
          <a:stretch>
            <a:fillRect/>
          </a:stretch>
        </p:blipFill>
        <p:spPr>
          <a:xfrm>
            <a:off x="615820" y="1434439"/>
            <a:ext cx="7756116" cy="2273881"/>
          </a:xfrm>
          <a:prstGeom prst="rect">
            <a:avLst/>
          </a:prstGeom>
        </p:spPr>
      </p:pic>
      <p:pic>
        <p:nvPicPr>
          <p:cNvPr id="13" name="Grafik 12">
            <a:extLst>
              <a:ext uri="{FF2B5EF4-FFF2-40B4-BE49-F238E27FC236}">
                <a16:creationId xmlns:a16="http://schemas.microsoft.com/office/drawing/2014/main" id="{0D3DC25B-62A3-F4C3-D626-AF6500323D2E}"/>
              </a:ext>
            </a:extLst>
          </p:cNvPr>
          <p:cNvPicPr>
            <a:picLocks noChangeAspect="1"/>
          </p:cNvPicPr>
          <p:nvPr/>
        </p:nvPicPr>
        <p:blipFill>
          <a:blip r:embed="rId4"/>
          <a:stretch>
            <a:fillRect/>
          </a:stretch>
        </p:blipFill>
        <p:spPr>
          <a:xfrm>
            <a:off x="797133" y="3708320"/>
            <a:ext cx="7640116" cy="2467319"/>
          </a:xfrm>
          <a:prstGeom prst="rect">
            <a:avLst/>
          </a:prstGeom>
          <a:ln>
            <a:solidFill>
              <a:schemeClr val="accent1"/>
            </a:solidFill>
          </a:ln>
        </p:spPr>
      </p:pic>
    </p:spTree>
    <p:extLst>
      <p:ext uri="{BB962C8B-B14F-4D97-AF65-F5344CB8AC3E}">
        <p14:creationId xmlns:p14="http://schemas.microsoft.com/office/powerpoint/2010/main" val="57041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F5F5CB-23AB-0DA4-B6A9-39D93DB41E6B}"/>
              </a:ext>
            </a:extLst>
          </p:cNvPr>
          <p:cNvSpPr>
            <a:spLocks noGrp="1"/>
          </p:cNvSpPr>
          <p:nvPr>
            <p:ph idx="1"/>
          </p:nvPr>
        </p:nvSpPr>
        <p:spPr>
          <a:xfrm>
            <a:off x="4572000" y="2868289"/>
            <a:ext cx="4863820" cy="2471363"/>
          </a:xfrm>
        </p:spPr>
        <p:txBody>
          <a:bodyPr/>
          <a:lstStyle/>
          <a:p>
            <a:r>
              <a:rPr lang="de-DE" b="1" i="1"/>
              <a:t>Vacuum </a:t>
            </a:r>
            <a:r>
              <a:rPr lang="de-DE" b="1" i="1" dirty="0"/>
              <a:t>Wafer </a:t>
            </a:r>
            <a:r>
              <a:rPr lang="de-DE" i="1" dirty="0"/>
              <a:t>H</a:t>
            </a:r>
            <a:r>
              <a:rPr lang="de-DE" b="1" i="1" dirty="0"/>
              <a:t>andler Robot:</a:t>
            </a:r>
          </a:p>
          <a:p>
            <a:pPr marL="285750" indent="-285750">
              <a:buFont typeface="Arial" panose="020B0604020202020204" pitchFamily="34" charset="0"/>
              <a:buChar char="•"/>
            </a:pPr>
            <a:r>
              <a:rPr lang="de-DE" b="0" dirty="0"/>
              <a:t>3-4 </a:t>
            </a:r>
            <a:r>
              <a:rPr lang="de-DE" b="0" dirty="0" err="1"/>
              <a:t>axes</a:t>
            </a:r>
            <a:r>
              <a:rPr lang="de-DE" b="0" dirty="0"/>
              <a:t>, </a:t>
            </a:r>
            <a:r>
              <a:rPr lang="de-DE" b="0" dirty="0" err="1"/>
              <a:t>point</a:t>
            </a:r>
            <a:r>
              <a:rPr lang="de-DE" b="0" dirty="0"/>
              <a:t>-</a:t>
            </a:r>
            <a:r>
              <a:rPr lang="de-DE" b="0" dirty="0" err="1"/>
              <a:t>to</a:t>
            </a:r>
            <a:r>
              <a:rPr lang="de-DE" b="0" dirty="0"/>
              <a:t>-point and </a:t>
            </a:r>
            <a:r>
              <a:rPr lang="de-DE" b="0" dirty="0" err="1"/>
              <a:t>coordinated</a:t>
            </a:r>
            <a:r>
              <a:rPr lang="de-DE" b="0" dirty="0"/>
              <a:t> </a:t>
            </a:r>
            <a:r>
              <a:rPr lang="de-DE" b="0" dirty="0" err="1"/>
              <a:t>motion</a:t>
            </a:r>
            <a:endParaRPr lang="de-DE" b="0" dirty="0"/>
          </a:p>
          <a:p>
            <a:pPr marL="285750" indent="-285750">
              <a:buFont typeface="Arial" panose="020B0604020202020204" pitchFamily="34" charset="0"/>
              <a:buChar char="•"/>
            </a:pPr>
            <a:r>
              <a:rPr lang="de-DE" b="0" dirty="0"/>
              <a:t>EtherCAT </a:t>
            </a:r>
            <a:r>
              <a:rPr lang="de-DE" b="0" dirty="0" err="1"/>
              <a:t>based</a:t>
            </a:r>
            <a:endParaRPr lang="de-DE" b="0" dirty="0"/>
          </a:p>
          <a:p>
            <a:pPr marL="285750" indent="-285750">
              <a:buFont typeface="Arial" panose="020B0604020202020204" pitchFamily="34" charset="0"/>
              <a:buChar char="•"/>
            </a:pPr>
            <a:r>
              <a:rPr lang="de-DE" b="0"/>
              <a:t>Controlled by Acontis EtherCAT master</a:t>
            </a:r>
            <a:endParaRPr lang="de-DE" b="0" dirty="0"/>
          </a:p>
          <a:p>
            <a:endParaRPr lang="en-US" dirty="0"/>
          </a:p>
        </p:txBody>
      </p:sp>
      <p:sp>
        <p:nvSpPr>
          <p:cNvPr id="3" name="Text Placeholder 2">
            <a:extLst>
              <a:ext uri="{FF2B5EF4-FFF2-40B4-BE49-F238E27FC236}">
                <a16:creationId xmlns:a16="http://schemas.microsoft.com/office/drawing/2014/main" id="{A2DA6463-F128-9AA3-3F31-125079A0669A}"/>
              </a:ext>
            </a:extLst>
          </p:cNvPr>
          <p:cNvSpPr>
            <a:spLocks noGrp="1"/>
          </p:cNvSpPr>
          <p:nvPr>
            <p:ph type="body" sz="quarter" idx="13"/>
          </p:nvPr>
        </p:nvSpPr>
        <p:spPr/>
        <p:txBody>
          <a:bodyPr>
            <a:normAutofit fontScale="85000" lnSpcReduction="10000"/>
          </a:bodyPr>
          <a:lstStyle/>
          <a:p>
            <a:r>
              <a:rPr lang="en-US"/>
              <a:t>#1: Wafer-Inspektions-Roboter (Lösung)</a:t>
            </a:r>
            <a:endParaRPr lang="en-US" dirty="0"/>
          </a:p>
        </p:txBody>
      </p:sp>
      <p:sp>
        <p:nvSpPr>
          <p:cNvPr id="6" name="Slide Number Placeholder 5">
            <a:extLst>
              <a:ext uri="{FF2B5EF4-FFF2-40B4-BE49-F238E27FC236}">
                <a16:creationId xmlns:a16="http://schemas.microsoft.com/office/drawing/2014/main" id="{C6236F9D-957A-0491-47C7-B37D5C4768AB}"/>
              </a:ext>
            </a:extLst>
          </p:cNvPr>
          <p:cNvSpPr>
            <a:spLocks noGrp="1"/>
          </p:cNvSpPr>
          <p:nvPr>
            <p:ph type="sldNum" sz="quarter" idx="16"/>
          </p:nvPr>
        </p:nvSpPr>
        <p:spPr/>
        <p:txBody>
          <a:bodyPr/>
          <a:lstStyle/>
          <a:p>
            <a:pPr>
              <a:defRPr/>
            </a:pPr>
            <a:fld id="{6BBC6128-25F0-468C-ADBF-5A8B47A1B928}" type="slidenum">
              <a:rPr lang="de-DE" smtClean="0"/>
              <a:pPr>
                <a:defRPr/>
              </a:pPr>
              <a:t>17</a:t>
            </a:fld>
            <a:endParaRPr lang="de-DE" dirty="0"/>
          </a:p>
        </p:txBody>
      </p:sp>
      <p:pic>
        <p:nvPicPr>
          <p:cNvPr id="7" name="Picture 2">
            <a:extLst>
              <a:ext uri="{FF2B5EF4-FFF2-40B4-BE49-F238E27FC236}">
                <a16:creationId xmlns:a16="http://schemas.microsoft.com/office/drawing/2014/main" id="{8455899A-3D73-6D77-0F2E-C642EA443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7646" y="1426307"/>
            <a:ext cx="2309498" cy="121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AMAT robot">
            <a:extLst>
              <a:ext uri="{FF2B5EF4-FFF2-40B4-BE49-F238E27FC236}">
                <a16:creationId xmlns:a16="http://schemas.microsoft.com/office/drawing/2014/main" id="{CB5D9912-D355-5FD8-7738-7C29BFC5F2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252" y="1257857"/>
            <a:ext cx="4036097" cy="3165566"/>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1">
            <a:extLst>
              <a:ext uri="{FF2B5EF4-FFF2-40B4-BE49-F238E27FC236}">
                <a16:creationId xmlns:a16="http://schemas.microsoft.com/office/drawing/2014/main" id="{6A680D6D-FE4F-BF0F-F885-6BA16299CC32}"/>
              </a:ext>
            </a:extLst>
          </p:cNvPr>
          <p:cNvSpPr txBox="1">
            <a:spLocks/>
          </p:cNvSpPr>
          <p:nvPr/>
        </p:nvSpPr>
        <p:spPr bwMode="auto">
          <a:xfrm>
            <a:off x="542680" y="4694003"/>
            <a:ext cx="7873476" cy="1574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itchFamily="34" charset="0"/>
              <a:buNone/>
              <a:defRPr sz="1800" b="1" kern="1200">
                <a:solidFill>
                  <a:schemeClr val="tx1"/>
                </a:solidFill>
                <a:latin typeface="Arial" pitchFamily="34" charset="0"/>
                <a:ea typeface="+mn-ea"/>
                <a:cs typeface="Arial" pitchFamily="34" charset="0"/>
              </a:defRPr>
            </a:lvl1pPr>
            <a:lvl2pPr marL="269875" indent="-269875" algn="l" rtl="0" eaLnBrk="0" fontAlgn="base" hangingPunct="0">
              <a:spcBef>
                <a:spcPct val="20000"/>
              </a:spcBef>
              <a:spcAft>
                <a:spcPct val="0"/>
              </a:spcAft>
              <a:buFont typeface="Arial" pitchFamily="34" charset="0"/>
              <a:buChar char="•"/>
              <a:defRPr sz="1800" kern="1200">
                <a:solidFill>
                  <a:schemeClr val="tx1"/>
                </a:solidFill>
                <a:latin typeface="Arial" pitchFamily="34" charset="0"/>
                <a:ea typeface="+mn-ea"/>
                <a:cs typeface="Arial" pitchFamily="34" charset="0"/>
              </a:defRPr>
            </a:lvl2pPr>
            <a:lvl3pPr marL="541338" indent="-271463" algn="l" rtl="0" eaLnBrk="0" fontAlgn="base" hangingPunct="0">
              <a:spcBef>
                <a:spcPct val="20000"/>
              </a:spcBef>
              <a:spcAft>
                <a:spcPct val="0"/>
              </a:spcAft>
              <a:buFont typeface="Symbol" pitchFamily="18" charset="2"/>
              <a:buChar char="-"/>
              <a:defRPr sz="1600" kern="1200">
                <a:solidFill>
                  <a:schemeClr val="tx1"/>
                </a:solidFill>
                <a:latin typeface="Arial" pitchFamily="34" charset="0"/>
                <a:ea typeface="+mn-ea"/>
                <a:cs typeface="Arial" pitchFamily="34" charset="0"/>
              </a:defRPr>
            </a:lvl3pPr>
            <a:lvl4pPr marL="804863" indent="-268288"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1073150" indent="-268288"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i="1" dirty="0"/>
              <a:t>Key </a:t>
            </a:r>
            <a:r>
              <a:rPr lang="de-DE" i="1" dirty="0" err="1"/>
              <a:t>benefits</a:t>
            </a:r>
            <a:r>
              <a:rPr lang="de-DE" i="1" dirty="0"/>
              <a:t>:</a:t>
            </a:r>
          </a:p>
          <a:p>
            <a:pPr marL="285750" indent="-285750">
              <a:buFont typeface="Arial" pitchFamily="34" charset="0"/>
              <a:buChar char="•"/>
            </a:pPr>
            <a:r>
              <a:rPr lang="de-DE" b="0"/>
              <a:t>Form-factor of AEV controller </a:t>
            </a:r>
            <a:r>
              <a:rPr lang="de-DE" b="0" dirty="0" err="1"/>
              <a:t>reduced</a:t>
            </a:r>
            <a:r>
              <a:rPr lang="de-DE" b="0" dirty="0"/>
              <a:t> </a:t>
            </a:r>
            <a:r>
              <a:rPr lang="de-DE" b="0" dirty="0" err="1"/>
              <a:t>system</a:t>
            </a:r>
            <a:r>
              <a:rPr lang="de-DE" b="0" dirty="0"/>
              <a:t> </a:t>
            </a:r>
            <a:r>
              <a:rPr lang="de-DE" b="0" dirty="0" err="1"/>
              <a:t>costs</a:t>
            </a:r>
            <a:r>
              <a:rPr lang="de-DE" b="0" dirty="0"/>
              <a:t> </a:t>
            </a:r>
          </a:p>
          <a:p>
            <a:pPr marL="285750" indent="-285750">
              <a:buFont typeface="Arial" pitchFamily="34" charset="0"/>
              <a:buChar char="•"/>
            </a:pPr>
            <a:r>
              <a:rPr lang="de-DE" b="0"/>
              <a:t>High-speed </a:t>
            </a:r>
            <a:r>
              <a:rPr lang="de-DE" b="0" dirty="0" err="1"/>
              <a:t>input</a:t>
            </a:r>
            <a:r>
              <a:rPr lang="de-DE" b="0" dirty="0"/>
              <a:t> </a:t>
            </a:r>
            <a:r>
              <a:rPr lang="de-DE" b="0" dirty="0" err="1"/>
              <a:t>position</a:t>
            </a:r>
            <a:r>
              <a:rPr lang="de-DE" b="0" dirty="0"/>
              <a:t> </a:t>
            </a:r>
            <a:r>
              <a:rPr lang="de-DE" b="0" dirty="0" err="1"/>
              <a:t>capture</a:t>
            </a:r>
            <a:r>
              <a:rPr lang="de-DE" b="0" dirty="0"/>
              <a:t> and trace </a:t>
            </a:r>
            <a:r>
              <a:rPr lang="de-DE" b="0" dirty="0" err="1"/>
              <a:t>buffer</a:t>
            </a:r>
            <a:r>
              <a:rPr lang="de-DE" b="0" dirty="0"/>
              <a:t> </a:t>
            </a:r>
            <a:r>
              <a:rPr lang="de-DE" b="0" dirty="0" err="1"/>
              <a:t>storage</a:t>
            </a:r>
            <a:endParaRPr lang="de-DE" b="0" dirty="0"/>
          </a:p>
          <a:p>
            <a:pPr marL="285750" indent="-285750">
              <a:buFont typeface="Arial" pitchFamily="34" charset="0"/>
              <a:buChar char="•"/>
            </a:pPr>
            <a:r>
              <a:rPr lang="de-DE" b="0" dirty="0" err="1"/>
              <a:t>Following</a:t>
            </a:r>
            <a:r>
              <a:rPr lang="de-DE" b="0" dirty="0"/>
              <a:t> </a:t>
            </a:r>
            <a:r>
              <a:rPr lang="de-DE" b="0" dirty="0" err="1"/>
              <a:t>error</a:t>
            </a:r>
            <a:r>
              <a:rPr lang="de-DE" b="0" dirty="0"/>
              <a:t> </a:t>
            </a:r>
            <a:r>
              <a:rPr lang="de-DE" b="0" dirty="0" err="1"/>
              <a:t>reduction</a:t>
            </a:r>
            <a:r>
              <a:rPr lang="de-DE" b="0" dirty="0"/>
              <a:t> possible due </a:t>
            </a:r>
            <a:r>
              <a:rPr lang="de-DE" b="0" dirty="0" err="1"/>
              <a:t>to</a:t>
            </a:r>
            <a:r>
              <a:rPr lang="de-DE" b="0" dirty="0"/>
              <a:t> model-</a:t>
            </a:r>
            <a:r>
              <a:rPr lang="de-DE" b="0" dirty="0" err="1"/>
              <a:t>based</a:t>
            </a:r>
            <a:r>
              <a:rPr lang="de-DE" b="0" dirty="0"/>
              <a:t> </a:t>
            </a:r>
            <a:r>
              <a:rPr lang="de-DE" b="0" dirty="0" err="1"/>
              <a:t>dynamics</a:t>
            </a:r>
            <a:r>
              <a:rPr lang="de-DE" b="0" dirty="0"/>
              <a:t> and </a:t>
            </a:r>
            <a:r>
              <a:rPr lang="de-DE" b="0" dirty="0" err="1"/>
              <a:t>disturbance</a:t>
            </a:r>
            <a:r>
              <a:rPr lang="de-DE" b="0" dirty="0"/>
              <a:t> </a:t>
            </a:r>
            <a:r>
              <a:rPr lang="de-DE" b="0" dirty="0" err="1"/>
              <a:t>compensation</a:t>
            </a:r>
            <a:r>
              <a:rPr lang="de-DE" b="0" dirty="0"/>
              <a:t> in </a:t>
            </a:r>
            <a:r>
              <a:rPr lang="de-DE" b="0" dirty="0" err="1"/>
              <a:t>drive</a:t>
            </a:r>
            <a:endParaRPr lang="de-DE" b="0" dirty="0"/>
          </a:p>
          <a:p>
            <a:endParaRPr lang="en-US" dirty="0"/>
          </a:p>
        </p:txBody>
      </p:sp>
      <p:sp>
        <p:nvSpPr>
          <p:cNvPr id="5" name="Textfeld 4">
            <a:extLst>
              <a:ext uri="{FF2B5EF4-FFF2-40B4-BE49-F238E27FC236}">
                <a16:creationId xmlns:a16="http://schemas.microsoft.com/office/drawing/2014/main" id="{899FB5E1-7BDF-DDA7-EF73-E28A60580DFA}"/>
              </a:ext>
            </a:extLst>
          </p:cNvPr>
          <p:cNvSpPr txBox="1"/>
          <p:nvPr/>
        </p:nvSpPr>
        <p:spPr>
          <a:xfrm>
            <a:off x="7576908" y="1220417"/>
            <a:ext cx="1678497" cy="461665"/>
          </a:xfrm>
          <a:prstGeom prst="rect">
            <a:avLst/>
          </a:prstGeom>
          <a:noFill/>
        </p:spPr>
        <p:txBody>
          <a:bodyPr wrap="square" rtlCol="0">
            <a:spAutoFit/>
          </a:bodyPr>
          <a:lstStyle/>
          <a:p>
            <a:r>
              <a:rPr lang="de-DE" sz="1200" b="1"/>
              <a:t>AEV controller</a:t>
            </a:r>
          </a:p>
          <a:p>
            <a:r>
              <a:rPr lang="de-DE" sz="1200" b="1"/>
              <a:t>64x41x17mm</a:t>
            </a:r>
          </a:p>
        </p:txBody>
      </p:sp>
    </p:spTree>
    <p:extLst>
      <p:ext uri="{BB962C8B-B14F-4D97-AF65-F5344CB8AC3E}">
        <p14:creationId xmlns:p14="http://schemas.microsoft.com/office/powerpoint/2010/main" val="2669973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F5F5CB-23AB-0DA4-B6A9-39D93DB41E6B}"/>
              </a:ext>
            </a:extLst>
          </p:cNvPr>
          <p:cNvSpPr>
            <a:spLocks noGrp="1"/>
          </p:cNvSpPr>
          <p:nvPr>
            <p:ph idx="1"/>
          </p:nvPr>
        </p:nvSpPr>
        <p:spPr>
          <a:xfrm>
            <a:off x="4610419" y="1778644"/>
            <a:ext cx="4148405" cy="2095500"/>
          </a:xfrm>
        </p:spPr>
        <p:txBody>
          <a:bodyPr/>
          <a:lstStyle/>
          <a:p>
            <a:r>
              <a:rPr lang="de-DE" b="1" i="1" dirty="0" err="1"/>
              <a:t>Gantry</a:t>
            </a:r>
            <a:r>
              <a:rPr lang="de-DE" b="1" i="1" dirty="0"/>
              <a:t> </a:t>
            </a:r>
            <a:r>
              <a:rPr lang="de-DE" b="1" i="1" dirty="0" err="1"/>
              <a:t>controlled</a:t>
            </a:r>
            <a:r>
              <a:rPr lang="de-DE" b="1" i="1" dirty="0"/>
              <a:t> </a:t>
            </a:r>
            <a:r>
              <a:rPr lang="de-DE" b="1" i="1" dirty="0" err="1"/>
              <a:t>elevation</a:t>
            </a:r>
            <a:r>
              <a:rPr lang="de-DE" b="1" i="1" dirty="0"/>
              <a:t>:</a:t>
            </a:r>
          </a:p>
          <a:p>
            <a:pPr marL="285750" indent="-285750">
              <a:buFont typeface="Arial" panose="020B0604020202020204" pitchFamily="34" charset="0"/>
              <a:buChar char="•"/>
            </a:pPr>
            <a:r>
              <a:rPr lang="de-DE" b="0" dirty="0"/>
              <a:t>2 </a:t>
            </a:r>
            <a:r>
              <a:rPr lang="de-DE" b="0" dirty="0" err="1"/>
              <a:t>axes</a:t>
            </a:r>
            <a:r>
              <a:rPr lang="de-DE" b="0" dirty="0"/>
              <a:t>, </a:t>
            </a:r>
            <a:r>
              <a:rPr lang="de-DE" b="0" dirty="0" err="1"/>
              <a:t>cross-coupled</a:t>
            </a:r>
            <a:r>
              <a:rPr lang="de-DE" b="0" dirty="0"/>
              <a:t> </a:t>
            </a:r>
            <a:r>
              <a:rPr lang="de-DE" b="0" dirty="0" err="1"/>
              <a:t>using</a:t>
            </a:r>
            <a:r>
              <a:rPr lang="de-DE" b="0" dirty="0"/>
              <a:t> Copley Bus®</a:t>
            </a:r>
          </a:p>
          <a:p>
            <a:pPr marL="285750" indent="-285750">
              <a:buFont typeface="Arial" panose="020B0604020202020204" pitchFamily="34" charset="0"/>
              <a:buChar char="•"/>
            </a:pPr>
            <a:r>
              <a:rPr lang="de-DE" b="0" dirty="0" err="1"/>
              <a:t>Customized</a:t>
            </a:r>
            <a:r>
              <a:rPr lang="de-DE" b="0" dirty="0"/>
              <a:t> CAN-bus </a:t>
            </a:r>
            <a:r>
              <a:rPr lang="de-DE" b="0" dirty="0" err="1"/>
              <a:t>control</a:t>
            </a:r>
            <a:endParaRPr lang="de-DE" b="0" dirty="0"/>
          </a:p>
          <a:p>
            <a:pPr marL="285750" indent="-285750">
              <a:buFont typeface="Arial" panose="020B0604020202020204" pitchFamily="34" charset="0"/>
              <a:buChar char="•"/>
            </a:pPr>
            <a:r>
              <a:rPr lang="de-DE" b="0" dirty="0" err="1"/>
              <a:t>Highest</a:t>
            </a:r>
            <a:r>
              <a:rPr lang="de-DE" b="0" dirty="0"/>
              <a:t> </a:t>
            </a:r>
            <a:r>
              <a:rPr lang="de-DE" b="0" dirty="0" err="1"/>
              <a:t>synchronized</a:t>
            </a:r>
            <a:r>
              <a:rPr lang="de-DE" b="0" dirty="0"/>
              <a:t> </a:t>
            </a:r>
            <a:r>
              <a:rPr lang="de-DE" b="0" dirty="0" err="1"/>
              <a:t>current</a:t>
            </a:r>
            <a:r>
              <a:rPr lang="de-DE" b="0" dirty="0"/>
              <a:t> </a:t>
            </a:r>
            <a:r>
              <a:rPr lang="de-DE" b="0" dirty="0" err="1"/>
              <a:t>output</a:t>
            </a:r>
            <a:endParaRPr lang="de-DE" b="0" dirty="0"/>
          </a:p>
          <a:p>
            <a:endParaRPr lang="en-US" dirty="0"/>
          </a:p>
        </p:txBody>
      </p:sp>
      <p:sp>
        <p:nvSpPr>
          <p:cNvPr id="3" name="Text Placeholder 2">
            <a:extLst>
              <a:ext uri="{FF2B5EF4-FFF2-40B4-BE49-F238E27FC236}">
                <a16:creationId xmlns:a16="http://schemas.microsoft.com/office/drawing/2014/main" id="{A2DA6463-F128-9AA3-3F31-125079A0669A}"/>
              </a:ext>
            </a:extLst>
          </p:cNvPr>
          <p:cNvSpPr>
            <a:spLocks noGrp="1"/>
          </p:cNvSpPr>
          <p:nvPr>
            <p:ph type="body" sz="quarter" idx="13"/>
          </p:nvPr>
        </p:nvSpPr>
        <p:spPr/>
        <p:txBody>
          <a:bodyPr/>
          <a:lstStyle/>
          <a:p>
            <a:r>
              <a:rPr lang="en-US"/>
              <a:t>#2: Gantry mit zwei Achsen</a:t>
            </a:r>
            <a:endParaRPr lang="en-US" dirty="0"/>
          </a:p>
        </p:txBody>
      </p:sp>
      <p:sp>
        <p:nvSpPr>
          <p:cNvPr id="6" name="Slide Number Placeholder 5">
            <a:extLst>
              <a:ext uri="{FF2B5EF4-FFF2-40B4-BE49-F238E27FC236}">
                <a16:creationId xmlns:a16="http://schemas.microsoft.com/office/drawing/2014/main" id="{C6236F9D-957A-0491-47C7-B37D5C4768AB}"/>
              </a:ext>
            </a:extLst>
          </p:cNvPr>
          <p:cNvSpPr>
            <a:spLocks noGrp="1"/>
          </p:cNvSpPr>
          <p:nvPr>
            <p:ph type="sldNum" sz="quarter" idx="16"/>
          </p:nvPr>
        </p:nvSpPr>
        <p:spPr/>
        <p:txBody>
          <a:bodyPr/>
          <a:lstStyle/>
          <a:p>
            <a:pPr>
              <a:defRPr/>
            </a:pPr>
            <a:fld id="{6BBC6128-25F0-468C-ADBF-5A8B47A1B928}" type="slidenum">
              <a:rPr lang="de-DE" smtClean="0"/>
              <a:pPr>
                <a:defRPr/>
              </a:pPr>
              <a:t>18</a:t>
            </a:fld>
            <a:endParaRPr lang="de-DE" dirty="0"/>
          </a:p>
        </p:txBody>
      </p:sp>
      <p:sp>
        <p:nvSpPr>
          <p:cNvPr id="9" name="Content Placeholder 1">
            <a:extLst>
              <a:ext uri="{FF2B5EF4-FFF2-40B4-BE49-F238E27FC236}">
                <a16:creationId xmlns:a16="http://schemas.microsoft.com/office/drawing/2014/main" id="{6A680D6D-FE4F-BF0F-F885-6BA16299CC32}"/>
              </a:ext>
            </a:extLst>
          </p:cNvPr>
          <p:cNvSpPr txBox="1">
            <a:spLocks/>
          </p:cNvSpPr>
          <p:nvPr/>
        </p:nvSpPr>
        <p:spPr bwMode="auto">
          <a:xfrm>
            <a:off x="823668" y="4250006"/>
            <a:ext cx="5234552" cy="182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itchFamily="34" charset="0"/>
              <a:buNone/>
              <a:defRPr sz="1800" b="1" kern="1200">
                <a:solidFill>
                  <a:schemeClr val="tx1"/>
                </a:solidFill>
                <a:latin typeface="Arial" pitchFamily="34" charset="0"/>
                <a:ea typeface="+mn-ea"/>
                <a:cs typeface="Arial" pitchFamily="34" charset="0"/>
              </a:defRPr>
            </a:lvl1pPr>
            <a:lvl2pPr marL="269875" indent="-269875" algn="l" rtl="0" eaLnBrk="0" fontAlgn="base" hangingPunct="0">
              <a:spcBef>
                <a:spcPct val="20000"/>
              </a:spcBef>
              <a:spcAft>
                <a:spcPct val="0"/>
              </a:spcAft>
              <a:buFont typeface="Arial" pitchFamily="34" charset="0"/>
              <a:buChar char="•"/>
              <a:defRPr sz="1800" kern="1200">
                <a:solidFill>
                  <a:schemeClr val="tx1"/>
                </a:solidFill>
                <a:latin typeface="Arial" pitchFamily="34" charset="0"/>
                <a:ea typeface="+mn-ea"/>
                <a:cs typeface="Arial" pitchFamily="34" charset="0"/>
              </a:defRPr>
            </a:lvl2pPr>
            <a:lvl3pPr marL="541338" indent="-271463" algn="l" rtl="0" eaLnBrk="0" fontAlgn="base" hangingPunct="0">
              <a:spcBef>
                <a:spcPct val="20000"/>
              </a:spcBef>
              <a:spcAft>
                <a:spcPct val="0"/>
              </a:spcAft>
              <a:buFont typeface="Symbol" pitchFamily="18" charset="2"/>
              <a:buChar char="-"/>
              <a:defRPr sz="1600" kern="1200">
                <a:solidFill>
                  <a:schemeClr val="tx1"/>
                </a:solidFill>
                <a:latin typeface="Arial" pitchFamily="34" charset="0"/>
                <a:ea typeface="+mn-ea"/>
                <a:cs typeface="Arial" pitchFamily="34" charset="0"/>
              </a:defRPr>
            </a:lvl3pPr>
            <a:lvl4pPr marL="804863" indent="-268288"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1073150" indent="-268288"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i="1" dirty="0"/>
              <a:t>Key </a:t>
            </a:r>
            <a:r>
              <a:rPr lang="de-DE" i="1" dirty="0" err="1"/>
              <a:t>benefits</a:t>
            </a:r>
            <a:r>
              <a:rPr lang="de-DE" i="1" dirty="0"/>
              <a:t>:</a:t>
            </a:r>
          </a:p>
          <a:p>
            <a:pPr marL="285750" indent="-285750">
              <a:buFont typeface="Arial" pitchFamily="34" charset="0"/>
              <a:buChar char="•"/>
            </a:pPr>
            <a:r>
              <a:rPr lang="de-DE" b="0"/>
              <a:t>Smooth powerful </a:t>
            </a:r>
            <a:r>
              <a:rPr lang="de-DE" b="0" dirty="0" err="1"/>
              <a:t>precise</a:t>
            </a:r>
            <a:r>
              <a:rPr lang="de-DE" b="0" dirty="0"/>
              <a:t> </a:t>
            </a:r>
            <a:r>
              <a:rPr lang="de-DE" b="0" dirty="0" err="1"/>
              <a:t>movement</a:t>
            </a:r>
            <a:endParaRPr lang="de-DE" b="0" dirty="0"/>
          </a:p>
          <a:p>
            <a:pPr marL="285750" indent="-285750">
              <a:buFont typeface="Arial" pitchFamily="34" charset="0"/>
              <a:buChar char="•"/>
            </a:pPr>
            <a:r>
              <a:rPr lang="de-DE" b="0"/>
              <a:t>Synchronisation </a:t>
            </a:r>
            <a:r>
              <a:rPr lang="de-DE" b="0" dirty="0"/>
              <a:t>on </a:t>
            </a:r>
            <a:r>
              <a:rPr lang="de-DE" b="0" dirty="0" err="1"/>
              <a:t>highest</a:t>
            </a:r>
            <a:r>
              <a:rPr lang="de-DE" b="0" dirty="0"/>
              <a:t> </a:t>
            </a:r>
            <a:r>
              <a:rPr lang="de-DE" b="0" dirty="0" err="1"/>
              <a:t>level</a:t>
            </a:r>
            <a:endParaRPr lang="de-DE" b="0" dirty="0"/>
          </a:p>
          <a:p>
            <a:pPr marL="285750" indent="-285750">
              <a:buFont typeface="Arial" pitchFamily="34" charset="0"/>
              <a:buChar char="•"/>
            </a:pPr>
            <a:r>
              <a:rPr lang="de-DE" b="0" dirty="0" err="1"/>
              <a:t>Following</a:t>
            </a:r>
            <a:r>
              <a:rPr lang="de-DE" b="0" dirty="0"/>
              <a:t> </a:t>
            </a:r>
            <a:r>
              <a:rPr lang="de-DE" b="0" dirty="0" err="1"/>
              <a:t>error</a:t>
            </a:r>
            <a:r>
              <a:rPr lang="de-DE" b="0" dirty="0"/>
              <a:t> </a:t>
            </a:r>
            <a:r>
              <a:rPr lang="de-DE" b="0" dirty="0" err="1"/>
              <a:t>reduction</a:t>
            </a:r>
            <a:r>
              <a:rPr lang="de-DE" b="0" dirty="0"/>
              <a:t> possible due </a:t>
            </a:r>
            <a:r>
              <a:rPr lang="de-DE" b="0" dirty="0" err="1"/>
              <a:t>to</a:t>
            </a:r>
            <a:r>
              <a:rPr lang="de-DE" b="0" dirty="0"/>
              <a:t> model-</a:t>
            </a:r>
            <a:r>
              <a:rPr lang="de-DE" b="0" dirty="0" err="1"/>
              <a:t>based</a:t>
            </a:r>
            <a:r>
              <a:rPr lang="de-DE" b="0" dirty="0"/>
              <a:t> </a:t>
            </a:r>
            <a:r>
              <a:rPr lang="de-DE" b="0" dirty="0" err="1"/>
              <a:t>dynamics</a:t>
            </a:r>
            <a:r>
              <a:rPr lang="de-DE" b="0" dirty="0"/>
              <a:t> and </a:t>
            </a:r>
            <a:r>
              <a:rPr lang="de-DE" b="0" dirty="0" err="1"/>
              <a:t>disturbance</a:t>
            </a:r>
            <a:r>
              <a:rPr lang="de-DE" b="0" dirty="0"/>
              <a:t> </a:t>
            </a:r>
            <a:r>
              <a:rPr lang="de-DE" b="0" dirty="0" err="1"/>
              <a:t>compensation</a:t>
            </a:r>
            <a:r>
              <a:rPr lang="de-DE" b="0" dirty="0"/>
              <a:t> in </a:t>
            </a:r>
            <a:r>
              <a:rPr lang="de-DE" b="0" dirty="0" err="1"/>
              <a:t>drive</a:t>
            </a:r>
            <a:endParaRPr lang="de-DE" b="0" dirty="0"/>
          </a:p>
          <a:p>
            <a:endParaRPr lang="en-US" dirty="0"/>
          </a:p>
        </p:txBody>
      </p:sp>
      <p:pic>
        <p:nvPicPr>
          <p:cNvPr id="1026" name="Picture 2" descr="Hydraulic Scissor Lift Tables- Marco South Africa">
            <a:extLst>
              <a:ext uri="{FF2B5EF4-FFF2-40B4-BE49-F238E27FC236}">
                <a16:creationId xmlns:a16="http://schemas.microsoft.com/office/drawing/2014/main" id="{D1207543-A04F-3931-FFDB-0F4A9BBE2C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668" y="1588248"/>
            <a:ext cx="2857500" cy="23336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A02E2D2-8F42-2CD6-8683-EEA557A01C0F}"/>
              </a:ext>
            </a:extLst>
          </p:cNvPr>
          <p:cNvPicPr>
            <a:picLocks noChangeAspect="1"/>
          </p:cNvPicPr>
          <p:nvPr/>
        </p:nvPicPr>
        <p:blipFill>
          <a:blip r:embed="rId4"/>
          <a:stretch>
            <a:fillRect/>
          </a:stretch>
        </p:blipFill>
        <p:spPr>
          <a:xfrm>
            <a:off x="5901325" y="3739151"/>
            <a:ext cx="3162300" cy="2095500"/>
          </a:xfrm>
          <a:prstGeom prst="rect">
            <a:avLst/>
          </a:prstGeom>
        </p:spPr>
      </p:pic>
      <p:sp>
        <p:nvSpPr>
          <p:cNvPr id="5" name="Textfeld 4">
            <a:extLst>
              <a:ext uri="{FF2B5EF4-FFF2-40B4-BE49-F238E27FC236}">
                <a16:creationId xmlns:a16="http://schemas.microsoft.com/office/drawing/2014/main" id="{C474E4F2-206F-FAE4-07E9-705AC08E63AE}"/>
              </a:ext>
            </a:extLst>
          </p:cNvPr>
          <p:cNvSpPr txBox="1"/>
          <p:nvPr/>
        </p:nvSpPr>
        <p:spPr>
          <a:xfrm>
            <a:off x="7576908" y="5372986"/>
            <a:ext cx="1678497" cy="646331"/>
          </a:xfrm>
          <a:prstGeom prst="rect">
            <a:avLst/>
          </a:prstGeom>
          <a:noFill/>
        </p:spPr>
        <p:txBody>
          <a:bodyPr wrap="square" rtlCol="0">
            <a:spAutoFit/>
          </a:bodyPr>
          <a:lstStyle/>
          <a:p>
            <a:r>
              <a:rPr lang="de-DE" sz="1200" b="1"/>
              <a:t>APV controller in der Trägerplatine mit Kühlkörper</a:t>
            </a:r>
          </a:p>
        </p:txBody>
      </p:sp>
    </p:spTree>
    <p:extLst>
      <p:ext uri="{BB962C8B-B14F-4D97-AF65-F5344CB8AC3E}">
        <p14:creationId xmlns:p14="http://schemas.microsoft.com/office/powerpoint/2010/main" val="625702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F5F5CB-23AB-0DA4-B6A9-39D93DB41E6B}"/>
              </a:ext>
            </a:extLst>
          </p:cNvPr>
          <p:cNvSpPr>
            <a:spLocks noGrp="1"/>
          </p:cNvSpPr>
          <p:nvPr>
            <p:ph idx="1"/>
          </p:nvPr>
        </p:nvSpPr>
        <p:spPr>
          <a:xfrm>
            <a:off x="3991834" y="2509949"/>
            <a:ext cx="3871966" cy="2095500"/>
          </a:xfrm>
        </p:spPr>
        <p:txBody>
          <a:bodyPr/>
          <a:lstStyle/>
          <a:p>
            <a:r>
              <a:rPr lang="de-DE" b="1" i="1" dirty="0" err="1"/>
              <a:t>Diagnostic</a:t>
            </a:r>
            <a:r>
              <a:rPr lang="de-DE" b="1" i="1" dirty="0"/>
              <a:t> </a:t>
            </a:r>
            <a:r>
              <a:rPr lang="de-DE" b="1" i="1" dirty="0" err="1"/>
              <a:t>imaging</a:t>
            </a:r>
            <a:r>
              <a:rPr lang="de-DE" b="1" i="1" dirty="0"/>
              <a:t> CT-</a:t>
            </a:r>
            <a:r>
              <a:rPr lang="de-DE" b="1" i="1" dirty="0" err="1"/>
              <a:t>bed</a:t>
            </a:r>
            <a:r>
              <a:rPr lang="de-DE" b="1" i="1" dirty="0"/>
              <a:t>:</a:t>
            </a:r>
          </a:p>
          <a:p>
            <a:pPr marL="285750" indent="-285750">
              <a:buFont typeface="Arial" panose="020B0604020202020204" pitchFamily="34" charset="0"/>
              <a:buChar char="•"/>
            </a:pPr>
            <a:r>
              <a:rPr lang="de-DE" b="0" dirty="0"/>
              <a:t>2-6 </a:t>
            </a:r>
            <a:r>
              <a:rPr lang="de-DE" b="0" dirty="0" err="1"/>
              <a:t>axes</a:t>
            </a:r>
            <a:r>
              <a:rPr lang="de-DE" b="0" dirty="0"/>
              <a:t>, </a:t>
            </a:r>
            <a:r>
              <a:rPr lang="de-DE" b="0" dirty="0" err="1"/>
              <a:t>point</a:t>
            </a:r>
            <a:r>
              <a:rPr lang="de-DE" b="0" dirty="0"/>
              <a:t>-</a:t>
            </a:r>
            <a:r>
              <a:rPr lang="de-DE" b="0" dirty="0" err="1"/>
              <a:t>to</a:t>
            </a:r>
            <a:r>
              <a:rPr lang="de-DE" b="0" dirty="0"/>
              <a:t>-point and </a:t>
            </a:r>
            <a:r>
              <a:rPr lang="de-DE" b="0" dirty="0" err="1"/>
              <a:t>coordinated</a:t>
            </a:r>
            <a:r>
              <a:rPr lang="de-DE" b="0" dirty="0"/>
              <a:t> </a:t>
            </a:r>
            <a:r>
              <a:rPr lang="de-DE" b="0" dirty="0" err="1"/>
              <a:t>motion</a:t>
            </a:r>
            <a:endParaRPr lang="de-DE" b="0" dirty="0"/>
          </a:p>
          <a:p>
            <a:pPr marL="285750" indent="-285750">
              <a:buFont typeface="Arial" panose="020B0604020202020204" pitchFamily="34" charset="0"/>
              <a:buChar char="•"/>
            </a:pPr>
            <a:r>
              <a:rPr lang="de-DE" b="0" dirty="0" err="1"/>
              <a:t>Controlled</a:t>
            </a:r>
            <a:r>
              <a:rPr lang="de-DE" b="0" dirty="0"/>
              <a:t> </a:t>
            </a:r>
            <a:r>
              <a:rPr lang="de-DE" b="0" dirty="0" err="1"/>
              <a:t>by</a:t>
            </a:r>
            <a:r>
              <a:rPr lang="de-DE" b="0" dirty="0"/>
              <a:t> </a:t>
            </a:r>
            <a:r>
              <a:rPr lang="de-DE" b="0" dirty="0" err="1"/>
              <a:t>Copley‘s</a:t>
            </a:r>
            <a:r>
              <a:rPr lang="de-DE" b="0" dirty="0"/>
              <a:t> own CML C++ </a:t>
            </a:r>
            <a:r>
              <a:rPr lang="de-DE" b="0" dirty="0" err="1"/>
              <a:t>software</a:t>
            </a:r>
            <a:endParaRPr lang="de-DE" b="0" dirty="0"/>
          </a:p>
          <a:p>
            <a:pPr marL="285750" indent="-285750">
              <a:buFont typeface="Arial" panose="020B0604020202020204" pitchFamily="34" charset="0"/>
              <a:buChar char="•"/>
            </a:pPr>
            <a:r>
              <a:rPr lang="de-DE" b="0"/>
              <a:t>Copley CAN-Adapter auf Basis PC-104 (stapelbar)  </a:t>
            </a:r>
            <a:endParaRPr lang="de-DE" b="0" dirty="0"/>
          </a:p>
          <a:p>
            <a:endParaRPr lang="en-US" dirty="0"/>
          </a:p>
        </p:txBody>
      </p:sp>
      <p:sp>
        <p:nvSpPr>
          <p:cNvPr id="3" name="Text Placeholder 2">
            <a:extLst>
              <a:ext uri="{FF2B5EF4-FFF2-40B4-BE49-F238E27FC236}">
                <a16:creationId xmlns:a16="http://schemas.microsoft.com/office/drawing/2014/main" id="{A2DA6463-F128-9AA3-3F31-125079A0669A}"/>
              </a:ext>
            </a:extLst>
          </p:cNvPr>
          <p:cNvSpPr>
            <a:spLocks noGrp="1"/>
          </p:cNvSpPr>
          <p:nvPr>
            <p:ph type="body" sz="quarter" idx="13"/>
          </p:nvPr>
        </p:nvSpPr>
        <p:spPr/>
        <p:txBody>
          <a:bodyPr/>
          <a:lstStyle/>
          <a:p>
            <a:r>
              <a:rPr lang="en-US"/>
              <a:t>#3: CT Scanner</a:t>
            </a:r>
            <a:endParaRPr lang="en-US" dirty="0"/>
          </a:p>
        </p:txBody>
      </p:sp>
      <p:sp>
        <p:nvSpPr>
          <p:cNvPr id="6" name="Slide Number Placeholder 5">
            <a:extLst>
              <a:ext uri="{FF2B5EF4-FFF2-40B4-BE49-F238E27FC236}">
                <a16:creationId xmlns:a16="http://schemas.microsoft.com/office/drawing/2014/main" id="{C6236F9D-957A-0491-47C7-B37D5C4768AB}"/>
              </a:ext>
            </a:extLst>
          </p:cNvPr>
          <p:cNvSpPr>
            <a:spLocks noGrp="1"/>
          </p:cNvSpPr>
          <p:nvPr>
            <p:ph type="sldNum" sz="quarter" idx="16"/>
          </p:nvPr>
        </p:nvSpPr>
        <p:spPr/>
        <p:txBody>
          <a:bodyPr/>
          <a:lstStyle/>
          <a:p>
            <a:pPr>
              <a:defRPr/>
            </a:pPr>
            <a:fld id="{6BBC6128-25F0-468C-ADBF-5A8B47A1B928}" type="slidenum">
              <a:rPr lang="de-DE" smtClean="0"/>
              <a:pPr>
                <a:defRPr/>
              </a:pPr>
              <a:t>19</a:t>
            </a:fld>
            <a:endParaRPr lang="de-DE" dirty="0"/>
          </a:p>
        </p:txBody>
      </p:sp>
      <p:sp>
        <p:nvSpPr>
          <p:cNvPr id="9" name="Content Placeholder 1">
            <a:extLst>
              <a:ext uri="{FF2B5EF4-FFF2-40B4-BE49-F238E27FC236}">
                <a16:creationId xmlns:a16="http://schemas.microsoft.com/office/drawing/2014/main" id="{6A680D6D-FE4F-BF0F-F885-6BA16299CC32}"/>
              </a:ext>
            </a:extLst>
          </p:cNvPr>
          <p:cNvSpPr txBox="1">
            <a:spLocks/>
          </p:cNvSpPr>
          <p:nvPr/>
        </p:nvSpPr>
        <p:spPr bwMode="auto">
          <a:xfrm>
            <a:off x="1750233" y="4981993"/>
            <a:ext cx="3754828" cy="1574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itchFamily="34" charset="0"/>
              <a:buNone/>
              <a:defRPr sz="1800" b="1" kern="1200">
                <a:solidFill>
                  <a:schemeClr val="tx1"/>
                </a:solidFill>
                <a:latin typeface="Arial" pitchFamily="34" charset="0"/>
                <a:ea typeface="+mn-ea"/>
                <a:cs typeface="Arial" pitchFamily="34" charset="0"/>
              </a:defRPr>
            </a:lvl1pPr>
            <a:lvl2pPr marL="269875" indent="-269875" algn="l" rtl="0" eaLnBrk="0" fontAlgn="base" hangingPunct="0">
              <a:spcBef>
                <a:spcPct val="20000"/>
              </a:spcBef>
              <a:spcAft>
                <a:spcPct val="0"/>
              </a:spcAft>
              <a:buFont typeface="Arial" pitchFamily="34" charset="0"/>
              <a:buChar char="•"/>
              <a:defRPr sz="1800" kern="1200">
                <a:solidFill>
                  <a:schemeClr val="tx1"/>
                </a:solidFill>
                <a:latin typeface="Arial" pitchFamily="34" charset="0"/>
                <a:ea typeface="+mn-ea"/>
                <a:cs typeface="Arial" pitchFamily="34" charset="0"/>
              </a:defRPr>
            </a:lvl2pPr>
            <a:lvl3pPr marL="541338" indent="-271463" algn="l" rtl="0" eaLnBrk="0" fontAlgn="base" hangingPunct="0">
              <a:spcBef>
                <a:spcPct val="20000"/>
              </a:spcBef>
              <a:spcAft>
                <a:spcPct val="0"/>
              </a:spcAft>
              <a:buFont typeface="Symbol" pitchFamily="18" charset="2"/>
              <a:buChar char="-"/>
              <a:defRPr sz="1600" kern="1200">
                <a:solidFill>
                  <a:schemeClr val="tx1"/>
                </a:solidFill>
                <a:latin typeface="Arial" pitchFamily="34" charset="0"/>
                <a:ea typeface="+mn-ea"/>
                <a:cs typeface="Arial" pitchFamily="34" charset="0"/>
              </a:defRPr>
            </a:lvl3pPr>
            <a:lvl4pPr marL="804863" indent="-268288"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1073150" indent="-268288"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i="1" dirty="0"/>
              <a:t>Key </a:t>
            </a:r>
            <a:r>
              <a:rPr lang="de-DE" i="1" dirty="0" err="1"/>
              <a:t>benefits</a:t>
            </a:r>
            <a:r>
              <a:rPr lang="de-DE" i="1" dirty="0"/>
              <a:t>:</a:t>
            </a:r>
          </a:p>
          <a:p>
            <a:pPr marL="285750" indent="-285750">
              <a:buFont typeface="Arial" pitchFamily="34" charset="0"/>
              <a:buChar char="•"/>
            </a:pPr>
            <a:r>
              <a:rPr lang="de-DE" b="0"/>
              <a:t>Dual </a:t>
            </a:r>
            <a:r>
              <a:rPr lang="de-DE" b="0" dirty="0"/>
              <a:t>loop PID </a:t>
            </a:r>
            <a:r>
              <a:rPr lang="de-DE" b="0" err="1"/>
              <a:t>position</a:t>
            </a:r>
            <a:r>
              <a:rPr lang="de-DE" b="0"/>
              <a:t> control for gearmotor control</a:t>
            </a:r>
            <a:endParaRPr lang="de-DE" b="0" dirty="0"/>
          </a:p>
          <a:p>
            <a:pPr marL="285750" indent="-285750">
              <a:buFont typeface="Arial" pitchFamily="34" charset="0"/>
              <a:buChar char="•"/>
            </a:pPr>
            <a:r>
              <a:rPr lang="de-DE" b="0" dirty="0" err="1"/>
              <a:t>Synchronized</a:t>
            </a:r>
            <a:r>
              <a:rPr lang="de-DE" b="0" dirty="0"/>
              <a:t> </a:t>
            </a:r>
            <a:r>
              <a:rPr lang="de-DE" b="0" err="1"/>
              <a:t>motion</a:t>
            </a:r>
            <a:r>
              <a:rPr lang="de-DE" b="0"/>
              <a:t> </a:t>
            </a:r>
          </a:p>
          <a:p>
            <a:pPr marL="285750" indent="-285750">
              <a:buFont typeface="Arial" pitchFamily="34" charset="0"/>
              <a:buChar char="•"/>
            </a:pPr>
            <a:r>
              <a:rPr lang="de-DE" b="0"/>
              <a:t>CANopen master (CML)</a:t>
            </a:r>
            <a:endParaRPr lang="de-DE" b="0" dirty="0"/>
          </a:p>
          <a:p>
            <a:endParaRPr lang="en-US" dirty="0"/>
          </a:p>
        </p:txBody>
      </p:sp>
      <p:pic>
        <p:nvPicPr>
          <p:cNvPr id="7" name="Picture 2">
            <a:extLst>
              <a:ext uri="{FF2B5EF4-FFF2-40B4-BE49-F238E27FC236}">
                <a16:creationId xmlns:a16="http://schemas.microsoft.com/office/drawing/2014/main" id="{95198E77-845D-B104-D643-224609FB03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591" y="1172164"/>
            <a:ext cx="3024188" cy="361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a:extLst>
              <a:ext uri="{FF2B5EF4-FFF2-40B4-BE49-F238E27FC236}">
                <a16:creationId xmlns:a16="http://schemas.microsoft.com/office/drawing/2014/main" id="{FA10C727-5193-947A-6B07-3C07AA5976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5479" y="1343462"/>
            <a:ext cx="1561874" cy="100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xenus-front">
            <a:extLst>
              <a:ext uri="{FF2B5EF4-FFF2-40B4-BE49-F238E27FC236}">
                <a16:creationId xmlns:a16="http://schemas.microsoft.com/office/drawing/2014/main" id="{EC40B9AB-DCBD-E320-7D65-64062AC8B9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4690" y="2157037"/>
            <a:ext cx="889007" cy="219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a:extLst>
              <a:ext uri="{FF2B5EF4-FFF2-40B4-BE49-F238E27FC236}">
                <a16:creationId xmlns:a16="http://schemas.microsoft.com/office/drawing/2014/main" id="{76168FD3-7E83-CA8C-74A3-A6AC87A96E7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27817" y="5024549"/>
            <a:ext cx="1757497" cy="100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a:extLst>
              <a:ext uri="{FF2B5EF4-FFF2-40B4-BE49-F238E27FC236}">
                <a16:creationId xmlns:a16="http://schemas.microsoft.com/office/drawing/2014/main" id="{E677F072-F698-F08F-4A61-C30416E17E58}"/>
              </a:ext>
            </a:extLst>
          </p:cNvPr>
          <p:cNvSpPr txBox="1"/>
          <p:nvPr/>
        </p:nvSpPr>
        <p:spPr>
          <a:xfrm>
            <a:off x="7863800" y="1780493"/>
            <a:ext cx="1678497" cy="276999"/>
          </a:xfrm>
          <a:prstGeom prst="rect">
            <a:avLst/>
          </a:prstGeom>
          <a:noFill/>
        </p:spPr>
        <p:txBody>
          <a:bodyPr wrap="square" rtlCol="0">
            <a:spAutoFit/>
          </a:bodyPr>
          <a:lstStyle/>
          <a:p>
            <a:r>
              <a:rPr lang="de-DE" sz="1200" b="1"/>
              <a:t>Speisung: 230Vac </a:t>
            </a:r>
          </a:p>
        </p:txBody>
      </p:sp>
      <p:sp>
        <p:nvSpPr>
          <p:cNvPr id="11" name="Textfeld 10">
            <a:extLst>
              <a:ext uri="{FF2B5EF4-FFF2-40B4-BE49-F238E27FC236}">
                <a16:creationId xmlns:a16="http://schemas.microsoft.com/office/drawing/2014/main" id="{4DC93AAF-35D4-1355-CDF2-404332872247}"/>
              </a:ext>
            </a:extLst>
          </p:cNvPr>
          <p:cNvSpPr txBox="1"/>
          <p:nvPr/>
        </p:nvSpPr>
        <p:spPr>
          <a:xfrm>
            <a:off x="7555258" y="5067697"/>
            <a:ext cx="1678497" cy="461665"/>
          </a:xfrm>
          <a:prstGeom prst="rect">
            <a:avLst/>
          </a:prstGeom>
          <a:noFill/>
        </p:spPr>
        <p:txBody>
          <a:bodyPr wrap="square" rtlCol="0">
            <a:spAutoFit/>
          </a:bodyPr>
          <a:lstStyle/>
          <a:p>
            <a:r>
              <a:rPr lang="de-DE" sz="1200" b="1"/>
              <a:t>Speisung: </a:t>
            </a:r>
          </a:p>
          <a:p>
            <a:r>
              <a:rPr lang="de-DE" sz="1200" b="1"/>
              <a:t>DC-Kleinspannung </a:t>
            </a:r>
          </a:p>
        </p:txBody>
      </p:sp>
    </p:spTree>
    <p:extLst>
      <p:ext uri="{BB962C8B-B14F-4D97-AF65-F5344CB8AC3E}">
        <p14:creationId xmlns:p14="http://schemas.microsoft.com/office/powerpoint/2010/main" val="3235923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1371" y="1398847"/>
            <a:ext cx="6325142" cy="4058171"/>
          </a:xfrm>
        </p:spPr>
        <p:txBody>
          <a:bodyPr/>
          <a:lstStyle/>
          <a:p>
            <a:pPr lvl="1">
              <a:lnSpc>
                <a:spcPct val="200000"/>
              </a:lnSpc>
            </a:pPr>
            <a:r>
              <a:rPr lang="de-DE" sz="1600"/>
              <a:t>Gegründet 1982 durch Elektroingenieur Dr. Ted Hopper</a:t>
            </a:r>
            <a:endParaRPr lang="de-DE" sz="1600" dirty="0"/>
          </a:p>
          <a:p>
            <a:pPr lvl="1">
              <a:lnSpc>
                <a:spcPct val="200000"/>
              </a:lnSpc>
            </a:pPr>
            <a:r>
              <a:rPr lang="de-DE" sz="1600"/>
              <a:t>Spezialisiert auf anspruchsvolle elektrische Antriebstechnik</a:t>
            </a:r>
          </a:p>
          <a:p>
            <a:pPr lvl="1">
              <a:lnSpc>
                <a:spcPct val="200000"/>
              </a:lnSpc>
            </a:pPr>
            <a:r>
              <a:rPr lang="de-DE" sz="1600"/>
              <a:t>Ingenieurbüro, Distributor und Motorfertiger</a:t>
            </a:r>
          </a:p>
          <a:p>
            <a:pPr lvl="1">
              <a:lnSpc>
                <a:spcPct val="200000"/>
              </a:lnSpc>
            </a:pPr>
            <a:r>
              <a:rPr lang="de-DE" sz="1600"/>
              <a:t>Anzahl Mitarbeiter: ~35</a:t>
            </a:r>
          </a:p>
          <a:p>
            <a:pPr lvl="1">
              <a:lnSpc>
                <a:spcPct val="200000"/>
              </a:lnSpc>
            </a:pPr>
            <a:r>
              <a:rPr lang="de-DE" sz="1600"/>
              <a:t>Team bestehend aus Elektro- und Maschinenbauingenieuren</a:t>
            </a:r>
          </a:p>
          <a:p>
            <a:pPr lvl="1">
              <a:lnSpc>
                <a:spcPct val="200000"/>
              </a:lnSpc>
            </a:pPr>
            <a:r>
              <a:rPr lang="de-DE" sz="1600"/>
              <a:t>Jahresumsatz: ~12 MEUR </a:t>
            </a:r>
            <a:endParaRPr lang="de-DE" sz="1600" dirty="0"/>
          </a:p>
          <a:p>
            <a:pPr lvl="1">
              <a:lnSpc>
                <a:spcPct val="200000"/>
              </a:lnSpc>
            </a:pPr>
            <a:r>
              <a:rPr lang="de-DE" sz="1600"/>
              <a:t>Kunden in Europa, Asien, Nordamerika</a:t>
            </a:r>
            <a:endParaRPr lang="de-DE" sz="1600" dirty="0"/>
          </a:p>
          <a:p>
            <a:pPr lvl="1">
              <a:lnSpc>
                <a:spcPct val="200000"/>
              </a:lnSpc>
            </a:pPr>
            <a:r>
              <a:rPr lang="de-DE" sz="1600"/>
              <a:t>Partnerschaften mit internationalen Herstellern</a:t>
            </a:r>
            <a:br>
              <a:rPr lang="de-DE" sz="1600" dirty="0"/>
            </a:br>
            <a:br>
              <a:rPr lang="de-DE" sz="1600" dirty="0">
                <a:sym typeface="Wingdings" pitchFamily="2" charset="2"/>
              </a:rPr>
            </a:br>
            <a:r>
              <a:rPr lang="de-DE" sz="1600" dirty="0">
                <a:sym typeface="Wingdings" pitchFamily="2" charset="2"/>
              </a:rPr>
              <a:t>						</a:t>
            </a:r>
            <a:endParaRPr lang="de-DE" sz="1600" dirty="0"/>
          </a:p>
        </p:txBody>
      </p:sp>
      <p:sp>
        <p:nvSpPr>
          <p:cNvPr id="4100" name="Textplatzhalter 3"/>
          <p:cNvSpPr>
            <a:spLocks noGrp="1"/>
          </p:cNvSpPr>
          <p:nvPr>
            <p:ph type="body" sz="quarter" idx="13"/>
          </p:nvPr>
        </p:nvSpPr>
        <p:spPr/>
        <p:txBody>
          <a:bodyPr/>
          <a:lstStyle/>
          <a:p>
            <a:r>
              <a:rPr lang="de-DE"/>
              <a:t>MACCON Gruppe</a:t>
            </a:r>
            <a:endParaRPr lang="de-DE" dirty="0"/>
          </a:p>
        </p:txBody>
      </p:sp>
      <p:pic>
        <p:nvPicPr>
          <p:cNvPr id="5" name="Grafik 6"/>
          <p:cNvPicPr>
            <a:picLocks noChangeAspect="1"/>
          </p:cNvPicPr>
          <p:nvPr/>
        </p:nvPicPr>
        <p:blipFill>
          <a:blip r:embed="rId3" cstate="print"/>
          <a:srcRect/>
          <a:stretch>
            <a:fillRect/>
          </a:stretch>
        </p:blipFill>
        <p:spPr bwMode="auto">
          <a:xfrm>
            <a:off x="6667447" y="3025809"/>
            <a:ext cx="1833563" cy="644525"/>
          </a:xfrm>
          <a:prstGeom prst="rect">
            <a:avLst/>
          </a:prstGeom>
          <a:noFill/>
          <a:ln w="9525">
            <a:noFill/>
            <a:miter lim="800000"/>
            <a:headEnd/>
            <a:tailEnd/>
          </a:ln>
        </p:spPr>
      </p:pic>
      <p:pic>
        <p:nvPicPr>
          <p:cNvPr id="6" name="Grafik 7"/>
          <p:cNvPicPr>
            <a:picLocks noChangeAspect="1"/>
          </p:cNvPicPr>
          <p:nvPr/>
        </p:nvPicPr>
        <p:blipFill>
          <a:blip r:embed="rId4" cstate="print"/>
          <a:srcRect/>
          <a:stretch>
            <a:fillRect/>
          </a:stretch>
        </p:blipFill>
        <p:spPr bwMode="auto">
          <a:xfrm>
            <a:off x="6644175" y="5126430"/>
            <a:ext cx="1708150" cy="655637"/>
          </a:xfrm>
          <a:prstGeom prst="rect">
            <a:avLst/>
          </a:prstGeom>
          <a:noFill/>
          <a:ln w="9525">
            <a:noFill/>
            <a:miter lim="800000"/>
            <a:headEnd/>
            <a:tailEnd/>
          </a:ln>
        </p:spPr>
      </p:pic>
      <p:pic>
        <p:nvPicPr>
          <p:cNvPr id="7" name="Grafik 11" descr="Motors__1.JPG"/>
          <p:cNvPicPr>
            <a:picLocks noChangeAspect="1"/>
          </p:cNvPicPr>
          <p:nvPr/>
        </p:nvPicPr>
        <p:blipFill>
          <a:blip r:embed="rId5" cstate="print"/>
          <a:srcRect/>
          <a:stretch>
            <a:fillRect/>
          </a:stretch>
        </p:blipFill>
        <p:spPr bwMode="auto">
          <a:xfrm>
            <a:off x="6614178" y="1581438"/>
            <a:ext cx="1897062" cy="712788"/>
          </a:xfrm>
          <a:prstGeom prst="rect">
            <a:avLst/>
          </a:prstGeom>
          <a:noFill/>
          <a:ln w="9525">
            <a:noFill/>
            <a:miter lim="800000"/>
            <a:headEnd/>
            <a:tailEnd/>
          </a:ln>
        </p:spPr>
      </p:pic>
      <p:pic>
        <p:nvPicPr>
          <p:cNvPr id="8" name="Grafik 10" descr="Drives_1.JPG"/>
          <p:cNvPicPr>
            <a:picLocks noChangeAspect="1"/>
          </p:cNvPicPr>
          <p:nvPr/>
        </p:nvPicPr>
        <p:blipFill>
          <a:blip r:embed="rId6" cstate="print"/>
          <a:srcRect/>
          <a:stretch>
            <a:fillRect/>
          </a:stretch>
        </p:blipFill>
        <p:spPr bwMode="auto">
          <a:xfrm>
            <a:off x="6768415" y="2361567"/>
            <a:ext cx="1709738" cy="574675"/>
          </a:xfrm>
          <a:prstGeom prst="rect">
            <a:avLst/>
          </a:prstGeom>
          <a:noFill/>
          <a:ln w="9525">
            <a:noFill/>
            <a:miter lim="800000"/>
            <a:headEnd/>
            <a:tailEnd/>
          </a:ln>
        </p:spPr>
      </p:pic>
      <p:pic>
        <p:nvPicPr>
          <p:cNvPr id="9" name="Grafik 10"/>
          <p:cNvPicPr>
            <a:picLocks noChangeAspect="1"/>
          </p:cNvPicPr>
          <p:nvPr/>
        </p:nvPicPr>
        <p:blipFill>
          <a:blip r:embed="rId7" cstate="print"/>
          <a:srcRect/>
          <a:stretch>
            <a:fillRect/>
          </a:stretch>
        </p:blipFill>
        <p:spPr bwMode="auto">
          <a:xfrm>
            <a:off x="6640930" y="4441565"/>
            <a:ext cx="1638300" cy="649167"/>
          </a:xfrm>
          <a:prstGeom prst="rect">
            <a:avLst/>
          </a:prstGeom>
          <a:noFill/>
          <a:ln w="9525">
            <a:noFill/>
            <a:miter lim="800000"/>
            <a:headEnd/>
            <a:tailEnd/>
          </a:ln>
        </p:spPr>
      </p:pic>
      <p:pic>
        <p:nvPicPr>
          <p:cNvPr id="10" name="Grafik 11"/>
          <p:cNvPicPr>
            <a:picLocks noChangeAspect="1"/>
          </p:cNvPicPr>
          <p:nvPr/>
        </p:nvPicPr>
        <p:blipFill>
          <a:blip r:embed="rId8" cstate="print"/>
          <a:srcRect/>
          <a:stretch>
            <a:fillRect/>
          </a:stretch>
        </p:blipFill>
        <p:spPr bwMode="auto">
          <a:xfrm>
            <a:off x="6759497" y="3743565"/>
            <a:ext cx="1814512" cy="631825"/>
          </a:xfrm>
          <a:prstGeom prst="rect">
            <a:avLst/>
          </a:prstGeom>
          <a:noFill/>
          <a:ln w="9525">
            <a:noFill/>
            <a:miter lim="800000"/>
            <a:headEnd/>
            <a:tailEnd/>
          </a:ln>
        </p:spPr>
      </p:pic>
      <p:pic>
        <p:nvPicPr>
          <p:cNvPr id="11"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12911" y="5786057"/>
            <a:ext cx="1689399" cy="641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liennummernplatzhalter 1">
            <a:extLst>
              <a:ext uri="{FF2B5EF4-FFF2-40B4-BE49-F238E27FC236}">
                <a16:creationId xmlns:a16="http://schemas.microsoft.com/office/drawing/2014/main" id="{1D86D784-0760-A6A4-7F65-1C011A1C8158}"/>
              </a:ext>
            </a:extLst>
          </p:cNvPr>
          <p:cNvSpPr>
            <a:spLocks noGrp="1"/>
          </p:cNvSpPr>
          <p:nvPr>
            <p:ph type="sldNum" sz="quarter" idx="16"/>
          </p:nvPr>
        </p:nvSpPr>
        <p:spPr/>
        <p:txBody>
          <a:bodyPr/>
          <a:lstStyle/>
          <a:p>
            <a:pPr>
              <a:defRPr/>
            </a:pPr>
            <a:fld id="{6BBC6128-25F0-468C-ADBF-5A8B47A1B928}" type="slidenum">
              <a:rPr lang="de-DE" smtClean="0"/>
              <a:pPr>
                <a:defRPr/>
              </a:pPr>
              <a:t>2</a:t>
            </a:fld>
            <a:endParaRPr lang="de-DE" dirty="0"/>
          </a:p>
        </p:txBody>
      </p:sp>
    </p:spTree>
    <p:extLst>
      <p:ext uri="{BB962C8B-B14F-4D97-AF65-F5344CB8AC3E}">
        <p14:creationId xmlns:p14="http://schemas.microsoft.com/office/powerpoint/2010/main" val="425824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a:xfrm>
            <a:off x="734941" y="2752554"/>
            <a:ext cx="6022911" cy="2268832"/>
          </a:xfrm>
        </p:spPr>
        <p:txBody>
          <a:bodyPr/>
          <a:lstStyle/>
          <a:p>
            <a:pPr algn="l"/>
            <a:r>
              <a:rPr lang="de-DE" sz="3200"/>
              <a:t>Danke für das Zuhören!</a:t>
            </a:r>
            <a:br>
              <a:rPr lang="de-DE" sz="3200" dirty="0"/>
            </a:br>
            <a:br>
              <a:rPr lang="de-DE" sz="3200"/>
            </a:br>
            <a:br>
              <a:rPr lang="de-DE" sz="3200" dirty="0"/>
            </a:br>
            <a:br>
              <a:rPr lang="de-DE" sz="3200" dirty="0"/>
            </a:br>
            <a:endParaRPr lang="de-DE" sz="3200" dirty="0"/>
          </a:p>
        </p:txBody>
      </p:sp>
      <p:sp>
        <p:nvSpPr>
          <p:cNvPr id="6" name="Foliennummernplatzhalter 5"/>
          <p:cNvSpPr>
            <a:spLocks noGrp="1"/>
          </p:cNvSpPr>
          <p:nvPr>
            <p:ph type="sldNum" sz="quarter" idx="12"/>
          </p:nvPr>
        </p:nvSpPr>
        <p:spPr/>
        <p:txBody>
          <a:bodyPr/>
          <a:lstStyle/>
          <a:p>
            <a:pPr>
              <a:defRPr/>
            </a:pPr>
            <a:fld id="{6BBC6128-25F0-468C-ADBF-5A8B47A1B928}" type="slidenum">
              <a:rPr lang="de-DE" smtClean="0"/>
              <a:pPr>
                <a:defRPr/>
              </a:pPr>
              <a:t>20</a:t>
            </a:fld>
            <a:endParaRPr lang="de-DE" dirty="0"/>
          </a:p>
        </p:txBody>
      </p:sp>
      <p:pic>
        <p:nvPicPr>
          <p:cNvPr id="10" name="Grafik 6"/>
          <p:cNvPicPr>
            <a:picLocks noChangeAspect="1"/>
          </p:cNvPicPr>
          <p:nvPr/>
        </p:nvPicPr>
        <p:blipFill>
          <a:blip r:embed="rId3" cstate="print"/>
          <a:srcRect/>
          <a:stretch>
            <a:fillRect/>
          </a:stretch>
        </p:blipFill>
        <p:spPr bwMode="auto">
          <a:xfrm>
            <a:off x="7034142" y="3255034"/>
            <a:ext cx="1484384" cy="521783"/>
          </a:xfrm>
          <a:prstGeom prst="rect">
            <a:avLst/>
          </a:prstGeom>
          <a:noFill/>
          <a:ln w="9525">
            <a:noFill/>
            <a:miter lim="800000"/>
            <a:headEnd/>
            <a:tailEnd/>
          </a:ln>
        </p:spPr>
      </p:pic>
      <p:pic>
        <p:nvPicPr>
          <p:cNvPr id="11" name="Grafik 7"/>
          <p:cNvPicPr>
            <a:picLocks noChangeAspect="1"/>
          </p:cNvPicPr>
          <p:nvPr/>
        </p:nvPicPr>
        <p:blipFill>
          <a:blip r:embed="rId4" cstate="print"/>
          <a:srcRect/>
          <a:stretch>
            <a:fillRect/>
          </a:stretch>
        </p:blipFill>
        <p:spPr bwMode="auto">
          <a:xfrm>
            <a:off x="7040342" y="5130697"/>
            <a:ext cx="1399193" cy="537050"/>
          </a:xfrm>
          <a:prstGeom prst="rect">
            <a:avLst/>
          </a:prstGeom>
          <a:noFill/>
          <a:ln w="9525">
            <a:noFill/>
            <a:miter lim="800000"/>
            <a:headEnd/>
            <a:tailEnd/>
          </a:ln>
        </p:spPr>
      </p:pic>
      <p:pic>
        <p:nvPicPr>
          <p:cNvPr id="12" name="Grafik 11" descr="Motors__1.JPG"/>
          <p:cNvPicPr>
            <a:picLocks noChangeAspect="1"/>
          </p:cNvPicPr>
          <p:nvPr/>
        </p:nvPicPr>
        <p:blipFill>
          <a:blip r:embed="rId5" cstate="print"/>
          <a:srcRect/>
          <a:stretch>
            <a:fillRect/>
          </a:stretch>
        </p:blipFill>
        <p:spPr bwMode="auto">
          <a:xfrm>
            <a:off x="6983237" y="1869342"/>
            <a:ext cx="1601882" cy="601879"/>
          </a:xfrm>
          <a:prstGeom prst="rect">
            <a:avLst/>
          </a:prstGeom>
          <a:noFill/>
          <a:ln w="9525">
            <a:noFill/>
            <a:miter lim="800000"/>
            <a:headEnd/>
            <a:tailEnd/>
          </a:ln>
        </p:spPr>
      </p:pic>
      <p:pic>
        <p:nvPicPr>
          <p:cNvPr id="13" name="Grafik 10" descr="Drives_1.JPG"/>
          <p:cNvPicPr>
            <a:picLocks noChangeAspect="1"/>
          </p:cNvPicPr>
          <p:nvPr/>
        </p:nvPicPr>
        <p:blipFill>
          <a:blip r:embed="rId6" cstate="print"/>
          <a:srcRect/>
          <a:stretch>
            <a:fillRect/>
          </a:stretch>
        </p:blipFill>
        <p:spPr bwMode="auto">
          <a:xfrm>
            <a:off x="7058324" y="2596921"/>
            <a:ext cx="1484384" cy="498929"/>
          </a:xfrm>
          <a:prstGeom prst="rect">
            <a:avLst/>
          </a:prstGeom>
          <a:noFill/>
          <a:ln w="9525">
            <a:noFill/>
            <a:miter lim="800000"/>
            <a:headEnd/>
            <a:tailEnd/>
          </a:ln>
        </p:spPr>
      </p:pic>
      <p:pic>
        <p:nvPicPr>
          <p:cNvPr id="14" name="Grafik 10"/>
          <p:cNvPicPr>
            <a:picLocks noChangeAspect="1"/>
          </p:cNvPicPr>
          <p:nvPr/>
        </p:nvPicPr>
        <p:blipFill>
          <a:blip r:embed="rId7" cstate="print"/>
          <a:srcRect/>
          <a:stretch>
            <a:fillRect/>
          </a:stretch>
        </p:blipFill>
        <p:spPr bwMode="auto">
          <a:xfrm>
            <a:off x="7040342" y="4479040"/>
            <a:ext cx="1368717" cy="542346"/>
          </a:xfrm>
          <a:prstGeom prst="rect">
            <a:avLst/>
          </a:prstGeom>
          <a:noFill/>
          <a:ln w="9525">
            <a:noFill/>
            <a:miter lim="800000"/>
            <a:headEnd/>
            <a:tailEnd/>
          </a:ln>
        </p:spPr>
      </p:pic>
      <p:pic>
        <p:nvPicPr>
          <p:cNvPr id="15" name="Grafik 11"/>
          <p:cNvPicPr>
            <a:picLocks noChangeAspect="1"/>
          </p:cNvPicPr>
          <p:nvPr/>
        </p:nvPicPr>
        <p:blipFill>
          <a:blip r:embed="rId8" cstate="print"/>
          <a:srcRect/>
          <a:stretch>
            <a:fillRect/>
          </a:stretch>
        </p:blipFill>
        <p:spPr bwMode="auto">
          <a:xfrm>
            <a:off x="7116158" y="3869586"/>
            <a:ext cx="1468961" cy="511502"/>
          </a:xfrm>
          <a:prstGeom prst="rect">
            <a:avLst/>
          </a:prstGeom>
          <a:noFill/>
          <a:ln w="9525">
            <a:noFill/>
            <a:miter lim="800000"/>
            <a:headEnd/>
            <a:tailEnd/>
          </a:ln>
        </p:spPr>
      </p:pic>
      <p:pic>
        <p:nvPicPr>
          <p:cNvPr id="1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83344" y="5760439"/>
            <a:ext cx="1337428" cy="507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8135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platzhalter 3"/>
          <p:cNvSpPr>
            <a:spLocks noGrp="1"/>
          </p:cNvSpPr>
          <p:nvPr>
            <p:ph type="body" sz="quarter" idx="13"/>
          </p:nvPr>
        </p:nvSpPr>
        <p:spPr/>
        <p:txBody>
          <a:bodyPr/>
          <a:lstStyle/>
          <a:p>
            <a:r>
              <a:rPr lang="de-DE"/>
              <a:t>Märkte</a:t>
            </a:r>
            <a:endParaRPr lang="de-DE" dirty="0"/>
          </a:p>
        </p:txBody>
      </p:sp>
      <p:pic>
        <p:nvPicPr>
          <p:cNvPr id="9220" name="Picture 8" descr="Montage_Industrie_ne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660" y="1702700"/>
            <a:ext cx="2418727" cy="165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descr="Montage_Defen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5920" y="3729037"/>
            <a:ext cx="27051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1" descr="Montage Science_k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0062" y="3419060"/>
            <a:ext cx="2010120" cy="201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2" descr="Wind Energ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74586" y="3689350"/>
            <a:ext cx="227488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15" descr="ElectricCar_new"/>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88793" y="1948691"/>
            <a:ext cx="24844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6" name="Picture 4" descr="Montage_ADP"/>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71430" y="1713809"/>
            <a:ext cx="3072571" cy="1536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hteck 22"/>
          <p:cNvSpPr/>
          <p:nvPr/>
        </p:nvSpPr>
        <p:spPr>
          <a:xfrm>
            <a:off x="0" y="3289853"/>
            <a:ext cx="9144000" cy="1921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noFill/>
            </a:endParaRPr>
          </a:p>
        </p:txBody>
      </p:sp>
      <p:sp>
        <p:nvSpPr>
          <p:cNvPr id="9221" name="Textfeld 4"/>
          <p:cNvSpPr txBox="1">
            <a:spLocks noChangeArrowheads="1"/>
          </p:cNvSpPr>
          <p:nvPr/>
        </p:nvSpPr>
        <p:spPr bwMode="auto">
          <a:xfrm>
            <a:off x="6519862" y="3233532"/>
            <a:ext cx="160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de-DE" sz="1400">
                <a:latin typeface="Arial" charset="0"/>
              </a:rPr>
              <a:t>AERONAUTICS</a:t>
            </a:r>
            <a:endParaRPr lang="de-DE" sz="1400" dirty="0">
              <a:latin typeface="Arial" charset="0"/>
            </a:endParaRPr>
          </a:p>
        </p:txBody>
      </p:sp>
      <p:sp>
        <p:nvSpPr>
          <p:cNvPr id="9223" name="Textfeld 4"/>
          <p:cNvSpPr txBox="1">
            <a:spLocks noChangeArrowheads="1"/>
          </p:cNvSpPr>
          <p:nvPr/>
        </p:nvSpPr>
        <p:spPr bwMode="auto">
          <a:xfrm>
            <a:off x="466310" y="3246163"/>
            <a:ext cx="1447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de-DE" sz="1400">
                <a:latin typeface="Arial" charset="0"/>
              </a:rPr>
              <a:t>INDUSTRY</a:t>
            </a:r>
            <a:endParaRPr lang="de-DE" sz="1400" dirty="0">
              <a:latin typeface="Arial" charset="0"/>
            </a:endParaRPr>
          </a:p>
        </p:txBody>
      </p:sp>
      <p:sp>
        <p:nvSpPr>
          <p:cNvPr id="9229" name="Textfeld 4"/>
          <p:cNvSpPr txBox="1">
            <a:spLocks noChangeArrowheads="1"/>
          </p:cNvSpPr>
          <p:nvPr/>
        </p:nvSpPr>
        <p:spPr bwMode="auto">
          <a:xfrm>
            <a:off x="3439979" y="3229460"/>
            <a:ext cx="1582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de-DE" sz="1400" dirty="0">
                <a:latin typeface="Arial" charset="0"/>
              </a:rPr>
              <a:t>AUTOMOTIVE</a:t>
            </a:r>
          </a:p>
        </p:txBody>
      </p:sp>
      <p:sp>
        <p:nvSpPr>
          <p:cNvPr id="24" name="Rechteck 23"/>
          <p:cNvSpPr/>
          <p:nvPr/>
        </p:nvSpPr>
        <p:spPr>
          <a:xfrm>
            <a:off x="0" y="5440018"/>
            <a:ext cx="9144000" cy="1921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noFill/>
            </a:endParaRPr>
          </a:p>
        </p:txBody>
      </p:sp>
      <p:sp>
        <p:nvSpPr>
          <p:cNvPr id="9227" name="Textfeld 4"/>
          <p:cNvSpPr txBox="1">
            <a:spLocks noChangeArrowheads="1"/>
          </p:cNvSpPr>
          <p:nvPr/>
        </p:nvSpPr>
        <p:spPr bwMode="auto">
          <a:xfrm>
            <a:off x="494749" y="5387839"/>
            <a:ext cx="23456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de-DE" sz="1400">
                <a:latin typeface="Arial" charset="0"/>
              </a:rPr>
              <a:t>SCIENCE &amp; SPACE</a:t>
            </a:r>
            <a:endParaRPr lang="de-DE" sz="1400" dirty="0">
              <a:latin typeface="Arial" charset="0"/>
            </a:endParaRPr>
          </a:p>
        </p:txBody>
      </p:sp>
      <p:sp>
        <p:nvSpPr>
          <p:cNvPr id="9226" name="Textfeld 4"/>
          <p:cNvSpPr txBox="1">
            <a:spLocks noChangeArrowheads="1"/>
          </p:cNvSpPr>
          <p:nvPr/>
        </p:nvSpPr>
        <p:spPr bwMode="auto">
          <a:xfrm>
            <a:off x="3294775" y="5387355"/>
            <a:ext cx="1447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de-DE" sz="1400" dirty="0">
                <a:latin typeface="Arial" charset="0"/>
              </a:rPr>
              <a:t>ENERGY</a:t>
            </a:r>
          </a:p>
        </p:txBody>
      </p:sp>
      <p:sp>
        <p:nvSpPr>
          <p:cNvPr id="9230" name="Textfeld 4"/>
          <p:cNvSpPr txBox="1">
            <a:spLocks noChangeArrowheads="1"/>
          </p:cNvSpPr>
          <p:nvPr/>
        </p:nvSpPr>
        <p:spPr bwMode="auto">
          <a:xfrm>
            <a:off x="5954239" y="5392945"/>
            <a:ext cx="2273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de-DE" sz="1400" dirty="0">
                <a:latin typeface="Arial" charset="0"/>
              </a:rPr>
              <a:t>DEFENSE</a:t>
            </a:r>
          </a:p>
        </p:txBody>
      </p:sp>
      <p:sp>
        <p:nvSpPr>
          <p:cNvPr id="25" name="Rechteck 24"/>
          <p:cNvSpPr/>
          <p:nvPr/>
        </p:nvSpPr>
        <p:spPr>
          <a:xfrm>
            <a:off x="0" y="6029739"/>
            <a:ext cx="9144000" cy="1921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noFill/>
            </a:endParaRPr>
          </a:p>
        </p:txBody>
      </p:sp>
      <p:sp>
        <p:nvSpPr>
          <p:cNvPr id="9231" name="Textfeld 4"/>
          <p:cNvSpPr txBox="1">
            <a:spLocks noChangeArrowheads="1"/>
          </p:cNvSpPr>
          <p:nvPr/>
        </p:nvSpPr>
        <p:spPr bwMode="auto">
          <a:xfrm>
            <a:off x="484810" y="5987154"/>
            <a:ext cx="85200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de-DE" sz="1400" dirty="0">
                <a:latin typeface="Arial" charset="0"/>
              </a:rPr>
              <a:t>INFOTAINMENT       MEDICAL       OPTICS       SEMICONDUCTOR       WHITE GOODS       ETC:   </a:t>
            </a:r>
          </a:p>
        </p:txBody>
      </p:sp>
      <p:sp>
        <p:nvSpPr>
          <p:cNvPr id="2" name="Foliennummernplatzhalter 1">
            <a:extLst>
              <a:ext uri="{FF2B5EF4-FFF2-40B4-BE49-F238E27FC236}">
                <a16:creationId xmlns:a16="http://schemas.microsoft.com/office/drawing/2014/main" id="{E613B756-AB45-20B0-9EFE-820AA86912F3}"/>
              </a:ext>
            </a:extLst>
          </p:cNvPr>
          <p:cNvSpPr>
            <a:spLocks noGrp="1"/>
          </p:cNvSpPr>
          <p:nvPr>
            <p:ph type="sldNum" sz="quarter" idx="16"/>
          </p:nvPr>
        </p:nvSpPr>
        <p:spPr/>
        <p:txBody>
          <a:bodyPr/>
          <a:lstStyle/>
          <a:p>
            <a:pPr>
              <a:defRPr/>
            </a:pPr>
            <a:fld id="{6BBC6128-25F0-468C-ADBF-5A8B47A1B928}" type="slidenum">
              <a:rPr lang="de-DE" smtClean="0"/>
              <a:pPr>
                <a:defRPr/>
              </a:pPr>
              <a:t>3</a:t>
            </a:fld>
            <a:endParaRPr lang="de-DE" dirty="0"/>
          </a:p>
        </p:txBody>
      </p:sp>
    </p:spTree>
    <p:extLst>
      <p:ext uri="{BB962C8B-B14F-4D97-AF65-F5344CB8AC3E}">
        <p14:creationId xmlns:p14="http://schemas.microsoft.com/office/powerpoint/2010/main" val="981141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539750" y="1576416"/>
            <a:ext cx="3533096" cy="3164969"/>
          </a:xfrm>
          <a:prstGeom prst="rect">
            <a:avLst/>
          </a:prstGeom>
          <a:noFill/>
          <a:ln>
            <a:noFill/>
          </a:ln>
        </p:spPr>
        <p:txBody>
          <a:bodyPr wrap="square" rtlCol="0">
            <a:spAutoFit/>
          </a:bodyPr>
          <a:lstStyle/>
          <a:p>
            <a:r>
              <a:rPr lang="de-DE" b="1"/>
              <a:t>Katalogprodukte / Distribution</a:t>
            </a:r>
          </a:p>
          <a:p>
            <a:pPr marL="214313" indent="-214313">
              <a:buFont typeface="Arial" panose="020B0604020202020204" pitchFamily="34" charset="0"/>
              <a:buChar char="•"/>
            </a:pPr>
            <a:endParaRPr lang="de-DE"/>
          </a:p>
          <a:p>
            <a:pPr marL="176213" indent="-176213">
              <a:spcAft>
                <a:spcPts val="225"/>
              </a:spcAft>
              <a:buFont typeface="Arial" panose="020B0604020202020204" pitchFamily="34" charset="0"/>
              <a:buChar char="•"/>
            </a:pPr>
            <a:r>
              <a:rPr lang="de-DE" sz="1200" b="1"/>
              <a:t>Motoren</a:t>
            </a:r>
          </a:p>
          <a:p>
            <a:pPr marL="361950" lvl="1" indent="-185738">
              <a:spcAft>
                <a:spcPts val="450"/>
              </a:spcAft>
              <a:buFont typeface="Symbol" panose="05050102010706020507" pitchFamily="18" charset="2"/>
              <a:buChar char="-"/>
            </a:pPr>
            <a:r>
              <a:rPr lang="de-DE" sz="1050"/>
              <a:t>Torque/Linear/Servo/Traktion/Schritt/Reluktanz</a:t>
            </a:r>
          </a:p>
          <a:p>
            <a:pPr marL="176213" indent="-176213">
              <a:spcAft>
                <a:spcPts val="450"/>
              </a:spcAft>
              <a:buFont typeface="Arial" panose="020B0604020202020204" pitchFamily="34" charset="0"/>
              <a:buChar char="•"/>
            </a:pPr>
            <a:r>
              <a:rPr lang="de-DE" sz="1200" b="1"/>
              <a:t>Getriebe</a:t>
            </a:r>
          </a:p>
          <a:p>
            <a:pPr marL="176213" indent="-176213">
              <a:spcAft>
                <a:spcPts val="450"/>
              </a:spcAft>
              <a:buFont typeface="Arial" panose="020B0604020202020204" pitchFamily="34" charset="0"/>
              <a:buChar char="•"/>
            </a:pPr>
            <a:r>
              <a:rPr lang="de-DE" sz="1200" b="1"/>
              <a:t>Motor- und Motion-Controller</a:t>
            </a:r>
          </a:p>
          <a:p>
            <a:pPr marL="176213" indent="-176213">
              <a:spcAft>
                <a:spcPts val="450"/>
              </a:spcAft>
              <a:buFont typeface="Arial" panose="020B0604020202020204" pitchFamily="34" charset="0"/>
              <a:buChar char="•"/>
            </a:pPr>
            <a:r>
              <a:rPr lang="de-DE" sz="1200" b="1"/>
              <a:t>Winkelmeßsysteme</a:t>
            </a:r>
          </a:p>
          <a:p>
            <a:pPr marL="361950" lvl="2" indent="-185738">
              <a:spcAft>
                <a:spcPts val="450"/>
              </a:spcAft>
              <a:buFont typeface="Symbol" panose="05050102010706020507" pitchFamily="18" charset="2"/>
              <a:buChar char="-"/>
            </a:pPr>
            <a:r>
              <a:rPr lang="de-DE" sz="1050"/>
              <a:t>optisch/Magnetisch/Magnetoresistiv/Induktiv/</a:t>
            </a:r>
          </a:p>
          <a:p>
            <a:pPr marL="361950" lvl="2" indent="-185738">
              <a:spcAft>
                <a:spcPts val="450"/>
              </a:spcAft>
              <a:buFont typeface="Symbol" panose="05050102010706020507" pitchFamily="18" charset="2"/>
              <a:buChar char="-"/>
            </a:pPr>
            <a:r>
              <a:rPr lang="de-DE" sz="1050"/>
              <a:t>kapazitiv</a:t>
            </a:r>
          </a:p>
          <a:p>
            <a:pPr marL="176213" indent="-176213">
              <a:spcAft>
                <a:spcPts val="450"/>
              </a:spcAft>
              <a:buFont typeface="Arial" panose="020B0604020202020204" pitchFamily="34" charset="0"/>
              <a:buChar char="•"/>
            </a:pPr>
            <a:r>
              <a:rPr lang="de-DE" sz="1200" b="1"/>
              <a:t>Aktuatoren</a:t>
            </a:r>
          </a:p>
          <a:p>
            <a:pPr marL="361950" lvl="2" indent="-185738">
              <a:spcAft>
                <a:spcPts val="450"/>
              </a:spcAft>
              <a:buFont typeface="Symbol" panose="05050102010706020507" pitchFamily="18" charset="2"/>
              <a:buChar char="-"/>
            </a:pPr>
            <a:r>
              <a:rPr lang="de-DE" sz="1050"/>
              <a:t>Stellzylinder, Rundtische, Linearmotorachsen</a:t>
            </a:r>
          </a:p>
          <a:p>
            <a:pPr marL="176213" indent="-176213">
              <a:spcAft>
                <a:spcPts val="450"/>
              </a:spcAft>
              <a:buFont typeface="Arial" panose="020B0604020202020204" pitchFamily="34" charset="0"/>
              <a:buChar char="•"/>
            </a:pPr>
            <a:r>
              <a:rPr lang="de-DE" sz="1200" b="1"/>
              <a:t>Ingenieurleistungen</a:t>
            </a:r>
          </a:p>
          <a:p>
            <a:pPr marL="361950" lvl="2" indent="-185738">
              <a:spcAft>
                <a:spcPts val="1200"/>
              </a:spcAft>
              <a:buFont typeface="Symbol" panose="05050102010706020507" pitchFamily="18" charset="2"/>
              <a:buChar char="-"/>
            </a:pPr>
            <a:r>
              <a:rPr lang="de-DE" sz="1050"/>
              <a:t>Konfiguration / Lastfreie Vorinbetriebnahme</a:t>
            </a:r>
            <a:endParaRPr lang="de-DE"/>
          </a:p>
        </p:txBody>
      </p:sp>
      <p:sp>
        <p:nvSpPr>
          <p:cNvPr id="6" name="Textfeld 5"/>
          <p:cNvSpPr txBox="1"/>
          <p:nvPr/>
        </p:nvSpPr>
        <p:spPr>
          <a:xfrm>
            <a:off x="4415301" y="1577112"/>
            <a:ext cx="4220699" cy="3197029"/>
          </a:xfrm>
          <a:prstGeom prst="rect">
            <a:avLst/>
          </a:prstGeom>
          <a:noFill/>
          <a:ln>
            <a:noFill/>
          </a:ln>
        </p:spPr>
        <p:txBody>
          <a:bodyPr wrap="square" rtlCol="0">
            <a:spAutoFit/>
          </a:bodyPr>
          <a:lstStyle/>
          <a:p>
            <a:r>
              <a:rPr lang="de-DE" b="1"/>
              <a:t>Kundenspezifische Lösungen</a:t>
            </a:r>
          </a:p>
          <a:p>
            <a:pPr marL="214313" indent="-214313">
              <a:buFont typeface="Arial" panose="020B0604020202020204" pitchFamily="34" charset="0"/>
              <a:buChar char="•"/>
            </a:pPr>
            <a:endParaRPr lang="de-DE"/>
          </a:p>
          <a:p>
            <a:pPr marL="176213" indent="-176213">
              <a:spcAft>
                <a:spcPts val="250"/>
              </a:spcAft>
              <a:buFont typeface="Arial" panose="020B0604020202020204" pitchFamily="34" charset="0"/>
              <a:buChar char="•"/>
            </a:pPr>
            <a:r>
              <a:rPr lang="de-DE" sz="1200" b="1"/>
              <a:t>Wir nutzen CAE-Software zum Entwurf/Simulation von:</a:t>
            </a:r>
          </a:p>
          <a:p>
            <a:pPr marL="361950" lvl="1" indent="-185738">
              <a:lnSpc>
                <a:spcPct val="150000"/>
              </a:lnSpc>
              <a:buFont typeface="Symbol" panose="05050102010706020507" pitchFamily="18" charset="2"/>
              <a:buChar char="-"/>
            </a:pPr>
            <a:r>
              <a:rPr lang="de-DE" sz="1050"/>
              <a:t>Motoren und Antriebselektronik</a:t>
            </a:r>
          </a:p>
          <a:p>
            <a:pPr marL="361950" lvl="1" indent="-185738">
              <a:lnSpc>
                <a:spcPct val="150000"/>
              </a:lnSpc>
              <a:buFont typeface="Symbol" panose="05050102010706020507" pitchFamily="18" charset="2"/>
              <a:buChar char="-"/>
            </a:pPr>
            <a:r>
              <a:rPr lang="de-DE" sz="1050"/>
              <a:t>Basis-Design (Electromagnetisch, 2D, analytisch)</a:t>
            </a:r>
          </a:p>
          <a:p>
            <a:pPr marL="361950" lvl="1" indent="-185738">
              <a:lnSpc>
                <a:spcPct val="150000"/>
              </a:lnSpc>
              <a:buFont typeface="Symbol" panose="05050102010706020507" pitchFamily="18" charset="2"/>
              <a:buChar char="-"/>
            </a:pPr>
            <a:r>
              <a:rPr lang="de-DE" sz="1050"/>
              <a:t>detailliertes Design (Thermisch, Festigkeit, 3D, FEM )</a:t>
            </a:r>
          </a:p>
          <a:p>
            <a:pPr marL="176213" indent="-176213">
              <a:spcAft>
                <a:spcPts val="250"/>
              </a:spcAft>
              <a:buFont typeface="Arial" panose="020B0604020202020204" pitchFamily="34" charset="0"/>
              <a:buChar char="•"/>
            </a:pPr>
            <a:r>
              <a:rPr lang="de-DE" sz="1200" b="1"/>
              <a:t>Langjährige Branchenkenntnisse bei:</a:t>
            </a:r>
          </a:p>
          <a:p>
            <a:pPr marL="361950" lvl="1" indent="-185738">
              <a:lnSpc>
                <a:spcPct val="150000"/>
              </a:lnSpc>
              <a:buFont typeface="Symbol" panose="05050102010706020507" pitchFamily="18" charset="2"/>
              <a:buChar char="-"/>
            </a:pPr>
            <a:r>
              <a:rPr lang="de-DE" sz="1050"/>
              <a:t>Luft/Raumfahrt, Automotive, Optische Systeme, Halbleiter </a:t>
            </a:r>
          </a:p>
          <a:p>
            <a:pPr marL="361950" lvl="1" indent="-185738">
              <a:lnSpc>
                <a:spcPct val="150000"/>
              </a:lnSpc>
              <a:buFont typeface="Symbol" panose="05050102010706020507" pitchFamily="18" charset="2"/>
              <a:buChar char="-"/>
            </a:pPr>
            <a:r>
              <a:rPr lang="de-DE" sz="1050"/>
              <a:t>Meßtechnik, Robotik, Wehrtechnik</a:t>
            </a:r>
          </a:p>
          <a:p>
            <a:pPr marL="361950" lvl="1" indent="-185738">
              <a:lnSpc>
                <a:spcPct val="150000"/>
              </a:lnSpc>
              <a:buFont typeface="Symbol" panose="05050102010706020507" pitchFamily="18" charset="2"/>
              <a:buChar char="-"/>
            </a:pPr>
            <a:r>
              <a:rPr lang="de-DE" sz="1050"/>
              <a:t>rauen Umgebungen</a:t>
            </a:r>
          </a:p>
          <a:p>
            <a:pPr marL="176213" indent="-176213">
              <a:spcAft>
                <a:spcPts val="250"/>
              </a:spcAft>
              <a:buFont typeface="Arial" panose="020B0604020202020204" pitchFamily="34" charset="0"/>
              <a:buChar char="•"/>
            </a:pPr>
            <a:r>
              <a:rPr lang="de-DE" sz="1200" b="1"/>
              <a:t>Herstellung von Prototypen, Vorserien und Serien</a:t>
            </a:r>
          </a:p>
          <a:p>
            <a:pPr marL="361950" lvl="1" indent="-185738">
              <a:lnSpc>
                <a:spcPct val="150000"/>
              </a:lnSpc>
              <a:buFont typeface="Symbol" panose="05050102010706020507" pitchFamily="18" charset="2"/>
              <a:buChar char="-"/>
            </a:pPr>
            <a:r>
              <a:rPr lang="de-DE" sz="1050"/>
              <a:t>Bei uns im Münchner Stammhaus oder beim Motorfertiger</a:t>
            </a:r>
          </a:p>
          <a:p>
            <a:pPr marL="176213" indent="-176213">
              <a:spcAft>
                <a:spcPts val="250"/>
              </a:spcAft>
              <a:buFont typeface="Arial" panose="020B0604020202020204" pitchFamily="34" charset="0"/>
              <a:buChar char="•"/>
            </a:pPr>
            <a:endParaRPr lang="de-DE" sz="1200" b="1"/>
          </a:p>
        </p:txBody>
      </p:sp>
      <p:sp>
        <p:nvSpPr>
          <p:cNvPr id="8" name="Textplatzhalter 2"/>
          <p:cNvSpPr txBox="1">
            <a:spLocks/>
          </p:cNvSpPr>
          <p:nvPr/>
        </p:nvSpPr>
        <p:spPr>
          <a:xfrm>
            <a:off x="461371" y="483987"/>
            <a:ext cx="6253162" cy="520700"/>
          </a:xfrm>
          <a:prstGeom prst="rect">
            <a:avLst/>
          </a:prstGeom>
        </p:spPr>
        <p:txBody>
          <a:bodyPr/>
          <a:lstStyle>
            <a:lvl1pPr marL="342900" indent="-342900" algn="l" rtl="0" eaLnBrk="0" fontAlgn="base" hangingPunct="0">
              <a:spcBef>
                <a:spcPct val="20000"/>
              </a:spcBef>
              <a:spcAft>
                <a:spcPct val="0"/>
              </a:spcAft>
              <a:buFont typeface="Arial" charset="0"/>
              <a:buNone/>
              <a:defRPr sz="1800" b="1" kern="1200">
                <a:solidFill>
                  <a:schemeClr val="tx1"/>
                </a:solidFill>
                <a:latin typeface="Arial" pitchFamily="34" charset="0"/>
                <a:ea typeface="+mn-ea"/>
                <a:cs typeface="Arial" pitchFamily="34" charset="0"/>
              </a:defRPr>
            </a:lvl1pPr>
            <a:lvl2pPr marL="268288" indent="-268288" algn="l" rtl="0" eaLnBrk="0" fontAlgn="base" hangingPunct="0">
              <a:spcBef>
                <a:spcPct val="20000"/>
              </a:spcBef>
              <a:spcAft>
                <a:spcPct val="0"/>
              </a:spcAft>
              <a:buFont typeface="Arial" pitchFamily="34" charset="0"/>
              <a:buChar char="•"/>
              <a:defRPr sz="1800" kern="1200">
                <a:solidFill>
                  <a:schemeClr val="tx1"/>
                </a:solidFill>
                <a:latin typeface="Arial" pitchFamily="34" charset="0"/>
                <a:ea typeface="+mn-ea"/>
                <a:cs typeface="Arial" pitchFamily="34" charset="0"/>
              </a:defRPr>
            </a:lvl2pPr>
            <a:lvl3pPr marL="536575" indent="-268288" algn="l" rtl="0" eaLnBrk="0" fontAlgn="base" hangingPunct="0">
              <a:spcBef>
                <a:spcPct val="20000"/>
              </a:spcBef>
              <a:spcAft>
                <a:spcPct val="0"/>
              </a:spcAft>
              <a:buFont typeface="Symbol" pitchFamily="18" charset="2"/>
              <a:buChar char="-"/>
              <a:defRPr sz="1600" kern="1200">
                <a:solidFill>
                  <a:schemeClr val="tx1"/>
                </a:solidFill>
                <a:latin typeface="Arial" pitchFamily="34" charset="0"/>
                <a:ea typeface="+mn-ea"/>
                <a:cs typeface="Arial" pitchFamily="34" charset="0"/>
              </a:defRPr>
            </a:lvl3pPr>
            <a:lvl4pPr marL="804863" indent="-268288"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1073150" indent="-268288"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de-DE" sz="2400">
                <a:solidFill>
                  <a:srgbClr val="009CDD"/>
                </a:solidFill>
              </a:rPr>
              <a:t>MACCON Gruppe </a:t>
            </a:r>
          </a:p>
        </p:txBody>
      </p:sp>
      <p:cxnSp>
        <p:nvCxnSpPr>
          <p:cNvPr id="10" name="Gerade Verbindung 12"/>
          <p:cNvCxnSpPr/>
          <p:nvPr/>
        </p:nvCxnSpPr>
        <p:spPr>
          <a:xfrm>
            <a:off x="0" y="1131888"/>
            <a:ext cx="6253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4424709" y="1599205"/>
            <a:ext cx="4211291" cy="3159282"/>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539750" y="1606132"/>
            <a:ext cx="3523689" cy="315235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3126581" y="1214360"/>
            <a:ext cx="3523689" cy="338554"/>
          </a:xfrm>
          <a:prstGeom prst="rect">
            <a:avLst/>
          </a:prstGeom>
          <a:noFill/>
        </p:spPr>
        <p:txBody>
          <a:bodyPr wrap="square" rtlCol="0">
            <a:spAutoFit/>
          </a:bodyPr>
          <a:lstStyle/>
          <a:p>
            <a:r>
              <a:rPr lang="de-DE" sz="1600"/>
              <a:t>MACCON GmbH &amp; Co. KG </a:t>
            </a:r>
          </a:p>
        </p:txBody>
      </p:sp>
      <p:sp>
        <p:nvSpPr>
          <p:cNvPr id="13" name="Textfeld 12">
            <a:extLst>
              <a:ext uri="{FF2B5EF4-FFF2-40B4-BE49-F238E27FC236}">
                <a16:creationId xmlns:a16="http://schemas.microsoft.com/office/drawing/2014/main" id="{FF9F3A94-497F-4CB2-998A-3FF7B5F72C1B}"/>
              </a:ext>
            </a:extLst>
          </p:cNvPr>
          <p:cNvSpPr txBox="1"/>
          <p:nvPr/>
        </p:nvSpPr>
        <p:spPr>
          <a:xfrm>
            <a:off x="461371" y="4847822"/>
            <a:ext cx="5211641" cy="338554"/>
          </a:xfrm>
          <a:prstGeom prst="rect">
            <a:avLst/>
          </a:prstGeom>
          <a:noFill/>
        </p:spPr>
        <p:txBody>
          <a:bodyPr wrap="square" rtlCol="0">
            <a:spAutoFit/>
          </a:bodyPr>
          <a:lstStyle/>
          <a:p>
            <a:r>
              <a:rPr lang="de-DE" sz="1600"/>
              <a:t>MACHmotors GmbH (bei Nürnberg) 50% Anteil</a:t>
            </a:r>
          </a:p>
        </p:txBody>
      </p:sp>
      <p:sp>
        <p:nvSpPr>
          <p:cNvPr id="14" name="Textfeld 13">
            <a:extLst>
              <a:ext uri="{FF2B5EF4-FFF2-40B4-BE49-F238E27FC236}">
                <a16:creationId xmlns:a16="http://schemas.microsoft.com/office/drawing/2014/main" id="{5CCF18FD-4AD9-4CA4-B2AD-D145175D8964}"/>
              </a:ext>
            </a:extLst>
          </p:cNvPr>
          <p:cNvSpPr txBox="1"/>
          <p:nvPr/>
        </p:nvSpPr>
        <p:spPr>
          <a:xfrm>
            <a:off x="543288" y="5258823"/>
            <a:ext cx="3533096" cy="1013098"/>
          </a:xfrm>
          <a:prstGeom prst="rect">
            <a:avLst/>
          </a:prstGeom>
          <a:noFill/>
          <a:ln>
            <a:noFill/>
          </a:ln>
        </p:spPr>
        <p:txBody>
          <a:bodyPr wrap="square" rtlCol="0">
            <a:spAutoFit/>
          </a:bodyPr>
          <a:lstStyle/>
          <a:p>
            <a:r>
              <a:rPr lang="de-DE" b="1"/>
              <a:t>Motorfertigung Elektromotoren</a:t>
            </a:r>
          </a:p>
          <a:p>
            <a:pPr marL="176213" indent="-176213">
              <a:spcAft>
                <a:spcPts val="225"/>
              </a:spcAft>
              <a:buFont typeface="Arial" panose="020B0604020202020204" pitchFamily="34" charset="0"/>
              <a:buChar char="•"/>
            </a:pPr>
            <a:r>
              <a:rPr lang="de-DE" sz="1200" b="1"/>
              <a:t>Prototypenfertigung</a:t>
            </a:r>
          </a:p>
          <a:p>
            <a:pPr marL="176213" indent="-176213">
              <a:spcAft>
                <a:spcPts val="450"/>
              </a:spcAft>
              <a:buFont typeface="Arial" panose="020B0604020202020204" pitchFamily="34" charset="0"/>
              <a:buChar char="•"/>
            </a:pPr>
            <a:r>
              <a:rPr lang="de-DE" sz="1200" b="1"/>
              <a:t>Fertigung von Kleinserien nach Maß</a:t>
            </a:r>
          </a:p>
          <a:p>
            <a:pPr marL="176213" indent="-176213">
              <a:spcAft>
                <a:spcPts val="450"/>
              </a:spcAft>
              <a:buFont typeface="Arial" panose="020B0604020202020204" pitchFamily="34" charset="0"/>
              <a:buChar char="•"/>
            </a:pPr>
            <a:r>
              <a:rPr lang="de-DE" sz="1200" b="1"/>
              <a:t>Lohnfertigung</a:t>
            </a:r>
          </a:p>
        </p:txBody>
      </p:sp>
      <p:sp>
        <p:nvSpPr>
          <p:cNvPr id="15" name="Rechteck 14">
            <a:extLst>
              <a:ext uri="{FF2B5EF4-FFF2-40B4-BE49-F238E27FC236}">
                <a16:creationId xmlns:a16="http://schemas.microsoft.com/office/drawing/2014/main" id="{B157C85D-19D3-452C-8CAA-DCC159DA01E1}"/>
              </a:ext>
            </a:extLst>
          </p:cNvPr>
          <p:cNvSpPr/>
          <p:nvPr/>
        </p:nvSpPr>
        <p:spPr>
          <a:xfrm>
            <a:off x="543288" y="5246009"/>
            <a:ext cx="3523689" cy="1409972"/>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B5841ED7-D84C-428C-86AE-91F431AAA462}"/>
              </a:ext>
            </a:extLst>
          </p:cNvPr>
          <p:cNvPicPr>
            <a:picLocks noChangeAspect="1"/>
          </p:cNvPicPr>
          <p:nvPr/>
        </p:nvPicPr>
        <p:blipFill>
          <a:blip r:embed="rId3"/>
          <a:stretch>
            <a:fillRect/>
          </a:stretch>
        </p:blipFill>
        <p:spPr>
          <a:xfrm>
            <a:off x="4220803" y="5313643"/>
            <a:ext cx="2429467" cy="392408"/>
          </a:xfrm>
          <a:prstGeom prst="rect">
            <a:avLst/>
          </a:prstGeom>
        </p:spPr>
      </p:pic>
      <p:sp>
        <p:nvSpPr>
          <p:cNvPr id="7" name="Foliennummernplatzhalter 6">
            <a:extLst>
              <a:ext uri="{FF2B5EF4-FFF2-40B4-BE49-F238E27FC236}">
                <a16:creationId xmlns:a16="http://schemas.microsoft.com/office/drawing/2014/main" id="{FC2D67C5-486F-6F5F-0D10-A7594E5A6BE4}"/>
              </a:ext>
            </a:extLst>
          </p:cNvPr>
          <p:cNvSpPr>
            <a:spLocks noGrp="1"/>
          </p:cNvSpPr>
          <p:nvPr>
            <p:ph type="sldNum" sz="quarter" idx="12"/>
          </p:nvPr>
        </p:nvSpPr>
        <p:spPr/>
        <p:txBody>
          <a:bodyPr/>
          <a:lstStyle/>
          <a:p>
            <a:pPr>
              <a:defRPr/>
            </a:pPr>
            <a:fld id="{661DC888-8189-4A03-885C-D28E01303C03}" type="slidenum">
              <a:rPr lang="de-DE" smtClean="0"/>
              <a:pPr>
                <a:defRPr/>
              </a:pPr>
              <a:t>4</a:t>
            </a:fld>
            <a:endParaRPr lang="de-DE"/>
          </a:p>
        </p:txBody>
      </p:sp>
    </p:spTree>
    <p:extLst>
      <p:ext uri="{BB962C8B-B14F-4D97-AF65-F5344CB8AC3E}">
        <p14:creationId xmlns:p14="http://schemas.microsoft.com/office/powerpoint/2010/main" val="1574619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2"/>
          <p:cNvSpPr txBox="1">
            <a:spLocks/>
          </p:cNvSpPr>
          <p:nvPr/>
        </p:nvSpPr>
        <p:spPr>
          <a:xfrm>
            <a:off x="461371" y="483987"/>
            <a:ext cx="5401220" cy="520700"/>
          </a:xfrm>
          <a:prstGeom prst="rect">
            <a:avLst/>
          </a:prstGeom>
        </p:spPr>
        <p:txBody>
          <a:bodyPr/>
          <a:lstStyle>
            <a:lvl1pPr marL="342900" indent="-342900" algn="l" rtl="0" eaLnBrk="0" fontAlgn="base" hangingPunct="0">
              <a:spcBef>
                <a:spcPct val="20000"/>
              </a:spcBef>
              <a:spcAft>
                <a:spcPct val="0"/>
              </a:spcAft>
              <a:buFont typeface="Arial" charset="0"/>
              <a:buNone/>
              <a:defRPr sz="1800" b="1" kern="1200">
                <a:solidFill>
                  <a:schemeClr val="tx1"/>
                </a:solidFill>
                <a:latin typeface="Arial" pitchFamily="34" charset="0"/>
                <a:ea typeface="+mn-ea"/>
                <a:cs typeface="Arial" pitchFamily="34" charset="0"/>
              </a:defRPr>
            </a:lvl1pPr>
            <a:lvl2pPr marL="268288" indent="-268288" algn="l" rtl="0" eaLnBrk="0" fontAlgn="base" hangingPunct="0">
              <a:spcBef>
                <a:spcPct val="20000"/>
              </a:spcBef>
              <a:spcAft>
                <a:spcPct val="0"/>
              </a:spcAft>
              <a:buFont typeface="Arial" pitchFamily="34" charset="0"/>
              <a:buChar char="•"/>
              <a:defRPr sz="1800" kern="1200">
                <a:solidFill>
                  <a:schemeClr val="tx1"/>
                </a:solidFill>
                <a:latin typeface="Arial" pitchFamily="34" charset="0"/>
                <a:ea typeface="+mn-ea"/>
                <a:cs typeface="Arial" pitchFamily="34" charset="0"/>
              </a:defRPr>
            </a:lvl2pPr>
            <a:lvl3pPr marL="536575" indent="-268288" algn="l" rtl="0" eaLnBrk="0" fontAlgn="base" hangingPunct="0">
              <a:spcBef>
                <a:spcPct val="20000"/>
              </a:spcBef>
              <a:spcAft>
                <a:spcPct val="0"/>
              </a:spcAft>
              <a:buFont typeface="Symbol" pitchFamily="18" charset="2"/>
              <a:buChar char="-"/>
              <a:defRPr sz="1600" kern="1200">
                <a:solidFill>
                  <a:schemeClr val="tx1"/>
                </a:solidFill>
                <a:latin typeface="Arial" pitchFamily="34" charset="0"/>
                <a:ea typeface="+mn-ea"/>
                <a:cs typeface="Arial" pitchFamily="34" charset="0"/>
              </a:defRPr>
            </a:lvl3pPr>
            <a:lvl4pPr marL="804863" indent="-268288"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1073150" indent="-268288"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de-DE" sz="2400">
                <a:solidFill>
                  <a:srgbClr val="009CDD"/>
                </a:solidFill>
              </a:rPr>
              <a:t>Internationale Herstellerpartner 1/2</a:t>
            </a:r>
          </a:p>
        </p:txBody>
      </p:sp>
      <p:cxnSp>
        <p:nvCxnSpPr>
          <p:cNvPr id="10" name="Gerade Verbindung 12"/>
          <p:cNvCxnSpPr/>
          <p:nvPr/>
        </p:nvCxnSpPr>
        <p:spPr>
          <a:xfrm>
            <a:off x="0" y="1131888"/>
            <a:ext cx="6253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 name="Grafik 1"/>
          <p:cNvPicPr>
            <a:picLocks noChangeAspect="1"/>
          </p:cNvPicPr>
          <p:nvPr/>
        </p:nvPicPr>
        <p:blipFill>
          <a:blip r:embed="rId3"/>
          <a:stretch>
            <a:fillRect/>
          </a:stretch>
        </p:blipFill>
        <p:spPr>
          <a:xfrm>
            <a:off x="3442634" y="1777939"/>
            <a:ext cx="1697392" cy="471498"/>
          </a:xfrm>
          <a:prstGeom prst="rect">
            <a:avLst/>
          </a:prstGeom>
        </p:spPr>
      </p:pic>
      <p:sp>
        <p:nvSpPr>
          <p:cNvPr id="4" name="Rechteck 3">
            <a:extLst>
              <a:ext uri="{FF2B5EF4-FFF2-40B4-BE49-F238E27FC236}">
                <a16:creationId xmlns:a16="http://schemas.microsoft.com/office/drawing/2014/main" id="{15AEF99D-8630-BA0F-FE38-8B48D0EE018E}"/>
              </a:ext>
            </a:extLst>
          </p:cNvPr>
          <p:cNvSpPr/>
          <p:nvPr/>
        </p:nvSpPr>
        <p:spPr>
          <a:xfrm>
            <a:off x="2735580" y="3787140"/>
            <a:ext cx="906780" cy="716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0727F72A-6895-244B-508F-835BCE2E0B65}"/>
              </a:ext>
            </a:extLst>
          </p:cNvPr>
          <p:cNvSpPr txBox="1"/>
          <p:nvPr/>
        </p:nvSpPr>
        <p:spPr>
          <a:xfrm>
            <a:off x="1224280" y="1221359"/>
            <a:ext cx="1511300" cy="461665"/>
          </a:xfrm>
          <a:prstGeom prst="rect">
            <a:avLst/>
          </a:prstGeom>
          <a:noFill/>
        </p:spPr>
        <p:txBody>
          <a:bodyPr wrap="square" rtlCol="0">
            <a:spAutoFit/>
          </a:bodyPr>
          <a:lstStyle/>
          <a:p>
            <a:r>
              <a:rPr lang="de-DE" sz="2400" b="1"/>
              <a:t>Motoren</a:t>
            </a:r>
          </a:p>
        </p:txBody>
      </p:sp>
      <p:sp>
        <p:nvSpPr>
          <p:cNvPr id="12" name="Textfeld 11">
            <a:extLst>
              <a:ext uri="{FF2B5EF4-FFF2-40B4-BE49-F238E27FC236}">
                <a16:creationId xmlns:a16="http://schemas.microsoft.com/office/drawing/2014/main" id="{4AB000BD-4465-9F69-E99C-1EC7FC510965}"/>
              </a:ext>
            </a:extLst>
          </p:cNvPr>
          <p:cNvSpPr txBox="1"/>
          <p:nvPr/>
        </p:nvSpPr>
        <p:spPr>
          <a:xfrm>
            <a:off x="3463290" y="1211094"/>
            <a:ext cx="1836700" cy="461665"/>
          </a:xfrm>
          <a:prstGeom prst="rect">
            <a:avLst/>
          </a:prstGeom>
          <a:noFill/>
        </p:spPr>
        <p:txBody>
          <a:bodyPr wrap="square" rtlCol="0">
            <a:spAutoFit/>
          </a:bodyPr>
          <a:lstStyle/>
          <a:p>
            <a:r>
              <a:rPr lang="de-DE" sz="2400" b="1"/>
              <a:t>Aktuatoren</a:t>
            </a:r>
          </a:p>
        </p:txBody>
      </p:sp>
      <p:sp>
        <p:nvSpPr>
          <p:cNvPr id="13" name="Textfeld 12">
            <a:extLst>
              <a:ext uri="{FF2B5EF4-FFF2-40B4-BE49-F238E27FC236}">
                <a16:creationId xmlns:a16="http://schemas.microsoft.com/office/drawing/2014/main" id="{496D0F0A-88F8-0A50-1AB1-BBBBDB5D8551}"/>
              </a:ext>
            </a:extLst>
          </p:cNvPr>
          <p:cNvSpPr txBox="1"/>
          <p:nvPr/>
        </p:nvSpPr>
        <p:spPr>
          <a:xfrm>
            <a:off x="5607490" y="1208620"/>
            <a:ext cx="2438399" cy="461665"/>
          </a:xfrm>
          <a:prstGeom prst="rect">
            <a:avLst/>
          </a:prstGeom>
          <a:noFill/>
        </p:spPr>
        <p:txBody>
          <a:bodyPr wrap="square" rtlCol="0">
            <a:spAutoFit/>
          </a:bodyPr>
          <a:lstStyle/>
          <a:p>
            <a:r>
              <a:rPr lang="de-DE" sz="2400" b="1"/>
              <a:t>Elektromechanik</a:t>
            </a:r>
          </a:p>
        </p:txBody>
      </p:sp>
      <p:pic>
        <p:nvPicPr>
          <p:cNvPr id="15" name="Grafik 14">
            <a:extLst>
              <a:ext uri="{FF2B5EF4-FFF2-40B4-BE49-F238E27FC236}">
                <a16:creationId xmlns:a16="http://schemas.microsoft.com/office/drawing/2014/main" id="{B571C53C-FDE0-B519-53D4-DCD059D0C0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8855" y="3565273"/>
            <a:ext cx="1470229" cy="448497"/>
          </a:xfrm>
          <a:prstGeom prst="rect">
            <a:avLst/>
          </a:prstGeom>
        </p:spPr>
      </p:pic>
      <p:pic>
        <p:nvPicPr>
          <p:cNvPr id="17" name="Grafik 16">
            <a:extLst>
              <a:ext uri="{FF2B5EF4-FFF2-40B4-BE49-F238E27FC236}">
                <a16:creationId xmlns:a16="http://schemas.microsoft.com/office/drawing/2014/main" id="{E683793E-4A5A-A5C7-3F4A-B3AD411AB75E}"/>
              </a:ext>
            </a:extLst>
          </p:cNvPr>
          <p:cNvPicPr>
            <a:picLocks noChangeAspect="1"/>
          </p:cNvPicPr>
          <p:nvPr/>
        </p:nvPicPr>
        <p:blipFill>
          <a:blip r:embed="rId5"/>
          <a:stretch>
            <a:fillRect/>
          </a:stretch>
        </p:blipFill>
        <p:spPr>
          <a:xfrm>
            <a:off x="963137" y="1760988"/>
            <a:ext cx="1505947" cy="496342"/>
          </a:xfrm>
          <a:prstGeom prst="rect">
            <a:avLst/>
          </a:prstGeom>
        </p:spPr>
      </p:pic>
      <p:pic>
        <p:nvPicPr>
          <p:cNvPr id="19" name="Grafik 18">
            <a:extLst>
              <a:ext uri="{FF2B5EF4-FFF2-40B4-BE49-F238E27FC236}">
                <a16:creationId xmlns:a16="http://schemas.microsoft.com/office/drawing/2014/main" id="{D7A65513-5A6F-BE38-7728-E11E044314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940" y="2479281"/>
            <a:ext cx="1772920" cy="238078"/>
          </a:xfrm>
          <a:prstGeom prst="rect">
            <a:avLst/>
          </a:prstGeom>
        </p:spPr>
      </p:pic>
      <p:pic>
        <p:nvPicPr>
          <p:cNvPr id="25" name="Grafik 24">
            <a:extLst>
              <a:ext uri="{FF2B5EF4-FFF2-40B4-BE49-F238E27FC236}">
                <a16:creationId xmlns:a16="http://schemas.microsoft.com/office/drawing/2014/main" id="{FEC3301D-D602-3D7A-8D55-FA894C1CE031}"/>
              </a:ext>
            </a:extLst>
          </p:cNvPr>
          <p:cNvPicPr>
            <a:picLocks noChangeAspect="1"/>
          </p:cNvPicPr>
          <p:nvPr/>
        </p:nvPicPr>
        <p:blipFill>
          <a:blip r:embed="rId7"/>
          <a:stretch>
            <a:fillRect/>
          </a:stretch>
        </p:blipFill>
        <p:spPr>
          <a:xfrm>
            <a:off x="928053" y="2986343"/>
            <a:ext cx="1736725" cy="413104"/>
          </a:xfrm>
          <a:prstGeom prst="rect">
            <a:avLst/>
          </a:prstGeom>
        </p:spPr>
      </p:pic>
      <p:pic>
        <p:nvPicPr>
          <p:cNvPr id="27" name="Grafik 26">
            <a:extLst>
              <a:ext uri="{FF2B5EF4-FFF2-40B4-BE49-F238E27FC236}">
                <a16:creationId xmlns:a16="http://schemas.microsoft.com/office/drawing/2014/main" id="{B86AC6A6-17B5-5DB0-2CF6-525B414975C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8218" y="4151361"/>
            <a:ext cx="1644650" cy="399415"/>
          </a:xfrm>
          <a:prstGeom prst="rect">
            <a:avLst/>
          </a:prstGeom>
        </p:spPr>
      </p:pic>
      <p:pic>
        <p:nvPicPr>
          <p:cNvPr id="33" name="Grafik 32">
            <a:extLst>
              <a:ext uri="{FF2B5EF4-FFF2-40B4-BE49-F238E27FC236}">
                <a16:creationId xmlns:a16="http://schemas.microsoft.com/office/drawing/2014/main" id="{DDE3735B-1940-939D-88C0-25CF23F25774}"/>
              </a:ext>
            </a:extLst>
          </p:cNvPr>
          <p:cNvPicPr>
            <a:picLocks noChangeAspect="1"/>
          </p:cNvPicPr>
          <p:nvPr/>
        </p:nvPicPr>
        <p:blipFill>
          <a:blip r:embed="rId9"/>
          <a:stretch>
            <a:fillRect/>
          </a:stretch>
        </p:blipFill>
        <p:spPr>
          <a:xfrm>
            <a:off x="3411202" y="2416531"/>
            <a:ext cx="1875514" cy="461665"/>
          </a:xfrm>
          <a:prstGeom prst="rect">
            <a:avLst/>
          </a:prstGeom>
        </p:spPr>
      </p:pic>
      <p:pic>
        <p:nvPicPr>
          <p:cNvPr id="35" name="Grafik 34">
            <a:extLst>
              <a:ext uri="{FF2B5EF4-FFF2-40B4-BE49-F238E27FC236}">
                <a16:creationId xmlns:a16="http://schemas.microsoft.com/office/drawing/2014/main" id="{6FEDAEAD-2D68-A00F-73F3-3168733BBB7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82620" y="3016588"/>
            <a:ext cx="1848525" cy="377099"/>
          </a:xfrm>
          <a:prstGeom prst="rect">
            <a:avLst/>
          </a:prstGeom>
        </p:spPr>
      </p:pic>
      <p:pic>
        <p:nvPicPr>
          <p:cNvPr id="37" name="Grafik 36">
            <a:extLst>
              <a:ext uri="{FF2B5EF4-FFF2-40B4-BE49-F238E27FC236}">
                <a16:creationId xmlns:a16="http://schemas.microsoft.com/office/drawing/2014/main" id="{498D7C65-D2D7-D82C-A6B7-67D1D018D87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31675" y="3613385"/>
            <a:ext cx="1655006" cy="359784"/>
          </a:xfrm>
          <a:prstGeom prst="rect">
            <a:avLst/>
          </a:prstGeom>
        </p:spPr>
      </p:pic>
      <p:pic>
        <p:nvPicPr>
          <p:cNvPr id="39" name="Grafik 38">
            <a:extLst>
              <a:ext uri="{FF2B5EF4-FFF2-40B4-BE49-F238E27FC236}">
                <a16:creationId xmlns:a16="http://schemas.microsoft.com/office/drawing/2014/main" id="{BFE27579-BBE5-E310-FC9C-46A98CE51129}"/>
              </a:ext>
            </a:extLst>
          </p:cNvPr>
          <p:cNvPicPr>
            <a:picLocks noChangeAspect="1"/>
          </p:cNvPicPr>
          <p:nvPr/>
        </p:nvPicPr>
        <p:blipFill>
          <a:blip r:embed="rId12"/>
          <a:stretch>
            <a:fillRect/>
          </a:stretch>
        </p:blipFill>
        <p:spPr>
          <a:xfrm>
            <a:off x="991235" y="4726890"/>
            <a:ext cx="1827214" cy="436784"/>
          </a:xfrm>
          <a:prstGeom prst="rect">
            <a:avLst/>
          </a:prstGeom>
        </p:spPr>
      </p:pic>
      <p:pic>
        <p:nvPicPr>
          <p:cNvPr id="41" name="Grafik 40">
            <a:extLst>
              <a:ext uri="{FF2B5EF4-FFF2-40B4-BE49-F238E27FC236}">
                <a16:creationId xmlns:a16="http://schemas.microsoft.com/office/drawing/2014/main" id="{A859F2C6-3F25-64F7-3275-4855DF758A41}"/>
              </a:ext>
            </a:extLst>
          </p:cNvPr>
          <p:cNvPicPr>
            <a:picLocks noChangeAspect="1"/>
          </p:cNvPicPr>
          <p:nvPr/>
        </p:nvPicPr>
        <p:blipFill rotWithShape="1">
          <a:blip r:embed="rId13">
            <a:extLst>
              <a:ext uri="{28A0092B-C50C-407E-A947-70E740481C1C}">
                <a14:useLocalDpi xmlns:a14="http://schemas.microsoft.com/office/drawing/2010/main" val="0"/>
              </a:ext>
            </a:extLst>
          </a:blip>
          <a:srcRect t="29851" b="28948"/>
          <a:stretch/>
        </p:blipFill>
        <p:spPr>
          <a:xfrm>
            <a:off x="5768816" y="1775399"/>
            <a:ext cx="1043464" cy="429914"/>
          </a:xfrm>
          <a:prstGeom prst="rect">
            <a:avLst/>
          </a:prstGeom>
        </p:spPr>
      </p:pic>
      <p:pic>
        <p:nvPicPr>
          <p:cNvPr id="45" name="Grafik 44">
            <a:extLst>
              <a:ext uri="{FF2B5EF4-FFF2-40B4-BE49-F238E27FC236}">
                <a16:creationId xmlns:a16="http://schemas.microsoft.com/office/drawing/2014/main" id="{E53C0DF8-6D33-6C94-5523-EB4182DEC3A3}"/>
              </a:ext>
            </a:extLst>
          </p:cNvPr>
          <p:cNvPicPr>
            <a:picLocks noChangeAspect="1"/>
          </p:cNvPicPr>
          <p:nvPr/>
        </p:nvPicPr>
        <p:blipFill>
          <a:blip r:embed="rId14"/>
          <a:stretch>
            <a:fillRect/>
          </a:stretch>
        </p:blipFill>
        <p:spPr>
          <a:xfrm>
            <a:off x="5801316" y="2446850"/>
            <a:ext cx="1288776" cy="358570"/>
          </a:xfrm>
          <a:prstGeom prst="rect">
            <a:avLst/>
          </a:prstGeom>
        </p:spPr>
      </p:pic>
      <p:cxnSp>
        <p:nvCxnSpPr>
          <p:cNvPr id="47" name="Gerader Verbinder 46">
            <a:extLst>
              <a:ext uri="{FF2B5EF4-FFF2-40B4-BE49-F238E27FC236}">
                <a16:creationId xmlns:a16="http://schemas.microsoft.com/office/drawing/2014/main" id="{15D58C08-82C6-C953-18AF-6064AB3A4E75}"/>
              </a:ext>
            </a:extLst>
          </p:cNvPr>
          <p:cNvCxnSpPr/>
          <p:nvPr/>
        </p:nvCxnSpPr>
        <p:spPr>
          <a:xfrm flipV="1">
            <a:off x="792480" y="2294758"/>
            <a:ext cx="7536180" cy="15054"/>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Gerader Verbinder 47">
            <a:extLst>
              <a:ext uri="{FF2B5EF4-FFF2-40B4-BE49-F238E27FC236}">
                <a16:creationId xmlns:a16="http://schemas.microsoft.com/office/drawing/2014/main" id="{6E0602E5-45D2-B6EB-71D4-765BAE164ED5}"/>
              </a:ext>
            </a:extLst>
          </p:cNvPr>
          <p:cNvCxnSpPr/>
          <p:nvPr/>
        </p:nvCxnSpPr>
        <p:spPr>
          <a:xfrm flipV="1">
            <a:off x="784860" y="2889118"/>
            <a:ext cx="7536180" cy="15054"/>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Gerader Verbinder 50">
            <a:extLst>
              <a:ext uri="{FF2B5EF4-FFF2-40B4-BE49-F238E27FC236}">
                <a16:creationId xmlns:a16="http://schemas.microsoft.com/office/drawing/2014/main" id="{D43DAE25-4620-57FD-FF0C-AD08899EC0F5}"/>
              </a:ext>
            </a:extLst>
          </p:cNvPr>
          <p:cNvCxnSpPr/>
          <p:nvPr/>
        </p:nvCxnSpPr>
        <p:spPr>
          <a:xfrm flipV="1">
            <a:off x="800100" y="3475858"/>
            <a:ext cx="7536180" cy="15054"/>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Gerader Verbinder 51">
            <a:extLst>
              <a:ext uri="{FF2B5EF4-FFF2-40B4-BE49-F238E27FC236}">
                <a16:creationId xmlns:a16="http://schemas.microsoft.com/office/drawing/2014/main" id="{7E37C90D-BEFD-B523-7ED3-599DAB204693}"/>
              </a:ext>
            </a:extLst>
          </p:cNvPr>
          <p:cNvCxnSpPr/>
          <p:nvPr/>
        </p:nvCxnSpPr>
        <p:spPr>
          <a:xfrm flipV="1">
            <a:off x="838200" y="4070218"/>
            <a:ext cx="7536180" cy="15054"/>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Gerader Verbinder 52">
            <a:extLst>
              <a:ext uri="{FF2B5EF4-FFF2-40B4-BE49-F238E27FC236}">
                <a16:creationId xmlns:a16="http://schemas.microsoft.com/office/drawing/2014/main" id="{AC09B252-32B7-6B86-9CC0-70560E8CE433}"/>
              </a:ext>
            </a:extLst>
          </p:cNvPr>
          <p:cNvCxnSpPr/>
          <p:nvPr/>
        </p:nvCxnSpPr>
        <p:spPr>
          <a:xfrm flipV="1">
            <a:off x="861060" y="4656958"/>
            <a:ext cx="7536180" cy="15054"/>
          </a:xfrm>
          <a:prstGeom prst="line">
            <a:avLst/>
          </a:prstGeom>
        </p:spPr>
        <p:style>
          <a:lnRef idx="1">
            <a:schemeClr val="accent1"/>
          </a:lnRef>
          <a:fillRef idx="0">
            <a:schemeClr val="accent1"/>
          </a:fillRef>
          <a:effectRef idx="0">
            <a:schemeClr val="accent1"/>
          </a:effectRef>
          <a:fontRef idx="minor">
            <a:schemeClr val="tx1"/>
          </a:fontRef>
        </p:style>
      </p:cxnSp>
      <p:pic>
        <p:nvPicPr>
          <p:cNvPr id="56" name="Grafik 55">
            <a:extLst>
              <a:ext uri="{FF2B5EF4-FFF2-40B4-BE49-F238E27FC236}">
                <a16:creationId xmlns:a16="http://schemas.microsoft.com/office/drawing/2014/main" id="{119A7111-4291-C396-F430-F0B2E0AFEBE0}"/>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794663" y="2983664"/>
            <a:ext cx="1325909" cy="421171"/>
          </a:xfrm>
          <a:prstGeom prst="rect">
            <a:avLst/>
          </a:prstGeom>
        </p:spPr>
      </p:pic>
      <p:pic>
        <p:nvPicPr>
          <p:cNvPr id="58" name="Grafik 57">
            <a:extLst>
              <a:ext uri="{FF2B5EF4-FFF2-40B4-BE49-F238E27FC236}">
                <a16:creationId xmlns:a16="http://schemas.microsoft.com/office/drawing/2014/main" id="{2755D17E-24D9-0743-6CA1-34C23073DF1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808513" y="3629794"/>
            <a:ext cx="2326351" cy="320295"/>
          </a:xfrm>
          <a:prstGeom prst="rect">
            <a:avLst/>
          </a:prstGeom>
        </p:spPr>
      </p:pic>
      <p:pic>
        <p:nvPicPr>
          <p:cNvPr id="62" name="Grafik 61">
            <a:extLst>
              <a:ext uri="{FF2B5EF4-FFF2-40B4-BE49-F238E27FC236}">
                <a16:creationId xmlns:a16="http://schemas.microsoft.com/office/drawing/2014/main" id="{1E65AF4D-B429-9D5C-F55F-9329A4AA92E9}"/>
              </a:ext>
            </a:extLst>
          </p:cNvPr>
          <p:cNvPicPr>
            <a:picLocks noChangeAspect="1"/>
          </p:cNvPicPr>
          <p:nvPr/>
        </p:nvPicPr>
        <p:blipFill rotWithShape="1">
          <a:blip r:embed="rId18"/>
          <a:srcRect t="13175" b="9797"/>
          <a:stretch/>
        </p:blipFill>
        <p:spPr>
          <a:xfrm>
            <a:off x="989330" y="5400675"/>
            <a:ext cx="1694815" cy="399641"/>
          </a:xfrm>
          <a:prstGeom prst="rect">
            <a:avLst/>
          </a:prstGeom>
        </p:spPr>
      </p:pic>
      <p:cxnSp>
        <p:nvCxnSpPr>
          <p:cNvPr id="63" name="Gerader Verbinder 62">
            <a:extLst>
              <a:ext uri="{FF2B5EF4-FFF2-40B4-BE49-F238E27FC236}">
                <a16:creationId xmlns:a16="http://schemas.microsoft.com/office/drawing/2014/main" id="{F6AF839F-C1DF-5F93-7467-A3D0E73E7AE3}"/>
              </a:ext>
            </a:extLst>
          </p:cNvPr>
          <p:cNvCxnSpPr/>
          <p:nvPr/>
        </p:nvCxnSpPr>
        <p:spPr>
          <a:xfrm flipV="1">
            <a:off x="861060" y="5273225"/>
            <a:ext cx="7536180" cy="1505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96" name="Gerader Verbinder 4095">
            <a:extLst>
              <a:ext uri="{FF2B5EF4-FFF2-40B4-BE49-F238E27FC236}">
                <a16:creationId xmlns:a16="http://schemas.microsoft.com/office/drawing/2014/main" id="{15E4B4F4-C07B-679E-7CDE-C6900A38D281}"/>
              </a:ext>
            </a:extLst>
          </p:cNvPr>
          <p:cNvCxnSpPr/>
          <p:nvPr/>
        </p:nvCxnSpPr>
        <p:spPr>
          <a:xfrm flipV="1">
            <a:off x="870585" y="5920925"/>
            <a:ext cx="7536180" cy="15054"/>
          </a:xfrm>
          <a:prstGeom prst="line">
            <a:avLst/>
          </a:prstGeom>
        </p:spPr>
        <p:style>
          <a:lnRef idx="1">
            <a:schemeClr val="accent1"/>
          </a:lnRef>
          <a:fillRef idx="0">
            <a:schemeClr val="accent1"/>
          </a:fillRef>
          <a:effectRef idx="0">
            <a:schemeClr val="accent1"/>
          </a:effectRef>
          <a:fontRef idx="minor">
            <a:schemeClr val="tx1"/>
          </a:fontRef>
        </p:style>
      </p:cxnSp>
      <p:pic>
        <p:nvPicPr>
          <p:cNvPr id="4099" name="Grafik 4098">
            <a:extLst>
              <a:ext uri="{FF2B5EF4-FFF2-40B4-BE49-F238E27FC236}">
                <a16:creationId xmlns:a16="http://schemas.microsoft.com/office/drawing/2014/main" id="{C8B956EB-BE6B-35E5-BB72-458DC0E57F6E}"/>
              </a:ext>
            </a:extLst>
          </p:cNvPr>
          <p:cNvPicPr>
            <a:picLocks noChangeAspect="1"/>
          </p:cNvPicPr>
          <p:nvPr/>
        </p:nvPicPr>
        <p:blipFill>
          <a:blip r:embed="rId19"/>
          <a:stretch>
            <a:fillRect/>
          </a:stretch>
        </p:blipFill>
        <p:spPr>
          <a:xfrm>
            <a:off x="838200" y="6056161"/>
            <a:ext cx="1947862" cy="635704"/>
          </a:xfrm>
          <a:prstGeom prst="rect">
            <a:avLst/>
          </a:prstGeom>
        </p:spPr>
      </p:pic>
      <p:pic>
        <p:nvPicPr>
          <p:cNvPr id="5" name="Grafik 4">
            <a:extLst>
              <a:ext uri="{FF2B5EF4-FFF2-40B4-BE49-F238E27FC236}">
                <a16:creationId xmlns:a16="http://schemas.microsoft.com/office/drawing/2014/main" id="{C5533736-62A4-F483-EFD4-E06D01EBF607}"/>
              </a:ext>
            </a:extLst>
          </p:cNvPr>
          <p:cNvPicPr>
            <a:picLocks noChangeAspect="1"/>
          </p:cNvPicPr>
          <p:nvPr/>
        </p:nvPicPr>
        <p:blipFill>
          <a:blip r:embed="rId20"/>
          <a:stretch>
            <a:fillRect/>
          </a:stretch>
        </p:blipFill>
        <p:spPr>
          <a:xfrm>
            <a:off x="5862591" y="4182583"/>
            <a:ext cx="2509159" cy="363866"/>
          </a:xfrm>
          <a:prstGeom prst="rect">
            <a:avLst/>
          </a:prstGeom>
        </p:spPr>
      </p:pic>
      <p:cxnSp>
        <p:nvCxnSpPr>
          <p:cNvPr id="6" name="Gerader Verbinder 5">
            <a:extLst>
              <a:ext uri="{FF2B5EF4-FFF2-40B4-BE49-F238E27FC236}">
                <a16:creationId xmlns:a16="http://schemas.microsoft.com/office/drawing/2014/main" id="{FA0FA142-D80C-88CC-041E-CF6DB1119C0B}"/>
              </a:ext>
            </a:extLst>
          </p:cNvPr>
          <p:cNvCxnSpPr/>
          <p:nvPr/>
        </p:nvCxnSpPr>
        <p:spPr>
          <a:xfrm flipV="1">
            <a:off x="792480" y="1692778"/>
            <a:ext cx="7536180" cy="15054"/>
          </a:xfrm>
          <a:prstGeom prst="line">
            <a:avLst/>
          </a:prstGeom>
        </p:spPr>
        <p:style>
          <a:lnRef idx="1">
            <a:schemeClr val="accent1"/>
          </a:lnRef>
          <a:fillRef idx="0">
            <a:schemeClr val="accent1"/>
          </a:fillRef>
          <a:effectRef idx="0">
            <a:schemeClr val="accent1"/>
          </a:effectRef>
          <a:fontRef idx="minor">
            <a:schemeClr val="tx1"/>
          </a:fontRef>
        </p:style>
      </p:cxnSp>
      <p:sp>
        <p:nvSpPr>
          <p:cNvPr id="3" name="Foliennummernplatzhalter 2">
            <a:extLst>
              <a:ext uri="{FF2B5EF4-FFF2-40B4-BE49-F238E27FC236}">
                <a16:creationId xmlns:a16="http://schemas.microsoft.com/office/drawing/2014/main" id="{FA7360D5-AB76-65A8-597B-D1DFF29C3C9C}"/>
              </a:ext>
            </a:extLst>
          </p:cNvPr>
          <p:cNvSpPr>
            <a:spLocks noGrp="1"/>
          </p:cNvSpPr>
          <p:nvPr>
            <p:ph type="sldNum" sz="quarter" idx="12"/>
          </p:nvPr>
        </p:nvSpPr>
        <p:spPr/>
        <p:txBody>
          <a:bodyPr/>
          <a:lstStyle/>
          <a:p>
            <a:pPr>
              <a:defRPr/>
            </a:pPr>
            <a:fld id="{661DC888-8189-4A03-885C-D28E01303C03}" type="slidenum">
              <a:rPr lang="de-DE" smtClean="0"/>
              <a:pPr>
                <a:defRPr/>
              </a:pPr>
              <a:t>5</a:t>
            </a:fld>
            <a:endParaRPr lang="de-DE"/>
          </a:p>
        </p:txBody>
      </p:sp>
    </p:spTree>
    <p:extLst>
      <p:ext uri="{BB962C8B-B14F-4D97-AF65-F5344CB8AC3E}">
        <p14:creationId xmlns:p14="http://schemas.microsoft.com/office/powerpoint/2010/main" val="3122936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2"/>
          <p:cNvSpPr txBox="1">
            <a:spLocks/>
          </p:cNvSpPr>
          <p:nvPr/>
        </p:nvSpPr>
        <p:spPr>
          <a:xfrm>
            <a:off x="461371" y="483987"/>
            <a:ext cx="5401220" cy="520700"/>
          </a:xfrm>
          <a:prstGeom prst="rect">
            <a:avLst/>
          </a:prstGeom>
        </p:spPr>
        <p:txBody>
          <a:bodyPr/>
          <a:lstStyle>
            <a:lvl1pPr marL="342900" indent="-342900" algn="l" rtl="0" eaLnBrk="0" fontAlgn="base" hangingPunct="0">
              <a:spcBef>
                <a:spcPct val="20000"/>
              </a:spcBef>
              <a:spcAft>
                <a:spcPct val="0"/>
              </a:spcAft>
              <a:buFont typeface="Arial" charset="0"/>
              <a:buNone/>
              <a:defRPr sz="1800" b="1" kern="1200">
                <a:solidFill>
                  <a:schemeClr val="tx1"/>
                </a:solidFill>
                <a:latin typeface="Arial" pitchFamily="34" charset="0"/>
                <a:ea typeface="+mn-ea"/>
                <a:cs typeface="Arial" pitchFamily="34" charset="0"/>
              </a:defRPr>
            </a:lvl1pPr>
            <a:lvl2pPr marL="268288" indent="-268288" algn="l" rtl="0" eaLnBrk="0" fontAlgn="base" hangingPunct="0">
              <a:spcBef>
                <a:spcPct val="20000"/>
              </a:spcBef>
              <a:spcAft>
                <a:spcPct val="0"/>
              </a:spcAft>
              <a:buFont typeface="Arial" pitchFamily="34" charset="0"/>
              <a:buChar char="•"/>
              <a:defRPr sz="1800" kern="1200">
                <a:solidFill>
                  <a:schemeClr val="tx1"/>
                </a:solidFill>
                <a:latin typeface="Arial" pitchFamily="34" charset="0"/>
                <a:ea typeface="+mn-ea"/>
                <a:cs typeface="Arial" pitchFamily="34" charset="0"/>
              </a:defRPr>
            </a:lvl2pPr>
            <a:lvl3pPr marL="536575" indent="-268288" algn="l" rtl="0" eaLnBrk="0" fontAlgn="base" hangingPunct="0">
              <a:spcBef>
                <a:spcPct val="20000"/>
              </a:spcBef>
              <a:spcAft>
                <a:spcPct val="0"/>
              </a:spcAft>
              <a:buFont typeface="Symbol" pitchFamily="18" charset="2"/>
              <a:buChar char="-"/>
              <a:defRPr sz="1600" kern="1200">
                <a:solidFill>
                  <a:schemeClr val="tx1"/>
                </a:solidFill>
                <a:latin typeface="Arial" pitchFamily="34" charset="0"/>
                <a:ea typeface="+mn-ea"/>
                <a:cs typeface="Arial" pitchFamily="34" charset="0"/>
              </a:defRPr>
            </a:lvl3pPr>
            <a:lvl4pPr marL="804863" indent="-268288"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1073150" indent="-268288"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de-DE" sz="2400">
                <a:solidFill>
                  <a:srgbClr val="009CDD"/>
                </a:solidFill>
              </a:rPr>
              <a:t>Internationale Herstellerpartner 2/2</a:t>
            </a:r>
          </a:p>
        </p:txBody>
      </p:sp>
      <p:cxnSp>
        <p:nvCxnSpPr>
          <p:cNvPr id="10" name="Gerade Verbindung 12"/>
          <p:cNvCxnSpPr/>
          <p:nvPr/>
        </p:nvCxnSpPr>
        <p:spPr>
          <a:xfrm>
            <a:off x="0" y="1131888"/>
            <a:ext cx="6253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Rechteck 3">
            <a:extLst>
              <a:ext uri="{FF2B5EF4-FFF2-40B4-BE49-F238E27FC236}">
                <a16:creationId xmlns:a16="http://schemas.microsoft.com/office/drawing/2014/main" id="{15AEF99D-8630-BA0F-FE38-8B48D0EE018E}"/>
              </a:ext>
            </a:extLst>
          </p:cNvPr>
          <p:cNvSpPr/>
          <p:nvPr/>
        </p:nvSpPr>
        <p:spPr>
          <a:xfrm>
            <a:off x="2735580" y="3787140"/>
            <a:ext cx="906780" cy="716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0727F72A-6895-244B-508F-835BCE2E0B65}"/>
              </a:ext>
            </a:extLst>
          </p:cNvPr>
          <p:cNvSpPr txBox="1"/>
          <p:nvPr/>
        </p:nvSpPr>
        <p:spPr>
          <a:xfrm>
            <a:off x="751840" y="1296007"/>
            <a:ext cx="2509520" cy="461665"/>
          </a:xfrm>
          <a:prstGeom prst="rect">
            <a:avLst/>
          </a:prstGeom>
          <a:noFill/>
        </p:spPr>
        <p:txBody>
          <a:bodyPr wrap="square" rtlCol="0">
            <a:spAutoFit/>
          </a:bodyPr>
          <a:lstStyle/>
          <a:p>
            <a:r>
              <a:rPr lang="de-DE" sz="2400" b="1"/>
              <a:t>Motor-Controller</a:t>
            </a:r>
          </a:p>
        </p:txBody>
      </p:sp>
      <p:sp>
        <p:nvSpPr>
          <p:cNvPr id="12" name="Textfeld 11">
            <a:extLst>
              <a:ext uri="{FF2B5EF4-FFF2-40B4-BE49-F238E27FC236}">
                <a16:creationId xmlns:a16="http://schemas.microsoft.com/office/drawing/2014/main" id="{4AB000BD-4465-9F69-E99C-1EC7FC510965}"/>
              </a:ext>
            </a:extLst>
          </p:cNvPr>
          <p:cNvSpPr txBox="1"/>
          <p:nvPr/>
        </p:nvSpPr>
        <p:spPr>
          <a:xfrm>
            <a:off x="3661410" y="1290873"/>
            <a:ext cx="1836700" cy="461665"/>
          </a:xfrm>
          <a:prstGeom prst="rect">
            <a:avLst/>
          </a:prstGeom>
          <a:noFill/>
        </p:spPr>
        <p:txBody>
          <a:bodyPr wrap="square" rtlCol="0">
            <a:spAutoFit/>
          </a:bodyPr>
          <a:lstStyle/>
          <a:p>
            <a:r>
              <a:rPr lang="de-DE" sz="2400" b="1"/>
              <a:t>Sensorik</a:t>
            </a:r>
          </a:p>
        </p:txBody>
      </p:sp>
      <p:sp>
        <p:nvSpPr>
          <p:cNvPr id="13" name="Textfeld 12">
            <a:extLst>
              <a:ext uri="{FF2B5EF4-FFF2-40B4-BE49-F238E27FC236}">
                <a16:creationId xmlns:a16="http://schemas.microsoft.com/office/drawing/2014/main" id="{496D0F0A-88F8-0A50-1AB1-BBBBDB5D8551}"/>
              </a:ext>
            </a:extLst>
          </p:cNvPr>
          <p:cNvSpPr txBox="1"/>
          <p:nvPr/>
        </p:nvSpPr>
        <p:spPr>
          <a:xfrm>
            <a:off x="5598159" y="1311259"/>
            <a:ext cx="2932431" cy="461665"/>
          </a:xfrm>
          <a:prstGeom prst="rect">
            <a:avLst/>
          </a:prstGeom>
          <a:noFill/>
        </p:spPr>
        <p:txBody>
          <a:bodyPr wrap="square" rtlCol="0">
            <a:spAutoFit/>
          </a:bodyPr>
          <a:lstStyle/>
          <a:p>
            <a:r>
              <a:rPr lang="de-DE" sz="2400" b="1"/>
              <a:t>Multiachssteuerung</a:t>
            </a:r>
          </a:p>
        </p:txBody>
      </p:sp>
      <p:pic>
        <p:nvPicPr>
          <p:cNvPr id="17" name="Grafik 16">
            <a:extLst>
              <a:ext uri="{FF2B5EF4-FFF2-40B4-BE49-F238E27FC236}">
                <a16:creationId xmlns:a16="http://schemas.microsoft.com/office/drawing/2014/main" id="{E683793E-4A5A-A5C7-3F4A-B3AD411AB75E}"/>
              </a:ext>
            </a:extLst>
          </p:cNvPr>
          <p:cNvPicPr>
            <a:picLocks noChangeAspect="1"/>
          </p:cNvPicPr>
          <p:nvPr/>
        </p:nvPicPr>
        <p:blipFill>
          <a:blip r:embed="rId3"/>
          <a:stretch>
            <a:fillRect/>
          </a:stretch>
        </p:blipFill>
        <p:spPr>
          <a:xfrm>
            <a:off x="801348" y="1753124"/>
            <a:ext cx="1505947" cy="496342"/>
          </a:xfrm>
          <a:prstGeom prst="rect">
            <a:avLst/>
          </a:prstGeom>
        </p:spPr>
      </p:pic>
      <p:pic>
        <p:nvPicPr>
          <p:cNvPr id="39" name="Grafik 38">
            <a:extLst>
              <a:ext uri="{FF2B5EF4-FFF2-40B4-BE49-F238E27FC236}">
                <a16:creationId xmlns:a16="http://schemas.microsoft.com/office/drawing/2014/main" id="{BFE27579-BBE5-E310-FC9C-46A98CE51129}"/>
              </a:ext>
            </a:extLst>
          </p:cNvPr>
          <p:cNvPicPr>
            <a:picLocks noChangeAspect="1"/>
          </p:cNvPicPr>
          <p:nvPr/>
        </p:nvPicPr>
        <p:blipFill>
          <a:blip r:embed="rId4"/>
          <a:stretch>
            <a:fillRect/>
          </a:stretch>
        </p:blipFill>
        <p:spPr>
          <a:xfrm>
            <a:off x="811053" y="2403004"/>
            <a:ext cx="1827214" cy="436784"/>
          </a:xfrm>
          <a:prstGeom prst="rect">
            <a:avLst/>
          </a:prstGeom>
        </p:spPr>
      </p:pic>
      <p:cxnSp>
        <p:nvCxnSpPr>
          <p:cNvPr id="47" name="Gerader Verbinder 46">
            <a:extLst>
              <a:ext uri="{FF2B5EF4-FFF2-40B4-BE49-F238E27FC236}">
                <a16:creationId xmlns:a16="http://schemas.microsoft.com/office/drawing/2014/main" id="{15D58C08-82C6-C953-18AF-6064AB3A4E75}"/>
              </a:ext>
            </a:extLst>
          </p:cNvPr>
          <p:cNvCxnSpPr/>
          <p:nvPr/>
        </p:nvCxnSpPr>
        <p:spPr>
          <a:xfrm flipV="1">
            <a:off x="792480" y="2294758"/>
            <a:ext cx="7536180" cy="15054"/>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Gerader Verbinder 47">
            <a:extLst>
              <a:ext uri="{FF2B5EF4-FFF2-40B4-BE49-F238E27FC236}">
                <a16:creationId xmlns:a16="http://schemas.microsoft.com/office/drawing/2014/main" id="{6E0602E5-45D2-B6EB-71D4-765BAE164ED5}"/>
              </a:ext>
            </a:extLst>
          </p:cNvPr>
          <p:cNvCxnSpPr/>
          <p:nvPr/>
        </p:nvCxnSpPr>
        <p:spPr>
          <a:xfrm flipV="1">
            <a:off x="784860" y="2889118"/>
            <a:ext cx="7536180" cy="15054"/>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id="{41D9B26A-ED73-A94D-7D96-7BDC707DF862}"/>
              </a:ext>
            </a:extLst>
          </p:cNvPr>
          <p:cNvCxnSpPr/>
          <p:nvPr/>
        </p:nvCxnSpPr>
        <p:spPr>
          <a:xfrm flipV="1">
            <a:off x="792480" y="1692778"/>
            <a:ext cx="7536180" cy="15054"/>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Gerader Verbinder 50">
            <a:extLst>
              <a:ext uri="{FF2B5EF4-FFF2-40B4-BE49-F238E27FC236}">
                <a16:creationId xmlns:a16="http://schemas.microsoft.com/office/drawing/2014/main" id="{D43DAE25-4620-57FD-FF0C-AD08899EC0F5}"/>
              </a:ext>
            </a:extLst>
          </p:cNvPr>
          <p:cNvCxnSpPr/>
          <p:nvPr/>
        </p:nvCxnSpPr>
        <p:spPr>
          <a:xfrm flipV="1">
            <a:off x="800100" y="3475858"/>
            <a:ext cx="7536180" cy="15054"/>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Gerader Verbinder 51">
            <a:extLst>
              <a:ext uri="{FF2B5EF4-FFF2-40B4-BE49-F238E27FC236}">
                <a16:creationId xmlns:a16="http://schemas.microsoft.com/office/drawing/2014/main" id="{7E37C90D-BEFD-B523-7ED3-599DAB204693}"/>
              </a:ext>
            </a:extLst>
          </p:cNvPr>
          <p:cNvCxnSpPr/>
          <p:nvPr/>
        </p:nvCxnSpPr>
        <p:spPr>
          <a:xfrm flipV="1">
            <a:off x="838200" y="4070218"/>
            <a:ext cx="7536180" cy="15054"/>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Gerader Verbinder 52">
            <a:extLst>
              <a:ext uri="{FF2B5EF4-FFF2-40B4-BE49-F238E27FC236}">
                <a16:creationId xmlns:a16="http://schemas.microsoft.com/office/drawing/2014/main" id="{AC09B252-32B7-6B86-9CC0-70560E8CE433}"/>
              </a:ext>
            </a:extLst>
          </p:cNvPr>
          <p:cNvCxnSpPr/>
          <p:nvPr/>
        </p:nvCxnSpPr>
        <p:spPr>
          <a:xfrm flipV="1">
            <a:off x="838200" y="4656958"/>
            <a:ext cx="7536180" cy="15054"/>
          </a:xfrm>
          <a:prstGeom prst="line">
            <a:avLst/>
          </a:prstGeom>
        </p:spPr>
        <p:style>
          <a:lnRef idx="1">
            <a:schemeClr val="accent1"/>
          </a:lnRef>
          <a:fillRef idx="0">
            <a:schemeClr val="accent1"/>
          </a:fillRef>
          <a:effectRef idx="0">
            <a:schemeClr val="accent1"/>
          </a:effectRef>
          <a:fontRef idx="minor">
            <a:schemeClr val="tx1"/>
          </a:fontRef>
        </p:style>
      </p:cxnSp>
      <p:pic>
        <p:nvPicPr>
          <p:cNvPr id="5" name="Grafik 4">
            <a:extLst>
              <a:ext uri="{FF2B5EF4-FFF2-40B4-BE49-F238E27FC236}">
                <a16:creationId xmlns:a16="http://schemas.microsoft.com/office/drawing/2014/main" id="{3C1B6043-C7CB-DA1C-43CE-1E194F1ED8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8841" y="3041615"/>
            <a:ext cx="1671637" cy="291270"/>
          </a:xfrm>
          <a:prstGeom prst="rect">
            <a:avLst/>
          </a:prstGeom>
        </p:spPr>
      </p:pic>
      <p:pic>
        <p:nvPicPr>
          <p:cNvPr id="7" name="Grafik 6">
            <a:extLst>
              <a:ext uri="{FF2B5EF4-FFF2-40B4-BE49-F238E27FC236}">
                <a16:creationId xmlns:a16="http://schemas.microsoft.com/office/drawing/2014/main" id="{6AF189E7-7F5D-1396-1033-BC3ECB46B5CB}"/>
              </a:ext>
            </a:extLst>
          </p:cNvPr>
          <p:cNvPicPr>
            <a:picLocks noChangeAspect="1"/>
          </p:cNvPicPr>
          <p:nvPr/>
        </p:nvPicPr>
        <p:blipFill>
          <a:blip r:embed="rId6"/>
          <a:stretch>
            <a:fillRect/>
          </a:stretch>
        </p:blipFill>
        <p:spPr>
          <a:xfrm>
            <a:off x="695325" y="3551872"/>
            <a:ext cx="1638300" cy="504825"/>
          </a:xfrm>
          <a:prstGeom prst="rect">
            <a:avLst/>
          </a:prstGeom>
        </p:spPr>
      </p:pic>
      <p:pic>
        <p:nvPicPr>
          <p:cNvPr id="14" name="Grafik 13">
            <a:extLst>
              <a:ext uri="{FF2B5EF4-FFF2-40B4-BE49-F238E27FC236}">
                <a16:creationId xmlns:a16="http://schemas.microsoft.com/office/drawing/2014/main" id="{3EB12F73-33D0-B2B4-1745-23C147DFE46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09042" y="1777031"/>
            <a:ext cx="1035052" cy="435812"/>
          </a:xfrm>
          <a:prstGeom prst="rect">
            <a:avLst/>
          </a:prstGeom>
        </p:spPr>
      </p:pic>
      <p:pic>
        <p:nvPicPr>
          <p:cNvPr id="18" name="Grafik 17">
            <a:extLst>
              <a:ext uri="{FF2B5EF4-FFF2-40B4-BE49-F238E27FC236}">
                <a16:creationId xmlns:a16="http://schemas.microsoft.com/office/drawing/2014/main" id="{D9D107C9-EBD2-3554-AB41-5AB682681051}"/>
              </a:ext>
            </a:extLst>
          </p:cNvPr>
          <p:cNvPicPr>
            <a:picLocks noChangeAspect="1"/>
          </p:cNvPicPr>
          <p:nvPr/>
        </p:nvPicPr>
        <p:blipFill>
          <a:blip r:embed="rId9"/>
          <a:stretch>
            <a:fillRect/>
          </a:stretch>
        </p:blipFill>
        <p:spPr>
          <a:xfrm>
            <a:off x="3635225" y="2358980"/>
            <a:ext cx="1039163" cy="522517"/>
          </a:xfrm>
          <a:prstGeom prst="rect">
            <a:avLst/>
          </a:prstGeom>
        </p:spPr>
      </p:pic>
      <p:pic>
        <p:nvPicPr>
          <p:cNvPr id="23" name="Grafik 22">
            <a:extLst>
              <a:ext uri="{FF2B5EF4-FFF2-40B4-BE49-F238E27FC236}">
                <a16:creationId xmlns:a16="http://schemas.microsoft.com/office/drawing/2014/main" id="{F18F8FCB-0CEC-263D-43A8-7913ABF9D907}"/>
              </a:ext>
            </a:extLst>
          </p:cNvPr>
          <p:cNvPicPr>
            <a:picLocks noChangeAspect="1"/>
          </p:cNvPicPr>
          <p:nvPr/>
        </p:nvPicPr>
        <p:blipFill rotWithShape="1">
          <a:blip r:embed="rId10"/>
          <a:srcRect l="6093" t="16093" r="2385" b="9403"/>
          <a:stretch/>
        </p:blipFill>
        <p:spPr>
          <a:xfrm>
            <a:off x="3635226" y="2977428"/>
            <a:ext cx="1764326" cy="419643"/>
          </a:xfrm>
          <a:prstGeom prst="rect">
            <a:avLst/>
          </a:prstGeom>
        </p:spPr>
      </p:pic>
      <p:pic>
        <p:nvPicPr>
          <p:cNvPr id="26" name="Grafik 25">
            <a:extLst>
              <a:ext uri="{FF2B5EF4-FFF2-40B4-BE49-F238E27FC236}">
                <a16:creationId xmlns:a16="http://schemas.microsoft.com/office/drawing/2014/main" id="{AC3DE507-D3D8-C70F-025B-4452EB6EC4D0}"/>
              </a:ext>
            </a:extLst>
          </p:cNvPr>
          <p:cNvPicPr>
            <a:picLocks noChangeAspect="1"/>
          </p:cNvPicPr>
          <p:nvPr/>
        </p:nvPicPr>
        <p:blipFill>
          <a:blip r:embed="rId11"/>
          <a:stretch>
            <a:fillRect/>
          </a:stretch>
        </p:blipFill>
        <p:spPr>
          <a:xfrm>
            <a:off x="3609042" y="3552846"/>
            <a:ext cx="1762125" cy="495300"/>
          </a:xfrm>
          <a:prstGeom prst="rect">
            <a:avLst/>
          </a:prstGeom>
        </p:spPr>
      </p:pic>
      <p:pic>
        <p:nvPicPr>
          <p:cNvPr id="29" name="Grafik 28">
            <a:extLst>
              <a:ext uri="{FF2B5EF4-FFF2-40B4-BE49-F238E27FC236}">
                <a16:creationId xmlns:a16="http://schemas.microsoft.com/office/drawing/2014/main" id="{157D40F7-38AB-45D4-45A4-DE961F8C07C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676650" y="4204623"/>
            <a:ext cx="1378068" cy="344517"/>
          </a:xfrm>
          <a:prstGeom prst="rect">
            <a:avLst/>
          </a:prstGeom>
        </p:spPr>
      </p:pic>
      <p:pic>
        <p:nvPicPr>
          <p:cNvPr id="31" name="Grafik 30">
            <a:extLst>
              <a:ext uri="{FF2B5EF4-FFF2-40B4-BE49-F238E27FC236}">
                <a16:creationId xmlns:a16="http://schemas.microsoft.com/office/drawing/2014/main" id="{6D9542BF-8A2D-DC91-7702-BB5F22AC7D3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687330" y="1733843"/>
            <a:ext cx="963659" cy="542906"/>
          </a:xfrm>
          <a:prstGeom prst="rect">
            <a:avLst/>
          </a:prstGeom>
        </p:spPr>
      </p:pic>
      <p:pic>
        <p:nvPicPr>
          <p:cNvPr id="34" name="Grafik 33">
            <a:extLst>
              <a:ext uri="{FF2B5EF4-FFF2-40B4-BE49-F238E27FC236}">
                <a16:creationId xmlns:a16="http://schemas.microsoft.com/office/drawing/2014/main" id="{7860D157-896D-E772-0530-2E649E012C76}"/>
              </a:ext>
            </a:extLst>
          </p:cNvPr>
          <p:cNvPicPr>
            <a:picLocks noChangeAspect="1"/>
          </p:cNvPicPr>
          <p:nvPr/>
        </p:nvPicPr>
        <p:blipFill>
          <a:blip r:embed="rId15"/>
          <a:stretch>
            <a:fillRect/>
          </a:stretch>
        </p:blipFill>
        <p:spPr>
          <a:xfrm>
            <a:off x="5687330" y="2390379"/>
            <a:ext cx="1812878" cy="495656"/>
          </a:xfrm>
          <a:prstGeom prst="rect">
            <a:avLst/>
          </a:prstGeom>
        </p:spPr>
      </p:pic>
      <p:pic>
        <p:nvPicPr>
          <p:cNvPr id="38" name="Grafik 37">
            <a:extLst>
              <a:ext uri="{FF2B5EF4-FFF2-40B4-BE49-F238E27FC236}">
                <a16:creationId xmlns:a16="http://schemas.microsoft.com/office/drawing/2014/main" id="{21BF0FAB-F2CE-C2B3-D7E1-E6219E37892F}"/>
              </a:ext>
            </a:extLst>
          </p:cNvPr>
          <p:cNvPicPr>
            <a:picLocks noChangeAspect="1"/>
          </p:cNvPicPr>
          <p:nvPr/>
        </p:nvPicPr>
        <p:blipFill>
          <a:blip r:embed="rId16"/>
          <a:stretch>
            <a:fillRect/>
          </a:stretch>
        </p:blipFill>
        <p:spPr>
          <a:xfrm>
            <a:off x="5746750" y="3062213"/>
            <a:ext cx="2047874" cy="260047"/>
          </a:xfrm>
          <a:prstGeom prst="rect">
            <a:avLst/>
          </a:prstGeom>
        </p:spPr>
      </p:pic>
      <p:sp>
        <p:nvSpPr>
          <p:cNvPr id="2" name="Foliennummernplatzhalter 1">
            <a:extLst>
              <a:ext uri="{FF2B5EF4-FFF2-40B4-BE49-F238E27FC236}">
                <a16:creationId xmlns:a16="http://schemas.microsoft.com/office/drawing/2014/main" id="{CC60531B-72E6-7D4C-3F44-BFE625A880ED}"/>
              </a:ext>
            </a:extLst>
          </p:cNvPr>
          <p:cNvSpPr>
            <a:spLocks noGrp="1"/>
          </p:cNvSpPr>
          <p:nvPr>
            <p:ph type="sldNum" sz="quarter" idx="12"/>
          </p:nvPr>
        </p:nvSpPr>
        <p:spPr/>
        <p:txBody>
          <a:bodyPr/>
          <a:lstStyle/>
          <a:p>
            <a:pPr>
              <a:defRPr/>
            </a:pPr>
            <a:fld id="{661DC888-8189-4A03-885C-D28E01303C03}" type="slidenum">
              <a:rPr lang="de-DE" smtClean="0"/>
              <a:pPr>
                <a:defRPr/>
              </a:pPr>
              <a:t>6</a:t>
            </a:fld>
            <a:endParaRPr lang="de-DE"/>
          </a:p>
        </p:txBody>
      </p:sp>
    </p:spTree>
    <p:extLst>
      <p:ext uri="{BB962C8B-B14F-4D97-AF65-F5344CB8AC3E}">
        <p14:creationId xmlns:p14="http://schemas.microsoft.com/office/powerpoint/2010/main" val="1748068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2"/>
          <p:cNvSpPr txBox="1">
            <a:spLocks/>
          </p:cNvSpPr>
          <p:nvPr/>
        </p:nvSpPr>
        <p:spPr>
          <a:xfrm>
            <a:off x="461371" y="483987"/>
            <a:ext cx="5401220" cy="520700"/>
          </a:xfrm>
          <a:prstGeom prst="rect">
            <a:avLst/>
          </a:prstGeom>
        </p:spPr>
        <p:txBody>
          <a:bodyPr/>
          <a:lstStyle>
            <a:lvl1pPr marL="342900" indent="-342900" algn="l" rtl="0" eaLnBrk="0" fontAlgn="base" hangingPunct="0">
              <a:spcBef>
                <a:spcPct val="20000"/>
              </a:spcBef>
              <a:spcAft>
                <a:spcPct val="0"/>
              </a:spcAft>
              <a:buFont typeface="Arial" charset="0"/>
              <a:buNone/>
              <a:defRPr sz="1800" b="1" kern="1200">
                <a:solidFill>
                  <a:schemeClr val="tx1"/>
                </a:solidFill>
                <a:latin typeface="Arial" pitchFamily="34" charset="0"/>
                <a:ea typeface="+mn-ea"/>
                <a:cs typeface="Arial" pitchFamily="34" charset="0"/>
              </a:defRPr>
            </a:lvl1pPr>
            <a:lvl2pPr marL="268288" indent="-268288" algn="l" rtl="0" eaLnBrk="0" fontAlgn="base" hangingPunct="0">
              <a:spcBef>
                <a:spcPct val="20000"/>
              </a:spcBef>
              <a:spcAft>
                <a:spcPct val="0"/>
              </a:spcAft>
              <a:buFont typeface="Arial" pitchFamily="34" charset="0"/>
              <a:buChar char="•"/>
              <a:defRPr sz="1800" kern="1200">
                <a:solidFill>
                  <a:schemeClr val="tx1"/>
                </a:solidFill>
                <a:latin typeface="Arial" pitchFamily="34" charset="0"/>
                <a:ea typeface="+mn-ea"/>
                <a:cs typeface="Arial" pitchFamily="34" charset="0"/>
              </a:defRPr>
            </a:lvl2pPr>
            <a:lvl3pPr marL="536575" indent="-268288" algn="l" rtl="0" eaLnBrk="0" fontAlgn="base" hangingPunct="0">
              <a:spcBef>
                <a:spcPct val="20000"/>
              </a:spcBef>
              <a:spcAft>
                <a:spcPct val="0"/>
              </a:spcAft>
              <a:buFont typeface="Symbol" pitchFamily="18" charset="2"/>
              <a:buChar char="-"/>
              <a:defRPr sz="1600" kern="1200">
                <a:solidFill>
                  <a:schemeClr val="tx1"/>
                </a:solidFill>
                <a:latin typeface="Arial" pitchFamily="34" charset="0"/>
                <a:ea typeface="+mn-ea"/>
                <a:cs typeface="Arial" pitchFamily="34" charset="0"/>
              </a:defRPr>
            </a:lvl3pPr>
            <a:lvl4pPr marL="804863" indent="-268288"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1073150" indent="-268288"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de-DE" sz="2400">
                <a:solidFill>
                  <a:srgbClr val="009CDD"/>
                </a:solidFill>
              </a:rPr>
              <a:t>Überblick Motoren (Katalog)</a:t>
            </a:r>
          </a:p>
        </p:txBody>
      </p:sp>
      <p:cxnSp>
        <p:nvCxnSpPr>
          <p:cNvPr id="10" name="Gerade Verbindung 12"/>
          <p:cNvCxnSpPr/>
          <p:nvPr/>
        </p:nvCxnSpPr>
        <p:spPr>
          <a:xfrm>
            <a:off x="0" y="1131888"/>
            <a:ext cx="6253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Grafik 3">
            <a:extLst>
              <a:ext uri="{FF2B5EF4-FFF2-40B4-BE49-F238E27FC236}">
                <a16:creationId xmlns:a16="http://schemas.microsoft.com/office/drawing/2014/main" id="{07559D8D-81E6-A990-EFF4-6BE655D4AB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27" y="1475131"/>
            <a:ext cx="1015945" cy="954988"/>
          </a:xfrm>
          <a:prstGeom prst="rect">
            <a:avLst/>
          </a:prstGeom>
        </p:spPr>
      </p:pic>
      <p:pic>
        <p:nvPicPr>
          <p:cNvPr id="7" name="Grafik 6">
            <a:extLst>
              <a:ext uri="{FF2B5EF4-FFF2-40B4-BE49-F238E27FC236}">
                <a16:creationId xmlns:a16="http://schemas.microsoft.com/office/drawing/2014/main" id="{8CC2499D-AA3A-E2BD-8D22-1E9ACE98B2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51" t="17334" r="8117" b="10000"/>
          <a:stretch/>
        </p:blipFill>
        <p:spPr>
          <a:xfrm>
            <a:off x="510308" y="2781299"/>
            <a:ext cx="1262281" cy="865337"/>
          </a:xfrm>
          <a:prstGeom prst="rect">
            <a:avLst/>
          </a:prstGeom>
        </p:spPr>
      </p:pic>
      <p:sp>
        <p:nvSpPr>
          <p:cNvPr id="12" name="Textfeld 11">
            <a:extLst>
              <a:ext uri="{FF2B5EF4-FFF2-40B4-BE49-F238E27FC236}">
                <a16:creationId xmlns:a16="http://schemas.microsoft.com/office/drawing/2014/main" id="{5F5F0178-99FE-F046-2190-FFCF7795CB7D}"/>
              </a:ext>
            </a:extLst>
          </p:cNvPr>
          <p:cNvSpPr txBox="1"/>
          <p:nvPr/>
        </p:nvSpPr>
        <p:spPr>
          <a:xfrm>
            <a:off x="3433763" y="1636659"/>
            <a:ext cx="4495800" cy="1015663"/>
          </a:xfrm>
          <a:prstGeom prst="rect">
            <a:avLst/>
          </a:prstGeom>
          <a:noFill/>
        </p:spPr>
        <p:txBody>
          <a:bodyPr wrap="square" rtlCol="0">
            <a:spAutoFit/>
          </a:bodyPr>
          <a:lstStyle/>
          <a:p>
            <a:pPr marL="285750" indent="-285750">
              <a:buFont typeface="Arial" panose="020B0604020202020204" pitchFamily="34" charset="0"/>
              <a:buChar char="•"/>
            </a:pPr>
            <a:r>
              <a:rPr lang="de-DE" sz="1200"/>
              <a:t>3-phasige Torque-Motoren als Bausatz (vernutet)</a:t>
            </a:r>
          </a:p>
          <a:p>
            <a:pPr marL="285750" indent="-285750">
              <a:buFont typeface="Arial" panose="020B0604020202020204" pitchFamily="34" charset="0"/>
              <a:buChar char="•"/>
            </a:pPr>
            <a:r>
              <a:rPr lang="de-DE" sz="1200"/>
              <a:t>Baugrößen 20-330mm im Aussendurchmeser</a:t>
            </a:r>
          </a:p>
          <a:p>
            <a:pPr marL="285750" indent="-285750">
              <a:buFont typeface="Arial" panose="020B0604020202020204" pitchFamily="34" charset="0"/>
              <a:buChar char="•"/>
            </a:pPr>
            <a:r>
              <a:rPr lang="de-DE" sz="1200"/>
              <a:t>Innenläufer</a:t>
            </a:r>
          </a:p>
          <a:p>
            <a:pPr marL="285750" indent="-285750">
              <a:buFont typeface="Arial" panose="020B0604020202020204" pitchFamily="34" charset="0"/>
              <a:buChar char="•"/>
            </a:pPr>
            <a:r>
              <a:rPr lang="de-DE" sz="1200"/>
              <a:t>Nennmomente bis 180Nm</a:t>
            </a:r>
          </a:p>
          <a:p>
            <a:pPr marL="285750" indent="-285750">
              <a:buFont typeface="Arial" panose="020B0604020202020204" pitchFamily="34" charset="0"/>
              <a:buChar char="•"/>
            </a:pPr>
            <a:endParaRPr lang="de-DE" sz="1200"/>
          </a:p>
        </p:txBody>
      </p:sp>
      <p:sp>
        <p:nvSpPr>
          <p:cNvPr id="13" name="Textfeld 12">
            <a:extLst>
              <a:ext uri="{FF2B5EF4-FFF2-40B4-BE49-F238E27FC236}">
                <a16:creationId xmlns:a16="http://schemas.microsoft.com/office/drawing/2014/main" id="{B340C247-8A14-596F-DE15-A251F8FF166D}"/>
              </a:ext>
            </a:extLst>
          </p:cNvPr>
          <p:cNvSpPr txBox="1"/>
          <p:nvPr/>
        </p:nvSpPr>
        <p:spPr>
          <a:xfrm>
            <a:off x="3433763" y="2919376"/>
            <a:ext cx="4495800" cy="1200329"/>
          </a:xfrm>
          <a:prstGeom prst="rect">
            <a:avLst/>
          </a:prstGeom>
          <a:noFill/>
        </p:spPr>
        <p:txBody>
          <a:bodyPr wrap="square" rtlCol="0">
            <a:spAutoFit/>
          </a:bodyPr>
          <a:lstStyle/>
          <a:p>
            <a:pPr marL="285750" indent="-285750">
              <a:buFont typeface="Arial" panose="020B0604020202020204" pitchFamily="34" charset="0"/>
              <a:buChar char="•"/>
            </a:pPr>
            <a:r>
              <a:rPr lang="de-DE" sz="1200"/>
              <a:t>PMSM-Motoren als Bausatz (Luftspaltwicklung, rastmomentfrei)</a:t>
            </a:r>
          </a:p>
          <a:p>
            <a:pPr marL="285750" indent="-285750">
              <a:buFont typeface="Arial" panose="020B0604020202020204" pitchFamily="34" charset="0"/>
              <a:buChar char="•"/>
            </a:pPr>
            <a:r>
              <a:rPr lang="de-DE" sz="1200"/>
              <a:t>Baugrößen 25-270mm im Aussendurchmeser</a:t>
            </a:r>
          </a:p>
          <a:p>
            <a:pPr marL="285750" indent="-285750">
              <a:buFont typeface="Arial" panose="020B0604020202020204" pitchFamily="34" charset="0"/>
              <a:buChar char="•"/>
            </a:pPr>
            <a:r>
              <a:rPr lang="de-DE" sz="1200"/>
              <a:t>Innenläufer. Baugrösse ø225 auch als Aussenläufer</a:t>
            </a:r>
          </a:p>
          <a:p>
            <a:pPr marL="285750" indent="-285750">
              <a:buFont typeface="Arial" panose="020B0604020202020204" pitchFamily="34" charset="0"/>
              <a:buChar char="•"/>
            </a:pPr>
            <a:r>
              <a:rPr lang="de-DE" sz="1200"/>
              <a:t>Nennmomente bis 24Nm</a:t>
            </a:r>
          </a:p>
          <a:p>
            <a:pPr marL="285750" indent="-285750">
              <a:buFont typeface="Arial" panose="020B0604020202020204" pitchFamily="34" charset="0"/>
              <a:buChar char="•"/>
            </a:pPr>
            <a:endParaRPr lang="de-DE" sz="1200"/>
          </a:p>
          <a:p>
            <a:pPr marL="285750" indent="-285750">
              <a:buFont typeface="Arial" panose="020B0604020202020204" pitchFamily="34" charset="0"/>
              <a:buChar char="•"/>
            </a:pPr>
            <a:endParaRPr lang="de-DE" sz="1200"/>
          </a:p>
        </p:txBody>
      </p:sp>
      <p:pic>
        <p:nvPicPr>
          <p:cNvPr id="15" name="Grafik 14">
            <a:extLst>
              <a:ext uri="{FF2B5EF4-FFF2-40B4-BE49-F238E27FC236}">
                <a16:creationId xmlns:a16="http://schemas.microsoft.com/office/drawing/2014/main" id="{9A770AA0-050C-877B-3CF1-B92E522B32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385" y="3856475"/>
            <a:ext cx="1245204" cy="1058423"/>
          </a:xfrm>
          <a:prstGeom prst="rect">
            <a:avLst/>
          </a:prstGeom>
        </p:spPr>
      </p:pic>
      <p:sp>
        <p:nvSpPr>
          <p:cNvPr id="16" name="Textfeld 15">
            <a:extLst>
              <a:ext uri="{FF2B5EF4-FFF2-40B4-BE49-F238E27FC236}">
                <a16:creationId xmlns:a16="http://schemas.microsoft.com/office/drawing/2014/main" id="{56A0CD82-0EB9-0701-DB89-0AF5614F11DC}"/>
              </a:ext>
            </a:extLst>
          </p:cNvPr>
          <p:cNvSpPr txBox="1"/>
          <p:nvPr/>
        </p:nvSpPr>
        <p:spPr>
          <a:xfrm>
            <a:off x="3433763" y="4062520"/>
            <a:ext cx="4495800" cy="830997"/>
          </a:xfrm>
          <a:prstGeom prst="rect">
            <a:avLst/>
          </a:prstGeom>
          <a:noFill/>
        </p:spPr>
        <p:txBody>
          <a:bodyPr wrap="square" rtlCol="0">
            <a:spAutoFit/>
          </a:bodyPr>
          <a:lstStyle/>
          <a:p>
            <a:pPr marL="285750" indent="-285750">
              <a:buFont typeface="Arial" panose="020B0604020202020204" pitchFamily="34" charset="0"/>
              <a:buChar char="•"/>
            </a:pPr>
            <a:r>
              <a:rPr lang="de-DE" sz="1200"/>
              <a:t>Servomotoren im Gehäuse mit Drehgeber</a:t>
            </a:r>
          </a:p>
          <a:p>
            <a:pPr marL="285750" indent="-285750">
              <a:buFont typeface="Arial" panose="020B0604020202020204" pitchFamily="34" charset="0"/>
              <a:buChar char="•"/>
            </a:pPr>
            <a:r>
              <a:rPr lang="de-DE" sz="1200"/>
              <a:t>Baugrößen 37x37mm bis 240x240mm</a:t>
            </a:r>
          </a:p>
          <a:p>
            <a:pPr marL="285750" indent="-285750">
              <a:buFont typeface="Arial" panose="020B0604020202020204" pitchFamily="34" charset="0"/>
              <a:buChar char="•"/>
            </a:pPr>
            <a:r>
              <a:rPr lang="de-DE" sz="1200"/>
              <a:t>Nennmomente bis 85Nm</a:t>
            </a:r>
          </a:p>
          <a:p>
            <a:pPr marL="285750" indent="-285750">
              <a:buFont typeface="Arial" panose="020B0604020202020204" pitchFamily="34" charset="0"/>
              <a:buChar char="•"/>
            </a:pPr>
            <a:r>
              <a:rPr lang="de-DE" sz="1200"/>
              <a:t>Spannungen 12-560Vdc</a:t>
            </a:r>
          </a:p>
        </p:txBody>
      </p:sp>
      <p:pic>
        <p:nvPicPr>
          <p:cNvPr id="18" name="Grafik 17">
            <a:extLst>
              <a:ext uri="{FF2B5EF4-FFF2-40B4-BE49-F238E27FC236}">
                <a16:creationId xmlns:a16="http://schemas.microsoft.com/office/drawing/2014/main" id="{AA504C27-8502-DCE5-EE94-8EE05EC9E01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1371" y="5231013"/>
            <a:ext cx="1143000" cy="1143000"/>
          </a:xfrm>
          <a:prstGeom prst="rect">
            <a:avLst/>
          </a:prstGeom>
        </p:spPr>
      </p:pic>
      <p:pic>
        <p:nvPicPr>
          <p:cNvPr id="20" name="Grafik 19">
            <a:extLst>
              <a:ext uri="{FF2B5EF4-FFF2-40B4-BE49-F238E27FC236}">
                <a16:creationId xmlns:a16="http://schemas.microsoft.com/office/drawing/2014/main" id="{FB2C8EB2-A73B-B9A6-5F2D-9108FD503124}"/>
              </a:ext>
            </a:extLst>
          </p:cNvPr>
          <p:cNvPicPr>
            <a:picLocks noChangeAspect="1"/>
          </p:cNvPicPr>
          <p:nvPr/>
        </p:nvPicPr>
        <p:blipFill rotWithShape="1">
          <a:blip r:embed="rId7">
            <a:extLst>
              <a:ext uri="{28A0092B-C50C-407E-A947-70E740481C1C}">
                <a14:useLocalDpi xmlns:a14="http://schemas.microsoft.com/office/drawing/2010/main" val="0"/>
              </a:ext>
            </a:extLst>
          </a:blip>
          <a:srcRect l="12500" t="11401" r="16167" b="5055"/>
          <a:stretch/>
        </p:blipFill>
        <p:spPr>
          <a:xfrm>
            <a:off x="1791639" y="5259588"/>
            <a:ext cx="906842" cy="1062071"/>
          </a:xfrm>
          <a:prstGeom prst="rect">
            <a:avLst/>
          </a:prstGeom>
        </p:spPr>
      </p:pic>
      <p:sp>
        <p:nvSpPr>
          <p:cNvPr id="21" name="Textfeld 20">
            <a:extLst>
              <a:ext uri="{FF2B5EF4-FFF2-40B4-BE49-F238E27FC236}">
                <a16:creationId xmlns:a16="http://schemas.microsoft.com/office/drawing/2014/main" id="{17564BF0-AA41-1097-7F18-3FACB6CB7E5F}"/>
              </a:ext>
            </a:extLst>
          </p:cNvPr>
          <p:cNvSpPr txBox="1"/>
          <p:nvPr/>
        </p:nvSpPr>
        <p:spPr>
          <a:xfrm>
            <a:off x="3462338" y="5300770"/>
            <a:ext cx="4805362" cy="1015663"/>
          </a:xfrm>
          <a:prstGeom prst="rect">
            <a:avLst/>
          </a:prstGeom>
          <a:noFill/>
        </p:spPr>
        <p:txBody>
          <a:bodyPr wrap="square" rtlCol="0">
            <a:spAutoFit/>
          </a:bodyPr>
          <a:lstStyle/>
          <a:p>
            <a:pPr marL="285750" indent="-285750">
              <a:buFont typeface="Arial" panose="020B0604020202020204" pitchFamily="34" charset="0"/>
              <a:buChar char="•"/>
            </a:pPr>
            <a:r>
              <a:rPr lang="de-DE" sz="1200"/>
              <a:t>Schrittmotoren</a:t>
            </a:r>
          </a:p>
          <a:p>
            <a:pPr marL="285750" indent="-285750">
              <a:buFont typeface="Arial" panose="020B0604020202020204" pitchFamily="34" charset="0"/>
              <a:buChar char="•"/>
            </a:pPr>
            <a:r>
              <a:rPr lang="de-DE" sz="1200"/>
              <a:t>Schrittmotoren mit integriertem Controller</a:t>
            </a:r>
          </a:p>
          <a:p>
            <a:pPr marL="285750" indent="-285750">
              <a:buFont typeface="Arial" panose="020B0604020202020204" pitchFamily="34" charset="0"/>
              <a:buChar char="•"/>
            </a:pPr>
            <a:r>
              <a:rPr lang="de-DE" sz="1200"/>
              <a:t>Baugrößen 28-168mm</a:t>
            </a:r>
          </a:p>
          <a:p>
            <a:pPr marL="285750" indent="-285750">
              <a:buFont typeface="Arial" panose="020B0604020202020204" pitchFamily="34" charset="0"/>
              <a:buChar char="•"/>
            </a:pPr>
            <a:r>
              <a:rPr lang="de-DE" sz="1200"/>
              <a:t>Haltemomente bis 24Nm</a:t>
            </a:r>
          </a:p>
          <a:p>
            <a:pPr marL="285750" indent="-285750">
              <a:buFont typeface="Arial" panose="020B0604020202020204" pitchFamily="34" charset="0"/>
              <a:buChar char="•"/>
            </a:pPr>
            <a:r>
              <a:rPr lang="de-DE" sz="1200"/>
              <a:t>Auch vakuumtaugliche und strahlenbeständige Varianten möglich</a:t>
            </a:r>
          </a:p>
        </p:txBody>
      </p:sp>
      <p:sp>
        <p:nvSpPr>
          <p:cNvPr id="2" name="Foliennummernplatzhalter 1">
            <a:extLst>
              <a:ext uri="{FF2B5EF4-FFF2-40B4-BE49-F238E27FC236}">
                <a16:creationId xmlns:a16="http://schemas.microsoft.com/office/drawing/2014/main" id="{5305FFB3-9CD8-08E6-AD8F-7E5835093E5C}"/>
              </a:ext>
            </a:extLst>
          </p:cNvPr>
          <p:cNvSpPr>
            <a:spLocks noGrp="1"/>
          </p:cNvSpPr>
          <p:nvPr>
            <p:ph type="sldNum" sz="quarter" idx="12"/>
          </p:nvPr>
        </p:nvSpPr>
        <p:spPr/>
        <p:txBody>
          <a:bodyPr/>
          <a:lstStyle/>
          <a:p>
            <a:pPr>
              <a:defRPr/>
            </a:pPr>
            <a:fld id="{661DC888-8189-4A03-885C-D28E01303C03}" type="slidenum">
              <a:rPr lang="de-DE" smtClean="0"/>
              <a:pPr>
                <a:defRPr/>
              </a:pPr>
              <a:t>7</a:t>
            </a:fld>
            <a:endParaRPr lang="de-DE"/>
          </a:p>
        </p:txBody>
      </p:sp>
    </p:spTree>
    <p:extLst>
      <p:ext uri="{BB962C8B-B14F-4D97-AF65-F5344CB8AC3E}">
        <p14:creationId xmlns:p14="http://schemas.microsoft.com/office/powerpoint/2010/main" val="577919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2"/>
          <p:cNvSpPr txBox="1">
            <a:spLocks/>
          </p:cNvSpPr>
          <p:nvPr/>
        </p:nvSpPr>
        <p:spPr>
          <a:xfrm>
            <a:off x="461371" y="483987"/>
            <a:ext cx="5401220" cy="520700"/>
          </a:xfrm>
          <a:prstGeom prst="rect">
            <a:avLst/>
          </a:prstGeom>
        </p:spPr>
        <p:txBody>
          <a:bodyPr/>
          <a:lstStyle>
            <a:lvl1pPr marL="342900" indent="-342900" algn="l" rtl="0" eaLnBrk="0" fontAlgn="base" hangingPunct="0">
              <a:spcBef>
                <a:spcPct val="20000"/>
              </a:spcBef>
              <a:spcAft>
                <a:spcPct val="0"/>
              </a:spcAft>
              <a:buFont typeface="Arial" charset="0"/>
              <a:buNone/>
              <a:defRPr sz="1800" b="1" kern="1200">
                <a:solidFill>
                  <a:schemeClr val="tx1"/>
                </a:solidFill>
                <a:latin typeface="Arial" pitchFamily="34" charset="0"/>
                <a:ea typeface="+mn-ea"/>
                <a:cs typeface="Arial" pitchFamily="34" charset="0"/>
              </a:defRPr>
            </a:lvl1pPr>
            <a:lvl2pPr marL="268288" indent="-268288" algn="l" rtl="0" eaLnBrk="0" fontAlgn="base" hangingPunct="0">
              <a:spcBef>
                <a:spcPct val="20000"/>
              </a:spcBef>
              <a:spcAft>
                <a:spcPct val="0"/>
              </a:spcAft>
              <a:buFont typeface="Arial" pitchFamily="34" charset="0"/>
              <a:buChar char="•"/>
              <a:defRPr sz="1800" kern="1200">
                <a:solidFill>
                  <a:schemeClr val="tx1"/>
                </a:solidFill>
                <a:latin typeface="Arial" pitchFamily="34" charset="0"/>
                <a:ea typeface="+mn-ea"/>
                <a:cs typeface="Arial" pitchFamily="34" charset="0"/>
              </a:defRPr>
            </a:lvl2pPr>
            <a:lvl3pPr marL="536575" indent="-268288" algn="l" rtl="0" eaLnBrk="0" fontAlgn="base" hangingPunct="0">
              <a:spcBef>
                <a:spcPct val="20000"/>
              </a:spcBef>
              <a:spcAft>
                <a:spcPct val="0"/>
              </a:spcAft>
              <a:buFont typeface="Symbol" pitchFamily="18" charset="2"/>
              <a:buChar char="-"/>
              <a:defRPr sz="1600" kern="1200">
                <a:solidFill>
                  <a:schemeClr val="tx1"/>
                </a:solidFill>
                <a:latin typeface="Arial" pitchFamily="34" charset="0"/>
                <a:ea typeface="+mn-ea"/>
                <a:cs typeface="Arial" pitchFamily="34" charset="0"/>
              </a:defRPr>
            </a:lvl3pPr>
            <a:lvl4pPr marL="804863" indent="-268288"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1073150" indent="-268288"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de-DE" sz="2400">
                <a:solidFill>
                  <a:srgbClr val="009CDD"/>
                </a:solidFill>
              </a:rPr>
              <a:t>Überblick Controller (Katalog)</a:t>
            </a:r>
          </a:p>
        </p:txBody>
      </p:sp>
      <p:cxnSp>
        <p:nvCxnSpPr>
          <p:cNvPr id="10" name="Gerade Verbindung 12"/>
          <p:cNvCxnSpPr/>
          <p:nvPr/>
        </p:nvCxnSpPr>
        <p:spPr>
          <a:xfrm>
            <a:off x="0" y="1131888"/>
            <a:ext cx="6253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5F5F0178-99FE-F046-2190-FFCF7795CB7D}"/>
              </a:ext>
            </a:extLst>
          </p:cNvPr>
          <p:cNvSpPr txBox="1"/>
          <p:nvPr/>
        </p:nvSpPr>
        <p:spPr>
          <a:xfrm>
            <a:off x="2224088" y="1636659"/>
            <a:ext cx="4495800" cy="1015663"/>
          </a:xfrm>
          <a:prstGeom prst="rect">
            <a:avLst/>
          </a:prstGeom>
          <a:noFill/>
        </p:spPr>
        <p:txBody>
          <a:bodyPr wrap="square" rtlCol="0">
            <a:spAutoFit/>
          </a:bodyPr>
          <a:lstStyle/>
          <a:p>
            <a:pPr marL="285750" indent="-285750">
              <a:buFont typeface="Arial" panose="020B0604020202020204" pitchFamily="34" charset="0"/>
              <a:buChar char="•"/>
            </a:pPr>
            <a:r>
              <a:rPr lang="de-DE" sz="1200"/>
              <a:t>Für 3-phasige BLDC/PMSM Motoren</a:t>
            </a:r>
          </a:p>
          <a:p>
            <a:pPr marL="285750" indent="-285750">
              <a:buFont typeface="Arial" panose="020B0604020202020204" pitchFamily="34" charset="0"/>
              <a:buChar char="•"/>
            </a:pPr>
            <a:r>
              <a:rPr lang="de-DE" sz="1200"/>
              <a:t>DC-gespeist: 14-90Vdc</a:t>
            </a:r>
          </a:p>
          <a:p>
            <a:pPr marL="285750" indent="-285750">
              <a:buFont typeface="Arial" panose="020B0604020202020204" pitchFamily="34" charset="0"/>
              <a:buChar char="•"/>
            </a:pPr>
            <a:r>
              <a:rPr lang="de-DE" sz="1200"/>
              <a:t>Spitzenströme bis 21Aeff</a:t>
            </a:r>
          </a:p>
          <a:p>
            <a:pPr marL="285750" indent="-285750">
              <a:buFont typeface="Arial" panose="020B0604020202020204" pitchFamily="34" charset="0"/>
              <a:buChar char="•"/>
            </a:pPr>
            <a:r>
              <a:rPr lang="de-DE" sz="1200"/>
              <a:t>Feldbus: CANopen/EtherCAT/Ethernet/Modbus</a:t>
            </a:r>
          </a:p>
          <a:p>
            <a:pPr marL="285750" indent="-285750">
              <a:buFont typeface="Arial" panose="020B0604020202020204" pitchFamily="34" charset="0"/>
              <a:buChar char="•"/>
            </a:pPr>
            <a:endParaRPr lang="de-DE" sz="1200"/>
          </a:p>
        </p:txBody>
      </p:sp>
      <p:sp>
        <p:nvSpPr>
          <p:cNvPr id="13" name="Textfeld 12">
            <a:extLst>
              <a:ext uri="{FF2B5EF4-FFF2-40B4-BE49-F238E27FC236}">
                <a16:creationId xmlns:a16="http://schemas.microsoft.com/office/drawing/2014/main" id="{B340C247-8A14-596F-DE15-A251F8FF166D}"/>
              </a:ext>
            </a:extLst>
          </p:cNvPr>
          <p:cNvSpPr txBox="1"/>
          <p:nvPr/>
        </p:nvSpPr>
        <p:spPr>
          <a:xfrm>
            <a:off x="2224088" y="2967001"/>
            <a:ext cx="4495800" cy="1015663"/>
          </a:xfrm>
          <a:prstGeom prst="rect">
            <a:avLst/>
          </a:prstGeom>
          <a:noFill/>
        </p:spPr>
        <p:txBody>
          <a:bodyPr wrap="square" rtlCol="0">
            <a:spAutoFit/>
          </a:bodyPr>
          <a:lstStyle/>
          <a:p>
            <a:pPr marL="285750" indent="-285750">
              <a:buFont typeface="Arial" panose="020B0604020202020204" pitchFamily="34" charset="0"/>
              <a:buChar char="•"/>
            </a:pPr>
            <a:r>
              <a:rPr lang="de-DE" sz="1200"/>
              <a:t>Für 3-phasige BLDC/PMSM Motoren</a:t>
            </a:r>
          </a:p>
          <a:p>
            <a:pPr marL="285750" indent="-285750">
              <a:buFont typeface="Arial" panose="020B0604020202020204" pitchFamily="34" charset="0"/>
              <a:buChar char="•"/>
            </a:pPr>
            <a:r>
              <a:rPr lang="de-DE" sz="1200"/>
              <a:t>AC-gespeist: 1x230Vac</a:t>
            </a:r>
          </a:p>
          <a:p>
            <a:pPr marL="285750" indent="-285750">
              <a:buFont typeface="Arial" panose="020B0604020202020204" pitchFamily="34" charset="0"/>
              <a:buChar char="•"/>
            </a:pPr>
            <a:r>
              <a:rPr lang="de-DE" sz="1200"/>
              <a:t>Spitzenströme bis 28Aeff</a:t>
            </a:r>
          </a:p>
          <a:p>
            <a:pPr marL="285750" indent="-285750">
              <a:buFont typeface="Arial" panose="020B0604020202020204" pitchFamily="34" charset="0"/>
              <a:buChar char="•"/>
            </a:pPr>
            <a:r>
              <a:rPr lang="de-DE" sz="1200"/>
              <a:t>Feldbus: CANopen/EtherCAT/Ethernet/Modbus</a:t>
            </a:r>
          </a:p>
          <a:p>
            <a:pPr marL="285750" indent="-285750">
              <a:buFont typeface="Arial" panose="020B0604020202020204" pitchFamily="34" charset="0"/>
              <a:buChar char="•"/>
            </a:pPr>
            <a:endParaRPr lang="de-DE" sz="1200"/>
          </a:p>
        </p:txBody>
      </p:sp>
      <p:sp>
        <p:nvSpPr>
          <p:cNvPr id="16" name="Textfeld 15">
            <a:extLst>
              <a:ext uri="{FF2B5EF4-FFF2-40B4-BE49-F238E27FC236}">
                <a16:creationId xmlns:a16="http://schemas.microsoft.com/office/drawing/2014/main" id="{56A0CD82-0EB9-0701-DB89-0AF5614F11DC}"/>
              </a:ext>
            </a:extLst>
          </p:cNvPr>
          <p:cNvSpPr txBox="1"/>
          <p:nvPr/>
        </p:nvSpPr>
        <p:spPr>
          <a:xfrm>
            <a:off x="2224088" y="4062520"/>
            <a:ext cx="4495800" cy="1015663"/>
          </a:xfrm>
          <a:prstGeom prst="rect">
            <a:avLst/>
          </a:prstGeom>
          <a:noFill/>
        </p:spPr>
        <p:txBody>
          <a:bodyPr wrap="square" rtlCol="0">
            <a:spAutoFit/>
          </a:bodyPr>
          <a:lstStyle/>
          <a:p>
            <a:pPr marL="285750" indent="-285750">
              <a:buFont typeface="Arial" panose="020B0604020202020204" pitchFamily="34" charset="0"/>
              <a:buChar char="•"/>
            </a:pPr>
            <a:r>
              <a:rPr lang="de-DE" sz="1200"/>
              <a:t>Für 3-phasige BLDC/PMSM Motoren</a:t>
            </a:r>
          </a:p>
          <a:p>
            <a:pPr marL="285750" indent="-285750">
              <a:buFont typeface="Arial" panose="020B0604020202020204" pitchFamily="34" charset="0"/>
              <a:buChar char="•"/>
            </a:pPr>
            <a:r>
              <a:rPr lang="de-DE" sz="1200"/>
              <a:t>AC-gespeist: 3x400Vdc</a:t>
            </a:r>
          </a:p>
          <a:p>
            <a:pPr marL="285750" indent="-285750">
              <a:buFont typeface="Arial" panose="020B0604020202020204" pitchFamily="34" charset="0"/>
              <a:buChar char="•"/>
            </a:pPr>
            <a:r>
              <a:rPr lang="de-DE" sz="1200"/>
              <a:t>Spitzenströme bis 72Aeff</a:t>
            </a:r>
          </a:p>
          <a:p>
            <a:pPr marL="285750" indent="-285750">
              <a:buFont typeface="Arial" panose="020B0604020202020204" pitchFamily="34" charset="0"/>
              <a:buChar char="•"/>
            </a:pPr>
            <a:r>
              <a:rPr lang="de-DE" sz="1200"/>
              <a:t>Feldbus: CANopen/EtherCAT/Profinet</a:t>
            </a:r>
          </a:p>
          <a:p>
            <a:pPr marL="285750" indent="-285750">
              <a:buFont typeface="Arial" panose="020B0604020202020204" pitchFamily="34" charset="0"/>
              <a:buChar char="•"/>
            </a:pPr>
            <a:endParaRPr lang="de-DE" sz="1200"/>
          </a:p>
        </p:txBody>
      </p:sp>
      <p:sp>
        <p:nvSpPr>
          <p:cNvPr id="21" name="Textfeld 20">
            <a:extLst>
              <a:ext uri="{FF2B5EF4-FFF2-40B4-BE49-F238E27FC236}">
                <a16:creationId xmlns:a16="http://schemas.microsoft.com/office/drawing/2014/main" id="{17564BF0-AA41-1097-7F18-3FACB6CB7E5F}"/>
              </a:ext>
            </a:extLst>
          </p:cNvPr>
          <p:cNvSpPr txBox="1"/>
          <p:nvPr/>
        </p:nvSpPr>
        <p:spPr>
          <a:xfrm>
            <a:off x="2252663" y="5253145"/>
            <a:ext cx="4495800" cy="646331"/>
          </a:xfrm>
          <a:prstGeom prst="rect">
            <a:avLst/>
          </a:prstGeom>
          <a:noFill/>
        </p:spPr>
        <p:txBody>
          <a:bodyPr wrap="square" rtlCol="0">
            <a:spAutoFit/>
          </a:bodyPr>
          <a:lstStyle/>
          <a:p>
            <a:pPr marL="285750" indent="-285750">
              <a:buFont typeface="Arial" panose="020B0604020202020204" pitchFamily="34" charset="0"/>
              <a:buChar char="•"/>
            </a:pPr>
            <a:r>
              <a:rPr lang="de-DE" sz="1200"/>
              <a:t>Controller für Schrittmotoren</a:t>
            </a:r>
          </a:p>
          <a:p>
            <a:pPr marL="285750" indent="-285750">
              <a:buFont typeface="Arial" panose="020B0604020202020204" pitchFamily="34" charset="0"/>
              <a:buChar char="•"/>
            </a:pPr>
            <a:r>
              <a:rPr lang="de-DE" sz="1200"/>
              <a:t>Kleinspannung: 	14-90Vdc</a:t>
            </a:r>
          </a:p>
          <a:p>
            <a:pPr marL="285750" indent="-285750">
              <a:buFont typeface="Arial" panose="020B0604020202020204" pitchFamily="34" charset="0"/>
              <a:buChar char="•"/>
            </a:pPr>
            <a:r>
              <a:rPr lang="de-DE" sz="1200"/>
              <a:t>Oder AC-gespeist: 	1x230Vac</a:t>
            </a:r>
          </a:p>
        </p:txBody>
      </p:sp>
      <p:pic>
        <p:nvPicPr>
          <p:cNvPr id="3" name="Grafik 2">
            <a:extLst>
              <a:ext uri="{FF2B5EF4-FFF2-40B4-BE49-F238E27FC236}">
                <a16:creationId xmlns:a16="http://schemas.microsoft.com/office/drawing/2014/main" id="{CC7B83F7-8B84-BA72-2573-73AD1F7B5B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166" t="5883" r="14167" b="6666"/>
          <a:stretch/>
        </p:blipFill>
        <p:spPr>
          <a:xfrm>
            <a:off x="6179826" y="1477290"/>
            <a:ext cx="1992163" cy="1215465"/>
          </a:xfrm>
          <a:prstGeom prst="rect">
            <a:avLst/>
          </a:prstGeom>
        </p:spPr>
      </p:pic>
      <p:pic>
        <p:nvPicPr>
          <p:cNvPr id="11" name="Grafik 10">
            <a:extLst>
              <a:ext uri="{FF2B5EF4-FFF2-40B4-BE49-F238E27FC236}">
                <a16:creationId xmlns:a16="http://schemas.microsoft.com/office/drawing/2014/main" id="{9C204FED-B51A-4DA5-F90B-194EDEE45F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7829" y="3722510"/>
            <a:ext cx="1549553" cy="1549553"/>
          </a:xfrm>
          <a:prstGeom prst="rect">
            <a:avLst/>
          </a:prstGeom>
        </p:spPr>
      </p:pic>
      <p:pic>
        <p:nvPicPr>
          <p:cNvPr id="17" name="Grafik 16">
            <a:extLst>
              <a:ext uri="{FF2B5EF4-FFF2-40B4-BE49-F238E27FC236}">
                <a16:creationId xmlns:a16="http://schemas.microsoft.com/office/drawing/2014/main" id="{C62E33C6-4590-C954-FAEB-030F1D40005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8472" r="27639"/>
          <a:stretch/>
        </p:blipFill>
        <p:spPr>
          <a:xfrm>
            <a:off x="876300" y="2180898"/>
            <a:ext cx="847725" cy="1931524"/>
          </a:xfrm>
          <a:prstGeom prst="rect">
            <a:avLst/>
          </a:prstGeom>
        </p:spPr>
      </p:pic>
      <p:pic>
        <p:nvPicPr>
          <p:cNvPr id="22" name="Grafik 21">
            <a:extLst>
              <a:ext uri="{FF2B5EF4-FFF2-40B4-BE49-F238E27FC236}">
                <a16:creationId xmlns:a16="http://schemas.microsoft.com/office/drawing/2014/main" id="{4D5DF52C-265D-09CE-F898-C106D84792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5917" y="4983514"/>
            <a:ext cx="1128133" cy="1588860"/>
          </a:xfrm>
          <a:prstGeom prst="rect">
            <a:avLst/>
          </a:prstGeom>
        </p:spPr>
      </p:pic>
      <p:sp>
        <p:nvSpPr>
          <p:cNvPr id="2" name="Foliennummernplatzhalter 1">
            <a:extLst>
              <a:ext uri="{FF2B5EF4-FFF2-40B4-BE49-F238E27FC236}">
                <a16:creationId xmlns:a16="http://schemas.microsoft.com/office/drawing/2014/main" id="{34FB0327-A96C-120E-C496-36A5F8ACC392}"/>
              </a:ext>
            </a:extLst>
          </p:cNvPr>
          <p:cNvSpPr>
            <a:spLocks noGrp="1"/>
          </p:cNvSpPr>
          <p:nvPr>
            <p:ph type="sldNum" sz="quarter" idx="12"/>
          </p:nvPr>
        </p:nvSpPr>
        <p:spPr/>
        <p:txBody>
          <a:bodyPr/>
          <a:lstStyle/>
          <a:p>
            <a:pPr>
              <a:defRPr/>
            </a:pPr>
            <a:fld id="{661DC888-8189-4A03-885C-D28E01303C03}" type="slidenum">
              <a:rPr lang="de-DE" smtClean="0"/>
              <a:pPr>
                <a:defRPr/>
              </a:pPr>
              <a:t>8</a:t>
            </a:fld>
            <a:endParaRPr lang="de-DE"/>
          </a:p>
        </p:txBody>
      </p:sp>
    </p:spTree>
    <p:extLst>
      <p:ext uri="{BB962C8B-B14F-4D97-AF65-F5344CB8AC3E}">
        <p14:creationId xmlns:p14="http://schemas.microsoft.com/office/powerpoint/2010/main" val="3498811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2"/>
          <p:cNvSpPr txBox="1">
            <a:spLocks/>
          </p:cNvSpPr>
          <p:nvPr/>
        </p:nvSpPr>
        <p:spPr>
          <a:xfrm>
            <a:off x="461371" y="303012"/>
            <a:ext cx="5891804" cy="520700"/>
          </a:xfrm>
          <a:prstGeom prst="rect">
            <a:avLst/>
          </a:prstGeom>
        </p:spPr>
        <p:txBody>
          <a:bodyPr/>
          <a:lstStyle>
            <a:lvl1pPr marL="342900" indent="-342900" algn="l" rtl="0" eaLnBrk="0" fontAlgn="base" hangingPunct="0">
              <a:spcBef>
                <a:spcPct val="20000"/>
              </a:spcBef>
              <a:spcAft>
                <a:spcPct val="0"/>
              </a:spcAft>
              <a:buFont typeface="Arial" charset="0"/>
              <a:buNone/>
              <a:defRPr sz="1800" b="1" kern="1200">
                <a:solidFill>
                  <a:schemeClr val="tx1"/>
                </a:solidFill>
                <a:latin typeface="Arial" pitchFamily="34" charset="0"/>
                <a:ea typeface="+mn-ea"/>
                <a:cs typeface="Arial" pitchFamily="34" charset="0"/>
              </a:defRPr>
            </a:lvl1pPr>
            <a:lvl2pPr marL="268288" indent="-268288" algn="l" rtl="0" eaLnBrk="0" fontAlgn="base" hangingPunct="0">
              <a:spcBef>
                <a:spcPct val="20000"/>
              </a:spcBef>
              <a:spcAft>
                <a:spcPct val="0"/>
              </a:spcAft>
              <a:buFont typeface="Arial" pitchFamily="34" charset="0"/>
              <a:buChar char="•"/>
              <a:defRPr sz="1800" kern="1200">
                <a:solidFill>
                  <a:schemeClr val="tx1"/>
                </a:solidFill>
                <a:latin typeface="Arial" pitchFamily="34" charset="0"/>
                <a:ea typeface="+mn-ea"/>
                <a:cs typeface="Arial" pitchFamily="34" charset="0"/>
              </a:defRPr>
            </a:lvl2pPr>
            <a:lvl3pPr marL="536575" indent="-268288" algn="l" rtl="0" eaLnBrk="0" fontAlgn="base" hangingPunct="0">
              <a:spcBef>
                <a:spcPct val="20000"/>
              </a:spcBef>
              <a:spcAft>
                <a:spcPct val="0"/>
              </a:spcAft>
              <a:buFont typeface="Symbol" pitchFamily="18" charset="2"/>
              <a:buChar char="-"/>
              <a:defRPr sz="1600" kern="1200">
                <a:solidFill>
                  <a:schemeClr val="tx1"/>
                </a:solidFill>
                <a:latin typeface="Arial" pitchFamily="34" charset="0"/>
                <a:ea typeface="+mn-ea"/>
                <a:cs typeface="Arial" pitchFamily="34" charset="0"/>
              </a:defRPr>
            </a:lvl3pPr>
            <a:lvl4pPr marL="804863" indent="-268288"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1073150" indent="-268288"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de-DE" sz="2400">
                <a:solidFill>
                  <a:srgbClr val="009CDD"/>
                </a:solidFill>
              </a:rPr>
              <a:t>Controller für Robotik bzw. kleinen Bauraum</a:t>
            </a:r>
          </a:p>
        </p:txBody>
      </p:sp>
      <p:cxnSp>
        <p:nvCxnSpPr>
          <p:cNvPr id="10" name="Gerade Verbindung 12"/>
          <p:cNvCxnSpPr/>
          <p:nvPr/>
        </p:nvCxnSpPr>
        <p:spPr>
          <a:xfrm>
            <a:off x="0" y="1131888"/>
            <a:ext cx="6253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5F5F0178-99FE-F046-2190-FFCF7795CB7D}"/>
              </a:ext>
            </a:extLst>
          </p:cNvPr>
          <p:cNvSpPr txBox="1"/>
          <p:nvPr/>
        </p:nvSpPr>
        <p:spPr>
          <a:xfrm>
            <a:off x="3161981" y="2062111"/>
            <a:ext cx="4495800" cy="1754326"/>
          </a:xfrm>
          <a:prstGeom prst="rect">
            <a:avLst/>
          </a:prstGeom>
          <a:noFill/>
        </p:spPr>
        <p:txBody>
          <a:bodyPr wrap="square" rtlCol="0">
            <a:spAutoFit/>
          </a:bodyPr>
          <a:lstStyle/>
          <a:p>
            <a:pPr marL="285750" indent="-285750">
              <a:buFont typeface="Arial" panose="020B0604020202020204" pitchFamily="34" charset="0"/>
              <a:buChar char="•"/>
            </a:pPr>
            <a:r>
              <a:rPr lang="de-DE" sz="1200"/>
              <a:t>Für 3-phasige BLDC/PMSM Motoren</a:t>
            </a:r>
          </a:p>
          <a:p>
            <a:pPr marL="285750" indent="-285750">
              <a:buFont typeface="Arial" panose="020B0604020202020204" pitchFamily="34" charset="0"/>
              <a:buChar char="•"/>
            </a:pPr>
            <a:r>
              <a:rPr lang="de-DE" sz="1200"/>
              <a:t>DC-gespeist: 14-60Vdc</a:t>
            </a:r>
          </a:p>
          <a:p>
            <a:pPr marL="285750" indent="-285750">
              <a:buFont typeface="Arial" panose="020B0604020202020204" pitchFamily="34" charset="0"/>
              <a:buChar char="•"/>
            </a:pPr>
            <a:r>
              <a:rPr lang="de-DE" sz="1200"/>
              <a:t>Spitzenströme bis 11Aeff</a:t>
            </a:r>
          </a:p>
          <a:p>
            <a:pPr marL="285750" indent="-285750">
              <a:buFont typeface="Arial" panose="020B0604020202020204" pitchFamily="34" charset="0"/>
              <a:buChar char="•"/>
            </a:pPr>
            <a:r>
              <a:rPr lang="de-DE" sz="1200"/>
              <a:t>Feldbus: CANopen/EtherCAT</a:t>
            </a:r>
          </a:p>
          <a:p>
            <a:pPr marL="285750" indent="-285750">
              <a:buFont typeface="Arial" panose="020B0604020202020204" pitchFamily="34" charset="0"/>
              <a:buChar char="•"/>
            </a:pPr>
            <a:r>
              <a:rPr lang="de-DE" sz="1200"/>
              <a:t>Dual servo loop</a:t>
            </a:r>
          </a:p>
          <a:p>
            <a:pPr marL="285750" indent="-285750">
              <a:buFont typeface="Arial" panose="020B0604020202020204" pitchFamily="34" charset="0"/>
              <a:buChar char="•"/>
            </a:pPr>
            <a:r>
              <a:rPr lang="de-DE" sz="1200"/>
              <a:t>Aussendurchmesser: ø60mm</a:t>
            </a:r>
          </a:p>
          <a:p>
            <a:pPr marL="285750" indent="-285750">
              <a:buFont typeface="Arial" panose="020B0604020202020204" pitchFamily="34" charset="0"/>
              <a:buChar char="•"/>
            </a:pPr>
            <a:r>
              <a:rPr lang="de-DE" sz="1200"/>
              <a:t>Innenbohrung: ø20mm</a:t>
            </a:r>
          </a:p>
          <a:p>
            <a:pPr marL="285750" indent="-285750">
              <a:buFont typeface="Arial" panose="020B0604020202020204" pitchFamily="34" charset="0"/>
              <a:buChar char="•"/>
            </a:pPr>
            <a:r>
              <a:rPr lang="de-DE" sz="1200"/>
              <a:t>Damit Durchführung von Kabeln/Versorgungsschläuchen möglich</a:t>
            </a:r>
          </a:p>
          <a:p>
            <a:pPr marL="285750" indent="-285750">
              <a:buFont typeface="Arial" panose="020B0604020202020204" pitchFamily="34" charset="0"/>
              <a:buChar char="•"/>
            </a:pPr>
            <a:endParaRPr lang="de-DE" sz="1200"/>
          </a:p>
        </p:txBody>
      </p:sp>
      <p:pic>
        <p:nvPicPr>
          <p:cNvPr id="4" name="Grafik 3">
            <a:extLst>
              <a:ext uri="{FF2B5EF4-FFF2-40B4-BE49-F238E27FC236}">
                <a16:creationId xmlns:a16="http://schemas.microsoft.com/office/drawing/2014/main" id="{40E0112F-4114-94F0-8BDE-7C8FF14E785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078" t="22757" r="22263" b="24529"/>
          <a:stretch/>
        </p:blipFill>
        <p:spPr>
          <a:xfrm>
            <a:off x="581024" y="1553699"/>
            <a:ext cx="2028825" cy="2020337"/>
          </a:xfrm>
          <a:prstGeom prst="rect">
            <a:avLst/>
          </a:prstGeom>
        </p:spPr>
      </p:pic>
      <p:pic>
        <p:nvPicPr>
          <p:cNvPr id="6" name="Grafik 5">
            <a:extLst>
              <a:ext uri="{FF2B5EF4-FFF2-40B4-BE49-F238E27FC236}">
                <a16:creationId xmlns:a16="http://schemas.microsoft.com/office/drawing/2014/main" id="{7818D69A-5DC8-6975-FCBB-CF620B2245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63" t="16505" r="19999" b="17778"/>
          <a:stretch/>
        </p:blipFill>
        <p:spPr>
          <a:xfrm rot="21389706">
            <a:off x="561814" y="3890280"/>
            <a:ext cx="2190751" cy="1847754"/>
          </a:xfrm>
          <a:prstGeom prst="rect">
            <a:avLst/>
          </a:prstGeom>
        </p:spPr>
      </p:pic>
      <p:sp>
        <p:nvSpPr>
          <p:cNvPr id="7" name="Textfeld 6">
            <a:extLst>
              <a:ext uri="{FF2B5EF4-FFF2-40B4-BE49-F238E27FC236}">
                <a16:creationId xmlns:a16="http://schemas.microsoft.com/office/drawing/2014/main" id="{0C9C6B2F-BFB8-2223-5909-61EA9AEECBB9}"/>
              </a:ext>
            </a:extLst>
          </p:cNvPr>
          <p:cNvSpPr txBox="1"/>
          <p:nvPr/>
        </p:nvSpPr>
        <p:spPr>
          <a:xfrm>
            <a:off x="3176269" y="4029327"/>
            <a:ext cx="4495800" cy="1384995"/>
          </a:xfrm>
          <a:prstGeom prst="rect">
            <a:avLst/>
          </a:prstGeom>
          <a:noFill/>
        </p:spPr>
        <p:txBody>
          <a:bodyPr wrap="square" rtlCol="0">
            <a:spAutoFit/>
          </a:bodyPr>
          <a:lstStyle/>
          <a:p>
            <a:pPr marL="285750" indent="-285750">
              <a:buFont typeface="Arial" panose="020B0604020202020204" pitchFamily="34" charset="0"/>
              <a:buChar char="•"/>
            </a:pPr>
            <a:r>
              <a:rPr lang="de-DE" sz="1200"/>
              <a:t>Für 3-phasige BLDC/PMSM Motoren</a:t>
            </a:r>
          </a:p>
          <a:p>
            <a:pPr marL="285750" indent="-285750">
              <a:buFont typeface="Arial" panose="020B0604020202020204" pitchFamily="34" charset="0"/>
              <a:buChar char="•"/>
            </a:pPr>
            <a:r>
              <a:rPr lang="de-DE" sz="1200"/>
              <a:t>DC-gespeist: 9-180Vdc</a:t>
            </a:r>
          </a:p>
          <a:p>
            <a:pPr marL="285750" indent="-285750">
              <a:buFont typeface="Arial" panose="020B0604020202020204" pitchFamily="34" charset="0"/>
              <a:buChar char="•"/>
            </a:pPr>
            <a:r>
              <a:rPr lang="de-DE" sz="1200"/>
              <a:t>Spitzenströme bis 48Aeff</a:t>
            </a:r>
          </a:p>
          <a:p>
            <a:pPr marL="285750" indent="-285750">
              <a:buFont typeface="Arial" panose="020B0604020202020204" pitchFamily="34" charset="0"/>
              <a:buChar char="•"/>
            </a:pPr>
            <a:r>
              <a:rPr lang="de-DE" sz="1200"/>
              <a:t>Feldbus: CANopen/EtherCAT</a:t>
            </a:r>
          </a:p>
          <a:p>
            <a:pPr marL="285750" indent="-285750">
              <a:buFont typeface="Arial" panose="020B0604020202020204" pitchFamily="34" charset="0"/>
              <a:buChar char="•"/>
            </a:pPr>
            <a:r>
              <a:rPr lang="de-DE" sz="1200"/>
              <a:t>Dual servo loop</a:t>
            </a:r>
          </a:p>
          <a:p>
            <a:pPr marL="285750" indent="-285750">
              <a:buFont typeface="Arial" panose="020B0604020202020204" pitchFamily="34" charset="0"/>
              <a:buChar char="•"/>
            </a:pPr>
            <a:r>
              <a:rPr lang="de-DE" sz="1200"/>
              <a:t>Abmessungen: 35x30x23,4mm</a:t>
            </a:r>
          </a:p>
          <a:p>
            <a:pPr marL="285750" indent="-285750">
              <a:buFont typeface="Arial" panose="020B0604020202020204" pitchFamily="34" charset="0"/>
              <a:buChar char="•"/>
            </a:pPr>
            <a:endParaRPr lang="de-DE" sz="1200"/>
          </a:p>
        </p:txBody>
      </p:sp>
      <p:sp>
        <p:nvSpPr>
          <p:cNvPr id="2" name="Foliennummernplatzhalter 1">
            <a:extLst>
              <a:ext uri="{FF2B5EF4-FFF2-40B4-BE49-F238E27FC236}">
                <a16:creationId xmlns:a16="http://schemas.microsoft.com/office/drawing/2014/main" id="{CB3A122E-3E2E-525E-3B5B-223D23A03D7E}"/>
              </a:ext>
            </a:extLst>
          </p:cNvPr>
          <p:cNvSpPr>
            <a:spLocks noGrp="1"/>
          </p:cNvSpPr>
          <p:nvPr>
            <p:ph type="sldNum" sz="quarter" idx="12"/>
          </p:nvPr>
        </p:nvSpPr>
        <p:spPr/>
        <p:txBody>
          <a:bodyPr/>
          <a:lstStyle/>
          <a:p>
            <a:pPr>
              <a:defRPr/>
            </a:pPr>
            <a:fld id="{661DC888-8189-4A03-885C-D28E01303C03}" type="slidenum">
              <a:rPr lang="de-DE" smtClean="0"/>
              <a:pPr>
                <a:defRPr/>
              </a:pPr>
              <a:t>9</a:t>
            </a:fld>
            <a:endParaRPr lang="de-DE"/>
          </a:p>
        </p:txBody>
      </p:sp>
    </p:spTree>
    <p:extLst>
      <p:ext uri="{BB962C8B-B14F-4D97-AF65-F5344CB8AC3E}">
        <p14:creationId xmlns:p14="http://schemas.microsoft.com/office/powerpoint/2010/main" val="2318445621"/>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1257</Words>
  <Application>Microsoft Office PowerPoint</Application>
  <PresentationFormat>On-screen Show (4:3)</PresentationFormat>
  <Paragraphs>258</Paragraphs>
  <Slides>20</Slides>
  <Notes>20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20</vt:i4>
      </vt:variant>
    </vt:vector>
  </HeadingPairs>
  <TitlesOfParts>
    <vt:vector size="27" baseType="lpstr">
      <vt:lpstr>Arial</vt:lpstr>
      <vt:lpstr>Calibri</vt:lpstr>
      <vt:lpstr>Symbol</vt:lpstr>
      <vt:lpstr>Wingdings</vt:lpstr>
      <vt:lpstr>Larissa</vt:lpstr>
      <vt:lpstr>1_Benutzerdefiniertes Design</vt:lpstr>
      <vt:lpstr>Benutzerdefiniertes Design</vt:lpstr>
      <vt:lpstr>New Motion Control Solutions SEI Tagung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Danke für das Zuhören!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Ted Hopper</dc:creator>
  <cp:lastModifiedBy>Goettlicher, Peter</cp:lastModifiedBy>
  <cp:revision>372</cp:revision>
  <cp:lastPrinted>2023-04-14T12:56:54Z</cp:lastPrinted>
  <dcterms:created xsi:type="dcterms:W3CDTF">2012-09-26T07:28:11Z</dcterms:created>
  <dcterms:modified xsi:type="dcterms:W3CDTF">2023-04-18T05:38:27Z</dcterms:modified>
</cp:coreProperties>
</file>