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6" r:id="rId2"/>
  </p:sldMasterIdLst>
  <p:notesMasterIdLst>
    <p:notesMasterId r:id="rId10"/>
  </p:notesMasterIdLst>
  <p:handoutMasterIdLst>
    <p:handoutMasterId r:id="rId11"/>
  </p:handoutMasterIdLst>
  <p:sldIdLst>
    <p:sldId id="268" r:id="rId3"/>
    <p:sldId id="269" r:id="rId4"/>
    <p:sldId id="830" r:id="rId5"/>
    <p:sldId id="831" r:id="rId6"/>
    <p:sldId id="833" r:id="rId7"/>
    <p:sldId id="834" r:id="rId8"/>
    <p:sldId id="83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24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21" autoAdjust="0"/>
    <p:restoredTop sz="99058" autoAdjust="0"/>
  </p:normalViewPr>
  <p:slideViewPr>
    <p:cSldViewPr showGuides="1">
      <p:cViewPr varScale="1">
        <p:scale>
          <a:sx n="57" d="100"/>
          <a:sy n="57" d="100"/>
        </p:scale>
        <p:origin x="1232" y="32"/>
      </p:cViewPr>
      <p:guideLst>
        <p:guide orient="horz" pos="913"/>
        <p:guide pos="24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480" y="7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4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5E6C4-5F43-4FF9-96D4-21B8157BE639}" type="datetimeFigureOut">
              <a:rPr lang="de-DE" smtClean="0"/>
              <a:t>19.04.2023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4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B182-0F75-451D-B88B-ABD1C205B4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09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BD367-6A7A-405A-BFB1-15817186491F}" type="datetimeFigureOut">
              <a:rPr lang="de-DE" smtClean="0"/>
              <a:t>19.04.2023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41318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4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5255-5329-45F9-87F3-A2F9FB4734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67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2925" indent="-187325" algn="l" defTabSz="914400" rtl="0" eaLnBrk="1" latinLnBrk="0" hangingPunct="1"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07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7800" y="5669842"/>
            <a:ext cx="793750" cy="7941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8" y="349611"/>
            <a:ext cx="83534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287" y="2335013"/>
            <a:ext cx="83534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00043" y="4096779"/>
            <a:ext cx="834866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FA66228A-40CC-4875-B5B2-E0DA77FB35C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6261914"/>
            <a:ext cx="2168482" cy="16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1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de-DE" noProof="0" dirty="0"/>
              <a:t>Mastertitelformat bearbeiten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Peter Göttlicher, DESY , Abschluss 19.April 2023</a:t>
            </a:r>
            <a:endParaRPr lang="en-US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72297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Abschluss 19.April 2023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598946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E704B3C6-C432-42C5-94A1-8321298516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79" y="4587296"/>
            <a:ext cx="598825" cy="185118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2E82049A-6019-4056-8638-0E7938261DF0}"/>
              </a:ext>
            </a:extLst>
          </p:cNvPr>
          <p:cNvSpPr/>
          <p:nvPr userDrawn="1"/>
        </p:nvSpPr>
        <p:spPr>
          <a:xfrm>
            <a:off x="395288" y="3980131"/>
            <a:ext cx="4572000" cy="3731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0000"/>
              </a:lnSpc>
            </a:pPr>
            <a:r>
              <a:rPr lang="de-DE" b="1" dirty="0"/>
              <a:t>Contact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8E7668B4-E772-45DD-8F6B-23E9883B6073}"/>
              </a:ext>
            </a:extLst>
          </p:cNvPr>
          <p:cNvSpPr/>
          <p:nvPr userDrawn="1"/>
        </p:nvSpPr>
        <p:spPr>
          <a:xfrm>
            <a:off x="395288" y="4516739"/>
            <a:ext cx="2700548" cy="189993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20000"/>
              </a:lnSpc>
              <a:tabLst>
                <a:tab pos="715963" algn="l"/>
              </a:tabLst>
            </a:pPr>
            <a:r>
              <a:rPr lang="de-DE" dirty="0"/>
              <a:t>	Deutsches </a:t>
            </a:r>
          </a:p>
          <a:p>
            <a:pPr>
              <a:lnSpc>
                <a:spcPct val="120000"/>
              </a:lnSpc>
            </a:pPr>
            <a:r>
              <a:rPr lang="de-DE" dirty="0"/>
              <a:t>Elektronen-Synchrotron</a:t>
            </a:r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r>
              <a:rPr lang="de-DE" dirty="0"/>
              <a:t>www.desy.de</a:t>
            </a:r>
          </a:p>
        </p:txBody>
      </p:sp>
      <p:sp>
        <p:nvSpPr>
          <p:cNvPr id="7" name="Textplatzhalter 7">
            <a:extLst>
              <a:ext uri="{FF2B5EF4-FFF2-40B4-BE49-F238E27FC236}">
                <a16:creationId xmlns:a16="http://schemas.microsoft.com/office/drawing/2014/main" id="{1383398B-695A-4C6B-980D-9B67FB512D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9891" y="4516739"/>
            <a:ext cx="5148821" cy="1899936"/>
          </a:xfrm>
        </p:spPr>
        <p:txBody>
          <a:bodyPr/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/>
            </a:lvl1pPr>
            <a:lvl2pPr marL="361950" indent="0">
              <a:buNone/>
              <a:defRPr/>
            </a:lvl2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110500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6314" y="2130879"/>
            <a:ext cx="7771374" cy="1469571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344" y="3886200"/>
            <a:ext cx="6401313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369463" indent="0" algn="ctr">
              <a:buNone/>
              <a:defRPr/>
            </a:lvl2pPr>
            <a:lvl3pPr marL="738927" indent="0" algn="ctr">
              <a:buNone/>
              <a:defRPr/>
            </a:lvl3pPr>
            <a:lvl4pPr marL="1108390" indent="0" algn="ctr">
              <a:buNone/>
              <a:defRPr/>
            </a:lvl4pPr>
            <a:lvl5pPr marL="1477853" indent="0" algn="ctr">
              <a:buNone/>
              <a:defRPr/>
            </a:lvl5pPr>
            <a:lvl6pPr marL="1847317" indent="0" algn="ctr">
              <a:buNone/>
              <a:defRPr/>
            </a:lvl6pPr>
            <a:lvl7pPr marL="2216780" indent="0" algn="ctr">
              <a:buNone/>
              <a:defRPr/>
            </a:lvl7pPr>
            <a:lvl8pPr marL="2586243" indent="0" algn="ctr">
              <a:buNone/>
              <a:defRPr/>
            </a:lvl8pPr>
            <a:lvl9pPr marL="2955707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0103124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6687" y="274864"/>
            <a:ext cx="8230626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6687" y="1600200"/>
            <a:ext cx="8230626" cy="452573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318720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233" y="4407354"/>
            <a:ext cx="7772656" cy="1362075"/>
          </a:xfrm>
          <a:prstGeom prst="rect">
            <a:avLst/>
          </a:prstGeom>
        </p:spPr>
        <p:txBody>
          <a:bodyPr anchor="t"/>
          <a:lstStyle>
            <a:lvl1pPr algn="l">
              <a:defRPr sz="3232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233" y="2906486"/>
            <a:ext cx="7772656" cy="150086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16"/>
            </a:lvl1pPr>
            <a:lvl2pPr marL="369463" indent="0">
              <a:buNone/>
              <a:defRPr sz="1455"/>
            </a:lvl2pPr>
            <a:lvl3pPr marL="738927" indent="0">
              <a:buNone/>
              <a:defRPr sz="1293"/>
            </a:lvl3pPr>
            <a:lvl4pPr marL="1108390" indent="0">
              <a:buNone/>
              <a:defRPr sz="1131"/>
            </a:lvl4pPr>
            <a:lvl5pPr marL="1477853" indent="0">
              <a:buNone/>
              <a:defRPr sz="1131"/>
            </a:lvl5pPr>
            <a:lvl6pPr marL="1847317" indent="0">
              <a:buNone/>
              <a:defRPr sz="1131"/>
            </a:lvl6pPr>
            <a:lvl7pPr marL="2216780" indent="0">
              <a:buNone/>
              <a:defRPr sz="1131"/>
            </a:lvl7pPr>
            <a:lvl8pPr marL="2586243" indent="0">
              <a:buNone/>
              <a:defRPr sz="1131"/>
            </a:lvl8pPr>
            <a:lvl9pPr marL="2955707" indent="0">
              <a:buNone/>
              <a:defRPr sz="113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759256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6687" y="274864"/>
            <a:ext cx="8230626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6687" y="1600200"/>
            <a:ext cx="4053737" cy="4525736"/>
          </a:xfrm>
          <a:prstGeom prst="rect">
            <a:avLst/>
          </a:prstGeom>
        </p:spPr>
        <p:txBody>
          <a:bodyPr/>
          <a:lstStyle>
            <a:lvl1pPr>
              <a:defRPr sz="2263"/>
            </a:lvl1pPr>
            <a:lvl2pPr>
              <a:defRPr sz="1939"/>
            </a:lvl2pPr>
            <a:lvl3pPr>
              <a:defRPr sz="1616"/>
            </a:lvl3pPr>
            <a:lvl4pPr>
              <a:defRPr sz="1455"/>
            </a:lvl4pPr>
            <a:lvl5pPr>
              <a:defRPr sz="1455"/>
            </a:lvl5pPr>
            <a:lvl6pPr>
              <a:defRPr sz="1455"/>
            </a:lvl6pPr>
            <a:lvl7pPr>
              <a:defRPr sz="1455"/>
            </a:lvl7pPr>
            <a:lvl8pPr>
              <a:defRPr sz="1455"/>
            </a:lvl8pPr>
            <a:lvl9pPr>
              <a:defRPr sz="1455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3576" y="1600200"/>
            <a:ext cx="4053737" cy="4525736"/>
          </a:xfrm>
          <a:prstGeom prst="rect">
            <a:avLst/>
          </a:prstGeom>
        </p:spPr>
        <p:txBody>
          <a:bodyPr/>
          <a:lstStyle>
            <a:lvl1pPr>
              <a:defRPr sz="2263"/>
            </a:lvl1pPr>
            <a:lvl2pPr>
              <a:defRPr sz="1939"/>
            </a:lvl2pPr>
            <a:lvl3pPr>
              <a:defRPr sz="1616"/>
            </a:lvl3pPr>
            <a:lvl4pPr>
              <a:defRPr sz="1455"/>
            </a:lvl4pPr>
            <a:lvl5pPr>
              <a:defRPr sz="1455"/>
            </a:lvl5pPr>
            <a:lvl6pPr>
              <a:defRPr sz="1455"/>
            </a:lvl6pPr>
            <a:lvl7pPr>
              <a:defRPr sz="1455"/>
            </a:lvl7pPr>
            <a:lvl8pPr>
              <a:defRPr sz="1455"/>
            </a:lvl8pPr>
            <a:lvl9pPr>
              <a:defRPr sz="1455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503697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6687" y="274864"/>
            <a:ext cx="8230626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6687" y="1534886"/>
            <a:ext cx="4040909" cy="6395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39" b="1"/>
            </a:lvl1pPr>
            <a:lvl2pPr marL="369463" indent="0">
              <a:buNone/>
              <a:defRPr sz="1616" b="1"/>
            </a:lvl2pPr>
            <a:lvl3pPr marL="738927" indent="0">
              <a:buNone/>
              <a:defRPr sz="1455" b="1"/>
            </a:lvl3pPr>
            <a:lvl4pPr marL="1108390" indent="0">
              <a:buNone/>
              <a:defRPr sz="1293" b="1"/>
            </a:lvl4pPr>
            <a:lvl5pPr marL="1477853" indent="0">
              <a:buNone/>
              <a:defRPr sz="1293" b="1"/>
            </a:lvl5pPr>
            <a:lvl6pPr marL="1847317" indent="0">
              <a:buNone/>
              <a:defRPr sz="1293" b="1"/>
            </a:lvl6pPr>
            <a:lvl7pPr marL="2216780" indent="0">
              <a:buNone/>
              <a:defRPr sz="1293" b="1"/>
            </a:lvl7pPr>
            <a:lvl8pPr marL="2586243" indent="0">
              <a:buNone/>
              <a:defRPr sz="1293" b="1"/>
            </a:lvl8pPr>
            <a:lvl9pPr marL="2955707" indent="0">
              <a:buNone/>
              <a:defRPr sz="1293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6687" y="2174422"/>
            <a:ext cx="4040909" cy="3951514"/>
          </a:xfrm>
          <a:prstGeom prst="rect">
            <a:avLst/>
          </a:prstGeom>
        </p:spPr>
        <p:txBody>
          <a:bodyPr/>
          <a:lstStyle>
            <a:lvl1pPr>
              <a:defRPr sz="1939"/>
            </a:lvl1pPr>
            <a:lvl2pPr>
              <a:defRPr sz="1616"/>
            </a:lvl2pPr>
            <a:lvl3pPr>
              <a:defRPr sz="1455"/>
            </a:lvl3pPr>
            <a:lvl4pPr>
              <a:defRPr sz="1293"/>
            </a:lvl4pPr>
            <a:lvl5pPr>
              <a:defRPr sz="1293"/>
            </a:lvl5pPr>
            <a:lvl6pPr>
              <a:defRPr sz="1293"/>
            </a:lvl6pPr>
            <a:lvl7pPr>
              <a:defRPr sz="1293"/>
            </a:lvl7pPr>
            <a:lvl8pPr>
              <a:defRPr sz="1293"/>
            </a:lvl8pPr>
            <a:lvl9pPr>
              <a:defRPr sz="1293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121" y="1534886"/>
            <a:ext cx="4042192" cy="6395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39" b="1"/>
            </a:lvl1pPr>
            <a:lvl2pPr marL="369463" indent="0">
              <a:buNone/>
              <a:defRPr sz="1616" b="1"/>
            </a:lvl2pPr>
            <a:lvl3pPr marL="738927" indent="0">
              <a:buNone/>
              <a:defRPr sz="1455" b="1"/>
            </a:lvl3pPr>
            <a:lvl4pPr marL="1108390" indent="0">
              <a:buNone/>
              <a:defRPr sz="1293" b="1"/>
            </a:lvl4pPr>
            <a:lvl5pPr marL="1477853" indent="0">
              <a:buNone/>
              <a:defRPr sz="1293" b="1"/>
            </a:lvl5pPr>
            <a:lvl6pPr marL="1847317" indent="0">
              <a:buNone/>
              <a:defRPr sz="1293" b="1"/>
            </a:lvl6pPr>
            <a:lvl7pPr marL="2216780" indent="0">
              <a:buNone/>
              <a:defRPr sz="1293" b="1"/>
            </a:lvl7pPr>
            <a:lvl8pPr marL="2586243" indent="0">
              <a:buNone/>
              <a:defRPr sz="1293" b="1"/>
            </a:lvl8pPr>
            <a:lvl9pPr marL="2955707" indent="0">
              <a:buNone/>
              <a:defRPr sz="1293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121" y="2174422"/>
            <a:ext cx="4042192" cy="3951514"/>
          </a:xfrm>
          <a:prstGeom prst="rect">
            <a:avLst/>
          </a:prstGeom>
        </p:spPr>
        <p:txBody>
          <a:bodyPr/>
          <a:lstStyle>
            <a:lvl1pPr>
              <a:defRPr sz="1939"/>
            </a:lvl1pPr>
            <a:lvl2pPr>
              <a:defRPr sz="1616"/>
            </a:lvl2pPr>
            <a:lvl3pPr>
              <a:defRPr sz="1455"/>
            </a:lvl3pPr>
            <a:lvl4pPr>
              <a:defRPr sz="1293"/>
            </a:lvl4pPr>
            <a:lvl5pPr>
              <a:defRPr sz="1293"/>
            </a:lvl5pPr>
            <a:lvl6pPr>
              <a:defRPr sz="1293"/>
            </a:lvl6pPr>
            <a:lvl7pPr>
              <a:defRPr sz="1293"/>
            </a:lvl7pPr>
            <a:lvl8pPr>
              <a:defRPr sz="1293"/>
            </a:lvl8pPr>
            <a:lvl9pPr>
              <a:defRPr sz="1293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461433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6687" y="274864"/>
            <a:ext cx="8230626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4602714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1640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99251" y="183962"/>
            <a:ext cx="2364768" cy="5882976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5400000" scaled="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 err="1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726807" y="2796853"/>
            <a:ext cx="6383781" cy="1944216"/>
          </a:xfrm>
          <a:noFill/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noProof="0" dirty="0"/>
              <a:t>Mastertitelformat</a:t>
            </a:r>
            <a:endParaRPr lang="en-US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DC059C8A-4E30-4CF7-8596-8085B43DF3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6261914"/>
            <a:ext cx="2168482" cy="160615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AD71804E-76B6-4901-BC63-91145FE9009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7800" y="5669842"/>
            <a:ext cx="793750" cy="794193"/>
          </a:xfrm>
          <a:prstGeom prst="rect">
            <a:avLst/>
          </a:prstGeom>
        </p:spPr>
      </p:pic>
      <p:pic>
        <p:nvPicPr>
          <p:cNvPr id="1029" name="Picture 5" descr="N:\goettlic\My Documents\My_Doku_H\Project\SEI\Logos\SEI_without_text_hell.gif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404664"/>
            <a:ext cx="1171575" cy="1609725"/>
          </a:xfrm>
          <a:prstGeom prst="rect">
            <a:avLst/>
          </a:prstGeom>
          <a:noFill/>
          <a:extLst/>
        </p:spPr>
      </p:pic>
      <p:sp>
        <p:nvSpPr>
          <p:cNvPr id="7" name="TextBox 6"/>
          <p:cNvSpPr txBox="1"/>
          <p:nvPr userDrawn="1"/>
        </p:nvSpPr>
        <p:spPr>
          <a:xfrm>
            <a:off x="819175" y="2132856"/>
            <a:ext cx="7777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am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208076" y="3444096"/>
            <a:ext cx="23471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err="1"/>
              <a:t>Gastgeber</a:t>
            </a:r>
            <a:r>
              <a:rPr lang="en-GB" sz="3200" b="1" dirty="0"/>
              <a:t>: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A74E037-91DA-444B-9EA5-17D118F1B29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0663" y="3725033"/>
            <a:ext cx="3440882" cy="1757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8561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6687" y="273504"/>
            <a:ext cx="3008233" cy="1162050"/>
          </a:xfrm>
          <a:prstGeom prst="rect">
            <a:avLst/>
          </a:prstGeom>
        </p:spPr>
        <p:txBody>
          <a:bodyPr anchor="b"/>
          <a:lstStyle>
            <a:lvl1pPr algn="l">
              <a:defRPr sz="1616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243" y="273504"/>
            <a:ext cx="5112070" cy="5852432"/>
          </a:xfrm>
          <a:prstGeom prst="rect">
            <a:avLst/>
          </a:prstGeom>
        </p:spPr>
        <p:txBody>
          <a:bodyPr/>
          <a:lstStyle>
            <a:lvl1pPr>
              <a:defRPr sz="2586"/>
            </a:lvl1pPr>
            <a:lvl2pPr>
              <a:defRPr sz="2263"/>
            </a:lvl2pPr>
            <a:lvl3pPr>
              <a:defRPr sz="1939"/>
            </a:lvl3pPr>
            <a:lvl4pPr>
              <a:defRPr sz="1616"/>
            </a:lvl4pPr>
            <a:lvl5pPr>
              <a:defRPr sz="1616"/>
            </a:lvl5pPr>
            <a:lvl6pPr>
              <a:defRPr sz="1616"/>
            </a:lvl6pPr>
            <a:lvl7pPr>
              <a:defRPr sz="1616"/>
            </a:lvl7pPr>
            <a:lvl8pPr>
              <a:defRPr sz="1616"/>
            </a:lvl8pPr>
            <a:lvl9pPr>
              <a:defRPr sz="1616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6687" y="1435554"/>
            <a:ext cx="3008233" cy="46903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1"/>
            </a:lvl1pPr>
            <a:lvl2pPr marL="369463" indent="0">
              <a:buNone/>
              <a:defRPr sz="970"/>
            </a:lvl2pPr>
            <a:lvl3pPr marL="738927" indent="0">
              <a:buNone/>
              <a:defRPr sz="808"/>
            </a:lvl3pPr>
            <a:lvl4pPr marL="1108390" indent="0">
              <a:buNone/>
              <a:defRPr sz="727"/>
            </a:lvl4pPr>
            <a:lvl5pPr marL="1477853" indent="0">
              <a:buNone/>
              <a:defRPr sz="727"/>
            </a:lvl5pPr>
            <a:lvl6pPr marL="1847317" indent="0">
              <a:buNone/>
              <a:defRPr sz="727"/>
            </a:lvl6pPr>
            <a:lvl7pPr marL="2216780" indent="0">
              <a:buNone/>
              <a:defRPr sz="727"/>
            </a:lvl7pPr>
            <a:lvl8pPr marL="2586243" indent="0">
              <a:buNone/>
              <a:defRPr sz="727"/>
            </a:lvl8pPr>
            <a:lvl9pPr marL="2955707" indent="0">
              <a:buNone/>
              <a:defRPr sz="727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943086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112" y="4800600"/>
            <a:ext cx="5486656" cy="567418"/>
          </a:xfrm>
          <a:prstGeom prst="rect">
            <a:avLst/>
          </a:prstGeom>
        </p:spPr>
        <p:txBody>
          <a:bodyPr anchor="b"/>
          <a:lstStyle>
            <a:lvl1pPr algn="l">
              <a:defRPr sz="1616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112" y="612321"/>
            <a:ext cx="5486656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86"/>
            </a:lvl1pPr>
            <a:lvl2pPr marL="369463" indent="0">
              <a:buNone/>
              <a:defRPr sz="2263"/>
            </a:lvl2pPr>
            <a:lvl3pPr marL="738927" indent="0">
              <a:buNone/>
              <a:defRPr sz="1939"/>
            </a:lvl3pPr>
            <a:lvl4pPr marL="1108390" indent="0">
              <a:buNone/>
              <a:defRPr sz="1616"/>
            </a:lvl4pPr>
            <a:lvl5pPr marL="1477853" indent="0">
              <a:buNone/>
              <a:defRPr sz="1616"/>
            </a:lvl5pPr>
            <a:lvl6pPr marL="1847317" indent="0">
              <a:buNone/>
              <a:defRPr sz="1616"/>
            </a:lvl6pPr>
            <a:lvl7pPr marL="2216780" indent="0">
              <a:buNone/>
              <a:defRPr sz="1616"/>
            </a:lvl7pPr>
            <a:lvl8pPr marL="2586243" indent="0">
              <a:buNone/>
              <a:defRPr sz="1616"/>
            </a:lvl8pPr>
            <a:lvl9pPr marL="2955707" indent="0">
              <a:buNone/>
              <a:defRPr sz="1616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112" y="5368018"/>
            <a:ext cx="5486656" cy="8041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1"/>
            </a:lvl1pPr>
            <a:lvl2pPr marL="369463" indent="0">
              <a:buNone/>
              <a:defRPr sz="970"/>
            </a:lvl2pPr>
            <a:lvl3pPr marL="738927" indent="0">
              <a:buNone/>
              <a:defRPr sz="808"/>
            </a:lvl3pPr>
            <a:lvl4pPr marL="1108390" indent="0">
              <a:buNone/>
              <a:defRPr sz="727"/>
            </a:lvl4pPr>
            <a:lvl5pPr marL="1477853" indent="0">
              <a:buNone/>
              <a:defRPr sz="727"/>
            </a:lvl5pPr>
            <a:lvl6pPr marL="1847317" indent="0">
              <a:buNone/>
              <a:defRPr sz="727"/>
            </a:lvl6pPr>
            <a:lvl7pPr marL="2216780" indent="0">
              <a:buNone/>
              <a:defRPr sz="727"/>
            </a:lvl7pPr>
            <a:lvl8pPr marL="2586243" indent="0">
              <a:buNone/>
              <a:defRPr sz="727"/>
            </a:lvl8pPr>
            <a:lvl9pPr marL="2955707" indent="0">
              <a:buNone/>
              <a:defRPr sz="727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933886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6687" y="274864"/>
            <a:ext cx="8230626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6687" y="1600200"/>
            <a:ext cx="8230626" cy="452573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3702303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656" y="274865"/>
            <a:ext cx="2057657" cy="5851071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6687" y="274865"/>
            <a:ext cx="6049818" cy="585107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855001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cya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8" y="349610"/>
            <a:ext cx="83534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5757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8" y="349610"/>
            <a:ext cx="83534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27151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Abschluss 19.April 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3340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406426"/>
            <a:ext cx="4105276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Abschluss 19.April 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643438" y="1406426"/>
            <a:ext cx="4116548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4871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Abschluss 19.April 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395289" y="1406427"/>
            <a:ext cx="4105276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395289" y="3963533"/>
            <a:ext cx="4105276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643438" y="1449389"/>
            <a:ext cx="4105274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643439" y="4005263"/>
            <a:ext cx="4105274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71160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Abschluss 19.April 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395289" y="1406427"/>
            <a:ext cx="4105276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395289" y="3963533"/>
            <a:ext cx="4105276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10">
            <a:extLst>
              <a:ext uri="{FF2B5EF4-FFF2-40B4-BE49-F238E27FC236}">
                <a16:creationId xmlns:a16="http://schemas.microsoft.com/office/drawing/2014/main" id="{3940162A-D75D-4335-9E40-1D7B2D50CB14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4643438" y="1449389"/>
            <a:ext cx="4105274" cy="2411411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r>
              <a:rPr lang="de-DE" dirty="0" err="1"/>
              <a:t>Object</a:t>
            </a:r>
            <a:endParaRPr lang="de-DE" dirty="0"/>
          </a:p>
        </p:txBody>
      </p:sp>
      <p:sp>
        <p:nvSpPr>
          <p:cNvPr id="13" name="Inhaltsplatzhalter 11">
            <a:extLst>
              <a:ext uri="{FF2B5EF4-FFF2-40B4-BE49-F238E27FC236}">
                <a16:creationId xmlns:a16="http://schemas.microsoft.com/office/drawing/2014/main" id="{383D9EF4-C943-4128-A189-76FB47C215C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643438" y="4005263"/>
            <a:ext cx="4105274" cy="2412644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60804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Abschluss 19.April 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395288" y="1449388"/>
            <a:ext cx="835342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896943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287" y="349611"/>
            <a:ext cx="8353425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287" y="1406426"/>
            <a:ext cx="8353425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1579" y="6580800"/>
            <a:ext cx="7272810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/>
              <a:t>Peter Göttlicher, DESY , Abschluss 19.April 2023</a:t>
            </a:r>
            <a:endParaRPr lang="en-US" dirty="0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8136396" y="6580800"/>
            <a:ext cx="612316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1000" b="1" noProof="0" dirty="0"/>
              <a:t>Page </a:t>
            </a:r>
            <a:fld id="{0427E4B2-AC28-443E-BE04-5CD55098A90B}" type="slidenum">
              <a:rPr lang="en-US" sz="1000" b="1" noProof="0" smtClean="0"/>
              <a:pPr algn="r"/>
              <a:t>‹#›</a:t>
            </a:fld>
            <a:endParaRPr lang="en-US" sz="1000" b="1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91A9E512-39DB-45FA-95C7-CE8C891DDC68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12" y="6614019"/>
            <a:ext cx="325552" cy="10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72" r:id="rId3"/>
    <p:sldLayoutId id="2147483674" r:id="rId4"/>
    <p:sldLayoutId id="2147483662" r:id="rId5"/>
    <p:sldLayoutId id="2147483668" r:id="rId6"/>
    <p:sldLayoutId id="2147483670" r:id="rId7"/>
    <p:sldLayoutId id="2147483673" r:id="rId8"/>
    <p:sldLayoutId id="2147483669" r:id="rId9"/>
    <p:sldLayoutId id="2147483666" r:id="rId10"/>
    <p:sldLayoutId id="2147483667" r:id="rId11"/>
    <p:sldLayoutId id="2147483675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>
          <a:tab pos="3619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13" userDrawn="1">
          <p15:clr>
            <a:srgbClr val="F26B43"/>
          </p15:clr>
        </p15:guide>
        <p15:guide id="2" pos="2925" userDrawn="1">
          <p15:clr>
            <a:srgbClr val="F26B43"/>
          </p15:clr>
        </p15:guide>
        <p15:guide id="3" pos="2835" userDrawn="1">
          <p15:clr>
            <a:srgbClr val="F26B43"/>
          </p15:clr>
        </p15:guide>
        <p15:guide id="4" pos="5511" userDrawn="1">
          <p15:clr>
            <a:srgbClr val="F26B43"/>
          </p15:clr>
        </p15:guide>
        <p15:guide id="5" pos="249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  <p15:guide id="7" orient="horz" pos="2432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4"/>
          <p:cNvGrpSpPr>
            <a:grpSpLocks/>
          </p:cNvGrpSpPr>
          <p:nvPr userDrawn="1"/>
        </p:nvGrpSpPr>
        <p:grpSpPr bwMode="auto">
          <a:xfrm>
            <a:off x="2566" y="0"/>
            <a:ext cx="9141434" cy="6858000"/>
            <a:chOff x="0" y="0"/>
            <a:chExt cx="5758" cy="4320"/>
          </a:xfrm>
        </p:grpSpPr>
        <p:sp>
          <p:nvSpPr>
            <p:cNvPr id="1067011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5758" cy="4319"/>
            </a:xfrm>
            <a:prstGeom prst="rect">
              <a:avLst/>
            </a:prstGeom>
            <a:solidFill>
              <a:srgbClr val="00589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0377" tIns="55189" rIns="110377" bIns="55189" anchor="ctr"/>
            <a:lstStyle>
              <a:lvl1pPr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896938" indent="-34448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37953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93198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482850" indent="-27463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9400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33972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8544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43116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eaLnBrk="1" hangingPunct="1">
                <a:defRPr/>
              </a:pPr>
              <a:endParaRPr lang="de-DE" altLang="de-DE" sz="1778" b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67012" name="Rectangle 10"/>
            <p:cNvSpPr>
              <a:spLocks noChangeArrowheads="1"/>
            </p:cNvSpPr>
            <p:nvPr/>
          </p:nvSpPr>
          <p:spPr bwMode="auto">
            <a:xfrm>
              <a:off x="1926" y="4227"/>
              <a:ext cx="3831" cy="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0377" tIns="55189" rIns="110377" bIns="55189" anchor="ctr"/>
            <a:lstStyle>
              <a:lvl1pPr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896938" indent="-34448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37953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93198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482850" indent="-27463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9400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33972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8544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43116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eaLnBrk="1" hangingPunct="1">
                <a:defRPr/>
              </a:pPr>
              <a:endParaRPr lang="de-DE" altLang="de-DE" sz="1778" b="0">
                <a:latin typeface="Calibri" pitchFamily="34" charset="0"/>
                <a:cs typeface="Arial" charset="0"/>
              </a:endParaRPr>
            </a:p>
          </p:txBody>
        </p:sp>
        <p:pic>
          <p:nvPicPr>
            <p:cNvPr id="1030" name="Grafik 19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0276"/>
            <a:stretch>
              <a:fillRect/>
            </a:stretch>
          </p:blipFill>
          <p:spPr bwMode="auto">
            <a:xfrm>
              <a:off x="4458" y="3249"/>
              <a:ext cx="1098" cy="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1" name="Bild 4" descr="DDC_Sticker_groß_Schatten_RGB.png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7" y="3294"/>
              <a:ext cx="635" cy="6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67015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181" cy="181"/>
            </a:xfrm>
            <a:prstGeom prst="rect">
              <a:avLst/>
            </a:prstGeom>
            <a:solidFill>
              <a:srgbClr val="CF68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mpd="dbl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0377" tIns="55189" rIns="110377" bIns="55189" anchor="ctr"/>
            <a:lstStyle>
              <a:lvl1pPr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896938" indent="-34448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37953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93198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482850" indent="-27463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9400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33972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8544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43116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eaLnBrk="1" hangingPunct="1">
                <a:defRPr/>
              </a:pPr>
              <a:endParaRPr lang="de-DE" altLang="de-DE" sz="1778" b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67016" name="Rectangle 6"/>
            <p:cNvSpPr>
              <a:spLocks noChangeArrowheads="1"/>
            </p:cNvSpPr>
            <p:nvPr/>
          </p:nvSpPr>
          <p:spPr bwMode="auto">
            <a:xfrm>
              <a:off x="0" y="4046"/>
              <a:ext cx="1927" cy="93"/>
            </a:xfrm>
            <a:prstGeom prst="rect">
              <a:avLst/>
            </a:prstGeom>
            <a:solidFill>
              <a:srgbClr val="CF68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0377" tIns="55189" rIns="110377" bIns="55189" anchor="ctr"/>
            <a:lstStyle>
              <a:lvl1pPr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896938" indent="-34448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37953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93198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482850" indent="-27463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9400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33972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8544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43116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eaLnBrk="1" hangingPunct="1">
                <a:defRPr/>
              </a:pPr>
              <a:endParaRPr lang="de-DE" altLang="de-DE" sz="1778" b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67017" name="Rectangle 7"/>
            <p:cNvSpPr>
              <a:spLocks noChangeArrowheads="1"/>
            </p:cNvSpPr>
            <p:nvPr/>
          </p:nvSpPr>
          <p:spPr bwMode="auto">
            <a:xfrm>
              <a:off x="0" y="4229"/>
              <a:ext cx="1927" cy="91"/>
            </a:xfrm>
            <a:prstGeom prst="rect">
              <a:avLst/>
            </a:prstGeom>
            <a:solidFill>
              <a:srgbClr val="9C9C9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0377" tIns="55189" rIns="110377" bIns="55189" anchor="ctr"/>
            <a:lstStyle>
              <a:lvl1pPr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896938" indent="-34448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37953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93198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482850" indent="-27463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9400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33972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8544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43116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eaLnBrk="1" hangingPunct="1">
                <a:defRPr/>
              </a:pPr>
              <a:endParaRPr lang="de-DE" altLang="de-DE" sz="1778" b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67018" name="Rectangle 8"/>
            <p:cNvSpPr>
              <a:spLocks noChangeArrowheads="1"/>
            </p:cNvSpPr>
            <p:nvPr/>
          </p:nvSpPr>
          <p:spPr bwMode="auto">
            <a:xfrm>
              <a:off x="1926" y="4137"/>
              <a:ext cx="1926" cy="91"/>
            </a:xfrm>
            <a:prstGeom prst="rect">
              <a:avLst/>
            </a:prstGeom>
            <a:solidFill>
              <a:srgbClr val="B9B9B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0377" tIns="55189" rIns="110377" bIns="55189" anchor="ctr"/>
            <a:lstStyle>
              <a:lvl1pPr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896938" indent="-34448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37953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93198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482850" indent="-27463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9400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33972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8544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43116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eaLnBrk="1" hangingPunct="1">
                <a:defRPr/>
              </a:pPr>
              <a:endParaRPr lang="de-DE" altLang="de-DE" sz="1778" b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67019" name="Rectangle 9"/>
            <p:cNvSpPr>
              <a:spLocks noChangeArrowheads="1"/>
            </p:cNvSpPr>
            <p:nvPr/>
          </p:nvSpPr>
          <p:spPr bwMode="auto">
            <a:xfrm>
              <a:off x="0" y="4137"/>
              <a:ext cx="1927" cy="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0377" tIns="55189" rIns="110377" bIns="55189" anchor="ctr"/>
            <a:lstStyle>
              <a:lvl1pPr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896938" indent="-34448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37953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93198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482850" indent="-27463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9400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33972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8544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43116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eaLnBrk="1" hangingPunct="1">
                <a:defRPr/>
              </a:pPr>
              <a:endParaRPr lang="de-DE" altLang="de-DE" sz="1778" b="0">
                <a:latin typeface="Calibri" pitchFamily="34" charset="0"/>
                <a:cs typeface="Arial" charset="0"/>
              </a:endParaRPr>
            </a:p>
          </p:txBody>
        </p:sp>
      </p:grp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2842747" y="6668861"/>
            <a:ext cx="6020314" cy="226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194" tIns="44597" rIns="89194" bIns="44597">
            <a:spAutoFit/>
          </a:bodyPr>
          <a:lstStyle>
            <a:lvl1pPr algn="l" defTabSz="11033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896938" indent="-344488" algn="l" defTabSz="11033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379538" indent="-276225" algn="l" defTabSz="11033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931988" indent="-276225" algn="l" defTabSz="11033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482850" indent="-274638" algn="l" defTabSz="11033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940050" indent="-274638" defTabSz="1103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3397250" indent="-274638" defTabSz="1103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854450" indent="-274638" defTabSz="1103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4311650" indent="-274638" defTabSz="1103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r" eaLnBrk="1" hangingPunct="1">
              <a:defRPr/>
            </a:pPr>
            <a:r>
              <a:rPr lang="de-DE" altLang="de-DE" sz="889" b="0">
                <a:latin typeface="Arial" charset="0"/>
                <a:cs typeface="Arial" charset="0"/>
              </a:rPr>
              <a:t>Peter Kaever  I   Zentralabteilung Forschungstechnik  I  www.hzdr.de</a:t>
            </a:r>
            <a:endParaRPr lang="de-DE" altLang="de-DE" sz="1778" b="0"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149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sldNum="0" hdr="0" dt="0"/>
  <p:txStyles>
    <p:titleStyle>
      <a:lvl1pPr algn="ctr" defTabSz="891587" rtl="0" eaLnBrk="0" fontAlgn="base" hangingPunct="0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+mj-lt"/>
          <a:ea typeface="+mj-ea"/>
          <a:cs typeface="+mj-cs"/>
        </a:defRPr>
      </a:lvl1pPr>
      <a:lvl2pPr algn="ctr" defTabSz="891587" rtl="0" eaLnBrk="0" fontAlgn="base" hangingPunct="0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2pPr>
      <a:lvl3pPr algn="ctr" defTabSz="891587" rtl="0" eaLnBrk="0" fontAlgn="base" hangingPunct="0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3pPr>
      <a:lvl4pPr algn="ctr" defTabSz="891587" rtl="0" eaLnBrk="0" fontAlgn="base" hangingPunct="0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4pPr>
      <a:lvl5pPr algn="ctr" defTabSz="891587" rtl="0" eaLnBrk="0" fontAlgn="base" hangingPunct="0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5pPr>
      <a:lvl6pPr marL="369463" algn="ctr" defTabSz="891587" rtl="0" fontAlgn="base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6pPr>
      <a:lvl7pPr marL="738927" algn="ctr" defTabSz="891587" rtl="0" fontAlgn="base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7pPr>
      <a:lvl8pPr marL="1108390" algn="ctr" defTabSz="891587" rtl="0" fontAlgn="base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8pPr>
      <a:lvl9pPr marL="1477853" algn="ctr" defTabSz="891587" rtl="0" fontAlgn="base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34827" indent="-334827" algn="l" defTabSz="891587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152">
          <a:solidFill>
            <a:schemeClr val="tx1"/>
          </a:solidFill>
          <a:latin typeface="+mn-lt"/>
          <a:ea typeface="+mn-ea"/>
          <a:cs typeface="+mn-cs"/>
        </a:defRPr>
      </a:lvl1pPr>
      <a:lvl2pPr marL="724816" indent="-278381" algn="l" defTabSz="891587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748">
          <a:solidFill>
            <a:schemeClr val="tx1"/>
          </a:solidFill>
          <a:latin typeface="+mn-lt"/>
          <a:cs typeface="+mn-cs"/>
        </a:defRPr>
      </a:lvl2pPr>
      <a:lvl3pPr marL="1114805" indent="-223217" algn="l" defTabSz="891587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343">
          <a:solidFill>
            <a:schemeClr val="tx1"/>
          </a:solidFill>
          <a:latin typeface="+mn-lt"/>
          <a:cs typeface="+mn-cs"/>
        </a:defRPr>
      </a:lvl3pPr>
      <a:lvl4pPr marL="1561240" indent="-223217" algn="l" defTabSz="891587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939">
          <a:solidFill>
            <a:schemeClr val="tx1"/>
          </a:solidFill>
          <a:latin typeface="+mn-lt"/>
          <a:cs typeface="+mn-cs"/>
        </a:defRPr>
      </a:lvl4pPr>
      <a:lvl5pPr marL="2006391" indent="-221935" algn="l" defTabSz="891587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939">
          <a:solidFill>
            <a:schemeClr val="tx1"/>
          </a:solidFill>
          <a:latin typeface="+mn-lt"/>
          <a:cs typeface="+mn-cs"/>
        </a:defRPr>
      </a:lvl5pPr>
      <a:lvl6pPr marL="2375854" indent="-221935" algn="l" defTabSz="891587" rtl="0" fontAlgn="base">
        <a:spcBef>
          <a:spcPct val="20000"/>
        </a:spcBef>
        <a:spcAft>
          <a:spcPct val="0"/>
        </a:spcAft>
        <a:buFont typeface="Arial" charset="0"/>
        <a:buChar char="»"/>
        <a:defRPr sz="1939">
          <a:solidFill>
            <a:schemeClr val="tx1"/>
          </a:solidFill>
          <a:latin typeface="+mn-lt"/>
          <a:cs typeface="+mn-cs"/>
        </a:defRPr>
      </a:lvl6pPr>
      <a:lvl7pPr marL="2745318" indent="-221935" algn="l" defTabSz="891587" rtl="0" fontAlgn="base">
        <a:spcBef>
          <a:spcPct val="20000"/>
        </a:spcBef>
        <a:spcAft>
          <a:spcPct val="0"/>
        </a:spcAft>
        <a:buFont typeface="Arial" charset="0"/>
        <a:buChar char="»"/>
        <a:defRPr sz="1939">
          <a:solidFill>
            <a:schemeClr val="tx1"/>
          </a:solidFill>
          <a:latin typeface="+mn-lt"/>
          <a:cs typeface="+mn-cs"/>
        </a:defRPr>
      </a:lvl7pPr>
      <a:lvl8pPr marL="3114781" indent="-221935" algn="l" defTabSz="891587" rtl="0" fontAlgn="base">
        <a:spcBef>
          <a:spcPct val="20000"/>
        </a:spcBef>
        <a:spcAft>
          <a:spcPct val="0"/>
        </a:spcAft>
        <a:buFont typeface="Arial" charset="0"/>
        <a:buChar char="»"/>
        <a:defRPr sz="1939">
          <a:solidFill>
            <a:schemeClr val="tx1"/>
          </a:solidFill>
          <a:latin typeface="+mn-lt"/>
          <a:cs typeface="+mn-cs"/>
        </a:defRPr>
      </a:lvl8pPr>
      <a:lvl9pPr marL="3484244" indent="-221935" algn="l" defTabSz="891587" rtl="0" fontAlgn="base">
        <a:spcBef>
          <a:spcPct val="20000"/>
        </a:spcBef>
        <a:spcAft>
          <a:spcPct val="0"/>
        </a:spcAft>
        <a:buFont typeface="Arial" charset="0"/>
        <a:buChar char="»"/>
        <a:defRPr sz="1939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1pPr>
      <a:lvl2pPr marL="369463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2pPr>
      <a:lvl3pPr marL="738927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3pPr>
      <a:lvl4pPr marL="1108390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4pPr>
      <a:lvl5pPr marL="1477853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5pPr>
      <a:lvl6pPr marL="1847317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6pPr>
      <a:lvl7pPr marL="2216780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7pPr>
      <a:lvl8pPr marL="2586243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8pPr>
      <a:lvl9pPr marL="2955707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Peter.Goettlicher@desy.de" TargetMode="Externa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quarter" idx="4294967295"/>
          </p:nvPr>
        </p:nvSpPr>
        <p:spPr>
          <a:xfrm>
            <a:off x="5652120" y="5589240"/>
            <a:ext cx="1800200" cy="70037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Peter </a:t>
            </a:r>
            <a:r>
              <a:rPr lang="en-US" dirty="0" err="1"/>
              <a:t>Göttlicher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19. April 2023</a:t>
            </a:r>
          </a:p>
        </p:txBody>
      </p:sp>
      <p:pic>
        <p:nvPicPr>
          <p:cNvPr id="1026" name="Picture 2" descr="H:\My Documents\My_Doku_H\Project\SEI\Logos\SEI_with_text_poster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988840"/>
            <a:ext cx="6120680" cy="1277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131840" y="1340768"/>
            <a:ext cx="4913525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>
                <a:solidFill>
                  <a:srgbClr val="FF0000"/>
                </a:solidFill>
              </a:rPr>
              <a:t>Abschluss</a:t>
            </a:r>
            <a:r>
              <a:rPr lang="en-GB" sz="3200" dirty="0">
                <a:solidFill>
                  <a:srgbClr val="FF0000"/>
                </a:solidFill>
              </a:rPr>
              <a:t> der </a:t>
            </a:r>
            <a:r>
              <a:rPr lang="de-DE" sz="3200" dirty="0">
                <a:solidFill>
                  <a:srgbClr val="FF0000"/>
                </a:solidFill>
              </a:rPr>
              <a:t>Tagung</a:t>
            </a:r>
            <a:r>
              <a:rPr lang="en-GB" sz="3200" dirty="0">
                <a:solidFill>
                  <a:srgbClr val="FF0000"/>
                </a:solidFill>
              </a:rPr>
              <a:t> der</a:t>
            </a:r>
          </a:p>
          <a:p>
            <a:endParaRPr lang="en-GB" sz="3200" dirty="0"/>
          </a:p>
          <a:p>
            <a:endParaRPr lang="en-GB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GB" sz="3200" dirty="0"/>
          </a:p>
          <a:p>
            <a:r>
              <a:rPr lang="de-DE" sz="1600" dirty="0"/>
              <a:t>vom</a:t>
            </a:r>
            <a:r>
              <a:rPr lang="en-GB" sz="1600" dirty="0"/>
              <a:t> 17. – 19.April 2023</a:t>
            </a:r>
          </a:p>
        </p:txBody>
      </p:sp>
    </p:spTree>
    <p:extLst>
      <p:ext uri="{BB962C8B-B14F-4D97-AF65-F5344CB8AC3E}">
        <p14:creationId xmlns:p14="http://schemas.microsoft.com/office/powerpoint/2010/main" val="862967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619672" y="980728"/>
            <a:ext cx="738770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Im</a:t>
            </a:r>
            <a:r>
              <a:rPr lang="en-US" sz="2400" dirty="0"/>
              <a:t> Hybrid Format</a:t>
            </a:r>
            <a:r>
              <a:rPr lang="de-DE" sz="2400" dirty="0"/>
              <a:t> </a:t>
            </a:r>
          </a:p>
          <a:p>
            <a:r>
              <a:rPr lang="en-US" sz="2400" dirty="0"/>
              <a:t>	H</a:t>
            </a:r>
            <a:r>
              <a:rPr lang="de-DE" sz="2400" dirty="0" err="1"/>
              <a:t>ost</a:t>
            </a:r>
            <a:r>
              <a:rPr lang="de-DE" sz="2400" dirty="0"/>
              <a:t> Labor: </a:t>
            </a:r>
          </a:p>
          <a:p>
            <a:r>
              <a:rPr lang="de-DE" sz="2400" dirty="0"/>
              <a:t>	KIT – Karlsruhe</a:t>
            </a:r>
          </a:p>
          <a:p>
            <a:r>
              <a:rPr lang="de-DE" sz="2400" dirty="0"/>
              <a:t>	   (IPE)</a:t>
            </a:r>
          </a:p>
          <a:p>
            <a:endParaRPr lang="en-US" sz="2400" dirty="0"/>
          </a:p>
          <a:p>
            <a:endParaRPr lang="de-DE" sz="2400" dirty="0"/>
          </a:p>
          <a:p>
            <a:r>
              <a:rPr lang="de-DE" sz="2400" dirty="0"/>
              <a:t>Ca. 	2/3 der Teilnehmer waren vor Ort	</a:t>
            </a:r>
          </a:p>
          <a:p>
            <a:r>
              <a:rPr lang="de-DE" sz="2400" dirty="0"/>
              <a:t>		1/3 waren Remote zugeschalten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Vorträge</a:t>
            </a:r>
            <a:r>
              <a:rPr lang="en-US" sz="2400" dirty="0"/>
              <a:t> in </a:t>
            </a:r>
            <a:r>
              <a:rPr lang="en-US" sz="2400" dirty="0" err="1"/>
              <a:t>beiden</a:t>
            </a:r>
            <a:r>
              <a:rPr lang="en-US" sz="2400" dirty="0"/>
              <a:t> Modi</a:t>
            </a:r>
          </a:p>
          <a:p>
            <a:r>
              <a:rPr lang="en-US" sz="2400" dirty="0" err="1"/>
              <a:t>Intensiver</a:t>
            </a:r>
            <a:r>
              <a:rPr lang="en-US" sz="2400" dirty="0"/>
              <a:t> </a:t>
            </a:r>
            <a:r>
              <a:rPr lang="en-US" sz="2400" dirty="0" err="1"/>
              <a:t>Austasuceh</a:t>
            </a:r>
            <a:r>
              <a:rPr lang="en-US" sz="2400" dirty="0"/>
              <a:t> war </a:t>
            </a:r>
            <a:r>
              <a:rPr lang="en-US" sz="2400" dirty="0" err="1"/>
              <a:t>nur</a:t>
            </a:r>
            <a:r>
              <a:rPr lang="en-US" sz="2400" dirty="0"/>
              <a:t> </a:t>
            </a:r>
            <a:r>
              <a:rPr lang="en-US" sz="2400" dirty="0" err="1"/>
              <a:t>vor</a:t>
            </a:r>
            <a:r>
              <a:rPr lang="en-US" sz="2400" dirty="0"/>
              <a:t> Ort.</a:t>
            </a:r>
          </a:p>
          <a:p>
            <a:r>
              <a:rPr lang="en-US" sz="2400" dirty="0"/>
              <a:t>In den Pause </a:t>
            </a:r>
            <a:r>
              <a:rPr lang="en-US" sz="2400" dirty="0" err="1"/>
              <a:t>kaum</a:t>
            </a:r>
            <a:r>
              <a:rPr lang="en-US" sz="2400" dirty="0"/>
              <a:t> </a:t>
            </a:r>
            <a:r>
              <a:rPr lang="en-US" sz="2400" dirty="0" err="1"/>
              <a:t>Nutzen</a:t>
            </a:r>
            <a:r>
              <a:rPr lang="en-US" sz="2400" dirty="0"/>
              <a:t> der ZOOM-</a:t>
            </a:r>
            <a:r>
              <a:rPr lang="en-US" sz="2400" dirty="0" err="1"/>
              <a:t>Räume</a:t>
            </a:r>
            <a:r>
              <a:rPr lang="en-US" sz="2400" dirty="0"/>
              <a:t> </a:t>
            </a:r>
          </a:p>
          <a:p>
            <a:endParaRPr lang="en-US" sz="24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Ablauf</a:t>
            </a:r>
            <a:endParaRPr lang="de-DE" dirty="0"/>
          </a:p>
        </p:txBody>
      </p:sp>
      <p:pic>
        <p:nvPicPr>
          <p:cNvPr id="3075" name="Picture 3" descr="N:\goettlic\My Documents\My_Doku_H\Project\SEI\Logos\SEI_without_text_blue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792622"/>
            <a:ext cx="1291486" cy="1779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Peter Göttlicher, DESY , Abschluss 19.April 2023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3235756-4C14-4851-8C1C-1104C2CAE3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5020" y="188640"/>
            <a:ext cx="3440882" cy="1757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091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619672" y="980728"/>
            <a:ext cx="738770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r>
              <a:rPr lang="en-US" sz="2400" dirty="0" err="1"/>
              <a:t>Breites</a:t>
            </a:r>
            <a:r>
              <a:rPr lang="en-US" sz="2400" dirty="0"/>
              <a:t> Spektrum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Immer</a:t>
            </a:r>
            <a:r>
              <a:rPr lang="en-US" sz="2400" dirty="0"/>
              <a:t> um die 40 </a:t>
            </a:r>
            <a:r>
              <a:rPr lang="en-US" sz="2400" dirty="0" err="1"/>
              <a:t>Teilnehmenden</a:t>
            </a:r>
            <a:endParaRPr lang="en-US" sz="24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Vorträge</a:t>
            </a:r>
            <a:endParaRPr lang="de-DE" dirty="0"/>
          </a:p>
        </p:txBody>
      </p:sp>
      <p:pic>
        <p:nvPicPr>
          <p:cNvPr id="3075" name="Picture 3" descr="N:\goettlic\My Documents\My_Doku_H\Project\SEI\Logos\SEI_without_text_blue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792622"/>
            <a:ext cx="1291486" cy="1779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Peter Göttlicher, DESY , Abschluss 19.April 2023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C37B7D-A0E2-4BF3-A66E-58EAB24B90DA}"/>
              </a:ext>
            </a:extLst>
          </p:cNvPr>
          <p:cNvSpPr/>
          <p:nvPr/>
        </p:nvSpPr>
        <p:spPr>
          <a:xfrm>
            <a:off x="1841054" y="1830687"/>
            <a:ext cx="6547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de-DE" sz="2400" dirty="0"/>
              <a:t>Von Sensoren bis Datenaufbereitung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de-DE" sz="2400" dirty="0"/>
              <a:t>Analog/RF, Slow-Control bis </a:t>
            </a:r>
            <a:r>
              <a:rPr lang="de-DE" sz="2400" dirty="0" err="1"/>
              <a:t>high-Speed</a:t>
            </a:r>
            <a:endParaRPr lang="de-DE" sz="2400" dirty="0"/>
          </a:p>
          <a:p>
            <a:pPr marL="914400" lvl="1" indent="-457200">
              <a:buFont typeface="Wingdings" panose="05000000000000000000" pitchFamily="2" charset="2"/>
              <a:buChar char="Ø"/>
            </a:pPr>
            <a:endParaRPr lang="de-DE" sz="2400" dirty="0"/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de-DE" sz="2400" dirty="0"/>
              <a:t>Lange Diskussion zu Open-Access</a:t>
            </a:r>
          </a:p>
          <a:p>
            <a:pPr lvl="1"/>
            <a:r>
              <a:rPr lang="de-DE" sz="2400" dirty="0"/>
              <a:t>	</a:t>
            </a:r>
            <a:r>
              <a:rPr lang="de-DE" sz="2400" dirty="0" err="1"/>
              <a:t>Öffentlichstellung</a:t>
            </a:r>
            <a:r>
              <a:rPr lang="de-DE" sz="2400" dirty="0"/>
              <a:t> aber Lizenzen </a:t>
            </a:r>
          </a:p>
          <a:p>
            <a:pPr lvl="1"/>
            <a:r>
              <a:rPr lang="de-DE" sz="2400" dirty="0"/>
              <a:t>		oder Rechte anderer</a:t>
            </a:r>
          </a:p>
        </p:txBody>
      </p:sp>
    </p:spTree>
    <p:extLst>
      <p:ext uri="{BB962C8B-B14F-4D97-AF65-F5344CB8AC3E}">
        <p14:creationId xmlns:p14="http://schemas.microsoft.com/office/powerpoint/2010/main" val="671136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0070F-B4E0-4DE9-92D4-FE8FFF839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Danach</a:t>
            </a:r>
            <a:endParaRPr lang="de-D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33474D-6D89-4EA4-91C5-036571CC9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Peter Göttlicher, DESY , Abschluss 19.April 2023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604B0E-7096-41A4-A69A-08AE24C9F0E4}"/>
              </a:ext>
            </a:extLst>
          </p:cNvPr>
          <p:cNvSpPr txBox="1"/>
          <p:nvPr/>
        </p:nvSpPr>
        <p:spPr>
          <a:xfrm>
            <a:off x="611560" y="1268760"/>
            <a:ext cx="7676332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Proceedings:</a:t>
            </a:r>
            <a:endParaRPr lang="de-DE" sz="1600" dirty="0"/>
          </a:p>
          <a:p>
            <a:r>
              <a:rPr lang="en-US" sz="1600" dirty="0"/>
              <a:t>	</a:t>
            </a:r>
            <a:r>
              <a:rPr lang="de-DE" sz="1600" dirty="0"/>
              <a:t>Die, die so veröffentlich haben wollen, wie gehalten</a:t>
            </a:r>
          </a:p>
          <a:p>
            <a:r>
              <a:rPr lang="en-US" sz="1600" dirty="0"/>
              <a:t>	</a:t>
            </a:r>
            <a:r>
              <a:rPr lang="de-DE" sz="1600" dirty="0"/>
              <a:t>	bitte den Vortrag auf die INDICO-Seite laden</a:t>
            </a:r>
          </a:p>
          <a:p>
            <a:r>
              <a:rPr lang="en-US" sz="1600" dirty="0"/>
              <a:t>	</a:t>
            </a:r>
            <a:r>
              <a:rPr lang="de-DE" sz="1600" dirty="0"/>
              <a:t>	oder mir per E-Mail schicken</a:t>
            </a:r>
          </a:p>
          <a:p>
            <a:r>
              <a:rPr lang="en-US" sz="1600" dirty="0"/>
              <a:t>	</a:t>
            </a:r>
            <a:r>
              <a:rPr lang="de-DE" sz="1600" dirty="0"/>
              <a:t>Die, die die Folien überarbeiten wollen, das gleiche</a:t>
            </a:r>
          </a:p>
          <a:p>
            <a:r>
              <a:rPr lang="en-US" sz="1600" dirty="0"/>
              <a:t>	</a:t>
            </a:r>
            <a:r>
              <a:rPr lang="de-DE" sz="1600" dirty="0"/>
              <a:t>Die die Proceedings schreiben, bitte diese mir senden.</a:t>
            </a:r>
          </a:p>
          <a:p>
            <a:endParaRPr lang="en-US" sz="1600" dirty="0"/>
          </a:p>
          <a:p>
            <a:r>
              <a:rPr lang="en-US" sz="1600" dirty="0"/>
              <a:t>	</a:t>
            </a:r>
            <a:r>
              <a:rPr lang="de-DE" sz="1600" dirty="0"/>
              <a:t>Von denen, die noch keine Entscheidung bei der Anmeldung getroffen haben,</a:t>
            </a:r>
          </a:p>
          <a:p>
            <a:r>
              <a:rPr lang="en-US" sz="1600" dirty="0"/>
              <a:t>	</a:t>
            </a:r>
            <a:r>
              <a:rPr lang="de-DE" sz="1600" dirty="0"/>
              <a:t>bitte mir diese per E-Mail schicken</a:t>
            </a:r>
          </a:p>
          <a:p>
            <a:endParaRPr lang="en-US" sz="1600" dirty="0"/>
          </a:p>
          <a:p>
            <a:r>
              <a:rPr lang="en-US" sz="1600" dirty="0"/>
              <a:t>	</a:t>
            </a:r>
            <a:r>
              <a:rPr lang="de-DE" sz="1600" dirty="0">
                <a:hlinkClick r:id="rId2"/>
              </a:rPr>
              <a:t>Peter.Goettlicher@desy.de</a:t>
            </a:r>
            <a:r>
              <a:rPr lang="de-DE" sz="1600" dirty="0"/>
              <a:t> , bitte mit Stichwort SEI im Betreff.</a:t>
            </a:r>
          </a:p>
          <a:p>
            <a:endParaRPr lang="en-US" sz="1600" dirty="0"/>
          </a:p>
          <a:p>
            <a:r>
              <a:rPr lang="en-US" sz="1600" dirty="0" err="1"/>
              <a:t>Bitte</a:t>
            </a:r>
            <a:r>
              <a:rPr lang="en-US" sz="1600" dirty="0"/>
              <a:t> bis </a:t>
            </a:r>
            <a:r>
              <a:rPr lang="en-US" sz="1600" dirty="0" err="1"/>
              <a:t>Anfang</a:t>
            </a:r>
            <a:r>
              <a:rPr lang="en-US" sz="1600" dirty="0"/>
              <a:t> </a:t>
            </a:r>
            <a:r>
              <a:rPr lang="en-US" sz="1600" dirty="0" err="1"/>
              <a:t>Juni</a:t>
            </a:r>
            <a:r>
              <a:rPr lang="en-US" sz="1600" dirty="0"/>
              <a:t>, </a:t>
            </a:r>
            <a:r>
              <a:rPr lang="en-US" sz="1600" dirty="0" err="1"/>
              <a:t>dann</a:t>
            </a:r>
            <a:r>
              <a:rPr lang="en-US" sz="1600" dirty="0"/>
              <a:t> </a:t>
            </a:r>
            <a:r>
              <a:rPr lang="en-US" sz="1600" dirty="0" err="1"/>
              <a:t>versuche</a:t>
            </a:r>
            <a:r>
              <a:rPr lang="en-US" sz="1600" dirty="0"/>
              <a:t> ich es </a:t>
            </a:r>
            <a:r>
              <a:rPr lang="en-US" sz="1600" dirty="0" err="1"/>
              <a:t>vor</a:t>
            </a:r>
            <a:r>
              <a:rPr lang="en-US" sz="1600" dirty="0"/>
              <a:t> der </a:t>
            </a:r>
            <a:r>
              <a:rPr lang="en-US" sz="1600" dirty="0" err="1"/>
              <a:t>Sommerpause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…..   Auch die </a:t>
            </a:r>
            <a:r>
              <a:rPr lang="en-US" sz="1600" dirty="0" err="1"/>
              <a:t>letzten</a:t>
            </a:r>
            <a:r>
              <a:rPr lang="en-US" sz="1600" dirty="0"/>
              <a:t> Jahre </a:t>
            </a:r>
            <a:r>
              <a:rPr lang="en-US" sz="1600" dirty="0" err="1"/>
              <a:t>werde</a:t>
            </a:r>
            <a:r>
              <a:rPr lang="en-US" sz="1600" dirty="0"/>
              <a:t> ich </a:t>
            </a:r>
            <a:r>
              <a:rPr lang="en-US" sz="1600" dirty="0" err="1"/>
              <a:t>nachholen</a:t>
            </a:r>
            <a:r>
              <a:rPr lang="en-US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70640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F7566-07E6-48F9-8E47-5024DB7DE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Arbeitstreffen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 err="1"/>
              <a:t>für</a:t>
            </a:r>
            <a:r>
              <a:rPr lang="en-US" dirty="0"/>
              <a:t> die </a:t>
            </a:r>
            <a:r>
              <a:rPr lang="en-US" dirty="0" err="1"/>
              <a:t>die</a:t>
            </a:r>
            <a:r>
              <a:rPr lang="en-US" dirty="0"/>
              <a:t> </a:t>
            </a:r>
            <a:r>
              <a:rPr lang="en-US" dirty="0" err="1"/>
              <a:t>noch</a:t>
            </a:r>
            <a:r>
              <a:rPr lang="en-US" dirty="0"/>
              <a:t> </a:t>
            </a:r>
            <a:r>
              <a:rPr lang="en-US" dirty="0" err="1"/>
              <a:t>bleiben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80BF0B-7B41-4FCE-932E-6635EBFBE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Peter Göttlicher, DESY , Abschluss 19.April 2023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28B9E1-B8ED-4719-9847-5C7CBA0B18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698763"/>
            <a:ext cx="8172400" cy="35032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D7DEBFA-531F-4E88-88E9-A055E10B7AB0}"/>
              </a:ext>
            </a:extLst>
          </p:cNvPr>
          <p:cNvSpPr txBox="1"/>
          <p:nvPr/>
        </p:nvSpPr>
        <p:spPr>
          <a:xfrm>
            <a:off x="382730" y="1529486"/>
            <a:ext cx="31128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Matthias Balzer in der </a:t>
            </a:r>
            <a:r>
              <a:rPr lang="en-US" sz="1600" dirty="0" err="1"/>
              <a:t>Eröffnung</a:t>
            </a:r>
            <a:endParaRPr lang="en-US" sz="1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FD2760-20E9-4D82-9FD7-EA996F839EF1}"/>
              </a:ext>
            </a:extLst>
          </p:cNvPr>
          <p:cNvSpPr txBox="1"/>
          <p:nvPr/>
        </p:nvSpPr>
        <p:spPr>
          <a:xfrm>
            <a:off x="611560" y="5225885"/>
            <a:ext cx="71865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Hier</a:t>
            </a:r>
            <a:r>
              <a:rPr lang="en-US" sz="1600" dirty="0"/>
              <a:t> </a:t>
            </a:r>
            <a:r>
              <a:rPr lang="en-US" sz="1600" dirty="0" err="1"/>
              <a:t>soll</a:t>
            </a:r>
            <a:r>
              <a:rPr lang="en-US" sz="1600" dirty="0"/>
              <a:t> </a:t>
            </a:r>
            <a:r>
              <a:rPr lang="en-US" sz="1600" dirty="0" err="1"/>
              <a:t>sich</a:t>
            </a:r>
            <a:r>
              <a:rPr lang="en-US" sz="1600" dirty="0"/>
              <a:t> </a:t>
            </a:r>
            <a:r>
              <a:rPr lang="en-US" sz="1600" dirty="0" err="1"/>
              <a:t>sehr</a:t>
            </a:r>
            <a:r>
              <a:rPr lang="en-US" sz="1600" dirty="0"/>
              <a:t> </a:t>
            </a:r>
            <a:r>
              <a:rPr lang="en-US" sz="1600" dirty="0" err="1"/>
              <a:t>offen</a:t>
            </a:r>
            <a:r>
              <a:rPr lang="en-US" sz="1600" dirty="0"/>
              <a:t> </a:t>
            </a:r>
          </a:p>
          <a:p>
            <a:pPr marL="285750" indent="-285750">
              <a:buFontTx/>
              <a:buChar char="-"/>
            </a:pPr>
            <a:r>
              <a:rPr lang="en-US" sz="1600" dirty="0" err="1"/>
              <a:t>über</a:t>
            </a:r>
            <a:r>
              <a:rPr lang="en-US" sz="1600" dirty="0"/>
              <a:t> die </a:t>
            </a:r>
            <a:r>
              <a:rPr lang="en-US" sz="1600" dirty="0" err="1"/>
              <a:t>Aktivitäten</a:t>
            </a:r>
            <a:r>
              <a:rPr lang="en-US" sz="1600" dirty="0"/>
              <a:t>, </a:t>
            </a:r>
            <a:r>
              <a:rPr lang="en-US" sz="1600" dirty="0" err="1"/>
              <a:t>Möglichkeiten</a:t>
            </a:r>
            <a:r>
              <a:rPr lang="en-US" sz="1600" dirty="0"/>
              <a:t>, </a:t>
            </a:r>
            <a:r>
              <a:rPr lang="en-US" sz="1600" dirty="0" err="1"/>
              <a:t>Schwächen</a:t>
            </a:r>
            <a:r>
              <a:rPr lang="en-US" sz="1600" dirty="0"/>
              <a:t> </a:t>
            </a:r>
            <a:r>
              <a:rPr lang="en-US" sz="1600" dirty="0" err="1"/>
              <a:t>ausgetauscht</a:t>
            </a:r>
            <a:r>
              <a:rPr lang="en-US" sz="1600" dirty="0"/>
              <a:t> </a:t>
            </a:r>
            <a:r>
              <a:rPr lang="en-US" sz="1600" dirty="0" err="1"/>
              <a:t>werden</a:t>
            </a:r>
            <a:r>
              <a:rPr lang="en-US" sz="1600" dirty="0"/>
              <a:t>.</a:t>
            </a:r>
          </a:p>
          <a:p>
            <a:pPr marL="285750" indent="-285750">
              <a:buFontTx/>
              <a:buChar char="-"/>
            </a:pPr>
            <a:r>
              <a:rPr lang="en-US" sz="1600" dirty="0" err="1"/>
              <a:t>Deshalgb</a:t>
            </a:r>
            <a:r>
              <a:rPr lang="en-US" sz="1600" dirty="0"/>
              <a:t> </a:t>
            </a:r>
            <a:r>
              <a:rPr lang="en-US" sz="1600" dirty="0" err="1"/>
              <a:t>keine</a:t>
            </a:r>
            <a:r>
              <a:rPr lang="en-US" sz="1600" dirty="0"/>
              <a:t> Proceedings. Es </a:t>
            </a:r>
            <a:r>
              <a:rPr lang="en-US" sz="1600" dirty="0" err="1"/>
              <a:t>wird</a:t>
            </a:r>
            <a:r>
              <a:rPr lang="en-US" sz="1600" dirty="0"/>
              <a:t> </a:t>
            </a:r>
            <a:r>
              <a:rPr lang="en-US" sz="1600" dirty="0" err="1"/>
              <a:t>nur</a:t>
            </a:r>
            <a:r>
              <a:rPr lang="en-US" sz="1600" dirty="0"/>
              <a:t> </a:t>
            </a:r>
            <a:r>
              <a:rPr lang="en-US" sz="1600" dirty="0" err="1"/>
              <a:t>eine</a:t>
            </a:r>
            <a:r>
              <a:rPr lang="en-US" sz="1600" dirty="0"/>
              <a:t> </a:t>
            </a:r>
            <a:r>
              <a:rPr lang="en-US" sz="1600" dirty="0" err="1"/>
              <a:t>Zusammenfassung</a:t>
            </a:r>
            <a:r>
              <a:rPr lang="en-US" sz="1600" dirty="0"/>
              <a:t> </a:t>
            </a:r>
            <a:r>
              <a:rPr lang="en-US" sz="1600" dirty="0" err="1"/>
              <a:t>erstellt</a:t>
            </a:r>
            <a:r>
              <a:rPr lang="en-US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46867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F00AD-6FE7-4192-BA85-6BD40A293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Danke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53B828-1E32-42AD-A08F-833F6E037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Peter Göttlicher, DESY , Abschluss 19.April 2023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0EA052-29B4-4ABE-B87B-413CEDFF0FFF}"/>
              </a:ext>
            </a:extLst>
          </p:cNvPr>
          <p:cNvSpPr txBox="1"/>
          <p:nvPr/>
        </p:nvSpPr>
        <p:spPr>
          <a:xfrm>
            <a:off x="1187624" y="1268760"/>
            <a:ext cx="4724370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Danke</a:t>
            </a:r>
            <a:r>
              <a:rPr lang="en-US" sz="2400" dirty="0"/>
              <a:t> an die </a:t>
            </a:r>
            <a:r>
              <a:rPr lang="en-US" sz="2400" dirty="0" err="1"/>
              <a:t>lokale</a:t>
            </a:r>
            <a:r>
              <a:rPr lang="en-US" sz="2400" dirty="0"/>
              <a:t> </a:t>
            </a:r>
            <a:r>
              <a:rPr lang="en-US" sz="2400" dirty="0" err="1"/>
              <a:t>Organisation</a:t>
            </a:r>
            <a:endParaRPr lang="en-US" sz="2400" dirty="0"/>
          </a:p>
          <a:p>
            <a:pPr marL="342900" indent="-342900">
              <a:buFontTx/>
              <a:buChar char="-"/>
            </a:pPr>
            <a:r>
              <a:rPr lang="en-US" sz="2400" dirty="0" err="1"/>
              <a:t>Hörsaal</a:t>
            </a:r>
            <a:endParaRPr lang="en-US" sz="2400" dirty="0"/>
          </a:p>
          <a:p>
            <a:pPr marL="342900" indent="-342900">
              <a:buFontTx/>
              <a:buChar char="-"/>
            </a:pPr>
            <a:r>
              <a:rPr lang="en-US" sz="2400" dirty="0"/>
              <a:t>Remote-</a:t>
            </a:r>
            <a:r>
              <a:rPr lang="en-US" sz="2400" dirty="0" err="1"/>
              <a:t>Zugang</a:t>
            </a:r>
            <a:endParaRPr lang="en-US" sz="2400" dirty="0"/>
          </a:p>
          <a:p>
            <a:pPr marL="342900" indent="-342900">
              <a:buFontTx/>
              <a:buChar char="-"/>
            </a:pPr>
            <a:r>
              <a:rPr lang="en-US" sz="2400" dirty="0"/>
              <a:t>Technik</a:t>
            </a:r>
          </a:p>
          <a:p>
            <a:pPr marL="342900" indent="-342900">
              <a:buFontTx/>
              <a:buChar char="-"/>
            </a:pPr>
            <a:r>
              <a:rPr lang="en-US" sz="2400" dirty="0" err="1"/>
              <a:t>Exkursion</a:t>
            </a:r>
            <a:endParaRPr lang="en-US" sz="2400" dirty="0"/>
          </a:p>
          <a:p>
            <a:pPr marL="342900" indent="-342900">
              <a:buFontTx/>
              <a:buChar char="-"/>
            </a:pPr>
            <a:r>
              <a:rPr lang="en-US" sz="2400" dirty="0" err="1"/>
              <a:t>Pausen</a:t>
            </a:r>
            <a:endParaRPr lang="en-US" sz="2400" dirty="0"/>
          </a:p>
          <a:p>
            <a:pPr marL="342900" indent="-342900">
              <a:buFontTx/>
              <a:buChar char="-"/>
            </a:pPr>
            <a:endParaRPr lang="en-US" sz="2400" dirty="0"/>
          </a:p>
          <a:p>
            <a:r>
              <a:rPr lang="en-US" sz="2400" dirty="0"/>
              <a:t>Matthias Balzer</a:t>
            </a:r>
          </a:p>
          <a:p>
            <a:r>
              <a:rPr lang="en-US" sz="2400" dirty="0"/>
              <a:t>Saskia </a:t>
            </a:r>
            <a:r>
              <a:rPr lang="en-US" sz="2400" dirty="0" err="1"/>
              <a:t>Pulch</a:t>
            </a:r>
            <a:endParaRPr lang="en-US" sz="2400" dirty="0"/>
          </a:p>
          <a:p>
            <a:r>
              <a:rPr lang="en-US" sz="2400" dirty="0"/>
              <a:t>Christiane Buchwald-</a:t>
            </a:r>
            <a:r>
              <a:rPr lang="en-US" sz="2400" dirty="0" err="1"/>
              <a:t>Kayser</a:t>
            </a:r>
            <a:endParaRPr lang="en-US" sz="2400" dirty="0"/>
          </a:p>
          <a:p>
            <a:r>
              <a:rPr lang="en-US" sz="2400" dirty="0"/>
              <a:t>Andreas </a:t>
            </a:r>
            <a:r>
              <a:rPr lang="en-US" sz="2400" dirty="0" err="1"/>
              <a:t>Ebersoldt</a:t>
            </a:r>
            <a:endParaRPr lang="en-US" sz="2400" dirty="0"/>
          </a:p>
          <a:p>
            <a:r>
              <a:rPr lang="en-US" sz="2400" dirty="0"/>
              <a:t>Daniel </a:t>
            </a:r>
            <a:r>
              <a:rPr lang="en-US" sz="2400" dirty="0" err="1"/>
              <a:t>Kompalla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85790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21B8D-20D4-4C44-921B-D90376AF2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Auf Wiedersehen</a:t>
            </a:r>
            <a:endParaRPr lang="de-D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D7102D-22F3-4FA2-8C6D-127A94540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Peter Göttlicher, DESY , Abschluss 19.April 2023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C37A16-8F9E-4E39-BE66-E1800939698D}"/>
              </a:ext>
            </a:extLst>
          </p:cNvPr>
          <p:cNvSpPr txBox="1"/>
          <p:nvPr/>
        </p:nvSpPr>
        <p:spPr>
          <a:xfrm>
            <a:off x="539552" y="1268760"/>
            <a:ext cx="715920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Ich </a:t>
            </a:r>
            <a:r>
              <a:rPr lang="en-US" sz="2400" dirty="0" err="1"/>
              <a:t>hoffe</a:t>
            </a:r>
            <a:r>
              <a:rPr lang="en-US" sz="2400" dirty="0"/>
              <a:t> auf </a:t>
            </a:r>
            <a:r>
              <a:rPr lang="en-US" sz="2400" dirty="0" err="1"/>
              <a:t>ein</a:t>
            </a:r>
            <a:r>
              <a:rPr lang="en-US" sz="2400" dirty="0"/>
              <a:t> Wiedersehen in 2024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…..  Mein </a:t>
            </a:r>
            <a:r>
              <a:rPr lang="en-US" sz="2400" dirty="0" err="1"/>
              <a:t>letztes</a:t>
            </a:r>
            <a:r>
              <a:rPr lang="en-US" sz="2400" dirty="0"/>
              <a:t> </a:t>
            </a:r>
            <a:r>
              <a:rPr lang="en-US" sz="2400" dirty="0" err="1"/>
              <a:t>Treffen</a:t>
            </a:r>
            <a:r>
              <a:rPr lang="en-US" sz="2400" dirty="0"/>
              <a:t> </a:t>
            </a:r>
            <a:r>
              <a:rPr lang="en-US" sz="2400" dirty="0" err="1"/>
              <a:t>wird</a:t>
            </a:r>
            <a:r>
              <a:rPr lang="en-US" sz="2400" dirty="0"/>
              <a:t> </a:t>
            </a:r>
            <a:r>
              <a:rPr lang="en-US" sz="2400" dirty="0" err="1"/>
              <a:t>spätestens</a:t>
            </a:r>
            <a:r>
              <a:rPr lang="en-US" sz="2400" dirty="0"/>
              <a:t> 2027 sein</a:t>
            </a:r>
          </a:p>
          <a:p>
            <a:r>
              <a:rPr lang="en-US" sz="2400" dirty="0"/>
              <a:t>        …….   Dann muss </a:t>
            </a:r>
            <a:r>
              <a:rPr lang="en-US" sz="2400" dirty="0" err="1"/>
              <a:t>ein</a:t>
            </a:r>
            <a:r>
              <a:rPr lang="en-US" sz="2400" dirty="0"/>
              <a:t> </a:t>
            </a:r>
            <a:r>
              <a:rPr lang="en-US" sz="2400" dirty="0" err="1"/>
              <a:t>anderer</a:t>
            </a:r>
            <a:r>
              <a:rPr lang="en-US" sz="2400" dirty="0"/>
              <a:t> </a:t>
            </a:r>
            <a:r>
              <a:rPr lang="en-US" sz="2400" dirty="0" err="1"/>
              <a:t>weitermachen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218467"/>
      </p:ext>
    </p:extLst>
  </p:cSld>
  <p:clrMapOvr>
    <a:masterClrMapping/>
  </p:clrMapOvr>
</p:sld>
</file>

<file path=ppt/theme/theme1.xml><?xml version="1.0" encoding="utf-8"?>
<a:theme xmlns:a="http://schemas.openxmlformats.org/drawingml/2006/main" name="DESY">
  <a:themeElements>
    <a:clrScheme name="DESY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18F1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:thm15="http://schemas.microsoft.com/office/thememl/2012/main" name="DESY_PowerPoint_4x3_en" id="{3CF89BDB-0659-E849-8D13-D70D8CFA5BCD}" vid="{CC185F4F-326D-3949-A293-BD8B2AFA8F49}"/>
    </a:ext>
  </a:extLst>
</a:theme>
</file>

<file path=ppt/theme/theme2.xml><?xml version="1.0" encoding="utf-8"?>
<a:theme xmlns:a="http://schemas.openxmlformats.org/drawingml/2006/main" name="7_Praesentation_blau_Master">
  <a:themeElements>
    <a:clrScheme name="7_Praesentation_blau_Master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7_Praesentation_blau_Master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7620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7620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7_Praesentation_blau_Master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357</Words>
  <Application>Microsoft Office PowerPoint</Application>
  <PresentationFormat>On-screen Show (4:3)</PresentationFormat>
  <Paragraphs>87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Wingdings</vt:lpstr>
      <vt:lpstr>DESY</vt:lpstr>
      <vt:lpstr>7_Praesentation_blau_Master</vt:lpstr>
      <vt:lpstr>PowerPoint Presentation</vt:lpstr>
      <vt:lpstr>Ablauf</vt:lpstr>
      <vt:lpstr>Vorträge</vt:lpstr>
      <vt:lpstr>Danach</vt:lpstr>
      <vt:lpstr>Arbeitstreffen, für die die noch bleiben</vt:lpstr>
      <vt:lpstr>Danke</vt:lpstr>
      <vt:lpstr>Auf Wiedersehen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Microsoft Office-Anwender</dc:creator>
  <cp:lastModifiedBy>Goettlicher, Peter</cp:lastModifiedBy>
  <cp:revision>54</cp:revision>
  <cp:lastPrinted>2018-04-14T17:05:48Z</cp:lastPrinted>
  <dcterms:created xsi:type="dcterms:W3CDTF">2018-01-19T12:25:51Z</dcterms:created>
  <dcterms:modified xsi:type="dcterms:W3CDTF">2023-04-19T06:16:36Z</dcterms:modified>
</cp:coreProperties>
</file>