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378" r:id="rId3"/>
    <p:sldId id="385" r:id="rId4"/>
    <p:sldId id="384" r:id="rId5"/>
    <p:sldId id="376" r:id="rId6"/>
  </p:sldIdLst>
  <p:sldSz cx="12190413" cy="6859588"/>
  <p:notesSz cx="6858000" cy="9144000"/>
  <p:defaultTextStyle>
    <a:defPPr>
      <a:defRPr lang="en-US"/>
    </a:defPPr>
    <a:lvl1pPr marL="0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3936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67872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1808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35743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19679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03615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87551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71487" algn="l" defTabSz="116787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14" y="11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06F50-02F6-4BB0-ADC8-F9C1E90CFAD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70C9B-E1AA-4AFE-9ECA-6CB2A9D72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24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83936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67872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51808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35743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919679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503615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87551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71487" algn="l" defTabSz="116787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0C9B-E1AA-4AFE-9ECA-6CB2A9D72A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38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0C9B-E1AA-4AFE-9ECA-6CB2A9D72A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90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0C9B-E1AA-4AFE-9ECA-6CB2A9D72A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92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0C9B-E1AA-4AFE-9ECA-6CB2A9D72A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76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19"/>
            <a:ext cx="10361851" cy="147036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099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3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1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3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19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03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87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08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5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2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59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operation meeting 22.02.2021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35" y="817689"/>
            <a:ext cx="11374543" cy="37934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673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60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8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2"/>
            <a:ext cx="10361851" cy="1362390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393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678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518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357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196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036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875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714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34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5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8"/>
            <a:ext cx="5386216" cy="6399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3936" indent="0">
              <a:buNone/>
              <a:defRPr sz="2600" b="1"/>
            </a:lvl2pPr>
            <a:lvl3pPr marL="1167872" indent="0">
              <a:buNone/>
              <a:defRPr sz="2300" b="1"/>
            </a:lvl3pPr>
            <a:lvl4pPr marL="1751808" indent="0">
              <a:buNone/>
              <a:defRPr sz="2000" b="1"/>
            </a:lvl4pPr>
            <a:lvl5pPr marL="2335743" indent="0">
              <a:buNone/>
              <a:defRPr sz="2000" b="1"/>
            </a:lvl5pPr>
            <a:lvl6pPr marL="2919679" indent="0">
              <a:buNone/>
              <a:defRPr sz="2000" b="1"/>
            </a:lvl6pPr>
            <a:lvl7pPr marL="3503615" indent="0">
              <a:buNone/>
              <a:defRPr sz="2000" b="1"/>
            </a:lvl7pPr>
            <a:lvl8pPr marL="4087551" indent="0">
              <a:buNone/>
              <a:defRPr sz="2000" b="1"/>
            </a:lvl8pPr>
            <a:lvl9pPr marL="4671487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68"/>
            <a:ext cx="5388332" cy="6399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3936" indent="0">
              <a:buNone/>
              <a:defRPr sz="2600" b="1"/>
            </a:lvl2pPr>
            <a:lvl3pPr marL="1167872" indent="0">
              <a:buNone/>
              <a:defRPr sz="2300" b="1"/>
            </a:lvl3pPr>
            <a:lvl4pPr marL="1751808" indent="0">
              <a:buNone/>
              <a:defRPr sz="2000" b="1"/>
            </a:lvl4pPr>
            <a:lvl5pPr marL="2335743" indent="0">
              <a:buNone/>
              <a:defRPr sz="2000" b="1"/>
            </a:lvl5pPr>
            <a:lvl6pPr marL="2919679" indent="0">
              <a:buNone/>
              <a:defRPr sz="2000" b="1"/>
            </a:lvl6pPr>
            <a:lvl7pPr marL="3503615" indent="0">
              <a:buNone/>
              <a:defRPr sz="2000" b="1"/>
            </a:lvl7pPr>
            <a:lvl8pPr marL="4087551" indent="0">
              <a:buNone/>
              <a:defRPr sz="2000" b="1"/>
            </a:lvl8pPr>
            <a:lvl9pPr marL="4671487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79"/>
            <a:ext cx="5388332" cy="395220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01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2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41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113"/>
            <a:ext cx="4010562" cy="116232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800"/>
            </a:lvl1pPr>
            <a:lvl2pPr marL="583936" indent="0">
              <a:buNone/>
              <a:defRPr sz="1500"/>
            </a:lvl2pPr>
            <a:lvl3pPr marL="1167872" indent="0">
              <a:buNone/>
              <a:defRPr sz="1300"/>
            </a:lvl3pPr>
            <a:lvl4pPr marL="1751808" indent="0">
              <a:buNone/>
              <a:defRPr sz="1100"/>
            </a:lvl4pPr>
            <a:lvl5pPr marL="2335743" indent="0">
              <a:buNone/>
              <a:defRPr sz="1100"/>
            </a:lvl5pPr>
            <a:lvl6pPr marL="2919679" indent="0">
              <a:buNone/>
              <a:defRPr sz="1100"/>
            </a:lvl6pPr>
            <a:lvl7pPr marL="3503615" indent="0">
              <a:buNone/>
              <a:defRPr sz="1100"/>
            </a:lvl7pPr>
            <a:lvl8pPr marL="4087551" indent="0">
              <a:buNone/>
              <a:defRPr sz="1100"/>
            </a:lvl8pPr>
            <a:lvl9pPr marL="467148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7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4100"/>
            </a:lvl1pPr>
            <a:lvl2pPr marL="583936" indent="0">
              <a:buNone/>
              <a:defRPr sz="3600"/>
            </a:lvl2pPr>
            <a:lvl3pPr marL="1167872" indent="0">
              <a:buNone/>
              <a:defRPr sz="3100"/>
            </a:lvl3pPr>
            <a:lvl4pPr marL="1751808" indent="0">
              <a:buNone/>
              <a:defRPr sz="2600"/>
            </a:lvl4pPr>
            <a:lvl5pPr marL="2335743" indent="0">
              <a:buNone/>
              <a:defRPr sz="2600"/>
            </a:lvl5pPr>
            <a:lvl6pPr marL="2919679" indent="0">
              <a:buNone/>
              <a:defRPr sz="2600"/>
            </a:lvl6pPr>
            <a:lvl7pPr marL="3503615" indent="0">
              <a:buNone/>
              <a:defRPr sz="2600"/>
            </a:lvl7pPr>
            <a:lvl8pPr marL="4087551" indent="0">
              <a:buNone/>
              <a:defRPr sz="2600"/>
            </a:lvl8pPr>
            <a:lvl9pPr marL="4671487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2"/>
            <a:ext cx="7314248" cy="805049"/>
          </a:xfrm>
        </p:spPr>
        <p:txBody>
          <a:bodyPr/>
          <a:lstStyle>
            <a:lvl1pPr marL="0" indent="0">
              <a:buNone/>
              <a:defRPr sz="1800"/>
            </a:lvl1pPr>
            <a:lvl2pPr marL="583936" indent="0">
              <a:buNone/>
              <a:defRPr sz="1500"/>
            </a:lvl2pPr>
            <a:lvl3pPr marL="1167872" indent="0">
              <a:buNone/>
              <a:defRPr sz="1300"/>
            </a:lvl3pPr>
            <a:lvl4pPr marL="1751808" indent="0">
              <a:buNone/>
              <a:defRPr sz="1100"/>
            </a:lvl4pPr>
            <a:lvl5pPr marL="2335743" indent="0">
              <a:buNone/>
              <a:defRPr sz="1100"/>
            </a:lvl5pPr>
            <a:lvl6pPr marL="2919679" indent="0">
              <a:buNone/>
              <a:defRPr sz="1100"/>
            </a:lvl6pPr>
            <a:lvl7pPr marL="3503615" indent="0">
              <a:buNone/>
              <a:defRPr sz="1100"/>
            </a:lvl7pPr>
            <a:lvl8pPr marL="4087551" indent="0">
              <a:buNone/>
              <a:defRPr sz="1100"/>
            </a:lvl8pPr>
            <a:lvl9pPr marL="467148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D4EB-98CB-41A6-AD4E-090390A44E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1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116787" tIns="58394" rIns="116787" bIns="5839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0"/>
          </a:xfrm>
          <a:prstGeom prst="rect">
            <a:avLst/>
          </a:prstGeom>
        </p:spPr>
        <p:txBody>
          <a:bodyPr vert="horz" lIns="116787" tIns="58394" rIns="116787" bIns="583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3"/>
            <a:ext cx="2844429" cy="365210"/>
          </a:xfrm>
          <a:prstGeom prst="rect">
            <a:avLst/>
          </a:prstGeom>
        </p:spPr>
        <p:txBody>
          <a:bodyPr vert="horz" lIns="116787" tIns="58394" rIns="116787" bIns="58394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AD4EB-98CB-41A6-AD4E-090390A44E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3"/>
            <a:ext cx="3860298" cy="365210"/>
          </a:xfrm>
          <a:prstGeom prst="rect">
            <a:avLst/>
          </a:prstGeom>
        </p:spPr>
        <p:txBody>
          <a:bodyPr vert="horz" lIns="116787" tIns="58394" rIns="116787" bIns="58394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3"/>
            <a:ext cx="2844429" cy="365210"/>
          </a:xfrm>
          <a:prstGeom prst="rect">
            <a:avLst/>
          </a:prstGeom>
        </p:spPr>
        <p:txBody>
          <a:bodyPr vert="horz" lIns="116787" tIns="58394" rIns="116787" bIns="58394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F7513-BE20-4BA1-8929-FD7624E6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1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167872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7952" indent="-437952" algn="l" defTabSz="1167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8896" indent="-364960" algn="l" defTabSz="11678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59840" indent="-291968" algn="l" defTabSz="1167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43775" indent="-291968" algn="l" defTabSz="11678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7711" indent="-291968" algn="l" defTabSz="11678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11647" indent="-291968" algn="l" defTabSz="1167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95583" indent="-291968" algn="l" defTabSz="1167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79519" indent="-291968" algn="l" defTabSz="1167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63455" indent="-291968" algn="l" defTabSz="1167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3936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7872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1808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35743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19679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03615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7551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71487" algn="l" defTabSz="11678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-26590"/>
            <a:ext cx="12190413" cy="671926"/>
          </a:xfrm>
          <a:prstGeom prst="rect">
            <a:avLst/>
          </a:prstGeom>
          <a:noFill/>
        </p:spPr>
        <p:txBody>
          <a:bodyPr wrap="square" lIns="116787" tIns="58394" rIns="116787" bIns="58394" rtlCol="0">
            <a:spAutoFit/>
          </a:bodyPr>
          <a:lstStyle/>
          <a:p>
            <a:pPr algn="ctr"/>
            <a:r>
              <a:rPr lang="de-DE" sz="3600" b="1" dirty="0"/>
              <a:t>Summary </a:t>
            </a:r>
            <a:r>
              <a:rPr lang="de-DE" sz="3600" b="1" dirty="0" err="1"/>
              <a:t>of</a:t>
            </a:r>
            <a:r>
              <a:rPr lang="de-DE" sz="3600" b="1" dirty="0"/>
              <a:t> KW 5</a:t>
            </a:r>
            <a:endParaRPr lang="en-US" sz="36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98862" y="3501802"/>
            <a:ext cx="936104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256728"/>
              </p:ext>
            </p:extLst>
          </p:nvPr>
        </p:nvGraphicFramePr>
        <p:xfrm>
          <a:off x="118540" y="745714"/>
          <a:ext cx="11953330" cy="5934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66835408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Monday 30</a:t>
                      </a:r>
                      <a:r>
                        <a:rPr lang="en-US" sz="2000" baseline="30000" dirty="0"/>
                        <a:t>th</a:t>
                      </a:r>
                      <a:r>
                        <a:rPr lang="en-US" sz="2000" dirty="0"/>
                        <a:t> January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Tuesday 31</a:t>
                      </a:r>
                      <a:r>
                        <a:rPr lang="de-DE" sz="2000" baseline="30000" dirty="0"/>
                        <a:t>st </a:t>
                      </a:r>
                      <a:r>
                        <a:rPr lang="de-DE" sz="2000" baseline="0" dirty="0" err="1"/>
                        <a:t>January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Wednesday 1</a:t>
                      </a:r>
                      <a:r>
                        <a:rPr lang="de-DE" sz="2000" baseline="30000" dirty="0"/>
                        <a:t>st</a:t>
                      </a:r>
                      <a:r>
                        <a:rPr lang="de-DE" sz="2000" dirty="0"/>
                        <a:t> </a:t>
                      </a:r>
                      <a:r>
                        <a:rPr lang="de-DE" sz="2000" dirty="0" err="1"/>
                        <a:t>February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/>
                        <a:t>Thursday</a:t>
                      </a:r>
                      <a:r>
                        <a:rPr lang="de-DE" sz="2000" dirty="0"/>
                        <a:t> 2</a:t>
                      </a:r>
                      <a:r>
                        <a:rPr lang="de-DE" sz="2000" baseline="30000" dirty="0"/>
                        <a:t>nd</a:t>
                      </a:r>
                      <a:r>
                        <a:rPr lang="de-DE" sz="2000" baseline="0" dirty="0"/>
                        <a:t> </a:t>
                      </a:r>
                      <a:r>
                        <a:rPr lang="de-DE" sz="2000" baseline="0" dirty="0" err="1"/>
                        <a:t>February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Friday 3</a:t>
                      </a:r>
                      <a:r>
                        <a:rPr lang="de-DE" sz="2000" baseline="30000" dirty="0"/>
                        <a:t>rd</a:t>
                      </a:r>
                      <a:r>
                        <a:rPr lang="de-DE" sz="2000" dirty="0"/>
                        <a:t> </a:t>
                      </a:r>
                      <a:r>
                        <a:rPr lang="de-DE" sz="2000" dirty="0" err="1"/>
                        <a:t>February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120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Achievements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b="1" dirty="0"/>
                        <a:t>* Tunnel open for maintenance 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</a:t>
                      </a:r>
                      <a:r>
                        <a:rPr lang="de-DE" sz="1600" b="1" baseline="0" dirty="0" err="1"/>
                        <a:t>Investigations</a:t>
                      </a:r>
                      <a:r>
                        <a:rPr lang="de-DE" sz="1600" b="1" baseline="0" dirty="0"/>
                        <a:t> on beam </a:t>
                      </a:r>
                      <a:r>
                        <a:rPr lang="de-DE" sz="1600" b="1" baseline="0" dirty="0" err="1"/>
                        <a:t>position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stability</a:t>
                      </a:r>
                      <a:endParaRPr lang="de-DE" sz="1600" b="1" baseline="0" dirty="0"/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de-DE" sz="1600" b="1" baseline="0" dirty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</a:t>
                      </a:r>
                      <a:r>
                        <a:rPr lang="de-DE" sz="1600" b="1" baseline="0" dirty="0" err="1"/>
                        <a:t>Various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tools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development</a:t>
                      </a:r>
                      <a:endParaRPr lang="de-DE" sz="1600" b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UKE </a:t>
                      </a:r>
                      <a:r>
                        <a:rPr lang="de-DE" sz="1600" b="1" baseline="0" dirty="0" err="1"/>
                        <a:t>irradiation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tests</a:t>
                      </a:r>
                      <a:r>
                        <a:rPr lang="de-DE" sz="1600" b="1" baseline="0" dirty="0"/>
                        <a:t> (105 pC)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de-DE" sz="1600" b="1" baseline="0" dirty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D3 </a:t>
                      </a:r>
                      <a:r>
                        <a:rPr lang="de-DE" sz="1600" b="1" baseline="0" dirty="0" err="1"/>
                        <a:t>irradiation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tests</a:t>
                      </a:r>
                      <a:r>
                        <a:rPr lang="de-DE" sz="1600" b="1" baseline="0" dirty="0"/>
                        <a:t> (50 pC)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600" b="1" baseline="0" dirty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Charge </a:t>
                      </a:r>
                      <a:r>
                        <a:rPr lang="de-DE" sz="1600" b="1" baseline="0" dirty="0" err="1"/>
                        <a:t>map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overnight</a:t>
                      </a:r>
                      <a:r>
                        <a:rPr lang="de-DE" sz="1600" b="1" baseline="0" dirty="0"/>
                        <a:t> (</a:t>
                      </a:r>
                      <a:r>
                        <a:rPr lang="de-DE" sz="1600" b="1" baseline="0" dirty="0" err="1"/>
                        <a:t>failed</a:t>
                      </a:r>
                      <a:r>
                        <a:rPr lang="de-DE" sz="1600" b="1" baseline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AA shift: </a:t>
                      </a:r>
                      <a:r>
                        <a:rPr lang="de-DE" sz="1600" b="1" baseline="0" dirty="0" err="1"/>
                        <a:t>Testing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new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environment</a:t>
                      </a:r>
                      <a:r>
                        <a:rPr lang="de-DE" sz="1600" b="1" baseline="0" dirty="0"/>
                        <a:t> code on </a:t>
                      </a:r>
                      <a:r>
                        <a:rPr lang="de-DE" sz="1600" b="1" baseline="0" dirty="0" err="1"/>
                        <a:t>several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screens</a:t>
                      </a:r>
                      <a:r>
                        <a:rPr lang="de-DE" sz="1600" b="1" baseline="0" dirty="0"/>
                        <a:t>; </a:t>
                      </a:r>
                      <a:r>
                        <a:rPr lang="de-DE" sz="1600" b="1" baseline="0" dirty="0" err="1"/>
                        <a:t>running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pytest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across</a:t>
                      </a:r>
                      <a:r>
                        <a:rPr lang="de-DE" sz="1600" b="1" baseline="0" dirty="0"/>
                        <a:t> RL </a:t>
                      </a:r>
                      <a:r>
                        <a:rPr lang="de-DE" sz="1600" b="1" baseline="0" dirty="0" err="1"/>
                        <a:t>environments</a:t>
                      </a:r>
                      <a:endParaRPr lang="de-DE" sz="1600" b="1" baseline="0" dirty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de-DE" sz="1600" b="1" baseline="0" dirty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Turbo-ICT </a:t>
                      </a:r>
                      <a:r>
                        <a:rPr lang="de-DE" sz="1600" b="1" baseline="0" dirty="0" err="1"/>
                        <a:t>timing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scans</a:t>
                      </a:r>
                      <a:r>
                        <a:rPr lang="de-DE" sz="1600" b="1" baseline="0" dirty="0"/>
                        <a:t> (</a:t>
                      </a:r>
                      <a:r>
                        <a:rPr lang="de-DE" sz="1600" b="1" baseline="0" dirty="0" err="1"/>
                        <a:t>to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be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extended</a:t>
                      </a:r>
                      <a:r>
                        <a:rPr lang="de-DE" sz="1600" b="1" baseline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/>
                        <a:t>* Data </a:t>
                      </a:r>
                      <a:r>
                        <a:rPr lang="de-DE" sz="1600" b="1" dirty="0" err="1"/>
                        <a:t>acquisition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for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arrival</a:t>
                      </a:r>
                      <a:r>
                        <a:rPr lang="de-DE" sz="1600" b="1" dirty="0"/>
                        <a:t> time </a:t>
                      </a:r>
                      <a:r>
                        <a:rPr lang="de-DE" sz="1600" b="1" dirty="0" err="1"/>
                        <a:t>jitter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measurement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vs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gun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phase</a:t>
                      </a:r>
                      <a:endParaRPr lang="de-DE" sz="1600" b="1" dirty="0"/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de-DE" sz="1600" b="1" dirty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/>
                        <a:t>* EA </a:t>
                      </a:r>
                      <a:r>
                        <a:rPr lang="de-DE" sz="1600" b="1" dirty="0" err="1"/>
                        <a:t>spectrometer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working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fine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200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err="1"/>
                        <a:t>Perturbating</a:t>
                      </a:r>
                      <a:r>
                        <a:rPr lang="de-DE" sz="2000" b="1" dirty="0"/>
                        <a:t> </a:t>
                      </a:r>
                      <a:r>
                        <a:rPr lang="de-DE" sz="2000" b="1" dirty="0" err="1"/>
                        <a:t>events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/>
                        <a:t>* BPMs not </a:t>
                      </a:r>
                      <a:r>
                        <a:rPr lang="de-DE" sz="1600" b="1" dirty="0" err="1"/>
                        <a:t>working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properly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/>
                        <a:t>-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baseline="0" dirty="0"/>
                        <a:t>* TWS2 </a:t>
                      </a:r>
                      <a:r>
                        <a:rPr lang="de-DE" sz="1600" b="1" baseline="0" dirty="0" err="1"/>
                        <a:t>forward</a:t>
                      </a:r>
                      <a:r>
                        <a:rPr lang="de-DE" sz="1600" b="1" baseline="0" dirty="0"/>
                        <a:t> power </a:t>
                      </a:r>
                      <a:r>
                        <a:rPr lang="de-DE" sz="1600" b="1" baseline="0" dirty="0" err="1"/>
                        <a:t>is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having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small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jumps</a:t>
                      </a:r>
                      <a:r>
                        <a:rPr lang="de-DE" sz="1600" b="1" baseline="0" dirty="0"/>
                        <a:t> </a:t>
                      </a:r>
                      <a:r>
                        <a:rPr lang="de-DE" sz="1600" b="1" baseline="0" dirty="0" err="1"/>
                        <a:t>from</a:t>
                      </a:r>
                      <a:r>
                        <a:rPr lang="de-DE" sz="1600" b="1" baseline="0" dirty="0"/>
                        <a:t> time </a:t>
                      </a:r>
                      <a:r>
                        <a:rPr lang="de-DE" sz="1600" b="1" baseline="0" dirty="0" err="1"/>
                        <a:t>to</a:t>
                      </a:r>
                      <a:r>
                        <a:rPr lang="de-DE" sz="1600" b="1" baseline="0" dirty="0"/>
                        <a:t>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952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Notes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/>
                        <a:t>-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de-DE" sz="1600" b="1" dirty="0"/>
                        <a:t>-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/>
                        <a:t>-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DE" sz="1600" b="1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0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44634"/>
            <a:ext cx="12190413" cy="671926"/>
          </a:xfrm>
          <a:prstGeom prst="rect">
            <a:avLst/>
          </a:prstGeom>
          <a:noFill/>
        </p:spPr>
        <p:txBody>
          <a:bodyPr wrap="square" lIns="116787" tIns="58394" rIns="116787" bIns="58394" rtlCol="0">
            <a:spAutoFit/>
          </a:bodyPr>
          <a:lstStyle/>
          <a:p>
            <a:pPr algn="ctr"/>
            <a:r>
              <a:rPr lang="de-DE" sz="3600" b="1" dirty="0"/>
              <a:t>Irradiation </a:t>
            </a:r>
            <a:r>
              <a:rPr lang="de-DE" sz="3600" b="1" dirty="0" err="1"/>
              <a:t>tests</a:t>
            </a:r>
            <a:r>
              <a:rPr lang="de-DE" sz="3600" b="1" dirty="0"/>
              <a:t> (UKE &amp; D3)</a:t>
            </a:r>
            <a:endParaRPr lang="en-US" sz="20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98862" y="3501802"/>
            <a:ext cx="936104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A745BBF-9FFB-408D-AD3B-072A1D556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58" y="1197546"/>
            <a:ext cx="2408185" cy="3210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69E3CD-A1E1-4025-B654-166380BD0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830" y="1197546"/>
            <a:ext cx="2616894" cy="3210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2CF43-7A81-410A-975D-3961F11D6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614" y="1197546"/>
            <a:ext cx="3552395" cy="2664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B96967-CF88-4187-A703-A802C813C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1470" y="4077866"/>
            <a:ext cx="3552395" cy="26642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70FA2E-DF96-431B-BE60-AFE67FAAF32A}"/>
              </a:ext>
            </a:extLst>
          </p:cNvPr>
          <p:cNvSpPr txBox="1"/>
          <p:nvPr/>
        </p:nvSpPr>
        <p:spPr>
          <a:xfrm>
            <a:off x="262558" y="4509914"/>
            <a:ext cx="50651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1" dirty="0"/>
              <a:t>UKE: Film </a:t>
            </a:r>
            <a:r>
              <a:rPr lang="de-DE" b="1" i="1" dirty="0" err="1"/>
              <a:t>irradiation</a:t>
            </a:r>
            <a:endParaRPr lang="en-DE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B79F40-66E5-4A4B-8C0B-1BFED63F451B}"/>
              </a:ext>
            </a:extLst>
          </p:cNvPr>
          <p:cNvSpPr txBox="1"/>
          <p:nvPr/>
        </p:nvSpPr>
        <p:spPr>
          <a:xfrm>
            <a:off x="6071203" y="3942718"/>
            <a:ext cx="240026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D3: Irradiation </a:t>
            </a:r>
            <a:r>
              <a:rPr lang="de-DE" b="1" i="1" dirty="0" err="1"/>
              <a:t>of</a:t>
            </a:r>
            <a:r>
              <a:rPr lang="de-DE" b="1" i="1" dirty="0"/>
              <a:t> TLD </a:t>
            </a:r>
            <a:r>
              <a:rPr lang="de-DE" b="1" i="1" dirty="0" err="1"/>
              <a:t>dosimeters</a:t>
            </a:r>
            <a:endParaRPr lang="en-DE" b="1" i="1" dirty="0"/>
          </a:p>
        </p:txBody>
      </p:sp>
    </p:spTree>
    <p:extLst>
      <p:ext uri="{BB962C8B-B14F-4D97-AF65-F5344CB8AC3E}">
        <p14:creationId xmlns:p14="http://schemas.microsoft.com/office/powerpoint/2010/main" val="276023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44634"/>
            <a:ext cx="12190413" cy="671926"/>
          </a:xfrm>
          <a:prstGeom prst="rect">
            <a:avLst/>
          </a:prstGeom>
          <a:noFill/>
        </p:spPr>
        <p:txBody>
          <a:bodyPr wrap="square" lIns="116787" tIns="58394" rIns="116787" bIns="58394" rtlCol="0">
            <a:spAutoFit/>
          </a:bodyPr>
          <a:lstStyle/>
          <a:p>
            <a:pPr algn="ctr"/>
            <a:r>
              <a:rPr lang="de-DE" sz="3600" b="1" dirty="0"/>
              <a:t>Lead </a:t>
            </a:r>
            <a:r>
              <a:rPr lang="de-DE" sz="3600" b="1" dirty="0" err="1"/>
              <a:t>brick</a:t>
            </a:r>
            <a:r>
              <a:rPr lang="de-DE" sz="3600" b="1" dirty="0"/>
              <a:t> holder </a:t>
            </a:r>
            <a:r>
              <a:rPr lang="de-DE" sz="3600" b="1" dirty="0" err="1"/>
              <a:t>installed</a:t>
            </a:r>
            <a:endParaRPr lang="en-US" sz="20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98862" y="3501802"/>
            <a:ext cx="936104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0991BFA-3C80-461D-9CF4-89D5EBA9F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485" y="716560"/>
            <a:ext cx="8029442" cy="602208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5D4DE6E-29B7-4CF3-B6A8-D4D51ECAEAF4}"/>
              </a:ext>
            </a:extLst>
          </p:cNvPr>
          <p:cNvSpPr/>
          <p:nvPr/>
        </p:nvSpPr>
        <p:spPr>
          <a:xfrm>
            <a:off x="5519142" y="2637706"/>
            <a:ext cx="2016224" cy="410092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48010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44634"/>
            <a:ext cx="12190413" cy="671926"/>
          </a:xfrm>
          <a:prstGeom prst="rect">
            <a:avLst/>
          </a:prstGeom>
          <a:noFill/>
        </p:spPr>
        <p:txBody>
          <a:bodyPr wrap="square" lIns="116787" tIns="58394" rIns="116787" bIns="58394" rtlCol="0">
            <a:spAutoFit/>
          </a:bodyPr>
          <a:lstStyle/>
          <a:p>
            <a:pPr algn="ctr"/>
            <a:r>
              <a:rPr lang="de-DE" sz="3600" b="1" dirty="0"/>
              <a:t>TWS2 </a:t>
            </a:r>
            <a:r>
              <a:rPr lang="de-DE" sz="3600" b="1" dirty="0" err="1"/>
              <a:t>forward</a:t>
            </a:r>
            <a:r>
              <a:rPr lang="de-DE" sz="3600" b="1" dirty="0"/>
              <a:t> power </a:t>
            </a:r>
            <a:r>
              <a:rPr lang="de-DE" sz="3600" b="1" dirty="0" err="1"/>
              <a:t>jumps</a:t>
            </a:r>
            <a:endParaRPr lang="en-US" sz="20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98862" y="3501802"/>
            <a:ext cx="936104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112E22-1F9D-4DCF-A147-87806D5B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926" y="837506"/>
            <a:ext cx="5040560" cy="3827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D5AB02-855B-4CBA-A637-81605577CC30}"/>
              </a:ext>
            </a:extLst>
          </p:cNvPr>
          <p:cNvSpPr txBox="1"/>
          <p:nvPr/>
        </p:nvSpPr>
        <p:spPr>
          <a:xfrm>
            <a:off x="0" y="5013970"/>
            <a:ext cx="121904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TWS2 </a:t>
            </a:r>
            <a:r>
              <a:rPr lang="de-DE" sz="2000" dirty="0" err="1"/>
              <a:t>forward</a:t>
            </a:r>
            <a:r>
              <a:rPr lang="de-DE" sz="2000" dirty="0"/>
              <a:t> power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sometimes</a:t>
            </a:r>
            <a:r>
              <a:rPr lang="de-DE" sz="2000" dirty="0"/>
              <a:t> </a:t>
            </a:r>
            <a:r>
              <a:rPr lang="de-DE" sz="2000" dirty="0" err="1"/>
              <a:t>suddenly</a:t>
            </a:r>
            <a:r>
              <a:rPr lang="de-DE" sz="2000" dirty="0"/>
              <a:t> </a:t>
            </a:r>
            <a:r>
              <a:rPr lang="de-DE" sz="2000" dirty="0" err="1"/>
              <a:t>jumping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+/- 100-200 kW (≈ +/- 0.1 </a:t>
            </a:r>
            <a:r>
              <a:rPr lang="de-DE" sz="2000" dirty="0" err="1"/>
              <a:t>MeV</a:t>
            </a:r>
            <a:r>
              <a:rPr lang="de-DE" sz="2000" dirty="0"/>
              <a:t>/c) </a:t>
            </a:r>
            <a:r>
              <a:rPr lang="de-DE" sz="2000" dirty="0" err="1"/>
              <a:t>without</a:t>
            </a:r>
            <a:r>
              <a:rPr lang="de-DE" sz="2000" dirty="0"/>
              <a:t> </a:t>
            </a:r>
            <a:r>
              <a:rPr lang="de-DE" sz="2000" dirty="0" err="1"/>
              <a:t>any</a:t>
            </a:r>
            <a:r>
              <a:rPr lang="de-DE" sz="2000" dirty="0"/>
              <a:t> </a:t>
            </a:r>
            <a:r>
              <a:rPr lang="de-DE" sz="2000" dirty="0" err="1"/>
              <a:t>change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reflected</a:t>
            </a:r>
            <a:r>
              <a:rPr lang="de-DE" sz="2000" dirty="0"/>
              <a:t> power.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/>
              <a:t>First </a:t>
            </a:r>
            <a:r>
              <a:rPr lang="de-DE" sz="2000" dirty="0" err="1"/>
              <a:t>observations</a:t>
            </a:r>
            <a:r>
              <a:rPr lang="de-DE" sz="2000" dirty="0"/>
              <a:t>: </a:t>
            </a:r>
            <a:r>
              <a:rPr lang="de-DE" sz="2000" dirty="0" err="1"/>
              <a:t>It</a:t>
            </a:r>
            <a:r>
              <a:rPr lang="de-DE" sz="2000" dirty="0"/>
              <a:t> </a:t>
            </a:r>
            <a:r>
              <a:rPr lang="de-DE" sz="2000" dirty="0" err="1"/>
              <a:t>seems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happen </a:t>
            </a:r>
            <a:r>
              <a:rPr lang="de-DE" sz="2000" dirty="0" err="1"/>
              <a:t>preferentially</a:t>
            </a:r>
            <a:r>
              <a:rPr lang="de-DE" sz="2000" dirty="0"/>
              <a:t> after </a:t>
            </a:r>
            <a:r>
              <a:rPr lang="de-DE" sz="2000" dirty="0" err="1"/>
              <a:t>vacuum</a:t>
            </a:r>
            <a:r>
              <a:rPr lang="de-DE" sz="2000" dirty="0"/>
              <a:t> </a:t>
            </a:r>
            <a:r>
              <a:rPr lang="de-DE" sz="2000" dirty="0" err="1"/>
              <a:t>events</a:t>
            </a:r>
            <a:r>
              <a:rPr lang="de-DE" sz="2000" dirty="0"/>
              <a:t> and after large </a:t>
            </a:r>
            <a:r>
              <a:rPr lang="de-DE" sz="2000" dirty="0" err="1"/>
              <a:t>phase</a:t>
            </a:r>
            <a:r>
              <a:rPr lang="de-DE" sz="2000" dirty="0"/>
              <a:t> </a:t>
            </a:r>
            <a:r>
              <a:rPr lang="de-DE" sz="2000" dirty="0" err="1"/>
              <a:t>change</a:t>
            </a:r>
            <a:r>
              <a:rPr lang="de-DE" sz="2000" dirty="0"/>
              <a:t> in a </a:t>
            </a:r>
            <a:r>
              <a:rPr lang="de-DE" sz="2000" dirty="0" err="1"/>
              <a:t>single</a:t>
            </a:r>
            <a:r>
              <a:rPr lang="de-DE" sz="2000" dirty="0"/>
              <a:t> </a:t>
            </a:r>
            <a:r>
              <a:rPr lang="de-DE" sz="2000" dirty="0" err="1"/>
              <a:t>step</a:t>
            </a:r>
            <a:r>
              <a:rPr lang="de-DE" sz="2000" dirty="0"/>
              <a:t> (like </a:t>
            </a:r>
            <a:r>
              <a:rPr lang="de-DE" sz="2000" dirty="0" err="1"/>
              <a:t>typing</a:t>
            </a:r>
            <a:r>
              <a:rPr lang="de-DE" sz="2000" dirty="0"/>
              <a:t> +120 </a:t>
            </a:r>
            <a:r>
              <a:rPr lang="de-DE" sz="2000" dirty="0" err="1"/>
              <a:t>degree</a:t>
            </a:r>
            <a:r>
              <a:rPr lang="de-DE" sz="2000" dirty="0"/>
              <a:t> </a:t>
            </a:r>
            <a:r>
              <a:rPr lang="de-DE" sz="2000" dirty="0" err="1"/>
              <a:t>when</a:t>
            </a:r>
            <a:r>
              <a:rPr lang="de-DE" sz="2000" dirty="0"/>
              <a:t> </a:t>
            </a:r>
            <a:r>
              <a:rPr lang="de-DE" sz="2000" dirty="0" err="1"/>
              <a:t>being</a:t>
            </a:r>
            <a:r>
              <a:rPr lang="de-DE" sz="2000" dirty="0"/>
              <a:t> at 0 </a:t>
            </a:r>
            <a:r>
              <a:rPr lang="de-DE" sz="2000" dirty="0" err="1"/>
              <a:t>degree</a:t>
            </a:r>
            <a:r>
              <a:rPr lang="de-DE" sz="2000" dirty="0"/>
              <a:t>).</a:t>
            </a:r>
            <a:endParaRPr lang="en-DE" sz="2000" dirty="0"/>
          </a:p>
        </p:txBody>
      </p:sp>
    </p:spTree>
    <p:extLst>
      <p:ext uri="{BB962C8B-B14F-4D97-AF65-F5344CB8AC3E}">
        <p14:creationId xmlns:p14="http://schemas.microsoft.com/office/powerpoint/2010/main" val="3456105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ummary"/>
          <p:cNvSpPr txBox="1">
            <a:spLocks noGrp="1"/>
          </p:cNvSpPr>
          <p:nvPr>
            <p:ph type="title"/>
          </p:nvPr>
        </p:nvSpPr>
        <p:spPr>
          <a:xfrm>
            <a:off x="609521" y="45418"/>
            <a:ext cx="10971372" cy="11432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3600" b="1" dirty="0"/>
              <a:t>Schedule</a:t>
            </a:r>
            <a:endParaRPr sz="3600" b="1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1E586F0-A928-4E7E-9DEE-952EA962A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4" name="Textplatzhalter 7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47500" lnSpcReduction="20000"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dirty="0"/>
              <a:t>Week </a:t>
            </a:r>
            <a:r>
              <a:rPr lang="de-DE" dirty="0"/>
              <a:t>6</a:t>
            </a:r>
            <a:endParaRPr dirty="0"/>
          </a:p>
        </p:txBody>
      </p:sp>
      <p:graphicFrame>
        <p:nvGraphicFramePr>
          <p:cNvPr id="135" name="Tabelle"/>
          <p:cNvGraphicFramePr/>
          <p:nvPr>
            <p:extLst>
              <p:ext uri="{D42A27DB-BD31-4B8C-83A1-F6EECF244321}">
                <p14:modId xmlns:p14="http://schemas.microsoft.com/office/powerpoint/2010/main" val="1392764019"/>
              </p:ext>
            </p:extLst>
          </p:nvPr>
        </p:nvGraphicFramePr>
        <p:xfrm>
          <a:off x="378608" y="1197837"/>
          <a:ext cx="11403868" cy="4471704"/>
        </p:xfrm>
        <a:graphic>
          <a:graphicData uri="http://schemas.openxmlformats.org/drawingml/2006/table">
            <a:tbl>
              <a:tblPr bandRow="1"/>
              <a:tblGrid>
                <a:gridCol w="3920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3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5203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Date</a:t>
                      </a: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Shift</a:t>
                      </a:r>
                      <a:r>
                        <a:rPr lang="de-DE" sz="24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leader</a:t>
                      </a: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203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6.2.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Florian (Tunnel open)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203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r>
                        <a:rPr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Frank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203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8.2.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Hannes</a:t>
                      </a: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203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9.2.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b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</a:t>
                      </a: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203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10.2.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5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de-DE" sz="2400" b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Thomas</a:t>
                      </a:r>
                    </a:p>
                  </a:txBody>
                  <a:tcPr marL="121904" marR="121904" marT="60952" marB="60952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3D5D9F60-1448-4DE9-873B-AE1212E14704}"/>
              </a:ext>
            </a:extLst>
          </p:cNvPr>
          <p:cNvSpPr/>
          <p:nvPr/>
        </p:nvSpPr>
        <p:spPr>
          <a:xfrm>
            <a:off x="378609" y="6039628"/>
            <a:ext cx="11403868" cy="377454"/>
          </a:xfrm>
          <a:prstGeom prst="roundRect">
            <a:avLst>
              <a:gd name="adj" fmla="val 8456"/>
            </a:avLst>
          </a:prstGeom>
          <a:solidFill>
            <a:srgbClr val="FFC000"/>
          </a:solidFill>
          <a:ln w="952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want to learn or join the shift: please give the shift leader a call (BKR 2840 / SINBAD Box 2454)</a:t>
            </a:r>
          </a:p>
        </p:txBody>
      </p:sp>
    </p:spTree>
    <p:extLst>
      <p:ext uri="{BB962C8B-B14F-4D97-AF65-F5344CB8AC3E}">
        <p14:creationId xmlns:p14="http://schemas.microsoft.com/office/powerpoint/2010/main" val="1644757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</Words>
  <Application>Microsoft Office PowerPoint</Application>
  <PresentationFormat>Custom</PresentationFormat>
  <Paragraphs>61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Schedule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524</cp:revision>
  <dcterms:created xsi:type="dcterms:W3CDTF">2020-01-31T16:09:51Z</dcterms:created>
  <dcterms:modified xsi:type="dcterms:W3CDTF">2023-02-06T11:44:04Z</dcterms:modified>
</cp:coreProperties>
</file>