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471" r:id="rId2"/>
    <p:sldId id="511" r:id="rId3"/>
    <p:sldId id="482" r:id="rId4"/>
    <p:sldId id="483" r:id="rId5"/>
    <p:sldId id="484" r:id="rId6"/>
    <p:sldId id="469" r:id="rId7"/>
    <p:sldId id="485" r:id="rId8"/>
    <p:sldId id="508" r:id="rId9"/>
    <p:sldId id="486" r:id="rId10"/>
    <p:sldId id="514" r:id="rId11"/>
    <p:sldId id="488" r:id="rId12"/>
    <p:sldId id="489" r:id="rId13"/>
    <p:sldId id="490" r:id="rId14"/>
    <p:sldId id="512" r:id="rId15"/>
    <p:sldId id="492" r:id="rId16"/>
    <p:sldId id="494" r:id="rId17"/>
    <p:sldId id="493" r:id="rId18"/>
    <p:sldId id="513" r:id="rId19"/>
    <p:sldId id="496" r:id="rId20"/>
    <p:sldId id="500" r:id="rId21"/>
    <p:sldId id="501" r:id="rId22"/>
    <p:sldId id="505" r:id="rId23"/>
    <p:sldId id="506" r:id="rId24"/>
    <p:sldId id="502" r:id="rId25"/>
    <p:sldId id="504" r:id="rId26"/>
    <p:sldId id="503" r:id="rId27"/>
    <p:sldId id="497" r:id="rId28"/>
    <p:sldId id="473" r:id="rId29"/>
    <p:sldId id="510" r:id="rId30"/>
    <p:sldId id="509" r:id="rId31"/>
    <p:sldId id="498" r:id="rId32"/>
    <p:sldId id="499" r:id="rId33"/>
    <p:sldId id="507" r:id="rId34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89B4FEE8-ABF7-4468-A42F-8CB7924B0FB5}">
          <p14:sldIdLst>
            <p14:sldId id="471"/>
            <p14:sldId id="511"/>
            <p14:sldId id="482"/>
            <p14:sldId id="483"/>
            <p14:sldId id="484"/>
            <p14:sldId id="469"/>
            <p14:sldId id="485"/>
            <p14:sldId id="508"/>
            <p14:sldId id="486"/>
            <p14:sldId id="514"/>
            <p14:sldId id="488"/>
            <p14:sldId id="489"/>
            <p14:sldId id="490"/>
            <p14:sldId id="512"/>
            <p14:sldId id="492"/>
            <p14:sldId id="494"/>
            <p14:sldId id="493"/>
            <p14:sldId id="513"/>
            <p14:sldId id="496"/>
            <p14:sldId id="500"/>
            <p14:sldId id="501"/>
            <p14:sldId id="505"/>
            <p14:sldId id="506"/>
            <p14:sldId id="502"/>
            <p14:sldId id="504"/>
            <p14:sldId id="503"/>
            <p14:sldId id="497"/>
            <p14:sldId id="473"/>
            <p14:sldId id="510"/>
            <p14:sldId id="509"/>
            <p14:sldId id="498"/>
            <p14:sldId id="499"/>
            <p14:sldId id="5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-Benutzer" initials="W" lastIdx="1" clrIdx="0">
    <p:extLst>
      <p:ext uri="{19B8F6BF-5375-455C-9EA6-DF929625EA0E}">
        <p15:presenceInfo xmlns:p15="http://schemas.microsoft.com/office/powerpoint/2012/main" userId="Windows-Benutzer" providerId="None"/>
      </p:ext>
    </p:extLst>
  </p:cmAuthor>
  <p:cmAuthor id="2" name="M.Eng. Andreas Stiller" initials="AS" lastIdx="5" clrIdx="1">
    <p:extLst>
      <p:ext uri="{19B8F6BF-5375-455C-9EA6-DF929625EA0E}">
        <p15:presenceInfo xmlns:p15="http://schemas.microsoft.com/office/powerpoint/2012/main" userId="M.Eng. Andreas Still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E00"/>
    <a:srgbClr val="D0D100"/>
    <a:srgbClr val="006600"/>
    <a:srgbClr val="008000"/>
    <a:srgbClr val="4F81BD"/>
    <a:srgbClr val="0033CC"/>
    <a:srgbClr val="0066FF"/>
    <a:srgbClr val="FF9900"/>
    <a:srgbClr val="3399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7" autoAdjust="0"/>
    <p:restoredTop sz="86373" autoAdjust="0"/>
  </p:normalViewPr>
  <p:slideViewPr>
    <p:cSldViewPr>
      <p:cViewPr>
        <p:scale>
          <a:sx n="100" d="100"/>
          <a:sy n="100" d="100"/>
        </p:scale>
        <p:origin x="828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57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882"/>
    </p:cViewPr>
  </p:sorterViewPr>
  <p:notesViewPr>
    <p:cSldViewPr>
      <p:cViewPr varScale="1">
        <p:scale>
          <a:sx n="89" d="100"/>
          <a:sy n="89" d="100"/>
        </p:scale>
        <p:origin x="3288" y="18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723185FC-0C35-446C-9371-12BE02A913DA}" type="datetimeFigureOut">
              <a:rPr lang="de-DE" smtClean="0"/>
              <a:t>23.02.2023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4"/>
            <a:ext cx="2946400" cy="496887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50E0479E-E15D-4D8C-832C-A6444437EF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03649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4AC7437D-CDD7-439A-88DB-FD1BDD6102FB}" type="datetimeFigureOut">
              <a:rPr lang="de-DE" smtClean="0"/>
              <a:t>23.02.2023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BEEBC975-FB6C-4596-ABA8-127B863EF8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3096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EBC975-FB6C-4596-ABA8-127B863EF85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6139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 userDrawn="1"/>
        </p:nvSpPr>
        <p:spPr>
          <a:xfrm>
            <a:off x="4326917" y="300960"/>
            <a:ext cx="4198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0"/>
              </a:spcBef>
            </a:pPr>
            <a:r>
              <a:rPr lang="de-DE" sz="2800" b="1">
                <a:solidFill>
                  <a:schemeClr val="bg1"/>
                </a:solidFill>
              </a:rPr>
              <a:t>Intelligent Systems Design</a:t>
            </a:r>
            <a:endParaRPr lang="de-DE" sz="2800">
              <a:solidFill>
                <a:schemeClr val="bg1"/>
              </a:solidFill>
            </a:endParaRP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2"/>
          </p:nvPr>
        </p:nvSpPr>
        <p:spPr>
          <a:xfrm>
            <a:off x="1043608" y="4005064"/>
            <a:ext cx="7128792" cy="720080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de-DE" dirty="0"/>
              <a:t>Textmasterformat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3"/>
          </p:nvPr>
        </p:nvSpPr>
        <p:spPr>
          <a:xfrm>
            <a:off x="2030619" y="2887403"/>
            <a:ext cx="5113213" cy="432048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de-DE" dirty="0"/>
              <a:t>Textmasterformat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4"/>
          </p:nvPr>
        </p:nvSpPr>
        <p:spPr>
          <a:xfrm>
            <a:off x="2051050" y="5445820"/>
            <a:ext cx="5113338" cy="50346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de-DE" dirty="0"/>
              <a:t>Textmasterformat</a:t>
            </a:r>
          </a:p>
        </p:txBody>
      </p:sp>
      <p:sp>
        <p:nvSpPr>
          <p:cNvPr id="20" name="Abgerundetes Rechteck 19"/>
          <p:cNvSpPr/>
          <p:nvPr userDrawn="1"/>
        </p:nvSpPr>
        <p:spPr>
          <a:xfrm>
            <a:off x="539552" y="1700808"/>
            <a:ext cx="8064896" cy="3168352"/>
          </a:xfrm>
          <a:prstGeom prst="roundRect">
            <a:avLst/>
          </a:prstGeom>
          <a:noFill/>
          <a:ln w="6032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15"/>
          </p:nvPr>
        </p:nvSpPr>
        <p:spPr>
          <a:xfrm>
            <a:off x="3023728" y="6309320"/>
            <a:ext cx="3204456" cy="36004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de-DE" dirty="0"/>
              <a:t>Textmasterformat</a:t>
            </a:r>
          </a:p>
        </p:txBody>
      </p:sp>
      <p:cxnSp>
        <p:nvCxnSpPr>
          <p:cNvPr id="24" name="Gerade Verbindung 23"/>
          <p:cNvCxnSpPr/>
          <p:nvPr userDrawn="1"/>
        </p:nvCxnSpPr>
        <p:spPr>
          <a:xfrm>
            <a:off x="539552" y="3717032"/>
            <a:ext cx="8064896" cy="0"/>
          </a:xfrm>
          <a:prstGeom prst="line">
            <a:avLst/>
          </a:prstGeom>
          <a:ln w="317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15"/>
          <p:cNvSpPr>
            <a:spLocks noChangeArrowheads="1"/>
          </p:cNvSpPr>
          <p:nvPr userDrawn="1"/>
        </p:nvSpPr>
        <p:spPr bwMode="auto">
          <a:xfrm>
            <a:off x="1800202" y="174343"/>
            <a:ext cx="7343798" cy="792162"/>
          </a:xfrm>
          <a:prstGeom prst="rect">
            <a:avLst/>
          </a:prstGeom>
          <a:noFill/>
          <a:ln w="19050">
            <a:solidFill>
              <a:srgbClr val="FF9900"/>
            </a:solidFill>
          </a:ln>
          <a:effectLst/>
        </p:spPr>
        <p:txBody>
          <a:bodyPr wrap="square" anchor="ctr">
            <a:spAutoFit/>
          </a:bodyPr>
          <a:lstStyle/>
          <a:p>
            <a:endParaRPr lang="de-DE"/>
          </a:p>
        </p:txBody>
      </p:sp>
      <p:sp>
        <p:nvSpPr>
          <p:cNvPr id="27" name="Titel 2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16"/>
          </p:nvPr>
        </p:nvSpPr>
        <p:spPr>
          <a:xfrm>
            <a:off x="863339" y="2061791"/>
            <a:ext cx="7417321" cy="7191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26758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73AB-D4D7-4B99-9784-073D99309CA0}" type="datetime1">
              <a:rPr lang="de-DE" smtClean="0"/>
              <a:t>23.02.2023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 – jeremias.kampkoetter@fh-dortmund.de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6A7F-4343-4E4D-B14D-5E7A03778B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9138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8FF5F-6EB8-4846-83F6-C89B8EF0FFDB}" type="datetime1">
              <a:rPr lang="de-DE" smtClean="0"/>
              <a:t>23.02.2023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 – jeremias.kampkoetter@fh-dortmund.de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6A7F-4343-4E4D-B14D-5E7A03778B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1346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5"/>
          <p:cNvSpPr>
            <a:spLocks noChangeArrowheads="1"/>
          </p:cNvSpPr>
          <p:nvPr userDrawn="1"/>
        </p:nvSpPr>
        <p:spPr bwMode="auto">
          <a:xfrm>
            <a:off x="0" y="6537156"/>
            <a:ext cx="9144000" cy="324000"/>
          </a:xfrm>
          <a:prstGeom prst="rect">
            <a:avLst/>
          </a:prstGeom>
          <a:noFill/>
          <a:ln w="19050">
            <a:solidFill>
              <a:srgbClr val="FF9900"/>
            </a:solidFill>
          </a:ln>
          <a:effectLst/>
        </p:spPr>
        <p:txBody>
          <a:bodyPr wrap="square" anchor="ctr">
            <a:spAutoFit/>
          </a:bodyPr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00200" y="188640"/>
            <a:ext cx="7308304" cy="782115"/>
          </a:xfrm>
        </p:spPr>
        <p:txBody>
          <a:bodyPr>
            <a:normAutofit/>
          </a:bodyPr>
          <a:lstStyle>
            <a:lvl1pPr algn="ctr"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966506"/>
            <a:ext cx="9144000" cy="548683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5152" y="6520259"/>
            <a:ext cx="946448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043DBF2-33A2-4938-B09F-89A57BE9534B}" type="datetime1">
              <a:rPr lang="de-DE" smtClean="0"/>
              <a:pPr/>
              <a:t>23.02.2023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043608" y="6520259"/>
            <a:ext cx="7128792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STRV-R1 (SEU-tolerant-RISC-V) Verbundmeeting Heidelberg | alexander.walsemann@fh-dortmund.de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44408" y="6515174"/>
            <a:ext cx="864096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0626A7F-4343-4E4D-B14D-5E7A03778B2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1800202" y="174343"/>
            <a:ext cx="7343798" cy="792162"/>
          </a:xfrm>
          <a:prstGeom prst="rect">
            <a:avLst/>
          </a:prstGeom>
          <a:noFill/>
          <a:ln w="19050">
            <a:solidFill>
              <a:srgbClr val="FF9900"/>
            </a:solidFill>
          </a:ln>
          <a:effectLst/>
        </p:spPr>
        <p:txBody>
          <a:bodyPr wrap="square" anchor="ctr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1167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C64A8-3E0E-4A0E-9DF8-E8B16C6FB6E0}" type="datetime1">
              <a:rPr lang="de-DE" smtClean="0"/>
              <a:t>23.02.2023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 – jeremias.kampkoetter@fh-dortmund.de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6A7F-4343-4E4D-B14D-5E7A03778B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8698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80BD3-DBEE-4B43-8428-2C870AE14AD0}" type="datetime1">
              <a:rPr lang="de-DE" smtClean="0"/>
              <a:t>23.02.2023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 – jeremias.kampkoetter@fh-dortmund.de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6A7F-4343-4E4D-B14D-5E7A03778B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9587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EE7CB-D467-43D0-9F26-F61757A7E544}" type="datetime1">
              <a:rPr lang="de-DE" smtClean="0"/>
              <a:t>23.02.2023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 – jeremias.kampkoetter@fh-dortmund.de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6A7F-4343-4E4D-B14D-5E7A03778B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098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C363-F2A4-472A-AC87-C850D7787234}" type="datetime1">
              <a:rPr lang="de-DE" smtClean="0"/>
              <a:t>23.02.2023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 – jeremias.kampkoetter@fh-dortmund.de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6A7F-4343-4E4D-B14D-5E7A03778B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1055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FF40-02AB-4863-9E67-ECC37E6D162D}" type="datetime1">
              <a:rPr lang="de-DE" smtClean="0"/>
              <a:t>23.02.2023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 – jeremias.kampkoetter@fh-dortmund.de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6A7F-4343-4E4D-B14D-5E7A03778B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7861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5EF9-BA82-42EA-BD69-D071BD682936}" type="datetime1">
              <a:rPr lang="de-DE" smtClean="0"/>
              <a:t>23.02.2023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 – jeremias.kampkoetter@fh-dortmund.de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6A7F-4343-4E4D-B14D-5E7A03778B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7040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A431F-D379-4537-9835-706B18691B75}" type="datetime1">
              <a:rPr lang="de-DE" smtClean="0"/>
              <a:t>23.02.2023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 – jeremias.kampkoetter@fh-dortmund.de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6A7F-4343-4E4D-B14D-5E7A03778B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0330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991410" y="188640"/>
            <a:ext cx="6695390" cy="782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endParaRPr lang="de-DE" sz="16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982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0684B-4E32-43C5-B28E-46F9365C4333}" type="datetime1">
              <a:rPr lang="de-DE" smtClean="0"/>
              <a:t>23.02.2023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706256" y="6356350"/>
            <a:ext cx="574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 – jeremias.kampkoetter@fh-dortmund.de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03838" y="6357357"/>
            <a:ext cx="982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26A7F-4343-4E4D-B14D-5E7A03778B25}" type="slidenum">
              <a:rPr lang="de-DE" smtClean="0"/>
              <a:t>‹Nr.›</a:t>
            </a:fld>
            <a:endParaRPr lang="de-DE"/>
          </a:p>
        </p:txBody>
      </p:sp>
      <p:pic>
        <p:nvPicPr>
          <p:cNvPr id="11" name="Picture 13" descr="fh_logo_neu_orange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80" y="332656"/>
            <a:ext cx="1584176" cy="57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5"/>
          <p:cNvSpPr>
            <a:spLocks noChangeArrowheads="1"/>
          </p:cNvSpPr>
          <p:nvPr userDrawn="1"/>
        </p:nvSpPr>
        <p:spPr bwMode="auto">
          <a:xfrm>
            <a:off x="0" y="175492"/>
            <a:ext cx="1800202" cy="792162"/>
          </a:xfrm>
          <a:prstGeom prst="rect">
            <a:avLst/>
          </a:prstGeom>
          <a:noFill/>
          <a:ln w="19050">
            <a:solidFill>
              <a:srgbClr val="FF9900"/>
            </a:solidFill>
          </a:ln>
          <a:effectLst/>
        </p:spPr>
        <p:txBody>
          <a:bodyPr wrap="square" anchor="ctr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532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1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29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220EEA7-9CB0-2B4F-8A85-5A3397A7D9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Verbundmeeting</a:t>
            </a:r>
            <a:r>
              <a:rPr lang="en-US" dirty="0"/>
              <a:t> 28.02.2023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7698F8-11EC-754C-963C-11AC6F0AF0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F4A4C9C-1764-9349-A9A5-4CB0495311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8DE3BDB-C6A6-994E-B5AA-4C837DAC7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285D6-8FD5-D84E-B518-CFE25FA3BAAF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519863"/>
            <a:ext cx="946150" cy="365125"/>
          </a:xfrm>
        </p:spPr>
        <p:txBody>
          <a:bodyPr/>
          <a:lstStyle/>
          <a:p>
            <a:fld id="{4043DBF2-33A2-4938-B09F-89A57BE9534B}" type="datetime1">
              <a:rPr lang="de-DE" smtClean="0"/>
              <a:pPr/>
              <a:t>23.02.2023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CFA1B4-CA72-BA43-B30F-26278D970BB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014538" y="6519863"/>
            <a:ext cx="7129462" cy="365125"/>
          </a:xfrm>
        </p:spPr>
        <p:txBody>
          <a:bodyPr/>
          <a:lstStyle/>
          <a:p>
            <a:r>
              <a:rPr lang="de-DE"/>
              <a:t>STRV-R1 Heavy-Ion Irradiation Results| alexander.walsemann@fh-dortmund.de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3256D-A373-6D40-A942-85D11E1A016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278813" y="6515100"/>
            <a:ext cx="865187" cy="365125"/>
          </a:xfrm>
        </p:spPr>
        <p:txBody>
          <a:bodyPr/>
          <a:lstStyle/>
          <a:p>
            <a:fld id="{40626A7F-4343-4E4D-B14D-5E7A03778B25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49EB5A49-A85A-714F-AEE5-BB5A561CE5A3}"/>
              </a:ext>
            </a:extLst>
          </p:cNvPr>
          <p:cNvSpPr txBox="1">
            <a:spLocks/>
          </p:cNvSpPr>
          <p:nvPr/>
        </p:nvSpPr>
        <p:spPr>
          <a:xfrm>
            <a:off x="685800" y="1844824"/>
            <a:ext cx="777240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STRV-R1</a:t>
            </a:r>
            <a:br>
              <a:rPr lang="en-US" sz="3600" dirty="0"/>
            </a:br>
            <a:r>
              <a:rPr lang="en-US" sz="3600" dirty="0"/>
              <a:t> </a:t>
            </a:r>
            <a:r>
              <a:rPr lang="en-US" sz="3200" dirty="0"/>
              <a:t>A SEU tolerant RISC-V implementation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72726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nhaltsplatzhalter 9">
            <a:extLst>
              <a:ext uri="{FF2B5EF4-FFF2-40B4-BE49-F238E27FC236}">
                <a16:creationId xmlns:a16="http://schemas.microsoft.com/office/drawing/2014/main" id="{BB3DBBF2-1CC6-70FE-917C-3B0F081E9E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" t="-8975" r="266" b="19208"/>
          <a:stretch/>
        </p:blipFill>
        <p:spPr>
          <a:xfrm>
            <a:off x="4535488" y="3645168"/>
            <a:ext cx="4082430" cy="274850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8FF4859-21D3-A67E-8227-794079CAB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Test system | X-ray Irradiation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5F2682-AAB5-BBBE-9A21-E55C38F37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X-ray irradiation with TID &gt;1GRad</a:t>
            </a:r>
          </a:p>
          <a:p>
            <a:r>
              <a:rPr lang="en-US" dirty="0"/>
              <a:t>Dose-rate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2.08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MRad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/h </a:t>
            </a:r>
            <a:endParaRPr lang="en-US" dirty="0"/>
          </a:p>
          <a:p>
            <a:r>
              <a:rPr lang="en-US" dirty="0"/>
              <a:t>X-ray irradiation performed at -10°C</a:t>
            </a:r>
          </a:p>
          <a:p>
            <a:r>
              <a:rPr lang="en-US" dirty="0"/>
              <a:t>Leakage and dynamic power measured</a:t>
            </a:r>
          </a:p>
          <a:p>
            <a:r>
              <a:rPr lang="en-US" dirty="0"/>
              <a:t>No functional interrupt observed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963B5AB-1774-590B-DAD6-8D985A513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3DBF2-33A2-4938-B09F-89A57BE9534B}" type="datetime1">
              <a:rPr lang="de-DE" smtClean="0"/>
              <a:pPr/>
              <a:t>23.02.2023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4EC0200-106D-739E-507C-FA4D03A26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STRV-R1 (SEU-tolerant-RISC-V) Verbundmeeting Heidelberg | alexander.walsemann@fh-dortmund.de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31E6D1-2B6A-8AD5-2B88-791980331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6A7F-4343-4E4D-B14D-5E7A03778B25}" type="slidenum">
              <a:rPr lang="de-DE" smtClean="0"/>
              <a:pPr/>
              <a:t>10</a:t>
            </a:fld>
            <a:endParaRPr lang="de-DE"/>
          </a:p>
        </p:txBody>
      </p:sp>
      <p:pic>
        <p:nvPicPr>
          <p:cNvPr id="7" name="Inhaltsplatzhalter 7" descr="Ein Bild, das Text, Schreibtisch, Computer, Arbeitstisch enthält.&#10;&#10;Automatisch generierte Beschreibung">
            <a:extLst>
              <a:ext uri="{FF2B5EF4-FFF2-40B4-BE49-F238E27FC236}">
                <a16:creationId xmlns:a16="http://schemas.microsoft.com/office/drawing/2014/main" id="{E8E2DF97-4653-48AB-4A9E-19C02D9E4C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8" t="14894"/>
          <a:stretch/>
        </p:blipFill>
        <p:spPr>
          <a:xfrm>
            <a:off x="4895528" y="1124744"/>
            <a:ext cx="3888432" cy="2880172"/>
          </a:xfrm>
          <a:prstGeom prst="rect">
            <a:avLst/>
          </a:prstGeom>
        </p:spPr>
      </p:pic>
      <p:pic>
        <p:nvPicPr>
          <p:cNvPr id="8" name="Grafik 7" descr="Ein Bild, das Elektronik enthält.&#10;&#10;Automatisch generierte Beschreibung">
            <a:extLst>
              <a:ext uri="{FF2B5EF4-FFF2-40B4-BE49-F238E27FC236}">
                <a16:creationId xmlns:a16="http://schemas.microsoft.com/office/drawing/2014/main" id="{7EFD6EFD-7046-94BB-1658-F0A856BB32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53" r="10937" b="4342"/>
          <a:stretch/>
        </p:blipFill>
        <p:spPr>
          <a:xfrm>
            <a:off x="323528" y="2996952"/>
            <a:ext cx="4248472" cy="302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143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EB737F-3CDC-9B98-326B-01D09834A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TID Results | System Currents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2CF6EFD-8FE5-DD93-9407-74C85D89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3DBF2-33A2-4938-B09F-89A57BE9534B}" type="datetime1">
              <a:rPr lang="de-DE" smtClean="0"/>
              <a:pPr/>
              <a:t>23.02.2023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EB5063-1488-9710-C287-B74EDA8BE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STRV-R1 (SEU-tolerant-RISC-V) Verbundmeeting Heidelberg | alexander.walsemann@fh-dortmund.de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0D144F-93FB-6CFA-0FA6-C1D44358B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6A7F-4343-4E4D-B14D-5E7A03778B25}" type="slidenum">
              <a:rPr lang="de-DE" smtClean="0"/>
              <a:pPr/>
              <a:t>11</a:t>
            </a:fld>
            <a:endParaRPr lang="de-DE"/>
          </a:p>
        </p:txBody>
      </p:sp>
      <p:pic>
        <p:nvPicPr>
          <p:cNvPr id="8" name="Inhaltsplatzhalter 7" descr="Ein Bild, das Tisch enthält.&#10;&#10;Automatisch generierte Beschreibung">
            <a:extLst>
              <a:ext uri="{FF2B5EF4-FFF2-40B4-BE49-F238E27FC236}">
                <a16:creationId xmlns:a16="http://schemas.microsoft.com/office/drawing/2014/main" id="{7FBD2087-1953-FA14-614F-D3C1F4E98C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165" y="1735852"/>
            <a:ext cx="6455677" cy="401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713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FCC4AF-18AD-A9F5-5669-5D2F624EC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TID Results | Leakage Currents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D50D13C-367E-2F58-C009-386CED2CC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3DBF2-33A2-4938-B09F-89A57BE9534B}" type="datetime1">
              <a:rPr lang="de-DE" smtClean="0"/>
              <a:pPr/>
              <a:t>23.02.2023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3C60999-1F5F-3969-F7B1-974D1F46E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STRV-R1 (SEU-tolerant-RISC-V) Verbundmeeting Heidelberg | alexander.walsemann@fh-dortmund.de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6FAED0-5118-E18F-60E9-A19CC2001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6A7F-4343-4E4D-B14D-5E7A03778B25}" type="slidenum">
              <a:rPr lang="de-DE" smtClean="0"/>
              <a:pPr/>
              <a:t>12</a:t>
            </a:fld>
            <a:endParaRPr lang="de-DE"/>
          </a:p>
        </p:txBody>
      </p:sp>
      <p:pic>
        <p:nvPicPr>
          <p:cNvPr id="7" name="Inhaltsplatzhalter 9">
            <a:extLst>
              <a:ext uri="{FF2B5EF4-FFF2-40B4-BE49-F238E27FC236}">
                <a16:creationId xmlns:a16="http://schemas.microsoft.com/office/drawing/2014/main" id="{99AF4D6D-7148-2324-7277-4AFF150009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165" y="1744996"/>
            <a:ext cx="6455677" cy="39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541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39A2CA-C712-5AFA-3E27-CE4E8E705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Test system | Heavy-Ion Irradiation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E722B0-F965-9D9A-C73B-59D7FA1FB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1570" y="1109922"/>
            <a:ext cx="4442430" cy="5343413"/>
          </a:xfrm>
        </p:spPr>
        <p:txBody>
          <a:bodyPr/>
          <a:lstStyle/>
          <a:p>
            <a:r>
              <a:rPr lang="en-US" noProof="0" dirty="0"/>
              <a:t>Beam Flux: 1,5 x 10</a:t>
            </a:r>
            <a:r>
              <a:rPr lang="en-US" baseline="30000" noProof="0" dirty="0"/>
              <a:t>4 </a:t>
            </a:r>
            <a:r>
              <a:rPr lang="en-US" noProof="0" dirty="0"/>
              <a:t>p/(s*cm²)</a:t>
            </a:r>
          </a:p>
          <a:p>
            <a:r>
              <a:rPr lang="en-US" noProof="0" dirty="0"/>
              <a:t>Beam Diameter: 25mm (+-10%)</a:t>
            </a:r>
          </a:p>
          <a:p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47DCC71-4595-919B-392E-AE04AD163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3DBF2-33A2-4938-B09F-89A57BE9534B}" type="datetime1">
              <a:rPr lang="de-DE" smtClean="0"/>
              <a:pPr/>
              <a:t>23.02.2023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A71211-6672-8533-584D-D370A2ED9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STRV-R1 (SEU-tolerant-RISC-V) Verbundmeeting Heidelberg | alexander.walsemann@fh-dortmund.de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96E85C7-24F5-DDE6-BFB9-4569489AC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6A7F-4343-4E4D-B14D-5E7A03778B25}" type="slidenum">
              <a:rPr lang="de-DE" smtClean="0"/>
              <a:pPr/>
              <a:t>13</a:t>
            </a:fld>
            <a:endParaRPr lang="de-DE"/>
          </a:p>
        </p:txBody>
      </p:sp>
      <p:pic>
        <p:nvPicPr>
          <p:cNvPr id="8" name="Grafik 7" descr="Ein Bild, das drinnen, Ausrüstung enthält.&#10;&#10;Automatisch generierte Beschreibung">
            <a:extLst>
              <a:ext uri="{FF2B5EF4-FFF2-40B4-BE49-F238E27FC236}">
                <a16:creationId xmlns:a16="http://schemas.microsoft.com/office/drawing/2014/main" id="{D984BCC7-E88F-7E25-78F8-B61759D7FB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80" y="3141204"/>
            <a:ext cx="4398924" cy="331213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DE7B6B8-2D81-C6A5-765C-FF75F01F4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648" y="1037679"/>
            <a:ext cx="3991538" cy="2452837"/>
          </a:xfrm>
          <a:prstGeom prst="rect">
            <a:avLst/>
          </a:prstGeom>
        </p:spPr>
      </p:pic>
      <p:pic>
        <p:nvPicPr>
          <p:cNvPr id="7" name="Grafik 6" descr="Ein Bild, das Elektronik, Computer enthält.&#10;&#10;Automatisch generierte Beschreibung">
            <a:extLst>
              <a:ext uri="{FF2B5EF4-FFF2-40B4-BE49-F238E27FC236}">
                <a16:creationId xmlns:a16="http://schemas.microsoft.com/office/drawing/2014/main" id="{FD3223A1-7124-B0CE-1ABE-FA006FE397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958" y="2492896"/>
            <a:ext cx="4781781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537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8A384D-C20E-898D-85CB-138620294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Heavy-Ion| SEU Cross-Section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330EE2-E210-3420-A6F1-98FDFF078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509120"/>
            <a:ext cx="9144000" cy="20060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	SRAM Macros (SRAM-Refresh)		RISC-V Core (Majority Voter)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Cross-section of occurring SEUs, no correction / mitigation</a:t>
            </a:r>
          </a:p>
          <a:p>
            <a:r>
              <a:rPr lang="en-US" dirty="0"/>
              <a:t>RISC-V Core: Cross-section significantly larger than observed by previous works</a:t>
            </a:r>
          </a:p>
          <a:p>
            <a:pPr lvl="1"/>
            <a:r>
              <a:rPr lang="en-US" dirty="0"/>
              <a:t>Likely caused by  large combinational logic between flip-flop</a:t>
            </a:r>
          </a:p>
          <a:p>
            <a:pPr lvl="1"/>
            <a:r>
              <a:rPr lang="en-US" dirty="0"/>
              <a:t>SETs are propagating through design, captured by flip-flops as SEU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A6D3911-BE1A-DB41-23BD-136D3E2A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3DBF2-33A2-4938-B09F-89A57BE9534B}" type="datetime1">
              <a:rPr lang="de-DE" smtClean="0"/>
              <a:pPr/>
              <a:t>23.02.2023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1D47A8-FCA7-F6D2-7090-08FE8668F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STRV-R1 (SEU-tolerant-RISC-V) Verbundmeeting Heidelberg | alexander.walsemann@fh-dortmund.de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3C7B70-DD8B-98CE-5BCD-66C4A4BAB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6A7F-4343-4E4D-B14D-5E7A03778B25}" type="slidenum">
              <a:rPr lang="de-DE" smtClean="0"/>
              <a:pPr/>
              <a:t>14</a:t>
            </a:fld>
            <a:endParaRPr lang="de-DE"/>
          </a:p>
        </p:txBody>
      </p:sp>
      <p:pic>
        <p:nvPicPr>
          <p:cNvPr id="9" name="Inhaltsplatzhalter 7">
            <a:extLst>
              <a:ext uri="{FF2B5EF4-FFF2-40B4-BE49-F238E27FC236}">
                <a16:creationId xmlns:a16="http://schemas.microsoft.com/office/drawing/2014/main" id="{6CA1BCCC-A3B7-C6C3-60EA-61B498007F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067" y="1153098"/>
            <a:ext cx="4345657" cy="328401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4AEEBD1-29D0-0147-F053-3F69AA4846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1" y="1153098"/>
            <a:ext cx="4345657" cy="328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067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814228-9809-C7E3-238A-268558DCA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Heavy-Ion| SEFI Cross-Section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536B6D4-9E7E-E9A1-10BD-7F343373C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3DBF2-33A2-4938-B09F-89A57BE9534B}" type="datetime1">
              <a:rPr lang="de-DE" smtClean="0"/>
              <a:pPr/>
              <a:t>23.02.2023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2350B71-2C13-4997-57F3-AE1A39FE3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STRV-R1 (SEU-tolerant-RISC-V) Verbundmeeting Heidelberg | alexander.walsemann@fh-dortmund.de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7BB9F6C-0E90-04E4-6610-1EB050052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6A7F-4343-4E4D-B14D-5E7A03778B25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2D9D4641-49DE-0574-0B0E-76371122A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DE"/>
          </a:p>
        </p:txBody>
      </p:sp>
      <p:pic>
        <p:nvPicPr>
          <p:cNvPr id="11" name="Inhaltsplatzhalter 7">
            <a:extLst>
              <a:ext uri="{FF2B5EF4-FFF2-40B4-BE49-F238E27FC236}">
                <a16:creationId xmlns:a16="http://schemas.microsoft.com/office/drawing/2014/main" id="{46ACE339-1A89-488D-B342-B944C49ED1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947" y="1587202"/>
            <a:ext cx="5640106" cy="430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473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89DDD1-59D6-15FA-02FE-882FCB5F6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Heavy-Ion| </a:t>
            </a:r>
            <a:r>
              <a:rPr lang="en-US" noProof="0" dirty="0"/>
              <a:t>Event Rate</a:t>
            </a:r>
            <a:r>
              <a:rPr lang="en-US" dirty="0"/>
              <a:t> SEUs &amp; SEFIs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0F3C641-B1D2-8B9D-FB15-6739CB2FE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3DBF2-33A2-4938-B09F-89A57BE9534B}" type="datetime1">
              <a:rPr lang="de-DE" smtClean="0"/>
              <a:pPr/>
              <a:t>23.02.2023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52F443-B178-48BC-CAD9-E916FAD78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STRV-R1 (SEU-tolerant-RISC-V) Verbundmeeting Heidelberg | alexander.walsemann@fh-dortmund.de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21684D7-D6BD-24A8-0595-FD1046245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6A7F-4343-4E4D-B14D-5E7A03778B25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E853705F-1467-3AB5-5CB2-FCC30214B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DE" dirty="0"/>
          </a:p>
        </p:txBody>
      </p:sp>
      <p:pic>
        <p:nvPicPr>
          <p:cNvPr id="11" name="Inhaltsplatzhalter 8">
            <a:extLst>
              <a:ext uri="{FF2B5EF4-FFF2-40B4-BE49-F238E27FC236}">
                <a16:creationId xmlns:a16="http://schemas.microsoft.com/office/drawing/2014/main" id="{F39C85A4-1EC9-F287-B7AA-BD377472AD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896" y="1551466"/>
            <a:ext cx="5662207" cy="432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760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32A69F-05F6-73C1-9F0E-0C8788E03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Heavy-Ion| SEFI Type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612EA99-CD5F-9352-611E-048EBE88D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3DBF2-33A2-4938-B09F-89A57BE9534B}" type="datetime1">
              <a:rPr lang="de-DE" smtClean="0"/>
              <a:pPr/>
              <a:t>23.02.2023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5D22575-DB19-4810-BEB3-4DF0C697C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STRV-R1 (SEU-tolerant-RISC-V) Verbundmeeting Heidelberg | alexander.walsemann@fh-dortmund.de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93D9BF-E27A-244C-E6FB-BD94ECC53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6A7F-4343-4E4D-B14D-5E7A03778B25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6471BCE1-8AD7-8EB3-C30F-4DF18230A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DE" dirty="0"/>
          </a:p>
        </p:txBody>
      </p:sp>
      <p:pic>
        <p:nvPicPr>
          <p:cNvPr id="11" name="Inhaltsplatzhalter 7">
            <a:extLst>
              <a:ext uri="{FF2B5EF4-FFF2-40B4-BE49-F238E27FC236}">
                <a16:creationId xmlns:a16="http://schemas.microsoft.com/office/drawing/2014/main" id="{C88AF032-DCBC-D817-356B-6E8F5E2708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00" y="1439516"/>
            <a:ext cx="5533946" cy="454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885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3AFB00-4FEA-C760-A37D-736246D94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Heavy Ion | SEFI Recovery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394B9EC-3D62-8D59-3FD5-388EE13BC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66506"/>
            <a:ext cx="9144000" cy="1380742"/>
          </a:xfrm>
        </p:spPr>
        <p:txBody>
          <a:bodyPr/>
          <a:lstStyle/>
          <a:p>
            <a:r>
              <a:rPr lang="en-US" dirty="0"/>
              <a:t>Test system resets the RISC-V core after a SEFI occurred</a:t>
            </a:r>
          </a:p>
          <a:p>
            <a:r>
              <a:rPr lang="en-US" dirty="0"/>
              <a:t>Not all SEFI can be recovered by a reset of the RISC-V core</a:t>
            </a:r>
          </a:p>
          <a:p>
            <a:pPr lvl="1"/>
            <a:r>
              <a:rPr lang="en-US" dirty="0"/>
              <a:t>Data and Instructions in the SRAM can be upset</a:t>
            </a:r>
          </a:p>
          <a:p>
            <a:pPr lvl="1"/>
            <a:r>
              <a:rPr lang="en-US" dirty="0"/>
              <a:t>Reprogramming of the SRAM required</a:t>
            </a:r>
          </a:p>
          <a:p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F2ED982-1018-44BD-2A42-F885C3606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3DBF2-33A2-4938-B09F-89A57BE9534B}" type="datetime1">
              <a:rPr lang="de-DE" smtClean="0"/>
              <a:pPr/>
              <a:t>23.02.2023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6539673-EF85-0023-1F07-E3A5D99EC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STRV-R1 (SEU-tolerant-RISC-V) Verbundmeeting Heidelberg | alexander.walsemann@fh-dortmund.de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F515C3-4879-18DC-0B0B-EE3190ED7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6A7F-4343-4E4D-B14D-5E7A03778B25}" type="slidenum">
              <a:rPr lang="de-DE" smtClean="0"/>
              <a:pPr/>
              <a:t>18</a:t>
            </a:fld>
            <a:endParaRPr lang="de-DE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17A691E3-FC09-248D-C168-6B93BB00AB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713406"/>
            <a:ext cx="4508418" cy="3594694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8EF96AE-B605-F252-DFDE-96143CDFCA55}"/>
              </a:ext>
            </a:extLst>
          </p:cNvPr>
          <p:cNvSpPr txBox="1"/>
          <p:nvPr/>
        </p:nvSpPr>
        <p:spPr>
          <a:xfrm>
            <a:off x="0" y="2828835"/>
            <a:ext cx="42119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Reprogramming rate depending on LET: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low LET (&lt;16 MeV.cm²/mg):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Reprogramming </a:t>
            </a:r>
            <a:r>
              <a:rPr lang="en-US" dirty="0">
                <a:sym typeface="Wingdings" panose="05000000000000000000" pitchFamily="2" charset="2"/>
              </a:rPr>
              <a:t>required in 30% of SEFIs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higher LET (&gt;16 MeV.cm²/mg):</a:t>
            </a:r>
            <a:endParaRPr lang="en-US" dirty="0"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Reprogramming </a:t>
            </a:r>
            <a:r>
              <a:rPr lang="en-US" dirty="0">
                <a:sym typeface="Wingdings" panose="05000000000000000000" pitchFamily="2" charset="2"/>
              </a:rPr>
              <a:t>required in most cases (&gt;65%)</a:t>
            </a:r>
          </a:p>
          <a:p>
            <a:endParaRPr lang="en-US" dirty="0"/>
          </a:p>
          <a:p>
            <a:r>
              <a:rPr lang="en-US" dirty="0">
                <a:sym typeface="Wingdings" panose="05000000000000000000" pitchFamily="2" charset="2"/>
              </a:rPr>
              <a:t> More non-corrected upsets</a:t>
            </a:r>
          </a:p>
          <a:p>
            <a:r>
              <a:rPr lang="en-US" dirty="0">
                <a:sym typeface="Wingdings" panose="05000000000000000000" pitchFamily="2" charset="2"/>
              </a:rPr>
              <a:t>     in SRAM at higher LET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578801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DE2A9A-DD9B-3522-9D8B-A70F1CD54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483651E-2453-4061-B9A5-AEC46A28E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FD649AA-5B38-002A-3FA0-A97B8D557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3DBF2-33A2-4938-B09F-89A57BE9534B}" type="datetime1">
              <a:rPr lang="de-DE" smtClean="0"/>
              <a:pPr/>
              <a:t>23.02.2023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38A7064-C8AE-7589-CB09-E529B6BE8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STRV-R1 (SEU-tolerant-RISC-V) Verbundmeeting Heidelberg | alexander.walsemann@fh-dortmund.de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F04C60F-CFE7-C949-22BB-252FBFA67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6A7F-4343-4E4D-B14D-5E7A03778B25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7968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340D1D-62A4-7205-E9E7-E0A96B697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Background - Typical Application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D7280D-D2F5-7319-1F92-05920BE35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3DBF2-33A2-4938-B09F-89A57BE9534B}" type="datetime1">
              <a:rPr lang="de-DE" smtClean="0"/>
              <a:pPr/>
              <a:t>23.02.2023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BA2A132-12B0-A65F-77D9-26DC25867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STRV-R1 (SEU-tolerant-RISC-V) Verbundmeeting Heidelberg | alexander.walsemann@fh-dortmund.de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D18AABF-9859-D906-C844-E08672EDA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6A7F-4343-4E4D-B14D-5E7A03778B25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5EEF606F-65EB-F44E-9F96-10069A273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66506"/>
            <a:ext cx="9144000" cy="5486830"/>
          </a:xfrm>
        </p:spPr>
        <p:txBody>
          <a:bodyPr/>
          <a:lstStyle/>
          <a:p>
            <a:r>
              <a:rPr lang="en-US" noProof="0" dirty="0"/>
              <a:t>Many custom ASICs have a similar structure:</a:t>
            </a:r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pPr>
              <a:lnSpc>
                <a:spcPct val="125000"/>
              </a:lnSpc>
            </a:pPr>
            <a:r>
              <a:rPr lang="en-US" noProof="0" dirty="0"/>
              <a:t>Design of a custom ASIC is complex and time consuming</a:t>
            </a:r>
          </a:p>
          <a:p>
            <a:pPr>
              <a:lnSpc>
                <a:spcPct val="125000"/>
              </a:lnSpc>
            </a:pPr>
            <a:r>
              <a:rPr lang="en-US" noProof="0" dirty="0"/>
              <a:t>Reuse of generic blocks possible (ADC, voltage regulators, etc.)</a:t>
            </a:r>
          </a:p>
          <a:p>
            <a:pPr>
              <a:lnSpc>
                <a:spcPct val="125000"/>
              </a:lnSpc>
            </a:pPr>
            <a:r>
              <a:rPr lang="en-US" noProof="0" dirty="0"/>
              <a:t>Adaptation of internal logic difficult</a:t>
            </a:r>
          </a:p>
          <a:p>
            <a:pPr marL="457200" lvl="1" indent="0">
              <a:lnSpc>
                <a:spcPct val="125000"/>
              </a:lnSpc>
              <a:buNone/>
            </a:pPr>
            <a:r>
              <a:rPr lang="en-US" noProof="0" dirty="0"/>
              <a:t> </a:t>
            </a:r>
            <a:r>
              <a:rPr lang="en-US" noProof="0" dirty="0">
                <a:sym typeface="Wingdings" panose="05000000000000000000" pitchFamily="2" charset="2"/>
              </a:rPr>
              <a:t> Often custom to original application, requiring full redesign</a:t>
            </a:r>
            <a:endParaRPr lang="en-US" noProof="0" dirty="0"/>
          </a:p>
          <a:p>
            <a:pPr>
              <a:lnSpc>
                <a:spcPct val="250000"/>
              </a:lnSpc>
            </a:pPr>
            <a:r>
              <a:rPr lang="en-US" noProof="0" dirty="0">
                <a:sym typeface="Wingdings" panose="05000000000000000000" pitchFamily="2" charset="2"/>
              </a:rPr>
              <a:t>Idea: Replace internal data processing logic with </a:t>
            </a:r>
            <a:r>
              <a:rPr lang="en-US" dirty="0">
                <a:sym typeface="Wingdings" panose="05000000000000000000" pitchFamily="2" charset="2"/>
              </a:rPr>
              <a:t>RISC-V</a:t>
            </a:r>
            <a:r>
              <a:rPr lang="en-US" noProof="0" dirty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c</a:t>
            </a:r>
            <a:r>
              <a:rPr lang="en-US" noProof="0" dirty="0">
                <a:sym typeface="Wingdings" panose="05000000000000000000" pitchFamily="2" charset="2"/>
              </a:rPr>
              <a:t>ore</a:t>
            </a:r>
          </a:p>
          <a:p>
            <a:pPr lvl="1">
              <a:lnSpc>
                <a:spcPct val="125000"/>
              </a:lnSpc>
            </a:pPr>
            <a:r>
              <a:rPr lang="en-US" noProof="0" dirty="0">
                <a:sym typeface="Wingdings" panose="05000000000000000000" pitchFamily="2" charset="2"/>
              </a:rPr>
              <a:t>Adaptation to new application / Bugfixes via firmware updates</a:t>
            </a:r>
            <a:endParaRPr lang="en-US" noProof="0" dirty="0"/>
          </a:p>
          <a:p>
            <a:pPr marL="0" indent="0">
              <a:buNone/>
            </a:pPr>
            <a:r>
              <a:rPr lang="en-US" noProof="0" dirty="0"/>
              <a:t> 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7A56FCB4-28A8-C303-8B27-52475E4CAC7F}"/>
              </a:ext>
            </a:extLst>
          </p:cNvPr>
          <p:cNvGrpSpPr/>
          <p:nvPr/>
        </p:nvGrpSpPr>
        <p:grpSpPr>
          <a:xfrm>
            <a:off x="1691680" y="1742341"/>
            <a:ext cx="5493568" cy="1296144"/>
            <a:chOff x="509796" y="1422068"/>
            <a:chExt cx="5493568" cy="1296144"/>
          </a:xfrm>
        </p:grpSpPr>
        <p:sp>
          <p:nvSpPr>
            <p:cNvPr id="9" name="Abgerundetes Rechteck 8">
              <a:extLst>
                <a:ext uri="{FF2B5EF4-FFF2-40B4-BE49-F238E27FC236}">
                  <a16:creationId xmlns:a16="http://schemas.microsoft.com/office/drawing/2014/main" id="{A42607CD-6C16-8A87-BD4F-0C5EC464F9AE}"/>
                </a:ext>
              </a:extLst>
            </p:cNvPr>
            <p:cNvSpPr/>
            <p:nvPr/>
          </p:nvSpPr>
          <p:spPr>
            <a:xfrm>
              <a:off x="581804" y="1422068"/>
              <a:ext cx="1584176" cy="86409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/>
                <a:t>AD / DA Converter</a:t>
              </a:r>
            </a:p>
          </p:txBody>
        </p:sp>
        <p:sp>
          <p:nvSpPr>
            <p:cNvPr id="10" name="Abgerundetes Rechteck 9">
              <a:extLst>
                <a:ext uri="{FF2B5EF4-FFF2-40B4-BE49-F238E27FC236}">
                  <a16:creationId xmlns:a16="http://schemas.microsoft.com/office/drawing/2014/main" id="{D1D04FF2-7643-DAC1-8F2C-A4AD4B3383B7}"/>
                </a:ext>
              </a:extLst>
            </p:cNvPr>
            <p:cNvSpPr/>
            <p:nvPr/>
          </p:nvSpPr>
          <p:spPr>
            <a:xfrm>
              <a:off x="2526020" y="1422068"/>
              <a:ext cx="1296144" cy="864096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/>
                <a:t>Internal Logic</a:t>
              </a:r>
            </a:p>
          </p:txBody>
        </p:sp>
        <p:sp>
          <p:nvSpPr>
            <p:cNvPr id="11" name="Abgerundetes Rechteck 10">
              <a:extLst>
                <a:ext uri="{FF2B5EF4-FFF2-40B4-BE49-F238E27FC236}">
                  <a16:creationId xmlns:a16="http://schemas.microsoft.com/office/drawing/2014/main" id="{9E8B6921-302C-D7FD-A9B2-88ABC33DDB8B}"/>
                </a:ext>
              </a:extLst>
            </p:cNvPr>
            <p:cNvSpPr/>
            <p:nvPr/>
          </p:nvSpPr>
          <p:spPr>
            <a:xfrm>
              <a:off x="4203164" y="1422068"/>
              <a:ext cx="1800200" cy="864096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/>
                <a:t>Communication Interface</a:t>
              </a:r>
            </a:p>
          </p:txBody>
        </p:sp>
        <p:cxnSp>
          <p:nvCxnSpPr>
            <p:cNvPr id="12" name="Gerade Verbindung mit Pfeil 11">
              <a:extLst>
                <a:ext uri="{FF2B5EF4-FFF2-40B4-BE49-F238E27FC236}">
                  <a16:creationId xmlns:a16="http://schemas.microsoft.com/office/drawing/2014/main" id="{4BBBEC7D-7025-ED4C-A011-AA71E6677754}"/>
                </a:ext>
              </a:extLst>
            </p:cNvPr>
            <p:cNvCxnSpPr>
              <a:stCxn id="9" idx="3"/>
              <a:endCxn id="10" idx="1"/>
            </p:cNvCxnSpPr>
            <p:nvPr/>
          </p:nvCxnSpPr>
          <p:spPr>
            <a:xfrm>
              <a:off x="2165980" y="1854116"/>
              <a:ext cx="360040" cy="0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mit Pfeil 12">
              <a:extLst>
                <a:ext uri="{FF2B5EF4-FFF2-40B4-BE49-F238E27FC236}">
                  <a16:creationId xmlns:a16="http://schemas.microsoft.com/office/drawing/2014/main" id="{3AAC1063-4571-1A43-AA84-CC4406F85134}"/>
                </a:ext>
              </a:extLst>
            </p:cNvPr>
            <p:cNvCxnSpPr>
              <a:stCxn id="10" idx="3"/>
              <a:endCxn id="11" idx="1"/>
            </p:cNvCxnSpPr>
            <p:nvPr/>
          </p:nvCxnSpPr>
          <p:spPr>
            <a:xfrm>
              <a:off x="3822164" y="1854116"/>
              <a:ext cx="381000" cy="0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70D003FB-9EA7-92C0-819E-EC271856F4CE}"/>
                </a:ext>
              </a:extLst>
            </p:cNvPr>
            <p:cNvSpPr txBox="1"/>
            <p:nvPr/>
          </p:nvSpPr>
          <p:spPr>
            <a:xfrm>
              <a:off x="509796" y="2348880"/>
              <a:ext cx="172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Data Acquisition</a:t>
              </a: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5F0CFE58-34A7-21B2-B7E7-05969C05A89D}"/>
                </a:ext>
              </a:extLst>
            </p:cNvPr>
            <p:cNvSpPr txBox="1"/>
            <p:nvPr/>
          </p:nvSpPr>
          <p:spPr>
            <a:xfrm>
              <a:off x="4339658" y="2348880"/>
              <a:ext cx="15272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Data Transfer</a:t>
              </a:r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BE33E6B9-9917-AE1F-98C7-6804E64EC354}"/>
                </a:ext>
              </a:extLst>
            </p:cNvPr>
            <p:cNvSpPr txBox="1"/>
            <p:nvPr/>
          </p:nvSpPr>
          <p:spPr>
            <a:xfrm>
              <a:off x="2423983" y="2348879"/>
              <a:ext cx="172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Data Processing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69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0A48A1-AD4D-5818-71C9-76C16B2A4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| Background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75CD228-E77C-5E96-CD3A-BC4D355FD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3DBF2-33A2-4938-B09F-89A57BE9534B}" type="datetime1">
              <a:rPr lang="de-DE" smtClean="0"/>
              <a:pPr/>
              <a:t>23.02.2023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F9B5BE8-89E9-D51B-8BE9-0A5C8E586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STRV-R1 (SEU-tolerant-RISC-V) Verbundmeeting Heidelberg | alexander.walsemann@fh-dortmund.de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9796F78-4DCF-AFF6-7A13-9E382A85C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6A7F-4343-4E4D-B14D-5E7A03778B25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AD62961F-5DAD-C518-0497-1DEEB50BE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66506"/>
            <a:ext cx="9144000" cy="5486830"/>
          </a:xfrm>
        </p:spPr>
        <p:txBody>
          <a:bodyPr/>
          <a:lstStyle/>
          <a:p>
            <a:r>
              <a:rPr lang="en-US" noProof="0" dirty="0"/>
              <a:t>FH Dortmund is member of the ATLAS and RD-53 CERN collaboration</a:t>
            </a:r>
          </a:p>
          <a:p>
            <a:r>
              <a:rPr lang="en-US" noProof="0" dirty="0"/>
              <a:t>Involved in development of custom ASICs:</a:t>
            </a:r>
          </a:p>
          <a:p>
            <a:pPr lvl="1"/>
            <a:r>
              <a:rPr lang="en-US" noProof="0" dirty="0"/>
              <a:t>Power supply (regulators)</a:t>
            </a:r>
          </a:p>
          <a:p>
            <a:pPr lvl="1"/>
            <a:r>
              <a:rPr lang="en-US" noProof="0" dirty="0"/>
              <a:t>Monitoring &amp; control system</a:t>
            </a:r>
          </a:p>
          <a:p>
            <a:endParaRPr lang="en-US" noProof="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678F3ED-20FB-D558-70E7-FBE57AAC94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648" y="1410418"/>
            <a:ext cx="3482310" cy="184092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EF5A106-39DB-01D1-78E8-8DD9392761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60453"/>
            <a:ext cx="4496428" cy="3372321"/>
          </a:xfrm>
          <a:prstGeom prst="rect">
            <a:avLst/>
          </a:prstGeom>
        </p:spPr>
      </p:pic>
      <p:pic>
        <p:nvPicPr>
          <p:cNvPr id="10" name="Picture 6" descr="Overview_Pixel_Beam-pipe.jpg">
            <a:extLst>
              <a:ext uri="{FF2B5EF4-FFF2-40B4-BE49-F238E27FC236}">
                <a16:creationId xmlns:a16="http://schemas.microsoft.com/office/drawing/2014/main" id="{C27CAAF3-C046-1FAE-55FD-F693BEA721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631" y="3743655"/>
            <a:ext cx="3096344" cy="221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F6746700-B123-AADC-A73C-16C75F311743}"/>
              </a:ext>
            </a:extLst>
          </p:cNvPr>
          <p:cNvSpPr txBox="1"/>
          <p:nvPr/>
        </p:nvSpPr>
        <p:spPr>
          <a:xfrm>
            <a:off x="5508104" y="5961019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Pixel detectors placed around beam pipe</a:t>
            </a:r>
          </a:p>
        </p:txBody>
      </p:sp>
    </p:spTree>
    <p:extLst>
      <p:ext uri="{BB962C8B-B14F-4D97-AF65-F5344CB8AC3E}">
        <p14:creationId xmlns:p14="http://schemas.microsoft.com/office/powerpoint/2010/main" val="4169957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340D1D-62A4-7205-E9E7-E0A96B697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Backup | Background - Typical Application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D7280D-D2F5-7319-1F92-05920BE35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3DBF2-33A2-4938-B09F-89A57BE9534B}" type="datetime1">
              <a:rPr lang="de-DE" smtClean="0"/>
              <a:pPr/>
              <a:t>23.02.2023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BA2A132-12B0-A65F-77D9-26DC25867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STRV-R1 (SEU-tolerant-RISC-V) Verbundmeeting Heidelberg | alexander.walsemann@fh-dortmund.de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D18AABF-9859-D906-C844-E08672EDA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6A7F-4343-4E4D-B14D-5E7A03778B25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5EEF606F-65EB-F44E-9F96-10069A273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66506"/>
            <a:ext cx="9144000" cy="5486830"/>
          </a:xfrm>
        </p:spPr>
        <p:txBody>
          <a:bodyPr/>
          <a:lstStyle/>
          <a:p>
            <a:r>
              <a:rPr lang="en-US" noProof="0" dirty="0"/>
              <a:t>Many custom ASICs have a similar structure:</a:t>
            </a:r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pPr>
              <a:lnSpc>
                <a:spcPct val="125000"/>
              </a:lnSpc>
            </a:pPr>
            <a:r>
              <a:rPr lang="en-US" noProof="0" dirty="0"/>
              <a:t>Design of a custom ASIC is complex and time consuming</a:t>
            </a:r>
          </a:p>
          <a:p>
            <a:pPr>
              <a:lnSpc>
                <a:spcPct val="125000"/>
              </a:lnSpc>
            </a:pPr>
            <a:r>
              <a:rPr lang="en-US" noProof="0" dirty="0"/>
              <a:t>Reuse of generic blocks possible (ADC, voltage regulators, etc.)</a:t>
            </a:r>
          </a:p>
          <a:p>
            <a:pPr>
              <a:lnSpc>
                <a:spcPct val="125000"/>
              </a:lnSpc>
            </a:pPr>
            <a:r>
              <a:rPr lang="en-US" noProof="0" dirty="0"/>
              <a:t>Adaptation of internal logic difficult</a:t>
            </a:r>
          </a:p>
          <a:p>
            <a:pPr marL="457200" lvl="1" indent="0">
              <a:lnSpc>
                <a:spcPct val="125000"/>
              </a:lnSpc>
              <a:buNone/>
            </a:pPr>
            <a:r>
              <a:rPr lang="en-US" noProof="0" dirty="0"/>
              <a:t> </a:t>
            </a:r>
            <a:r>
              <a:rPr lang="en-US" noProof="0" dirty="0">
                <a:sym typeface="Wingdings" panose="05000000000000000000" pitchFamily="2" charset="2"/>
              </a:rPr>
              <a:t> Often custom to original application, requiring full redesign</a:t>
            </a:r>
            <a:endParaRPr lang="en-US" noProof="0" dirty="0"/>
          </a:p>
          <a:p>
            <a:pPr>
              <a:lnSpc>
                <a:spcPct val="250000"/>
              </a:lnSpc>
            </a:pPr>
            <a:r>
              <a:rPr lang="en-US" noProof="0" dirty="0">
                <a:sym typeface="Wingdings" panose="05000000000000000000" pitchFamily="2" charset="2"/>
              </a:rPr>
              <a:t>Idea: Replace internal data processing logic with </a:t>
            </a:r>
            <a:r>
              <a:rPr lang="en-US" dirty="0">
                <a:sym typeface="Wingdings" panose="05000000000000000000" pitchFamily="2" charset="2"/>
              </a:rPr>
              <a:t>microprocessor</a:t>
            </a:r>
            <a:r>
              <a:rPr lang="en-US" noProof="0" dirty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c</a:t>
            </a:r>
            <a:r>
              <a:rPr lang="en-US" noProof="0" dirty="0">
                <a:sym typeface="Wingdings" panose="05000000000000000000" pitchFamily="2" charset="2"/>
              </a:rPr>
              <a:t>ore</a:t>
            </a:r>
          </a:p>
          <a:p>
            <a:pPr lvl="1">
              <a:lnSpc>
                <a:spcPct val="125000"/>
              </a:lnSpc>
            </a:pPr>
            <a:r>
              <a:rPr lang="en-US" noProof="0" dirty="0">
                <a:sym typeface="Wingdings" panose="05000000000000000000" pitchFamily="2" charset="2"/>
              </a:rPr>
              <a:t>Adaptation to new application / Bugfixes via firmware updates</a:t>
            </a:r>
            <a:endParaRPr lang="en-US" noProof="0" dirty="0"/>
          </a:p>
          <a:p>
            <a:pPr marL="0" indent="0">
              <a:buNone/>
            </a:pPr>
            <a:r>
              <a:rPr lang="en-US" noProof="0" dirty="0"/>
              <a:t> 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7A56FCB4-28A8-C303-8B27-52475E4CAC7F}"/>
              </a:ext>
            </a:extLst>
          </p:cNvPr>
          <p:cNvGrpSpPr/>
          <p:nvPr/>
        </p:nvGrpSpPr>
        <p:grpSpPr>
          <a:xfrm>
            <a:off x="1691680" y="1742341"/>
            <a:ext cx="5493568" cy="1296144"/>
            <a:chOff x="509796" y="1422068"/>
            <a:chExt cx="5493568" cy="1296144"/>
          </a:xfrm>
        </p:grpSpPr>
        <p:sp>
          <p:nvSpPr>
            <p:cNvPr id="9" name="Abgerundetes Rechteck 8">
              <a:extLst>
                <a:ext uri="{FF2B5EF4-FFF2-40B4-BE49-F238E27FC236}">
                  <a16:creationId xmlns:a16="http://schemas.microsoft.com/office/drawing/2014/main" id="{A42607CD-6C16-8A87-BD4F-0C5EC464F9AE}"/>
                </a:ext>
              </a:extLst>
            </p:cNvPr>
            <p:cNvSpPr/>
            <p:nvPr/>
          </p:nvSpPr>
          <p:spPr>
            <a:xfrm>
              <a:off x="581804" y="1422068"/>
              <a:ext cx="1584176" cy="86409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/>
                <a:t>AD / DA Converter</a:t>
              </a:r>
            </a:p>
          </p:txBody>
        </p:sp>
        <p:sp>
          <p:nvSpPr>
            <p:cNvPr id="10" name="Abgerundetes Rechteck 9">
              <a:extLst>
                <a:ext uri="{FF2B5EF4-FFF2-40B4-BE49-F238E27FC236}">
                  <a16:creationId xmlns:a16="http://schemas.microsoft.com/office/drawing/2014/main" id="{D1D04FF2-7643-DAC1-8F2C-A4AD4B3383B7}"/>
                </a:ext>
              </a:extLst>
            </p:cNvPr>
            <p:cNvSpPr/>
            <p:nvPr/>
          </p:nvSpPr>
          <p:spPr>
            <a:xfrm>
              <a:off x="2526020" y="1422068"/>
              <a:ext cx="1296144" cy="864096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/>
                <a:t>Internal Logic</a:t>
              </a:r>
            </a:p>
          </p:txBody>
        </p:sp>
        <p:sp>
          <p:nvSpPr>
            <p:cNvPr id="11" name="Abgerundetes Rechteck 10">
              <a:extLst>
                <a:ext uri="{FF2B5EF4-FFF2-40B4-BE49-F238E27FC236}">
                  <a16:creationId xmlns:a16="http://schemas.microsoft.com/office/drawing/2014/main" id="{9E8B6921-302C-D7FD-A9B2-88ABC33DDB8B}"/>
                </a:ext>
              </a:extLst>
            </p:cNvPr>
            <p:cNvSpPr/>
            <p:nvPr/>
          </p:nvSpPr>
          <p:spPr>
            <a:xfrm>
              <a:off x="4203164" y="1422068"/>
              <a:ext cx="1800200" cy="864096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/>
                <a:t>Communication Interface</a:t>
              </a:r>
            </a:p>
          </p:txBody>
        </p:sp>
        <p:cxnSp>
          <p:nvCxnSpPr>
            <p:cNvPr id="12" name="Gerade Verbindung mit Pfeil 11">
              <a:extLst>
                <a:ext uri="{FF2B5EF4-FFF2-40B4-BE49-F238E27FC236}">
                  <a16:creationId xmlns:a16="http://schemas.microsoft.com/office/drawing/2014/main" id="{4BBBEC7D-7025-ED4C-A011-AA71E6677754}"/>
                </a:ext>
              </a:extLst>
            </p:cNvPr>
            <p:cNvCxnSpPr>
              <a:stCxn id="9" idx="3"/>
              <a:endCxn id="10" idx="1"/>
            </p:cNvCxnSpPr>
            <p:nvPr/>
          </p:nvCxnSpPr>
          <p:spPr>
            <a:xfrm>
              <a:off x="2165980" y="1854116"/>
              <a:ext cx="360040" cy="0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mit Pfeil 12">
              <a:extLst>
                <a:ext uri="{FF2B5EF4-FFF2-40B4-BE49-F238E27FC236}">
                  <a16:creationId xmlns:a16="http://schemas.microsoft.com/office/drawing/2014/main" id="{3AAC1063-4571-1A43-AA84-CC4406F85134}"/>
                </a:ext>
              </a:extLst>
            </p:cNvPr>
            <p:cNvCxnSpPr>
              <a:stCxn id="10" idx="3"/>
              <a:endCxn id="11" idx="1"/>
            </p:cNvCxnSpPr>
            <p:nvPr/>
          </p:nvCxnSpPr>
          <p:spPr>
            <a:xfrm>
              <a:off x="3822164" y="1854116"/>
              <a:ext cx="381000" cy="0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70D003FB-9EA7-92C0-819E-EC271856F4CE}"/>
                </a:ext>
              </a:extLst>
            </p:cNvPr>
            <p:cNvSpPr txBox="1"/>
            <p:nvPr/>
          </p:nvSpPr>
          <p:spPr>
            <a:xfrm>
              <a:off x="509796" y="2348880"/>
              <a:ext cx="172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Data Acquisition</a:t>
              </a: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5F0CFE58-34A7-21B2-B7E7-05969C05A89D}"/>
                </a:ext>
              </a:extLst>
            </p:cNvPr>
            <p:cNvSpPr txBox="1"/>
            <p:nvPr/>
          </p:nvSpPr>
          <p:spPr>
            <a:xfrm>
              <a:off x="4339658" y="2348880"/>
              <a:ext cx="15272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Data Transfer</a:t>
              </a:r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BE33E6B9-9917-AE1F-98C7-6804E64EC354}"/>
                </a:ext>
              </a:extLst>
            </p:cNvPr>
            <p:cNvSpPr txBox="1"/>
            <p:nvPr/>
          </p:nvSpPr>
          <p:spPr>
            <a:xfrm>
              <a:off x="2423983" y="2348879"/>
              <a:ext cx="172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Data Processing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895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8A695B-2C8F-A060-7F1F-E7CEE1BE0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| STRV-R1 Memory Layout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AA307FD-D952-91E5-AB49-D50D7E29D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3DBF2-33A2-4938-B09F-89A57BE9534B}" type="datetime1">
              <a:rPr lang="de-DE" smtClean="0"/>
              <a:pPr/>
              <a:t>23.02.2023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9CDC310-FC20-19AD-759B-DFF262203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STRV-R1 (SEU-tolerant-RISC-V) Verbundmeeting Heidelberg | alexander.walsemann@fh-dortmund.de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0597352-E4FA-FC05-FC60-CC7EBC2CE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6A7F-4343-4E4D-B14D-5E7A03778B25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13BCCE8C-B2CA-DA02-252F-235189F7A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66506"/>
            <a:ext cx="9144000" cy="5486830"/>
          </a:xfrm>
        </p:spPr>
        <p:txBody>
          <a:bodyPr/>
          <a:lstStyle/>
          <a:p>
            <a:r>
              <a:rPr lang="en-US" noProof="0" dirty="0"/>
              <a:t>Instruction and data are stored in the same SRAM</a:t>
            </a:r>
          </a:p>
          <a:p>
            <a:pPr lvl="1"/>
            <a:r>
              <a:rPr lang="en-US" noProof="0" dirty="0"/>
              <a:t>Instruction data not persistent </a:t>
            </a:r>
            <a:endParaRPr lang="en-US" sz="1000" noProof="0" dirty="0"/>
          </a:p>
          <a:p>
            <a:pPr>
              <a:lnSpc>
                <a:spcPct val="150000"/>
              </a:lnSpc>
            </a:pPr>
            <a:r>
              <a:rPr lang="en-US" noProof="0" dirty="0"/>
              <a:t>Flexible memory layout is possible</a:t>
            </a:r>
          </a:p>
          <a:p>
            <a:pPr lvl="1"/>
            <a:r>
              <a:rPr lang="en-US" noProof="0" dirty="0"/>
              <a:t>IMEM instruction bus &amp; DMEM data bus can access whole SRAM address range</a:t>
            </a:r>
          </a:p>
          <a:p>
            <a:pPr>
              <a:lnSpc>
                <a:spcPct val="150000"/>
              </a:lnSpc>
            </a:pPr>
            <a:r>
              <a:rPr lang="en-US" noProof="0" dirty="0"/>
              <a:t>Instruction and data bus share the same SRAM interface</a:t>
            </a:r>
          </a:p>
          <a:p>
            <a:pPr lvl="2"/>
            <a:r>
              <a:rPr lang="en-US" noProof="0" dirty="0"/>
              <a:t>Pipeline of RISC-V stalls during load &amp; store instructions to SRAM</a:t>
            </a:r>
          </a:p>
          <a:p>
            <a:pPr lvl="2"/>
            <a:r>
              <a:rPr lang="en-US" noProof="0" dirty="0"/>
              <a:t>load &amp; store to peripherals simultaneously possible</a:t>
            </a:r>
          </a:p>
          <a:p>
            <a:pPr lvl="2"/>
            <a:endParaRPr lang="en-US" noProof="0" dirty="0"/>
          </a:p>
          <a:p>
            <a:pPr lvl="2"/>
            <a:endParaRPr lang="en-US" noProof="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8C3E61B-78FE-98E9-F054-8C19EE9A1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" y="3861048"/>
            <a:ext cx="4788263" cy="240084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2B861D8-C07C-06C8-824C-AB14C2B84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415" y="3788148"/>
            <a:ext cx="1175213" cy="254664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94BC27A-D352-3E12-FF1E-7B12DE532A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8891" y="3788148"/>
            <a:ext cx="1175213" cy="254664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21C65FC-2D60-9BC8-5B8F-75F444A2C8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4368" y="3788148"/>
            <a:ext cx="1175213" cy="254664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D2C91034-ED87-7729-9DD9-B42A4E51D0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8215" y="4941168"/>
            <a:ext cx="301088" cy="33048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0C43C1A6-C9F9-2895-9E0D-66B8CD5D9F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3692" y="4941168"/>
            <a:ext cx="301088" cy="33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0843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5A5990-4C10-35D4-32E4-68F0CAD05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| STRV-R1 </a:t>
            </a:r>
            <a:r>
              <a:rPr lang="en-US" noProof="0" dirty="0"/>
              <a:t>Peripherals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124EF2B-337D-0FDB-8B76-342A27C73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3DBF2-33A2-4938-B09F-89A57BE9534B}" type="datetime1">
              <a:rPr lang="de-DE" smtClean="0"/>
              <a:pPr/>
              <a:t>23.02.2023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9763C25-D041-6787-7894-BCFED1B40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STRV-R1 (SEU-tolerant-RISC-V) Verbundmeeting Heidelberg | alexander.walsemann@fh-dortmund.de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49CB068-1DB2-7D83-B93C-E6D1179D0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6A7F-4343-4E4D-B14D-5E7A03778B25}" type="slidenum">
              <a:rPr lang="de-DE" smtClean="0"/>
              <a:pPr/>
              <a:t>23</a:t>
            </a:fld>
            <a:endParaRPr lang="de-DE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B9867A78-320B-42B5-568F-FD15CF8EAB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7944" y="1859111"/>
            <a:ext cx="4895101" cy="3713040"/>
          </a:xfrm>
          <a:prstGeom prst="rect">
            <a:avLst/>
          </a:prstGeom>
        </p:spPr>
      </p:pic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FCABB12B-CCBF-5504-6166-3239E89DDAFF}"/>
              </a:ext>
            </a:extLst>
          </p:cNvPr>
          <p:cNvSpPr txBox="1">
            <a:spLocks/>
          </p:cNvSpPr>
          <p:nvPr/>
        </p:nvSpPr>
        <p:spPr>
          <a:xfrm>
            <a:off x="0" y="966506"/>
            <a:ext cx="9144000" cy="5486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Memory mapped registers</a:t>
            </a:r>
          </a:p>
          <a:p>
            <a:pPr lvl="1"/>
            <a:r>
              <a:rPr lang="en-US" dirty="0"/>
              <a:t>Accessible via DMEM bus &amp; MEM Bridge</a:t>
            </a:r>
          </a:p>
          <a:p>
            <a:r>
              <a:rPr lang="en-US" dirty="0"/>
              <a:t>Address based AHB-lite slave multiplexer</a:t>
            </a:r>
          </a:p>
          <a:p>
            <a:pPr lvl="1"/>
            <a:r>
              <a:rPr lang="en-US" dirty="0"/>
              <a:t>Currently 3 slaves</a:t>
            </a:r>
          </a:p>
          <a:p>
            <a:pPr lvl="1"/>
            <a:r>
              <a:rPr lang="en-US" dirty="0"/>
              <a:t>Expandable in the future</a:t>
            </a:r>
          </a:p>
          <a:p>
            <a:endParaRPr lang="en-US" dirty="0"/>
          </a:p>
          <a:p>
            <a:r>
              <a:rPr lang="en-US" dirty="0"/>
              <a:t>GPIOs</a:t>
            </a:r>
          </a:p>
          <a:p>
            <a:pPr lvl="1"/>
            <a:r>
              <a:rPr lang="en-US" dirty="0"/>
              <a:t>4 control register</a:t>
            </a:r>
          </a:p>
          <a:p>
            <a:pPr lvl="1"/>
            <a:r>
              <a:rPr lang="en-US" dirty="0"/>
              <a:t>1 status register</a:t>
            </a:r>
          </a:p>
          <a:p>
            <a:endParaRPr lang="en-US" dirty="0"/>
          </a:p>
          <a:p>
            <a:r>
              <a:rPr lang="en-US" dirty="0"/>
              <a:t>16550 compatible UART</a:t>
            </a:r>
          </a:p>
          <a:p>
            <a:pPr lvl="1"/>
            <a:r>
              <a:rPr lang="en-US" dirty="0"/>
              <a:t>16 Byte FIFO buffer</a:t>
            </a:r>
          </a:p>
          <a:p>
            <a:pPr lvl="1"/>
            <a:r>
              <a:rPr lang="en-US" dirty="0"/>
              <a:t>Interrupt to Core support</a:t>
            </a:r>
          </a:p>
          <a:p>
            <a:pPr lvl="1"/>
            <a:endParaRPr lang="en-US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35819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CF234C-32C1-A0CA-FEE0-D4792F2FB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| </a:t>
            </a:r>
            <a:r>
              <a:rPr lang="en-US" noProof="0" dirty="0"/>
              <a:t>Triple Modular Redundancy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ABA621D-1E2B-C1FD-D6F7-EDC855957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3DBF2-33A2-4938-B09F-89A57BE9534B}" type="datetime1">
              <a:rPr lang="de-DE" smtClean="0"/>
              <a:pPr/>
              <a:t>23.02.2023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E96A31-3C77-1149-A6E3-242519807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STRV-R1 (SEU-tolerant-RISC-V) Verbundmeeting Heidelberg | alexander.walsemann@fh-dortmund.de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BE4403B-6FE2-1492-403D-88BC00236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6A7F-4343-4E4D-B14D-5E7A03778B25}" type="slidenum">
              <a:rPr lang="de-DE" smtClean="0"/>
              <a:pPr/>
              <a:t>24</a:t>
            </a:fld>
            <a:endParaRPr lang="de-DE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C1E5611A-B2BF-CBA0-5987-5AB6083E9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66506"/>
            <a:ext cx="9144000" cy="5486830"/>
          </a:xfrm>
        </p:spPr>
        <p:txBody>
          <a:bodyPr>
            <a:noAutofit/>
          </a:bodyPr>
          <a:lstStyle/>
          <a:p>
            <a:r>
              <a:rPr lang="en-US" sz="1600" noProof="0" dirty="0"/>
              <a:t>Digital circuits usually consist of combinational logic and synchronous storages</a:t>
            </a:r>
          </a:p>
          <a:p>
            <a:endParaRPr lang="en-US" sz="1600" noProof="0" dirty="0"/>
          </a:p>
          <a:p>
            <a:endParaRPr lang="en-US" sz="1600" noProof="0" dirty="0"/>
          </a:p>
          <a:p>
            <a:endParaRPr lang="en-US" sz="1600" noProof="0" dirty="0"/>
          </a:p>
          <a:p>
            <a:endParaRPr lang="en-US" sz="1600" noProof="0" dirty="0"/>
          </a:p>
          <a:p>
            <a:endParaRPr lang="en-US" sz="1600" noProof="0" dirty="0"/>
          </a:p>
          <a:p>
            <a:endParaRPr lang="en-US" sz="1600" noProof="0" dirty="0"/>
          </a:p>
          <a:p>
            <a:endParaRPr lang="en-US" sz="1600" noProof="0" dirty="0"/>
          </a:p>
          <a:p>
            <a:pPr>
              <a:lnSpc>
                <a:spcPct val="125000"/>
              </a:lnSpc>
            </a:pPr>
            <a:endParaRPr lang="en-US" sz="1600" noProof="0" dirty="0"/>
          </a:p>
          <a:p>
            <a:pPr>
              <a:lnSpc>
                <a:spcPct val="125000"/>
              </a:lnSpc>
            </a:pPr>
            <a:r>
              <a:rPr lang="en-US" sz="1600" noProof="0" dirty="0"/>
              <a:t>Triple modular redundancy (TMR)  </a:t>
            </a:r>
          </a:p>
          <a:p>
            <a:pPr lvl="1">
              <a:lnSpc>
                <a:spcPct val="125000"/>
              </a:lnSpc>
            </a:pPr>
            <a:r>
              <a:rPr lang="en-US" sz="1400" noProof="0" dirty="0"/>
              <a:t>Triplication of combinational logic / storage elements</a:t>
            </a:r>
          </a:p>
          <a:p>
            <a:pPr lvl="1">
              <a:lnSpc>
                <a:spcPct val="125000"/>
              </a:lnSpc>
            </a:pPr>
            <a:r>
              <a:rPr lang="en-US" sz="1400" noProof="0" dirty="0"/>
              <a:t>Elimination of single points of failure</a:t>
            </a:r>
          </a:p>
          <a:p>
            <a:pPr>
              <a:lnSpc>
                <a:spcPct val="125000"/>
              </a:lnSpc>
            </a:pPr>
            <a:r>
              <a:rPr lang="en-US" sz="1600" noProof="0" dirty="0"/>
              <a:t>Majority voter </a:t>
            </a:r>
            <a:r>
              <a:rPr lang="en-US" sz="1600" noProof="0" dirty="0">
                <a:sym typeface="Wingdings" panose="05000000000000000000" pitchFamily="2" charset="2"/>
              </a:rPr>
              <a:t> following logic receives corrected Signals</a:t>
            </a:r>
            <a:endParaRPr lang="en-US" sz="1600" noProof="0" dirty="0"/>
          </a:p>
          <a:p>
            <a:pPr lvl="1">
              <a:lnSpc>
                <a:spcPct val="125000"/>
              </a:lnSpc>
            </a:pPr>
            <a:r>
              <a:rPr lang="en-US" sz="1400" noProof="0" dirty="0"/>
              <a:t>Simple cell layout, small cross section</a:t>
            </a:r>
          </a:p>
          <a:p>
            <a:pPr lvl="1">
              <a:lnSpc>
                <a:spcPct val="125000"/>
              </a:lnSpc>
            </a:pPr>
            <a:r>
              <a:rPr lang="en-US" sz="1400" noProof="0" dirty="0"/>
              <a:t>Three voters, preventing </a:t>
            </a:r>
            <a:r>
              <a:rPr lang="en-US" sz="1400" noProof="0" dirty="0">
                <a:sym typeface="Wingdings" panose="05000000000000000000" pitchFamily="2" charset="2"/>
              </a:rPr>
              <a:t>single point of failure</a:t>
            </a:r>
            <a:endParaRPr lang="en-US" sz="1400" noProof="0" dirty="0"/>
          </a:p>
          <a:p>
            <a:pPr>
              <a:lnSpc>
                <a:spcPct val="125000"/>
              </a:lnSpc>
            </a:pPr>
            <a:r>
              <a:rPr lang="en-US" sz="1600" noProof="0" dirty="0"/>
              <a:t>Single majority voter needed at the edge of the digital block</a:t>
            </a:r>
          </a:p>
          <a:p>
            <a:pPr lvl="1">
              <a:lnSpc>
                <a:spcPct val="125000"/>
              </a:lnSpc>
            </a:pPr>
            <a:r>
              <a:rPr lang="en-US" sz="1600" noProof="0" dirty="0"/>
              <a:t> S</a:t>
            </a:r>
            <a:r>
              <a:rPr lang="en-US" sz="1400" noProof="0" dirty="0">
                <a:sym typeface="Wingdings" panose="05000000000000000000" pitchFamily="2" charset="2"/>
              </a:rPr>
              <a:t>ingle output interface signal 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31DF4A78-97F0-2FD0-84E5-3FE36D37FB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46" y="2019519"/>
            <a:ext cx="2365980" cy="1128351"/>
          </a:xfrm>
          <a:prstGeom prst="rect">
            <a:avLst/>
          </a:prstGeom>
        </p:spPr>
      </p:pic>
      <p:sp>
        <p:nvSpPr>
          <p:cNvPr id="9" name="Pfeil nach rechts 7">
            <a:extLst>
              <a:ext uri="{FF2B5EF4-FFF2-40B4-BE49-F238E27FC236}">
                <a16:creationId xmlns:a16="http://schemas.microsoft.com/office/drawing/2014/main" id="{CD39C056-C815-F70F-B70E-D5FA61B3DC6D}"/>
              </a:ext>
            </a:extLst>
          </p:cNvPr>
          <p:cNvSpPr/>
          <p:nvPr/>
        </p:nvSpPr>
        <p:spPr>
          <a:xfrm>
            <a:off x="3533163" y="2366502"/>
            <a:ext cx="922871" cy="434384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E751868-203F-F01F-E126-ECAB46BD0D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437490"/>
            <a:ext cx="3753007" cy="271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08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CF234C-32C1-A0CA-FEE0-D4792F2FB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| </a:t>
            </a:r>
            <a:r>
              <a:rPr lang="en-US" noProof="0" dirty="0"/>
              <a:t>Triple Modular Redundancy -</a:t>
            </a:r>
            <a:r>
              <a:rPr lang="en-US" dirty="0"/>
              <a:t> Issues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ABA621D-1E2B-C1FD-D6F7-EDC855957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3DBF2-33A2-4938-B09F-89A57BE9534B}" type="datetime1">
              <a:rPr lang="de-DE" smtClean="0"/>
              <a:pPr/>
              <a:t>23.02.2023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E96A31-3C77-1149-A6E3-242519807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STRV-R1 (SEU-tolerant-RISC-V) Verbundmeeting Heidelberg | alexander.walsemann@fh-dortmund.de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BE4403B-6FE2-1492-403D-88BC00236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6A7F-4343-4E4D-B14D-5E7A03778B25}" type="slidenum">
              <a:rPr lang="de-DE" smtClean="0"/>
              <a:pPr/>
              <a:t>25</a:t>
            </a:fld>
            <a:endParaRPr lang="de-DE"/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13A609C2-0702-E4C7-EBE2-4F3A52B0E2F4}"/>
              </a:ext>
            </a:extLst>
          </p:cNvPr>
          <p:cNvSpPr txBox="1">
            <a:spLocks/>
          </p:cNvSpPr>
          <p:nvPr/>
        </p:nvSpPr>
        <p:spPr>
          <a:xfrm>
            <a:off x="0" y="966505"/>
            <a:ext cx="9144000" cy="41791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US"/>
              <a:t>Not all flip-flops updated regularly</a:t>
            </a:r>
            <a:endParaRPr lang="de-DE"/>
          </a:p>
          <a:p>
            <a:pPr lvl="1">
              <a:lnSpc>
                <a:spcPct val="125000"/>
              </a:lnSpc>
            </a:pPr>
            <a:r>
              <a:rPr lang="de-DE" err="1"/>
              <a:t>Example</a:t>
            </a:r>
            <a:r>
              <a:rPr lang="de-DE"/>
              <a:t>: Control / Status Register</a:t>
            </a:r>
          </a:p>
          <a:p>
            <a:pPr lvl="1">
              <a:lnSpc>
                <a:spcPct val="125000"/>
              </a:lnSpc>
            </a:pPr>
            <a:r>
              <a:rPr lang="de-DE"/>
              <a:t>Content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 </a:t>
            </a:r>
            <a:r>
              <a:rPr lang="de-DE" err="1"/>
              <a:t>flip-flop</a:t>
            </a:r>
            <a:r>
              <a:rPr lang="de-DE"/>
              <a:t> </a:t>
            </a:r>
            <a:r>
              <a:rPr lang="de-DE" err="1"/>
              <a:t>only</a:t>
            </a:r>
            <a:r>
              <a:rPr lang="de-DE"/>
              <a:t> </a:t>
            </a:r>
            <a:r>
              <a:rPr lang="de-DE" err="1"/>
              <a:t>updated</a:t>
            </a:r>
            <a:r>
              <a:rPr lang="de-DE"/>
              <a:t> </a:t>
            </a:r>
            <a:r>
              <a:rPr lang="de-DE" err="1"/>
              <a:t>when</a:t>
            </a:r>
            <a:r>
              <a:rPr lang="de-DE"/>
              <a:t> en </a:t>
            </a:r>
            <a:r>
              <a:rPr lang="de-DE" err="1"/>
              <a:t>signal</a:t>
            </a:r>
            <a:r>
              <a:rPr lang="de-DE"/>
              <a:t> </a:t>
            </a:r>
            <a:r>
              <a:rPr lang="de-DE" err="1"/>
              <a:t>actice</a:t>
            </a:r>
            <a:endParaRPr lang="de-DE"/>
          </a:p>
          <a:p>
            <a:pPr>
              <a:lnSpc>
                <a:spcPct val="125000"/>
              </a:lnSpc>
            </a:pPr>
            <a:r>
              <a:rPr lang="en-US"/>
              <a:t>Data corrupted by SEU remain stored in flip-flops</a:t>
            </a:r>
          </a:p>
          <a:p>
            <a:pPr lvl="1">
              <a:lnSpc>
                <a:spcPct val="125000"/>
              </a:lnSpc>
            </a:pPr>
            <a:r>
              <a:rPr lang="de-DE" err="1"/>
              <a:t>Particularly</a:t>
            </a:r>
            <a:r>
              <a:rPr lang="de-DE"/>
              <a:t> </a:t>
            </a:r>
            <a:r>
              <a:rPr lang="de-DE" err="1"/>
              <a:t>affected</a:t>
            </a:r>
            <a:r>
              <a:rPr lang="de-DE"/>
              <a:t> : </a:t>
            </a:r>
            <a:r>
              <a:rPr lang="de-DE" err="1"/>
              <a:t>Flip-flops</a:t>
            </a:r>
            <a:r>
              <a:rPr lang="de-DE"/>
              <a:t> </a:t>
            </a:r>
            <a:r>
              <a:rPr lang="de-DE" err="1"/>
              <a:t>with</a:t>
            </a:r>
            <a:r>
              <a:rPr lang="de-DE"/>
              <a:t> </a:t>
            </a:r>
            <a:r>
              <a:rPr lang="de-DE" err="1"/>
              <a:t>low</a:t>
            </a:r>
            <a:r>
              <a:rPr lang="de-DE"/>
              <a:t> </a:t>
            </a:r>
            <a:r>
              <a:rPr lang="de-DE" err="1"/>
              <a:t>refresh</a:t>
            </a:r>
            <a:r>
              <a:rPr lang="de-DE"/>
              <a:t> rate</a:t>
            </a:r>
          </a:p>
          <a:p>
            <a:pPr lvl="1">
              <a:lnSpc>
                <a:spcPct val="125000"/>
              </a:lnSpc>
            </a:pPr>
            <a:r>
              <a:rPr lang="de-DE" err="1"/>
              <a:t>Increased</a:t>
            </a:r>
            <a:r>
              <a:rPr lang="de-DE"/>
              <a:t> </a:t>
            </a:r>
            <a:r>
              <a:rPr lang="de-DE" err="1"/>
              <a:t>risk</a:t>
            </a:r>
            <a:r>
              <a:rPr lang="de-DE"/>
              <a:t>: 2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3 </a:t>
            </a:r>
            <a:r>
              <a:rPr lang="de-DE" err="1"/>
              <a:t>flip-flops</a:t>
            </a:r>
            <a:r>
              <a:rPr lang="de-DE"/>
              <a:t> </a:t>
            </a:r>
            <a:r>
              <a:rPr lang="de-DE" err="1"/>
              <a:t>are</a:t>
            </a:r>
            <a:r>
              <a:rPr lang="de-DE"/>
              <a:t> </a:t>
            </a:r>
            <a:r>
              <a:rPr lang="de-DE" err="1"/>
              <a:t>flipped</a:t>
            </a:r>
            <a:r>
              <a:rPr lang="de-DE"/>
              <a:t> </a:t>
            </a:r>
            <a:r>
              <a:rPr lang="de-DE" err="1"/>
              <a:t>by</a:t>
            </a:r>
            <a:r>
              <a:rPr lang="de-DE"/>
              <a:t> SEUs</a:t>
            </a:r>
          </a:p>
          <a:p>
            <a:pPr lvl="1">
              <a:lnSpc>
                <a:spcPct val="125000"/>
              </a:lnSpc>
            </a:pPr>
            <a:endParaRPr lang="de-DE"/>
          </a:p>
          <a:p>
            <a:pPr marL="0" indent="0">
              <a:lnSpc>
                <a:spcPct val="125000"/>
              </a:lnSpc>
              <a:buNone/>
            </a:pPr>
            <a:r>
              <a:rPr lang="de-DE">
                <a:sym typeface="Wingdings" panose="05000000000000000000" pitchFamily="2" charset="2"/>
              </a:rPr>
              <a:t>	</a:t>
            </a:r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C5C5654-831F-BF1E-0AEC-3A0EBC6D94D1}"/>
              </a:ext>
            </a:extLst>
          </p:cNvPr>
          <p:cNvSpPr txBox="1"/>
          <p:nvPr/>
        </p:nvSpPr>
        <p:spPr>
          <a:xfrm>
            <a:off x="1253692" y="3778936"/>
            <a:ext cx="292070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de-DE">
                <a:sym typeface="Wingdings" panose="05000000000000000000" pitchFamily="2" charset="2"/>
              </a:rPr>
              <a:t> Output </a:t>
            </a:r>
            <a:r>
              <a:rPr lang="de-DE" err="1">
                <a:sym typeface="Wingdings" panose="05000000000000000000" pitchFamily="2" charset="2"/>
              </a:rPr>
              <a:t>signal</a:t>
            </a:r>
            <a:r>
              <a:rPr lang="de-DE">
                <a:sym typeface="Wingdings" panose="05000000000000000000" pitchFamily="2" charset="2"/>
              </a:rPr>
              <a:t> invalid </a:t>
            </a:r>
            <a:r>
              <a:rPr lang="de-DE" err="1">
                <a:sym typeface="Wingdings" panose="05000000000000000000" pitchFamily="2" charset="2"/>
              </a:rPr>
              <a:t>despite</a:t>
            </a:r>
            <a:r>
              <a:rPr lang="de-DE">
                <a:sym typeface="Wingdings" panose="05000000000000000000" pitchFamily="2" charset="2"/>
              </a:rPr>
              <a:t> </a:t>
            </a:r>
            <a:r>
              <a:rPr lang="de-DE" err="1">
                <a:sym typeface="Wingdings" panose="05000000000000000000" pitchFamily="2" charset="2"/>
              </a:rPr>
              <a:t>triplication</a:t>
            </a:r>
            <a:endParaRPr lang="de-DE"/>
          </a:p>
          <a:p>
            <a:endParaRPr lang="de-DE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73A4B045-6136-52A8-1EFA-D07ADDCBCB61}"/>
              </a:ext>
            </a:extLst>
          </p:cNvPr>
          <p:cNvGrpSpPr/>
          <p:nvPr/>
        </p:nvGrpSpPr>
        <p:grpSpPr>
          <a:xfrm>
            <a:off x="4608004" y="3521765"/>
            <a:ext cx="3744416" cy="2638000"/>
            <a:chOff x="5099890" y="3645024"/>
            <a:chExt cx="3861019" cy="2710008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A747F9DC-8FBA-48C0-7558-D6541479F1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9890" y="3645024"/>
              <a:ext cx="3753007" cy="2710008"/>
            </a:xfrm>
            <a:prstGeom prst="rect">
              <a:avLst/>
            </a:prstGeom>
          </p:spPr>
        </p:pic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76BA9B24-EB95-49A6-D36D-FBDEFB3F7FD9}"/>
                </a:ext>
              </a:extLst>
            </p:cNvPr>
            <p:cNvSpPr txBox="1"/>
            <p:nvPr/>
          </p:nvSpPr>
          <p:spPr>
            <a:xfrm>
              <a:off x="6732240" y="3812354"/>
              <a:ext cx="2160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DE" sz="3600">
                  <a:solidFill>
                    <a:srgbClr val="C00000"/>
                  </a:solidFill>
                </a:rPr>
                <a:t>↯</a:t>
              </a:r>
              <a:endParaRPr lang="de-DE" sz="4400">
                <a:solidFill>
                  <a:srgbClr val="C00000"/>
                </a:solidFill>
              </a:endParaRP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8CC35337-3B2B-B578-BB11-3F11A528D5D6}"/>
                </a:ext>
              </a:extLst>
            </p:cNvPr>
            <p:cNvSpPr txBox="1"/>
            <p:nvPr/>
          </p:nvSpPr>
          <p:spPr>
            <a:xfrm>
              <a:off x="6732240" y="4676862"/>
              <a:ext cx="2160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DE" sz="3600">
                  <a:solidFill>
                    <a:srgbClr val="C00000"/>
                  </a:solidFill>
                </a:rPr>
                <a:t>↯</a:t>
              </a:r>
              <a:endParaRPr lang="de-DE" sz="4400">
                <a:solidFill>
                  <a:srgbClr val="C00000"/>
                </a:solidFill>
              </a:endParaRP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6A060708-1A04-B8F9-9496-575525A6072B}"/>
                </a:ext>
              </a:extLst>
            </p:cNvPr>
            <p:cNvSpPr txBox="1"/>
            <p:nvPr/>
          </p:nvSpPr>
          <p:spPr>
            <a:xfrm>
              <a:off x="8744885" y="3947285"/>
              <a:ext cx="2160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DE" sz="3600">
                  <a:solidFill>
                    <a:srgbClr val="C00000"/>
                  </a:solidFill>
                </a:rPr>
                <a:t>↯</a:t>
              </a:r>
              <a:endParaRPr lang="de-DE" sz="4400">
                <a:solidFill>
                  <a:srgbClr val="C00000"/>
                </a:solidFill>
              </a:endParaRP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18F7BF8A-89B8-C142-2FF8-6762D4D1254D}"/>
                </a:ext>
              </a:extLst>
            </p:cNvPr>
            <p:cNvSpPr txBox="1"/>
            <p:nvPr/>
          </p:nvSpPr>
          <p:spPr>
            <a:xfrm>
              <a:off x="8744885" y="4659453"/>
              <a:ext cx="2160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DE" sz="3600">
                  <a:solidFill>
                    <a:srgbClr val="C00000"/>
                  </a:solidFill>
                </a:rPr>
                <a:t>↯</a:t>
              </a:r>
              <a:endParaRPr lang="de-DE" sz="4400">
                <a:solidFill>
                  <a:srgbClr val="C00000"/>
                </a:solidFill>
              </a:endParaRP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7CE68152-BECD-2933-50C9-34B48F791DC2}"/>
                </a:ext>
              </a:extLst>
            </p:cNvPr>
            <p:cNvSpPr txBox="1"/>
            <p:nvPr/>
          </p:nvSpPr>
          <p:spPr>
            <a:xfrm>
              <a:off x="8744885" y="5507242"/>
              <a:ext cx="2160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DE" sz="3600">
                  <a:solidFill>
                    <a:srgbClr val="C00000"/>
                  </a:solidFill>
                </a:rPr>
                <a:t>↯</a:t>
              </a:r>
              <a:endParaRPr lang="de-DE" sz="440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32744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CF234C-32C1-A0CA-FEE0-D4792F2FB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| </a:t>
            </a:r>
            <a:r>
              <a:rPr lang="en-US" noProof="0" dirty="0"/>
              <a:t>Triple Modular Redundancy - Feedback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ABA621D-1E2B-C1FD-D6F7-EDC855957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3DBF2-33A2-4938-B09F-89A57BE9534B}" type="datetime1">
              <a:rPr lang="de-DE" smtClean="0"/>
              <a:pPr/>
              <a:t>23.02.2023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E96A31-3C77-1149-A6E3-242519807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STRV-R1 (SEU-tolerant-RISC-V) Verbundmeeting Heidelberg | alexander.walsemann@fh-dortmund.de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BE4403B-6FE2-1492-403D-88BC00236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6A7F-4343-4E4D-B14D-5E7A03778B25}" type="slidenum">
              <a:rPr lang="de-DE" smtClean="0"/>
              <a:pPr/>
              <a:t>26</a:t>
            </a:fld>
            <a:endParaRPr lang="de-DE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6CF484B5-0F5C-8E45-093B-BC575FC19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66506"/>
            <a:ext cx="9144000" cy="2678518"/>
          </a:xfrm>
        </p:spPr>
        <p:txBody>
          <a:bodyPr>
            <a:normAutofit lnSpcReduction="10000"/>
          </a:bodyPr>
          <a:lstStyle/>
          <a:p>
            <a:pPr>
              <a:lnSpc>
                <a:spcPct val="125000"/>
              </a:lnSpc>
            </a:pPr>
            <a:r>
              <a:rPr lang="en-US" noProof="0" dirty="0"/>
              <a:t>Goal: Automatic correction of memory contents</a:t>
            </a:r>
          </a:p>
          <a:p>
            <a:pPr lvl="1">
              <a:lnSpc>
                <a:spcPct val="125000"/>
              </a:lnSpc>
            </a:pPr>
            <a:r>
              <a:rPr lang="en-US" noProof="0" dirty="0"/>
              <a:t>Logic function and memory elements are already triplicated</a:t>
            </a:r>
          </a:p>
          <a:p>
            <a:pPr>
              <a:lnSpc>
                <a:spcPct val="125000"/>
              </a:lnSpc>
            </a:pPr>
            <a:r>
              <a:rPr lang="en-US" noProof="0" dirty="0"/>
              <a:t>Additional feedback is integrated via multiplexer</a:t>
            </a:r>
          </a:p>
          <a:p>
            <a:pPr lvl="1">
              <a:lnSpc>
                <a:spcPct val="125000"/>
              </a:lnSpc>
            </a:pPr>
            <a:r>
              <a:rPr lang="en-US" noProof="0" dirty="0"/>
              <a:t>Feedback uses majority voter output</a:t>
            </a:r>
          </a:p>
          <a:p>
            <a:pPr lvl="1">
              <a:lnSpc>
                <a:spcPct val="125000"/>
              </a:lnSpc>
            </a:pPr>
            <a:r>
              <a:rPr lang="en-US" noProof="0" dirty="0"/>
              <a:t>Either new values or corrected data is saved (refresh)</a:t>
            </a:r>
          </a:p>
          <a:p>
            <a:pPr lvl="1">
              <a:lnSpc>
                <a:spcPct val="125000"/>
              </a:lnSpc>
              <a:buFont typeface="Wingdings" panose="05000000000000000000" pitchFamily="2" charset="2"/>
              <a:buChar char="à"/>
            </a:pPr>
            <a:r>
              <a:rPr lang="en-US" noProof="0" dirty="0"/>
              <a:t>Possible bit errors are corrected within one clock cycle</a:t>
            </a:r>
          </a:p>
          <a:p>
            <a:pPr>
              <a:lnSpc>
                <a:spcPct val="125000"/>
              </a:lnSpc>
            </a:pPr>
            <a:r>
              <a:rPr lang="en-US" noProof="0" dirty="0"/>
              <a:t>Disadvantage: Increased area / power consumption</a:t>
            </a:r>
          </a:p>
        </p:txBody>
      </p:sp>
      <p:sp>
        <p:nvSpPr>
          <p:cNvPr id="13" name="Pfeil nach rechts 8">
            <a:extLst>
              <a:ext uri="{FF2B5EF4-FFF2-40B4-BE49-F238E27FC236}">
                <a16:creationId xmlns:a16="http://schemas.microsoft.com/office/drawing/2014/main" id="{917600A7-ADA9-2B7A-C63A-EAF5F57F9E92}"/>
              </a:ext>
            </a:extLst>
          </p:cNvPr>
          <p:cNvSpPr/>
          <p:nvPr/>
        </p:nvSpPr>
        <p:spPr>
          <a:xfrm>
            <a:off x="3463830" y="4850433"/>
            <a:ext cx="922871" cy="434384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C1819E31-430F-6015-71E6-1327F05881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679429"/>
            <a:ext cx="4022886" cy="2776392"/>
          </a:xfrm>
          <a:prstGeom prst="rect">
            <a:avLst/>
          </a:prstGeom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A0556AC0-ECD7-004E-4477-27648D1C55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18" y="4547134"/>
            <a:ext cx="2182781" cy="104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62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7E06DA-4194-FBB1-2531-238201065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| Cross-Section Definition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E02F0ED-F686-BE42-2FD2-177681B7A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3DBF2-33A2-4938-B09F-89A57BE9534B}" type="datetime1">
              <a:rPr lang="de-DE" smtClean="0"/>
              <a:pPr/>
              <a:t>23.02.2023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244E58-C48D-71EC-395D-4648168A5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STRV-R1 (SEU-tolerant-RISC-V) Verbundmeeting Heidelberg | alexander.walsemann@fh-dortmund.de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97EA6EC-51ED-1D8A-8BCF-25F563EA2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6A7F-4343-4E4D-B14D-5E7A03778B25}" type="slidenum">
              <a:rPr lang="de-DE" smtClean="0"/>
              <a:pPr/>
              <a:t>27</a:t>
            </a:fld>
            <a:endParaRPr lang="de-DE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5D48247-F9EC-2FE7-54B9-D4F3280D9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66506"/>
            <a:ext cx="9144000" cy="5486830"/>
          </a:xfrm>
        </p:spPr>
        <p:txBody>
          <a:bodyPr/>
          <a:lstStyle/>
          <a:p>
            <a:r>
              <a:rPr lang="en-US" dirty="0"/>
              <a:t>Cross-Section Definition:</a:t>
            </a:r>
          </a:p>
          <a:p>
            <a:pPr lvl="1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6">
                <a:extLst>
                  <a:ext uri="{FF2B5EF4-FFF2-40B4-BE49-F238E27FC236}">
                    <a16:creationId xmlns:a16="http://schemas.microsoft.com/office/drawing/2014/main" id="{D282B673-2692-907C-DE3B-63FCE077FE9F}"/>
                  </a:ext>
                </a:extLst>
              </p:cNvPr>
              <p:cNvSpPr txBox="1"/>
              <p:nvPr/>
            </p:nvSpPr>
            <p:spPr>
              <a:xfrm>
                <a:off x="1475656" y="1370312"/>
                <a:ext cx="2964594" cy="7566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begChr m:val="["/>
                          <m:endChr m:val="]"/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𝑆𝐸𝑈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</m:nary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num>
                                <m:den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  <m:sSup>
                                    <m:sSup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den>
                              </m:f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 </m:t>
                          </m:r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8" name="TextBox 6">
                <a:extLst>
                  <a:ext uri="{FF2B5EF4-FFF2-40B4-BE49-F238E27FC236}">
                    <a16:creationId xmlns:a16="http://schemas.microsoft.com/office/drawing/2014/main" id="{D282B673-2692-907C-DE3B-63FCE077F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1370312"/>
                <a:ext cx="2964594" cy="7566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7">
                <a:extLst>
                  <a:ext uri="{FF2B5EF4-FFF2-40B4-BE49-F238E27FC236}">
                    <a16:creationId xmlns:a16="http://schemas.microsoft.com/office/drawing/2014/main" id="{32CF1289-122A-C5BE-8C86-95163ACFAE11}"/>
                  </a:ext>
                </a:extLst>
              </p:cNvPr>
              <p:cNvSpPr txBox="1"/>
              <p:nvPr/>
            </p:nvSpPr>
            <p:spPr>
              <a:xfrm>
                <a:off x="1475656" y="2526486"/>
                <a:ext cx="4598759" cy="7566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begChr m:val="["/>
                          <m:endChr m:val="]"/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𝑏𝑖𝑡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𝑆𝐸𝑈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</m:nary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num>
                                <m:den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  <m:sSup>
                                    <m:sSup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den>
                              </m:f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𝑡𝑜𝑡𝑎𝑙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𝑏𝑖𝑡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 </m:t>
                          </m:r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9" name="TextBox 7">
                <a:extLst>
                  <a:ext uri="{FF2B5EF4-FFF2-40B4-BE49-F238E27FC236}">
                    <a16:creationId xmlns:a16="http://schemas.microsoft.com/office/drawing/2014/main" id="{32CF1289-122A-C5BE-8C86-95163ACFAE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2526486"/>
                <a:ext cx="4598759" cy="7566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8">
                <a:extLst>
                  <a:ext uri="{FF2B5EF4-FFF2-40B4-BE49-F238E27FC236}">
                    <a16:creationId xmlns:a16="http://schemas.microsoft.com/office/drawing/2014/main" id="{8F03CDA1-1154-7E7D-7E54-0673F277C11A}"/>
                  </a:ext>
                </a:extLst>
              </p:cNvPr>
              <p:cNvSpPr txBox="1"/>
              <p:nvPr/>
            </p:nvSpPr>
            <p:spPr>
              <a:xfrm>
                <a:off x="5004048" y="1370312"/>
                <a:ext cx="1964640" cy="7566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begChr m:val="["/>
                          <m:endChr m:val="]"/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𝑒𝑣𝑒𝑛𝑡𝑠</m:t>
                              </m:r>
                            </m:sub>
                          </m:sSub>
                        </m:num>
                        <m:den>
                          <m: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num>
                                <m:den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  <m:sSup>
                                    <m:sSup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10" name="TextBox 8">
                <a:extLst>
                  <a:ext uri="{FF2B5EF4-FFF2-40B4-BE49-F238E27FC236}">
                    <a16:creationId xmlns:a16="http://schemas.microsoft.com/office/drawing/2014/main" id="{8F03CDA1-1154-7E7D-7E54-0673F277C1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1370312"/>
                <a:ext cx="1964640" cy="7566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33211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474C7-334B-9F42-9EE1-4EDC60603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| Test System Flow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CFC98-53E6-104B-AE8A-E823D5115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3DBF2-33A2-4938-B09F-89A57BE9534B}" type="datetime1">
              <a:rPr lang="de-DE" smtClean="0"/>
              <a:pPr/>
              <a:t>23.02.2023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8614B8-8624-584F-B580-DFCCD9DB7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STRV-R1 Heavy-Ion Irradiation Results| alexander.walsemann@fh-dortmund.de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6BF67-8A2D-B047-BE1E-F034C4054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6A7F-4343-4E4D-B14D-5E7A03778B25}" type="slidenum">
              <a:rPr lang="de-DE" smtClean="0"/>
              <a:pPr/>
              <a:t>28</a:t>
            </a:fld>
            <a:endParaRPr lang="de-DE"/>
          </a:p>
        </p:txBody>
      </p:sp>
      <p:pic>
        <p:nvPicPr>
          <p:cNvPr id="7" name="Grafik 13">
            <a:extLst>
              <a:ext uri="{FF2B5EF4-FFF2-40B4-BE49-F238E27FC236}">
                <a16:creationId xmlns:a16="http://schemas.microsoft.com/office/drawing/2014/main" id="{28F661D6-E39C-2E4F-82F8-A8D335EE9B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8300" y="1081088"/>
            <a:ext cx="58674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648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CE4018-A2E6-F717-41BA-4486970B1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| X-ray Test Setup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3808685-141B-886E-6C7A-25252066E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3DBF2-33A2-4938-B09F-89A57BE9534B}" type="datetime1">
              <a:rPr lang="de-DE" smtClean="0"/>
              <a:pPr/>
              <a:t>23.02.2023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75D294F-C4E3-7ECB-06D1-04821D876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STRV-R1 (SEU-tolerant-RISC-V) Verbundmeeting Heidelberg | alexander.walsemann@fh-dortmund.de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473E28-C8B3-340E-7A26-9327850E0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6A7F-4343-4E4D-B14D-5E7A03778B25}" type="slidenum">
              <a:rPr lang="de-DE" smtClean="0"/>
              <a:pPr/>
              <a:t>29</a:t>
            </a:fld>
            <a:endParaRPr lang="de-DE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0AD9A29F-A1D3-0F22-679B-548B20E12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DE" dirty="0"/>
          </a:p>
        </p:txBody>
      </p:sp>
      <p:pic>
        <p:nvPicPr>
          <p:cNvPr id="3" name="Inhaltsplatzhalter 7" descr="Ein Bild, das Text, Elektronik enthält.&#10;&#10;Automatisch generierte Beschreibung">
            <a:extLst>
              <a:ext uri="{FF2B5EF4-FFF2-40B4-BE49-F238E27FC236}">
                <a16:creationId xmlns:a16="http://schemas.microsoft.com/office/drawing/2014/main" id="{A971759C-F1D0-6754-096A-CE112B207F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74"/>
          <a:stretch/>
        </p:blipFill>
        <p:spPr>
          <a:xfrm rot="16200000">
            <a:off x="156640" y="1507657"/>
            <a:ext cx="4366225" cy="4032448"/>
          </a:xfrm>
          <a:prstGeom prst="rect">
            <a:avLst/>
          </a:prstGeom>
        </p:spPr>
      </p:pic>
      <p:pic>
        <p:nvPicPr>
          <p:cNvPr id="11" name="Inhaltsplatzhalter 9">
            <a:extLst>
              <a:ext uri="{FF2B5EF4-FFF2-40B4-BE49-F238E27FC236}">
                <a16:creationId xmlns:a16="http://schemas.microsoft.com/office/drawing/2014/main" id="{5A3D3169-8BAD-B80E-D301-5BC1D88E7D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499" y="2636912"/>
            <a:ext cx="4907973" cy="368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71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1EAA05-288B-CBC9-B212-3F0E9562F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STRV-R1 | Architecture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161FCEB-0954-5217-B540-3CE2AE397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3DBF2-33A2-4938-B09F-89A57BE9534B}" type="datetime1">
              <a:rPr lang="de-DE" smtClean="0"/>
              <a:pPr/>
              <a:t>23.02.2023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B431979-874D-313F-4D5F-B4E102D74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STRV-R1 (SEU-tolerant-RISC-V) Verbundmeeting Heidelberg | alexander.walsemann@fh-dortmund.de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3D47A5-AE4E-E48D-4331-0EEB101F8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6A7F-4343-4E4D-B14D-5E7A03778B25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50ADF999-7FE1-75D4-86D4-DE56E5C4A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66506"/>
            <a:ext cx="9144000" cy="5486830"/>
          </a:xfrm>
        </p:spPr>
        <p:txBody>
          <a:bodyPr/>
          <a:lstStyle/>
          <a:p>
            <a:r>
              <a:rPr lang="en-US" noProof="0" dirty="0"/>
              <a:t>RV32-IMC Core</a:t>
            </a:r>
          </a:p>
          <a:p>
            <a:pPr lvl="1"/>
            <a:r>
              <a:rPr lang="en-US" sz="1600" noProof="0" dirty="0"/>
              <a:t>3 stage pipeline</a:t>
            </a:r>
          </a:p>
          <a:p>
            <a:pPr lvl="1"/>
            <a:r>
              <a:rPr lang="en-US" sz="1600" noProof="0" dirty="0"/>
              <a:t>Multiplication extensions</a:t>
            </a:r>
          </a:p>
          <a:p>
            <a:pPr lvl="1"/>
            <a:r>
              <a:rPr lang="en-US" sz="1600" noProof="0" dirty="0"/>
              <a:t>Compressed instruction extension</a:t>
            </a:r>
          </a:p>
          <a:p>
            <a:r>
              <a:rPr lang="en-US" noProof="0" dirty="0">
                <a:sym typeface="Wingdings" panose="05000000000000000000" pitchFamily="2" charset="2"/>
              </a:rPr>
              <a:t>Three SRAM Instances with Scrubbing algorithm</a:t>
            </a:r>
          </a:p>
          <a:p>
            <a:pPr lvl="1"/>
            <a:r>
              <a:rPr lang="en-US" sz="1600" dirty="0">
                <a:sym typeface="Wingdings" panose="05000000000000000000" pitchFamily="2" charset="2"/>
              </a:rPr>
              <a:t>Dual Port SRAM</a:t>
            </a:r>
          </a:p>
          <a:p>
            <a:pPr lvl="1"/>
            <a:r>
              <a:rPr lang="en-US" sz="1600" noProof="0" dirty="0">
                <a:sym typeface="Wingdings" panose="05000000000000000000" pitchFamily="2" charset="2"/>
              </a:rPr>
              <a:t>3x </a:t>
            </a:r>
            <a:r>
              <a:rPr lang="en-US" sz="1600" dirty="0">
                <a:sym typeface="Wingdings" panose="05000000000000000000" pitchFamily="2" charset="2"/>
              </a:rPr>
              <a:t>32Kbyte</a:t>
            </a:r>
            <a:endParaRPr lang="en-US" sz="1600" noProof="0" dirty="0"/>
          </a:p>
          <a:p>
            <a:r>
              <a:rPr lang="en-US" noProof="0" dirty="0"/>
              <a:t>1.2V Core &amp; I/O supply</a:t>
            </a:r>
          </a:p>
          <a:p>
            <a:pPr lvl="1"/>
            <a:endParaRPr lang="en-US" noProof="0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ACF3444B-59E1-8E19-C8AE-0747E8C39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06" y="3423997"/>
            <a:ext cx="8068220" cy="300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6447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CE4018-A2E6-F717-41BA-4486970B1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| X-ray Test Setup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3808685-141B-886E-6C7A-25252066E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3DBF2-33A2-4938-B09F-89A57BE9534B}" type="datetime1">
              <a:rPr lang="de-DE" smtClean="0"/>
              <a:pPr/>
              <a:t>23.02.2023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75D294F-C4E3-7ECB-06D1-04821D876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STRV-R1 (SEU-tolerant-RISC-V) Verbundmeeting Heidelberg | alexander.walsemann@fh-dortmund.de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473E28-C8B3-340E-7A26-9327850E0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6A7F-4343-4E4D-B14D-5E7A03778B25}" type="slidenum">
              <a:rPr lang="de-DE" smtClean="0"/>
              <a:pPr/>
              <a:t>30</a:t>
            </a:fld>
            <a:endParaRPr lang="de-DE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0AD9A29F-A1D3-0F22-679B-548B20E12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DE" dirty="0"/>
          </a:p>
        </p:txBody>
      </p:sp>
      <p:pic>
        <p:nvPicPr>
          <p:cNvPr id="10" name="Inhaltsplatzhalter 8" descr="Ein Bild, das drinnen, Boden, rot, Licht enthält.&#10;&#10;Automatisch generierte Beschreibung">
            <a:extLst>
              <a:ext uri="{FF2B5EF4-FFF2-40B4-BE49-F238E27FC236}">
                <a16:creationId xmlns:a16="http://schemas.microsoft.com/office/drawing/2014/main" id="{0DE03A2B-3638-9A68-2939-794DEFB9F4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4722561" cy="3555811"/>
          </a:xfrm>
          <a:prstGeom prst="rect">
            <a:avLst/>
          </a:prstGeom>
        </p:spPr>
      </p:pic>
      <p:pic>
        <p:nvPicPr>
          <p:cNvPr id="9" name="Inhaltsplatzhalter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49F3E049-E5A0-FA1B-7FD4-F48D00469A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772" y="2780928"/>
            <a:ext cx="4722561" cy="355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2099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CE4018-A2E6-F717-41BA-4486970B1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| Heavy-Ion Test Setup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3808685-141B-886E-6C7A-25252066E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3DBF2-33A2-4938-B09F-89A57BE9534B}" type="datetime1">
              <a:rPr lang="de-DE" smtClean="0"/>
              <a:pPr/>
              <a:t>23.02.2023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75D294F-C4E3-7ECB-06D1-04821D876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STRV-R1 (SEU-tolerant-RISC-V) Verbundmeeting Heidelberg | alexander.walsemann@fh-dortmund.de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473E28-C8B3-340E-7A26-9327850E0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6A7F-4343-4E4D-B14D-5E7A03778B25}" type="slidenum">
              <a:rPr lang="de-DE" smtClean="0"/>
              <a:pPr/>
              <a:t>31</a:t>
            </a:fld>
            <a:endParaRPr lang="de-DE"/>
          </a:p>
        </p:txBody>
      </p:sp>
      <p:pic>
        <p:nvPicPr>
          <p:cNvPr id="7" name="Inhaltsplatzhalter 6" descr="Ein Bild, das Fahrrad, Maschine enthält.&#10;&#10;Automatisch generierte Beschreibung">
            <a:extLst>
              <a:ext uri="{FF2B5EF4-FFF2-40B4-BE49-F238E27FC236}">
                <a16:creationId xmlns:a16="http://schemas.microsoft.com/office/drawing/2014/main" id="{BC1E37C7-8434-EFCA-1D06-1CAE1868E4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172" y="1194566"/>
            <a:ext cx="6795655" cy="511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6636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235438-DD37-E401-89CC-D837628F9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| Heavy-Ion Test System Feedthroughs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510BE6-2E50-79C9-3748-03CA9F16A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3DBF2-33A2-4938-B09F-89A57BE9534B}" type="datetime1">
              <a:rPr lang="de-DE" smtClean="0"/>
              <a:pPr/>
              <a:t>23.02.2023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FF574F8-0DC1-3003-5635-EF250E667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STRV-R1 (SEU-tolerant-RISC-V) Verbundmeeting Heidelberg | alexander.walsemann@fh-dortmund.de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62F2AA1-8782-882B-0B46-039A6C35F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6A7F-4343-4E4D-B14D-5E7A03778B25}" type="slidenum">
              <a:rPr lang="de-DE" smtClean="0"/>
              <a:pPr/>
              <a:t>32</a:t>
            </a:fld>
            <a:endParaRPr lang="de-DE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B5681AA8-27AE-98E2-3ED8-1C30DCE7B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66506"/>
            <a:ext cx="9144000" cy="5486830"/>
          </a:xfrm>
        </p:spPr>
        <p:txBody>
          <a:bodyPr/>
          <a:lstStyle/>
          <a:p>
            <a:r>
              <a:rPr lang="en-US" noProof="0" dirty="0"/>
              <a:t>Feedthrough:</a:t>
            </a:r>
          </a:p>
          <a:p>
            <a:r>
              <a:rPr lang="en-US" noProof="0" dirty="0"/>
              <a:t>4x RJ45 (Ethernet)</a:t>
            </a:r>
          </a:p>
          <a:p>
            <a:pPr lvl="1"/>
            <a:r>
              <a:rPr lang="en-US" noProof="0" dirty="0"/>
              <a:t>LVDS DUT</a:t>
            </a:r>
          </a:p>
          <a:p>
            <a:r>
              <a:rPr lang="en-US" noProof="0" dirty="0"/>
              <a:t>1x RJ45 (Ethernet)</a:t>
            </a:r>
          </a:p>
          <a:p>
            <a:pPr lvl="1"/>
            <a:r>
              <a:rPr lang="en-US" noProof="0" dirty="0"/>
              <a:t>Sense</a:t>
            </a:r>
          </a:p>
          <a:p>
            <a:pPr lvl="1"/>
            <a:r>
              <a:rPr lang="en-US" noProof="0" dirty="0"/>
              <a:t>Supply + Temperature</a:t>
            </a:r>
          </a:p>
          <a:p>
            <a:r>
              <a:rPr lang="en-US" noProof="0" dirty="0"/>
              <a:t>1x DSUB25</a:t>
            </a:r>
          </a:p>
          <a:p>
            <a:pPr lvl="1"/>
            <a:r>
              <a:rPr lang="en-US" noProof="0" dirty="0"/>
              <a:t>Supply</a:t>
            </a:r>
          </a:p>
          <a:p>
            <a:pPr lvl="1"/>
            <a:r>
              <a:rPr lang="en-US" noProof="0" dirty="0"/>
              <a:t>3x 1,2V DUT</a:t>
            </a:r>
          </a:p>
          <a:p>
            <a:pPr lvl="1"/>
            <a:r>
              <a:rPr lang="en-US" noProof="0" dirty="0"/>
              <a:t>1x 3,3V DUT Carrier</a:t>
            </a:r>
          </a:p>
          <a:p>
            <a:endParaRPr lang="en-US" noProof="0" dirty="0"/>
          </a:p>
        </p:txBody>
      </p:sp>
      <p:pic>
        <p:nvPicPr>
          <p:cNvPr id="12" name="Grafik 11" descr="Ein Bild, das Maschine enthält.&#10;&#10;Automatisch generierte Beschreibung">
            <a:extLst>
              <a:ext uri="{FF2B5EF4-FFF2-40B4-BE49-F238E27FC236}">
                <a16:creationId xmlns:a16="http://schemas.microsoft.com/office/drawing/2014/main" id="{46CCEE3B-96CC-1FA1-AED5-1242BB1507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412776"/>
            <a:ext cx="5757026" cy="433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5615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42CDCE-3387-4A63-84A1-5CEF5F5D9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| Heavy-Ion SEFI vs. SEU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DF3166E-4C76-6158-63CD-024EE29B9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4F26FA0-E14D-0EA8-081D-DE0FAB4DE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3DBF2-33A2-4938-B09F-89A57BE9534B}" type="datetime1">
              <a:rPr lang="de-DE" smtClean="0"/>
              <a:pPr/>
              <a:t>23.02.2023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07C5FC-97F0-1A2B-F6EE-75D57415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STRV-R1 (SEU-tolerant-RISC-V) Verbundmeeting Heidelberg | alexander.walsemann@fh-dortmund.de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14D0AA-DF44-C20D-F503-F4AD1629F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6A7F-4343-4E4D-B14D-5E7A03778B25}" type="slidenum">
              <a:rPr lang="de-DE" smtClean="0"/>
              <a:pPr/>
              <a:t>33</a:t>
            </a:fld>
            <a:endParaRPr lang="de-DE"/>
          </a:p>
        </p:txBody>
      </p:sp>
      <p:pic>
        <p:nvPicPr>
          <p:cNvPr id="7" name="Content Placeholder 7" descr="Chart, line chart&#10;&#10;Description automatically generated">
            <a:extLst>
              <a:ext uri="{FF2B5EF4-FFF2-40B4-BE49-F238E27FC236}">
                <a16:creationId xmlns:a16="http://schemas.microsoft.com/office/drawing/2014/main" id="{3F8E458C-31AD-AA6F-4813-952163402F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6" y="1065159"/>
            <a:ext cx="6938188" cy="535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852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6BD9FA-1846-A52C-C112-E05FBA9F8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Triple modular redundancy (TMR)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8760F44-31E6-CA88-DFCA-65082627E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3DBF2-33A2-4938-B09F-89A57BE9534B}" type="datetime1">
              <a:rPr lang="de-DE" smtClean="0"/>
              <a:pPr/>
              <a:t>23.02.2023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2BE67B1-8A08-AC39-4C5F-D75BF6065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STRV-R1 (SEU-tolerant-RISC-V) Verbundmeeting Heidelberg | alexander.walsemann@fh-dortmund.de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8C85E81-00CC-67D7-59A6-CA4B87E56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6A7F-4343-4E4D-B14D-5E7A03778B25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93B12D4C-2DED-B0FF-4B22-E8D6CA8D1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66506"/>
            <a:ext cx="9144000" cy="2894542"/>
          </a:xfrm>
        </p:spPr>
        <p:txBody>
          <a:bodyPr>
            <a:normAutofit lnSpcReduction="10000"/>
          </a:bodyPr>
          <a:lstStyle/>
          <a:p>
            <a:pPr>
              <a:lnSpc>
                <a:spcPct val="125000"/>
              </a:lnSpc>
            </a:pPr>
            <a:r>
              <a:rPr lang="en-US" dirty="0"/>
              <a:t>Triple modular redundancy (TMR)  </a:t>
            </a:r>
          </a:p>
          <a:p>
            <a:pPr lvl="1">
              <a:lnSpc>
                <a:spcPct val="125000"/>
              </a:lnSpc>
            </a:pPr>
            <a:r>
              <a:rPr lang="en-US" sz="1600" dirty="0"/>
              <a:t>Triplication of combinational logic / storage elements</a:t>
            </a:r>
          </a:p>
          <a:p>
            <a:pPr lvl="1">
              <a:lnSpc>
                <a:spcPct val="125000"/>
              </a:lnSpc>
            </a:pPr>
            <a:r>
              <a:rPr lang="en-US" sz="1600" dirty="0"/>
              <a:t>Elimination of single points of failure</a:t>
            </a:r>
          </a:p>
          <a:p>
            <a:pPr>
              <a:lnSpc>
                <a:spcPct val="125000"/>
              </a:lnSpc>
            </a:pPr>
            <a:r>
              <a:rPr lang="en-US" dirty="0"/>
              <a:t>Majority voter </a:t>
            </a:r>
            <a:r>
              <a:rPr lang="en-US" dirty="0">
                <a:sym typeface="Wingdings" panose="05000000000000000000" pitchFamily="2" charset="2"/>
              </a:rPr>
              <a:t> following logic receives corrected Signals</a:t>
            </a:r>
          </a:p>
          <a:p>
            <a:pPr lvl="1">
              <a:lnSpc>
                <a:spcPct val="125000"/>
              </a:lnSpc>
            </a:pPr>
            <a:r>
              <a:rPr lang="en-US" sz="1600" dirty="0"/>
              <a:t>Mismatch Signal available</a:t>
            </a:r>
          </a:p>
          <a:p>
            <a:pPr>
              <a:lnSpc>
                <a:spcPct val="125000"/>
              </a:lnSpc>
            </a:pPr>
            <a:r>
              <a:rPr lang="en-US" noProof="0" dirty="0"/>
              <a:t>Additional feedback is integrated via multiplexer</a:t>
            </a:r>
          </a:p>
          <a:p>
            <a:pPr lvl="1">
              <a:lnSpc>
                <a:spcPct val="125000"/>
              </a:lnSpc>
            </a:pPr>
            <a:r>
              <a:rPr lang="en-US" sz="1600" noProof="0" dirty="0"/>
              <a:t>Feedback uses majority voter output</a:t>
            </a:r>
          </a:p>
          <a:p>
            <a:pPr lvl="1">
              <a:lnSpc>
                <a:spcPct val="125000"/>
              </a:lnSpc>
              <a:buFont typeface="Wingdings" panose="05000000000000000000" pitchFamily="2" charset="2"/>
              <a:buChar char="à"/>
            </a:pPr>
            <a:r>
              <a:rPr lang="en-US" sz="1600" noProof="0" dirty="0"/>
              <a:t>Possible bit errors are corrected within one clock cycle</a:t>
            </a:r>
          </a:p>
          <a:p>
            <a:pPr>
              <a:lnSpc>
                <a:spcPct val="125000"/>
              </a:lnSpc>
            </a:pPr>
            <a:endParaRPr lang="en-US" dirty="0"/>
          </a:p>
          <a:p>
            <a:pPr>
              <a:lnSpc>
                <a:spcPct val="125000"/>
              </a:lnSpc>
            </a:pPr>
            <a:endParaRPr lang="en-US" noProof="0" dirty="0"/>
          </a:p>
        </p:txBody>
      </p:sp>
      <p:sp>
        <p:nvSpPr>
          <p:cNvPr id="8" name="Pfeil nach rechts 8">
            <a:extLst>
              <a:ext uri="{FF2B5EF4-FFF2-40B4-BE49-F238E27FC236}">
                <a16:creationId xmlns:a16="http://schemas.microsoft.com/office/drawing/2014/main" id="{4CCC281C-FA34-AAC3-DB67-584D53EDA20D}"/>
              </a:ext>
            </a:extLst>
          </p:cNvPr>
          <p:cNvSpPr/>
          <p:nvPr/>
        </p:nvSpPr>
        <p:spPr>
          <a:xfrm>
            <a:off x="3463830" y="4850433"/>
            <a:ext cx="922871" cy="434384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047E4CBF-CD40-F2BD-F603-213F622ABF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778821"/>
            <a:ext cx="3734854" cy="2577607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11CB47E2-BCB7-3A84-946C-6F8CAD49CF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18" y="4547134"/>
            <a:ext cx="2182781" cy="104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583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184772-A80F-548C-3D19-B23FE528C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SRAM | Single Event Effect Mitigation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6647B3C-218F-A049-2C7F-45611A054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3DBF2-33A2-4938-B09F-89A57BE9534B}" type="datetime1">
              <a:rPr lang="de-DE" smtClean="0"/>
              <a:pPr/>
              <a:t>23.02.2023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9866CD6-33E3-2054-6E1B-9B52B55E2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STRV-R1 (SEU-tolerant-RISC-V) Verbundmeeting Heidelberg | alexander.walsemann@fh-dortmund.de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79E174B-4D47-532E-A413-1FB908059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6A7F-4343-4E4D-B14D-5E7A03778B25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F5972366-344D-F03F-0DC6-09E7C5938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382" y="970755"/>
            <a:ext cx="5601317" cy="5328592"/>
          </a:xfrm>
        </p:spPr>
        <p:txBody>
          <a:bodyPr/>
          <a:lstStyle/>
          <a:p>
            <a:r>
              <a:rPr lang="en-US" dirty="0"/>
              <a:t>SRAM must be treated explicitly</a:t>
            </a:r>
          </a:p>
          <a:p>
            <a:pPr lvl="1"/>
            <a:r>
              <a:rPr lang="en-US" dirty="0"/>
              <a:t>Large area,</a:t>
            </a:r>
            <a:r>
              <a:rPr lang="en-US" dirty="0">
                <a:sym typeface="Wingdings" pitchFamily="2" charset="2"/>
              </a:rPr>
              <a:t> high likelihood of SEUs</a:t>
            </a:r>
            <a:endParaRPr lang="en-US" dirty="0"/>
          </a:p>
          <a:p>
            <a:pPr lvl="1"/>
            <a:r>
              <a:rPr lang="en-US" dirty="0"/>
              <a:t>Some data accessed very rarely</a:t>
            </a:r>
          </a:p>
          <a:p>
            <a:pPr lvl="1"/>
            <a:r>
              <a:rPr lang="en-US" dirty="0">
                <a:sym typeface="Wingdings" pitchFamily="2" charset="2"/>
              </a:rPr>
              <a:t>Risk of accumulated SEUs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Three SRAM instances with majority voting</a:t>
            </a:r>
          </a:p>
          <a:p>
            <a:pPr lvl="1"/>
            <a:r>
              <a:rPr lang="en-US" dirty="0"/>
              <a:t>Access to one row at a time</a:t>
            </a:r>
          </a:p>
          <a:p>
            <a:pPr lvl="1"/>
            <a:r>
              <a:rPr lang="en-US" dirty="0"/>
              <a:t>In case of disagreements:</a:t>
            </a:r>
          </a:p>
          <a:p>
            <a:pPr marL="457200" lvl="1" indent="0">
              <a:buNone/>
            </a:pPr>
            <a:r>
              <a:rPr lang="en-US" dirty="0"/>
              <a:t>	Majority voted data written back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Dual-Port RAM required</a:t>
            </a:r>
          </a:p>
          <a:p>
            <a:r>
              <a:rPr lang="en-US" dirty="0"/>
              <a:t>Refresh rate depended on SRAM module size</a:t>
            </a:r>
          </a:p>
        </p:txBody>
      </p:sp>
      <p:sp>
        <p:nvSpPr>
          <p:cNvPr id="18" name="Abgerundetes Rechteck 7">
            <a:extLst>
              <a:ext uri="{FF2B5EF4-FFF2-40B4-BE49-F238E27FC236}">
                <a16:creationId xmlns:a16="http://schemas.microsoft.com/office/drawing/2014/main" id="{6E3470A5-709C-D412-6EB9-2D0E24B90CB4}"/>
              </a:ext>
            </a:extLst>
          </p:cNvPr>
          <p:cNvSpPr/>
          <p:nvPr/>
        </p:nvSpPr>
        <p:spPr>
          <a:xfrm>
            <a:off x="6012160" y="1427184"/>
            <a:ext cx="1872208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Read SRAM Row</a:t>
            </a:r>
          </a:p>
        </p:txBody>
      </p:sp>
      <p:cxnSp>
        <p:nvCxnSpPr>
          <p:cNvPr id="19" name="Gerade Verbindung mit Pfeil 11">
            <a:extLst>
              <a:ext uri="{FF2B5EF4-FFF2-40B4-BE49-F238E27FC236}">
                <a16:creationId xmlns:a16="http://schemas.microsoft.com/office/drawing/2014/main" id="{9A517F7D-4C9A-5C70-ECE3-ED2E4B1DC5B7}"/>
              </a:ext>
            </a:extLst>
          </p:cNvPr>
          <p:cNvCxnSpPr>
            <a:cxnSpLocks/>
            <a:stCxn id="20" idx="2"/>
            <a:endCxn id="22" idx="0"/>
          </p:cNvCxnSpPr>
          <p:nvPr/>
        </p:nvCxnSpPr>
        <p:spPr>
          <a:xfrm>
            <a:off x="6948264" y="3352005"/>
            <a:ext cx="0" cy="1537276"/>
          </a:xfrm>
          <a:prstGeom prst="straightConnector1">
            <a:avLst/>
          </a:prstGeom>
          <a:ln w="25400">
            <a:solidFill>
              <a:schemeClr val="accent6"/>
            </a:solidFill>
            <a:prstDash val="sysDash"/>
            <a:headEnd type="non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Abgerundetes Rechteck 7">
            <a:extLst>
              <a:ext uri="{FF2B5EF4-FFF2-40B4-BE49-F238E27FC236}">
                <a16:creationId xmlns:a16="http://schemas.microsoft.com/office/drawing/2014/main" id="{AD5DA91A-22C1-9651-7A04-9A13056555CC}"/>
              </a:ext>
            </a:extLst>
          </p:cNvPr>
          <p:cNvSpPr/>
          <p:nvPr/>
        </p:nvSpPr>
        <p:spPr>
          <a:xfrm>
            <a:off x="6012160" y="2631925"/>
            <a:ext cx="1872208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Compare 3 Instances</a:t>
            </a:r>
          </a:p>
        </p:txBody>
      </p:sp>
      <p:sp>
        <p:nvSpPr>
          <p:cNvPr id="21" name="Abgerundetes Rechteck 7">
            <a:extLst>
              <a:ext uri="{FF2B5EF4-FFF2-40B4-BE49-F238E27FC236}">
                <a16:creationId xmlns:a16="http://schemas.microsoft.com/office/drawing/2014/main" id="{6AB6C599-F8CB-30DA-8A23-753A1570CDF5}"/>
              </a:ext>
            </a:extLst>
          </p:cNvPr>
          <p:cNvSpPr/>
          <p:nvPr/>
        </p:nvSpPr>
        <p:spPr>
          <a:xfrm>
            <a:off x="7173173" y="3760603"/>
            <a:ext cx="1872208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Write SRAM Row</a:t>
            </a:r>
          </a:p>
        </p:txBody>
      </p:sp>
      <p:sp>
        <p:nvSpPr>
          <p:cNvPr id="22" name="Abgerundetes Rechteck 7">
            <a:extLst>
              <a:ext uri="{FF2B5EF4-FFF2-40B4-BE49-F238E27FC236}">
                <a16:creationId xmlns:a16="http://schemas.microsoft.com/office/drawing/2014/main" id="{9C173147-232A-0B2A-370A-E07DA68F94D2}"/>
              </a:ext>
            </a:extLst>
          </p:cNvPr>
          <p:cNvSpPr/>
          <p:nvPr/>
        </p:nvSpPr>
        <p:spPr>
          <a:xfrm>
            <a:off x="6012160" y="4889281"/>
            <a:ext cx="1872208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Increase SRAM Row</a:t>
            </a:r>
          </a:p>
        </p:txBody>
      </p:sp>
      <p:cxnSp>
        <p:nvCxnSpPr>
          <p:cNvPr id="23" name="Gerade Verbindung mit Pfeil 11">
            <a:extLst>
              <a:ext uri="{FF2B5EF4-FFF2-40B4-BE49-F238E27FC236}">
                <a16:creationId xmlns:a16="http://schemas.microsoft.com/office/drawing/2014/main" id="{F24AF1C6-B98A-4496-CBAE-17980A1DCFF0}"/>
              </a:ext>
            </a:extLst>
          </p:cNvPr>
          <p:cNvCxnSpPr>
            <a:cxnSpLocks/>
            <a:stCxn id="18" idx="2"/>
            <a:endCxn id="20" idx="0"/>
          </p:cNvCxnSpPr>
          <p:nvPr/>
        </p:nvCxnSpPr>
        <p:spPr>
          <a:xfrm>
            <a:off x="6948264" y="2147264"/>
            <a:ext cx="0" cy="484661"/>
          </a:xfrm>
          <a:prstGeom prst="straightConnector1">
            <a:avLst/>
          </a:prstGeom>
          <a:ln w="25400">
            <a:solidFill>
              <a:schemeClr val="accent6"/>
            </a:solidFill>
            <a:headEnd type="non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Elbow Connector 13">
            <a:extLst>
              <a:ext uri="{FF2B5EF4-FFF2-40B4-BE49-F238E27FC236}">
                <a16:creationId xmlns:a16="http://schemas.microsoft.com/office/drawing/2014/main" id="{3739F014-8285-EFB7-3F62-9D79513494A6}"/>
              </a:ext>
            </a:extLst>
          </p:cNvPr>
          <p:cNvCxnSpPr>
            <a:cxnSpLocks/>
            <a:stCxn id="20" idx="2"/>
            <a:endCxn id="21" idx="0"/>
          </p:cNvCxnSpPr>
          <p:nvPr/>
        </p:nvCxnSpPr>
        <p:spPr>
          <a:xfrm rot="16200000" flipH="1">
            <a:off x="7324471" y="2975797"/>
            <a:ext cx="408598" cy="1161013"/>
          </a:xfrm>
          <a:prstGeom prst="bentConnector3">
            <a:avLst/>
          </a:prstGeom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Elbow Connector 14">
            <a:extLst>
              <a:ext uri="{FF2B5EF4-FFF2-40B4-BE49-F238E27FC236}">
                <a16:creationId xmlns:a16="http://schemas.microsoft.com/office/drawing/2014/main" id="{B370C3BC-025A-B871-9077-AC46D3973447}"/>
              </a:ext>
            </a:extLst>
          </p:cNvPr>
          <p:cNvCxnSpPr>
            <a:cxnSpLocks/>
            <a:stCxn id="21" idx="2"/>
            <a:endCxn id="22" idx="0"/>
          </p:cNvCxnSpPr>
          <p:nvPr/>
        </p:nvCxnSpPr>
        <p:spPr>
          <a:xfrm rot="5400000">
            <a:off x="7324472" y="4104476"/>
            <a:ext cx="408598" cy="1161013"/>
          </a:xfrm>
          <a:prstGeom prst="bentConnector3">
            <a:avLst>
              <a:gd name="adj1" fmla="val 50000"/>
            </a:avLst>
          </a:prstGeom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Elbow Connector 15">
            <a:extLst>
              <a:ext uri="{FF2B5EF4-FFF2-40B4-BE49-F238E27FC236}">
                <a16:creationId xmlns:a16="http://schemas.microsoft.com/office/drawing/2014/main" id="{60576681-0197-2999-B042-4CDC03EA6BFC}"/>
              </a:ext>
            </a:extLst>
          </p:cNvPr>
          <p:cNvCxnSpPr>
            <a:cxnSpLocks/>
            <a:stCxn id="22" idx="2"/>
            <a:endCxn id="18" idx="0"/>
          </p:cNvCxnSpPr>
          <p:nvPr/>
        </p:nvCxnSpPr>
        <p:spPr>
          <a:xfrm rot="5400000" flipH="1">
            <a:off x="4857175" y="3518273"/>
            <a:ext cx="4182177" cy="12700"/>
          </a:xfrm>
          <a:prstGeom prst="bentConnector5">
            <a:avLst>
              <a:gd name="adj1" fmla="val -10219"/>
              <a:gd name="adj2" fmla="val 9275228"/>
              <a:gd name="adj3" fmla="val 105783"/>
            </a:avLst>
          </a:prstGeom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55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2C2BE-FFCA-7B42-8E36-639911E6A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SEU Detection Network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0EA5B-FAAB-0C4E-81E8-1C12B80EA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3DBF2-33A2-4938-B09F-89A57BE9534B}" type="datetime1">
              <a:rPr lang="de-DE" smtClean="0"/>
              <a:pPr/>
              <a:t>23.02.2023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63EF5-390E-5343-B50A-13193FC15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STRV-R1 Heavy-Ion Irradiation Results| alexander.walsemann@fh-dortmund.de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B1BAC-43C4-6E4A-B6FE-4FD8452C0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6A7F-4343-4E4D-B14D-5E7A03778B25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0F2A5A4D-30BE-DC43-9396-1409C3F187BF}"/>
              </a:ext>
            </a:extLst>
          </p:cNvPr>
          <p:cNvSpPr txBox="1">
            <a:spLocks/>
          </p:cNvSpPr>
          <p:nvPr/>
        </p:nvSpPr>
        <p:spPr>
          <a:xfrm>
            <a:off x="0" y="966506"/>
            <a:ext cx="9144000" cy="5486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 dirty="0"/>
              <a:t>Detection of occurred SEUs</a:t>
            </a:r>
          </a:p>
          <a:p>
            <a:pPr lvl="1"/>
            <a:r>
              <a:rPr lang="en-US" noProof="0" dirty="0"/>
              <a:t>Data acquisition during irradiation</a:t>
            </a:r>
          </a:p>
          <a:p>
            <a:pPr lvl="1"/>
            <a:endParaRPr lang="en-US" noProof="0" dirty="0"/>
          </a:p>
          <a:p>
            <a:r>
              <a:rPr lang="en-US" noProof="0" dirty="0"/>
              <a:t>Majority voter provides mismatch signal</a:t>
            </a:r>
          </a:p>
          <a:p>
            <a:pPr lvl="1"/>
            <a:r>
              <a:rPr lang="en-US" noProof="0" dirty="0">
                <a:sym typeface="Wingdings" panose="05000000000000000000" pitchFamily="2" charset="2"/>
              </a:rPr>
              <a:t>During runtime: SEU occurred</a:t>
            </a:r>
            <a:endParaRPr lang="en-US" noProof="0" dirty="0"/>
          </a:p>
          <a:p>
            <a:pPr lvl="1"/>
            <a:r>
              <a:rPr lang="en-US" dirty="0"/>
              <a:t>Signal fed to SEU counters</a:t>
            </a:r>
          </a:p>
          <a:p>
            <a:pPr lvl="1"/>
            <a:r>
              <a:rPr lang="en-US" dirty="0"/>
              <a:t>Accessible via memory mapped registers</a:t>
            </a:r>
          </a:p>
          <a:p>
            <a:pPr lvl="1"/>
            <a:endParaRPr lang="en-US" dirty="0"/>
          </a:p>
          <a:p>
            <a:r>
              <a:rPr lang="en-US" dirty="0"/>
              <a:t>SEU Signal available </a:t>
            </a:r>
          </a:p>
          <a:p>
            <a:pPr lvl="1"/>
            <a:r>
              <a:rPr lang="en-US" dirty="0"/>
              <a:t>Via Software</a:t>
            </a:r>
          </a:p>
          <a:p>
            <a:pPr lvl="1"/>
            <a:r>
              <a:rPr lang="en-US" dirty="0"/>
              <a:t>Via Pad on the Chip / direct output</a:t>
            </a:r>
          </a:p>
          <a:p>
            <a:pPr lvl="1"/>
            <a:endParaRPr lang="en-US" dirty="0"/>
          </a:p>
          <a:p>
            <a:pPr lvl="1"/>
            <a:endParaRPr lang="en-US" noProof="0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de-DE" dirty="0"/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4E0DD13E-5D19-1314-8A6C-4418CCFA06D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52975" y="1836738"/>
            <a:ext cx="4356100" cy="3749675"/>
            <a:chOff x="2994" y="1157"/>
            <a:chExt cx="2744" cy="2362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F56D28C7-928A-3025-D20E-79376382E81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994" y="1157"/>
              <a:ext cx="2744" cy="2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DE"/>
            </a:p>
          </p:txBody>
        </p:sp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BFE19660-9377-0CED-F380-17E6CFABEB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4" y="1696"/>
              <a:ext cx="988" cy="958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DE"/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2B8CB33B-6034-0969-33B8-FB81FD7E1D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4" y="1696"/>
              <a:ext cx="988" cy="958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DE"/>
            </a:p>
          </p:txBody>
        </p:sp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589A7438-973D-158E-887F-B3F1962E09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2" y="1726"/>
              <a:ext cx="370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DE" altLang="en-DE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SEU Register</a:t>
              </a:r>
              <a:endParaRPr kumimoji="0" lang="en-DE" altLang="en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E9E82390-BE05-49FC-114F-C8DDD6780C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6" y="2396"/>
              <a:ext cx="823" cy="186"/>
            </a:xfrm>
            <a:prstGeom prst="rect">
              <a:avLst/>
            </a:prstGeom>
            <a:solidFill>
              <a:srgbClr val="DDE2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DE"/>
            </a:p>
          </p:txBody>
        </p: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318A2298-3048-489A-8222-5693CBF8C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6" y="2396"/>
              <a:ext cx="823" cy="186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DE"/>
            </a:p>
          </p:txBody>
        </p:sp>
        <p:sp>
          <p:nvSpPr>
            <p:cNvPr id="15" name="Rectangle 10">
              <a:extLst>
                <a:ext uri="{FF2B5EF4-FFF2-40B4-BE49-F238E27FC236}">
                  <a16:creationId xmlns:a16="http://schemas.microsoft.com/office/drawing/2014/main" id="{D78C9B1F-0649-7809-9082-EA3ACAEC68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455"/>
              <a:ext cx="435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DE" altLang="en-DE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Periph Counter</a:t>
              </a:r>
              <a:endParaRPr kumimoji="0" lang="en-DE" altLang="en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EAB94CAF-932E-E1CC-72A0-50DACEAAF7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6" y="2123"/>
              <a:ext cx="823" cy="186"/>
            </a:xfrm>
            <a:prstGeom prst="rect">
              <a:avLst/>
            </a:prstGeom>
            <a:solidFill>
              <a:srgbClr val="DDE2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DE"/>
            </a:p>
          </p:txBody>
        </p:sp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CA1FC47E-BF9F-C980-C23F-A8D5DFAE72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6" y="2123"/>
              <a:ext cx="823" cy="186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DE"/>
            </a:p>
          </p:txBody>
        </p:sp>
        <p:sp>
          <p:nvSpPr>
            <p:cNvPr id="18" name="Rectangle 13">
              <a:extLst>
                <a:ext uri="{FF2B5EF4-FFF2-40B4-BE49-F238E27FC236}">
                  <a16:creationId xmlns:a16="http://schemas.microsoft.com/office/drawing/2014/main" id="{89217DE4-C8BE-CD6F-C356-F836F44AB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3" y="2182"/>
              <a:ext cx="387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DE" altLang="en-DE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Core Counter</a:t>
              </a:r>
              <a:endParaRPr kumimoji="0" lang="en-DE" altLang="en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4">
              <a:extLst>
                <a:ext uri="{FF2B5EF4-FFF2-40B4-BE49-F238E27FC236}">
                  <a16:creationId xmlns:a16="http://schemas.microsoft.com/office/drawing/2014/main" id="{C949EFD4-0D0A-2045-01B2-37EEF5E159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6" y="1850"/>
              <a:ext cx="823" cy="186"/>
            </a:xfrm>
            <a:prstGeom prst="rect">
              <a:avLst/>
            </a:prstGeom>
            <a:solidFill>
              <a:srgbClr val="DDE2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DE"/>
            </a:p>
          </p:txBody>
        </p:sp>
        <p:sp>
          <p:nvSpPr>
            <p:cNvPr id="20" name="Rectangle 15">
              <a:extLst>
                <a:ext uri="{FF2B5EF4-FFF2-40B4-BE49-F238E27FC236}">
                  <a16:creationId xmlns:a16="http://schemas.microsoft.com/office/drawing/2014/main" id="{0596DA4D-B687-6901-01C5-CC75D6D7B9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6" y="1850"/>
              <a:ext cx="823" cy="186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DE"/>
            </a:p>
          </p:txBody>
        </p:sp>
        <p:sp>
          <p:nvSpPr>
            <p:cNvPr id="21" name="Rectangle 16">
              <a:extLst>
                <a:ext uri="{FF2B5EF4-FFF2-40B4-BE49-F238E27FC236}">
                  <a16:creationId xmlns:a16="http://schemas.microsoft.com/office/drawing/2014/main" id="{15805049-9665-02A5-0F8A-E189E1B06E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8" y="1908"/>
              <a:ext cx="419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DE" altLang="en-DE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SRAM Counter</a:t>
              </a:r>
              <a:endParaRPr kumimoji="0" lang="en-DE" altLang="en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BB284494-4456-56B0-5B1D-C7A3F30D7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2" y="1475"/>
              <a:ext cx="514" cy="468"/>
            </a:xfrm>
            <a:custGeom>
              <a:avLst/>
              <a:gdLst>
                <a:gd name="T0" fmla="*/ 514 w 514"/>
                <a:gd name="T1" fmla="*/ 468 h 468"/>
                <a:gd name="T2" fmla="*/ 229 w 514"/>
                <a:gd name="T3" fmla="*/ 468 h 468"/>
                <a:gd name="T4" fmla="*/ 229 w 514"/>
                <a:gd name="T5" fmla="*/ 0 h 468"/>
                <a:gd name="T6" fmla="*/ 0 w 514"/>
                <a:gd name="T7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4" h="468">
                  <a:moveTo>
                    <a:pt x="514" y="468"/>
                  </a:moveTo>
                  <a:lnTo>
                    <a:pt x="229" y="468"/>
                  </a:lnTo>
                  <a:lnTo>
                    <a:pt x="229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DE"/>
            </a:p>
          </p:txBody>
        </p:sp>
        <p:sp>
          <p:nvSpPr>
            <p:cNvPr id="24" name="Rectangle 19">
              <a:extLst>
                <a:ext uri="{FF2B5EF4-FFF2-40B4-BE49-F238E27FC236}">
                  <a16:creationId xmlns:a16="http://schemas.microsoft.com/office/drawing/2014/main" id="{F7E78BB9-038C-8FB0-FC77-23A1B3AD49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1" y="1703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DE" altLang="en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22">
              <a:extLst>
                <a:ext uri="{FF2B5EF4-FFF2-40B4-BE49-F238E27FC236}">
                  <a16:creationId xmlns:a16="http://schemas.microsoft.com/office/drawing/2014/main" id="{5417A1DA-5677-32DC-E7A2-52215D0BD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7" y="1165"/>
              <a:ext cx="371" cy="279"/>
            </a:xfrm>
            <a:prstGeom prst="rect">
              <a:avLst/>
            </a:prstGeom>
            <a:solidFill>
              <a:srgbClr val="B7D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DE"/>
            </a:p>
          </p:txBody>
        </p:sp>
        <p:sp>
          <p:nvSpPr>
            <p:cNvPr id="28" name="Rectangle 23">
              <a:extLst>
                <a:ext uri="{FF2B5EF4-FFF2-40B4-BE49-F238E27FC236}">
                  <a16:creationId xmlns:a16="http://schemas.microsoft.com/office/drawing/2014/main" id="{5AD9FA08-7305-7588-B6CF-FD8B8A23C4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7" y="1165"/>
              <a:ext cx="371" cy="279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DE"/>
            </a:p>
          </p:txBody>
        </p:sp>
        <p:sp>
          <p:nvSpPr>
            <p:cNvPr id="29" name="Rectangle 24">
              <a:extLst>
                <a:ext uri="{FF2B5EF4-FFF2-40B4-BE49-F238E27FC236}">
                  <a16:creationId xmlns:a16="http://schemas.microsoft.com/office/drawing/2014/main" id="{E0F161D2-39B6-80C6-9307-9BFAC13551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4" y="1269"/>
              <a:ext cx="191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DE" altLang="en-DE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SRAM</a:t>
              </a:r>
              <a:endParaRPr kumimoji="0" lang="en-DE" altLang="en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25">
              <a:extLst>
                <a:ext uri="{FF2B5EF4-FFF2-40B4-BE49-F238E27FC236}">
                  <a16:creationId xmlns:a16="http://schemas.microsoft.com/office/drawing/2014/main" id="{646BEA78-D720-2652-D1D2-161AFBDCD6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1" y="1335"/>
              <a:ext cx="370" cy="278"/>
            </a:xfrm>
            <a:prstGeom prst="rect">
              <a:avLst/>
            </a:prstGeom>
            <a:solidFill>
              <a:srgbClr val="FEE5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DE"/>
            </a:p>
          </p:txBody>
        </p:sp>
        <p:sp>
          <p:nvSpPr>
            <p:cNvPr id="31" name="Rectangle 26">
              <a:extLst>
                <a:ext uri="{FF2B5EF4-FFF2-40B4-BE49-F238E27FC236}">
                  <a16:creationId xmlns:a16="http://schemas.microsoft.com/office/drawing/2014/main" id="{FA52DCF7-A24A-435C-448A-30D15D73D7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1" y="1335"/>
              <a:ext cx="370" cy="278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DE"/>
            </a:p>
          </p:txBody>
        </p:sp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A79D8E62-FA3A-C19D-928A-5DFCD77F4F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8" y="1439"/>
              <a:ext cx="191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DE" altLang="en-DE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SRAM</a:t>
              </a:r>
              <a:endParaRPr kumimoji="0" lang="en-DE" altLang="en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28">
              <a:extLst>
                <a:ext uri="{FF2B5EF4-FFF2-40B4-BE49-F238E27FC236}">
                  <a16:creationId xmlns:a16="http://schemas.microsoft.com/office/drawing/2014/main" id="{6CF07992-31FC-8C4D-0A5F-F122FD8E4D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4" y="1505"/>
              <a:ext cx="371" cy="278"/>
            </a:xfrm>
            <a:prstGeom prst="rect">
              <a:avLst/>
            </a:prstGeom>
            <a:solidFill>
              <a:srgbClr val="FBD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DE" dirty="0"/>
            </a:p>
          </p:txBody>
        </p:sp>
        <p:sp>
          <p:nvSpPr>
            <p:cNvPr id="34" name="Rectangle 29">
              <a:extLst>
                <a:ext uri="{FF2B5EF4-FFF2-40B4-BE49-F238E27FC236}">
                  <a16:creationId xmlns:a16="http://schemas.microsoft.com/office/drawing/2014/main" id="{9732BDFC-56CF-5B59-5480-22A1091726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4" y="1505"/>
              <a:ext cx="371" cy="278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DE"/>
            </a:p>
          </p:txBody>
        </p:sp>
        <p:sp>
          <p:nvSpPr>
            <p:cNvPr id="35" name="Rectangle 30">
              <a:extLst>
                <a:ext uri="{FF2B5EF4-FFF2-40B4-BE49-F238E27FC236}">
                  <a16:creationId xmlns:a16="http://schemas.microsoft.com/office/drawing/2014/main" id="{97A30167-E353-DCC6-F0B9-D1BCE02B02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1" y="1609"/>
              <a:ext cx="191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DE" altLang="en-DE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SRAM</a:t>
              </a:r>
              <a:endParaRPr kumimoji="0" lang="en-DE" altLang="en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31">
              <a:extLst>
                <a:ext uri="{FF2B5EF4-FFF2-40B4-BE49-F238E27FC236}">
                  <a16:creationId xmlns:a16="http://schemas.microsoft.com/office/drawing/2014/main" id="{288D9BCF-5F38-F21D-9D83-80D52111D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8" y="1165"/>
              <a:ext cx="494" cy="618"/>
            </a:xfrm>
            <a:prstGeom prst="rect">
              <a:avLst/>
            </a:prstGeom>
            <a:solidFill>
              <a:srgbClr val="E5B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DE"/>
            </a:p>
          </p:txBody>
        </p:sp>
        <p:sp>
          <p:nvSpPr>
            <p:cNvPr id="37" name="Rectangle 32">
              <a:extLst>
                <a:ext uri="{FF2B5EF4-FFF2-40B4-BE49-F238E27FC236}">
                  <a16:creationId xmlns:a16="http://schemas.microsoft.com/office/drawing/2014/main" id="{554E8470-B9AA-9857-CF36-08F70666EA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8" y="1165"/>
              <a:ext cx="494" cy="618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DE"/>
            </a:p>
          </p:txBody>
        </p:sp>
        <p:sp>
          <p:nvSpPr>
            <p:cNvPr id="38" name="Rectangle 33">
              <a:extLst>
                <a:ext uri="{FF2B5EF4-FFF2-40B4-BE49-F238E27FC236}">
                  <a16:creationId xmlns:a16="http://schemas.microsoft.com/office/drawing/2014/main" id="{1E9EE994-1333-8B76-B16D-24A642B091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8" y="1397"/>
              <a:ext cx="21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DE" altLang="en-DE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SRAM</a:t>
              </a:r>
              <a:endParaRPr kumimoji="0" lang="en-DE" altLang="en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34">
              <a:extLst>
                <a:ext uri="{FF2B5EF4-FFF2-40B4-BE49-F238E27FC236}">
                  <a16:creationId xmlns:a16="http://schemas.microsoft.com/office/drawing/2014/main" id="{3387B69A-0A2B-887B-97BA-EAE58444E3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9" y="1476"/>
              <a:ext cx="54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DE" altLang="en-DE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DE" altLang="en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35">
              <a:extLst>
                <a:ext uri="{FF2B5EF4-FFF2-40B4-BE49-F238E27FC236}">
                  <a16:creationId xmlns:a16="http://schemas.microsoft.com/office/drawing/2014/main" id="{B291BDDF-EC1A-46BD-9A97-902C6E5D73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4" y="1476"/>
              <a:ext cx="27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DE" altLang="en-DE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Refresh </a:t>
              </a:r>
              <a:endParaRPr kumimoji="0" lang="en-DE" altLang="en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Line 36">
              <a:extLst>
                <a:ext uri="{FF2B5EF4-FFF2-40B4-BE49-F238E27FC236}">
                  <a16:creationId xmlns:a16="http://schemas.microsoft.com/office/drawing/2014/main" id="{58DF9B0A-3AF7-2BB1-523B-BE26D78404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48" y="1305"/>
              <a:ext cx="370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DE"/>
            </a:p>
          </p:txBody>
        </p:sp>
        <p:sp>
          <p:nvSpPr>
            <p:cNvPr id="42" name="Line 37">
              <a:extLst>
                <a:ext uri="{FF2B5EF4-FFF2-40B4-BE49-F238E27FC236}">
                  <a16:creationId xmlns:a16="http://schemas.microsoft.com/office/drawing/2014/main" id="{5EA7B6DF-3B9E-B9A2-AB42-8571EF3D49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71" y="1475"/>
              <a:ext cx="247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DE"/>
            </a:p>
          </p:txBody>
        </p:sp>
        <p:sp>
          <p:nvSpPr>
            <p:cNvPr id="43" name="Line 38">
              <a:extLst>
                <a:ext uri="{FF2B5EF4-FFF2-40B4-BE49-F238E27FC236}">
                  <a16:creationId xmlns:a16="http://schemas.microsoft.com/office/drawing/2014/main" id="{188C8BF1-9A38-5AB9-60C3-64F3FF4CF7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5" y="1644"/>
              <a:ext cx="123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DE"/>
            </a:p>
          </p:txBody>
        </p:sp>
        <p:sp>
          <p:nvSpPr>
            <p:cNvPr id="44" name="Rectangle 39">
              <a:extLst>
                <a:ext uri="{FF2B5EF4-FFF2-40B4-BE49-F238E27FC236}">
                  <a16:creationId xmlns:a16="http://schemas.microsoft.com/office/drawing/2014/main" id="{E5E92356-027D-7591-54FC-33F1BE764E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2" y="2710"/>
              <a:ext cx="1392" cy="804"/>
            </a:xfrm>
            <a:prstGeom prst="rect">
              <a:avLst/>
            </a:prstGeom>
            <a:solidFill>
              <a:srgbClr val="DDE2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DE"/>
            </a:p>
          </p:txBody>
        </p:sp>
        <p:sp>
          <p:nvSpPr>
            <p:cNvPr id="45" name="Rectangle 40">
              <a:extLst>
                <a:ext uri="{FF2B5EF4-FFF2-40B4-BE49-F238E27FC236}">
                  <a16:creationId xmlns:a16="http://schemas.microsoft.com/office/drawing/2014/main" id="{801CEB9F-E2A3-5173-75C0-8108A756F7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2" y="2710"/>
              <a:ext cx="1392" cy="804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DE"/>
            </a:p>
          </p:txBody>
        </p:sp>
        <p:sp>
          <p:nvSpPr>
            <p:cNvPr id="46" name="Rectangle 41">
              <a:extLst>
                <a:ext uri="{FF2B5EF4-FFF2-40B4-BE49-F238E27FC236}">
                  <a16:creationId xmlns:a16="http://schemas.microsoft.com/office/drawing/2014/main" id="{52A0601F-7F57-BA0C-1EF3-0DECE905D7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7" y="3416"/>
              <a:ext cx="468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DE" altLang="en-DE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Periph Instances</a:t>
              </a:r>
              <a:endParaRPr kumimoji="0" lang="en-DE" altLang="en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42">
              <a:extLst>
                <a:ext uri="{FF2B5EF4-FFF2-40B4-BE49-F238E27FC236}">
                  <a16:creationId xmlns:a16="http://schemas.microsoft.com/office/drawing/2014/main" id="{ECD83D38-9D6B-3249-9198-F183912BF2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7" y="2772"/>
              <a:ext cx="371" cy="278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DE"/>
            </a:p>
          </p:txBody>
        </p:sp>
        <p:sp>
          <p:nvSpPr>
            <p:cNvPr id="48" name="Rectangle 43">
              <a:extLst>
                <a:ext uri="{FF2B5EF4-FFF2-40B4-BE49-F238E27FC236}">
                  <a16:creationId xmlns:a16="http://schemas.microsoft.com/office/drawing/2014/main" id="{B43EAC01-2C7E-941C-66C4-CBAD0238B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7" y="2772"/>
              <a:ext cx="371" cy="278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DE"/>
            </a:p>
          </p:txBody>
        </p:sp>
        <p:sp>
          <p:nvSpPr>
            <p:cNvPr id="49" name="Rectangle 44">
              <a:extLst>
                <a:ext uri="{FF2B5EF4-FFF2-40B4-BE49-F238E27FC236}">
                  <a16:creationId xmlns:a16="http://schemas.microsoft.com/office/drawing/2014/main" id="{0D6A672D-4A35-499B-C13A-3426802736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8" y="2876"/>
              <a:ext cx="196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DE" altLang="en-DE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Voter </a:t>
              </a:r>
              <a:endParaRPr kumimoji="0" lang="en-DE" altLang="en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45">
              <a:extLst>
                <a:ext uri="{FF2B5EF4-FFF2-40B4-BE49-F238E27FC236}">
                  <a16:creationId xmlns:a16="http://schemas.microsoft.com/office/drawing/2014/main" id="{DDCB9AFA-4163-973E-7610-A674406808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3" y="2876"/>
              <a:ext cx="65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DE" altLang="en-DE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</a:t>
              </a:r>
              <a:endParaRPr kumimoji="0" lang="en-DE" altLang="en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46">
              <a:extLst>
                <a:ext uri="{FF2B5EF4-FFF2-40B4-BE49-F238E27FC236}">
                  <a16:creationId xmlns:a16="http://schemas.microsoft.com/office/drawing/2014/main" id="{2F24868B-488E-2461-FB4A-CB6644E4C0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1" y="2942"/>
              <a:ext cx="370" cy="278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DE"/>
            </a:p>
          </p:txBody>
        </p:sp>
        <p:sp>
          <p:nvSpPr>
            <p:cNvPr id="52" name="Rectangle 47">
              <a:extLst>
                <a:ext uri="{FF2B5EF4-FFF2-40B4-BE49-F238E27FC236}">
                  <a16:creationId xmlns:a16="http://schemas.microsoft.com/office/drawing/2014/main" id="{4EAEA900-8D56-12D7-B5F7-2EBF9C8940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1" y="2942"/>
              <a:ext cx="370" cy="278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DE"/>
            </a:p>
          </p:txBody>
        </p:sp>
        <p:sp>
          <p:nvSpPr>
            <p:cNvPr id="53" name="Rectangle 48">
              <a:extLst>
                <a:ext uri="{FF2B5EF4-FFF2-40B4-BE49-F238E27FC236}">
                  <a16:creationId xmlns:a16="http://schemas.microsoft.com/office/drawing/2014/main" id="{1D9D9A88-7EF8-C317-7900-B0EEAE83F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1" y="3046"/>
              <a:ext cx="196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DE" altLang="en-DE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Voter </a:t>
              </a:r>
              <a:endParaRPr kumimoji="0" lang="en-DE" altLang="en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49">
              <a:extLst>
                <a:ext uri="{FF2B5EF4-FFF2-40B4-BE49-F238E27FC236}">
                  <a16:creationId xmlns:a16="http://schemas.microsoft.com/office/drawing/2014/main" id="{01ED340C-B50B-0E72-5EBD-2F567BEF57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7" y="3046"/>
              <a:ext cx="65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DE" altLang="en-DE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</a:t>
              </a:r>
              <a:endParaRPr kumimoji="0" lang="en-DE" altLang="en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50">
              <a:extLst>
                <a:ext uri="{FF2B5EF4-FFF2-40B4-BE49-F238E27FC236}">
                  <a16:creationId xmlns:a16="http://schemas.microsoft.com/office/drawing/2014/main" id="{337D4236-31DB-3706-DF32-3475E4C828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4" y="3112"/>
              <a:ext cx="371" cy="278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DE"/>
            </a:p>
          </p:txBody>
        </p:sp>
        <p:sp>
          <p:nvSpPr>
            <p:cNvPr id="56" name="Rectangle 51">
              <a:extLst>
                <a:ext uri="{FF2B5EF4-FFF2-40B4-BE49-F238E27FC236}">
                  <a16:creationId xmlns:a16="http://schemas.microsoft.com/office/drawing/2014/main" id="{9EC2971B-70AA-64EF-1006-A27A29B67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4" y="3112"/>
              <a:ext cx="371" cy="278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DE"/>
            </a:p>
          </p:txBody>
        </p:sp>
        <p:sp>
          <p:nvSpPr>
            <p:cNvPr id="57" name="Rectangle 52">
              <a:extLst>
                <a:ext uri="{FF2B5EF4-FFF2-40B4-BE49-F238E27FC236}">
                  <a16:creationId xmlns:a16="http://schemas.microsoft.com/office/drawing/2014/main" id="{7267C497-727C-31B4-015E-5CCD71EF2B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4" y="3216"/>
              <a:ext cx="229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DE" altLang="en-DE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Voter X</a:t>
              </a:r>
              <a:endParaRPr kumimoji="0" lang="en-DE" altLang="en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53">
              <a:extLst>
                <a:ext uri="{FF2B5EF4-FFF2-40B4-BE49-F238E27FC236}">
                  <a16:creationId xmlns:a16="http://schemas.microsoft.com/office/drawing/2014/main" id="{88D4EAF7-6A2E-C6AD-7FD9-44B217ED8E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8" y="2772"/>
              <a:ext cx="494" cy="618"/>
            </a:xfrm>
            <a:prstGeom prst="rect">
              <a:avLst/>
            </a:prstGeom>
            <a:solidFill>
              <a:srgbClr val="E5B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DE"/>
            </a:p>
          </p:txBody>
        </p:sp>
        <p:sp>
          <p:nvSpPr>
            <p:cNvPr id="59" name="Rectangle 54">
              <a:extLst>
                <a:ext uri="{FF2B5EF4-FFF2-40B4-BE49-F238E27FC236}">
                  <a16:creationId xmlns:a16="http://schemas.microsoft.com/office/drawing/2014/main" id="{12804304-08CF-0F54-B37B-F3BBA21C35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8" y="2772"/>
              <a:ext cx="494" cy="618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DE"/>
            </a:p>
          </p:txBody>
        </p:sp>
        <p:sp>
          <p:nvSpPr>
            <p:cNvPr id="60" name="Rectangle 55">
              <a:extLst>
                <a:ext uri="{FF2B5EF4-FFF2-40B4-BE49-F238E27FC236}">
                  <a16:creationId xmlns:a16="http://schemas.microsoft.com/office/drawing/2014/main" id="{90319385-693B-433E-0BDA-4DB196A232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0" y="2972"/>
              <a:ext cx="21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DE" sz="2400" b="0" i="0" dirty="0">
                  <a:solidFill>
                    <a:srgbClr val="202122"/>
                  </a:solidFill>
                  <a:effectLst/>
                  <a:latin typeface="Arial" panose="020B0604020202020204" pitchFamily="34" charset="0"/>
                </a:rPr>
                <a:t>≥</a:t>
              </a:r>
              <a:r>
                <a:rPr lang="en-US" sz="2400" b="0" i="0" dirty="0">
                  <a:solidFill>
                    <a:srgbClr val="202122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en-DE" altLang="en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Rectangle 56">
              <a:extLst>
                <a:ext uri="{FF2B5EF4-FFF2-40B4-BE49-F238E27FC236}">
                  <a16:creationId xmlns:a16="http://schemas.microsoft.com/office/drawing/2014/main" id="{60104516-7CD0-DB3C-C813-7ED4360A92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7" y="2972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DE" altLang="en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Line 57">
              <a:extLst>
                <a:ext uri="{FF2B5EF4-FFF2-40B4-BE49-F238E27FC236}">
                  <a16:creationId xmlns:a16="http://schemas.microsoft.com/office/drawing/2014/main" id="{B207C1DE-31D0-77D6-8F64-2DA44439C0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48" y="2911"/>
              <a:ext cx="370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DE"/>
            </a:p>
          </p:txBody>
        </p:sp>
        <p:sp>
          <p:nvSpPr>
            <p:cNvPr id="63" name="Line 58">
              <a:extLst>
                <a:ext uri="{FF2B5EF4-FFF2-40B4-BE49-F238E27FC236}">
                  <a16:creationId xmlns:a16="http://schemas.microsoft.com/office/drawing/2014/main" id="{3405F13F-78FA-293E-4EBC-60BD005E12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71" y="3081"/>
              <a:ext cx="247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DE"/>
            </a:p>
          </p:txBody>
        </p:sp>
        <p:sp>
          <p:nvSpPr>
            <p:cNvPr id="64" name="Line 59">
              <a:extLst>
                <a:ext uri="{FF2B5EF4-FFF2-40B4-BE49-F238E27FC236}">
                  <a16:creationId xmlns:a16="http://schemas.microsoft.com/office/drawing/2014/main" id="{00F574E3-86BF-8563-5DC2-5BDA92F283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5" y="3251"/>
              <a:ext cx="123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DE"/>
            </a:p>
          </p:txBody>
        </p:sp>
        <p:sp>
          <p:nvSpPr>
            <p:cNvPr id="65" name="Freeform 60">
              <a:extLst>
                <a:ext uri="{FF2B5EF4-FFF2-40B4-BE49-F238E27FC236}">
                  <a16:creationId xmlns:a16="http://schemas.microsoft.com/office/drawing/2014/main" id="{B6AF4BE5-FD9A-2723-778A-448DD7B76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2" y="2489"/>
              <a:ext cx="514" cy="592"/>
            </a:xfrm>
            <a:custGeom>
              <a:avLst/>
              <a:gdLst>
                <a:gd name="T0" fmla="*/ 514 w 514"/>
                <a:gd name="T1" fmla="*/ 0 h 592"/>
                <a:gd name="T2" fmla="*/ 226 w 514"/>
                <a:gd name="T3" fmla="*/ 0 h 592"/>
                <a:gd name="T4" fmla="*/ 226 w 514"/>
                <a:gd name="T5" fmla="*/ 592 h 592"/>
                <a:gd name="T6" fmla="*/ 0 w 514"/>
                <a:gd name="T7" fmla="*/ 592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4" h="592">
                  <a:moveTo>
                    <a:pt x="514" y="0"/>
                  </a:moveTo>
                  <a:lnTo>
                    <a:pt x="226" y="0"/>
                  </a:lnTo>
                  <a:lnTo>
                    <a:pt x="226" y="592"/>
                  </a:lnTo>
                  <a:lnTo>
                    <a:pt x="0" y="592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DE"/>
            </a:p>
          </p:txBody>
        </p:sp>
        <p:sp>
          <p:nvSpPr>
            <p:cNvPr id="66" name="Rectangle 61">
              <a:extLst>
                <a:ext uri="{FF2B5EF4-FFF2-40B4-BE49-F238E27FC236}">
                  <a16:creationId xmlns:a16="http://schemas.microsoft.com/office/drawing/2014/main" id="{A3538FF5-F567-4F7C-80AA-5DEBE6911F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2" y="1845"/>
              <a:ext cx="1392" cy="803"/>
            </a:xfrm>
            <a:prstGeom prst="rect">
              <a:avLst/>
            </a:prstGeom>
            <a:solidFill>
              <a:srgbClr val="DDE2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DE"/>
            </a:p>
          </p:txBody>
        </p:sp>
        <p:sp>
          <p:nvSpPr>
            <p:cNvPr id="67" name="Rectangle 62">
              <a:extLst>
                <a:ext uri="{FF2B5EF4-FFF2-40B4-BE49-F238E27FC236}">
                  <a16:creationId xmlns:a16="http://schemas.microsoft.com/office/drawing/2014/main" id="{D1921D9D-38B9-BD44-AFB0-B761281C7B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2" y="1845"/>
              <a:ext cx="1392" cy="803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DE"/>
            </a:p>
          </p:txBody>
        </p:sp>
        <p:sp>
          <p:nvSpPr>
            <p:cNvPr id="68" name="Rectangle 63">
              <a:extLst>
                <a:ext uri="{FF2B5EF4-FFF2-40B4-BE49-F238E27FC236}">
                  <a16:creationId xmlns:a16="http://schemas.microsoft.com/office/drawing/2014/main" id="{C6737761-91BD-FA72-A563-8C3E19A977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8" y="2551"/>
              <a:ext cx="425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DE" altLang="en-DE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Core Instances</a:t>
              </a:r>
              <a:endParaRPr kumimoji="0" lang="en-DE" altLang="en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Rectangle 64">
              <a:extLst>
                <a:ext uri="{FF2B5EF4-FFF2-40B4-BE49-F238E27FC236}">
                  <a16:creationId xmlns:a16="http://schemas.microsoft.com/office/drawing/2014/main" id="{E6C5A77C-70EE-5CBF-D490-57BA41C1DE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7" y="1907"/>
              <a:ext cx="371" cy="278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DE"/>
            </a:p>
          </p:txBody>
        </p:sp>
        <p:sp>
          <p:nvSpPr>
            <p:cNvPr id="70" name="Rectangle 65">
              <a:extLst>
                <a:ext uri="{FF2B5EF4-FFF2-40B4-BE49-F238E27FC236}">
                  <a16:creationId xmlns:a16="http://schemas.microsoft.com/office/drawing/2014/main" id="{4AC0A482-FC2E-D1B6-BA08-0FD1011FFF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7" y="1907"/>
              <a:ext cx="371" cy="278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DE"/>
            </a:p>
          </p:txBody>
        </p:sp>
        <p:sp>
          <p:nvSpPr>
            <p:cNvPr id="71" name="Rectangle 66">
              <a:extLst>
                <a:ext uri="{FF2B5EF4-FFF2-40B4-BE49-F238E27FC236}">
                  <a16:creationId xmlns:a16="http://schemas.microsoft.com/office/drawing/2014/main" id="{390CE376-03BA-EC88-C22B-5C5B96257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8" y="2011"/>
              <a:ext cx="196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DE" altLang="en-DE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Voter </a:t>
              </a:r>
              <a:endParaRPr kumimoji="0" lang="en-DE" altLang="en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" name="Rectangle 67">
              <a:extLst>
                <a:ext uri="{FF2B5EF4-FFF2-40B4-BE49-F238E27FC236}">
                  <a16:creationId xmlns:a16="http://schemas.microsoft.com/office/drawing/2014/main" id="{4475C118-3BD4-CDBF-2655-0D73BBAD4A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3" y="2011"/>
              <a:ext cx="65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DE" altLang="en-DE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</a:t>
              </a:r>
              <a:endParaRPr kumimoji="0" lang="en-DE" altLang="en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3" name="Rectangle 68">
              <a:extLst>
                <a:ext uri="{FF2B5EF4-FFF2-40B4-BE49-F238E27FC236}">
                  <a16:creationId xmlns:a16="http://schemas.microsoft.com/office/drawing/2014/main" id="{F074EECB-37EB-5425-8BEF-D7EAA4EEF8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1" y="2077"/>
              <a:ext cx="370" cy="278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DE"/>
            </a:p>
          </p:txBody>
        </p:sp>
        <p:sp>
          <p:nvSpPr>
            <p:cNvPr id="74" name="Rectangle 69">
              <a:extLst>
                <a:ext uri="{FF2B5EF4-FFF2-40B4-BE49-F238E27FC236}">
                  <a16:creationId xmlns:a16="http://schemas.microsoft.com/office/drawing/2014/main" id="{2F890604-3688-A6BE-49CA-03480CE48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1" y="2077"/>
              <a:ext cx="370" cy="278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DE"/>
            </a:p>
          </p:txBody>
        </p:sp>
        <p:sp>
          <p:nvSpPr>
            <p:cNvPr id="75" name="Rectangle 70">
              <a:extLst>
                <a:ext uri="{FF2B5EF4-FFF2-40B4-BE49-F238E27FC236}">
                  <a16:creationId xmlns:a16="http://schemas.microsoft.com/office/drawing/2014/main" id="{ADDA6EB3-530D-65D9-2E6E-6DDA075E76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1" y="2182"/>
              <a:ext cx="196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DE" altLang="en-DE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Voter </a:t>
              </a:r>
              <a:endParaRPr kumimoji="0" lang="en-DE" altLang="en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" name="Rectangle 71">
              <a:extLst>
                <a:ext uri="{FF2B5EF4-FFF2-40B4-BE49-F238E27FC236}">
                  <a16:creationId xmlns:a16="http://schemas.microsoft.com/office/drawing/2014/main" id="{5356DAA7-86FC-B647-AABD-AB07F613A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7" y="2182"/>
              <a:ext cx="65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DE" altLang="en-DE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</a:t>
              </a:r>
              <a:endParaRPr kumimoji="0" lang="en-DE" altLang="en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7" name="Rectangle 72">
              <a:extLst>
                <a:ext uri="{FF2B5EF4-FFF2-40B4-BE49-F238E27FC236}">
                  <a16:creationId xmlns:a16="http://schemas.microsoft.com/office/drawing/2014/main" id="{329A2B39-C750-6575-BB58-CDD82C2BAA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4" y="2247"/>
              <a:ext cx="371" cy="278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DE"/>
            </a:p>
          </p:txBody>
        </p:sp>
        <p:sp>
          <p:nvSpPr>
            <p:cNvPr id="78" name="Rectangle 73">
              <a:extLst>
                <a:ext uri="{FF2B5EF4-FFF2-40B4-BE49-F238E27FC236}">
                  <a16:creationId xmlns:a16="http://schemas.microsoft.com/office/drawing/2014/main" id="{45C26AC9-DD12-8E64-603F-DD435DDD95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4" y="2247"/>
              <a:ext cx="371" cy="278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DE"/>
            </a:p>
          </p:txBody>
        </p:sp>
        <p:sp>
          <p:nvSpPr>
            <p:cNvPr id="79" name="Rectangle 74">
              <a:extLst>
                <a:ext uri="{FF2B5EF4-FFF2-40B4-BE49-F238E27FC236}">
                  <a16:creationId xmlns:a16="http://schemas.microsoft.com/office/drawing/2014/main" id="{57A8A55E-96E4-EF72-3E52-94D194173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4" y="2352"/>
              <a:ext cx="229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DE" altLang="en-DE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Voter X</a:t>
              </a:r>
              <a:endParaRPr kumimoji="0" lang="en-DE" altLang="en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0" name="Rectangle 75">
              <a:extLst>
                <a:ext uri="{FF2B5EF4-FFF2-40B4-BE49-F238E27FC236}">
                  <a16:creationId xmlns:a16="http://schemas.microsoft.com/office/drawing/2014/main" id="{3024EB84-689A-9C19-F170-EFBB0ABD43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8" y="1907"/>
              <a:ext cx="494" cy="618"/>
            </a:xfrm>
            <a:prstGeom prst="rect">
              <a:avLst/>
            </a:prstGeom>
            <a:solidFill>
              <a:srgbClr val="E5B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DE" dirty="0"/>
            </a:p>
          </p:txBody>
        </p:sp>
        <p:sp>
          <p:nvSpPr>
            <p:cNvPr id="81" name="Rectangle 76">
              <a:extLst>
                <a:ext uri="{FF2B5EF4-FFF2-40B4-BE49-F238E27FC236}">
                  <a16:creationId xmlns:a16="http://schemas.microsoft.com/office/drawing/2014/main" id="{7EA1A465-527D-7324-A605-4377C14E4E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8" y="1907"/>
              <a:ext cx="494" cy="618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DE"/>
            </a:p>
          </p:txBody>
        </p:sp>
        <p:sp>
          <p:nvSpPr>
            <p:cNvPr id="82" name="Rectangle 77">
              <a:extLst>
                <a:ext uri="{FF2B5EF4-FFF2-40B4-BE49-F238E27FC236}">
                  <a16:creationId xmlns:a16="http://schemas.microsoft.com/office/drawing/2014/main" id="{4D61DCEE-C3A4-1ABE-8BF3-6A96114213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0" y="2108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DE" altLang="en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" name="Rectangle 78">
              <a:extLst>
                <a:ext uri="{FF2B5EF4-FFF2-40B4-BE49-F238E27FC236}">
                  <a16:creationId xmlns:a16="http://schemas.microsoft.com/office/drawing/2014/main" id="{08AC27A4-CD72-602F-E46B-15733D90C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1" y="2118"/>
              <a:ext cx="19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DE" sz="2400" b="0" i="0" dirty="0">
                  <a:solidFill>
                    <a:srgbClr val="202122"/>
                  </a:solidFill>
                  <a:effectLst/>
                  <a:latin typeface="Arial" panose="020B0604020202020204" pitchFamily="34" charset="0"/>
                </a:rPr>
                <a:t>≥</a:t>
              </a:r>
              <a:r>
                <a:rPr kumimoji="0" lang="en-US" altLang="en-DE" sz="2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</a:t>
              </a:r>
              <a:endParaRPr kumimoji="0" lang="en-DE" altLang="en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4" name="Line 79">
              <a:extLst>
                <a:ext uri="{FF2B5EF4-FFF2-40B4-BE49-F238E27FC236}">
                  <a16:creationId xmlns:a16="http://schemas.microsoft.com/office/drawing/2014/main" id="{916547DA-EA08-5842-0A84-BD342FB922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48" y="2046"/>
              <a:ext cx="370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DE"/>
            </a:p>
          </p:txBody>
        </p:sp>
        <p:sp>
          <p:nvSpPr>
            <p:cNvPr id="85" name="Line 80">
              <a:extLst>
                <a:ext uri="{FF2B5EF4-FFF2-40B4-BE49-F238E27FC236}">
                  <a16:creationId xmlns:a16="http://schemas.microsoft.com/office/drawing/2014/main" id="{81238A9D-A410-8361-731A-82911A7D42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71" y="2216"/>
              <a:ext cx="247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DE"/>
            </a:p>
          </p:txBody>
        </p:sp>
        <p:sp>
          <p:nvSpPr>
            <p:cNvPr id="86" name="Line 81">
              <a:extLst>
                <a:ext uri="{FF2B5EF4-FFF2-40B4-BE49-F238E27FC236}">
                  <a16:creationId xmlns:a16="http://schemas.microsoft.com/office/drawing/2014/main" id="{0DA99D3E-765A-323C-4472-C17D234576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5" y="2386"/>
              <a:ext cx="123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DE"/>
            </a:p>
          </p:txBody>
        </p:sp>
        <p:sp>
          <p:nvSpPr>
            <p:cNvPr id="87" name="Line 82">
              <a:extLst>
                <a:ext uri="{FF2B5EF4-FFF2-40B4-BE49-F238E27FC236}">
                  <a16:creationId xmlns:a16="http://schemas.microsoft.com/office/drawing/2014/main" id="{31BC46DB-2E40-EABF-A0AE-DF9E443313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2" y="2216"/>
              <a:ext cx="514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DE"/>
            </a:p>
          </p:txBody>
        </p:sp>
        <p:sp>
          <p:nvSpPr>
            <p:cNvPr id="88" name="Rectangle 83">
              <a:extLst>
                <a:ext uri="{FF2B5EF4-FFF2-40B4-BE49-F238E27FC236}">
                  <a16:creationId xmlns:a16="http://schemas.microsoft.com/office/drawing/2014/main" id="{D3559C0A-9A0A-03BF-923A-AD2A5BF383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6" y="2334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DE" altLang="en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84">
              <a:extLst>
                <a:ext uri="{FF2B5EF4-FFF2-40B4-BE49-F238E27FC236}">
                  <a16:creationId xmlns:a16="http://schemas.microsoft.com/office/drawing/2014/main" id="{9235A452-1870-F49A-42B0-2FF193427A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6" y="3189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DE" altLang="en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426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AD1623-111D-49F6-7808-AA2A35DCB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STRV-R1 | Implementation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16B39B8-CC76-75CA-FCFC-76ACB1B2E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3DBF2-33A2-4938-B09F-89A57BE9534B}" type="datetime1">
              <a:rPr lang="de-DE" smtClean="0"/>
              <a:pPr/>
              <a:t>23.02.2023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05088F-3B3B-41EF-DEEB-5438E1B8B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STRV-R1 (SEU-tolerant-RISC-V) Verbundmeeting Heidelberg | alexander.walsemann@fh-dortmund.de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C79FDBF-7F1C-991E-83EA-04D6DFA3D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6A7F-4343-4E4D-B14D-5E7A03778B25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2988318B-1F15-0CD0-4DB9-08D0940E5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66506"/>
            <a:ext cx="9144000" cy="5486830"/>
          </a:xfrm>
        </p:spPr>
        <p:txBody>
          <a:bodyPr>
            <a:normAutofit lnSpcReduction="10000"/>
          </a:bodyPr>
          <a:lstStyle/>
          <a:p>
            <a:r>
              <a:rPr lang="en-US" noProof="0" dirty="0"/>
              <a:t>65nm Technology </a:t>
            </a:r>
          </a:p>
          <a:p>
            <a:r>
              <a:rPr lang="en-US" noProof="0" dirty="0"/>
              <a:t>Size: 2x2mm</a:t>
            </a:r>
          </a:p>
          <a:p>
            <a:pPr marL="0" indent="0">
              <a:buNone/>
            </a:pPr>
            <a:endParaRPr lang="en-US" noProof="0" dirty="0"/>
          </a:p>
          <a:p>
            <a:r>
              <a:rPr lang="en-US" noProof="0" dirty="0"/>
              <a:t>RV32I Core with M and C extension</a:t>
            </a:r>
          </a:p>
          <a:p>
            <a:r>
              <a:rPr lang="en-US" noProof="0" dirty="0"/>
              <a:t>50 MHz @ 1.2V</a:t>
            </a:r>
          </a:p>
          <a:p>
            <a:endParaRPr lang="en-US" noProof="0" dirty="0"/>
          </a:p>
          <a:p>
            <a:r>
              <a:rPr lang="en-US" noProof="0" dirty="0"/>
              <a:t>3x32 Kbyte Dual-Port SRAM</a:t>
            </a:r>
          </a:p>
          <a:p>
            <a:pPr lvl="1"/>
            <a:r>
              <a:rPr lang="en-US" noProof="0" dirty="0"/>
              <a:t>Divided into two 16Bit wide SRAM cells</a:t>
            </a:r>
          </a:p>
          <a:p>
            <a:r>
              <a:rPr lang="en-US" dirty="0"/>
              <a:t>SRAM-Scrubbing</a:t>
            </a:r>
          </a:p>
          <a:p>
            <a:pPr lvl="1"/>
            <a:r>
              <a:rPr lang="en-US" noProof="0" dirty="0"/>
              <a:t>Upper refresh limit 320μs @ 50MHz</a:t>
            </a:r>
          </a:p>
          <a:p>
            <a:pPr lvl="1"/>
            <a:endParaRPr lang="en-US" noProof="0" dirty="0"/>
          </a:p>
          <a:p>
            <a:r>
              <a:rPr lang="en-US" noProof="0" dirty="0"/>
              <a:t>Interfaces:</a:t>
            </a:r>
          </a:p>
          <a:p>
            <a:pPr lvl="1"/>
            <a:r>
              <a:rPr lang="en-US" noProof="0" dirty="0"/>
              <a:t>UART,  JTAG, 27 GPIOs</a:t>
            </a:r>
          </a:p>
          <a:p>
            <a:pPr>
              <a:lnSpc>
                <a:spcPct val="150000"/>
              </a:lnSpc>
            </a:pPr>
            <a:r>
              <a:rPr lang="en-US" noProof="0" dirty="0"/>
              <a:t>Separate power domains:</a:t>
            </a:r>
          </a:p>
          <a:p>
            <a:pPr lvl="1"/>
            <a:r>
              <a:rPr lang="en-US" noProof="0" dirty="0"/>
              <a:t>Core</a:t>
            </a:r>
          </a:p>
          <a:p>
            <a:pPr lvl="1"/>
            <a:r>
              <a:rPr lang="en-US" noProof="0" dirty="0"/>
              <a:t>SRAM</a:t>
            </a:r>
          </a:p>
          <a:p>
            <a:pPr lvl="1"/>
            <a:r>
              <a:rPr lang="en-US" noProof="0" dirty="0"/>
              <a:t>Peripherals + </a:t>
            </a:r>
            <a:r>
              <a:rPr lang="en-US" noProof="0" dirty="0" err="1"/>
              <a:t>Padring</a:t>
            </a:r>
            <a:endParaRPr lang="en-US" noProof="0" dirty="0"/>
          </a:p>
          <a:p>
            <a:pPr lvl="1"/>
            <a:endParaRPr lang="en-US" sz="1600" noProof="0" dirty="0"/>
          </a:p>
          <a:p>
            <a:pPr lvl="1"/>
            <a:endParaRPr lang="en-US" sz="1600" dirty="0"/>
          </a:p>
          <a:p>
            <a:pPr lvl="1"/>
            <a:endParaRPr lang="en-US" sz="1600" noProof="0" dirty="0"/>
          </a:p>
          <a:p>
            <a:pPr marL="457200" lvl="1" indent="0">
              <a:buNone/>
            </a:pPr>
            <a:endParaRPr lang="en-US" noProof="0" dirty="0"/>
          </a:p>
        </p:txBody>
      </p:sp>
      <p:grpSp>
        <p:nvGrpSpPr>
          <p:cNvPr id="20" name="Gruppieren 7">
            <a:extLst>
              <a:ext uri="{FF2B5EF4-FFF2-40B4-BE49-F238E27FC236}">
                <a16:creationId xmlns:a16="http://schemas.microsoft.com/office/drawing/2014/main" id="{09B3D5E3-699A-EE37-241F-BA4C100779B9}"/>
              </a:ext>
            </a:extLst>
          </p:cNvPr>
          <p:cNvGrpSpPr/>
          <p:nvPr/>
        </p:nvGrpSpPr>
        <p:grpSpPr>
          <a:xfrm>
            <a:off x="4608004" y="1743045"/>
            <a:ext cx="3769994" cy="3744493"/>
            <a:chOff x="4067944" y="559268"/>
            <a:chExt cx="4964521" cy="4930940"/>
          </a:xfrm>
        </p:grpSpPr>
        <p:pic>
          <p:nvPicPr>
            <p:cNvPr id="21" name="Grafik 8">
              <a:extLst>
                <a:ext uri="{FF2B5EF4-FFF2-40B4-BE49-F238E27FC236}">
                  <a16:creationId xmlns:a16="http://schemas.microsoft.com/office/drawing/2014/main" id="{02EF5558-9377-47D6-6729-C0D9E0324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944" y="559268"/>
              <a:ext cx="4964521" cy="4930940"/>
            </a:xfrm>
            <a:prstGeom prst="rect">
              <a:avLst/>
            </a:prstGeom>
          </p:spPr>
        </p:pic>
        <p:sp>
          <p:nvSpPr>
            <p:cNvPr id="22" name="Rechteck 9">
              <a:extLst>
                <a:ext uri="{FF2B5EF4-FFF2-40B4-BE49-F238E27FC236}">
                  <a16:creationId xmlns:a16="http://schemas.microsoft.com/office/drawing/2014/main" id="{9C8BDFDD-1029-6F2D-09E5-5236F9AA8D52}"/>
                </a:ext>
              </a:extLst>
            </p:cNvPr>
            <p:cNvSpPr/>
            <p:nvPr/>
          </p:nvSpPr>
          <p:spPr>
            <a:xfrm>
              <a:off x="4644008" y="986329"/>
              <a:ext cx="792088" cy="130113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>
                  <a:solidFill>
                    <a:srgbClr val="FF0000"/>
                  </a:solidFill>
                </a:rPr>
                <a:t>SRAM</a:t>
              </a:r>
            </a:p>
            <a:p>
              <a:pPr algn="ctr"/>
              <a:r>
                <a:rPr lang="en-US" sz="1300" dirty="0">
                  <a:solidFill>
                    <a:srgbClr val="FF0000"/>
                  </a:solidFill>
                </a:rPr>
                <a:t>1A</a:t>
              </a:r>
              <a:endParaRPr lang="de-DE" sz="1300" dirty="0">
                <a:solidFill>
                  <a:srgbClr val="FF0000"/>
                </a:solidFill>
              </a:endParaRPr>
            </a:p>
          </p:txBody>
        </p:sp>
        <p:sp>
          <p:nvSpPr>
            <p:cNvPr id="23" name="Rechteck 10">
              <a:extLst>
                <a:ext uri="{FF2B5EF4-FFF2-40B4-BE49-F238E27FC236}">
                  <a16:creationId xmlns:a16="http://schemas.microsoft.com/office/drawing/2014/main" id="{89126482-98A6-2BD8-FC26-F2F895E3BC6A}"/>
                </a:ext>
              </a:extLst>
            </p:cNvPr>
            <p:cNvSpPr/>
            <p:nvPr/>
          </p:nvSpPr>
          <p:spPr>
            <a:xfrm>
              <a:off x="5724128" y="988519"/>
              <a:ext cx="792088" cy="129894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>
                  <a:solidFill>
                    <a:srgbClr val="FF0000"/>
                  </a:solidFill>
                </a:rPr>
                <a:t>SRAM</a:t>
              </a:r>
            </a:p>
            <a:p>
              <a:pPr algn="ctr"/>
              <a:r>
                <a:rPr lang="en-US" sz="1300" dirty="0">
                  <a:solidFill>
                    <a:srgbClr val="FF0000"/>
                  </a:solidFill>
                </a:rPr>
                <a:t>2A</a:t>
              </a:r>
              <a:endParaRPr lang="de-DE" sz="1300" dirty="0">
                <a:solidFill>
                  <a:srgbClr val="FF0000"/>
                </a:solidFill>
              </a:endParaRPr>
            </a:p>
          </p:txBody>
        </p:sp>
        <p:sp>
          <p:nvSpPr>
            <p:cNvPr id="24" name="Rechteck 11">
              <a:extLst>
                <a:ext uri="{FF2B5EF4-FFF2-40B4-BE49-F238E27FC236}">
                  <a16:creationId xmlns:a16="http://schemas.microsoft.com/office/drawing/2014/main" id="{97A2DD1C-2095-58D5-02FD-8651EB59A5EE}"/>
                </a:ext>
              </a:extLst>
            </p:cNvPr>
            <p:cNvSpPr/>
            <p:nvPr/>
          </p:nvSpPr>
          <p:spPr>
            <a:xfrm>
              <a:off x="4644008" y="2354383"/>
              <a:ext cx="779884" cy="130113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>
                  <a:solidFill>
                    <a:srgbClr val="FF0000"/>
                  </a:solidFill>
                </a:rPr>
                <a:t>SRAM</a:t>
              </a:r>
            </a:p>
            <a:p>
              <a:pPr algn="ctr"/>
              <a:r>
                <a:rPr lang="en-US" sz="1300" dirty="0">
                  <a:solidFill>
                    <a:srgbClr val="FF0000"/>
                  </a:solidFill>
                </a:rPr>
                <a:t>1B</a:t>
              </a:r>
              <a:endParaRPr lang="de-DE" sz="1300" dirty="0">
                <a:solidFill>
                  <a:srgbClr val="FF0000"/>
                </a:solidFill>
              </a:endParaRPr>
            </a:p>
          </p:txBody>
        </p:sp>
        <p:sp>
          <p:nvSpPr>
            <p:cNvPr id="25" name="Rechteck 12">
              <a:extLst>
                <a:ext uri="{FF2B5EF4-FFF2-40B4-BE49-F238E27FC236}">
                  <a16:creationId xmlns:a16="http://schemas.microsoft.com/office/drawing/2014/main" id="{48E19450-C78D-377F-AB55-6E7FB9DE66C0}"/>
                </a:ext>
              </a:extLst>
            </p:cNvPr>
            <p:cNvSpPr/>
            <p:nvPr/>
          </p:nvSpPr>
          <p:spPr>
            <a:xfrm>
              <a:off x="5724128" y="2356573"/>
              <a:ext cx="779884" cy="129894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>
                  <a:solidFill>
                    <a:srgbClr val="FF0000"/>
                  </a:solidFill>
                </a:rPr>
                <a:t>SRAM</a:t>
              </a:r>
            </a:p>
            <a:p>
              <a:pPr algn="ctr"/>
              <a:r>
                <a:rPr lang="en-US" sz="1300" dirty="0">
                  <a:solidFill>
                    <a:srgbClr val="FF0000"/>
                  </a:solidFill>
                </a:rPr>
                <a:t>2B</a:t>
              </a:r>
              <a:endParaRPr lang="de-DE" sz="1300" dirty="0">
                <a:solidFill>
                  <a:srgbClr val="FF0000"/>
                </a:solidFill>
              </a:endParaRPr>
            </a:p>
          </p:txBody>
        </p:sp>
        <p:sp>
          <p:nvSpPr>
            <p:cNvPr id="26" name="Rechteck 13">
              <a:extLst>
                <a:ext uri="{FF2B5EF4-FFF2-40B4-BE49-F238E27FC236}">
                  <a16:creationId xmlns:a16="http://schemas.microsoft.com/office/drawing/2014/main" id="{B07E7487-BF30-CB16-7D13-9ECDE14D2020}"/>
                </a:ext>
              </a:extLst>
            </p:cNvPr>
            <p:cNvSpPr/>
            <p:nvPr/>
          </p:nvSpPr>
          <p:spPr>
            <a:xfrm>
              <a:off x="4656212" y="3729810"/>
              <a:ext cx="779884" cy="130113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>
                  <a:solidFill>
                    <a:srgbClr val="FF0000"/>
                  </a:solidFill>
                </a:rPr>
                <a:t>SRAM</a:t>
              </a:r>
            </a:p>
            <a:p>
              <a:pPr algn="ctr"/>
              <a:r>
                <a:rPr lang="en-US" sz="1300" dirty="0">
                  <a:solidFill>
                    <a:srgbClr val="FF0000"/>
                  </a:solidFill>
                </a:rPr>
                <a:t>1C</a:t>
              </a:r>
              <a:endParaRPr lang="de-DE" sz="1300" dirty="0">
                <a:solidFill>
                  <a:srgbClr val="FF0000"/>
                </a:solidFill>
              </a:endParaRPr>
            </a:p>
          </p:txBody>
        </p:sp>
        <p:sp>
          <p:nvSpPr>
            <p:cNvPr id="27" name="Rechteck 14">
              <a:extLst>
                <a:ext uri="{FF2B5EF4-FFF2-40B4-BE49-F238E27FC236}">
                  <a16:creationId xmlns:a16="http://schemas.microsoft.com/office/drawing/2014/main" id="{54C31C87-D2F8-7E06-3F75-18B7ABFC3DEE}"/>
                </a:ext>
              </a:extLst>
            </p:cNvPr>
            <p:cNvSpPr/>
            <p:nvPr/>
          </p:nvSpPr>
          <p:spPr>
            <a:xfrm>
              <a:off x="5736332" y="3732000"/>
              <a:ext cx="779884" cy="129894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>
                  <a:solidFill>
                    <a:srgbClr val="FF0000"/>
                  </a:solidFill>
                </a:rPr>
                <a:t>SRAM</a:t>
              </a:r>
            </a:p>
            <a:p>
              <a:pPr algn="ctr"/>
              <a:r>
                <a:rPr lang="en-US" sz="1300" dirty="0">
                  <a:solidFill>
                    <a:srgbClr val="FF0000"/>
                  </a:solidFill>
                </a:rPr>
                <a:t>2C</a:t>
              </a:r>
              <a:endParaRPr lang="de-DE" sz="1300" dirty="0">
                <a:solidFill>
                  <a:srgbClr val="FF0000"/>
                </a:solidFill>
              </a:endParaRPr>
            </a:p>
          </p:txBody>
        </p:sp>
        <p:sp>
          <p:nvSpPr>
            <p:cNvPr id="28" name="Rechteck 15">
              <a:extLst>
                <a:ext uri="{FF2B5EF4-FFF2-40B4-BE49-F238E27FC236}">
                  <a16:creationId xmlns:a16="http://schemas.microsoft.com/office/drawing/2014/main" id="{9B24306C-BA72-948F-81E3-0C4E4DB9E0DD}"/>
                </a:ext>
              </a:extLst>
            </p:cNvPr>
            <p:cNvSpPr/>
            <p:nvPr/>
          </p:nvSpPr>
          <p:spPr>
            <a:xfrm>
              <a:off x="6516216" y="986328"/>
              <a:ext cx="2016224" cy="270367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>
                  <a:solidFill>
                    <a:srgbClr val="FF0000"/>
                  </a:solidFill>
                </a:rPr>
                <a:t>CORE</a:t>
              </a:r>
              <a:endParaRPr lang="de-DE" sz="1300" dirty="0">
                <a:solidFill>
                  <a:srgbClr val="FF0000"/>
                </a:solidFill>
              </a:endParaRPr>
            </a:p>
          </p:txBody>
        </p:sp>
        <p:sp>
          <p:nvSpPr>
            <p:cNvPr id="29" name="Rechteck 16">
              <a:extLst>
                <a:ext uri="{FF2B5EF4-FFF2-40B4-BE49-F238E27FC236}">
                  <a16:creationId xmlns:a16="http://schemas.microsoft.com/office/drawing/2014/main" id="{E1465F36-F9B5-4B6F-4C56-53C19015820C}"/>
                </a:ext>
              </a:extLst>
            </p:cNvPr>
            <p:cNvSpPr/>
            <p:nvPr/>
          </p:nvSpPr>
          <p:spPr>
            <a:xfrm>
              <a:off x="6527279" y="3799627"/>
              <a:ext cx="2005161" cy="123131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>
                  <a:solidFill>
                    <a:srgbClr val="FF0000"/>
                  </a:solidFill>
                </a:rPr>
                <a:t>PERIPH</a:t>
              </a:r>
            </a:p>
          </p:txBody>
        </p:sp>
        <p:sp>
          <p:nvSpPr>
            <p:cNvPr id="30" name="Textfeld 17">
              <a:extLst>
                <a:ext uri="{FF2B5EF4-FFF2-40B4-BE49-F238E27FC236}">
                  <a16:creationId xmlns:a16="http://schemas.microsoft.com/office/drawing/2014/main" id="{0D755664-7ECA-616C-89D8-C5C8F2D6F597}"/>
                </a:ext>
              </a:extLst>
            </p:cNvPr>
            <p:cNvSpPr txBox="1"/>
            <p:nvPr/>
          </p:nvSpPr>
          <p:spPr>
            <a:xfrm rot="16200000">
              <a:off x="4417975" y="2593987"/>
              <a:ext cx="2267382" cy="38652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300" dirty="0">
                  <a:solidFill>
                    <a:srgbClr val="FF0000"/>
                  </a:solidFill>
                </a:rPr>
                <a:t>SRAM Interface</a:t>
              </a:r>
              <a:endParaRPr lang="de-DE" sz="13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793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AD1623-111D-49F6-7808-AA2A35DCB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STRV-R1 | Implementation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16B39B8-CC76-75CA-FCFC-76ACB1B2E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3DBF2-33A2-4938-B09F-89A57BE9534B}" type="datetime1">
              <a:rPr lang="de-DE" smtClean="0"/>
              <a:pPr/>
              <a:t>23.02.2023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05088F-3B3B-41EF-DEEB-5438E1B8B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STRV-R1 (SEU-tolerant-RISC-V) Verbundmeeting Heidelberg | alexander.walsemann@fh-dortmund.de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C79FDBF-7F1C-991E-83EA-04D6DFA3D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6A7F-4343-4E4D-B14D-5E7A03778B25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2D312D63-492F-078A-5480-3387E07A7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66506"/>
            <a:ext cx="9144000" cy="5486830"/>
          </a:xfrm>
        </p:spPr>
        <p:txBody>
          <a:bodyPr>
            <a:normAutofit/>
          </a:bodyPr>
          <a:lstStyle/>
          <a:p>
            <a:r>
              <a:rPr lang="en-US" noProof="0" dirty="0"/>
              <a:t>65nm Technology</a:t>
            </a:r>
          </a:p>
          <a:p>
            <a:pPr lvl="1"/>
            <a:r>
              <a:rPr lang="en-US" noProof="0" dirty="0"/>
              <a:t>Thing gate oxide transistors only</a:t>
            </a:r>
          </a:p>
          <a:p>
            <a:pPr marL="457200" lvl="1" indent="0">
              <a:buNone/>
            </a:pPr>
            <a:r>
              <a:rPr lang="en-US" noProof="0" dirty="0">
                <a:sym typeface="Wingdings" panose="05000000000000000000" pitchFamily="2" charset="2"/>
              </a:rPr>
              <a:t>	increased TID hardness</a:t>
            </a:r>
          </a:p>
          <a:p>
            <a:pPr lvl="1"/>
            <a:r>
              <a:rPr lang="en-US" noProof="0" dirty="0">
                <a:sym typeface="Wingdings" panose="05000000000000000000" pitchFamily="2" charset="2"/>
              </a:rPr>
              <a:t>IO-voltage limited to 1.2V</a:t>
            </a:r>
            <a:r>
              <a:rPr lang="en-US" noProof="0" dirty="0"/>
              <a:t> </a:t>
            </a:r>
          </a:p>
          <a:p>
            <a:pPr lvl="1"/>
            <a:endParaRPr lang="en-US" spc="-1" noProof="0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r>
              <a:rPr lang="en-US" noProof="0" dirty="0"/>
              <a:t>TMR Strategy:</a:t>
            </a:r>
          </a:p>
          <a:p>
            <a:pPr lvl="1"/>
            <a:r>
              <a:rPr lang="en-US" noProof="0" dirty="0"/>
              <a:t>Triplication of all components</a:t>
            </a:r>
          </a:p>
          <a:p>
            <a:pPr lvl="2"/>
            <a:r>
              <a:rPr lang="en-US" noProof="0" dirty="0"/>
              <a:t> including peripherals</a:t>
            </a:r>
            <a:endParaRPr lang="en-US" spc="-1" noProof="0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lvl="1"/>
            <a:r>
              <a:rPr lang="en-US" noProof="0" dirty="0"/>
              <a:t>Three separate clock-trees</a:t>
            </a:r>
          </a:p>
          <a:p>
            <a:pPr lvl="1"/>
            <a:r>
              <a:rPr lang="en-US" noProof="0" dirty="0"/>
              <a:t>CLK, Reset, JTAG use triplicated Pads</a:t>
            </a:r>
          </a:p>
          <a:p>
            <a:pPr lvl="1"/>
            <a:r>
              <a:rPr lang="en-US" noProof="0" dirty="0"/>
              <a:t>Other signals voted before Padring</a:t>
            </a:r>
          </a:p>
          <a:p>
            <a:pPr lvl="1"/>
            <a:endParaRPr lang="en-US" noProof="0" dirty="0"/>
          </a:p>
          <a:p>
            <a:r>
              <a:rPr lang="en-US" noProof="0" dirty="0"/>
              <a:t>Spacing between redundant instances:</a:t>
            </a:r>
          </a:p>
          <a:p>
            <a:pPr lvl="1"/>
            <a:r>
              <a:rPr lang="en-US" spc="-1" noProof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15</a:t>
            </a:r>
            <a:r>
              <a:rPr lang="en-US" noProof="0" dirty="0"/>
              <a:t>μ</a:t>
            </a:r>
            <a:r>
              <a:rPr lang="en-US" spc="-1" noProof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</a:t>
            </a:r>
          </a:p>
          <a:p>
            <a:pPr lvl="1"/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pPr lvl="1"/>
            <a:endParaRPr lang="en-US" spc="-1" noProof="0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lvl="1"/>
            <a:endParaRPr lang="en-US" noProof="0" dirty="0"/>
          </a:p>
          <a:p>
            <a:pPr lvl="1"/>
            <a:endParaRPr lang="en-US" noProof="0" dirty="0"/>
          </a:p>
          <a:p>
            <a:pPr lvl="1"/>
            <a:endParaRPr lang="en-US" noProof="0" dirty="0"/>
          </a:p>
          <a:p>
            <a:pPr lvl="1"/>
            <a:endParaRPr lang="en-US" noProof="0" dirty="0"/>
          </a:p>
          <a:p>
            <a:pPr marL="457200" lvl="1" indent="0">
              <a:buNone/>
            </a:pPr>
            <a:endParaRPr lang="en-US" noProof="0" dirty="0"/>
          </a:p>
          <a:p>
            <a:pPr marL="457200" lvl="1" indent="0">
              <a:buNone/>
            </a:pPr>
            <a:endParaRPr lang="en-US" noProof="0" dirty="0"/>
          </a:p>
        </p:txBody>
      </p:sp>
      <p:pic>
        <p:nvPicPr>
          <p:cNvPr id="9" name="Inhaltsplatzhalter 6">
            <a:extLst>
              <a:ext uri="{FF2B5EF4-FFF2-40B4-BE49-F238E27FC236}">
                <a16:creationId xmlns:a16="http://schemas.microsoft.com/office/drawing/2014/main" id="{1FFCB44E-E237-983C-7883-9E62C3BC12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226" y="1712254"/>
            <a:ext cx="3769994" cy="3744492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D50255F0-710E-0FBE-5838-74696E6A67A8}"/>
              </a:ext>
            </a:extLst>
          </p:cNvPr>
          <p:cNvSpPr txBox="1"/>
          <p:nvPr/>
        </p:nvSpPr>
        <p:spPr>
          <a:xfrm>
            <a:off x="4792100" y="5523669"/>
            <a:ext cx="3942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STRV-R1 Layout</a:t>
            </a:r>
          </a:p>
          <a:p>
            <a:pPr algn="ctr"/>
            <a:r>
              <a:rPr lang="en-US" sz="1400"/>
              <a:t>Left: SRAM  Right: Core &amp; Peripherals</a:t>
            </a:r>
            <a:endParaRPr lang="de-DE" sz="1400"/>
          </a:p>
        </p:txBody>
      </p:sp>
    </p:spTree>
    <p:extLst>
      <p:ext uri="{BB962C8B-B14F-4D97-AF65-F5344CB8AC3E}">
        <p14:creationId xmlns:p14="http://schemas.microsoft.com/office/powerpoint/2010/main" val="2389242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E76D8A-81F1-18FB-D378-356A1CA16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Test system | Overview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008EA76-6B75-0C1F-FDCA-271A3171C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586AC5A-89F0-A6B4-4CFE-95C484416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3DBF2-33A2-4938-B09F-89A57BE9534B}" type="datetime1">
              <a:rPr lang="de-DE" smtClean="0"/>
              <a:pPr/>
              <a:t>23.02.2023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F171B42-2141-7D6F-3353-51F47141C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STRV-R1 (SEU-tolerant-RISC-V) Verbundmeeting Heidelberg | alexander.walsemann@fh-dortmund.de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2DBC0C7-0233-034E-F80A-A0454F30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6A7F-4343-4E4D-B14D-5E7A03778B25}" type="slidenum">
              <a:rPr lang="de-DE" smtClean="0"/>
              <a:pPr/>
              <a:t>9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7C753FD-3A6E-4F30-A1B3-261E48D18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822" y="1158007"/>
            <a:ext cx="6724364" cy="510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00189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1737</Words>
  <Application>Microsoft Office PowerPoint</Application>
  <PresentationFormat>Bildschirmpräsentation (4:3)</PresentationFormat>
  <Paragraphs>406</Paragraphs>
  <Slides>33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38" baseType="lpstr">
      <vt:lpstr>Arial</vt:lpstr>
      <vt:lpstr>Calibri</vt:lpstr>
      <vt:lpstr>Cambria Math</vt:lpstr>
      <vt:lpstr>Wingdings</vt:lpstr>
      <vt:lpstr>Larissa</vt:lpstr>
      <vt:lpstr>PowerPoint-Präsentation</vt:lpstr>
      <vt:lpstr>Background - Typical Application</vt:lpstr>
      <vt:lpstr>STRV-R1 | Architecture</vt:lpstr>
      <vt:lpstr>Triple modular redundancy (TMR) </vt:lpstr>
      <vt:lpstr>SRAM | Single Event Effect Mitigation</vt:lpstr>
      <vt:lpstr>SEU Detection Network</vt:lpstr>
      <vt:lpstr>STRV-R1 | Implementation</vt:lpstr>
      <vt:lpstr>STRV-R1 | Implementation</vt:lpstr>
      <vt:lpstr>Test system | Overview</vt:lpstr>
      <vt:lpstr>Test system | X-ray Irradiation</vt:lpstr>
      <vt:lpstr>TID Results | System Currents</vt:lpstr>
      <vt:lpstr>TID Results | Leakage Currents</vt:lpstr>
      <vt:lpstr>Test system | Heavy-Ion Irradiation</vt:lpstr>
      <vt:lpstr>Heavy-Ion| SEU Cross-Section</vt:lpstr>
      <vt:lpstr>Heavy-Ion| SEFI Cross-Section</vt:lpstr>
      <vt:lpstr>Heavy-Ion| Event Rate SEUs &amp; SEFIs</vt:lpstr>
      <vt:lpstr>Heavy-Ion| SEFI Type</vt:lpstr>
      <vt:lpstr>Heavy Ion | SEFI Recovery</vt:lpstr>
      <vt:lpstr>Backup</vt:lpstr>
      <vt:lpstr>Backup | Background</vt:lpstr>
      <vt:lpstr>Backup | Background - Typical Application</vt:lpstr>
      <vt:lpstr>Backup | STRV-R1 Memory Layout</vt:lpstr>
      <vt:lpstr>Backup | STRV-R1 Peripherals</vt:lpstr>
      <vt:lpstr>Backup | Triple Modular Redundancy</vt:lpstr>
      <vt:lpstr>Backup | Triple Modular Redundancy - Issues</vt:lpstr>
      <vt:lpstr>Backup | Triple Modular Redundancy - Feedback</vt:lpstr>
      <vt:lpstr>Backup | Cross-Section Definition</vt:lpstr>
      <vt:lpstr>Backup | Test System Flow</vt:lpstr>
      <vt:lpstr>Backup | X-ray Test Setup</vt:lpstr>
      <vt:lpstr>Backup | X-ray Test Setup</vt:lpstr>
      <vt:lpstr>Backup | Heavy-Ion Test Setup</vt:lpstr>
      <vt:lpstr>Backup | Heavy-Ion Test System Feedthroughs</vt:lpstr>
      <vt:lpstr>Backup | Heavy-Ion SEFI vs. SEU</vt:lpstr>
    </vt:vector>
  </TitlesOfParts>
  <Company>Hochschule Hamm-Lippstadt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Jeremias Kampkötter</dc:creator>
  <cp:lastModifiedBy>Alexander Walsemann</cp:lastModifiedBy>
  <cp:revision>1833</cp:revision>
  <cp:lastPrinted>2018-03-19T14:52:41Z</cp:lastPrinted>
  <dcterms:created xsi:type="dcterms:W3CDTF">2013-04-05T10:41:38Z</dcterms:created>
  <dcterms:modified xsi:type="dcterms:W3CDTF">2023-02-23T11:52:17Z</dcterms:modified>
</cp:coreProperties>
</file>