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sldIdLst>
    <p:sldId id="256" r:id="rId2"/>
    <p:sldId id="338" r:id="rId3"/>
    <p:sldId id="339" r:id="rId4"/>
    <p:sldId id="340" r:id="rId5"/>
    <p:sldId id="343" r:id="rId6"/>
    <p:sldId id="344" r:id="rId7"/>
    <p:sldId id="346" r:id="rId8"/>
    <p:sldId id="347" r:id="rId9"/>
    <p:sldId id="348" r:id="rId10"/>
    <p:sldId id="447" r:id="rId11"/>
    <p:sldId id="451" r:id="rId12"/>
    <p:sldId id="453" r:id="rId13"/>
    <p:sldId id="454" r:id="rId14"/>
    <p:sldId id="455" r:id="rId15"/>
  </p:sldIdLst>
  <p:sldSz cx="21336000" cy="1333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3429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6858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10287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13716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17145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20574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24003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27432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4200">
          <p15:clr>
            <a:srgbClr val="A4A3A4"/>
          </p15:clr>
        </p15:guide>
        <p15:guide id="2" pos="6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CC"/>
    <a:srgbClr val="007CC5"/>
    <a:srgbClr val="EA8C37"/>
    <a:srgbClr val="F8C91C"/>
    <a:srgbClr val="FDF1C3"/>
    <a:srgbClr val="D6F5FF"/>
    <a:srgbClr val="D1F0E7"/>
    <a:srgbClr val="D9EAD7"/>
    <a:srgbClr val="FDD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>
        <a:fontRef idx="minor">
          <a:srgbClr val="555555"/>
        </a:fontRef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555555"/>
        </a:fontRef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555555"/>
        </a:fontRef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31" d="100"/>
          <a:sy n="31" d="100"/>
        </p:scale>
        <p:origin x="1056" y="52"/>
      </p:cViewPr>
      <p:guideLst>
        <p:guide orient="horz" pos="4200"/>
        <p:guide pos="67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8217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8001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8001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8001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8001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8001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8001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8001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8001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"/>
          <p:cNvSpPr/>
          <p:nvPr/>
        </p:nvSpPr>
        <p:spPr>
          <a:xfrm>
            <a:off x="1066800" y="6489700"/>
            <a:ext cx="19215100" cy="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Event location  |  Event title  |  Even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051300" y="206980"/>
            <a:ext cx="13106400" cy="47192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marR="0" indent="0" algn="ctr" defTabSz="800100">
              <a:spcBef>
                <a:spcPts val="0"/>
              </a:spcBef>
              <a:buClrTx/>
              <a:buSzTx/>
              <a:buNone/>
              <a:defRPr sz="2400">
                <a:solidFill>
                  <a:srgbClr val="606060">
                    <a:alpha val="50000"/>
                  </a:srgbClr>
                </a:solidFill>
                <a:uFillTx/>
              </a:defRPr>
            </a:lvl1pPr>
          </a:lstStyle>
          <a:p>
            <a:r>
              <a:rPr lang="en-GB" dirty="0"/>
              <a:t>FTX General Group Meeting </a:t>
            </a:r>
            <a:r>
              <a:rPr lang="en-US" dirty="0"/>
              <a:t>|  21.02.2023</a:t>
            </a:r>
          </a:p>
        </p:txBody>
      </p:sp>
      <p:pic>
        <p:nvPicPr>
          <p:cNvPr id="16" name="Image" descr="Image"/>
          <p:cNvPicPr>
            <a:picLocks noChangeAspect="1"/>
          </p:cNvPicPr>
          <p:nvPr/>
        </p:nvPicPr>
        <p:blipFill>
          <a:blip r:embed="rId2"/>
          <a:srcRect b="1695"/>
          <a:stretch>
            <a:fillRect/>
          </a:stretch>
        </p:blipFill>
        <p:spPr>
          <a:xfrm>
            <a:off x="17465036" y="7415817"/>
            <a:ext cx="1652872" cy="162484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Author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7566573" y="6955532"/>
            <a:ext cx="9386724" cy="687368"/>
          </a:xfrm>
          <a:prstGeom prst="rect">
            <a:avLst/>
          </a:prstGeom>
        </p:spPr>
        <p:txBody>
          <a:bodyPr anchor="ctr">
            <a:spAutoFit/>
          </a:bodyPr>
          <a:lstStyle>
            <a:lvl2pPr>
              <a:defRPr/>
            </a:lvl2pPr>
          </a:lstStyle>
          <a:p>
            <a:pPr marL="0" marR="0" lvl="1" indent="0" algn="r" defTabSz="800100">
              <a:spcBef>
                <a:spcPts val="600"/>
              </a:spcBef>
              <a:buClrTx/>
              <a:buSzTx/>
              <a:buNone/>
              <a:defRPr sz="3800" b="1">
                <a:solidFill>
                  <a:srgbClr val="000000"/>
                </a:solidFill>
                <a:uFillTx/>
              </a:defRPr>
            </a:pPr>
            <a:r>
              <a:rPr lang="en-US" dirty="0"/>
              <a:t>Judita Beinortai</a:t>
            </a:r>
            <a:r>
              <a:rPr lang="lt-LT" dirty="0"/>
              <a:t>tė</a:t>
            </a:r>
            <a:endParaRPr dirty="0"/>
          </a:p>
        </p:txBody>
      </p:sp>
      <p:sp>
        <p:nvSpPr>
          <p:cNvPr id="18" name="FLASHForward‣‣ Research Fellow |  Research Group for Plasma Wakefield Accelerators…"/>
          <p:cNvSpPr txBox="1"/>
          <p:nvPr/>
        </p:nvSpPr>
        <p:spPr>
          <a:xfrm>
            <a:off x="2387080" y="7899844"/>
            <a:ext cx="14566217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lvl="1" indent="0" algn="r">
              <a:spcBef>
                <a:spcPts val="6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600" b="1" cap="small" dirty="0">
                <a:solidFill>
                  <a:srgbClr val="007CC5"/>
                </a:solidFill>
              </a:rPr>
              <a:t>FLASH</a:t>
            </a:r>
            <a:r>
              <a:rPr sz="2600" cap="small" dirty="0">
                <a:solidFill>
                  <a:srgbClr val="007CC5"/>
                </a:solidFill>
                <a:latin typeface="+mn-lt"/>
                <a:ea typeface="+mn-ea"/>
                <a:cs typeface="+mn-cs"/>
                <a:sym typeface="Helvetica Neue Medium"/>
              </a:rPr>
              <a:t>Forward</a:t>
            </a:r>
            <a:r>
              <a:rPr sz="2600" dirty="0">
                <a:solidFill>
                  <a:srgbClr val="F39041"/>
                </a:solidFill>
                <a:latin typeface="Geneva"/>
                <a:ea typeface="Geneva"/>
                <a:cs typeface="Geneva"/>
                <a:sym typeface="Geneva"/>
              </a:rPr>
              <a:t>‣‣</a:t>
            </a:r>
            <a:r>
              <a:rPr dirty="0"/>
              <a:t> </a:t>
            </a:r>
            <a:r>
              <a:rPr lang="lt-LT" dirty="0"/>
              <a:t>PhD Student </a:t>
            </a:r>
            <a:r>
              <a:rPr dirty="0"/>
              <a:t>|  Research Group </a:t>
            </a:r>
            <a:r>
              <a:rPr lang="en-US" dirty="0"/>
              <a:t>FTX-AST</a:t>
            </a:r>
            <a:endParaRPr dirty="0"/>
          </a:p>
          <a:p>
            <a:pPr lvl="1" indent="0" algn="r">
              <a:spcBef>
                <a:spcPts val="6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>
                <a:latin typeface="+mn-lt"/>
                <a:ea typeface="+mn-ea"/>
                <a:cs typeface="+mn-cs"/>
                <a:sym typeface="Helvetica Neue Medium"/>
              </a:rPr>
              <a:t>Deutsches</a:t>
            </a:r>
            <a:r>
              <a:rPr dirty="0">
                <a:latin typeface="+mn-lt"/>
                <a:ea typeface="+mn-ea"/>
                <a:cs typeface="+mn-cs"/>
                <a:sym typeface="Helvetica Neue Medium"/>
              </a:rPr>
              <a:t> </a:t>
            </a:r>
            <a:r>
              <a:rPr dirty="0" err="1">
                <a:latin typeface="+mn-lt"/>
                <a:ea typeface="+mn-ea"/>
                <a:cs typeface="+mn-cs"/>
                <a:sym typeface="Helvetica Neue Medium"/>
              </a:rPr>
              <a:t>Elektronen</a:t>
            </a:r>
            <a:r>
              <a:rPr dirty="0">
                <a:latin typeface="+mn-lt"/>
                <a:ea typeface="+mn-ea"/>
                <a:cs typeface="+mn-cs"/>
                <a:sym typeface="Helvetica Neue Medium"/>
              </a:rPr>
              <a:t>-Synchrotron DESY</a:t>
            </a:r>
            <a:r>
              <a:rPr dirty="0"/>
              <a:t>,</a:t>
            </a:r>
            <a:r>
              <a:rPr lang="en-GB" dirty="0"/>
              <a:t> High-Energy Physics Research Division</a:t>
            </a:r>
            <a:endParaRPr lang="en-US" dirty="0"/>
          </a:p>
        </p:txBody>
      </p:sp>
      <p:sp>
        <p:nvSpPr>
          <p:cNvPr id="19" name="Accelerator Research and Development, Matter and Technologies…"/>
          <p:cNvSpPr txBox="1"/>
          <p:nvPr/>
        </p:nvSpPr>
        <p:spPr>
          <a:xfrm>
            <a:off x="3219899" y="9432892"/>
            <a:ext cx="10139299" cy="907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 algn="r">
              <a:spcBef>
                <a:spcPts val="6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Accelerator Research and Development, Matter and Technologies</a:t>
            </a:r>
          </a:p>
          <a:p>
            <a:pPr lvl="1" indent="0" algn="r">
              <a:spcBef>
                <a:spcPts val="6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+mn-lt"/>
                <a:ea typeface="+mn-ea"/>
                <a:cs typeface="+mn-cs"/>
                <a:sym typeface="Helvetica Neue Medium"/>
              </a:rPr>
              <a:t>Helmholtz Association of German Research </a:t>
            </a:r>
            <a:r>
              <a:rPr dirty="0" err="1">
                <a:latin typeface="+mn-lt"/>
                <a:ea typeface="+mn-ea"/>
                <a:cs typeface="+mn-cs"/>
                <a:sym typeface="Helvetica Neue Medium"/>
              </a:rPr>
              <a:t>Centres</a:t>
            </a:r>
            <a:r>
              <a:rPr dirty="0"/>
              <a:t>, Berlin, Germany</a:t>
            </a:r>
          </a:p>
        </p:txBody>
      </p:sp>
      <p:pic>
        <p:nvPicPr>
          <p:cNvPr id="20" name="Image" descr="Imag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16768" y="9520705"/>
            <a:ext cx="2066475" cy="7567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" name="Group"/>
          <p:cNvGrpSpPr/>
          <p:nvPr/>
        </p:nvGrpSpPr>
        <p:grpSpPr>
          <a:xfrm>
            <a:off x="15964803" y="9548787"/>
            <a:ext cx="3225163" cy="705663"/>
            <a:chOff x="0" y="0"/>
            <a:chExt cx="3225161" cy="705662"/>
          </a:xfrm>
        </p:grpSpPr>
        <p:pic>
          <p:nvPicPr>
            <p:cNvPr id="21" name="Grafik 6" descr="Grafik 6"/>
            <p:cNvPicPr>
              <a:picLocks noChangeAspect="1"/>
            </p:cNvPicPr>
            <p:nvPr/>
          </p:nvPicPr>
          <p:blipFill>
            <a:blip r:embed="rId4"/>
            <a:srcRect r="43469"/>
            <a:stretch>
              <a:fillRect/>
            </a:stretch>
          </p:blipFill>
          <p:spPr>
            <a:xfrm>
              <a:off x="48584" y="0"/>
              <a:ext cx="3176578" cy="4162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" name="Group"/>
            <p:cNvGrpSpPr/>
            <p:nvPr/>
          </p:nvGrpSpPr>
          <p:grpSpPr>
            <a:xfrm>
              <a:off x="0" y="512621"/>
              <a:ext cx="3127901" cy="193042"/>
              <a:chOff x="0" y="0"/>
              <a:chExt cx="3127901" cy="193040"/>
            </a:xfrm>
          </p:grpSpPr>
          <p:pic>
            <p:nvPicPr>
              <p:cNvPr id="22" name="Grafik 6" descr="Grafik 6"/>
              <p:cNvPicPr>
                <a:picLocks noChangeAspect="1"/>
              </p:cNvPicPr>
              <p:nvPr/>
            </p:nvPicPr>
            <p:blipFill>
              <a:blip r:embed="rId4"/>
              <a:srcRect l="59153" b="49275"/>
              <a:stretch>
                <a:fillRect/>
              </a:stretch>
            </p:blipFill>
            <p:spPr>
              <a:xfrm>
                <a:off x="0" y="28702"/>
                <a:ext cx="1786698" cy="1643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" name="Grafik 6" descr="Grafik 6"/>
              <p:cNvPicPr>
                <a:picLocks noChangeAspect="1"/>
              </p:cNvPicPr>
              <p:nvPr/>
            </p:nvPicPr>
            <p:blipFill>
              <a:blip r:embed="rId4"/>
              <a:srcRect l="58366" t="49465"/>
              <a:stretch>
                <a:fillRect/>
              </a:stretch>
            </p:blipFill>
            <p:spPr>
              <a:xfrm>
                <a:off x="1306787" y="0"/>
                <a:ext cx="1821115" cy="16372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1574800" y="3787324"/>
            <a:ext cx="18059400" cy="2379015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007CC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129500" y="12623800"/>
            <a:ext cx="368504" cy="374600"/>
          </a:xfrm>
          <a:prstGeom prst="rect">
            <a:avLst/>
          </a:prstGeom>
        </p:spPr>
        <p:txBody>
          <a:bodyPr/>
          <a:lstStyle>
            <a:lvl1pPr marL="0" algn="l" defTabSz="800100">
              <a:defRPr sz="1800" b="0">
                <a:solidFill>
                  <a:srgbClr val="000000"/>
                </a:solidFill>
                <a:uFillTx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24260A04-4546-407F-A94E-49D29D8528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504" y="10727448"/>
            <a:ext cx="3838729" cy="1124628"/>
          </a:xfrm>
          <a:prstGeom prst="rect">
            <a:avLst/>
          </a:prstGeom>
        </p:spPr>
      </p:pic>
      <p:sp>
        <p:nvSpPr>
          <p:cNvPr id="29" name="Accelerator Research and Development, Matter and Technologies…">
            <a:extLst>
              <a:ext uri="{FF2B5EF4-FFF2-40B4-BE49-F238E27FC236}">
                <a16:creationId xmlns:a16="http://schemas.microsoft.com/office/drawing/2014/main" id="{4DE77188-F029-4241-B10B-EDA85B0D06FE}"/>
              </a:ext>
            </a:extLst>
          </p:cNvPr>
          <p:cNvSpPr txBox="1"/>
          <p:nvPr userDrawn="1"/>
        </p:nvSpPr>
        <p:spPr>
          <a:xfrm>
            <a:off x="4763344" y="10977552"/>
            <a:ext cx="1013929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 algn="r">
              <a:spcBef>
                <a:spcPts val="600"/>
              </a:spcBef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lt-LT" dirty="0"/>
              <a:t>High Energy Physics Group, </a:t>
            </a:r>
            <a:r>
              <a:rPr lang="en-US" dirty="0"/>
              <a:t>Department of Physics and Astronomy University College London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186839" y="12623800"/>
            <a:ext cx="518059" cy="337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6" name="Line"/>
          <p:cNvSpPr/>
          <p:nvPr/>
        </p:nvSpPr>
        <p:spPr>
          <a:xfrm>
            <a:off x="1066800" y="1677564"/>
            <a:ext cx="19215100" cy="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" name="Author  |  Event Location  |  Event Date"/>
          <p:cNvSpPr txBox="1"/>
          <p:nvPr/>
        </p:nvSpPr>
        <p:spPr>
          <a:xfrm>
            <a:off x="5777829" y="12591474"/>
            <a:ext cx="978034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177800" lvl="3" algn="l" defTabSz="1778000">
              <a:buClr>
                <a:srgbClr val="929292"/>
              </a:buClr>
              <a:buFont typeface="Arial"/>
              <a:defRPr sz="3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400" dirty="0"/>
              <a:t>Judita </a:t>
            </a:r>
            <a:r>
              <a:rPr lang="en-US" sz="2400" dirty="0" err="1"/>
              <a:t>Beinortaitė</a:t>
            </a:r>
            <a:r>
              <a:rPr lang="en-US" sz="2400" dirty="0"/>
              <a:t>  | FTX General Group Meeting |  21.02.2023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xfrm>
            <a:off x="1087527" y="2221493"/>
            <a:ext cx="11602002" cy="9911243"/>
          </a:xfrm>
          <a:prstGeom prst="rect">
            <a:avLst/>
          </a:prstGeom>
        </p:spPr>
        <p:txBody>
          <a:bodyPr/>
          <a:lstStyle>
            <a:lvl1pPr>
              <a:buClr>
                <a:srgbClr val="F39041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F39041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F39041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F39041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F39041"/>
              </a:buClr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Object Placeholder"/>
          <p:cNvSpPr txBox="1">
            <a:spLocks noGrp="1"/>
          </p:cNvSpPr>
          <p:nvPr>
            <p:ph sz="quarter" idx="3"/>
          </p:nvPr>
        </p:nvSpPr>
        <p:spPr>
          <a:xfrm>
            <a:off x="13054316" y="2221493"/>
            <a:ext cx="7204871" cy="6182476"/>
          </a:xfrm>
          <a:prstGeom prst="rect">
            <a:avLst/>
          </a:prstGeom>
        </p:spPr>
        <p:txBody>
          <a:bodyPr anchor="ctr"/>
          <a:lstStyle/>
          <a:p>
            <a:pPr marL="0" marR="0" indent="0" algn="ctr" defTabSz="800100">
              <a:spcBef>
                <a:spcPts val="0"/>
              </a:spcBef>
              <a:buClrTx/>
              <a:buSzTx/>
              <a:buNone/>
              <a:defRPr sz="560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060450" y="447271"/>
            <a:ext cx="19215100" cy="1125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CC5"/>
                </a:solidFill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ndard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186839" y="12623800"/>
            <a:ext cx="518059" cy="337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Author  |  Event Location  |  Event Date"/>
          <p:cNvSpPr txBox="1"/>
          <p:nvPr/>
        </p:nvSpPr>
        <p:spPr>
          <a:xfrm>
            <a:off x="5777829" y="12591474"/>
            <a:ext cx="978034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177800" lvl="3" algn="l" defTabSz="1778000">
              <a:buClr>
                <a:srgbClr val="929292"/>
              </a:buClr>
              <a:buFont typeface="Arial"/>
              <a:defRPr sz="3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400" dirty="0">
                <a:solidFill>
                  <a:srgbClr val="E4E5EB"/>
                </a:solidFill>
              </a:rPr>
              <a:t>Judita </a:t>
            </a:r>
            <a:r>
              <a:rPr lang="en-US" sz="2400" dirty="0" err="1">
                <a:solidFill>
                  <a:srgbClr val="E4E5EB"/>
                </a:solidFill>
              </a:rPr>
              <a:t>Beinortaitė</a:t>
            </a:r>
            <a:r>
              <a:rPr lang="en-US" sz="2400" dirty="0">
                <a:solidFill>
                  <a:srgbClr val="E4E5EB"/>
                </a:solidFill>
              </a:rPr>
              <a:t>  | FTX General Group Meeting |  21.02.2023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xfrm>
            <a:off x="1087527" y="2221493"/>
            <a:ext cx="11602002" cy="9911243"/>
          </a:xfrm>
          <a:prstGeom prst="rect">
            <a:avLst/>
          </a:prstGeom>
        </p:spPr>
        <p:txBody>
          <a:bodyPr/>
          <a:lstStyle>
            <a:lvl1pPr>
              <a:buClr>
                <a:srgbClr val="F39041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F39041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F39041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F39041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F39041"/>
              </a:buClr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Object Placeholder"/>
          <p:cNvSpPr txBox="1">
            <a:spLocks noGrp="1"/>
          </p:cNvSpPr>
          <p:nvPr>
            <p:ph sz="quarter" idx="3"/>
          </p:nvPr>
        </p:nvSpPr>
        <p:spPr>
          <a:xfrm>
            <a:off x="13054316" y="2221493"/>
            <a:ext cx="7204871" cy="6182476"/>
          </a:xfrm>
          <a:prstGeom prst="rect">
            <a:avLst/>
          </a:prstGeom>
        </p:spPr>
        <p:txBody>
          <a:bodyPr anchor="ctr"/>
          <a:lstStyle/>
          <a:p>
            <a:pPr marL="0" marR="0" indent="0" algn="ctr" defTabSz="800100">
              <a:spcBef>
                <a:spcPts val="0"/>
              </a:spcBef>
              <a:buClrTx/>
              <a:buSzTx/>
              <a:buNone/>
              <a:defRPr sz="5600">
                <a:solidFill>
                  <a:srgbClr val="000000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C9373D1B-FB8F-40AA-9F68-49C03AA6AB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0450" y="447271"/>
            <a:ext cx="19215100" cy="1125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CC5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70717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mmar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ck 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ng_capillary_HDR.jpg" descr="Long_capillary_HD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4453" y="-43110"/>
            <a:ext cx="21424906" cy="1342122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ine"/>
          <p:cNvSpPr/>
          <p:nvPr/>
        </p:nvSpPr>
        <p:spPr>
          <a:xfrm>
            <a:off x="1066800" y="1677564"/>
            <a:ext cx="19215100" cy="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186839" y="12611100"/>
            <a:ext cx="518059" cy="3370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177800" algn="r" defTabSz="1778000">
              <a:defRPr sz="1600" b="1">
                <a:solidFill>
                  <a:srgbClr val="FFFFFF"/>
                </a:solidFill>
                <a:uFill>
                  <a:solidFill>
                    <a:srgbClr val="929292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1066800" y="454252"/>
            <a:ext cx="19215100" cy="1115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/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1087527" y="2204222"/>
            <a:ext cx="19215101" cy="977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Author  |  Event Location  |  Event Date">
            <a:extLst>
              <a:ext uri="{FF2B5EF4-FFF2-40B4-BE49-F238E27FC236}">
                <a16:creationId xmlns:a16="http://schemas.microsoft.com/office/drawing/2014/main" id="{532AE3A9-6548-4800-AD4B-7DA5E87D4E81}"/>
              </a:ext>
            </a:extLst>
          </p:cNvPr>
          <p:cNvSpPr txBox="1"/>
          <p:nvPr userDrawn="1"/>
        </p:nvSpPr>
        <p:spPr>
          <a:xfrm>
            <a:off x="5777829" y="12591474"/>
            <a:ext cx="978034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177800" lvl="3" algn="l" defTabSz="1778000">
              <a:buClr>
                <a:srgbClr val="929292"/>
              </a:buClr>
              <a:buFont typeface="Arial"/>
              <a:defRPr sz="3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400" dirty="0">
                <a:solidFill>
                  <a:srgbClr val="E4E5EB"/>
                </a:solidFill>
              </a:rPr>
              <a:t>Judita </a:t>
            </a:r>
            <a:r>
              <a:rPr lang="en-US" sz="2400" dirty="0" err="1">
                <a:solidFill>
                  <a:srgbClr val="E4E5EB"/>
                </a:solidFill>
              </a:rPr>
              <a:t>Beinortaitė</a:t>
            </a:r>
            <a:r>
              <a:rPr lang="en-US" sz="2400" dirty="0">
                <a:solidFill>
                  <a:srgbClr val="E4E5EB"/>
                </a:solidFill>
              </a:rPr>
              <a:t>  | FTX General Group Meeting |  21.02.2023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</p:sldLayoutIdLst>
  <p:transition spd="med"/>
  <p:hf hdr="0" ftr="0" dt="0"/>
  <p:txStyles>
    <p:titleStyle>
      <a:lvl1pPr marL="0" marR="0" indent="0" algn="l" defTabSz="450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small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l" defTabSz="450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small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l" defTabSz="450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small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l" defTabSz="450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small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l" defTabSz="450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small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l" defTabSz="450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small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l" defTabSz="450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small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l" defTabSz="450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small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l" defTabSz="450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small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4800" marR="79022" indent="-304800" algn="l" defTabSz="17780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&gt;"/>
        <a:tabLst/>
        <a:defRPr sz="2800" b="0" i="0" u="none" strike="noStrike" cap="none" spc="0" baseline="0">
          <a:solidFill>
            <a:srgbClr val="E59552"/>
          </a:solidFill>
          <a:uFill>
            <a:solidFill>
              <a:srgbClr val="000000"/>
            </a:solidFill>
          </a:uFill>
          <a:latin typeface="Helvetica Neue"/>
          <a:ea typeface="Helvetica Neue"/>
          <a:cs typeface="Helvetica Neue"/>
          <a:sym typeface="Helvetica Neue"/>
        </a:defRPr>
      </a:lvl1pPr>
      <a:lvl2pPr marL="749300" marR="79022" indent="-304800" algn="l" defTabSz="17780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&gt;"/>
        <a:tabLst/>
        <a:defRPr sz="2800" b="0" i="0" u="none" strike="noStrike" cap="none" spc="0" baseline="0">
          <a:solidFill>
            <a:srgbClr val="E59552"/>
          </a:solidFill>
          <a:uFill>
            <a:solidFill>
              <a:srgbClr val="000000"/>
            </a:solidFill>
          </a:uFill>
          <a:latin typeface="Helvetica Neue"/>
          <a:ea typeface="Helvetica Neue"/>
          <a:cs typeface="Helvetica Neue"/>
          <a:sym typeface="Helvetica Neue"/>
        </a:defRPr>
      </a:lvl2pPr>
      <a:lvl3pPr marL="1193800" marR="79022" indent="-304800" algn="l" defTabSz="17780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&gt;"/>
        <a:tabLst/>
        <a:defRPr sz="2800" b="0" i="0" u="none" strike="noStrike" cap="none" spc="0" baseline="0">
          <a:solidFill>
            <a:srgbClr val="E59552"/>
          </a:solidFill>
          <a:uFill>
            <a:solidFill>
              <a:srgbClr val="000000"/>
            </a:solidFill>
          </a:uFill>
          <a:latin typeface="Helvetica Neue"/>
          <a:ea typeface="Helvetica Neue"/>
          <a:cs typeface="Helvetica Neue"/>
          <a:sym typeface="Helvetica Neue"/>
        </a:defRPr>
      </a:lvl3pPr>
      <a:lvl4pPr marL="1638300" marR="79022" indent="-304800" algn="l" defTabSz="17780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&gt;"/>
        <a:tabLst/>
        <a:defRPr sz="2800" b="0" i="0" u="none" strike="noStrike" cap="none" spc="0" baseline="0">
          <a:solidFill>
            <a:srgbClr val="E59552"/>
          </a:solidFill>
          <a:uFill>
            <a:solidFill>
              <a:srgbClr val="000000"/>
            </a:solidFill>
          </a:uFill>
          <a:latin typeface="Helvetica Neue"/>
          <a:ea typeface="Helvetica Neue"/>
          <a:cs typeface="Helvetica Neue"/>
          <a:sym typeface="Helvetica Neue"/>
        </a:defRPr>
      </a:lvl4pPr>
      <a:lvl5pPr marL="2082800" marR="79022" indent="-304800" algn="l" defTabSz="17780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&gt;"/>
        <a:tabLst/>
        <a:defRPr sz="2800" b="0" i="0" u="none" strike="noStrike" cap="none" spc="0" baseline="0">
          <a:solidFill>
            <a:srgbClr val="E59552"/>
          </a:solidFill>
          <a:uFill>
            <a:solidFill>
              <a:srgbClr val="000000"/>
            </a:solidFill>
          </a:uFill>
          <a:latin typeface="Helvetica Neue"/>
          <a:ea typeface="Helvetica Neue"/>
          <a:cs typeface="Helvetica Neue"/>
          <a:sym typeface="Helvetica Neue"/>
        </a:defRPr>
      </a:lvl5pPr>
      <a:lvl6pPr marL="2527300" marR="79022" indent="-304800" algn="l" defTabSz="17780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&gt;"/>
        <a:tabLst/>
        <a:defRPr sz="2800" b="0" i="0" u="none" strike="noStrike" cap="none" spc="0" baseline="0">
          <a:solidFill>
            <a:srgbClr val="E59552"/>
          </a:solidFill>
          <a:uFill>
            <a:solidFill>
              <a:srgbClr val="000000"/>
            </a:solidFill>
          </a:uFill>
          <a:latin typeface="Helvetica Neue"/>
          <a:ea typeface="Helvetica Neue"/>
          <a:cs typeface="Helvetica Neue"/>
          <a:sym typeface="Helvetica Neue"/>
        </a:defRPr>
      </a:lvl6pPr>
      <a:lvl7pPr marL="2971800" marR="79022" indent="-304800" algn="l" defTabSz="17780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&gt;"/>
        <a:tabLst/>
        <a:defRPr sz="2800" b="0" i="0" u="none" strike="noStrike" cap="none" spc="0" baseline="0">
          <a:solidFill>
            <a:srgbClr val="E59552"/>
          </a:solidFill>
          <a:uFill>
            <a:solidFill>
              <a:srgbClr val="000000"/>
            </a:solidFill>
          </a:uFill>
          <a:latin typeface="Helvetica Neue"/>
          <a:ea typeface="Helvetica Neue"/>
          <a:cs typeface="Helvetica Neue"/>
          <a:sym typeface="Helvetica Neue"/>
        </a:defRPr>
      </a:lvl7pPr>
      <a:lvl8pPr marL="3416300" marR="79022" indent="-304800" algn="l" defTabSz="17780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&gt;"/>
        <a:tabLst/>
        <a:defRPr sz="2800" b="0" i="0" u="none" strike="noStrike" cap="none" spc="0" baseline="0">
          <a:solidFill>
            <a:srgbClr val="E59552"/>
          </a:solidFill>
          <a:uFill>
            <a:solidFill>
              <a:srgbClr val="000000"/>
            </a:solidFill>
          </a:uFill>
          <a:latin typeface="Helvetica Neue"/>
          <a:ea typeface="Helvetica Neue"/>
          <a:cs typeface="Helvetica Neue"/>
          <a:sym typeface="Helvetica Neue"/>
        </a:defRPr>
      </a:lvl8pPr>
      <a:lvl9pPr marL="3860800" marR="79022" indent="-304800" algn="l" defTabSz="17780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&gt;"/>
        <a:tabLst/>
        <a:defRPr sz="2800" b="0" i="0" u="none" strike="noStrike" cap="none" spc="0" baseline="0">
          <a:solidFill>
            <a:srgbClr val="E59552"/>
          </a:solidFill>
          <a:uFill>
            <a:solidFill>
              <a:srgbClr val="000000"/>
            </a:solidFill>
          </a:u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177800" marR="0" indent="0" algn="r" defTabSz="1778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Helvetica Neue"/>
        </a:defRPr>
      </a:lvl1pPr>
      <a:lvl2pPr marL="177800" marR="0" indent="228600" algn="r" defTabSz="1778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Helvetica Neue"/>
        </a:defRPr>
      </a:lvl2pPr>
      <a:lvl3pPr marL="177800" marR="0" indent="457200" algn="r" defTabSz="1778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Helvetica Neue"/>
        </a:defRPr>
      </a:lvl3pPr>
      <a:lvl4pPr marL="177800" marR="0" indent="685800" algn="r" defTabSz="1778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Helvetica Neue"/>
        </a:defRPr>
      </a:lvl4pPr>
      <a:lvl5pPr marL="177800" marR="0" indent="914400" algn="r" defTabSz="1778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Helvetica Neue"/>
        </a:defRPr>
      </a:lvl5pPr>
      <a:lvl6pPr marL="177800" marR="0" indent="1143000" algn="r" defTabSz="1778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Helvetica Neue"/>
        </a:defRPr>
      </a:lvl6pPr>
      <a:lvl7pPr marL="177800" marR="0" indent="1371600" algn="r" defTabSz="1778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Helvetica Neue"/>
        </a:defRPr>
      </a:lvl7pPr>
      <a:lvl8pPr marL="177800" marR="0" indent="1600200" algn="r" defTabSz="1778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Helvetica Neue"/>
        </a:defRPr>
      </a:lvl8pPr>
      <a:lvl9pPr marL="177800" marR="0" indent="1828800" algn="r" defTabSz="1778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vent location  |  Event title  |  Event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Judita </a:t>
            </a:r>
            <a:r>
              <a:rPr lang="en-US" dirty="0" err="1"/>
              <a:t>Beinortaitė</a:t>
            </a:r>
            <a:r>
              <a:rPr lang="en-US" dirty="0"/>
              <a:t>  | FTX General Group Meeting |  21.02.2023</a:t>
            </a:r>
          </a:p>
        </p:txBody>
      </p:sp>
      <p:sp>
        <p:nvSpPr>
          <p:cNvPr id="66" name="Author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1" indent="0" algn="r" defTabSz="800100">
              <a:spcBef>
                <a:spcPts val="600"/>
              </a:spcBef>
              <a:buClrTx/>
              <a:buSzTx/>
              <a:buNone/>
              <a:defRPr sz="3800" b="1">
                <a:solidFill>
                  <a:srgbClr val="000000"/>
                </a:solidFill>
                <a:uFillTx/>
              </a:defRPr>
            </a:pPr>
            <a:r>
              <a:rPr lang="lt-LT" dirty="0"/>
              <a:t>Judita Beinortaitė</a:t>
            </a:r>
          </a:p>
        </p:txBody>
      </p:sp>
      <p:sp>
        <p:nvSpPr>
          <p:cNvPr id="67" name="Double-click to edit"/>
          <p:cNvSpPr txBox="1">
            <a:spLocks noGrp="1"/>
          </p:cNvSpPr>
          <p:nvPr>
            <p:ph type="ctrTitle"/>
          </p:nvPr>
        </p:nvSpPr>
        <p:spPr>
          <a:xfrm>
            <a:off x="1306960" y="4216333"/>
            <a:ext cx="19010112" cy="2091127"/>
          </a:xfrm>
          <a:prstGeom prst="rect">
            <a:avLst/>
          </a:prstGeom>
        </p:spPr>
        <p:txBody>
          <a:bodyPr/>
          <a:lstStyle/>
          <a:p>
            <a:r>
              <a:rPr lang="en-US" sz="4800" dirty="0"/>
              <a:t>Plasma Density Evolution Background to the </a:t>
            </a:r>
            <a:br>
              <a:rPr lang="en-US" sz="4800" dirty="0"/>
            </a:br>
            <a:r>
              <a:rPr lang="en-US" sz="4800" dirty="0"/>
              <a:t>Ion-motion Recovery in a </a:t>
            </a:r>
            <a:br>
              <a:rPr lang="en-US" sz="4800" dirty="0"/>
            </a:br>
            <a:r>
              <a:rPr lang="en-US" sz="4800" dirty="0"/>
              <a:t>Beam-driven Plasma-</a:t>
            </a:r>
            <a:r>
              <a:rPr lang="en-US" sz="4800" dirty="0" err="1"/>
              <a:t>wakefield</a:t>
            </a:r>
            <a:r>
              <a:rPr lang="en-US" sz="4800" dirty="0"/>
              <a:t> Accelerator</a:t>
            </a:r>
            <a:endParaRPr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5B4646-5063-4E32-A831-471E0AD87F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FDA20D-8CF5-454B-90C4-5E894A11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Modelling long-term ion motion perturbation</a:t>
            </a:r>
            <a:endParaRPr lang="en-GB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Placeholder 2">
                <a:extLst>
                  <a:ext uri="{FF2B5EF4-FFF2-40B4-BE49-F238E27FC236}">
                    <a16:creationId xmlns:a16="http://schemas.microsoft.com/office/drawing/2014/main" id="{FD911AA1-A75A-4522-B71F-2E8FFA8C899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8988" y="1983332"/>
                <a:ext cx="9868505" cy="9486567"/>
              </a:xfrm>
            </p:spPr>
            <p:txBody>
              <a:bodyPr/>
              <a:lstStyle/>
              <a:p>
                <a:r>
                  <a:rPr lang="en-US" dirty="0"/>
                  <a:t>Perturbation effects could depend on many experimental parameters at various timescales.</a:t>
                </a:r>
              </a:p>
              <a:p>
                <a:r>
                  <a:rPr lang="en-US" dirty="0"/>
                  <a:t>Perturbation evolution is as follows:</a:t>
                </a:r>
              </a:p>
              <a:p>
                <a:pPr lvl="1" hangingPunct="1"/>
                <a:r>
                  <a:rPr lang="en-US" dirty="0"/>
                  <a:t>On-axis density peak at t &lt; 0.77 ns,</a:t>
                </a:r>
              </a:p>
              <a:p>
                <a:pPr lvl="1" hangingPunct="1"/>
                <a:r>
                  <a:rPr lang="en-US" dirty="0"/>
                  <a:t>On-axis density minimum at t = 10 ns,</a:t>
                </a:r>
              </a:p>
              <a:p>
                <a:pPr lvl="1" hangingPunct="1"/>
                <a:r>
                  <a:rPr lang="en-US" dirty="0"/>
                  <a:t>Recovery process up to t = 63 ns.</a:t>
                </a:r>
              </a:p>
              <a:p>
                <a:r>
                  <a:rPr lang="en-US" dirty="0"/>
                  <a:t>We expect that the recovery process is dominated by ion acoustic wave dynamics</a:t>
                </a:r>
                <a:r>
                  <a:rPr lang="en-US" baseline="30000" dirty="0"/>
                  <a:t>1</a:t>
                </a:r>
                <a:r>
                  <a:rPr lang="en-US" dirty="0"/>
                  <a:t>.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~</m:t>
                      </m:r>
                      <m:rad>
                        <m:radPr>
                          <m:degHide m:val="on"/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GB" sz="4000" dirty="0"/>
              </a:p>
              <a:p>
                <a:r>
                  <a:rPr lang="en-US" sz="2800" b="1" i="0" dirty="0">
                    <a:solidFill>
                      <a:schemeClr val="tx1"/>
                    </a:solidFill>
                    <a:effectLst/>
                  </a:rPr>
                  <a:t>Reduced ion mass</a:t>
                </a:r>
                <a:r>
                  <a:rPr lang="en-US" sz="2800" b="0" i="0" dirty="0">
                    <a:solidFill>
                      <a:schemeClr val="tx1"/>
                    </a:solidFill>
                    <a:effectLst/>
                  </a:rPr>
                  <a:t> should increase the speed and thus </a:t>
                </a:r>
                <a:r>
                  <a:rPr lang="en-US" sz="2800" b="1" i="0" dirty="0">
                    <a:solidFill>
                      <a:schemeClr val="tx1"/>
                    </a:solidFill>
                    <a:effectLst/>
                  </a:rPr>
                  <a:t>reduce the recovery time</a:t>
                </a:r>
                <a:r>
                  <a:rPr lang="en-US" sz="2800" b="0" i="0" dirty="0">
                    <a:solidFill>
                      <a:schemeClr val="tx1"/>
                    </a:solidFill>
                    <a:effectLst/>
                  </a:rPr>
                  <a:t>.</a:t>
                </a:r>
              </a:p>
              <a:p>
                <a:pPr hangingPunct="1"/>
                <a:r>
                  <a:rPr lang="en-US" dirty="0">
                    <a:solidFill>
                      <a:schemeClr val="tx1"/>
                    </a:solidFill>
                  </a:rPr>
                  <a:t>Implying: recovery time in Hydrogen could be on the order of 10 ns.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GB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𝐴𝑟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GB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=63</m:t>
                    </m:r>
                    <m:rad>
                      <m:radPr>
                        <m:degHide m:val="on"/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40</m:t>
                            </m:r>
                          </m:den>
                        </m:f>
                      </m:e>
                    </m:rad>
                    <m:r>
                      <a:rPr lang="en-GB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≈10</m:t>
                    </m:r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0" name="Text Placeholder 2">
                <a:extLst>
                  <a:ext uri="{FF2B5EF4-FFF2-40B4-BE49-F238E27FC236}">
                    <a16:creationId xmlns:a16="http://schemas.microsoft.com/office/drawing/2014/main" id="{FD911AA1-A75A-4522-B71F-2E8FFA8C8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988" y="1983332"/>
                <a:ext cx="9868505" cy="9486567"/>
              </a:xfrm>
              <a:blipFill>
                <a:blip r:embed="rId2"/>
                <a:stretch>
                  <a:fillRect l="-1482" t="-578" b="-3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CB26CBE-5628-A93E-3F48-FA6CA9E33B68}"/>
              </a:ext>
            </a:extLst>
          </p:cNvPr>
          <p:cNvSpPr txBox="1">
            <a:spLocks/>
          </p:cNvSpPr>
          <p:nvPr/>
        </p:nvSpPr>
        <p:spPr>
          <a:xfrm>
            <a:off x="10567570" y="7809841"/>
            <a:ext cx="9868505" cy="4547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/>
          <a:lstStyle>
            <a:lvl1pPr marL="304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39041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93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39041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93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39041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383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39041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82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39041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273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163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60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US" dirty="0">
                <a:solidFill>
                  <a:schemeClr val="tx1"/>
                </a:solidFill>
              </a:rPr>
              <a:t>Result deviating from 10 ns – different dynamics.</a:t>
            </a:r>
          </a:p>
          <a:p>
            <a:pPr hangingPunct="1"/>
            <a:endParaRPr lang="en-US" dirty="0"/>
          </a:p>
          <a:p>
            <a:pPr hangingPunct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572F46-62CA-5C3C-B9E9-11882B6FE8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5"/>
          <a:stretch/>
        </p:blipFill>
        <p:spPr>
          <a:xfrm>
            <a:off x="10379968" y="2253283"/>
            <a:ext cx="10670163" cy="490963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C6D1D7-A670-76CD-CD3A-B995A2720ABD}"/>
              </a:ext>
            </a:extLst>
          </p:cNvPr>
          <p:cNvCxnSpPr>
            <a:cxnSpLocks/>
          </p:cNvCxnSpPr>
          <p:nvPr/>
        </p:nvCxnSpPr>
        <p:spPr>
          <a:xfrm flipV="1">
            <a:off x="18614235" y="3334732"/>
            <a:ext cx="0" cy="995658"/>
          </a:xfrm>
          <a:prstGeom prst="straightConnector1">
            <a:avLst/>
          </a:prstGeom>
          <a:noFill/>
          <a:ln w="76200" cap="flat">
            <a:solidFill>
              <a:srgbClr val="ABABAB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44835B-57A9-1D3F-4206-E306E3E84835}"/>
              </a:ext>
            </a:extLst>
          </p:cNvPr>
          <p:cNvCxnSpPr>
            <a:cxnSpLocks/>
          </p:cNvCxnSpPr>
          <p:nvPr/>
        </p:nvCxnSpPr>
        <p:spPr>
          <a:xfrm flipV="1">
            <a:off x="13933715" y="4708102"/>
            <a:ext cx="0" cy="995658"/>
          </a:xfrm>
          <a:prstGeom prst="straightConnector1">
            <a:avLst/>
          </a:prstGeom>
          <a:noFill/>
          <a:ln w="76200" cap="flat">
            <a:solidFill>
              <a:srgbClr val="ABABAB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7D1DF4-9159-823E-D02D-7F18E65D0D19}"/>
              </a:ext>
            </a:extLst>
          </p:cNvPr>
          <p:cNvCxnSpPr>
            <a:cxnSpLocks/>
          </p:cNvCxnSpPr>
          <p:nvPr/>
        </p:nvCxnSpPr>
        <p:spPr>
          <a:xfrm>
            <a:off x="11445529" y="4752263"/>
            <a:ext cx="0" cy="995658"/>
          </a:xfrm>
          <a:prstGeom prst="straightConnector1">
            <a:avLst/>
          </a:prstGeom>
          <a:noFill/>
          <a:ln w="76200" cap="flat">
            <a:solidFill>
              <a:srgbClr val="ABABAB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1ACFCD-338F-755A-42BB-3D9AB4CAB294}"/>
              </a:ext>
            </a:extLst>
          </p:cNvPr>
          <p:cNvSpPr txBox="1"/>
          <p:nvPr/>
        </p:nvSpPr>
        <p:spPr>
          <a:xfrm>
            <a:off x="11545250" y="4549953"/>
            <a:ext cx="3630972" cy="5488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Hydrogen</a:t>
            </a:r>
            <a:endParaRPr kumimoji="0" lang="en-GB" sz="2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21A562-599E-CD50-D8A2-49547AF34A98}"/>
              </a:ext>
            </a:extLst>
          </p:cNvPr>
          <p:cNvSpPr txBox="1"/>
          <p:nvPr/>
        </p:nvSpPr>
        <p:spPr>
          <a:xfrm>
            <a:off x="14020253" y="5429326"/>
            <a:ext cx="3630972" cy="5488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Nitrogen</a:t>
            </a:r>
            <a:endParaRPr kumimoji="0" lang="en-GB" sz="2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E8923C-586A-A982-C4F3-7CC441018662}"/>
              </a:ext>
            </a:extLst>
          </p:cNvPr>
          <p:cNvSpPr txBox="1"/>
          <p:nvPr/>
        </p:nvSpPr>
        <p:spPr>
          <a:xfrm>
            <a:off x="18717133" y="4001085"/>
            <a:ext cx="3630972" cy="5488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Argon</a:t>
            </a:r>
            <a:endParaRPr kumimoji="0" lang="en-GB" sz="2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5EB0F8-DACC-CF0C-D6C9-AFAC9AEC13F3}"/>
              </a:ext>
            </a:extLst>
          </p:cNvPr>
          <p:cNvCxnSpPr>
            <a:cxnSpLocks/>
          </p:cNvCxnSpPr>
          <p:nvPr/>
        </p:nvCxnSpPr>
        <p:spPr>
          <a:xfrm>
            <a:off x="15073323" y="3002591"/>
            <a:ext cx="0" cy="995658"/>
          </a:xfrm>
          <a:prstGeom prst="straightConnector1">
            <a:avLst/>
          </a:prstGeom>
          <a:noFill/>
          <a:ln w="76200" cap="flat">
            <a:solidFill>
              <a:srgbClr val="ABABAB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55D5610-46C1-40A2-3EB9-B61B82EFAF2E}"/>
              </a:ext>
            </a:extLst>
          </p:cNvPr>
          <p:cNvSpPr txBox="1"/>
          <p:nvPr/>
        </p:nvSpPr>
        <p:spPr>
          <a:xfrm>
            <a:off x="15177814" y="3018003"/>
            <a:ext cx="3630972" cy="5488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Neon</a:t>
            </a:r>
            <a:endParaRPr kumimoji="0" lang="en-GB" sz="2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C75E39-7724-F2C5-166F-F39C2E62C6BF}"/>
              </a:ext>
            </a:extLst>
          </p:cNvPr>
          <p:cNvCxnSpPr>
            <a:cxnSpLocks/>
          </p:cNvCxnSpPr>
          <p:nvPr/>
        </p:nvCxnSpPr>
        <p:spPr>
          <a:xfrm>
            <a:off x="15924584" y="9258320"/>
            <a:ext cx="1726641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5F3932D-FF2D-BFCF-DF58-26430D60E492}"/>
              </a:ext>
            </a:extLst>
          </p:cNvPr>
          <p:cNvSpPr txBox="1">
            <a:spLocks/>
          </p:cNvSpPr>
          <p:nvPr/>
        </p:nvSpPr>
        <p:spPr>
          <a:xfrm>
            <a:off x="17940810" y="8539708"/>
            <a:ext cx="7457135" cy="1437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304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39041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93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39041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93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39041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383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39041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82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39041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273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163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60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Wakefield strength</a:t>
            </a:r>
          </a:p>
          <a:p>
            <a:pPr hangingPunct="1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Temperature</a:t>
            </a:r>
          </a:p>
          <a:p>
            <a:pPr hangingPunct="1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Plasma density</a:t>
            </a:r>
          </a:p>
          <a:p>
            <a:pPr hangingPunct="1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Neutral gas density</a:t>
            </a:r>
          </a:p>
          <a:p>
            <a:pPr hangingPunct="1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  <a:p>
            <a:pPr hangingPunct="1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3118C63-E70B-DCAB-4E0A-8A29DCF280DC}"/>
              </a:ext>
            </a:extLst>
          </p:cNvPr>
          <p:cNvSpPr txBox="1">
            <a:spLocks/>
          </p:cNvSpPr>
          <p:nvPr/>
        </p:nvSpPr>
        <p:spPr>
          <a:xfrm>
            <a:off x="10560888" y="8539708"/>
            <a:ext cx="5363696" cy="1089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304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39041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93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39041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93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39041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383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39041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82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39041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273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163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60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US" dirty="0">
                <a:solidFill>
                  <a:schemeClr val="tx1"/>
                </a:solidFill>
              </a:rPr>
              <a:t>Compare recovery time vs ion mass, keep all else consistent:</a:t>
            </a:r>
          </a:p>
          <a:p>
            <a:pPr hangingPunct="1"/>
            <a:endParaRPr lang="en-US" dirty="0">
              <a:solidFill>
                <a:schemeClr val="tx1"/>
              </a:solidFill>
            </a:endParaRPr>
          </a:p>
          <a:p>
            <a:pPr hangingPunct="1"/>
            <a:endParaRPr lang="en-US" dirty="0"/>
          </a:p>
          <a:p>
            <a:pPr hangingPunct="1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89A282-FEDB-1CA5-6907-BCDBB304E98E}"/>
              </a:ext>
            </a:extLst>
          </p:cNvPr>
          <p:cNvSpPr txBox="1"/>
          <p:nvPr/>
        </p:nvSpPr>
        <p:spPr>
          <a:xfrm>
            <a:off x="662818" y="12145972"/>
            <a:ext cx="538417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1800" baseline="30000" dirty="0"/>
              <a:t>1</a:t>
            </a:r>
            <a:r>
              <a:rPr lang="en-US" sz="1800" dirty="0"/>
              <a:t>Chen, F. F. (2016). </a:t>
            </a:r>
            <a:r>
              <a:rPr lang="en-US" sz="1800" i="1" dirty="0"/>
              <a:t>Introduction to Plasma Physics and Controlled Fusion </a:t>
            </a:r>
            <a:r>
              <a:rPr lang="en-US" sz="1800" dirty="0"/>
              <a:t>(3rd ed.). Springer.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6495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21" grpId="0"/>
      <p:bldP spid="23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5B4646-5063-4E32-A831-471E0AD87F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FDA20D-8CF5-454B-90C4-5E894A11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Equivalent parameters in argon vs hydrogen</a:t>
            </a:r>
            <a:endParaRPr lang="en-GB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32F02759-E981-394C-2513-15E7EA4459E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87527" y="2221494"/>
                <a:ext cx="12772433" cy="9321132"/>
              </a:xfrm>
            </p:spPr>
            <p:txBody>
              <a:bodyPr/>
              <a:lstStyle/>
              <a:p>
                <a:r>
                  <a:rPr lang="en-US" sz="2800" b="0" i="0" dirty="0">
                    <a:solidFill>
                      <a:schemeClr val="tx1"/>
                    </a:solidFill>
                    <a:effectLst/>
                  </a:rPr>
                  <a:t>Keep all other parameters consistent, especially p</a:t>
                </a:r>
                <a:r>
                  <a:rPr lang="en-US" dirty="0">
                    <a:solidFill>
                      <a:schemeClr val="tx1"/>
                    </a:solidFill>
                  </a:rPr>
                  <a:t>lasma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:r>
                  <a:rPr lang="en-US" sz="2800" dirty="0"/>
                  <a:t>plasma electrons to atomic density ratio: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i="0" dirty="0">
                    <a:solidFill>
                      <a:schemeClr val="tx1"/>
                    </a:solidFill>
                    <a:effectLst/>
                  </a:rPr>
                  <a:t>. </a:t>
                </a:r>
              </a:p>
              <a:p>
                <a:r>
                  <a:rPr lang="en-US" b="0" i="0" dirty="0">
                    <a:solidFill>
                      <a:schemeClr val="tx1"/>
                    </a:solidFill>
                    <a:effectLst/>
                  </a:rPr>
                  <a:t>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Optical Emission Spectroscopy: </a:t>
                </a:r>
                <a:r>
                  <a:rPr lang="en-US" dirty="0"/>
                  <a:t>Argon doped with 3% Hydrogen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dirty="0"/>
                  <a:t>spectral H-alpha line broadening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dirty="0"/>
                  <a:t>plasma density value.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0" i="0" dirty="0">
                    <a:solidFill>
                      <a:schemeClr val="tx1"/>
                    </a:solidFill>
                    <a:effectLst/>
                  </a:rPr>
                  <a:t>Estimate n</a:t>
                </a:r>
                <a:r>
                  <a:rPr lang="en-US" dirty="0">
                    <a:solidFill>
                      <a:schemeClr val="tx1"/>
                    </a:solidFill>
                  </a:rPr>
                  <a:t>eutral gas density: </a:t>
                </a:r>
                <a:r>
                  <a:rPr lang="en-US" dirty="0" err="1">
                    <a:solidFill>
                      <a:schemeClr val="tx1"/>
                    </a:solidFill>
                  </a:rPr>
                  <a:t>FLASHForward</a:t>
                </a:r>
                <a:r>
                  <a:rPr lang="en-US" dirty="0">
                    <a:solidFill>
                      <a:schemeClr val="tx1"/>
                    </a:solidFill>
                  </a:rPr>
                  <a:t> gas supply system – measurements and simulations.</a:t>
                </a:r>
              </a:p>
              <a:p>
                <a:r>
                  <a:rPr lang="en-US" dirty="0"/>
                  <a:t>Equivalent plasma density timings:</a:t>
                </a:r>
              </a:p>
              <a:p>
                <a:pPr lvl="1"/>
                <a:r>
                  <a:rPr lang="en-US" dirty="0"/>
                  <a:t>Argon: 3.6 µs – 5.6 µs.</a:t>
                </a:r>
              </a:p>
              <a:p>
                <a:pPr lvl="1"/>
                <a:r>
                  <a:rPr lang="en-US" dirty="0"/>
                  <a:t>Hydrogen: 0.9 µs – 1.5 µs.</a:t>
                </a:r>
              </a:p>
              <a:p>
                <a:endParaRPr lang="en-US" b="0" i="0" dirty="0">
                  <a:solidFill>
                    <a:schemeClr val="tx1"/>
                  </a:solidFill>
                  <a:effectLst/>
                </a:endParaRPr>
              </a:p>
              <a:p>
                <a:endParaRPr lang="en-US" i="1" dirty="0"/>
              </a:p>
            </p:txBody>
          </p:sp>
        </mc:Choice>
        <mc:Fallback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32F02759-E981-394C-2513-15E7EA4459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87527" y="2221494"/>
                <a:ext cx="12772433" cy="9321132"/>
              </a:xfrm>
              <a:blipFill>
                <a:blip r:embed="rId2"/>
                <a:stretch>
                  <a:fillRect l="-1145" t="-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725F7A3-F922-CC71-51E2-48F3019BD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r="52434"/>
          <a:stretch/>
        </p:blipFill>
        <p:spPr>
          <a:xfrm>
            <a:off x="13908360" y="882060"/>
            <a:ext cx="7194848" cy="6000000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1B363691-C6C9-1F7C-6497-9D4CA52DC6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r="8442"/>
          <a:stretch/>
        </p:blipFill>
        <p:spPr>
          <a:xfrm>
            <a:off x="13884160" y="6667500"/>
            <a:ext cx="7194848" cy="6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299818" y="12611100"/>
            <a:ext cx="4050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74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Summary</a:t>
            </a:r>
            <a:endParaRPr dirty="0"/>
          </a:p>
        </p:txBody>
      </p:sp>
      <p:sp>
        <p:nvSpPr>
          <p:cNvPr id="75" name="Double-click to edit"/>
          <p:cNvSpPr txBox="1">
            <a:spLocks noGrp="1"/>
          </p:cNvSpPr>
          <p:nvPr>
            <p:ph type="body" idx="1"/>
          </p:nvPr>
        </p:nvSpPr>
        <p:spPr>
          <a:xfrm>
            <a:off x="1087527" y="2204222"/>
            <a:ext cx="19133331" cy="29511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ouble-click to edit">
                <a:extLst>
                  <a:ext uri="{FF2B5EF4-FFF2-40B4-BE49-F238E27FC236}">
                    <a16:creationId xmlns:a16="http://schemas.microsoft.com/office/drawing/2014/main" id="{88F71FE7-4886-4044-8917-251193011B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7527" y="1842963"/>
                <a:ext cx="10121608" cy="6000000"/>
              </a:xfrm>
              <a:prstGeom prst="rect">
                <a:avLst/>
              </a:prstGeom>
              <a:solidFill>
                <a:schemeClr val="accent6">
                  <a:lumMod val="50000"/>
                  <a:alpha val="40000"/>
                </a:schemeClr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/>
              <a:lstStyle>
                <a:lvl1pPr marL="304800" marR="79022" indent="-304800" algn="l" defTabSz="1778000" rtl="0" latinLnBrk="0">
                  <a:lnSpc>
                    <a:spcPct val="100000"/>
                  </a:lnSpc>
                  <a:spcBef>
                    <a:spcPts val="2400"/>
                  </a:spcBef>
                  <a:spcAft>
                    <a:spcPts val="0"/>
                  </a:spcAft>
                  <a:buClr>
                    <a:srgbClr val="FFFFFF"/>
                  </a:buClr>
                  <a:buSzPct val="100000"/>
                  <a:buFontTx/>
                  <a:buChar char="&gt;"/>
                  <a:tabLst/>
                  <a:defRPr sz="2800" b="0" i="0" u="none" strike="noStrike" cap="none" spc="0" baseline="0">
                    <a:solidFill>
                      <a:srgbClr val="E59552"/>
                    </a:solidFill>
                    <a:uFill>
                      <a:solidFill>
                        <a:srgbClr val="000000"/>
                      </a:solidFill>
                    </a:u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749300" marR="79022" indent="-304800" algn="l" defTabSz="1778000" rtl="0" latinLnBrk="0">
                  <a:lnSpc>
                    <a:spcPct val="100000"/>
                  </a:lnSpc>
                  <a:spcBef>
                    <a:spcPts val="2400"/>
                  </a:spcBef>
                  <a:spcAft>
                    <a:spcPts val="0"/>
                  </a:spcAft>
                  <a:buClr>
                    <a:srgbClr val="FFFFFF"/>
                  </a:buClr>
                  <a:buSzPct val="100000"/>
                  <a:buFontTx/>
                  <a:buChar char="&gt;"/>
                  <a:tabLst/>
                  <a:defRPr sz="2800" b="0" i="0" u="none" strike="noStrike" cap="none" spc="0" baseline="0">
                    <a:solidFill>
                      <a:srgbClr val="E59552"/>
                    </a:solidFill>
                    <a:uFill>
                      <a:solidFill>
                        <a:srgbClr val="000000"/>
                      </a:solidFill>
                    </a:u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193800" marR="79022" indent="-304800" algn="l" defTabSz="1778000" rtl="0" latinLnBrk="0">
                  <a:lnSpc>
                    <a:spcPct val="100000"/>
                  </a:lnSpc>
                  <a:spcBef>
                    <a:spcPts val="2400"/>
                  </a:spcBef>
                  <a:spcAft>
                    <a:spcPts val="0"/>
                  </a:spcAft>
                  <a:buClr>
                    <a:srgbClr val="FFFFFF"/>
                  </a:buClr>
                  <a:buSzPct val="100000"/>
                  <a:buFontTx/>
                  <a:buChar char="&gt;"/>
                  <a:tabLst/>
                  <a:defRPr sz="2800" b="0" i="0" u="none" strike="noStrike" cap="none" spc="0" baseline="0">
                    <a:solidFill>
                      <a:srgbClr val="E59552"/>
                    </a:solidFill>
                    <a:uFill>
                      <a:solidFill>
                        <a:srgbClr val="000000"/>
                      </a:solidFill>
                    </a:u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638300" marR="79022" indent="-304800" algn="l" defTabSz="1778000" rtl="0" latinLnBrk="0">
                  <a:lnSpc>
                    <a:spcPct val="100000"/>
                  </a:lnSpc>
                  <a:spcBef>
                    <a:spcPts val="2400"/>
                  </a:spcBef>
                  <a:spcAft>
                    <a:spcPts val="0"/>
                  </a:spcAft>
                  <a:buClr>
                    <a:srgbClr val="FFFFFF"/>
                  </a:buClr>
                  <a:buSzPct val="100000"/>
                  <a:buFontTx/>
                  <a:buChar char="&gt;"/>
                  <a:tabLst/>
                  <a:defRPr sz="2800" b="0" i="0" u="none" strike="noStrike" cap="none" spc="0" baseline="0">
                    <a:solidFill>
                      <a:srgbClr val="E59552"/>
                    </a:solidFill>
                    <a:uFill>
                      <a:solidFill>
                        <a:srgbClr val="000000"/>
                      </a:solidFill>
                    </a:u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082800" marR="79022" indent="-304800" algn="l" defTabSz="1778000" rtl="0" latinLnBrk="0">
                  <a:lnSpc>
                    <a:spcPct val="100000"/>
                  </a:lnSpc>
                  <a:spcBef>
                    <a:spcPts val="2400"/>
                  </a:spcBef>
                  <a:spcAft>
                    <a:spcPts val="0"/>
                  </a:spcAft>
                  <a:buClr>
                    <a:srgbClr val="FFFFFF"/>
                  </a:buClr>
                  <a:buSzPct val="100000"/>
                  <a:buFontTx/>
                  <a:buChar char="&gt;"/>
                  <a:tabLst/>
                  <a:defRPr sz="2800" b="0" i="0" u="none" strike="noStrike" cap="none" spc="0" baseline="0">
                    <a:solidFill>
                      <a:srgbClr val="E59552"/>
                    </a:solidFill>
                    <a:uFill>
                      <a:solidFill>
                        <a:srgbClr val="000000"/>
                      </a:solidFill>
                    </a:u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527300" marR="79022" indent="-304800" algn="l" defTabSz="1778000" rtl="0" latinLnBrk="0">
                  <a:lnSpc>
                    <a:spcPct val="100000"/>
                  </a:lnSpc>
                  <a:spcBef>
                    <a:spcPts val="2400"/>
                  </a:spcBef>
                  <a:spcAft>
                    <a:spcPts val="0"/>
                  </a:spcAft>
                  <a:buClr>
                    <a:srgbClr val="FFFFFF"/>
                  </a:buClr>
                  <a:buSzPct val="100000"/>
                  <a:buFontTx/>
                  <a:buChar char="&gt;"/>
                  <a:tabLst/>
                  <a:defRPr sz="2800" b="0" i="0" u="none" strike="noStrike" cap="none" spc="0" baseline="0">
                    <a:solidFill>
                      <a:srgbClr val="E59552"/>
                    </a:solidFill>
                    <a:uFill>
                      <a:solidFill>
                        <a:srgbClr val="000000"/>
                      </a:solidFill>
                    </a:u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2971800" marR="79022" indent="-304800" algn="l" defTabSz="1778000" rtl="0" latinLnBrk="0">
                  <a:lnSpc>
                    <a:spcPct val="100000"/>
                  </a:lnSpc>
                  <a:spcBef>
                    <a:spcPts val="2400"/>
                  </a:spcBef>
                  <a:spcAft>
                    <a:spcPts val="0"/>
                  </a:spcAft>
                  <a:buClr>
                    <a:srgbClr val="FFFFFF"/>
                  </a:buClr>
                  <a:buSzPct val="100000"/>
                  <a:buFontTx/>
                  <a:buChar char="&gt;"/>
                  <a:tabLst/>
                  <a:defRPr sz="2800" b="0" i="0" u="none" strike="noStrike" cap="none" spc="0" baseline="0">
                    <a:solidFill>
                      <a:srgbClr val="E59552"/>
                    </a:solidFill>
                    <a:uFill>
                      <a:solidFill>
                        <a:srgbClr val="000000"/>
                      </a:solidFill>
                    </a:u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416300" marR="79022" indent="-304800" algn="l" defTabSz="1778000" rtl="0" latinLnBrk="0">
                  <a:lnSpc>
                    <a:spcPct val="100000"/>
                  </a:lnSpc>
                  <a:spcBef>
                    <a:spcPts val="2400"/>
                  </a:spcBef>
                  <a:spcAft>
                    <a:spcPts val="0"/>
                  </a:spcAft>
                  <a:buClr>
                    <a:srgbClr val="FFFFFF"/>
                  </a:buClr>
                  <a:buSzPct val="100000"/>
                  <a:buFontTx/>
                  <a:buChar char="&gt;"/>
                  <a:tabLst/>
                  <a:defRPr sz="2800" b="0" i="0" u="none" strike="noStrike" cap="none" spc="0" baseline="0">
                    <a:solidFill>
                      <a:srgbClr val="E59552"/>
                    </a:solidFill>
                    <a:uFill>
                      <a:solidFill>
                        <a:srgbClr val="000000"/>
                      </a:solidFill>
                    </a:u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3860800" marR="79022" indent="-304800" algn="l" defTabSz="1778000" rtl="0" latinLnBrk="0">
                  <a:lnSpc>
                    <a:spcPct val="100000"/>
                  </a:lnSpc>
                  <a:spcBef>
                    <a:spcPts val="2400"/>
                  </a:spcBef>
                  <a:spcAft>
                    <a:spcPts val="0"/>
                  </a:spcAft>
                  <a:buClr>
                    <a:srgbClr val="FFFFFF"/>
                  </a:buClr>
                  <a:buSzPct val="100000"/>
                  <a:buFontTx/>
                  <a:buChar char="&gt;"/>
                  <a:tabLst/>
                  <a:defRPr sz="2800" b="0" i="0" u="none" strike="noStrike" cap="none" spc="0" baseline="0">
                    <a:solidFill>
                      <a:srgbClr val="E59552"/>
                    </a:solidFill>
                    <a:uFill>
                      <a:solidFill>
                        <a:srgbClr val="000000"/>
                      </a:solidFill>
                    </a:u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hangingPunct="1"/>
                <a:r>
                  <a:rPr lang="en-US" sz="2400" dirty="0"/>
                  <a:t>Plasma-wakefield acceleration is a promising avenue for future facilities in high-energy physics and photon science.</a:t>
                </a:r>
              </a:p>
              <a:p>
                <a:pPr hangingPunct="1"/>
                <a:r>
                  <a:rPr lang="en-US" sz="2400" dirty="0"/>
                  <a:t>kHz - MHz-level repetition rate is needed to achieve required luminosity.</a:t>
                </a:r>
              </a:p>
              <a:p>
                <a:pPr hangingPunct="1"/>
                <a:r>
                  <a:rPr lang="en-US" sz="2400" dirty="0"/>
                  <a:t>FLASHForward have measured a recovery time of </a:t>
                </a:r>
                <a:r>
                  <a:rPr lang="en-US" sz="2400" i="1" dirty="0"/>
                  <a:t>O</a:t>
                </a:r>
                <a:r>
                  <a:rPr lang="en-US" sz="2400" dirty="0"/>
                  <a:t>(100) ns in a plasma accelerator.</a:t>
                </a:r>
              </a:p>
              <a:p>
                <a:pPr hangingPunct="1"/>
                <a:r>
                  <a:rPr lang="en-US" sz="2400" dirty="0"/>
                  <a:t>A scaling estimation suggests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  <m:sup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O</a:t>
                </a:r>
                <a:r>
                  <a:rPr lang="en-US" sz="2400" dirty="0"/>
                  <a:t>(10) ns.</a:t>
                </a:r>
              </a:p>
              <a:p>
                <a:pPr hangingPunct="1"/>
                <a:r>
                  <a:rPr lang="en-US" sz="2400" dirty="0"/>
                  <a:t>Need to understand plasma density evolution background: OES plasma density measurements.</a:t>
                </a:r>
              </a:p>
              <a:p>
                <a:pPr hangingPunct="1"/>
                <a:r>
                  <a:rPr lang="en-US" sz="2400" dirty="0"/>
                  <a:t>This allows making a comparative measurement of long-term ion-motion recovery in Hydrogen.</a:t>
                </a:r>
              </a:p>
              <a:p>
                <a:pPr hangingPunct="1"/>
                <a:endParaRPr lang="en-US" sz="2400" dirty="0"/>
              </a:p>
              <a:p>
                <a:pPr hangingPunct="1"/>
                <a:endParaRPr lang="en-US" sz="2400" dirty="0"/>
              </a:p>
              <a:p>
                <a:pPr hangingPunct="1"/>
                <a:endParaRPr lang="en-US" sz="2400" dirty="0"/>
              </a:p>
            </p:txBody>
          </p:sp>
        </mc:Choice>
        <mc:Fallback xmlns="">
          <p:sp>
            <p:nvSpPr>
              <p:cNvPr id="5" name="Double-click to edit">
                <a:extLst>
                  <a:ext uri="{FF2B5EF4-FFF2-40B4-BE49-F238E27FC236}">
                    <a16:creationId xmlns:a16="http://schemas.microsoft.com/office/drawing/2014/main" id="{88F71FE7-4886-4044-8917-251193011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27" y="1842963"/>
                <a:ext cx="10121608" cy="6000000"/>
              </a:xfrm>
              <a:prstGeom prst="rect">
                <a:avLst/>
              </a:prstGeom>
              <a:blipFill>
                <a:blip r:embed="rId2"/>
                <a:stretch>
                  <a:fillRect l="-1204" t="-60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uble-click to edit">
            <a:extLst>
              <a:ext uri="{FF2B5EF4-FFF2-40B4-BE49-F238E27FC236}">
                <a16:creationId xmlns:a16="http://schemas.microsoft.com/office/drawing/2014/main" id="{A1E864B6-D71F-4F6F-9A5B-6CCDB856BAFB}"/>
              </a:ext>
            </a:extLst>
          </p:cNvPr>
          <p:cNvSpPr txBox="1">
            <a:spLocks/>
          </p:cNvSpPr>
          <p:nvPr/>
        </p:nvSpPr>
        <p:spPr>
          <a:xfrm>
            <a:off x="1005758" y="7721484"/>
            <a:ext cx="19215100" cy="1115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/>
          <a:lstStyle>
            <a:lvl1pPr marL="0" marR="0" indent="0" algn="l" defTabSz="450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sm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l" defTabSz="450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sm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l" defTabSz="450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sm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l" defTabSz="450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sm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l" defTabSz="450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sm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l" defTabSz="450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sm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l" defTabSz="450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sm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l" defTabSz="450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sm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l" defTabSz="450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sm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dirty="0"/>
              <a:t>Outlook</a:t>
            </a:r>
          </a:p>
        </p:txBody>
      </p:sp>
      <p:sp>
        <p:nvSpPr>
          <p:cNvPr id="8" name="Double-click to edit">
            <a:extLst>
              <a:ext uri="{FF2B5EF4-FFF2-40B4-BE49-F238E27FC236}">
                <a16:creationId xmlns:a16="http://schemas.microsoft.com/office/drawing/2014/main" id="{3D593113-066E-4F17-94BC-BA9437D2407E}"/>
              </a:ext>
            </a:extLst>
          </p:cNvPr>
          <p:cNvSpPr txBox="1">
            <a:spLocks/>
          </p:cNvSpPr>
          <p:nvPr/>
        </p:nvSpPr>
        <p:spPr>
          <a:xfrm>
            <a:off x="1096197" y="8980139"/>
            <a:ext cx="10112938" cy="3087961"/>
          </a:xfrm>
          <a:prstGeom prst="rect">
            <a:avLst/>
          </a:prstGeom>
          <a:solidFill>
            <a:schemeClr val="accent6">
              <a:lumMod val="50000"/>
              <a:alpha val="2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304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93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93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383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82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273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163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60800" marR="79022" indent="-304800" algn="l" defTabSz="17780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&gt;"/>
              <a:tabLst/>
              <a:defRPr sz="2800" b="0" i="0" u="none" strike="noStrike" cap="none" spc="0" baseline="0">
                <a:solidFill>
                  <a:srgbClr val="E59552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US" sz="2400" dirty="0"/>
              <a:t>Beam-based measurements will be undertaken this year after the FLASH and FLASHForward re-</a:t>
            </a:r>
            <a:r>
              <a:rPr lang="en-US" sz="2400" dirty="0" err="1"/>
              <a:t>comissioning</a:t>
            </a:r>
            <a:r>
              <a:rPr lang="en-US" sz="2400" dirty="0"/>
              <a:t>.</a:t>
            </a:r>
          </a:p>
          <a:p>
            <a:pPr hangingPunct="1"/>
            <a:r>
              <a:rPr lang="en-US" sz="2400" dirty="0"/>
              <a:t>These are essential steps to realizing high-repetition-rate operation in PWFA.</a:t>
            </a:r>
          </a:p>
          <a:p>
            <a:pPr hangingPunct="1"/>
            <a:r>
              <a:rPr lang="en-US" sz="2400" dirty="0"/>
              <a:t>High-luminosity PWFA – viable alternative for future accelerator facilities.</a:t>
            </a:r>
          </a:p>
        </p:txBody>
      </p:sp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FECFDBAF-B572-25A7-D864-A66B7501F0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r="52434"/>
          <a:stretch/>
        </p:blipFill>
        <p:spPr>
          <a:xfrm>
            <a:off x="13026010" y="3700916"/>
            <a:ext cx="7194848" cy="6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61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299818" y="12611100"/>
            <a:ext cx="405080" cy="3370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74" name="Double-click to edit"/>
          <p:cNvSpPr txBox="1">
            <a:spLocks noGrp="1"/>
          </p:cNvSpPr>
          <p:nvPr>
            <p:ph type="title"/>
          </p:nvPr>
        </p:nvSpPr>
        <p:spPr>
          <a:xfrm>
            <a:off x="1087527" y="1842964"/>
            <a:ext cx="19215100" cy="1115744"/>
          </a:xfrm>
          <a:prstGeom prst="rect">
            <a:avLst/>
          </a:prstGeom>
        </p:spPr>
        <p:txBody>
          <a:bodyPr/>
          <a:lstStyle/>
          <a:p>
            <a:r>
              <a:rPr lang="en-US" sz="6600" dirty="0"/>
              <a:t>Thank you!</a:t>
            </a:r>
            <a:endParaRPr sz="6600" dirty="0"/>
          </a:p>
        </p:txBody>
      </p:sp>
      <p:sp>
        <p:nvSpPr>
          <p:cNvPr id="75" name="Double-click to edit"/>
          <p:cNvSpPr txBox="1">
            <a:spLocks noGrp="1"/>
          </p:cNvSpPr>
          <p:nvPr>
            <p:ph type="body" idx="1"/>
          </p:nvPr>
        </p:nvSpPr>
        <p:spPr>
          <a:xfrm>
            <a:off x="1087527" y="2204222"/>
            <a:ext cx="19133331" cy="29511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023024B-A361-7873-B472-614643C1D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0"/>
          <a:stretch/>
        </p:blipFill>
        <p:spPr>
          <a:xfrm>
            <a:off x="10569600" y="5959936"/>
            <a:ext cx="10602000" cy="43076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5B4646-5063-4E32-A831-471E0AD87F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FDA20D-8CF5-454B-90C4-5E894A11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Recovery time measurement – beyond 63 ns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97F50-98ED-469F-8871-512382338F6D}"/>
              </a:ext>
            </a:extLst>
          </p:cNvPr>
          <p:cNvSpPr txBox="1"/>
          <p:nvPr/>
        </p:nvSpPr>
        <p:spPr>
          <a:xfrm>
            <a:off x="10404492" y="10831743"/>
            <a:ext cx="4526087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400" dirty="0"/>
              <a:t>Continued recovery time scan.</a:t>
            </a:r>
          </a:p>
          <a:p>
            <a:pPr algn="l"/>
            <a:r>
              <a:rPr lang="en-GB" sz="1800" dirty="0"/>
              <a:t>R. D’Arcy, et al. Nature 603, 58–62 (2022)</a:t>
            </a:r>
            <a:r>
              <a:rPr lang="en-US" sz="1800" dirty="0"/>
              <a:t>.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D7E3BD-D2C5-428B-16BB-F83E26D1E4DC}"/>
              </a:ext>
            </a:extLst>
          </p:cNvPr>
          <p:cNvSpPr/>
          <p:nvPr/>
        </p:nvSpPr>
        <p:spPr>
          <a:xfrm>
            <a:off x="10599077" y="5883028"/>
            <a:ext cx="356955" cy="54216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A6CB1-76D1-5C4D-0AE2-99B683A30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4883" y="6667500"/>
            <a:ext cx="8944318" cy="6715434"/>
          </a:xfrm>
        </p:spPr>
        <p:txBody>
          <a:bodyPr/>
          <a:lstStyle/>
          <a:p>
            <a:r>
              <a:rPr lang="en-US" dirty="0"/>
              <a:t>Recent results from FLASHForward:</a:t>
            </a:r>
          </a:p>
          <a:p>
            <a:pPr lvl="1"/>
            <a:r>
              <a:rPr lang="en-US" dirty="0"/>
              <a:t>Probing recovering ion motion with electron bunch-pair,</a:t>
            </a:r>
          </a:p>
          <a:p>
            <a:pPr lvl="1"/>
            <a:r>
              <a:rPr lang="en-US" dirty="0"/>
              <a:t>Observing the recovery time.</a:t>
            </a:r>
          </a:p>
          <a:p>
            <a:pPr lvl="1"/>
            <a:r>
              <a:rPr lang="en-US" sz="2800" dirty="0"/>
              <a:t>Recovery time is 63 ns.</a:t>
            </a:r>
          </a:p>
          <a:p>
            <a:pPr lvl="1"/>
            <a:r>
              <a:rPr lang="en-US" sz="2800" b="1" dirty="0"/>
              <a:t>Energy spectra same for Unperturbed and Perturbed beyond 63 ns.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1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60D9DE-7F3C-DAA0-0E0B-1B297289D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56" y="1754334"/>
            <a:ext cx="10033636" cy="4242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4C4621-2834-591B-D07C-51DEA22E2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58"/>
          <a:stretch/>
        </p:blipFill>
        <p:spPr>
          <a:xfrm>
            <a:off x="10572255" y="1803747"/>
            <a:ext cx="10617547" cy="41931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924021-BC6A-DDAB-C18F-8297FB98EFAE}"/>
              </a:ext>
            </a:extLst>
          </p:cNvPr>
          <p:cNvSpPr/>
          <p:nvPr/>
        </p:nvSpPr>
        <p:spPr>
          <a:xfrm>
            <a:off x="10489612" y="1770956"/>
            <a:ext cx="356955" cy="54216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3354B15-FEB6-5456-AC81-FAF751EE1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6800" y="10123884"/>
            <a:ext cx="8704800" cy="90029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21E7F38-1A80-8490-187D-2CC66D1D1846}"/>
              </a:ext>
            </a:extLst>
          </p:cNvPr>
          <p:cNvSpPr/>
          <p:nvPr/>
        </p:nvSpPr>
        <p:spPr>
          <a:xfrm>
            <a:off x="20897288" y="5650401"/>
            <a:ext cx="356955" cy="54216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A99FDD-C923-1F21-BC01-6B79892EDD2B}"/>
              </a:ext>
            </a:extLst>
          </p:cNvPr>
          <p:cNvSpPr/>
          <p:nvPr/>
        </p:nvSpPr>
        <p:spPr>
          <a:xfrm>
            <a:off x="20855966" y="9839381"/>
            <a:ext cx="356955" cy="54216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039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C9A43-D92B-B6BC-8798-35EE0C1296E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973C4-39D4-781D-77D3-0C4DE9A86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527" y="2221493"/>
            <a:ext cx="9580473" cy="9911243"/>
          </a:xfrm>
        </p:spPr>
        <p:txBody>
          <a:bodyPr/>
          <a:lstStyle/>
          <a:p>
            <a:r>
              <a:rPr lang="en-US" dirty="0"/>
              <a:t>Radio-frequency cavities - </a:t>
            </a:r>
            <a:br>
              <a:rPr lang="en-US" dirty="0"/>
            </a:br>
            <a:r>
              <a:rPr lang="en-US" dirty="0"/>
              <a:t>material breakdown limitation beyond O(100) MV/m.</a:t>
            </a:r>
          </a:p>
          <a:p>
            <a:r>
              <a:rPr lang="en-US" dirty="0"/>
              <a:t>Accelerators today &amp; plans for higher energies –</a:t>
            </a:r>
            <a:br>
              <a:rPr lang="en-GB" dirty="0"/>
            </a:br>
            <a:r>
              <a:rPr lang="en-GB" dirty="0"/>
              <a:t>size and cost issues.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4E2421-F840-F3BA-21E9-5F2D6D83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conventional accelerator cavities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8014D-81E7-CF6F-9AF4-BB2126ED8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4051" t="35300" r="24013" b="29000"/>
          <a:stretch/>
        </p:blipFill>
        <p:spPr>
          <a:xfrm>
            <a:off x="10812367" y="1842964"/>
            <a:ext cx="9432697" cy="2633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CCB1A1-7C4D-0A98-6E2C-153FE79067E0}"/>
              </a:ext>
            </a:extLst>
          </p:cNvPr>
          <p:cNvSpPr txBox="1"/>
          <p:nvPr/>
        </p:nvSpPr>
        <p:spPr>
          <a:xfrm>
            <a:off x="10812366" y="4435252"/>
            <a:ext cx="946318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Example: Conventional</a:t>
            </a:r>
            <a:r>
              <a:rPr kumimoji="0" lang="en-GB" sz="2400" b="0" i="0" u="none" strike="noStrike" cap="none" spc="0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accelerating cavity (TESLA SRF).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indent="0" algn="l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B. Aune et al. Physical Review Special Topics – Accelerators and Beams 3.092001 (2000).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49118-5205-CEAC-29D1-BA23A7ACAEBA}"/>
              </a:ext>
            </a:extLst>
          </p:cNvPr>
          <p:cNvSpPr txBox="1"/>
          <p:nvPr/>
        </p:nvSpPr>
        <p:spPr>
          <a:xfrm>
            <a:off x="8939808" y="10356378"/>
            <a:ext cx="7587979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International Linear Collider design.</a:t>
            </a:r>
          </a:p>
          <a:p>
            <a:pPr marL="0" marR="0" indent="0" algn="l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ILC (2012).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Helvetica Neue Light"/>
            </a:endParaRP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91FFCAE8-496C-9D9C-E3E7-13AC2AE50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51" y="5181986"/>
            <a:ext cx="11751087" cy="5232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523032-DF89-3D97-7422-933D317B52BA}"/>
              </a:ext>
            </a:extLst>
          </p:cNvPr>
          <p:cNvSpPr txBox="1"/>
          <p:nvPr/>
        </p:nvSpPr>
        <p:spPr>
          <a:xfrm>
            <a:off x="822933" y="10376570"/>
            <a:ext cx="7587979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FLASH Free-Electron</a:t>
            </a:r>
            <a:r>
              <a:rPr kumimoji="0" lang="en-GB" sz="2400" b="0" i="0" u="none" strike="noStrike" cap="none" spc="0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Laser.</a:t>
            </a:r>
          </a:p>
          <a:p>
            <a:pPr marL="0" marR="0" indent="0" algn="l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DESY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Helvetica Neue Light"/>
            </a:endParaRPr>
          </a:p>
        </p:txBody>
      </p:sp>
      <p:pic>
        <p:nvPicPr>
          <p:cNvPr id="20" name="Picture 19" descr="An 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0AD7312F-35B0-1764-55FA-5D2A2EE12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3" y="5181986"/>
            <a:ext cx="7609400" cy="51743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604E50-FCA7-4B43-E657-9B4BD4838FE8}"/>
              </a:ext>
            </a:extLst>
          </p:cNvPr>
          <p:cNvSpPr txBox="1"/>
          <p:nvPr/>
        </p:nvSpPr>
        <p:spPr>
          <a:xfrm rot="966835">
            <a:off x="3870285" y="8419521"/>
            <a:ext cx="1606928" cy="595035"/>
          </a:xfrm>
          <a:prstGeom prst="rect">
            <a:avLst/>
          </a:prstGeom>
          <a:solidFill>
            <a:srgbClr val="FFFFFF">
              <a:alpha val="47059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7CC5"/>
                </a:solidFill>
                <a:effectLst/>
                <a:uFillTx/>
                <a:sym typeface="Helvetica Neue Light"/>
              </a:rPr>
              <a:t>315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007CC5"/>
                </a:solidFill>
                <a:effectLst/>
                <a:uFillTx/>
                <a:sym typeface="Helvetica Neue Light"/>
              </a:rPr>
              <a:t> m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007CC5"/>
              </a:solidFill>
              <a:effectLst/>
              <a:uFillTx/>
              <a:sym typeface="Helvetica Neue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D53A45-6712-9524-8858-DF590EB6FAEF}"/>
              </a:ext>
            </a:extLst>
          </p:cNvPr>
          <p:cNvSpPr txBox="1"/>
          <p:nvPr/>
        </p:nvSpPr>
        <p:spPr>
          <a:xfrm rot="20473059">
            <a:off x="14364301" y="8760015"/>
            <a:ext cx="1606928" cy="5950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7CC5"/>
                </a:solidFill>
                <a:effectLst/>
                <a:uFillTx/>
                <a:sym typeface="Helvetica Neue Light"/>
              </a:rPr>
              <a:t>31</a:t>
            </a:r>
            <a:r>
              <a:rPr kumimoji="0" lang="en-US" sz="3200" b="1" i="0" u="none" strike="noStrike" cap="none" spc="0" normalizeH="0" dirty="0">
                <a:ln>
                  <a:noFill/>
                </a:ln>
                <a:solidFill>
                  <a:srgbClr val="007CC5"/>
                </a:solidFill>
                <a:effectLst/>
                <a:uFillTx/>
                <a:sym typeface="Helvetica Neue Light"/>
              </a:rPr>
              <a:t> km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007CC5"/>
              </a:solidFill>
              <a:effectLst/>
              <a:uFillTx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580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/>
      <p:bldP spid="21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3C35BC-9598-C620-475B-EBC1FDD2A2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4D2DE-E110-9189-072C-E976447E2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527" y="2221493"/>
            <a:ext cx="6261699" cy="9911243"/>
          </a:xfrm>
        </p:spPr>
        <p:txBody>
          <a:bodyPr/>
          <a:lstStyle/>
          <a:p>
            <a:r>
              <a:rPr lang="en-GB" dirty="0"/>
              <a:t>Plasma allows for GV/m fields.</a:t>
            </a:r>
          </a:p>
          <a:p>
            <a:pPr lvl="1"/>
            <a:r>
              <a:rPr lang="en-GB" dirty="0"/>
              <a:t>Energy doubling of 42 GeV electrons in 85 cm, 2007 </a:t>
            </a:r>
            <a:r>
              <a:rPr lang="en-GB" sz="2000" dirty="0"/>
              <a:t>(I. Blumenfeld et al., </a:t>
            </a:r>
            <a:r>
              <a:rPr lang="en-US" sz="2000" dirty="0"/>
              <a:t>Nature, 445, 741-744).</a:t>
            </a:r>
            <a:endParaRPr lang="en-US" dirty="0"/>
          </a:p>
          <a:p>
            <a:pPr lvl="1"/>
            <a:r>
              <a:rPr lang="en-US" dirty="0"/>
              <a:t>42% energy transfer efficiency and per-</a:t>
            </a:r>
            <a:r>
              <a:rPr lang="en-US" dirty="0" err="1"/>
              <a:t>mille</a:t>
            </a:r>
            <a:r>
              <a:rPr lang="en-US" dirty="0"/>
              <a:t> energy spread, 2021 </a:t>
            </a:r>
            <a:r>
              <a:rPr lang="en-US" sz="2000" dirty="0"/>
              <a:t>(</a:t>
            </a:r>
            <a:r>
              <a:rPr lang="da-DK" sz="2000" dirty="0"/>
              <a:t>C. A. Lindstrøm et al. Phys. Rev Let., 126.014801</a:t>
            </a:r>
            <a:r>
              <a:rPr lang="en-US" sz="2000" dirty="0"/>
              <a:t>).</a:t>
            </a:r>
            <a:endParaRPr lang="en-GB" sz="2000" dirty="0"/>
          </a:p>
          <a:p>
            <a:r>
              <a:rPr lang="en-GB" dirty="0"/>
              <a:t>Example - </a:t>
            </a:r>
            <a:r>
              <a:rPr lang="en-GB" dirty="0" err="1"/>
              <a:t>FLASHForward</a:t>
            </a:r>
            <a:r>
              <a:rPr lang="en-GB" dirty="0"/>
              <a:t>:</a:t>
            </a:r>
            <a:endParaRPr lang="en-US" dirty="0"/>
          </a:p>
          <a:p>
            <a:pPr lvl="1"/>
            <a:r>
              <a:rPr lang="en-US" dirty="0"/>
              <a:t>Discharge-capillary plasma target.</a:t>
            </a:r>
          </a:p>
          <a:p>
            <a:pPr lvl="1"/>
            <a:r>
              <a:rPr lang="en-US" dirty="0"/>
              <a:t>Electron bunch divided to:</a:t>
            </a:r>
          </a:p>
          <a:p>
            <a:pPr lvl="2"/>
            <a:r>
              <a:rPr lang="en-US" dirty="0"/>
              <a:t>Driving bunch, </a:t>
            </a:r>
            <a:br>
              <a:rPr lang="en-US" dirty="0"/>
            </a:br>
            <a:r>
              <a:rPr lang="en-US" dirty="0"/>
              <a:t>creates </a:t>
            </a:r>
            <a:r>
              <a:rPr lang="en-US" dirty="0" err="1"/>
              <a:t>wakefield</a:t>
            </a:r>
            <a:r>
              <a:rPr lang="en-US" dirty="0"/>
              <a:t> in the plasma.</a:t>
            </a:r>
          </a:p>
          <a:p>
            <a:pPr lvl="2"/>
            <a:r>
              <a:rPr lang="en-US" dirty="0"/>
              <a:t>Trailing bunch, </a:t>
            </a:r>
            <a:br>
              <a:rPr lang="en-US" dirty="0"/>
            </a:br>
            <a:r>
              <a:rPr lang="en-US" dirty="0"/>
              <a:t>accelerated by fields in the plasma.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34D996-3A9E-B651-B721-AC9B2709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Beam-driven PWFA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D337A9-C608-8701-CCBB-5037CD9467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4065" b="33093"/>
          <a:stretch/>
        </p:blipFill>
        <p:spPr>
          <a:xfrm>
            <a:off x="8665559" y="2221493"/>
            <a:ext cx="11521280" cy="1784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EFAC7A-32D8-4022-D884-4FD73E9C32D1}"/>
              </a:ext>
            </a:extLst>
          </p:cNvPr>
          <p:cNvSpPr txBox="1"/>
          <p:nvPr/>
        </p:nvSpPr>
        <p:spPr>
          <a:xfrm>
            <a:off x="8665558" y="4033610"/>
            <a:ext cx="1071541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50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mm and 100 mm discharge capillary plasma targets at FLASHForward.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Helvetica Neue Ligh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AB64DA-BCE9-2CD8-1BB0-6DA873BF1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4708" y="5274722"/>
            <a:ext cx="6811326" cy="63826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592CD8-CA48-D6AC-223D-809CAF0611B2}"/>
              </a:ext>
            </a:extLst>
          </p:cNvPr>
          <p:cNvSpPr txBox="1"/>
          <p:nvPr/>
        </p:nvSpPr>
        <p:spPr>
          <a:xfrm>
            <a:off x="13616920" y="11535201"/>
            <a:ext cx="7708264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Wakefield in the plasma.</a:t>
            </a:r>
          </a:p>
          <a:p>
            <a:pPr algn="l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C. A.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Lindstrøm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et al. Phys. Rev Let., 126.014801 (2021).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928CF-1F7E-251D-505E-6065A71156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57087" t="23400" r="15351" b="27322"/>
          <a:stretch/>
        </p:blipFill>
        <p:spPr>
          <a:xfrm>
            <a:off x="7764899" y="5154580"/>
            <a:ext cx="5760640" cy="57934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1AA1362-20AB-E9F1-9B9F-D1935DC0F751}"/>
              </a:ext>
            </a:extLst>
          </p:cNvPr>
          <p:cNvSpPr/>
          <p:nvPr/>
        </p:nvSpPr>
        <p:spPr>
          <a:xfrm>
            <a:off x="9349075" y="8035052"/>
            <a:ext cx="682013" cy="360040"/>
          </a:xfrm>
          <a:prstGeom prst="ellipse">
            <a:avLst/>
          </a:prstGeom>
          <a:solidFill>
            <a:srgbClr val="670000"/>
          </a:solidFill>
          <a:ln w="12700" cap="flat">
            <a:noFill/>
            <a:miter lim="400000"/>
          </a:ln>
          <a:effectLst>
            <a:softEdge rad="635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24A21-EB79-9960-B6FC-2FE7153340E2}"/>
              </a:ext>
            </a:extLst>
          </p:cNvPr>
          <p:cNvSpPr txBox="1"/>
          <p:nvPr/>
        </p:nvSpPr>
        <p:spPr>
          <a:xfrm>
            <a:off x="7791293" y="10848127"/>
            <a:ext cx="499777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001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Acceleration in plasma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sym typeface="Helvetica Neue Light"/>
              </a:rPr>
              <a:t>wakefield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indent="0" algn="l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Image courtesy: Sarah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Schröder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Helvetica Neue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248097-D6A6-7B37-7FE3-6B487627109E}"/>
              </a:ext>
            </a:extLst>
          </p:cNvPr>
          <p:cNvSpPr txBox="1"/>
          <p:nvPr/>
        </p:nvSpPr>
        <p:spPr>
          <a:xfrm>
            <a:off x="9146803" y="7248887"/>
            <a:ext cx="220061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001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67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Trailing </a:t>
            </a:r>
          </a:p>
          <a:p>
            <a:pPr marL="0" marR="0" lvl="0" indent="0" algn="l" defTabSz="8001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670000"/>
                </a:solidFill>
              </a:rPr>
              <a:t>bunch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67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AA5BD5-78AE-55D6-A985-0CF820DDACA2}"/>
              </a:ext>
            </a:extLst>
          </p:cNvPr>
          <p:cNvSpPr txBox="1"/>
          <p:nvPr/>
        </p:nvSpPr>
        <p:spPr>
          <a:xfrm>
            <a:off x="11206500" y="7489852"/>
            <a:ext cx="220061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001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67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Driver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67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330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6" grpId="0" animBg="1"/>
      <p:bldP spid="9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0469E5-A086-3A00-D2CD-3D26BA2D4A0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3ECA1-8D67-3850-0A7F-0648B71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527" y="2221493"/>
            <a:ext cx="8381602" cy="9911243"/>
          </a:xfrm>
        </p:spPr>
        <p:txBody>
          <a:bodyPr/>
          <a:lstStyle/>
          <a:p>
            <a:r>
              <a:rPr lang="en-US" dirty="0"/>
              <a:t>High-repetition-rate operation standards.</a:t>
            </a:r>
          </a:p>
          <a:p>
            <a:pPr lvl="1"/>
            <a:r>
              <a:rPr lang="en-US" dirty="0"/>
              <a:t>Example: luminosity in colliders.</a:t>
            </a:r>
          </a:p>
          <a:p>
            <a:r>
              <a:rPr lang="en-US" dirty="0"/>
              <a:t>Existing PWFA facilities - far from these repetition rate requirements.</a:t>
            </a:r>
            <a:br>
              <a:rPr lang="en-US" dirty="0"/>
            </a:br>
            <a:r>
              <a:rPr lang="en-US" dirty="0"/>
              <a:t>                                    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BD4C92-6DC1-9CEB-9C7B-8904DA0FE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future facility standards: high repetition rate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90AD4D-F63B-2C07-41C4-81AD0E29FF35}"/>
                  </a:ext>
                </a:extLst>
              </p:cNvPr>
              <p:cNvSpPr txBox="1"/>
              <p:nvPr/>
            </p:nvSpPr>
            <p:spPr>
              <a:xfrm>
                <a:off x="12931576" y="2811666"/>
                <a:ext cx="3128485" cy="9945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Times Roman"/>
                        </a:rPr>
                        <m:t>ℒ</m:t>
                      </m:r>
                      <m:r>
                        <a:rPr kumimoji="0" lang="en-GB" sz="60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imes Roman"/>
                        </a:rPr>
                        <m:t>∝</m:t>
                      </m:r>
                      <m:sSub>
                        <m:sSubPr>
                          <m:ctrlPr>
                            <a:rPr kumimoji="0" lang="en-GB" sz="6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Times Roman"/>
                            </a:rPr>
                          </m:ctrlPr>
                        </m:sSubPr>
                        <m:e>
                          <m:r>
                            <a:rPr kumimoji="0" lang="en-GB" sz="6000" b="0" i="0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Times Roman"/>
                            </a:rPr>
                            <m:t>𝑛</m:t>
                          </m:r>
                        </m:e>
                        <m:sub>
                          <m:r>
                            <a:rPr kumimoji="0" lang="en-GB" sz="6000" b="0" i="0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Times Roman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0" lang="en-GB" sz="6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Times Roman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90AD4D-F63B-2C07-41C4-81AD0E29F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1576" y="2811666"/>
                <a:ext cx="3128485" cy="994568"/>
              </a:xfrm>
              <a:prstGeom prst="rect">
                <a:avLst/>
              </a:prstGeom>
              <a:blipFill>
                <a:blip r:embed="rId2"/>
                <a:stretch>
                  <a:fillRect b="-61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F8F42734-90D9-B0A6-7D59-57A5E1DE1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17198"/>
              </p:ext>
            </p:extLst>
          </p:nvPr>
        </p:nvGraphicFramePr>
        <p:xfrm>
          <a:off x="1060450" y="5371356"/>
          <a:ext cx="19040598" cy="5394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10338">
                  <a:extLst>
                    <a:ext uri="{9D8B030D-6E8A-4147-A177-3AD203B41FA5}">
                      <a16:colId xmlns:a16="http://schemas.microsoft.com/office/drawing/2014/main" val="2282512044"/>
                    </a:ext>
                  </a:extLst>
                </a:gridCol>
                <a:gridCol w="4265292">
                  <a:extLst>
                    <a:ext uri="{9D8B030D-6E8A-4147-A177-3AD203B41FA5}">
                      <a16:colId xmlns:a16="http://schemas.microsoft.com/office/drawing/2014/main" val="1766430094"/>
                    </a:ext>
                  </a:extLst>
                </a:gridCol>
                <a:gridCol w="3656056">
                  <a:extLst>
                    <a:ext uri="{9D8B030D-6E8A-4147-A177-3AD203B41FA5}">
                      <a16:colId xmlns:a16="http://schemas.microsoft.com/office/drawing/2014/main" val="2721255623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327639610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38569296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dirty="0"/>
                        <a:t>Facility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Bunch separation within a macro-pulse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Macro-pulse repetition rate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Number of bunches per macro-pulse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Average repetition rate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817635"/>
                  </a:ext>
                </a:extLst>
              </a:tr>
              <a:tr h="464322">
                <a:tc>
                  <a:txBody>
                    <a:bodyPr/>
                    <a:lstStyle/>
                    <a:p>
                      <a:r>
                        <a:rPr lang="en-US" sz="3600" dirty="0"/>
                        <a:t>ILC</a:t>
                      </a:r>
                      <a:r>
                        <a:rPr lang="en-US" sz="3600" baseline="30000" dirty="0"/>
                        <a:t>1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500 ns</a:t>
                      </a:r>
                      <a:endParaRPr lang="en-GB" sz="3600" b="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5 Hz</a:t>
                      </a:r>
                      <a:endParaRPr lang="en-GB" sz="3600" b="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1000-5400</a:t>
                      </a:r>
                      <a:endParaRPr lang="en-GB" sz="3600" b="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5-27 kHz</a:t>
                      </a:r>
                      <a:endParaRPr lang="en-GB" sz="3600" b="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B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497701"/>
                  </a:ext>
                </a:extLst>
              </a:tr>
              <a:tr h="464322">
                <a:tc>
                  <a:txBody>
                    <a:bodyPr/>
                    <a:lstStyle/>
                    <a:p>
                      <a:r>
                        <a:rPr lang="en-US" sz="3600" dirty="0"/>
                        <a:t>CLIC</a:t>
                      </a:r>
                      <a:r>
                        <a:rPr lang="en-US" sz="3600" baseline="30000" dirty="0"/>
                        <a:t>2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0.5 ns</a:t>
                      </a:r>
                      <a:endParaRPr lang="en-GB" sz="3600" b="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50 Hz</a:t>
                      </a:r>
                      <a:endParaRPr lang="en-GB" sz="3600" b="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312</a:t>
                      </a:r>
                      <a:endParaRPr lang="en-GB" sz="3600" b="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16 kHz</a:t>
                      </a:r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336714"/>
                  </a:ext>
                </a:extLst>
              </a:tr>
              <a:tr h="464322">
                <a:tc>
                  <a:txBody>
                    <a:bodyPr/>
                    <a:lstStyle/>
                    <a:p>
                      <a:r>
                        <a:rPr lang="en-US" sz="3600" dirty="0"/>
                        <a:t>FLASH</a:t>
                      </a:r>
                      <a:r>
                        <a:rPr lang="en-US" sz="3600" baseline="30000" dirty="0"/>
                        <a:t>3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1000 ns</a:t>
                      </a:r>
                      <a:endParaRPr lang="en-GB" sz="3600" b="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10 Hz</a:t>
                      </a:r>
                      <a:endParaRPr lang="en-GB" sz="3600" b="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800</a:t>
                      </a:r>
                      <a:endParaRPr lang="en-GB" sz="3600" b="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8 kHz</a:t>
                      </a:r>
                      <a:endParaRPr lang="en-GB" sz="3600" b="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914158"/>
                  </a:ext>
                </a:extLst>
              </a:tr>
              <a:tr h="464322">
                <a:tc>
                  <a:txBody>
                    <a:bodyPr/>
                    <a:lstStyle/>
                    <a:p>
                      <a:r>
                        <a:rPr lang="en-US" sz="3600" dirty="0"/>
                        <a:t>State-of-the-art PWFA</a:t>
                      </a:r>
                      <a:endParaRPr lang="en-GB" sz="360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100 </a:t>
                      </a:r>
                      <a:r>
                        <a:rPr lang="en-US" sz="3600" b="0" dirty="0" err="1"/>
                        <a:t>ms</a:t>
                      </a:r>
                      <a:endParaRPr lang="en-GB" sz="3600" b="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10 Hz</a:t>
                      </a:r>
                      <a:endParaRPr lang="en-GB" sz="3600" b="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1</a:t>
                      </a:r>
                      <a:endParaRPr lang="en-GB" sz="3600" b="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0.01 kHz</a:t>
                      </a:r>
                      <a:endParaRPr lang="en-GB" sz="3600" b="0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468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37126EB-7826-9745-E110-79C26A103715}"/>
              </a:ext>
            </a:extLst>
          </p:cNvPr>
          <p:cNvSpPr txBox="1"/>
          <p:nvPr/>
        </p:nvSpPr>
        <p:spPr>
          <a:xfrm>
            <a:off x="12180168" y="3941812"/>
            <a:ext cx="5899674" cy="538609"/>
          </a:xfrm>
          <a:prstGeom prst="rect">
            <a:avLst/>
          </a:prstGeom>
          <a:noFill/>
          <a:ln w="38100" cap="flat">
            <a:solidFill>
              <a:srgbClr val="00ADEE"/>
            </a:solidFill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the rate of macro-pulses per second</a:t>
            </a:r>
            <a:endParaRPr kumimoji="0" lang="en-GB" sz="2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64168D-C805-A380-F903-E26C3ECAF87F}"/>
              </a:ext>
            </a:extLst>
          </p:cNvPr>
          <p:cNvSpPr txBox="1"/>
          <p:nvPr/>
        </p:nvSpPr>
        <p:spPr>
          <a:xfrm>
            <a:off x="12106757" y="2216853"/>
            <a:ext cx="6077156" cy="538609"/>
          </a:xfrm>
          <a:prstGeom prst="rect">
            <a:avLst/>
          </a:prstGeom>
          <a:noFill/>
          <a:ln w="38100" cap="flat">
            <a:solidFill>
              <a:srgbClr val="00ADEE"/>
            </a:solidFill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algn="ctr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number of bunches per macro-pulse</a:t>
            </a:r>
            <a:endParaRPr kumimoji="0" lang="en-GB" sz="2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98302A-2EE3-29B2-796C-D39450427746}"/>
              </a:ext>
            </a:extLst>
          </p:cNvPr>
          <p:cNvSpPr/>
          <p:nvPr/>
        </p:nvSpPr>
        <p:spPr>
          <a:xfrm>
            <a:off x="15145335" y="2907790"/>
            <a:ext cx="908639" cy="910469"/>
          </a:xfrm>
          <a:prstGeom prst="ellipse">
            <a:avLst/>
          </a:prstGeom>
          <a:noFill/>
          <a:ln w="57150" cap="flat">
            <a:solidFill>
              <a:srgbClr val="00ADEE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DF4809-1C4E-8F98-E1CC-EDAB09DA763F}"/>
              </a:ext>
            </a:extLst>
          </p:cNvPr>
          <p:cNvSpPr/>
          <p:nvPr/>
        </p:nvSpPr>
        <p:spPr>
          <a:xfrm>
            <a:off x="14350246" y="2903484"/>
            <a:ext cx="908639" cy="910469"/>
          </a:xfrm>
          <a:prstGeom prst="ellipse">
            <a:avLst/>
          </a:prstGeom>
          <a:noFill/>
          <a:ln w="57150" cap="flat">
            <a:solidFill>
              <a:srgbClr val="00ADEE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B36D9-A67E-B6F3-0DB6-B841C79A1112}"/>
              </a:ext>
            </a:extLst>
          </p:cNvPr>
          <p:cNvSpPr txBox="1"/>
          <p:nvPr/>
        </p:nvSpPr>
        <p:spPr>
          <a:xfrm>
            <a:off x="1060450" y="10810068"/>
            <a:ext cx="770826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18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ILC. arXiv:0712.1950v1 (2007).</a:t>
            </a:r>
          </a:p>
          <a:p>
            <a:pPr algn="l"/>
            <a:r>
              <a:rPr lang="en-US" sz="18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CLIC. CERN-2012-007 (2012).</a:t>
            </a:r>
          </a:p>
          <a:p>
            <a:pPr algn="l"/>
            <a:r>
              <a:rPr lang="en-US" sz="1800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FLASH. New J. Phys. 18 062002 (2016).</a:t>
            </a:r>
          </a:p>
          <a:p>
            <a:pPr algn="l"/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0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8A569F-5E89-A86F-BEE0-77616C5A4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79"/>
          <a:stretch/>
        </p:blipFill>
        <p:spPr>
          <a:xfrm>
            <a:off x="7960500" y="3404027"/>
            <a:ext cx="10966311" cy="21196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2FF06-C3F2-8019-4C19-727889806FB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A24A1-3C6A-DFFC-4D4D-82CAE363B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527" y="2221493"/>
            <a:ext cx="6917237" cy="4950063"/>
          </a:xfrm>
        </p:spPr>
        <p:txBody>
          <a:bodyPr/>
          <a:lstStyle/>
          <a:p>
            <a:r>
              <a:rPr lang="en-US"/>
              <a:t>Previous </a:t>
            </a:r>
            <a:r>
              <a:rPr lang="en-US" dirty="0"/>
              <a:t>work on ion motion:</a:t>
            </a:r>
          </a:p>
          <a:p>
            <a:pPr lvl="1"/>
            <a:r>
              <a:rPr lang="en-US" dirty="0"/>
              <a:t>Post-</a:t>
            </a:r>
            <a:r>
              <a:rPr lang="en-US" dirty="0" err="1"/>
              <a:t>wakefield</a:t>
            </a:r>
            <a:r>
              <a:rPr lang="en-US" dirty="0"/>
              <a:t> ion motion observed.</a:t>
            </a:r>
          </a:p>
          <a:p>
            <a:pPr lvl="1"/>
            <a:r>
              <a:rPr lang="en-US" dirty="0"/>
              <a:t>Ions carry most deposited energy on 1 ns timescale.</a:t>
            </a:r>
          </a:p>
          <a:p>
            <a:r>
              <a:rPr lang="en-US" dirty="0"/>
              <a:t>How long does it last?</a:t>
            </a:r>
          </a:p>
          <a:p>
            <a:pPr lvl="1"/>
            <a:r>
              <a:rPr lang="en-US" dirty="0"/>
              <a:t>Cannot simulate with PIC.</a:t>
            </a:r>
          </a:p>
          <a:p>
            <a:pPr lvl="1"/>
            <a:r>
              <a:rPr lang="en-US" dirty="0"/>
              <a:t>Need measurements.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8F420F-251C-FD8C-3C72-22A26645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ion motion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E1FB9-A2AF-2B2D-2623-3F120C418BD7}"/>
              </a:ext>
            </a:extLst>
          </p:cNvPr>
          <p:cNvSpPr txBox="1"/>
          <p:nvPr/>
        </p:nvSpPr>
        <p:spPr>
          <a:xfrm>
            <a:off x="14347599" y="3548043"/>
            <a:ext cx="325258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001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Wakefield dissipation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570C6-765F-9D4D-9508-F9C078E818FD}"/>
              </a:ext>
            </a:extLst>
          </p:cNvPr>
          <p:cNvSpPr txBox="1"/>
          <p:nvPr/>
        </p:nvSpPr>
        <p:spPr>
          <a:xfrm>
            <a:off x="11047453" y="4660295"/>
            <a:ext cx="242958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001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Ion Motion onset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10730-6679-7C0F-A938-86DC2BEB07F2}"/>
              </a:ext>
            </a:extLst>
          </p:cNvPr>
          <p:cNvSpPr txBox="1"/>
          <p:nvPr/>
        </p:nvSpPr>
        <p:spPr>
          <a:xfrm>
            <a:off x="673772" y="11247169"/>
            <a:ext cx="7087328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Energy transport channels in PWFA.</a:t>
            </a:r>
          </a:p>
          <a:p>
            <a:pPr algn="l"/>
            <a:r>
              <a:rPr lang="en-US" sz="1800" dirty="0"/>
              <a:t>R. </a:t>
            </a:r>
            <a:r>
              <a:rPr lang="en-US" sz="1800" dirty="0" err="1"/>
              <a:t>Zgadzaj</a:t>
            </a:r>
            <a:r>
              <a:rPr lang="en-US" sz="1800" dirty="0"/>
              <a:t> et al. Nature Communications 11.4753 (2020).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CA712A-BD76-9C9B-E01B-A43A531053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75" t="22000" r="23619" b="10801"/>
          <a:stretch/>
        </p:blipFill>
        <p:spPr>
          <a:xfrm>
            <a:off x="673772" y="6837657"/>
            <a:ext cx="7401260" cy="44686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CB412A-46F9-095E-2052-3E03D6EA44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1" b="-1"/>
          <a:stretch/>
        </p:blipFill>
        <p:spPr>
          <a:xfrm>
            <a:off x="8173261" y="5422014"/>
            <a:ext cx="13078175" cy="42411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100967-D86D-D2EF-FDEF-CE8550CA4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468" y="9403493"/>
            <a:ext cx="9826531" cy="2198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99804-2CF1-583A-F8A9-CB2969EDF956}"/>
              </a:ext>
            </a:extLst>
          </p:cNvPr>
          <p:cNvSpPr txBox="1"/>
          <p:nvPr/>
        </p:nvSpPr>
        <p:spPr>
          <a:xfrm>
            <a:off x="8350927" y="11227178"/>
            <a:ext cx="1025221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>
              <a:defRPr/>
            </a:pPr>
            <a:r>
              <a:rPr lang="en-US" sz="2400" dirty="0"/>
              <a:t>Ion-channel formation from a plasma </a:t>
            </a:r>
            <a:r>
              <a:rPr lang="en-US" sz="2400" dirty="0" err="1"/>
              <a:t>wakefield</a:t>
            </a:r>
            <a:endParaRPr lang="en-US" sz="2400" dirty="0"/>
          </a:p>
          <a:p>
            <a:pPr lvl="0" algn="l">
              <a:defRPr/>
            </a:pPr>
            <a:r>
              <a:rPr lang="en-US" sz="1800" dirty="0"/>
              <a:t>M. F. </a:t>
            </a:r>
            <a:r>
              <a:rPr lang="en-US" sz="1800" dirty="0" err="1"/>
              <a:t>Gilljohann</a:t>
            </a:r>
            <a:r>
              <a:rPr lang="en-US" sz="1800" dirty="0"/>
              <a:t> et al. Physical Review X 9.011046 (2019).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DBD494-3EC3-C8EC-8938-CD9AC4428040}"/>
              </a:ext>
            </a:extLst>
          </p:cNvPr>
          <p:cNvSpPr txBox="1"/>
          <p:nvPr/>
        </p:nvSpPr>
        <p:spPr>
          <a:xfrm>
            <a:off x="18895604" y="4714901"/>
            <a:ext cx="242958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001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Experiment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9A6671-A661-0A5B-8943-17413AADA833}"/>
              </a:ext>
            </a:extLst>
          </p:cNvPr>
          <p:cNvSpPr txBox="1"/>
          <p:nvPr/>
        </p:nvSpPr>
        <p:spPr>
          <a:xfrm>
            <a:off x="18696515" y="9605586"/>
            <a:ext cx="242958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001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Simulation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03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4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2BABFE-82A2-7F70-A992-176235ED0A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2C4115-3B8F-CA2E-283C-B532751A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Probing long-term ion motion at </a:t>
            </a:r>
            <a:r>
              <a:rPr lang="en-GB" sz="4000" b="1" cap="small" dirty="0" err="1">
                <a:solidFill>
                  <a:srgbClr val="007CC5"/>
                </a:solidFill>
              </a:rPr>
              <a:t>FLASH</a:t>
            </a:r>
            <a:r>
              <a:rPr lang="en-GB" sz="4000" cap="small" dirty="0" err="1">
                <a:solidFill>
                  <a:srgbClr val="007CC5"/>
                </a:solidFill>
                <a:latin typeface="+mn-lt"/>
                <a:ea typeface="+mn-ea"/>
                <a:cs typeface="+mn-cs"/>
                <a:sym typeface="Helvetica Neue Medium"/>
              </a:rPr>
              <a:t>Forward</a:t>
            </a:r>
            <a:r>
              <a:rPr lang="en-GB" sz="4000" dirty="0">
                <a:solidFill>
                  <a:srgbClr val="F39041"/>
                </a:solidFill>
                <a:latin typeface="Geneva"/>
                <a:ea typeface="Geneva"/>
                <a:cs typeface="Geneva"/>
                <a:sym typeface="Geneva"/>
              </a:rPr>
              <a:t>‣‣ 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8813B-6AFC-659C-E490-1086AFC5F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949" y="8539708"/>
            <a:ext cx="10172835" cy="3605161"/>
          </a:xfrm>
        </p:spPr>
        <p:txBody>
          <a:bodyPr/>
          <a:lstStyle/>
          <a:p>
            <a:r>
              <a:rPr lang="en-US" dirty="0"/>
              <a:t>Long-term Ion-motion is caused by the perturbing bunch.</a:t>
            </a:r>
          </a:p>
          <a:p>
            <a:r>
              <a:rPr lang="en-US" dirty="0"/>
              <a:t>The effects of ion motion are observed on the probe bunch.</a:t>
            </a:r>
          </a:p>
          <a:p>
            <a:r>
              <a:rPr lang="en-US" dirty="0"/>
              <a:t>Comparison between Unperturbed and Perturbed datasets:</a:t>
            </a:r>
          </a:p>
          <a:p>
            <a:pPr lvl="1"/>
            <a:r>
              <a:rPr lang="en-US" dirty="0"/>
              <a:t>Evolution of ion motion,</a:t>
            </a:r>
          </a:p>
          <a:p>
            <a:pPr lvl="1"/>
            <a:r>
              <a:rPr lang="en-US" dirty="0"/>
              <a:t>Time of ion motion recovery.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1B324-8D03-E031-674E-C34B7BEC204E}"/>
              </a:ext>
            </a:extLst>
          </p:cNvPr>
          <p:cNvSpPr txBox="1"/>
          <p:nvPr/>
        </p:nvSpPr>
        <p:spPr>
          <a:xfrm>
            <a:off x="15912123" y="3686830"/>
            <a:ext cx="2497147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Perturbing bunch alone </a:t>
            </a:r>
            <a:endParaRPr kumimoji="0" lang="en-GB" sz="2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9D6B95-C437-6ACC-E70C-D68738CBE2B1}"/>
              </a:ext>
            </a:extLst>
          </p:cNvPr>
          <p:cNvSpPr/>
          <p:nvPr/>
        </p:nvSpPr>
        <p:spPr>
          <a:xfrm>
            <a:off x="4835352" y="2164302"/>
            <a:ext cx="11039004" cy="1250000"/>
          </a:xfrm>
          <a:prstGeom prst="rect">
            <a:avLst/>
          </a:prstGeom>
          <a:solidFill>
            <a:srgbClr val="D8F5FF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9CA0EC-AC53-3647-0C00-3CEA2D2A002E}"/>
              </a:ext>
            </a:extLst>
          </p:cNvPr>
          <p:cNvSpPr/>
          <p:nvPr/>
        </p:nvSpPr>
        <p:spPr>
          <a:xfrm>
            <a:off x="7025356" y="2575746"/>
            <a:ext cx="1181000" cy="500949"/>
          </a:xfrm>
          <a:prstGeom prst="ellipse">
            <a:avLst/>
          </a:prstGeom>
          <a:solidFill>
            <a:srgbClr val="00ADE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911FD3-189B-D5D4-6E65-9EA854276338}"/>
              </a:ext>
            </a:extLst>
          </p:cNvPr>
          <p:cNvSpPr/>
          <p:nvPr/>
        </p:nvSpPr>
        <p:spPr>
          <a:xfrm>
            <a:off x="6113035" y="2697998"/>
            <a:ext cx="590434" cy="256446"/>
          </a:xfrm>
          <a:prstGeom prst="ellipse">
            <a:avLst/>
          </a:prstGeom>
          <a:solidFill>
            <a:srgbClr val="3FCDFF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0482FD-C988-2D2F-D50A-00E386177F39}"/>
              </a:ext>
            </a:extLst>
          </p:cNvPr>
          <p:cNvSpPr txBox="1"/>
          <p:nvPr/>
        </p:nvSpPr>
        <p:spPr>
          <a:xfrm>
            <a:off x="15912123" y="2276451"/>
            <a:ext cx="2397543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Unp</a:t>
            </a: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erturbed dataset</a:t>
            </a:r>
            <a:endParaRPr kumimoji="0" lang="en-GB" sz="2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BAB904-CA36-4CBB-3AF8-479D73113698}"/>
              </a:ext>
            </a:extLst>
          </p:cNvPr>
          <p:cNvCxnSpPr>
            <a:cxnSpLocks/>
          </p:cNvCxnSpPr>
          <p:nvPr/>
        </p:nvCxnSpPr>
        <p:spPr>
          <a:xfrm flipH="1">
            <a:off x="4804494" y="6591074"/>
            <a:ext cx="11069861" cy="0"/>
          </a:xfrm>
          <a:prstGeom prst="straightConnector1">
            <a:avLst/>
          </a:prstGeom>
          <a:noFill/>
          <a:ln w="57150" cap="flat">
            <a:solidFill>
              <a:srgbClr val="8B8B8B"/>
            </a:solidFill>
            <a:prstDash val="solid"/>
            <a:miter lim="400000"/>
            <a:tailEnd type="triangle"/>
          </a:ln>
          <a:effectLst/>
          <a:sp3d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1DF1548-E8D5-8B8B-BE32-5289459DB077}"/>
              </a:ext>
            </a:extLst>
          </p:cNvPr>
          <p:cNvSpPr txBox="1"/>
          <p:nvPr/>
        </p:nvSpPr>
        <p:spPr>
          <a:xfrm>
            <a:off x="4958318" y="6586688"/>
            <a:ext cx="2156958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Time</a:t>
            </a: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7A9179BC-0DDF-18E1-595A-14653BACD913}"/>
              </a:ext>
            </a:extLst>
          </p:cNvPr>
          <p:cNvSpPr/>
          <p:nvPr/>
        </p:nvSpPr>
        <p:spPr>
          <a:xfrm rot="16200000">
            <a:off x="10151427" y="3793497"/>
            <a:ext cx="225474" cy="5320838"/>
          </a:xfrm>
          <a:prstGeom prst="leftBrace">
            <a:avLst/>
          </a:prstGeom>
          <a:noFill/>
          <a:ln w="38100" cap="flat">
            <a:solidFill>
              <a:srgbClr val="000000">
                <a:lumMod val="75000"/>
                <a:lumOff val="25000"/>
              </a:srgbClr>
            </a:solidFill>
            <a:prstDash val="solid"/>
            <a:miter lim="400000"/>
          </a:ln>
          <a:effectLst/>
          <a:sp3d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defTabSz="9144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7298A9-688C-C24E-2178-62C4DC569F58}"/>
              </a:ext>
            </a:extLst>
          </p:cNvPr>
          <p:cNvSpPr txBox="1"/>
          <p:nvPr/>
        </p:nvSpPr>
        <p:spPr>
          <a:xfrm>
            <a:off x="7557671" y="6618814"/>
            <a:ext cx="5379494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Bunch separation, 0.77 ns – 600 µs in 0.77 ns steps</a:t>
            </a: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158519-C458-76BC-7ED8-D0825B617989}"/>
              </a:ext>
            </a:extLst>
          </p:cNvPr>
          <p:cNvSpPr txBox="1"/>
          <p:nvPr/>
        </p:nvSpPr>
        <p:spPr>
          <a:xfrm>
            <a:off x="15874936" y="5094900"/>
            <a:ext cx="1999287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Perturbed dataset</a:t>
            </a:r>
            <a:endParaRPr kumimoji="0" lang="en-GB" sz="2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33B6BF-A155-FC2A-14EC-369CC935D043}"/>
              </a:ext>
            </a:extLst>
          </p:cNvPr>
          <p:cNvSpPr/>
          <p:nvPr/>
        </p:nvSpPr>
        <p:spPr>
          <a:xfrm>
            <a:off x="4835351" y="3617166"/>
            <a:ext cx="11039005" cy="1250000"/>
          </a:xfrm>
          <a:prstGeom prst="rect">
            <a:avLst/>
          </a:prstGeom>
          <a:solidFill>
            <a:srgbClr val="D8F5FF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4F5704-FDDE-A912-A358-B952A8E4B101}"/>
              </a:ext>
            </a:extLst>
          </p:cNvPr>
          <p:cNvSpPr/>
          <p:nvPr/>
        </p:nvSpPr>
        <p:spPr>
          <a:xfrm rot="5400000">
            <a:off x="8244746" y="174520"/>
            <a:ext cx="1313416" cy="8143185"/>
          </a:xfrm>
          <a:prstGeom prst="triangle">
            <a:avLst>
              <a:gd name="adj" fmla="val 51427"/>
            </a:avLst>
          </a:prstGeom>
          <a:gradFill flip="none" rotWithShape="1">
            <a:gsLst>
              <a:gs pos="0">
                <a:srgbClr val="3EBA9D">
                  <a:tint val="66000"/>
                  <a:satMod val="160000"/>
                </a:srgbClr>
              </a:gs>
              <a:gs pos="50000">
                <a:srgbClr val="3EBA9D">
                  <a:tint val="44500"/>
                  <a:satMod val="160000"/>
                </a:srgbClr>
              </a:gs>
              <a:gs pos="100000">
                <a:srgbClr val="3EBA9D">
                  <a:tint val="23500"/>
                  <a:satMod val="160000"/>
                </a:srgbClr>
              </a:gs>
            </a:gsLst>
            <a:lin ang="18900000" scaled="1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3373AB-5F4E-C598-0096-A695F8834305}"/>
              </a:ext>
            </a:extLst>
          </p:cNvPr>
          <p:cNvSpPr txBox="1"/>
          <p:nvPr/>
        </p:nvSpPr>
        <p:spPr>
          <a:xfrm>
            <a:off x="13667117" y="3772384"/>
            <a:ext cx="1719487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3EBA9D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Perturbing bunch</a:t>
            </a:r>
            <a:endParaRPr kumimoji="0" lang="en-GB" sz="2600" b="0" i="1" u="none" strike="noStrike" kern="0" cap="none" spc="0" normalizeH="0" baseline="0" noProof="0" dirty="0">
              <a:ln>
                <a:noFill/>
              </a:ln>
              <a:solidFill>
                <a:srgbClr val="3EBA9D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34E7C4-FC40-B922-B638-D404778A5DA3}"/>
              </a:ext>
            </a:extLst>
          </p:cNvPr>
          <p:cNvSpPr txBox="1"/>
          <p:nvPr/>
        </p:nvSpPr>
        <p:spPr>
          <a:xfrm>
            <a:off x="9322054" y="2331140"/>
            <a:ext cx="1923934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Probe bunch-pair</a:t>
            </a:r>
            <a:endParaRPr kumimoji="0" lang="en-GB" sz="2600" b="0" i="1" u="none" strike="noStrike" kern="0" cap="none" spc="0" normalizeH="0" baseline="0" noProof="0" dirty="0">
              <a:ln>
                <a:noFill/>
              </a:ln>
              <a:solidFill>
                <a:srgbClr val="00ADEE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845B63-DB25-0825-4B7D-FE38F66711A0}"/>
              </a:ext>
            </a:extLst>
          </p:cNvPr>
          <p:cNvSpPr txBox="1"/>
          <p:nvPr/>
        </p:nvSpPr>
        <p:spPr>
          <a:xfrm>
            <a:off x="8289927" y="2464081"/>
            <a:ext cx="102678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Driving bunch</a:t>
            </a: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00ADEE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F8B964-A382-A8AA-D498-1AC925EA5FBC}"/>
              </a:ext>
            </a:extLst>
          </p:cNvPr>
          <p:cNvSpPr txBox="1"/>
          <p:nvPr/>
        </p:nvSpPr>
        <p:spPr>
          <a:xfrm>
            <a:off x="4948823" y="2412858"/>
            <a:ext cx="127484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Trailing bunch</a:t>
            </a: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4763DAC-22C4-99FF-9F53-6FBAEF9E3A66}"/>
              </a:ext>
            </a:extLst>
          </p:cNvPr>
          <p:cNvSpPr/>
          <p:nvPr/>
        </p:nvSpPr>
        <p:spPr>
          <a:xfrm>
            <a:off x="12327433" y="3991189"/>
            <a:ext cx="1181000" cy="500949"/>
          </a:xfrm>
          <a:prstGeom prst="ellipse">
            <a:avLst/>
          </a:prstGeom>
          <a:solidFill>
            <a:srgbClr val="3EBA9D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53EBAD-BA36-6D33-A85B-D97FE20C068C}"/>
              </a:ext>
            </a:extLst>
          </p:cNvPr>
          <p:cNvSpPr/>
          <p:nvPr/>
        </p:nvSpPr>
        <p:spPr>
          <a:xfrm>
            <a:off x="4835350" y="5099063"/>
            <a:ext cx="11039005" cy="1250000"/>
          </a:xfrm>
          <a:prstGeom prst="rect">
            <a:avLst/>
          </a:prstGeom>
          <a:solidFill>
            <a:srgbClr val="D8F5FF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A9C2925A-706B-0F13-67B8-6B42EBE687AA}"/>
              </a:ext>
            </a:extLst>
          </p:cNvPr>
          <p:cNvSpPr/>
          <p:nvPr/>
        </p:nvSpPr>
        <p:spPr>
          <a:xfrm rot="5400000">
            <a:off x="8244745" y="1656417"/>
            <a:ext cx="1313416" cy="8143185"/>
          </a:xfrm>
          <a:prstGeom prst="triangle">
            <a:avLst>
              <a:gd name="adj" fmla="val 51427"/>
            </a:avLst>
          </a:prstGeom>
          <a:gradFill flip="none" rotWithShape="1">
            <a:gsLst>
              <a:gs pos="0">
                <a:srgbClr val="3EBA9D">
                  <a:tint val="66000"/>
                  <a:satMod val="160000"/>
                </a:srgbClr>
              </a:gs>
              <a:gs pos="50000">
                <a:srgbClr val="3EBA9D">
                  <a:tint val="44500"/>
                  <a:satMod val="160000"/>
                </a:srgbClr>
              </a:gs>
              <a:gs pos="100000">
                <a:srgbClr val="3EBA9D">
                  <a:tint val="23500"/>
                  <a:satMod val="160000"/>
                </a:srgbClr>
              </a:gs>
            </a:gsLst>
            <a:lin ang="18900000" scaled="1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2643E9-DD30-0E43-0780-53A3FFFF9FB3}"/>
              </a:ext>
            </a:extLst>
          </p:cNvPr>
          <p:cNvSpPr txBox="1"/>
          <p:nvPr/>
        </p:nvSpPr>
        <p:spPr>
          <a:xfrm>
            <a:off x="13667116" y="5254281"/>
            <a:ext cx="1719487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3EBA9D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Perturbing bunch</a:t>
            </a:r>
            <a:endParaRPr kumimoji="0" lang="en-GB" sz="2600" b="0" i="1" u="none" strike="noStrike" kern="0" cap="none" spc="0" normalizeH="0" baseline="0" noProof="0" dirty="0">
              <a:ln>
                <a:noFill/>
              </a:ln>
              <a:solidFill>
                <a:srgbClr val="3EBA9D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0ECA4F6-79A3-3B86-4186-17F66B56CC8C}"/>
              </a:ext>
            </a:extLst>
          </p:cNvPr>
          <p:cNvSpPr/>
          <p:nvPr/>
        </p:nvSpPr>
        <p:spPr>
          <a:xfrm>
            <a:off x="12327432" y="5473086"/>
            <a:ext cx="1181000" cy="500949"/>
          </a:xfrm>
          <a:prstGeom prst="ellipse">
            <a:avLst/>
          </a:prstGeom>
          <a:solidFill>
            <a:srgbClr val="3EBA9D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141D78B-983B-F630-6E95-A4ABA4824451}"/>
              </a:ext>
            </a:extLst>
          </p:cNvPr>
          <p:cNvSpPr/>
          <p:nvPr/>
        </p:nvSpPr>
        <p:spPr>
          <a:xfrm>
            <a:off x="7016152" y="5535575"/>
            <a:ext cx="1181000" cy="500949"/>
          </a:xfrm>
          <a:prstGeom prst="ellipse">
            <a:avLst/>
          </a:prstGeom>
          <a:solidFill>
            <a:srgbClr val="00ADE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C1E5B40-3688-B106-20F3-5D623E09EAF9}"/>
              </a:ext>
            </a:extLst>
          </p:cNvPr>
          <p:cNvSpPr/>
          <p:nvPr/>
        </p:nvSpPr>
        <p:spPr>
          <a:xfrm>
            <a:off x="6103831" y="5657827"/>
            <a:ext cx="590434" cy="256446"/>
          </a:xfrm>
          <a:prstGeom prst="ellipse">
            <a:avLst/>
          </a:prstGeom>
          <a:solidFill>
            <a:srgbClr val="3FCDFF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F6094C-C46D-4509-8FE7-712C10D2397C}"/>
              </a:ext>
            </a:extLst>
          </p:cNvPr>
          <p:cNvSpPr txBox="1"/>
          <p:nvPr/>
        </p:nvSpPr>
        <p:spPr>
          <a:xfrm>
            <a:off x="9312850" y="5290969"/>
            <a:ext cx="1923934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Probe bunch-pair</a:t>
            </a:r>
            <a:endParaRPr kumimoji="0" lang="en-GB" sz="2600" b="0" i="1" u="none" strike="noStrike" kern="0" cap="none" spc="0" normalizeH="0" baseline="0" noProof="0" dirty="0">
              <a:ln>
                <a:noFill/>
              </a:ln>
              <a:solidFill>
                <a:srgbClr val="00ADEE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12F4F9-05DE-8D6D-2FDD-4A0F7838B882}"/>
              </a:ext>
            </a:extLst>
          </p:cNvPr>
          <p:cNvSpPr txBox="1"/>
          <p:nvPr/>
        </p:nvSpPr>
        <p:spPr>
          <a:xfrm>
            <a:off x="8280723" y="5423910"/>
            <a:ext cx="102678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Driving bunch</a:t>
            </a: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00ADEE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D8067F-8826-D537-ABB3-B0643BBA81DE}"/>
              </a:ext>
            </a:extLst>
          </p:cNvPr>
          <p:cNvSpPr txBox="1"/>
          <p:nvPr/>
        </p:nvSpPr>
        <p:spPr>
          <a:xfrm>
            <a:off x="4939619" y="5372687"/>
            <a:ext cx="127484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001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Trailing bunch</a:t>
            </a: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68E5755-68EE-BB64-6DC7-650BB5F17078}"/>
              </a:ext>
            </a:extLst>
          </p:cNvPr>
          <p:cNvCxnSpPr>
            <a:cxnSpLocks/>
          </p:cNvCxnSpPr>
          <p:nvPr/>
        </p:nvCxnSpPr>
        <p:spPr>
          <a:xfrm>
            <a:off x="7594116" y="2217467"/>
            <a:ext cx="0" cy="4169049"/>
          </a:xfrm>
          <a:prstGeom prst="line">
            <a:avLst/>
          </a:prstGeom>
          <a:noFill/>
          <a:ln w="38100" cap="flat">
            <a:solidFill>
              <a:srgbClr val="000000">
                <a:lumMod val="75000"/>
                <a:lumOff val="25000"/>
              </a:srgbClr>
            </a:solidFill>
            <a:prstDash val="lgDash"/>
            <a:miter lim="400000"/>
          </a:ln>
          <a:effectLst/>
          <a:sp3d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0A8D57-DE71-6163-C2D4-BC5980B87FEC}"/>
              </a:ext>
            </a:extLst>
          </p:cNvPr>
          <p:cNvCxnSpPr>
            <a:cxnSpLocks/>
          </p:cNvCxnSpPr>
          <p:nvPr/>
        </p:nvCxnSpPr>
        <p:spPr>
          <a:xfrm>
            <a:off x="12924583" y="2210372"/>
            <a:ext cx="0" cy="4169049"/>
          </a:xfrm>
          <a:prstGeom prst="line">
            <a:avLst/>
          </a:prstGeom>
          <a:noFill/>
          <a:ln w="38100" cap="flat">
            <a:solidFill>
              <a:srgbClr val="000000">
                <a:lumMod val="75000"/>
                <a:lumOff val="25000"/>
              </a:srgbClr>
            </a:solidFill>
            <a:prstDash val="lgDash"/>
            <a:miter lim="400000"/>
          </a:ln>
          <a:effectLst/>
          <a:sp3d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DF0598D-EB74-E28E-77C9-6E96D335C5D5}"/>
              </a:ext>
            </a:extLst>
          </p:cNvPr>
          <p:cNvSpPr txBox="1"/>
          <p:nvPr/>
        </p:nvSpPr>
        <p:spPr>
          <a:xfrm>
            <a:off x="4761034" y="7449537"/>
            <a:ext cx="1025221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>
              <a:defRPr/>
            </a:pPr>
            <a:r>
              <a:rPr lang="en-US" sz="2400" dirty="0"/>
              <a:t>Probe-bunch technique for observing the long-term ion motion.</a:t>
            </a:r>
          </a:p>
          <a:p>
            <a:pPr lvl="0" algn="l">
              <a:defRPr/>
            </a:pPr>
            <a:r>
              <a:rPr lang="en-US" sz="1800" dirty="0"/>
              <a:t>R. D’Arcy, et al. Nature 603, 58 62 (2022)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D169C1-03E3-B7EF-9507-2B01DBB8851D}"/>
                  </a:ext>
                </a:extLst>
              </p:cNvPr>
              <p:cNvSpPr txBox="1"/>
              <p:nvPr/>
            </p:nvSpPr>
            <p:spPr>
              <a:xfrm>
                <a:off x="11245988" y="8957742"/>
                <a:ext cx="9460731" cy="27690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 Light"/>
                        </a:rPr>
                        <m:t>𝑡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 Light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𝑡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𝑟𝑒𝑐𝑜𝑣𝑒𝑟𝑦</m:t>
                          </m:r>
                        </m:sub>
                      </m:sSub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 Light"/>
                        </a:rPr>
                        <m:t>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 Light"/>
                        </a:rPr>
                        <m:t>𝑖𝑓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 Light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 Light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𝑔𝑎𝑖𝑛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𝑝𝑒𝑟𝑡</m:t>
                                      </m:r>
                                    </m:sup>
                                  </m:sSub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𝑔𝑎𝑖𝑛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𝑢𝑛𝑝𝑒𝑟𝑡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𝑔𝑎𝑖𝑛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𝑢𝑛𝑝𝑒𝑟𝑡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𝑤𝑖𝑡𝑛𝑒𝑠𝑠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𝑙𝑜𝑠𝑠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𝑝𝑒𝑟𝑡</m:t>
                                      </m:r>
                                    </m:sup>
                                  </m:sSub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𝑙𝑜𝑠𝑠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𝑢𝑛𝑝𝑒𝑟𝑡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𝑙𝑜𝑠𝑠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𝑢𝑛𝑝𝑒𝑟𝑡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𝑑𝑟𝑖𝑣𝑒𝑟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GB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 Light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D169C1-03E3-B7EF-9507-2B01DBB88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988" y="8957742"/>
                <a:ext cx="9460731" cy="2769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4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5B4646-5063-4E32-A831-471E0AD87F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FDA20D-8CF5-454B-90C4-5E894A11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</a:t>
            </a:r>
            <a:r>
              <a:rPr lang="en-GB" sz="4400" b="1" cap="small" dirty="0" err="1">
                <a:solidFill>
                  <a:srgbClr val="007CC5"/>
                </a:solidFill>
              </a:rPr>
              <a:t>FLASH</a:t>
            </a:r>
            <a:r>
              <a:rPr lang="en-GB" sz="4400" cap="small" dirty="0" err="1">
                <a:solidFill>
                  <a:srgbClr val="007CC5"/>
                </a:solidFill>
                <a:latin typeface="+mn-lt"/>
                <a:ea typeface="+mn-ea"/>
                <a:cs typeface="+mn-cs"/>
                <a:sym typeface="Helvetica Neue Medium"/>
              </a:rPr>
              <a:t>Forward</a:t>
            </a:r>
            <a:r>
              <a:rPr lang="en-GB" sz="4400" dirty="0">
                <a:solidFill>
                  <a:srgbClr val="F39041"/>
                </a:solidFill>
                <a:latin typeface="Geneva"/>
                <a:ea typeface="Geneva"/>
                <a:cs typeface="Geneva"/>
                <a:sym typeface="Geneva"/>
              </a:rPr>
              <a:t>‣‣ </a:t>
            </a:r>
            <a:r>
              <a:rPr lang="en-US" sz="4000" dirty="0"/>
              <a:t>facility</a:t>
            </a:r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7EFD1DF-E0AC-4A9D-AD5A-0BFA2F3B4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2130996"/>
            <a:ext cx="9967204" cy="9172986"/>
          </a:xfrm>
        </p:spPr>
        <p:txBody>
          <a:bodyPr/>
          <a:lstStyle/>
          <a:p>
            <a:r>
              <a:rPr lang="en-US" dirty="0"/>
              <a:t>1 GeV, 1 </a:t>
            </a:r>
            <a:r>
              <a:rPr lang="en-US" dirty="0" err="1"/>
              <a:t>nC</a:t>
            </a:r>
            <a:r>
              <a:rPr lang="en-US" dirty="0"/>
              <a:t>, up to 10 Hz electron beams from FLASH </a:t>
            </a:r>
            <a:r>
              <a:rPr lang="en-US" dirty="0" err="1"/>
              <a:t>linac</a:t>
            </a:r>
            <a:r>
              <a:rPr lang="en-US" dirty="0"/>
              <a:t>.</a:t>
            </a:r>
          </a:p>
          <a:p>
            <a:r>
              <a:rPr lang="en-US" dirty="0"/>
              <a:t>0.77 ns two-bunch separation: </a:t>
            </a:r>
          </a:p>
          <a:p>
            <a:pPr lvl="1"/>
            <a:r>
              <a:rPr lang="en-US" dirty="0"/>
              <a:t>Stems from 1.3 GHz RF frequency.</a:t>
            </a:r>
          </a:p>
          <a:p>
            <a:pPr lvl="1"/>
            <a:r>
              <a:rPr lang="en-US" dirty="0"/>
              <a:t>Allows FF&gt;&gt; to study high-repetition-rate operation in PWFA. 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395CA943-119E-418C-A0D9-0D477FCE3211}"/>
              </a:ext>
            </a:extLst>
          </p:cNvPr>
          <p:cNvSpPr/>
          <p:nvPr/>
        </p:nvSpPr>
        <p:spPr>
          <a:xfrm rot="16967746">
            <a:off x="11949231" y="5524661"/>
            <a:ext cx="792088" cy="2285678"/>
          </a:xfrm>
          <a:prstGeom prst="rightBrace">
            <a:avLst/>
          </a:prstGeom>
          <a:noFill/>
          <a:ln w="12700" cap="flat">
            <a:solidFill>
              <a:srgbClr val="ABABA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87724-EB48-4975-9A75-FB830C53A6B4}"/>
              </a:ext>
            </a:extLst>
          </p:cNvPr>
          <p:cNvSpPr txBox="1"/>
          <p:nvPr/>
        </p:nvSpPr>
        <p:spPr>
          <a:xfrm rot="728536">
            <a:off x="10675187" y="5910114"/>
            <a:ext cx="470276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400" dirty="0"/>
              <a:t>Separated in multiples of 0.77 ns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8770C-B7A0-18CB-8EB0-9C40469C3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7" t="28301" r="55298" b="38993"/>
          <a:stretch/>
        </p:blipFill>
        <p:spPr>
          <a:xfrm>
            <a:off x="12540209" y="7482622"/>
            <a:ext cx="8795792" cy="3821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070F8A-01EF-9692-E2D1-9FF1E9A93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091" y="7017154"/>
            <a:ext cx="1883784" cy="14505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FE81E7-9BEB-38EC-7D4D-428FC903A017}"/>
              </a:ext>
            </a:extLst>
          </p:cNvPr>
          <p:cNvSpPr/>
          <p:nvPr/>
        </p:nvSpPr>
        <p:spPr>
          <a:xfrm>
            <a:off x="11748120" y="7387580"/>
            <a:ext cx="340755" cy="2160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605194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5B4646-5063-4E32-A831-471E0AD87F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FDA20D-8CF5-454B-90C4-5E894A11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</a:t>
            </a:r>
            <a:r>
              <a:rPr lang="en-GB" sz="4400" b="1" cap="small" dirty="0" err="1">
                <a:solidFill>
                  <a:srgbClr val="007CC5"/>
                </a:solidFill>
              </a:rPr>
              <a:t>FLASH</a:t>
            </a:r>
            <a:r>
              <a:rPr lang="en-GB" sz="4400" cap="small" dirty="0" err="1">
                <a:solidFill>
                  <a:srgbClr val="007CC5"/>
                </a:solidFill>
                <a:latin typeface="+mn-lt"/>
                <a:ea typeface="+mn-ea"/>
                <a:cs typeface="+mn-cs"/>
                <a:sym typeface="Helvetica Neue Medium"/>
              </a:rPr>
              <a:t>Forward</a:t>
            </a:r>
            <a:r>
              <a:rPr lang="en-GB" sz="4400" dirty="0">
                <a:solidFill>
                  <a:srgbClr val="F39041"/>
                </a:solidFill>
                <a:latin typeface="Geneva"/>
                <a:ea typeface="Geneva"/>
                <a:cs typeface="Geneva"/>
                <a:sym typeface="Geneva"/>
              </a:rPr>
              <a:t>‣‣ </a:t>
            </a:r>
            <a:r>
              <a:rPr lang="en-US" sz="4000" dirty="0"/>
              <a:t>facility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41A6785-226F-4F34-B66A-C92A3759A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2130996"/>
            <a:ext cx="17168390" cy="9172986"/>
          </a:xfrm>
        </p:spPr>
        <p:txBody>
          <a:bodyPr/>
          <a:lstStyle/>
          <a:p>
            <a:r>
              <a:rPr lang="en-US" dirty="0"/>
              <a:t>Bunches are dispersed by a dipole, and their energy spectra are imaged on scintillation screens.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B2893D-DFE4-4BC3-BAF0-2D2B5F3C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04" t="52371" r="5113" b="14999"/>
          <a:stretch/>
        </p:blipFill>
        <p:spPr>
          <a:xfrm>
            <a:off x="1" y="5443365"/>
            <a:ext cx="6540082" cy="31273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192E63-8072-42D1-ADF6-FED9076BAABF}"/>
              </a:ext>
            </a:extLst>
          </p:cNvPr>
          <p:cNvSpPr txBox="1"/>
          <p:nvPr/>
        </p:nvSpPr>
        <p:spPr>
          <a:xfrm>
            <a:off x="8888821" y="10354249"/>
            <a:ext cx="6228408" cy="1077218"/>
          </a:xfrm>
          <a:prstGeom prst="rect">
            <a:avLst/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3200" dirty="0"/>
              <a:t>Energy-dispersed probing bunch-pair images</a:t>
            </a:r>
            <a:endParaRPr lang="en-GB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8F711-0CA1-4A3E-B74D-1AFE862A43F8}"/>
              </a:ext>
            </a:extLst>
          </p:cNvPr>
          <p:cNvSpPr/>
          <p:nvPr/>
        </p:nvSpPr>
        <p:spPr>
          <a:xfrm>
            <a:off x="6923584" y="5803404"/>
            <a:ext cx="3930475" cy="197329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9028C2-C648-45A8-9963-EEB09DF0EF55}"/>
              </a:ext>
            </a:extLst>
          </p:cNvPr>
          <p:cNvSpPr txBox="1"/>
          <p:nvPr/>
        </p:nvSpPr>
        <p:spPr>
          <a:xfrm>
            <a:off x="4864859" y="5724873"/>
            <a:ext cx="1944217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2800" dirty="0"/>
              <a:t>Dispersing dipole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2159FE-1AB7-E30D-E7E8-B140075B8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283" b="-1"/>
          <a:stretch/>
        </p:blipFill>
        <p:spPr>
          <a:xfrm>
            <a:off x="17387102" y="4717601"/>
            <a:ext cx="5018203" cy="5130499"/>
          </a:xfrm>
          <a:prstGeom prst="snip2SameRect">
            <a:avLst>
              <a:gd name="adj1" fmla="val 20729"/>
              <a:gd name="adj2" fmla="val 0"/>
            </a:avLst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64047F4-4FA2-FE7A-CF43-76284B82524B}"/>
              </a:ext>
            </a:extLst>
          </p:cNvPr>
          <p:cNvSpPr/>
          <p:nvPr/>
        </p:nvSpPr>
        <p:spPr>
          <a:xfrm>
            <a:off x="6364871" y="7260265"/>
            <a:ext cx="532177" cy="1240288"/>
          </a:xfrm>
          <a:custGeom>
            <a:avLst/>
            <a:gdLst>
              <a:gd name="connsiteX0" fmla="*/ 0 w 609600"/>
              <a:gd name="connsiteY0" fmla="*/ 1504950 h 1504950"/>
              <a:gd name="connsiteX1" fmla="*/ 552450 w 609600"/>
              <a:gd name="connsiteY1" fmla="*/ 1219200 h 1504950"/>
              <a:gd name="connsiteX2" fmla="*/ 609600 w 609600"/>
              <a:gd name="connsiteY2" fmla="*/ 0 h 1504950"/>
              <a:gd name="connsiteX3" fmla="*/ 19050 w 609600"/>
              <a:gd name="connsiteY3" fmla="*/ 266700 h 1504950"/>
              <a:gd name="connsiteX4" fmla="*/ 0 w 609600"/>
              <a:gd name="connsiteY4" fmla="*/ 150495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1504950">
                <a:moveTo>
                  <a:pt x="0" y="1504950"/>
                </a:moveTo>
                <a:lnTo>
                  <a:pt x="552450" y="1219200"/>
                </a:lnTo>
                <a:lnTo>
                  <a:pt x="609600" y="0"/>
                </a:lnTo>
                <a:lnTo>
                  <a:pt x="19050" y="266700"/>
                </a:lnTo>
                <a:lnTo>
                  <a:pt x="0" y="1504950"/>
                </a:lnTo>
                <a:close/>
              </a:path>
            </a:pathLst>
          </a:custGeom>
          <a:gradFill flip="none" rotWithShape="1">
            <a:gsLst>
              <a:gs pos="0">
                <a:srgbClr val="CCCCCC">
                  <a:shade val="30000"/>
                  <a:satMod val="115000"/>
                </a:srgbClr>
              </a:gs>
              <a:gs pos="50000">
                <a:srgbClr val="CCCCCC">
                  <a:shade val="67500"/>
                  <a:satMod val="115000"/>
                </a:srgbClr>
              </a:gs>
              <a:gs pos="100000">
                <a:srgbClr val="CCCCCC">
                  <a:shade val="100000"/>
                  <a:satMod val="115000"/>
                </a:srgbClr>
              </a:gs>
            </a:gsLst>
            <a:lin ang="189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63119-78E5-FF4C-9ED7-8DE7CA3FE92D}"/>
              </a:ext>
            </a:extLst>
          </p:cNvPr>
          <p:cNvSpPr txBox="1"/>
          <p:nvPr/>
        </p:nvSpPr>
        <p:spPr>
          <a:xfrm>
            <a:off x="5780498" y="8589482"/>
            <a:ext cx="194421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2800" dirty="0"/>
              <a:t>Screen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6111E2-8BA3-15DF-177C-B0D4A0758199}"/>
              </a:ext>
            </a:extLst>
          </p:cNvPr>
          <p:cNvCxnSpPr>
            <a:cxnSpLocks/>
          </p:cNvCxnSpPr>
          <p:nvPr/>
        </p:nvCxnSpPr>
        <p:spPr>
          <a:xfrm flipV="1">
            <a:off x="7165409" y="8413829"/>
            <a:ext cx="1584176" cy="35130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Chart, scatter chart&#10;&#10;Description automatically generated">
            <a:extLst>
              <a:ext uri="{FF2B5EF4-FFF2-40B4-BE49-F238E27FC236}">
                <a16:creationId xmlns:a16="http://schemas.microsoft.com/office/drawing/2014/main" id="{2957466F-4BB0-09CA-FC11-C30A7AB2B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8" r="6714"/>
          <a:stretch/>
        </p:blipFill>
        <p:spPr>
          <a:xfrm>
            <a:off x="12413963" y="4523832"/>
            <a:ext cx="4464496" cy="57819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346BACB-D961-F823-F7C0-69342AD181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686" b="-1"/>
          <a:stretch/>
        </p:blipFill>
        <p:spPr>
          <a:xfrm>
            <a:off x="17443715" y="4717601"/>
            <a:ext cx="4961590" cy="5130499"/>
          </a:xfrm>
          <a:prstGeom prst="rect">
            <a:avLst/>
          </a:prstGeom>
        </p:spPr>
      </p:pic>
      <p:pic>
        <p:nvPicPr>
          <p:cNvPr id="29" name="Picture 28" descr="Chart, scatter chart&#10;&#10;Description automatically generated">
            <a:extLst>
              <a:ext uri="{FF2B5EF4-FFF2-40B4-BE49-F238E27FC236}">
                <a16:creationId xmlns:a16="http://schemas.microsoft.com/office/drawing/2014/main" id="{F25895D0-908B-A979-D7F6-F9202C2D2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" r="62216"/>
          <a:stretch/>
        </p:blipFill>
        <p:spPr>
          <a:xfrm>
            <a:off x="8798070" y="4506594"/>
            <a:ext cx="4059155" cy="5781993"/>
          </a:xfrm>
          <a:prstGeom prst="rect">
            <a:avLst/>
          </a:prstGeom>
        </p:spPr>
      </p:pic>
      <p:pic>
        <p:nvPicPr>
          <p:cNvPr id="30" name="Picture 29" descr="Chart, scatter chart&#10;&#10;Description automatically generated">
            <a:extLst>
              <a:ext uri="{FF2B5EF4-FFF2-40B4-BE49-F238E27FC236}">
                <a16:creationId xmlns:a16="http://schemas.microsoft.com/office/drawing/2014/main" id="{33AEA633-D0BD-D8DA-7D8D-75C80264CA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8" r="6714"/>
          <a:stretch/>
        </p:blipFill>
        <p:spPr>
          <a:xfrm>
            <a:off x="12797465" y="4523832"/>
            <a:ext cx="4464496" cy="5781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DEDB43-14D2-4705-A4DF-2578C9F9567C}"/>
              </a:ext>
            </a:extLst>
          </p:cNvPr>
          <p:cNvSpPr txBox="1"/>
          <p:nvPr/>
        </p:nvSpPr>
        <p:spPr>
          <a:xfrm>
            <a:off x="13944259" y="5264795"/>
            <a:ext cx="2262943" cy="1077218"/>
          </a:xfrm>
          <a:prstGeom prst="rect">
            <a:avLst/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200" dirty="0"/>
              <a:t>trailing bunch</a:t>
            </a:r>
            <a:endParaRPr lang="en-GB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C7D805-CEEF-4EC9-886F-2F89FD7879A3}"/>
              </a:ext>
            </a:extLst>
          </p:cNvPr>
          <p:cNvSpPr txBox="1"/>
          <p:nvPr/>
        </p:nvSpPr>
        <p:spPr>
          <a:xfrm>
            <a:off x="13541301" y="8570709"/>
            <a:ext cx="3019027" cy="584775"/>
          </a:xfrm>
          <a:prstGeom prst="rect">
            <a:avLst/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200" dirty="0"/>
              <a:t>driver</a:t>
            </a:r>
            <a:endParaRPr lang="en-GB" sz="3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3CA59A-6F4E-429A-EE09-35F664FEBD24}"/>
              </a:ext>
            </a:extLst>
          </p:cNvPr>
          <p:cNvSpPr txBox="1"/>
          <p:nvPr/>
        </p:nvSpPr>
        <p:spPr>
          <a:xfrm>
            <a:off x="16284624" y="10699948"/>
            <a:ext cx="297056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2800" dirty="0"/>
              <a:t>Energy projection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7163734-9FFB-43D9-B330-27A78B5EEC65}"/>
              </a:ext>
            </a:extLst>
          </p:cNvPr>
          <p:cNvCxnSpPr>
            <a:cxnSpLocks/>
          </p:cNvCxnSpPr>
          <p:nvPr/>
        </p:nvCxnSpPr>
        <p:spPr>
          <a:xfrm>
            <a:off x="15511169" y="10008584"/>
            <a:ext cx="921268" cy="71645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C7CCA3A-EBE2-225C-6B68-799E1157D648}"/>
              </a:ext>
            </a:extLst>
          </p:cNvPr>
          <p:cNvCxnSpPr>
            <a:cxnSpLocks/>
          </p:cNvCxnSpPr>
          <p:nvPr/>
        </p:nvCxnSpPr>
        <p:spPr>
          <a:xfrm flipV="1">
            <a:off x="18867476" y="10048423"/>
            <a:ext cx="921268" cy="71645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A695AE-9885-6BF0-ACD3-B161719FAD52}"/>
              </a:ext>
            </a:extLst>
          </p:cNvPr>
          <p:cNvCxnSpPr>
            <a:cxnSpLocks/>
          </p:cNvCxnSpPr>
          <p:nvPr/>
        </p:nvCxnSpPr>
        <p:spPr>
          <a:xfrm flipV="1">
            <a:off x="1739008" y="3427140"/>
            <a:ext cx="0" cy="2376264"/>
          </a:xfrm>
          <a:prstGeom prst="line">
            <a:avLst/>
          </a:prstGeom>
          <a:noFill/>
          <a:ln w="76200" cap="flat">
            <a:solidFill>
              <a:schemeClr val="bg1">
                <a:lumMod val="8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27492D-2DE7-F128-196E-1EC4EE2965CA}"/>
              </a:ext>
            </a:extLst>
          </p:cNvPr>
          <p:cNvCxnSpPr>
            <a:cxnSpLocks/>
          </p:cNvCxnSpPr>
          <p:nvPr/>
        </p:nvCxnSpPr>
        <p:spPr>
          <a:xfrm flipH="1" flipV="1">
            <a:off x="1739008" y="3452334"/>
            <a:ext cx="10153128" cy="14645"/>
          </a:xfrm>
          <a:prstGeom prst="line">
            <a:avLst/>
          </a:prstGeom>
          <a:noFill/>
          <a:ln w="76200" cap="flat">
            <a:solidFill>
              <a:schemeClr val="bg1">
                <a:lumMod val="8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51E380-4D1A-8D4F-6E0D-5F65B50590E0}"/>
              </a:ext>
            </a:extLst>
          </p:cNvPr>
          <p:cNvCxnSpPr>
            <a:cxnSpLocks/>
          </p:cNvCxnSpPr>
          <p:nvPr/>
        </p:nvCxnSpPr>
        <p:spPr>
          <a:xfrm>
            <a:off x="11864263" y="3452334"/>
            <a:ext cx="1705584" cy="1056853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578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5B4646-5063-4E32-A831-471E0AD87F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FDA20D-8CF5-454B-90C4-5E894A11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Recovery time measurement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97F50-98ED-469F-8871-512382338F6D}"/>
              </a:ext>
            </a:extLst>
          </p:cNvPr>
          <p:cNvSpPr txBox="1"/>
          <p:nvPr/>
        </p:nvSpPr>
        <p:spPr>
          <a:xfrm>
            <a:off x="9000298" y="10080377"/>
            <a:ext cx="312636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400" dirty="0"/>
              <a:t>Recovery time of a beam-driven plasma wake.</a:t>
            </a:r>
          </a:p>
          <a:p>
            <a:pPr algn="l"/>
            <a:r>
              <a:rPr lang="en-GB" sz="1800" dirty="0"/>
              <a:t>R. D’Arcy, et al. Nature 603, 58–62 (2022)</a:t>
            </a:r>
            <a:r>
              <a:rPr lang="en-US" sz="1800" dirty="0"/>
              <a:t>.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9BA41-AAB4-4A09-9344-56483ADC0EB3}"/>
              </a:ext>
            </a:extLst>
          </p:cNvPr>
          <p:cNvSpPr/>
          <p:nvPr/>
        </p:nvSpPr>
        <p:spPr>
          <a:xfrm>
            <a:off x="12055328" y="5617861"/>
            <a:ext cx="2592288" cy="31078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822EFC-4ACD-4764-B25C-E627A69FA965}"/>
              </a:ext>
            </a:extLst>
          </p:cNvPr>
          <p:cNvSpPr/>
          <p:nvPr/>
        </p:nvSpPr>
        <p:spPr>
          <a:xfrm>
            <a:off x="14719624" y="5661047"/>
            <a:ext cx="288032" cy="24484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ED81D-0B0A-A512-B9FB-811AC611A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205" y="1006149"/>
            <a:ext cx="9380147" cy="3425246"/>
          </a:xfrm>
          <a:prstGeom prst="snip2SameRect">
            <a:avLst>
              <a:gd name="adj1" fmla="val 19871"/>
              <a:gd name="adj2" fmla="val 0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2A6CB0-D03F-7FA4-90EB-A27948BB0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824" y="4464302"/>
            <a:ext cx="9396000" cy="34605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C63975-3917-4489-53DF-DCC802B98B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21"/>
          <a:stretch/>
        </p:blipFill>
        <p:spPr>
          <a:xfrm>
            <a:off x="11767296" y="8008470"/>
            <a:ext cx="8208000" cy="3436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61F3CC-0C4A-5CC2-6C00-0732FD25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8624" y="11262401"/>
            <a:ext cx="7218000" cy="83709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2022ED1-3A90-CE76-16AD-C21C285F8DC4}"/>
              </a:ext>
            </a:extLst>
          </p:cNvPr>
          <p:cNvSpPr/>
          <p:nvPr/>
        </p:nvSpPr>
        <p:spPr>
          <a:xfrm>
            <a:off x="11767296" y="4554371"/>
            <a:ext cx="572979" cy="48742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D7E3BD-D2C5-428B-16BB-F83E26D1E4DC}"/>
              </a:ext>
            </a:extLst>
          </p:cNvPr>
          <p:cNvSpPr/>
          <p:nvPr/>
        </p:nvSpPr>
        <p:spPr>
          <a:xfrm>
            <a:off x="11983320" y="7776777"/>
            <a:ext cx="356955" cy="54216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440C67-4E7F-8D7A-3033-000D4200E0CE}"/>
              </a:ext>
            </a:extLst>
          </p:cNvPr>
          <p:cNvSpPr/>
          <p:nvPr/>
        </p:nvSpPr>
        <p:spPr>
          <a:xfrm>
            <a:off x="11875307" y="11229921"/>
            <a:ext cx="356955" cy="54216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A6CB1-76D1-5C4D-0AE2-99B683A30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4883" y="6667500"/>
            <a:ext cx="6412121" cy="6715434"/>
          </a:xfrm>
        </p:spPr>
        <p:txBody>
          <a:bodyPr/>
          <a:lstStyle/>
          <a:p>
            <a:r>
              <a:rPr lang="en-US" dirty="0"/>
              <a:t>Recent results from FLASHForward:</a:t>
            </a:r>
          </a:p>
          <a:p>
            <a:pPr lvl="1"/>
            <a:r>
              <a:rPr lang="en-US" sz="2800" dirty="0"/>
              <a:t>Recovery time is 63 ns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1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60D9DE-7F3C-DAA0-0E0B-1B297289D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50" y="1754334"/>
            <a:ext cx="10768672" cy="45531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DDDEA3-F8D9-612A-329C-F2EDF9DE47A2}"/>
                  </a:ext>
                </a:extLst>
              </p:cNvPr>
              <p:cNvSpPr txBox="1"/>
              <p:nvPr/>
            </p:nvSpPr>
            <p:spPr>
              <a:xfrm>
                <a:off x="1156502" y="8361697"/>
                <a:ext cx="6927153" cy="20767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 Light"/>
                        </a:rPr>
                        <m:t>𝑡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 Light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𝑡</m:t>
                          </m:r>
                        </m:e>
                        <m:sub>
                          <m: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  <m:t>𝑟𝑒𝑐𝑜𝑣𝑒𝑟𝑦</m:t>
                          </m:r>
                        </m:sub>
                      </m:sSub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 Light"/>
                        </a:rPr>
                        <m:t> 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 Light"/>
                        </a:rPr>
                        <m:t>𝑖𝑓</m:t>
                      </m:r>
                      <m:r>
                        <a:rPr kumimoji="0" lang="en-US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 Light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 Ligh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 Light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𝑔𝑎𝑖𝑛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𝑝𝑒𝑟𝑡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𝑔𝑎𝑖𝑛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𝑢𝑛𝑝𝑒𝑟𝑡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𝑔𝑎𝑖𝑛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𝑢𝑛𝑝𝑒𝑟𝑡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𝑤𝑖𝑡𝑛𝑒𝑠𝑠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𝑙𝑜𝑠𝑠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𝑝𝑒𝑟𝑡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𝑙𝑜𝑠𝑠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𝑢𝑛𝑝𝑒𝑟𝑡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𝑙𝑜𝑠𝑠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𝑢𝑛𝑝𝑒𝑟𝑡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𝑑𝑟𝑖𝑣𝑒𝑟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GB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 Ligh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DDDEA3-F8D9-612A-329C-F2EDF9DE4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502" y="8361697"/>
                <a:ext cx="6927153" cy="20767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490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4782</TotalTime>
  <Words>1136</Words>
  <Application>Microsoft Office PowerPoint</Application>
  <PresentationFormat>Custom</PresentationFormat>
  <Paragraphs>192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Cambria Math</vt:lpstr>
      <vt:lpstr>Geneva</vt:lpstr>
      <vt:lpstr>Helvetica</vt:lpstr>
      <vt:lpstr>Helvetica Neue</vt:lpstr>
      <vt:lpstr>Helvetica Neue Light</vt:lpstr>
      <vt:lpstr>Helvetica Neue Medium</vt:lpstr>
      <vt:lpstr>Lucida Grande</vt:lpstr>
      <vt:lpstr>Times New Roman</vt:lpstr>
      <vt:lpstr>ModernPortfolio</vt:lpstr>
      <vt:lpstr>Plasma Density Evolution Background to the  Ion-motion Recovery in a  Beam-driven Plasma-wakefield Accelerator</vt:lpstr>
      <vt:lpstr>Limits of conventional accelerator cavities</vt:lpstr>
      <vt:lpstr>Beam-driven PWFA</vt:lpstr>
      <vt:lpstr>Meeting future facility standards: high repetition rate</vt:lpstr>
      <vt:lpstr>Long-term ion motion</vt:lpstr>
      <vt:lpstr>Probing long-term ion motion at FLASHForward‣‣ </vt:lpstr>
      <vt:lpstr>The FLASHForward‣‣ facility</vt:lpstr>
      <vt:lpstr>The FLASHForward‣‣ facility</vt:lpstr>
      <vt:lpstr>Recovery time measurement</vt:lpstr>
      <vt:lpstr>Modelling long-term ion motion perturbation</vt:lpstr>
      <vt:lpstr>Equivalent parameters in argon vs hydrogen</vt:lpstr>
      <vt:lpstr>Summary</vt:lpstr>
      <vt:lpstr>Thank you!</vt:lpstr>
      <vt:lpstr>Recovery time measurement – beyond 63 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Judita Beinortaite</dc:creator>
  <cp:lastModifiedBy>Judita Beinortaite</cp:lastModifiedBy>
  <cp:revision>454</cp:revision>
  <dcterms:modified xsi:type="dcterms:W3CDTF">2023-03-13T22:52:05Z</dcterms:modified>
</cp:coreProperties>
</file>