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3" r:id="rId2"/>
    <p:sldId id="296" r:id="rId3"/>
    <p:sldId id="288" r:id="rId4"/>
    <p:sldId id="316" r:id="rId5"/>
    <p:sldId id="338" r:id="rId6"/>
    <p:sldId id="339" r:id="rId7"/>
    <p:sldId id="299" r:id="rId8"/>
    <p:sldId id="298" r:id="rId9"/>
    <p:sldId id="322" r:id="rId10"/>
    <p:sldId id="317" r:id="rId11"/>
    <p:sldId id="321" r:id="rId12"/>
    <p:sldId id="319" r:id="rId13"/>
    <p:sldId id="320" r:id="rId14"/>
    <p:sldId id="323" r:id="rId15"/>
    <p:sldId id="324" r:id="rId16"/>
    <p:sldId id="325" r:id="rId17"/>
    <p:sldId id="340" r:id="rId18"/>
    <p:sldId id="307" r:id="rId19"/>
    <p:sldId id="327" r:id="rId20"/>
    <p:sldId id="328" r:id="rId21"/>
    <p:sldId id="329" r:id="rId22"/>
    <p:sldId id="330" r:id="rId23"/>
    <p:sldId id="341" r:id="rId24"/>
    <p:sldId id="332" r:id="rId25"/>
    <p:sldId id="333" r:id="rId26"/>
    <p:sldId id="334" r:id="rId27"/>
    <p:sldId id="335" r:id="rId28"/>
    <p:sldId id="342" r:id="rId29"/>
    <p:sldId id="290" r:id="rId30"/>
    <p:sldId id="337" r:id="rId31"/>
    <p:sldId id="336" r:id="rId32"/>
    <p:sldId id="285" r:id="rId33"/>
    <p:sldId id="281" r:id="rId34"/>
    <p:sldId id="282" r:id="rId35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923"/>
    <a:srgbClr val="B2B2B2"/>
    <a:srgbClr val="32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5"/>
    <p:restoredTop sz="94695"/>
  </p:normalViewPr>
  <p:slideViewPr>
    <p:cSldViewPr snapToGrid="0" snapToObjects="1">
      <p:cViewPr varScale="1">
        <p:scale>
          <a:sx n="136" d="100"/>
          <a:sy n="136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C1461-3C07-2B6F-FF74-8AED62D9C2E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1BD1B-A240-D8D0-A051-E2CEE75262A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8AF16-F943-CADA-11EC-DBB3167335D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962F4-3BAE-F111-1497-1F20C9B9F99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3ECB6D-AC78-BB4E-9B73-BDA0C0E944DE}" type="slidenum">
              <a:t>‹#›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29067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99EE09-458B-128D-2F88-846C6C5312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E1456-43B0-5437-F635-9FC46D15363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61382D1-B031-DDAC-3AD7-52A36396BF4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D9C3D-C44C-B04B-FAD5-02267475059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B599F-6CD5-0953-1C22-22704033539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D9EA1-4ACA-5383-2646-EA7AA0A2FB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9274D98-D055-124E-92C3-1DD6AD182E46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8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0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27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7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53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14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5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15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4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16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50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17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81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9274D98-D055-124E-92C3-1DD6AD182E4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8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19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39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20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7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21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68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22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30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23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92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9274D98-D055-124E-92C3-1DD6AD182E4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74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9274D98-D055-124E-92C3-1DD6AD182E4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42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9274D98-D055-124E-92C3-1DD6AD182E4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0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9274D98-D055-124E-92C3-1DD6AD182E4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95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28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5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29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5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76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30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340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31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26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32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2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33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270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34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0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1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46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7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32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1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B7AA5E0-71F6-65B3-8011-1B418C0051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031544-1613-C742-8860-661CAF0F5153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330D5A26-2733-FCF3-CC4A-0856FB7C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B6228FE3-8595-480F-7F01-6A60A7A7C5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7B7F-1959-2F8C-7D66-67E9288D4A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5FB4B-0A1A-310C-F0BE-39596855A0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3A510-6F3A-75E6-0AC8-20832B2F06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97EDC-EC47-B7D2-912A-FEFB170482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6B776-604E-D9C8-68D9-BC50C117D7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1A645B-1EC1-9D44-A32C-2DA57C1CEFC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81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E1C1-29DE-08C9-87E6-1FBC188205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A0E8C-32C4-09F4-C064-B091C4D5C46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BBCE-3F87-A65E-E147-9DFC056BD1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23D8B-38D1-BF0F-B69C-E426BFCE87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5D9E-F0D6-B816-C858-0932FF686D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003F1D-D1C5-0A4C-9718-8B574AB504A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76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9AD80-71AD-F7AA-42B9-F442E9968A2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FE51A-DC6F-C268-4B2E-32ACDEEE2D4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4F38F-C465-9467-AF62-8A428DCCCF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23F79-4111-456F-6307-CF47095F7B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9402C-008D-4285-4833-8689AA233F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C9E8CB-A999-5941-AC99-E84BE196DA8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6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5642-9D52-DDAE-D121-AF93D29FEB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F852F-5F4D-E2FC-11A3-DD9B5ADBC4B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74C03-00A5-1955-D29A-B7E4DEFD7E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F5F2F-66E4-1408-2D58-1722865445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2ED30-C186-7484-BE8D-58476E3F1C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D265-EC96-A240-B6EE-EC72E01AC3E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01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4DC6-9613-F0D6-F94B-4794037AAE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54BA-6213-743A-2932-136A5F9C6B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E9345-211B-59B8-A926-53410E89D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09209-5FE1-C080-5DDC-F24FC2A31B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1F87C-1527-2711-BF02-803F71C63C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5A7EDE-B4BE-B640-A08B-D72071E8715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3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A456-7A6A-E549-E219-7C81E4C32E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DB86-E98E-45BC-718F-0400694AEC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BA2CD-AC83-5EEC-9D6A-EA016381D5B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C7E9F-FF10-67A1-13C9-74E9DC6ACE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435CA-15FC-1A35-529A-A55F9E7483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49DBB-94A5-F674-FC4E-F3AE22E19D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AE42BF-15D0-704E-8942-88A2B26A7673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2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A2ED-6C6E-1C64-1E5C-E187409690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9237C-1CE6-077F-C8A5-B94131B782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03974-A601-BA4A-5130-911BB9E654D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00732-7FDA-EAD9-2708-89CC3187749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EA385-B176-AADD-96CB-3D81C70111B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D56B5-3230-FADC-A97D-7C7A5085E1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3BC71-EEDC-107E-DAA6-A026F0B980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03CD7-C1FD-1C0E-B316-07A587F6A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A670DB-BA72-F045-893A-9DDDB81A3D6E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60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7400-F673-AA35-4DCB-3AA6531C3F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72351-7ADA-22E0-C3FF-6B778C920D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7BC16-140E-7375-432B-6AC39AE615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DAAAA-A7F6-90F2-3EB2-FB61FE8C70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E07C41-4E3A-5547-AD25-F30B707E84D4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71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57113-1857-7480-DF9D-FD3CF258F2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A3817-969C-C08E-EB0E-8904B99E79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3034E-CC83-E330-5A2E-71E57D029A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0C8BD-75E9-6F49-9EF7-971E0C012C54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1919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0E5E-5DD7-6D8F-CB73-C46B5A038B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77A99-77AE-1E43-21FC-1B9C838FFE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BB668-DF25-47D9-8A9C-32B3FA2B82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A962A-C1A7-9C24-E0AA-E98B3288CC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062E7-24F8-92E8-3804-AFF928CFE8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DD219-8DD0-653E-84D3-0BB4F96407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A88AC3-A095-764E-9E79-B8B3912047B4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37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BC20-78AD-3E4C-12CB-5601566CAB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F7DBA-13F3-E11F-0098-A7B7C143ED7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9E47E-E399-F9A7-98F0-C7BC4882C5A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3DEAE-9B6B-28D5-D985-41381492CE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32C7A-6F06-7918-90BE-6502459FB1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557DC-5BCE-4C7D-DACB-1FA4DC67A7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2A20F7-F13C-2441-BF4A-EADB9080694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13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67C78-3FB1-414C-10D7-C44762D09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8B018-0A34-E4D8-CF40-166BC65469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EB6CA-4885-7D47-05AB-7E12B12B8E7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62490-E445-7E48-59FA-38778433BD1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5AB58-94B7-E884-CA3A-F30C039BFAE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53DAEE1-4C02-384E-A07A-95A8914B505E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0E857DA-40E7-F542-554E-EF3A44783C1E}"/>
              </a:ext>
            </a:extLst>
          </p:cNvPr>
          <p:cNvGrpSpPr/>
          <p:nvPr/>
        </p:nvGrpSpPr>
        <p:grpSpPr>
          <a:xfrm>
            <a:off x="-4" y="0"/>
            <a:ext cx="10080629" cy="5678259"/>
            <a:chOff x="-4" y="0"/>
            <a:chExt cx="10080629" cy="5678259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66034E9-0CB0-545D-34A7-85789E76515E}"/>
                </a:ext>
              </a:extLst>
            </p:cNvPr>
            <p:cNvSpPr/>
            <p:nvPr/>
          </p:nvSpPr>
          <p:spPr>
            <a:xfrm>
              <a:off x="-4" y="1268233"/>
              <a:ext cx="10080629" cy="424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925689A-116B-6C0D-CB1D-4408179C1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4" y="0"/>
              <a:ext cx="1980000" cy="103039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39A81EC-18F2-44B5-6DC2-5FA885A1C932}"/>
                </a:ext>
              </a:extLst>
            </p:cNvPr>
            <p:cNvSpPr/>
            <p:nvPr/>
          </p:nvSpPr>
          <p:spPr>
            <a:xfrm>
              <a:off x="782425" y="5421835"/>
              <a:ext cx="9298200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E7CDF23-55B0-F9D5-B51D-9C19933B92CC}"/>
                </a:ext>
              </a:extLst>
            </p:cNvPr>
            <p:cNvSpPr/>
            <p:nvPr/>
          </p:nvSpPr>
          <p:spPr>
            <a:xfrm>
              <a:off x="989995" y="1018772"/>
              <a:ext cx="989999" cy="4141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E527DD8-5BB6-9C50-6E65-4B0343995539}"/>
                </a:ext>
              </a:extLst>
            </p:cNvPr>
            <p:cNvSpPr/>
            <p:nvPr/>
          </p:nvSpPr>
          <p:spPr>
            <a:xfrm>
              <a:off x="-4" y="1018772"/>
              <a:ext cx="990000" cy="4659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53782F57-5015-9885-811B-0DECA8DD986B}"/>
                </a:ext>
              </a:extLst>
            </p:cNvPr>
            <p:cNvSpPr/>
            <p:nvPr/>
          </p:nvSpPr>
          <p:spPr>
            <a:xfrm rot="5400000">
              <a:off x="989993" y="1432873"/>
              <a:ext cx="990000" cy="99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D8754470-FE3E-389B-5BCD-14E88F9A6435}"/>
                </a:ext>
              </a:extLst>
            </p:cNvPr>
            <p:cNvSpPr/>
            <p:nvPr/>
          </p:nvSpPr>
          <p:spPr>
            <a:xfrm rot="16200000">
              <a:off x="448094" y="1598823"/>
              <a:ext cx="541902" cy="541902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B79FFE6-C7DF-4FBB-2A37-F613EB840156}"/>
                </a:ext>
              </a:extLst>
            </p:cNvPr>
            <p:cNvSpPr/>
            <p:nvPr/>
          </p:nvSpPr>
          <p:spPr>
            <a:xfrm>
              <a:off x="448091" y="2140725"/>
              <a:ext cx="541902" cy="3537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B5C216C-139F-BB37-55F7-19CADB466DAE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49E34FA-CE89-B0D7-7E83-C8DE63F9D8F4}"/>
                </a:ext>
              </a:extLst>
            </p:cNvPr>
            <p:cNvSpPr/>
            <p:nvPr/>
          </p:nvSpPr>
          <p:spPr>
            <a:xfrm>
              <a:off x="1980621" y="978099"/>
              <a:ext cx="8100004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933ADBB-52A0-D18B-D4F7-F0147959D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00306" y="93461"/>
              <a:ext cx="1437689" cy="73957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84B4229-A776-6787-BAAB-CB9B6EB47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l="4599" t="26762" r="6928" b="30237"/>
            <a:stretch>
              <a:fillRect/>
            </a:stretch>
          </p:blipFill>
          <p:spPr>
            <a:xfrm>
              <a:off x="5117180" y="115226"/>
              <a:ext cx="1492409" cy="6960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B47B8BF-7614-21AC-0AE7-E471ECFF2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2318158" y="104745"/>
              <a:ext cx="1808305" cy="663293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0846AD79-1284-F0BE-CDF8-5BBDA2AC9830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6511F56B-A7E9-CCC1-7834-664AECBCA2BB}"/>
              </a:ext>
            </a:extLst>
          </p:cNvPr>
          <p:cNvSpPr txBox="1">
            <a:spLocks/>
          </p:cNvSpPr>
          <p:nvPr/>
        </p:nvSpPr>
        <p:spPr>
          <a:xfrm>
            <a:off x="9647998" y="5183998"/>
            <a:ext cx="215999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B71E160A-6BC3-8FA2-75C2-F4C81E09B90D}"/>
              </a:ext>
            </a:extLst>
          </p:cNvPr>
          <p:cNvSpPr txBox="1">
            <a:spLocks/>
          </p:cNvSpPr>
          <p:nvPr/>
        </p:nvSpPr>
        <p:spPr>
          <a:xfrm>
            <a:off x="2788639" y="2582692"/>
            <a:ext cx="6006569" cy="168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3600" b="1" i="1" dirty="0">
                <a:solidFill>
                  <a:schemeClr val="tx1"/>
                </a:solidFill>
                <a:latin typeface="Source Serif Pro Semibold" pitchFamily="18"/>
              </a:rPr>
              <a:t>Beam-Tracking and position of the BPMs in the TL/T20 beamline (up to the IP)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33D48AF-C681-E290-648E-055AB6480253}"/>
              </a:ext>
            </a:extLst>
          </p:cNvPr>
          <p:cNvSpPr txBox="1">
            <a:spLocks/>
          </p:cNvSpPr>
          <p:nvPr/>
        </p:nvSpPr>
        <p:spPr>
          <a:xfrm>
            <a:off x="2978433" y="-7217"/>
            <a:ext cx="5377526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2.	Tracking and Correlation</a:t>
            </a:r>
          </a:p>
        </p:txBody>
      </p:sp>
      <p:pic>
        <p:nvPicPr>
          <p:cNvPr id="44" name="Picture 43" descr="Chart, scatter chart&#10;&#10;Description automatically generated">
            <a:extLst>
              <a:ext uri="{FF2B5EF4-FFF2-40B4-BE49-F238E27FC236}">
                <a16:creationId xmlns:a16="http://schemas.microsoft.com/office/drawing/2014/main" id="{D9004196-6BA3-F292-A0F0-68A285B92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470" y="553280"/>
            <a:ext cx="7772400" cy="3347884"/>
          </a:xfrm>
          <a:prstGeom prst="rect">
            <a:avLst/>
          </a:prstGeom>
        </p:spPr>
      </p:pic>
      <p:sp>
        <p:nvSpPr>
          <p:cNvPr id="45" name="Title 3">
            <a:extLst>
              <a:ext uri="{FF2B5EF4-FFF2-40B4-BE49-F238E27FC236}">
                <a16:creationId xmlns:a16="http://schemas.microsoft.com/office/drawing/2014/main" id="{19DAB4DC-33C4-5B0A-3B0C-D7693EEF8433}"/>
              </a:ext>
            </a:extLst>
          </p:cNvPr>
          <p:cNvSpPr txBox="1">
            <a:spLocks/>
          </p:cNvSpPr>
          <p:nvPr/>
        </p:nvSpPr>
        <p:spPr>
          <a:xfrm>
            <a:off x="1709082" y="3967619"/>
            <a:ext cx="8097051" cy="9424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Using the tracking data we can plot the correlation between the IP and any point along the lattice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Each of these correlation plots can be linearly fitted, for a particle </a:t>
            </a:r>
            <a:r>
              <a:rPr lang="en-GB" sz="1800" dirty="0" err="1">
                <a:solidFill>
                  <a:schemeClr val="tx1"/>
                </a:solidFill>
                <a:latin typeface="Source Serif Pro Semibold" pitchFamily="18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ded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B9BFE5-70FB-942B-393A-41ED15A314AF}"/>
                  </a:ext>
                </a:extLst>
              </p:cNvPr>
              <p:cNvSpPr txBox="1"/>
              <p:nvPr/>
            </p:nvSpPr>
            <p:spPr>
              <a:xfrm>
                <a:off x="4596600" y="4923719"/>
                <a:ext cx="1780487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𝑟𝑒𝑓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B9BFE5-70FB-942B-393A-41ED15A31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00" y="4923719"/>
                <a:ext cx="1780487" cy="332399"/>
              </a:xfrm>
              <a:prstGeom prst="rect">
                <a:avLst/>
              </a:prstGeom>
              <a:blipFill>
                <a:blip r:embed="rId5"/>
                <a:stretch>
                  <a:fillRect l="-1408" r="-2113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itle 10">
            <a:extLst>
              <a:ext uri="{FF2B5EF4-FFF2-40B4-BE49-F238E27FC236}">
                <a16:creationId xmlns:a16="http://schemas.microsoft.com/office/drawing/2014/main" id="{281847BB-7335-1436-BDAB-DF9BF5F699B0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6748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33D48AF-C681-E290-648E-055AB6480253}"/>
              </a:ext>
            </a:extLst>
          </p:cNvPr>
          <p:cNvSpPr txBox="1">
            <a:spLocks/>
          </p:cNvSpPr>
          <p:nvPr/>
        </p:nvSpPr>
        <p:spPr>
          <a:xfrm>
            <a:off x="2978433" y="-7217"/>
            <a:ext cx="5377526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2.	Tracking and Correlation</a:t>
            </a: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DA2D864-9851-C3FA-3376-F19C3D307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07" y="509533"/>
            <a:ext cx="6641067" cy="343130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FEE3FB-686D-D028-11D5-AF845248238F}"/>
              </a:ext>
            </a:extLst>
          </p:cNvPr>
          <p:cNvCxnSpPr>
            <a:cxnSpLocks/>
          </p:cNvCxnSpPr>
          <p:nvPr/>
        </p:nvCxnSpPr>
        <p:spPr>
          <a:xfrm flipV="1">
            <a:off x="3276000" y="1008668"/>
            <a:ext cx="0" cy="275262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424EFC-79B0-4C5B-9229-199506DA07DA}"/>
              </a:ext>
            </a:extLst>
          </p:cNvPr>
          <p:cNvCxnSpPr>
            <a:cxnSpLocks/>
          </p:cNvCxnSpPr>
          <p:nvPr/>
        </p:nvCxnSpPr>
        <p:spPr>
          <a:xfrm>
            <a:off x="3276000" y="2384903"/>
            <a:ext cx="4233282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hart, scatter chart&#10;&#10;Description automatically generated">
            <a:extLst>
              <a:ext uri="{FF2B5EF4-FFF2-40B4-BE49-F238E27FC236}">
                <a16:creationId xmlns:a16="http://schemas.microsoft.com/office/drawing/2014/main" id="{980BD8EC-BE75-3391-063E-313CF4A75D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586"/>
          <a:stretch/>
        </p:blipFill>
        <p:spPr>
          <a:xfrm>
            <a:off x="7316253" y="409503"/>
            <a:ext cx="2909522" cy="2437569"/>
          </a:xfrm>
          <a:prstGeom prst="rect">
            <a:avLst/>
          </a:prstGeom>
        </p:spPr>
      </p:pic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F92479B8-DE63-4F65-D3F1-EE30AF48CD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97"/>
          <a:stretch/>
        </p:blipFill>
        <p:spPr>
          <a:xfrm>
            <a:off x="7313025" y="2839465"/>
            <a:ext cx="2750436" cy="2437569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D34B2DE9-1A99-7C6E-5574-F701F3FCE048}"/>
              </a:ext>
            </a:extLst>
          </p:cNvPr>
          <p:cNvSpPr txBox="1">
            <a:spLocks/>
          </p:cNvSpPr>
          <p:nvPr/>
        </p:nvSpPr>
        <p:spPr>
          <a:xfrm>
            <a:off x="1632404" y="4220053"/>
            <a:ext cx="5717270" cy="98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Scanning along the lattice we can find correlation points in both planes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ded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BE4AA23A-F819-AADC-70E0-E1CD5DF13FC7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0505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33D48AF-C681-E290-648E-055AB6480253}"/>
              </a:ext>
            </a:extLst>
          </p:cNvPr>
          <p:cNvSpPr txBox="1">
            <a:spLocks/>
          </p:cNvSpPr>
          <p:nvPr/>
        </p:nvSpPr>
        <p:spPr>
          <a:xfrm>
            <a:off x="2978433" y="-7217"/>
            <a:ext cx="5377526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2.	Tracking and Correlation</a:t>
            </a: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DA2D864-9851-C3FA-3376-F19C3D307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07" y="509533"/>
            <a:ext cx="6641067" cy="343130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6C1F7D-1066-F526-1FE5-C38AF76B5F4E}"/>
              </a:ext>
            </a:extLst>
          </p:cNvPr>
          <p:cNvCxnSpPr>
            <a:cxnSpLocks/>
          </p:cNvCxnSpPr>
          <p:nvPr/>
        </p:nvCxnSpPr>
        <p:spPr>
          <a:xfrm flipV="1">
            <a:off x="2728705" y="1008668"/>
            <a:ext cx="0" cy="275262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424EFC-79B0-4C5B-9229-199506DA07DA}"/>
              </a:ext>
            </a:extLst>
          </p:cNvPr>
          <p:cNvCxnSpPr>
            <a:cxnSpLocks/>
          </p:cNvCxnSpPr>
          <p:nvPr/>
        </p:nvCxnSpPr>
        <p:spPr>
          <a:xfrm>
            <a:off x="2728705" y="2384903"/>
            <a:ext cx="4780577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BF0134E7-1DF6-FF66-D988-79D6831D24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32"/>
          <a:stretch/>
        </p:blipFill>
        <p:spPr>
          <a:xfrm>
            <a:off x="7352054" y="434187"/>
            <a:ext cx="2782111" cy="2398268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57509C78-69E7-EDBA-41F0-5EF29B2BC3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68"/>
          <a:stretch/>
        </p:blipFill>
        <p:spPr>
          <a:xfrm>
            <a:off x="7265469" y="2855960"/>
            <a:ext cx="2797989" cy="2408870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530D2C3C-B972-83AB-1E64-1F6391A97A66}"/>
              </a:ext>
            </a:extLst>
          </p:cNvPr>
          <p:cNvSpPr txBox="1">
            <a:spLocks/>
          </p:cNvSpPr>
          <p:nvPr/>
        </p:nvSpPr>
        <p:spPr>
          <a:xfrm>
            <a:off x="1632404" y="4220053"/>
            <a:ext cx="5717270" cy="98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Scanning along the lattice we can find correlation points in both planes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ded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5F2222A-E23A-4207-AB68-CD6B716B389B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5767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33D48AF-C681-E290-648E-055AB6480253}"/>
              </a:ext>
            </a:extLst>
          </p:cNvPr>
          <p:cNvSpPr txBox="1">
            <a:spLocks/>
          </p:cNvSpPr>
          <p:nvPr/>
        </p:nvSpPr>
        <p:spPr>
          <a:xfrm>
            <a:off x="2978433" y="-7217"/>
            <a:ext cx="5377526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2.	Tracking and Correlation</a:t>
            </a: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DA2D864-9851-C3FA-3376-F19C3D307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07" y="509533"/>
            <a:ext cx="6641067" cy="343130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747709-5BA3-BC97-D17D-8CCE216B5167}"/>
              </a:ext>
            </a:extLst>
          </p:cNvPr>
          <p:cNvCxnSpPr>
            <a:cxnSpLocks/>
          </p:cNvCxnSpPr>
          <p:nvPr/>
        </p:nvCxnSpPr>
        <p:spPr>
          <a:xfrm flipV="1">
            <a:off x="3529748" y="1008511"/>
            <a:ext cx="0" cy="275278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424EFC-79B0-4C5B-9229-199506DA07DA}"/>
              </a:ext>
            </a:extLst>
          </p:cNvPr>
          <p:cNvCxnSpPr>
            <a:cxnSpLocks/>
          </p:cNvCxnSpPr>
          <p:nvPr/>
        </p:nvCxnSpPr>
        <p:spPr>
          <a:xfrm>
            <a:off x="3529748" y="2384903"/>
            <a:ext cx="3979534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913A645F-7A1C-A2FF-1B73-41A03ACAE7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32"/>
          <a:stretch/>
        </p:blipFill>
        <p:spPr>
          <a:xfrm>
            <a:off x="7313025" y="424468"/>
            <a:ext cx="2829146" cy="2438813"/>
          </a:xfrm>
          <a:prstGeom prst="rect">
            <a:avLst/>
          </a:prstGeom>
        </p:spPr>
      </p:pic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9A7DDAF6-6088-9473-F6A9-5D2520492E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68"/>
          <a:stretch/>
        </p:blipFill>
        <p:spPr>
          <a:xfrm>
            <a:off x="7257147" y="2863281"/>
            <a:ext cx="2746273" cy="2364347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80BA009E-53B5-E457-D8C0-D6B57E0B5349}"/>
              </a:ext>
            </a:extLst>
          </p:cNvPr>
          <p:cNvSpPr txBox="1">
            <a:spLocks/>
          </p:cNvSpPr>
          <p:nvPr/>
        </p:nvSpPr>
        <p:spPr>
          <a:xfrm>
            <a:off x="1632404" y="4220053"/>
            <a:ext cx="5717270" cy="98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Scanning along the lattice we can find correlation points in both planes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ded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17" name="Title 10">
            <a:extLst>
              <a:ext uri="{FF2B5EF4-FFF2-40B4-BE49-F238E27FC236}">
                <a16:creationId xmlns:a16="http://schemas.microsoft.com/office/drawing/2014/main" id="{9D1B0658-9C48-B640-C638-B08DA2514F21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7528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5B8313D-5C5D-A1E0-4DBB-C23DE732753F}"/>
              </a:ext>
            </a:extLst>
          </p:cNvPr>
          <p:cNvSpPr txBox="1">
            <a:spLocks/>
          </p:cNvSpPr>
          <p:nvPr/>
        </p:nvSpPr>
        <p:spPr>
          <a:xfrm>
            <a:off x="2978433" y="-7217"/>
            <a:ext cx="5377526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2.	Tracking and Correlation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40EE9D1-62C0-F1BB-D38D-4FA1F7281344}"/>
              </a:ext>
            </a:extLst>
          </p:cNvPr>
          <p:cNvSpPr txBox="1">
            <a:spLocks/>
          </p:cNvSpPr>
          <p:nvPr/>
        </p:nvSpPr>
        <p:spPr>
          <a:xfrm>
            <a:off x="1800626" y="4187277"/>
            <a:ext cx="7931391" cy="8685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Those qualitative curves are matching pretty well on the S </a:t>
            </a:r>
            <a:r>
              <a:rPr lang="en-GB" sz="1800" dirty="0" err="1">
                <a:solidFill>
                  <a:schemeClr val="tx1"/>
                </a:solidFill>
                <a:latin typeface="Source Serif Pro Semibold" pitchFamily="18"/>
              </a:rPr>
              <a:t>positions</a:t>
            </a:r>
            <a:r>
              <a:rPr lang="en-GB" sz="100" dirty="0" err="1">
                <a:latin typeface="Source Serif Pro Semibold" pitchFamily="18"/>
              </a:rPr>
              <a:t>ded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044F825-718A-B68C-F0D1-FBCCF31F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28" y="1501043"/>
            <a:ext cx="9089570" cy="26696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090E88-52E6-EBFD-3A99-2E8262668BE1}"/>
                  </a:ext>
                </a:extLst>
              </p:cNvPr>
              <p:cNvSpPr txBox="1"/>
              <p:nvPr/>
            </p:nvSpPr>
            <p:spPr>
              <a:xfrm>
                <a:off x="4122715" y="578617"/>
                <a:ext cx="2836609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𝑟𝑒𝑓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090E88-52E6-EBFD-3A99-2E8262668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715" y="578617"/>
                <a:ext cx="2836609" cy="778931"/>
              </a:xfrm>
              <a:prstGeom prst="rect">
                <a:avLst/>
              </a:prstGeom>
              <a:blipFill>
                <a:blip r:embed="rId5"/>
                <a:stretch>
                  <a:fillRect l="-8000" t="-109524" b="-1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0">
            <a:extLst>
              <a:ext uri="{FF2B5EF4-FFF2-40B4-BE49-F238E27FC236}">
                <a16:creationId xmlns:a16="http://schemas.microsoft.com/office/drawing/2014/main" id="{16CFDCC0-188F-31C5-BB86-9FFF119BB6A9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2741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A2E12DCB-C66E-6231-F355-9EB38B932827}"/>
              </a:ext>
            </a:extLst>
          </p:cNvPr>
          <p:cNvSpPr txBox="1">
            <a:spLocks/>
          </p:cNvSpPr>
          <p:nvPr/>
        </p:nvSpPr>
        <p:spPr>
          <a:xfrm>
            <a:off x="1618670" y="4385428"/>
            <a:ext cx="8097051" cy="722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We are then able to extract correlation data for X, Y, X’ and Y’ at the IP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24B55E5-7E0C-0D6B-2780-95C653BE5508}"/>
              </a:ext>
            </a:extLst>
          </p:cNvPr>
          <p:cNvSpPr txBox="1">
            <a:spLocks/>
          </p:cNvSpPr>
          <p:nvPr/>
        </p:nvSpPr>
        <p:spPr>
          <a:xfrm>
            <a:off x="1121787" y="662036"/>
            <a:ext cx="8610230" cy="19464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Previously used equations for the 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We can use the same reasoning for the angle correlation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5B8313D-5C5D-A1E0-4DBB-C23DE732753F}"/>
              </a:ext>
            </a:extLst>
          </p:cNvPr>
          <p:cNvSpPr txBox="1">
            <a:spLocks/>
          </p:cNvSpPr>
          <p:nvPr/>
        </p:nvSpPr>
        <p:spPr>
          <a:xfrm>
            <a:off x="2978433" y="-7217"/>
            <a:ext cx="5377526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2.	Tracking and Correlation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28222A-2A00-C2DC-3AEE-F4F75B9BA8AF}"/>
                  </a:ext>
                </a:extLst>
              </p:cNvPr>
              <p:cNvSpPr txBox="1"/>
              <p:nvPr/>
            </p:nvSpPr>
            <p:spPr>
              <a:xfrm>
                <a:off x="1572607" y="1268064"/>
                <a:ext cx="7265515" cy="639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𝐼𝑃</m:t>
                                  </m:r>
                                </m:sub>
                              </m:s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1600" dirty="0"/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𝐼𝑃</m:t>
                                  </m:r>
                                </m:sub>
                              </m:sSub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en-GB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𝐼𝑃</m:t>
                                  </m:r>
                                </m:sub>
                              </m:sSub>
                              <m:r>
                                <a:rPr lang="en-GB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28222A-2A00-C2DC-3AEE-F4F75B9BA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607" y="1268064"/>
                <a:ext cx="7265515" cy="639534"/>
              </a:xfrm>
              <a:prstGeom prst="rect">
                <a:avLst/>
              </a:prstGeom>
              <a:blipFill>
                <a:blip r:embed="rId4"/>
                <a:stretch>
                  <a:fillRect l="-15881" t="-225000" r="-175" b="-3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AB8272-4DC9-30F7-17A5-4CA8EF78B74C}"/>
                  </a:ext>
                </a:extLst>
              </p:cNvPr>
              <p:cNvSpPr txBox="1"/>
              <p:nvPr/>
            </p:nvSpPr>
            <p:spPr>
              <a:xfrm>
                <a:off x="1253767" y="2505606"/>
                <a:ext cx="7709675" cy="1464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GB" sz="1600" dirty="0"/>
                  <a:t>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𝐼𝑃</m:t>
                                </m:r>
                              </m:sub>
                            </m:s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ra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GB" sz="1600" b="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e>
                            </m:func>
                            <m:r>
                              <m:rPr>
                                <m:nor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m:rPr>
                                <m:nor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m:rPr>
                                <m:nor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  <m:r>
                              <m:rPr>
                                <m:nor/>
                              </m:rPr>
                              <a:rPr lang="en-US" sz="1600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br>
                  <a:rPr lang="en-GB" sz="16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𝐼𝑃</m:t>
                                  </m:r>
                                </m:sub>
                              </m:sSub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arctan</m:t>
                              </m:r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𝐼𝑃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en-GB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𝐼𝑃</m:t>
                                  </m:r>
                                </m:sub>
                              </m:sSub>
                              <m:r>
                                <a:rPr lang="en-GB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GB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arctan</m:t>
                              </m:r>
                              <m:r>
                                <a:rPr lang="en-GB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𝐼𝑃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GB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AB8272-4DC9-30F7-17A5-4CA8EF78B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767" y="2505606"/>
                <a:ext cx="7709675" cy="1464953"/>
              </a:xfrm>
              <a:prstGeom prst="rect">
                <a:avLst/>
              </a:prstGeom>
              <a:blipFill>
                <a:blip r:embed="rId5"/>
                <a:stretch>
                  <a:fillRect l="-4276" t="-147414" b="-17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0">
            <a:extLst>
              <a:ext uri="{FF2B5EF4-FFF2-40B4-BE49-F238E27FC236}">
                <a16:creationId xmlns:a16="http://schemas.microsoft.com/office/drawing/2014/main" id="{38ECB154-859D-293E-A9CD-E9500B9F01ED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0822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A2E12DCB-C66E-6231-F355-9EB38B932827}"/>
              </a:ext>
            </a:extLst>
          </p:cNvPr>
          <p:cNvSpPr txBox="1">
            <a:spLocks/>
          </p:cNvSpPr>
          <p:nvPr/>
        </p:nvSpPr>
        <p:spPr>
          <a:xfrm>
            <a:off x="1644431" y="4254059"/>
            <a:ext cx="8097051" cy="8846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C00000"/>
                </a:solidFill>
                <a:latin typeface="Source Serif Pro Semibold" pitchFamily="18"/>
              </a:rPr>
              <a:t>But we need a quantitative method to find what are the most efficient BPMs if we take the given S positions !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5B8313D-5C5D-A1E0-4DBB-C23DE732753F}"/>
              </a:ext>
            </a:extLst>
          </p:cNvPr>
          <p:cNvSpPr txBox="1">
            <a:spLocks/>
          </p:cNvSpPr>
          <p:nvPr/>
        </p:nvSpPr>
        <p:spPr>
          <a:xfrm>
            <a:off x="2978433" y="-7217"/>
            <a:ext cx="5377526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2.	Tracking and Correlation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110875F-85A1-1A5B-CC15-57BA6B476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607" y="377020"/>
            <a:ext cx="6533479" cy="3726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EED586-006D-8EF5-6EA1-9B5D41058362}"/>
              </a:ext>
            </a:extLst>
          </p:cNvPr>
          <p:cNvSpPr txBox="1"/>
          <p:nvPr/>
        </p:nvSpPr>
        <p:spPr>
          <a:xfrm>
            <a:off x="528608" y="730184"/>
            <a:ext cx="1000973" cy="33045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R="0" lvl="1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X</a:t>
            </a:r>
          </a:p>
          <a:p>
            <a:pPr marR="0" lvl="1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kern="0" dirty="0">
              <a:latin typeface="Source Serif Pro Semibold" pitchFamily="18"/>
              <a:ea typeface="Microsoft YaHei" pitchFamily="2"/>
              <a:cs typeface="Arial" pitchFamily="2"/>
            </a:endParaRPr>
          </a:p>
          <a:p>
            <a:pPr marR="0" lvl="1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</a:b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X’</a:t>
            </a:r>
          </a:p>
          <a:p>
            <a:pPr marR="0" lvl="1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kern="0" dirty="0">
              <a:latin typeface="Source Serif Pro Semibold" pitchFamily="18"/>
              <a:ea typeface="Microsoft YaHei" pitchFamily="2"/>
              <a:cs typeface="Arial" pitchFamily="2"/>
            </a:endParaRPr>
          </a:p>
          <a:p>
            <a:pPr marR="0" lvl="1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</a:b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Y</a:t>
            </a:r>
          </a:p>
          <a:p>
            <a:pPr marR="0" lvl="1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kern="0" dirty="0">
              <a:latin typeface="Source Serif Pro Semibold" pitchFamily="18"/>
              <a:ea typeface="Microsoft YaHei" pitchFamily="2"/>
              <a:cs typeface="Arial" pitchFamily="2"/>
            </a:endParaRPr>
          </a:p>
          <a:p>
            <a:pPr marR="0" lvl="1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kern="0" dirty="0">
              <a:latin typeface="Source Serif Pro Semibold" pitchFamily="18"/>
              <a:ea typeface="Microsoft YaHei" pitchFamily="2"/>
              <a:cs typeface="Arial" pitchFamily="2"/>
            </a:endParaRPr>
          </a:p>
          <a:p>
            <a:pPr marR="0" lvl="1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Y’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755CF-7D56-415F-6676-2CBA0D76C1A4}"/>
              </a:ext>
            </a:extLst>
          </p:cNvPr>
          <p:cNvSpPr txBox="1"/>
          <p:nvPr/>
        </p:nvSpPr>
        <p:spPr>
          <a:xfrm>
            <a:off x="7892735" y="1144706"/>
            <a:ext cx="22632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For each coordinates we found 7 possible locations for BPMs (except in Y where we found only 6)</a:t>
            </a: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C6103BEF-9861-2E9E-CE8C-7B84ECE34483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7447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5D08BB5-18B5-4850-BF88-E9152713E77D}"/>
              </a:ext>
            </a:extLst>
          </p:cNvPr>
          <p:cNvGrpSpPr/>
          <p:nvPr/>
        </p:nvGrpSpPr>
        <p:grpSpPr>
          <a:xfrm>
            <a:off x="-4" y="0"/>
            <a:ext cx="10080629" cy="5678259"/>
            <a:chOff x="-4" y="0"/>
            <a:chExt cx="10080629" cy="5678259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A77999E-2C66-FF27-5216-720378169E28}"/>
                </a:ext>
              </a:extLst>
            </p:cNvPr>
            <p:cNvSpPr/>
            <p:nvPr/>
          </p:nvSpPr>
          <p:spPr>
            <a:xfrm>
              <a:off x="-4" y="1268233"/>
              <a:ext cx="10080629" cy="424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1805204-514C-AB5D-360B-EFB29D470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4" y="0"/>
              <a:ext cx="1980000" cy="103039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63FC1EE-DDE8-3F99-7E86-E8FCEA19F2D1}"/>
                </a:ext>
              </a:extLst>
            </p:cNvPr>
            <p:cNvSpPr/>
            <p:nvPr/>
          </p:nvSpPr>
          <p:spPr>
            <a:xfrm>
              <a:off x="782425" y="5421835"/>
              <a:ext cx="9298200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2C5206C-0597-5887-A490-9001864B09A4}"/>
                </a:ext>
              </a:extLst>
            </p:cNvPr>
            <p:cNvSpPr/>
            <p:nvPr/>
          </p:nvSpPr>
          <p:spPr>
            <a:xfrm>
              <a:off x="989995" y="1018772"/>
              <a:ext cx="989999" cy="4141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9B62017-8638-5EB5-5A83-4165B4B7ECCB}"/>
                </a:ext>
              </a:extLst>
            </p:cNvPr>
            <p:cNvSpPr/>
            <p:nvPr/>
          </p:nvSpPr>
          <p:spPr>
            <a:xfrm>
              <a:off x="-4" y="1018772"/>
              <a:ext cx="990000" cy="4659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70475B9E-8103-E919-05A2-B28B33680076}"/>
                </a:ext>
              </a:extLst>
            </p:cNvPr>
            <p:cNvSpPr/>
            <p:nvPr/>
          </p:nvSpPr>
          <p:spPr>
            <a:xfrm rot="5400000">
              <a:off x="989993" y="1432873"/>
              <a:ext cx="990000" cy="99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A151C8B7-D6BD-AAA5-102E-77647714E2F6}"/>
                </a:ext>
              </a:extLst>
            </p:cNvPr>
            <p:cNvSpPr/>
            <p:nvPr/>
          </p:nvSpPr>
          <p:spPr>
            <a:xfrm rot="16200000">
              <a:off x="448094" y="1598823"/>
              <a:ext cx="541902" cy="541902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A125D51-6307-3C3A-A711-9E41A8824561}"/>
                </a:ext>
              </a:extLst>
            </p:cNvPr>
            <p:cNvSpPr/>
            <p:nvPr/>
          </p:nvSpPr>
          <p:spPr>
            <a:xfrm>
              <a:off x="448091" y="2140725"/>
              <a:ext cx="541902" cy="3537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43F301-0B59-0179-34A4-640291174724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C72A3A6-207C-DB33-2AB4-3BC0D9072039}"/>
                </a:ext>
              </a:extLst>
            </p:cNvPr>
            <p:cNvSpPr/>
            <p:nvPr/>
          </p:nvSpPr>
          <p:spPr>
            <a:xfrm>
              <a:off x="1980621" y="978099"/>
              <a:ext cx="8100004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453BA36-8A2E-D98D-66B4-9CE2ED6B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00306" y="93461"/>
              <a:ext cx="1437689" cy="73957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85413C0-FA83-E4B7-4992-3DE7FFE68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l="4599" t="26762" r="6928" b="30237"/>
            <a:stretch>
              <a:fillRect/>
            </a:stretch>
          </p:blipFill>
          <p:spPr>
            <a:xfrm>
              <a:off x="5117180" y="115226"/>
              <a:ext cx="1492409" cy="6960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7EB37F9-413A-22D0-B807-0F49552A2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2318158" y="104745"/>
              <a:ext cx="1808305" cy="663293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0846AD79-1284-F0BE-CDF8-5BBDA2AC9830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96A03ADD-43FA-7C24-25BC-6A46BE360B29}"/>
              </a:ext>
            </a:extLst>
          </p:cNvPr>
          <p:cNvSpPr txBox="1">
            <a:spLocks/>
          </p:cNvSpPr>
          <p:nvPr/>
        </p:nvSpPr>
        <p:spPr>
          <a:xfrm>
            <a:off x="2881745" y="2092343"/>
            <a:ext cx="6072441" cy="25795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Objectives of this study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Tracking and Correlation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rgbClr val="ED6923"/>
                </a:solidFill>
                <a:latin typeface="Source Serif Pro Semibold" pitchFamily="18"/>
              </a:rPr>
              <a:t>Singular Value Decomposition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Resolution at the IP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Next Objectives</a:t>
            </a: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53DE4643-8D4D-D00D-BAC8-A667DA4AC191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14240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1BECA0-6933-AFF0-F514-C0DEF38BB67D}"/>
              </a:ext>
            </a:extLst>
          </p:cNvPr>
          <p:cNvGrpSpPr/>
          <p:nvPr/>
        </p:nvGrpSpPr>
        <p:grpSpPr>
          <a:xfrm>
            <a:off x="-17375" y="-16650"/>
            <a:ext cx="10098000" cy="5703849"/>
            <a:chOff x="-11391" y="-16727"/>
            <a:chExt cx="10098000" cy="5703849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3F9559C-E1E1-4A4B-515F-81E6725709CC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5915B5B-6C5F-B9B4-6D1D-96B6FE152625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44350E-4457-C851-5BCB-99B8562E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900C67-9656-2796-F42F-2F9CA3800D22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B28991F-2A3F-3AB7-EEFB-C849C7C04231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39CA6CC-8096-7C4E-814E-8F3CDAEE7C1E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37BE51D-F1B8-68E1-F90A-0021A1B1AEF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CE44D63-DA1F-B78B-8C52-2571F4A4FF9A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B28EE53-CEC3-5439-14B7-7FA42C940042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E93623-C7C4-66AB-C05D-7AF187A8455D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4" name="Title 3">
            <a:extLst>
              <a:ext uri="{FF2B5EF4-FFF2-40B4-BE49-F238E27FC236}">
                <a16:creationId xmlns:a16="http://schemas.microsoft.com/office/drawing/2014/main" id="{8F69DE52-EE2E-8909-DDBF-7FB19CB1B1FF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itle 3">
                <a:extLst>
                  <a:ext uri="{FF2B5EF4-FFF2-40B4-BE49-F238E27FC236}">
                    <a16:creationId xmlns:a16="http://schemas.microsoft.com/office/drawing/2014/main" id="{CAEB428C-4C8D-AD1F-E840-D1705A9A45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2289" y="636000"/>
                <a:ext cx="7858762" cy="1236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>
                <a:lvl1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fr-FR" sz="4400" b="0" i="0" u="none" strike="noStrike" kern="1200" cap="none" spc="0" baseline="0">
                    <a:solidFill>
                      <a:srgbClr val="000000"/>
                    </a:solidFill>
                    <a:highlight>
                      <a:scrgbClr r="0" g="0" b="0">
                        <a:alpha val="0"/>
                      </a:scrgbClr>
                    </a:highlight>
                    <a:uFillTx/>
                    <a:latin typeface="Liberation Sans" pitchFamily="18"/>
                    <a:ea typeface="Microsoft YaHei" pitchFamily="2"/>
                    <a:cs typeface="Arial" pitchFamily="2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chemeClr val="tx1"/>
                    </a:solidFill>
                    <a:latin typeface="Source Serif Pro Semibold" pitchFamily="18"/>
                  </a:rPr>
                  <a:t>The previous method only shows the position of high correlation and not the correlation coefficients.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chemeClr val="tx1"/>
                    </a:solidFill>
                    <a:latin typeface="Source Serif Pro Semibold" pitchFamily="18"/>
                  </a:rPr>
                  <a:t>We want to extract, from all these positions, the corresponding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tx1"/>
                    </a:solidFill>
                    <a:latin typeface="Source Serif Pro Semibold" pitchFamily="18"/>
                  </a:rPr>
                  <a:t> to measure the beam coordinates at the IP</a:t>
                </a:r>
                <a:endParaRPr lang="en-GB" sz="100" dirty="0">
                  <a:latin typeface="Source Serif Pro Semibold" pitchFamily="18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GB" sz="100" dirty="0">
                  <a:solidFill>
                    <a:schemeClr val="tx1"/>
                  </a:solidFill>
                  <a:latin typeface="Source Serif Pro Semibold" pitchFamily="18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100" dirty="0" err="1">
                    <a:latin typeface="Source Serif Pro Semibold" pitchFamily="18"/>
                  </a:rPr>
                  <a:t>fr</a:t>
                </a:r>
                <a:endParaRPr lang="en-GB" sz="100" dirty="0">
                  <a:solidFill>
                    <a:schemeClr val="tx1"/>
                  </a:solidFill>
                  <a:latin typeface="Source Serif Pro Semibold" pitchFamily="18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GB" sz="100" dirty="0">
                  <a:solidFill>
                    <a:schemeClr val="tx1"/>
                  </a:solidFill>
                  <a:latin typeface="Source Serif Pro Semibold" pitchFamily="18"/>
                </a:endParaRPr>
              </a:p>
              <a:p>
                <a:pPr lvl="1"/>
                <a:endParaRPr lang="en-GB" sz="100" dirty="0">
                  <a:solidFill>
                    <a:schemeClr val="tx1"/>
                  </a:solidFill>
                  <a:latin typeface="Source Serif Pro Semibold" pitchFamily="18"/>
                </a:endParaRPr>
              </a:p>
            </p:txBody>
          </p:sp>
        </mc:Choice>
        <mc:Fallback>
          <p:sp>
            <p:nvSpPr>
              <p:cNvPr id="18" name="Title 3">
                <a:extLst>
                  <a:ext uri="{FF2B5EF4-FFF2-40B4-BE49-F238E27FC236}">
                    <a16:creationId xmlns:a16="http://schemas.microsoft.com/office/drawing/2014/main" id="{CAEB428C-4C8D-AD1F-E840-D1705A9A4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89" y="636000"/>
                <a:ext cx="7858762" cy="1236452"/>
              </a:xfrm>
              <a:prstGeom prst="rect">
                <a:avLst/>
              </a:prstGeom>
              <a:blipFill>
                <a:blip r:embed="rId4"/>
                <a:stretch>
                  <a:fillRect l="-1774" t="-2020" b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3">
            <a:extLst>
              <a:ext uri="{FF2B5EF4-FFF2-40B4-BE49-F238E27FC236}">
                <a16:creationId xmlns:a16="http://schemas.microsoft.com/office/drawing/2014/main" id="{B45FF5C4-49CB-51DF-846E-721E0FA3A1D6}"/>
              </a:ext>
            </a:extLst>
          </p:cNvPr>
          <p:cNvSpPr txBox="1">
            <a:spLocks/>
          </p:cNvSpPr>
          <p:nvPr/>
        </p:nvSpPr>
        <p:spPr>
          <a:xfrm>
            <a:off x="2504187" y="7415"/>
            <a:ext cx="5765663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3.	Singular Values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785F57-742A-DC9A-6FBF-A2B0AF7561B7}"/>
                  </a:ext>
                </a:extLst>
              </p:cNvPr>
              <p:cNvSpPr txBox="1"/>
              <p:nvPr/>
            </p:nvSpPr>
            <p:spPr>
              <a:xfrm>
                <a:off x="3064671" y="3928052"/>
                <a:ext cx="4278810" cy="566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</m:e>
                      </m:ba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𝐼𝑃</m:t>
                                  </m:r>
                                </m:sub>
                              </m:sSub>
                            </m:e>
                          </m:bar>
                        </m:e>
                      </m:ba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</m:e>
                      </m:ba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bar>
                        <m:barPr>
                          <m:ctrlP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</m:e>
                      </m:bar>
                      <m:r>
                        <a:rPr lang="en-GB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sz="20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𝐼𝑃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bar>
                        </m:e>
                      </m:bar>
                      <m:r>
                        <a:rPr lang="en-GB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785F57-742A-DC9A-6FBF-A2B0AF756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1" y="3928052"/>
                <a:ext cx="4278810" cy="566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F71C19-EF28-20F0-6136-260270B2FB12}"/>
                  </a:ext>
                </a:extLst>
              </p:cNvPr>
              <p:cNvSpPr txBox="1"/>
              <p:nvPr/>
            </p:nvSpPr>
            <p:spPr>
              <a:xfrm>
                <a:off x="4071300" y="1958870"/>
                <a:ext cx="1938024" cy="996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𝐼𝑃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</m:sub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F71C19-EF28-20F0-6136-260270B2F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300" y="1958870"/>
                <a:ext cx="1938024" cy="996107"/>
              </a:xfrm>
              <a:prstGeom prst="rect">
                <a:avLst/>
              </a:prstGeom>
              <a:blipFill>
                <a:blip r:embed="rId6"/>
                <a:stretch>
                  <a:fillRect l="-3896" t="-94937" b="-144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itle 3">
                <a:extLst>
                  <a:ext uri="{FF2B5EF4-FFF2-40B4-BE49-F238E27FC236}">
                    <a16:creationId xmlns:a16="http://schemas.microsoft.com/office/drawing/2014/main" id="{D1225E2D-69FF-BAAB-E647-B3EA95B68B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2289" y="3078099"/>
                <a:ext cx="7858762" cy="72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>
                <a:lvl1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fr-FR" sz="4400" b="0" i="0" u="none" strike="noStrike" kern="1200" cap="none" spc="0" baseline="0">
                    <a:solidFill>
                      <a:srgbClr val="000000"/>
                    </a:solidFill>
                    <a:highlight>
                      <a:scrgbClr r="0" g="0" b="0">
                        <a:alpha val="0"/>
                      </a:scrgbClr>
                    </a:highlight>
                    <a:uFillTx/>
                    <a:latin typeface="Liberation Sans" pitchFamily="18"/>
                    <a:ea typeface="Microsoft YaHei" pitchFamily="2"/>
                    <a:cs typeface="Arial" pitchFamily="2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chemeClr val="tx1"/>
                    </a:solidFill>
                    <a:latin typeface="Source Serif Pro Semibold" pitchFamily="18"/>
                  </a:rPr>
                  <a:t>We can resolve this problem with a matrix formulation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tx1"/>
                    </a:solidFill>
                    <a:latin typeface="Source Serif Pro Semibold" pitchFamily="18"/>
                  </a:rPr>
                  <a:t> contain all the positions information at each BPM and for each particle</a:t>
                </a:r>
              </a:p>
            </p:txBody>
          </p:sp>
        </mc:Choice>
        <mc:Fallback>
          <p:sp>
            <p:nvSpPr>
              <p:cNvPr id="24" name="Title 3">
                <a:extLst>
                  <a:ext uri="{FF2B5EF4-FFF2-40B4-BE49-F238E27FC236}">
                    <a16:creationId xmlns:a16="http://schemas.microsoft.com/office/drawing/2014/main" id="{D1225E2D-69FF-BAAB-E647-B3EA95B6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89" y="3078099"/>
                <a:ext cx="7858762" cy="720000"/>
              </a:xfrm>
              <a:prstGeom prst="rect">
                <a:avLst/>
              </a:prstGeom>
              <a:blipFill>
                <a:blip r:embed="rId7"/>
                <a:stretch>
                  <a:fillRect l="-1774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3">
                <a:extLst>
                  <a:ext uri="{FF2B5EF4-FFF2-40B4-BE49-F238E27FC236}">
                    <a16:creationId xmlns:a16="http://schemas.microsoft.com/office/drawing/2014/main" id="{083CE8E3-E03C-B7A3-5753-ACBEF22F24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6897" y="4764714"/>
                <a:ext cx="6694043" cy="518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>
                <a:lvl1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fr-FR" sz="4400" b="0" i="0" u="none" strike="noStrike" kern="1200" cap="none" spc="0" baseline="0">
                    <a:solidFill>
                      <a:srgbClr val="000000"/>
                    </a:solidFill>
                    <a:highlight>
                      <a:scrgbClr r="0" g="0" b="0">
                        <a:alpha val="0"/>
                      </a:scrgbClr>
                    </a:highlight>
                    <a:uFillTx/>
                    <a:latin typeface="Liberation Sans" pitchFamily="18"/>
                    <a:ea typeface="Microsoft YaHei" pitchFamily="2"/>
                    <a:cs typeface="Arial" pitchFamily="2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rgbClr val="C00000"/>
                    </a:solidFill>
                    <a:latin typeface="Source Serif Pro Semibold" pitchFamily="18"/>
                  </a:rPr>
                  <a:t>Inverting the matrix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en-GB" sz="1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GB" sz="1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sz="18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𝐼𝑃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bar>
                      </m:e>
                    </m:bar>
                  </m:oMath>
                </a14:m>
                <a:r>
                  <a:rPr lang="en-GB" sz="1800" dirty="0">
                    <a:solidFill>
                      <a:srgbClr val="C00000"/>
                    </a:solidFill>
                    <a:latin typeface="Source Serif Pro Semibold" pitchFamily="18"/>
                  </a:rPr>
                  <a:t> require that we use a SVD !</a:t>
                </a:r>
              </a:p>
            </p:txBody>
          </p:sp>
        </mc:Choice>
        <mc:Fallback>
          <p:sp>
            <p:nvSpPr>
              <p:cNvPr id="13" name="Title 3">
                <a:extLst>
                  <a:ext uri="{FF2B5EF4-FFF2-40B4-BE49-F238E27FC236}">
                    <a16:creationId xmlns:a16="http://schemas.microsoft.com/office/drawing/2014/main" id="{083CE8E3-E03C-B7A3-5753-ACBEF22F2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897" y="4764714"/>
                <a:ext cx="6694043" cy="518925"/>
              </a:xfrm>
              <a:prstGeom prst="rect">
                <a:avLst/>
              </a:prstGeom>
              <a:blipFill>
                <a:blip r:embed="rId8"/>
                <a:stretch>
                  <a:fillRect l="-18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0">
            <a:extLst>
              <a:ext uri="{FF2B5EF4-FFF2-40B4-BE49-F238E27FC236}">
                <a16:creationId xmlns:a16="http://schemas.microsoft.com/office/drawing/2014/main" id="{EFCD1335-8453-6AE5-D332-DE84B5F41B8D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31299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ADED29AF-3C32-C0FD-8E54-B226C3618D6B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04AEA1-35BB-73A8-1CD4-01496375134A}"/>
                  </a:ext>
                </a:extLst>
              </p:cNvPr>
              <p:cNvSpPr txBox="1"/>
              <p:nvPr/>
            </p:nvSpPr>
            <p:spPr>
              <a:xfrm>
                <a:off x="3436919" y="1656428"/>
                <a:ext cx="4050532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𝐼𝑃</m:t>
                                  </m:r>
                                </m:sub>
                              </m:sSub>
                            </m:e>
                          </m:bar>
                        </m:e>
                      </m:bar>
                      <m:r>
                        <a:rPr lang="en-GB" sz="2000" b="0" i="1" smtClean="0">
                          <a:solidFill>
                            <a:srgbClr val="ED6923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bar>
                        <m:bar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e>
                      </m:ba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bar>
                        </m:e>
                      </m:ba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bar>
                        </m:e>
                      </m:ba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𝑑𝑖𝑎𝑔𝑜𝑛𝑎𝑙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𝑎𝑟𝑒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𝑢𝑛𝑖𝑡𝑎𝑟𝑦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04AEA1-35BB-73A8-1CD4-014963751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919" y="1656428"/>
                <a:ext cx="4050532" cy="686535"/>
              </a:xfrm>
              <a:prstGeom prst="rect">
                <a:avLst/>
              </a:prstGeom>
              <a:blipFill>
                <a:blip r:embed="rId4"/>
                <a:stretch>
                  <a:fillRect l="-938" t="-225455" r="-1563" b="-3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3">
            <a:extLst>
              <a:ext uri="{FF2B5EF4-FFF2-40B4-BE49-F238E27FC236}">
                <a16:creationId xmlns:a16="http://schemas.microsoft.com/office/drawing/2014/main" id="{47ED6A30-A884-A8D2-9235-79650671D84A}"/>
              </a:ext>
            </a:extLst>
          </p:cNvPr>
          <p:cNvSpPr txBox="1">
            <a:spLocks/>
          </p:cNvSpPr>
          <p:nvPr/>
        </p:nvSpPr>
        <p:spPr>
          <a:xfrm>
            <a:off x="1603665" y="816497"/>
            <a:ext cx="7858762" cy="8287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The Singular Value Decomposition is a method that allow the inversion of a non trivial matrix by decomposing it into 3 matrices  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9C64C1-AE1E-1AEF-D0A0-2CDA26EB667F}"/>
                  </a:ext>
                </a:extLst>
              </p:cNvPr>
              <p:cNvSpPr txBox="1"/>
              <p:nvPr/>
            </p:nvSpPr>
            <p:spPr>
              <a:xfrm>
                <a:off x="3925211" y="3409786"/>
                <a:ext cx="2938807" cy="49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</m:e>
                      </m:bar>
                      <m:r>
                        <a:rPr lang="en-GB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en-GB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bar>
                        </m:e>
                      </m:bar>
                      <m:r>
                        <a:rPr lang="en-GB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bar>
                        </m:e>
                      </m:bar>
                      <m:r>
                        <a:rPr lang="en-GB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bar>
                        </m:e>
                      </m:bar>
                      <m:r>
                        <a:rPr lang="en-GB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9C64C1-AE1E-1AEF-D0A0-2CDA26EB6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211" y="3409786"/>
                <a:ext cx="2938807" cy="4976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3">
            <a:extLst>
              <a:ext uri="{FF2B5EF4-FFF2-40B4-BE49-F238E27FC236}">
                <a16:creationId xmlns:a16="http://schemas.microsoft.com/office/drawing/2014/main" id="{C7ED738B-6705-58E5-B856-DD33A72A31C8}"/>
              </a:ext>
            </a:extLst>
          </p:cNvPr>
          <p:cNvSpPr txBox="1">
            <a:spLocks/>
          </p:cNvSpPr>
          <p:nvPr/>
        </p:nvSpPr>
        <p:spPr>
          <a:xfrm>
            <a:off x="1603665" y="2527793"/>
            <a:ext cx="7858762" cy="8287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These matrices are easily invertible or transposable so we can re-arrange our previous equation to get the correlation coefficients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5A77015-227D-41CE-2BFD-E2C2EE6B262D}"/>
              </a:ext>
            </a:extLst>
          </p:cNvPr>
          <p:cNvSpPr txBox="1">
            <a:spLocks/>
          </p:cNvSpPr>
          <p:nvPr/>
        </p:nvSpPr>
        <p:spPr>
          <a:xfrm>
            <a:off x="1603665" y="4130255"/>
            <a:ext cx="7858762" cy="8287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WARNING : This method works here because in this beamline the relationship between two positions is linear or quasi-linear (we don’t have any </a:t>
            </a:r>
            <a:r>
              <a:rPr lang="en-GB" sz="1800" dirty="0" err="1">
                <a:solidFill>
                  <a:schemeClr val="tx1"/>
                </a:solidFill>
                <a:latin typeface="Source Serif Pro Semibold" pitchFamily="18"/>
              </a:rPr>
              <a:t>sextupole</a:t>
            </a: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)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D1DF32E-5239-23BE-D3A2-0F802302E408}"/>
              </a:ext>
            </a:extLst>
          </p:cNvPr>
          <p:cNvSpPr txBox="1">
            <a:spLocks/>
          </p:cNvSpPr>
          <p:nvPr/>
        </p:nvSpPr>
        <p:spPr>
          <a:xfrm>
            <a:off x="2504187" y="7415"/>
            <a:ext cx="5765663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3.	Singular Values Decomposition</a:t>
            </a:r>
          </a:p>
        </p:txBody>
      </p:sp>
    </p:spTree>
    <p:extLst>
      <p:ext uri="{BB962C8B-B14F-4D97-AF65-F5344CB8AC3E}">
        <p14:creationId xmlns:p14="http://schemas.microsoft.com/office/powerpoint/2010/main" val="167705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5D08BB5-18B5-4850-BF88-E9152713E77D}"/>
              </a:ext>
            </a:extLst>
          </p:cNvPr>
          <p:cNvGrpSpPr/>
          <p:nvPr/>
        </p:nvGrpSpPr>
        <p:grpSpPr>
          <a:xfrm>
            <a:off x="-4" y="0"/>
            <a:ext cx="10080629" cy="5678259"/>
            <a:chOff x="-4" y="0"/>
            <a:chExt cx="10080629" cy="5678259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A77999E-2C66-FF27-5216-720378169E28}"/>
                </a:ext>
              </a:extLst>
            </p:cNvPr>
            <p:cNvSpPr/>
            <p:nvPr/>
          </p:nvSpPr>
          <p:spPr>
            <a:xfrm>
              <a:off x="-4" y="1268233"/>
              <a:ext cx="10080629" cy="424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1805204-514C-AB5D-360B-EFB29D470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4" y="0"/>
              <a:ext cx="1980000" cy="103039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63FC1EE-DDE8-3F99-7E86-E8FCEA19F2D1}"/>
                </a:ext>
              </a:extLst>
            </p:cNvPr>
            <p:cNvSpPr/>
            <p:nvPr/>
          </p:nvSpPr>
          <p:spPr>
            <a:xfrm>
              <a:off x="782425" y="5421835"/>
              <a:ext cx="9298200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2C5206C-0597-5887-A490-9001864B09A4}"/>
                </a:ext>
              </a:extLst>
            </p:cNvPr>
            <p:cNvSpPr/>
            <p:nvPr/>
          </p:nvSpPr>
          <p:spPr>
            <a:xfrm>
              <a:off x="989995" y="1018772"/>
              <a:ext cx="989999" cy="4141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9B62017-8638-5EB5-5A83-4165B4B7ECCB}"/>
                </a:ext>
              </a:extLst>
            </p:cNvPr>
            <p:cNvSpPr/>
            <p:nvPr/>
          </p:nvSpPr>
          <p:spPr>
            <a:xfrm>
              <a:off x="-4" y="1018772"/>
              <a:ext cx="990000" cy="4659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70475B9E-8103-E919-05A2-B28B33680076}"/>
                </a:ext>
              </a:extLst>
            </p:cNvPr>
            <p:cNvSpPr/>
            <p:nvPr/>
          </p:nvSpPr>
          <p:spPr>
            <a:xfrm rot="5400000">
              <a:off x="989993" y="1432873"/>
              <a:ext cx="990000" cy="99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A151C8B7-D6BD-AAA5-102E-77647714E2F6}"/>
                </a:ext>
              </a:extLst>
            </p:cNvPr>
            <p:cNvSpPr/>
            <p:nvPr/>
          </p:nvSpPr>
          <p:spPr>
            <a:xfrm rot="16200000">
              <a:off x="448094" y="1598823"/>
              <a:ext cx="541902" cy="541902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A125D51-6307-3C3A-A711-9E41A8824561}"/>
                </a:ext>
              </a:extLst>
            </p:cNvPr>
            <p:cNvSpPr/>
            <p:nvPr/>
          </p:nvSpPr>
          <p:spPr>
            <a:xfrm>
              <a:off x="448091" y="2140725"/>
              <a:ext cx="541902" cy="3537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43F301-0B59-0179-34A4-640291174724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C72A3A6-207C-DB33-2AB4-3BC0D9072039}"/>
                </a:ext>
              </a:extLst>
            </p:cNvPr>
            <p:cNvSpPr/>
            <p:nvPr/>
          </p:nvSpPr>
          <p:spPr>
            <a:xfrm>
              <a:off x="1980621" y="978099"/>
              <a:ext cx="8100004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453BA36-8A2E-D98D-66B4-9CE2ED6B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00306" y="93461"/>
              <a:ext cx="1437689" cy="73957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85413C0-FA83-E4B7-4992-3DE7FFE68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l="4599" t="26762" r="6928" b="30237"/>
            <a:stretch>
              <a:fillRect/>
            </a:stretch>
          </p:blipFill>
          <p:spPr>
            <a:xfrm>
              <a:off x="5117180" y="115226"/>
              <a:ext cx="1492409" cy="6960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7EB37F9-413A-22D0-B807-0F49552A2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2318158" y="104745"/>
              <a:ext cx="1808305" cy="663293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0846AD79-1284-F0BE-CDF8-5BBDA2AC9830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6511F56B-A7E9-CCC1-7834-664AECBCA2BB}"/>
              </a:ext>
            </a:extLst>
          </p:cNvPr>
          <p:cNvSpPr txBox="1">
            <a:spLocks/>
          </p:cNvSpPr>
          <p:nvPr/>
        </p:nvSpPr>
        <p:spPr>
          <a:xfrm>
            <a:off x="9647998" y="5183998"/>
            <a:ext cx="215999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96A03ADD-43FA-7C24-25BC-6A46BE360B29}"/>
              </a:ext>
            </a:extLst>
          </p:cNvPr>
          <p:cNvSpPr txBox="1">
            <a:spLocks/>
          </p:cNvSpPr>
          <p:nvPr/>
        </p:nvSpPr>
        <p:spPr>
          <a:xfrm>
            <a:off x="2881745" y="2092343"/>
            <a:ext cx="6072441" cy="25795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rgbClr val="ED6923"/>
                </a:solidFill>
                <a:latin typeface="Source Serif Pro Semibold" pitchFamily="18"/>
              </a:rPr>
              <a:t>Objectives of this study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Tracking and Correlation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Singular Value Decomposition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Resolution at the IP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Next Objectives</a:t>
            </a: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957977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ADED29AF-3C32-C0FD-8E54-B226C3618D6B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20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D1DF32E-5239-23BE-D3A2-0F802302E408}"/>
              </a:ext>
            </a:extLst>
          </p:cNvPr>
          <p:cNvSpPr txBox="1">
            <a:spLocks/>
          </p:cNvSpPr>
          <p:nvPr/>
        </p:nvSpPr>
        <p:spPr>
          <a:xfrm>
            <a:off x="2504187" y="7415"/>
            <a:ext cx="5765663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3.	Singular Values Decomposition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79D5BD7F-565B-7A0A-3F73-633CF6751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81" y="499277"/>
            <a:ext cx="9060378" cy="364384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57DE1A0-A37C-B6C3-AD57-B0CD552CF1B9}"/>
              </a:ext>
            </a:extLst>
          </p:cNvPr>
          <p:cNvSpPr txBox="1">
            <a:spLocks/>
          </p:cNvSpPr>
          <p:nvPr/>
        </p:nvSpPr>
        <p:spPr>
          <a:xfrm>
            <a:off x="1809766" y="4227129"/>
            <a:ext cx="7931391" cy="8685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Attempt to find the same S position that we found with Chi2 method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Only the QUADs and KICKs are registered as samplers</a:t>
            </a:r>
          </a:p>
        </p:txBody>
      </p:sp>
    </p:spTree>
    <p:extLst>
      <p:ext uri="{BB962C8B-B14F-4D97-AF65-F5344CB8AC3E}">
        <p14:creationId xmlns:p14="http://schemas.microsoft.com/office/powerpoint/2010/main" val="380051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ADED29AF-3C32-C0FD-8E54-B226C3618D6B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21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D1DF32E-5239-23BE-D3A2-0F802302E408}"/>
              </a:ext>
            </a:extLst>
          </p:cNvPr>
          <p:cNvSpPr txBox="1">
            <a:spLocks/>
          </p:cNvSpPr>
          <p:nvPr/>
        </p:nvSpPr>
        <p:spPr>
          <a:xfrm>
            <a:off x="2504187" y="7415"/>
            <a:ext cx="5765663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3.	Singular Values Decomposition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57DE1A0-A37C-B6C3-AD57-B0CD552CF1B9}"/>
              </a:ext>
            </a:extLst>
          </p:cNvPr>
          <p:cNvSpPr txBox="1">
            <a:spLocks/>
          </p:cNvSpPr>
          <p:nvPr/>
        </p:nvSpPr>
        <p:spPr>
          <a:xfrm>
            <a:off x="1809766" y="4227129"/>
            <a:ext cx="7931391" cy="8685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Easier when doing SVD on less elements. Just a qualitative check.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925C53-EC0D-A10A-46C0-B7F7987CF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86" y="516407"/>
            <a:ext cx="8947600" cy="35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42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ADED29AF-3C32-C0FD-8E54-B226C3618D6B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22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D1DF32E-5239-23BE-D3A2-0F802302E408}"/>
              </a:ext>
            </a:extLst>
          </p:cNvPr>
          <p:cNvSpPr txBox="1">
            <a:spLocks/>
          </p:cNvSpPr>
          <p:nvPr/>
        </p:nvSpPr>
        <p:spPr>
          <a:xfrm>
            <a:off x="2504187" y="7415"/>
            <a:ext cx="5765663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3.	Singular Values Decomposition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57DE1A0-A37C-B6C3-AD57-B0CD552CF1B9}"/>
              </a:ext>
            </a:extLst>
          </p:cNvPr>
          <p:cNvSpPr txBox="1">
            <a:spLocks/>
          </p:cNvSpPr>
          <p:nvPr/>
        </p:nvSpPr>
        <p:spPr>
          <a:xfrm>
            <a:off x="1517716" y="4375199"/>
            <a:ext cx="8406432" cy="8685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Now we want to extract the coefficients for each previously found S 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C00000"/>
                </a:solidFill>
                <a:latin typeface="Source Serif Pro Semibold" pitchFamily="18"/>
              </a:rPr>
              <a:t>We can now use them to simulate a measurement of the beam at the IP !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75F9983-4E16-67D8-A9B5-745E8B5CE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42" y="502012"/>
            <a:ext cx="9170306" cy="36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5D08BB5-18B5-4850-BF88-E9152713E77D}"/>
              </a:ext>
            </a:extLst>
          </p:cNvPr>
          <p:cNvGrpSpPr/>
          <p:nvPr/>
        </p:nvGrpSpPr>
        <p:grpSpPr>
          <a:xfrm>
            <a:off x="-4" y="0"/>
            <a:ext cx="10080629" cy="5678259"/>
            <a:chOff x="-4" y="0"/>
            <a:chExt cx="10080629" cy="5678259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A77999E-2C66-FF27-5216-720378169E28}"/>
                </a:ext>
              </a:extLst>
            </p:cNvPr>
            <p:cNvSpPr/>
            <p:nvPr/>
          </p:nvSpPr>
          <p:spPr>
            <a:xfrm>
              <a:off x="-4" y="1268233"/>
              <a:ext cx="10080629" cy="424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1805204-514C-AB5D-360B-EFB29D470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4" y="0"/>
              <a:ext cx="1980000" cy="103039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63FC1EE-DDE8-3F99-7E86-E8FCEA19F2D1}"/>
                </a:ext>
              </a:extLst>
            </p:cNvPr>
            <p:cNvSpPr/>
            <p:nvPr/>
          </p:nvSpPr>
          <p:spPr>
            <a:xfrm>
              <a:off x="782425" y="5421835"/>
              <a:ext cx="9298200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2C5206C-0597-5887-A490-9001864B09A4}"/>
                </a:ext>
              </a:extLst>
            </p:cNvPr>
            <p:cNvSpPr/>
            <p:nvPr/>
          </p:nvSpPr>
          <p:spPr>
            <a:xfrm>
              <a:off x="989995" y="1018772"/>
              <a:ext cx="989999" cy="4141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9B62017-8638-5EB5-5A83-4165B4B7ECCB}"/>
                </a:ext>
              </a:extLst>
            </p:cNvPr>
            <p:cNvSpPr/>
            <p:nvPr/>
          </p:nvSpPr>
          <p:spPr>
            <a:xfrm>
              <a:off x="-4" y="1018772"/>
              <a:ext cx="990000" cy="4659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70475B9E-8103-E919-05A2-B28B33680076}"/>
                </a:ext>
              </a:extLst>
            </p:cNvPr>
            <p:cNvSpPr/>
            <p:nvPr/>
          </p:nvSpPr>
          <p:spPr>
            <a:xfrm rot="5400000">
              <a:off x="989993" y="1432873"/>
              <a:ext cx="990000" cy="99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A151C8B7-D6BD-AAA5-102E-77647714E2F6}"/>
                </a:ext>
              </a:extLst>
            </p:cNvPr>
            <p:cNvSpPr/>
            <p:nvPr/>
          </p:nvSpPr>
          <p:spPr>
            <a:xfrm rot="16200000">
              <a:off x="448094" y="1598823"/>
              <a:ext cx="541902" cy="541902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A125D51-6307-3C3A-A711-9E41A8824561}"/>
                </a:ext>
              </a:extLst>
            </p:cNvPr>
            <p:cNvSpPr/>
            <p:nvPr/>
          </p:nvSpPr>
          <p:spPr>
            <a:xfrm>
              <a:off x="448091" y="2140725"/>
              <a:ext cx="541902" cy="3537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43F301-0B59-0179-34A4-640291174724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C72A3A6-207C-DB33-2AB4-3BC0D9072039}"/>
                </a:ext>
              </a:extLst>
            </p:cNvPr>
            <p:cNvSpPr/>
            <p:nvPr/>
          </p:nvSpPr>
          <p:spPr>
            <a:xfrm>
              <a:off x="1980621" y="978099"/>
              <a:ext cx="8100004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453BA36-8A2E-D98D-66B4-9CE2ED6B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00306" y="93461"/>
              <a:ext cx="1437689" cy="73957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85413C0-FA83-E4B7-4992-3DE7FFE68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l="4599" t="26762" r="6928" b="30237"/>
            <a:stretch>
              <a:fillRect/>
            </a:stretch>
          </p:blipFill>
          <p:spPr>
            <a:xfrm>
              <a:off x="5117180" y="115226"/>
              <a:ext cx="1492409" cy="6960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7EB37F9-413A-22D0-B807-0F49552A2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2318158" y="104745"/>
              <a:ext cx="1808305" cy="663293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0846AD79-1284-F0BE-CDF8-5BBDA2AC9830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96A03ADD-43FA-7C24-25BC-6A46BE360B29}"/>
              </a:ext>
            </a:extLst>
          </p:cNvPr>
          <p:cNvSpPr txBox="1">
            <a:spLocks/>
          </p:cNvSpPr>
          <p:nvPr/>
        </p:nvSpPr>
        <p:spPr>
          <a:xfrm>
            <a:off x="2881745" y="2092343"/>
            <a:ext cx="6072441" cy="25795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Objectives of this study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Tracking and Correlation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Singular Value Decomposition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rgbClr val="ED6923"/>
                </a:solidFill>
                <a:latin typeface="Source Serif Pro Semibold" pitchFamily="18"/>
              </a:rPr>
              <a:t>Resolution at the IP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Next Objectives</a:t>
            </a: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38101B11-2C94-FC56-E2EE-8D55AC9C1137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925807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1BECA0-6933-AFF0-F514-C0DEF38BB67D}"/>
              </a:ext>
            </a:extLst>
          </p:cNvPr>
          <p:cNvGrpSpPr/>
          <p:nvPr/>
        </p:nvGrpSpPr>
        <p:grpSpPr>
          <a:xfrm>
            <a:off x="-17375" y="-16650"/>
            <a:ext cx="10098000" cy="5703849"/>
            <a:chOff x="-11391" y="-16727"/>
            <a:chExt cx="10098000" cy="5703849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3F9559C-E1E1-4A4B-515F-81E6725709CC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5915B5B-6C5F-B9B4-6D1D-96B6FE152625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44350E-4457-C851-5BCB-99B8562E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900C67-9656-2796-F42F-2F9CA3800D22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B28991F-2A3F-3AB7-EEFB-C849C7C04231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39CA6CC-8096-7C4E-814E-8F3CDAEE7C1E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37BE51D-F1B8-68E1-F90A-0021A1B1AEF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CE44D63-DA1F-B78B-8C52-2571F4A4FF9A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B28EE53-CEC3-5439-14B7-7FA42C940042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E93623-C7C4-66AB-C05D-7AF187A8455D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4" name="Title 3">
            <a:extLst>
              <a:ext uri="{FF2B5EF4-FFF2-40B4-BE49-F238E27FC236}">
                <a16:creationId xmlns:a16="http://schemas.microsoft.com/office/drawing/2014/main" id="{8F69DE52-EE2E-8909-DDBF-7FB19CB1B1FF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itle 3">
                <a:extLst>
                  <a:ext uri="{FF2B5EF4-FFF2-40B4-BE49-F238E27FC236}">
                    <a16:creationId xmlns:a16="http://schemas.microsoft.com/office/drawing/2014/main" id="{CAEB428C-4C8D-AD1F-E840-D1705A9A45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9596" y="911776"/>
                <a:ext cx="7858762" cy="841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>
                <a:lvl1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fr-FR" sz="4400" b="0" i="0" u="none" strike="noStrike" kern="1200" cap="none" spc="0" baseline="0">
                    <a:solidFill>
                      <a:srgbClr val="000000"/>
                    </a:solidFill>
                    <a:highlight>
                      <a:scrgbClr r="0" g="0" b="0">
                        <a:alpha val="0"/>
                      </a:scrgbClr>
                    </a:highlight>
                    <a:uFillTx/>
                    <a:latin typeface="Liberation Sans" pitchFamily="18"/>
                    <a:ea typeface="Microsoft YaHei" pitchFamily="2"/>
                    <a:cs typeface="Arial" pitchFamily="2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chemeClr val="tx1"/>
                    </a:solidFill>
                    <a:latin typeface="Source Serif Pro Semibold" pitchFamily="18"/>
                  </a:rPr>
                  <a:t>Now we have all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tx1"/>
                    </a:solidFill>
                    <a:latin typeface="Source Serif Pro Semibold" pitchFamily="18"/>
                  </a:rPr>
                  <a:t> and we can flip the calculation in order to get a “measure” of a given coordinate at the IP</a:t>
                </a:r>
                <a:endParaRPr lang="en-GB" sz="100" dirty="0">
                  <a:latin typeface="Source Serif Pro Semibold" pitchFamily="18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GB" sz="100" dirty="0">
                  <a:solidFill>
                    <a:schemeClr val="tx1"/>
                  </a:solidFill>
                  <a:latin typeface="Source Serif Pro Semibold" pitchFamily="18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100" dirty="0" err="1">
                    <a:latin typeface="Source Serif Pro Semibold" pitchFamily="18"/>
                  </a:rPr>
                  <a:t>fr</a:t>
                </a:r>
                <a:endParaRPr lang="en-GB" sz="100" dirty="0">
                  <a:solidFill>
                    <a:schemeClr val="tx1"/>
                  </a:solidFill>
                  <a:latin typeface="Source Serif Pro Semibold" pitchFamily="18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GB" sz="100" dirty="0">
                  <a:solidFill>
                    <a:schemeClr val="tx1"/>
                  </a:solidFill>
                  <a:latin typeface="Source Serif Pro Semibold" pitchFamily="18"/>
                </a:endParaRPr>
              </a:p>
              <a:p>
                <a:pPr lvl="1"/>
                <a:endParaRPr lang="en-GB" sz="100" dirty="0">
                  <a:solidFill>
                    <a:schemeClr val="tx1"/>
                  </a:solidFill>
                  <a:latin typeface="Source Serif Pro Semibold" pitchFamily="18"/>
                </a:endParaRPr>
              </a:p>
            </p:txBody>
          </p:sp>
        </mc:Choice>
        <mc:Fallback>
          <p:sp>
            <p:nvSpPr>
              <p:cNvPr id="18" name="Title 3">
                <a:extLst>
                  <a:ext uri="{FF2B5EF4-FFF2-40B4-BE49-F238E27FC236}">
                    <a16:creationId xmlns:a16="http://schemas.microsoft.com/office/drawing/2014/main" id="{CAEB428C-4C8D-AD1F-E840-D1705A9A4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96" y="911776"/>
                <a:ext cx="7858762" cy="841345"/>
              </a:xfrm>
              <a:prstGeom prst="rect">
                <a:avLst/>
              </a:prstGeom>
              <a:blipFill>
                <a:blip r:embed="rId4"/>
                <a:stretch>
                  <a:fillRect l="-16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F71C19-EF28-20F0-6136-260270B2FB12}"/>
                  </a:ext>
                </a:extLst>
              </p:cNvPr>
              <p:cNvSpPr txBox="1"/>
              <p:nvPr/>
            </p:nvSpPr>
            <p:spPr>
              <a:xfrm>
                <a:off x="3804861" y="1839289"/>
                <a:ext cx="2470902" cy="996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𝐼𝑃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</m:sub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F71C19-EF28-20F0-6136-260270B2F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861" y="1839289"/>
                <a:ext cx="2470902" cy="996107"/>
              </a:xfrm>
              <a:prstGeom prst="rect">
                <a:avLst/>
              </a:prstGeom>
              <a:blipFill>
                <a:blip r:embed="rId5"/>
                <a:stretch>
                  <a:fillRect t="-92500" b="-14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3">
            <a:extLst>
              <a:ext uri="{FF2B5EF4-FFF2-40B4-BE49-F238E27FC236}">
                <a16:creationId xmlns:a16="http://schemas.microsoft.com/office/drawing/2014/main" id="{D1225E2D-69FF-BAAB-E647-B3EA95B68B99}"/>
              </a:ext>
            </a:extLst>
          </p:cNvPr>
          <p:cNvSpPr txBox="1">
            <a:spLocks/>
          </p:cNvSpPr>
          <p:nvPr/>
        </p:nvSpPr>
        <p:spPr>
          <a:xfrm>
            <a:off x="1419596" y="3078599"/>
            <a:ext cx="7858762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Doing this with all 10 000 particles, we can now get a histogram of the resolution at the IP :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E6616CC-4D76-2A0C-40A8-517BEBAFB35A}"/>
              </a:ext>
            </a:extLst>
          </p:cNvPr>
          <p:cNvSpPr txBox="1">
            <a:spLocks/>
          </p:cNvSpPr>
          <p:nvPr/>
        </p:nvSpPr>
        <p:spPr>
          <a:xfrm>
            <a:off x="3455389" y="24421"/>
            <a:ext cx="4111704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4.	Resolution at the IP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AF26B6-8BE7-22DE-FA54-E04AF186B8A2}"/>
                  </a:ext>
                </a:extLst>
              </p:cNvPr>
              <p:cNvSpPr txBox="1"/>
              <p:nvPr/>
            </p:nvSpPr>
            <p:spPr>
              <a:xfrm>
                <a:off x="4056219" y="3969309"/>
                <a:ext cx="2470902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𝐼𝑃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𝐼𝑃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𝑚𝑒𝑎𝑠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AF26B6-8BE7-22DE-FA54-E04AF186B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19" y="3969309"/>
                <a:ext cx="2470902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3">
            <a:extLst>
              <a:ext uri="{FF2B5EF4-FFF2-40B4-BE49-F238E27FC236}">
                <a16:creationId xmlns:a16="http://schemas.microsoft.com/office/drawing/2014/main" id="{C3B941C9-A82F-276D-D4DA-C3864DAE216D}"/>
              </a:ext>
            </a:extLst>
          </p:cNvPr>
          <p:cNvSpPr txBox="1">
            <a:spLocks/>
          </p:cNvSpPr>
          <p:nvPr/>
        </p:nvSpPr>
        <p:spPr>
          <a:xfrm>
            <a:off x="1714245" y="4484980"/>
            <a:ext cx="7858762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To have an accurate simulation, we put 10 um of noise at each BPM</a:t>
            </a:r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18441F18-8EB5-0762-DE89-11EA0F97989D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263753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1BECA0-6933-AFF0-F514-C0DEF38BB67D}"/>
              </a:ext>
            </a:extLst>
          </p:cNvPr>
          <p:cNvGrpSpPr/>
          <p:nvPr/>
        </p:nvGrpSpPr>
        <p:grpSpPr>
          <a:xfrm>
            <a:off x="-17375" y="-16650"/>
            <a:ext cx="10098000" cy="5703849"/>
            <a:chOff x="-11391" y="-16727"/>
            <a:chExt cx="10098000" cy="5703849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3F9559C-E1E1-4A4B-515F-81E6725709CC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5915B5B-6C5F-B9B4-6D1D-96B6FE152625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44350E-4457-C851-5BCB-99B8562E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900C67-9656-2796-F42F-2F9CA3800D22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B28991F-2A3F-3AB7-EEFB-C849C7C04231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39CA6CC-8096-7C4E-814E-8F3CDAEE7C1E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37BE51D-F1B8-68E1-F90A-0021A1B1AEF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CE44D63-DA1F-B78B-8C52-2571F4A4FF9A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B28EE53-CEC3-5439-14B7-7FA42C940042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E93623-C7C4-66AB-C05D-7AF187A8455D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4" name="Title 3">
            <a:extLst>
              <a:ext uri="{FF2B5EF4-FFF2-40B4-BE49-F238E27FC236}">
                <a16:creationId xmlns:a16="http://schemas.microsoft.com/office/drawing/2014/main" id="{8F69DE52-EE2E-8909-DDBF-7FB19CB1B1FF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E6616CC-4D76-2A0C-40A8-517BEBAFB35A}"/>
              </a:ext>
            </a:extLst>
          </p:cNvPr>
          <p:cNvSpPr txBox="1">
            <a:spLocks/>
          </p:cNvSpPr>
          <p:nvPr/>
        </p:nvSpPr>
        <p:spPr>
          <a:xfrm>
            <a:off x="3455389" y="24421"/>
            <a:ext cx="4111704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4.	Resolution at the IP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C971AB-61EF-AFB4-CFE4-6910CB25B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92" y="601684"/>
            <a:ext cx="9045156" cy="3409327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85864B05-C6E8-997F-9052-D6B01773CCE9}"/>
              </a:ext>
            </a:extLst>
          </p:cNvPr>
          <p:cNvSpPr txBox="1">
            <a:spLocks/>
          </p:cNvSpPr>
          <p:nvPr/>
        </p:nvSpPr>
        <p:spPr>
          <a:xfrm>
            <a:off x="2685440" y="4234112"/>
            <a:ext cx="4704096" cy="10103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In X/Y we have ~1-1.5 um of resolution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In X’/Y’ we have ~0.5 urad of resolution</a:t>
            </a:r>
          </a:p>
        </p:txBody>
      </p:sp>
      <p:sp>
        <p:nvSpPr>
          <p:cNvPr id="20" name="Title 10">
            <a:extLst>
              <a:ext uri="{FF2B5EF4-FFF2-40B4-BE49-F238E27FC236}">
                <a16:creationId xmlns:a16="http://schemas.microsoft.com/office/drawing/2014/main" id="{941B6C64-BC90-192F-FC75-D79A6549BC10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110713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1BECA0-6933-AFF0-F514-C0DEF38BB67D}"/>
              </a:ext>
            </a:extLst>
          </p:cNvPr>
          <p:cNvGrpSpPr/>
          <p:nvPr/>
        </p:nvGrpSpPr>
        <p:grpSpPr>
          <a:xfrm>
            <a:off x="-17375" y="-16650"/>
            <a:ext cx="10098000" cy="5703849"/>
            <a:chOff x="-11391" y="-16727"/>
            <a:chExt cx="10098000" cy="5703849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3F9559C-E1E1-4A4B-515F-81E6725709CC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5915B5B-6C5F-B9B4-6D1D-96B6FE152625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44350E-4457-C851-5BCB-99B8562E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900C67-9656-2796-F42F-2F9CA3800D22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B28991F-2A3F-3AB7-EEFB-C849C7C04231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39CA6CC-8096-7C4E-814E-8F3CDAEE7C1E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37BE51D-F1B8-68E1-F90A-0021A1B1AEF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CE44D63-DA1F-B78B-8C52-2571F4A4FF9A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B28EE53-CEC3-5439-14B7-7FA42C940042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E93623-C7C4-66AB-C05D-7AF187A8455D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4" name="Title 3">
            <a:extLst>
              <a:ext uri="{FF2B5EF4-FFF2-40B4-BE49-F238E27FC236}">
                <a16:creationId xmlns:a16="http://schemas.microsoft.com/office/drawing/2014/main" id="{8F69DE52-EE2E-8909-DDBF-7FB19CB1B1FF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E6616CC-4D76-2A0C-40A8-517BEBAFB35A}"/>
              </a:ext>
            </a:extLst>
          </p:cNvPr>
          <p:cNvSpPr txBox="1">
            <a:spLocks/>
          </p:cNvSpPr>
          <p:nvPr/>
        </p:nvSpPr>
        <p:spPr>
          <a:xfrm>
            <a:off x="3455389" y="24421"/>
            <a:ext cx="4111704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4.	Resolution at the IP</a:t>
            </a:r>
          </a:p>
        </p:txBody>
      </p:sp>
      <p:pic>
        <p:nvPicPr>
          <p:cNvPr id="16" name="Picture 15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E77B57DE-FFED-F0FD-4D74-AA7815AC6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62" y="617105"/>
            <a:ext cx="9130252" cy="3450249"/>
          </a:xfrm>
          <a:prstGeom prst="rect">
            <a:avLst/>
          </a:prstGeom>
        </p:spPr>
      </p:pic>
      <p:sp>
        <p:nvSpPr>
          <p:cNvPr id="21" name="Title 3">
            <a:extLst>
              <a:ext uri="{FF2B5EF4-FFF2-40B4-BE49-F238E27FC236}">
                <a16:creationId xmlns:a16="http://schemas.microsoft.com/office/drawing/2014/main" id="{DF3F938F-C451-F024-9CEF-4DF4E2FE86D5}"/>
              </a:ext>
            </a:extLst>
          </p:cNvPr>
          <p:cNvSpPr txBox="1">
            <a:spLocks/>
          </p:cNvSpPr>
          <p:nvPr/>
        </p:nvSpPr>
        <p:spPr>
          <a:xfrm>
            <a:off x="1879239" y="4364190"/>
            <a:ext cx="7858762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We can look at how this resolution vary </a:t>
            </a:r>
            <a:r>
              <a:rPr lang="en-GB" sz="1800" dirty="0" err="1">
                <a:solidFill>
                  <a:schemeClr val="tx1"/>
                </a:solidFill>
                <a:latin typeface="Source Serif Pro Semibold" pitchFamily="18"/>
              </a:rPr>
              <a:t>w.r.t.</a:t>
            </a: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 the BPM noise</a:t>
            </a:r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9ABB3356-0B65-441F-09F8-DA4A9B0607AF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971253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1BECA0-6933-AFF0-F514-C0DEF38BB67D}"/>
              </a:ext>
            </a:extLst>
          </p:cNvPr>
          <p:cNvGrpSpPr/>
          <p:nvPr/>
        </p:nvGrpSpPr>
        <p:grpSpPr>
          <a:xfrm>
            <a:off x="-17375" y="-16650"/>
            <a:ext cx="10098000" cy="5703849"/>
            <a:chOff x="-11391" y="-16727"/>
            <a:chExt cx="10098000" cy="5703849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3F9559C-E1E1-4A4B-515F-81E6725709CC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5915B5B-6C5F-B9B4-6D1D-96B6FE152625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44350E-4457-C851-5BCB-99B8562E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900C67-9656-2796-F42F-2F9CA3800D22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B28991F-2A3F-3AB7-EEFB-C849C7C04231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39CA6CC-8096-7C4E-814E-8F3CDAEE7C1E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137BE51D-F1B8-68E1-F90A-0021A1B1AEF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CE44D63-DA1F-B78B-8C52-2571F4A4FF9A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B28EE53-CEC3-5439-14B7-7FA42C940042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E93623-C7C4-66AB-C05D-7AF187A8455D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4" name="Title 3">
            <a:extLst>
              <a:ext uri="{FF2B5EF4-FFF2-40B4-BE49-F238E27FC236}">
                <a16:creationId xmlns:a16="http://schemas.microsoft.com/office/drawing/2014/main" id="{8F69DE52-EE2E-8909-DDBF-7FB19CB1B1FF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E6616CC-4D76-2A0C-40A8-517BEBAFB35A}"/>
              </a:ext>
            </a:extLst>
          </p:cNvPr>
          <p:cNvSpPr txBox="1">
            <a:spLocks/>
          </p:cNvSpPr>
          <p:nvPr/>
        </p:nvSpPr>
        <p:spPr>
          <a:xfrm>
            <a:off x="3455389" y="24421"/>
            <a:ext cx="4111704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4.	Resolution at the IP</a:t>
            </a: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862DE426-4C54-C489-980A-F50BA17A4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66" y="628517"/>
            <a:ext cx="9130248" cy="3450248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5083A2CF-1E7D-92DA-6DA7-8609C7D6297A}"/>
              </a:ext>
            </a:extLst>
          </p:cNvPr>
          <p:cNvSpPr txBox="1">
            <a:spLocks/>
          </p:cNvSpPr>
          <p:nvPr/>
        </p:nvSpPr>
        <p:spPr>
          <a:xfrm>
            <a:off x="1879239" y="4364190"/>
            <a:ext cx="7858762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Or </a:t>
            </a:r>
            <a:r>
              <a:rPr lang="en-GB" sz="1800" dirty="0" err="1">
                <a:solidFill>
                  <a:schemeClr val="tx1"/>
                </a:solidFill>
                <a:latin typeface="Source Serif Pro Semibold" pitchFamily="18"/>
              </a:rPr>
              <a:t>w.r.t</a:t>
            </a: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 the number of BPMs used for the SVD (by order of coefficients)</a:t>
            </a:r>
          </a:p>
        </p:txBody>
      </p:sp>
      <p:sp>
        <p:nvSpPr>
          <p:cNvPr id="18" name="Title 10">
            <a:extLst>
              <a:ext uri="{FF2B5EF4-FFF2-40B4-BE49-F238E27FC236}">
                <a16:creationId xmlns:a16="http://schemas.microsoft.com/office/drawing/2014/main" id="{83FB6278-2FCC-60DB-020F-233076C7AF25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028554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5D08BB5-18B5-4850-BF88-E9152713E77D}"/>
              </a:ext>
            </a:extLst>
          </p:cNvPr>
          <p:cNvGrpSpPr/>
          <p:nvPr/>
        </p:nvGrpSpPr>
        <p:grpSpPr>
          <a:xfrm>
            <a:off x="-4" y="0"/>
            <a:ext cx="10080629" cy="5678259"/>
            <a:chOff x="-4" y="0"/>
            <a:chExt cx="10080629" cy="5678259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A77999E-2C66-FF27-5216-720378169E28}"/>
                </a:ext>
              </a:extLst>
            </p:cNvPr>
            <p:cNvSpPr/>
            <p:nvPr/>
          </p:nvSpPr>
          <p:spPr>
            <a:xfrm>
              <a:off x="-4" y="1268233"/>
              <a:ext cx="10080629" cy="424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1805204-514C-AB5D-360B-EFB29D470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4" y="0"/>
              <a:ext cx="1980000" cy="103039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63FC1EE-DDE8-3F99-7E86-E8FCEA19F2D1}"/>
                </a:ext>
              </a:extLst>
            </p:cNvPr>
            <p:cNvSpPr/>
            <p:nvPr/>
          </p:nvSpPr>
          <p:spPr>
            <a:xfrm>
              <a:off x="782425" y="5421835"/>
              <a:ext cx="9298200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2C5206C-0597-5887-A490-9001864B09A4}"/>
                </a:ext>
              </a:extLst>
            </p:cNvPr>
            <p:cNvSpPr/>
            <p:nvPr/>
          </p:nvSpPr>
          <p:spPr>
            <a:xfrm>
              <a:off x="989995" y="1018772"/>
              <a:ext cx="989999" cy="4141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9B62017-8638-5EB5-5A83-4165B4B7ECCB}"/>
                </a:ext>
              </a:extLst>
            </p:cNvPr>
            <p:cNvSpPr/>
            <p:nvPr/>
          </p:nvSpPr>
          <p:spPr>
            <a:xfrm>
              <a:off x="-4" y="1018772"/>
              <a:ext cx="990000" cy="4659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70475B9E-8103-E919-05A2-B28B33680076}"/>
                </a:ext>
              </a:extLst>
            </p:cNvPr>
            <p:cNvSpPr/>
            <p:nvPr/>
          </p:nvSpPr>
          <p:spPr>
            <a:xfrm rot="5400000">
              <a:off x="989993" y="1432873"/>
              <a:ext cx="990000" cy="99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A151C8B7-D6BD-AAA5-102E-77647714E2F6}"/>
                </a:ext>
              </a:extLst>
            </p:cNvPr>
            <p:cNvSpPr/>
            <p:nvPr/>
          </p:nvSpPr>
          <p:spPr>
            <a:xfrm rot="16200000">
              <a:off x="448094" y="1598823"/>
              <a:ext cx="541902" cy="541902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A125D51-6307-3C3A-A711-9E41A8824561}"/>
                </a:ext>
              </a:extLst>
            </p:cNvPr>
            <p:cNvSpPr/>
            <p:nvPr/>
          </p:nvSpPr>
          <p:spPr>
            <a:xfrm>
              <a:off x="448091" y="2140725"/>
              <a:ext cx="541902" cy="3537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43F301-0B59-0179-34A4-640291174724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C72A3A6-207C-DB33-2AB4-3BC0D9072039}"/>
                </a:ext>
              </a:extLst>
            </p:cNvPr>
            <p:cNvSpPr/>
            <p:nvPr/>
          </p:nvSpPr>
          <p:spPr>
            <a:xfrm>
              <a:off x="1980621" y="978099"/>
              <a:ext cx="8100004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453BA36-8A2E-D98D-66B4-9CE2ED6B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00306" y="93461"/>
              <a:ext cx="1437689" cy="73957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85413C0-FA83-E4B7-4992-3DE7FFE68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l="4599" t="26762" r="6928" b="30237"/>
            <a:stretch>
              <a:fillRect/>
            </a:stretch>
          </p:blipFill>
          <p:spPr>
            <a:xfrm>
              <a:off x="5117180" y="115226"/>
              <a:ext cx="1492409" cy="6960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7EB37F9-413A-22D0-B807-0F49552A2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2318158" y="104745"/>
              <a:ext cx="1808305" cy="663293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0846AD79-1284-F0BE-CDF8-5BBDA2AC9830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96A03ADD-43FA-7C24-25BC-6A46BE360B29}"/>
              </a:ext>
            </a:extLst>
          </p:cNvPr>
          <p:cNvSpPr txBox="1">
            <a:spLocks/>
          </p:cNvSpPr>
          <p:nvPr/>
        </p:nvSpPr>
        <p:spPr>
          <a:xfrm>
            <a:off x="2881745" y="2092343"/>
            <a:ext cx="6072441" cy="25795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Objectives of this study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Tracking and Correlation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Singular Value Decomposition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Resolution at the IP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rgbClr val="ED6923"/>
                </a:solidFill>
                <a:latin typeface="Source Serif Pro Semibold" pitchFamily="18"/>
              </a:rPr>
              <a:t>Next Objectives</a:t>
            </a: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C2408F16-9612-8AD4-4DDB-8FA54BC91852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122202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6C062B0F-2C74-6960-C87C-5F0CDB9A5D74}"/>
              </a:ext>
            </a:extLst>
          </p:cNvPr>
          <p:cNvSpPr txBox="1">
            <a:spLocks/>
          </p:cNvSpPr>
          <p:nvPr/>
        </p:nvSpPr>
        <p:spPr>
          <a:xfrm>
            <a:off x="3481612" y="0"/>
            <a:ext cx="3620113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5.	Next objectives</a:t>
            </a:r>
          </a:p>
        </p:txBody>
      </p:sp>
      <p:sp>
        <p:nvSpPr>
          <p:cNvPr id="17" name="Title 10">
            <a:extLst>
              <a:ext uri="{FF2B5EF4-FFF2-40B4-BE49-F238E27FC236}">
                <a16:creationId xmlns:a16="http://schemas.microsoft.com/office/drawing/2014/main" id="{8086FFB1-C81B-39A2-8695-A710EC00EEC3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29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8A35477-BA16-FD7E-4D30-C4CA705256B2}"/>
              </a:ext>
            </a:extLst>
          </p:cNvPr>
          <p:cNvSpPr txBox="1">
            <a:spLocks/>
          </p:cNvSpPr>
          <p:nvPr/>
        </p:nvSpPr>
        <p:spPr>
          <a:xfrm>
            <a:off x="1463621" y="1165728"/>
            <a:ext cx="7858762" cy="8413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To get the correlation coefficients from the SVD we need the positions and angles at the IP :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2D9592-5D02-CF72-45D4-768729788394}"/>
                  </a:ext>
                </a:extLst>
              </p:cNvPr>
              <p:cNvSpPr txBox="1"/>
              <p:nvPr/>
            </p:nvSpPr>
            <p:spPr>
              <a:xfrm>
                <a:off x="4245774" y="2130423"/>
                <a:ext cx="2091791" cy="566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</m:e>
                      </m:bar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𝐼𝑃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bar>
                        </m:e>
                      </m:bar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𝐼𝑃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2D9592-5D02-CF72-45D4-768729788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74" y="2130423"/>
                <a:ext cx="2091791" cy="566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3">
            <a:extLst>
              <a:ext uri="{FF2B5EF4-FFF2-40B4-BE49-F238E27FC236}">
                <a16:creationId xmlns:a16="http://schemas.microsoft.com/office/drawing/2014/main" id="{23F9A688-427B-114A-A85A-F89F0B158D7D}"/>
              </a:ext>
            </a:extLst>
          </p:cNvPr>
          <p:cNvSpPr txBox="1">
            <a:spLocks/>
          </p:cNvSpPr>
          <p:nvPr/>
        </p:nvSpPr>
        <p:spPr>
          <a:xfrm>
            <a:off x="1463621" y="3103221"/>
            <a:ext cx="7858762" cy="15416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Since we can’t put a BPM at this point, we need to think about another method to make this measurement.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Then after we’ve calculated the coefficients once, we only need the BPM data to calculate the beam coordinates at the IP.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8736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E8E857F2-58D5-4CB5-BDC1-C845C6F787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47998" y="5183998"/>
            <a:ext cx="215999" cy="454676"/>
          </a:xfrm>
        </p:spPr>
        <p:txBody>
          <a:bodyPr anchorCtr="0"/>
          <a:lstStyle/>
          <a:p>
            <a:pPr lvl="0" algn="l"/>
            <a:r>
              <a:rPr lang="fr-FR" sz="2600" b="1" dirty="0">
                <a:solidFill>
                  <a:srgbClr val="FFFFFF"/>
                </a:solidFill>
                <a:latin typeface="Source Serif Pro Semibold" pitchFamily="18"/>
              </a:rPr>
              <a:t>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6C062B0F-2C74-6960-C87C-5F0CDB9A5D74}"/>
              </a:ext>
            </a:extLst>
          </p:cNvPr>
          <p:cNvSpPr txBox="1">
            <a:spLocks/>
          </p:cNvSpPr>
          <p:nvPr/>
        </p:nvSpPr>
        <p:spPr>
          <a:xfrm>
            <a:off x="2855459" y="-23308"/>
            <a:ext cx="4693797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1.	Objectives of this study</a:t>
            </a:r>
          </a:p>
        </p:txBody>
      </p:sp>
      <p:pic>
        <p:nvPicPr>
          <p:cNvPr id="2" name="Picture 1" descr="page8image50611008">
            <a:extLst>
              <a:ext uri="{FF2B5EF4-FFF2-40B4-BE49-F238E27FC236}">
                <a16:creationId xmlns:a16="http://schemas.microsoft.com/office/drawing/2014/main" id="{486345A2-FD84-2C86-0989-5254853E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0" y="563862"/>
            <a:ext cx="443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A69526-B741-A6E3-FAA8-CFF966357B98}"/>
              </a:ext>
            </a:extLst>
          </p:cNvPr>
          <p:cNvCxnSpPr>
            <a:cxnSpLocks/>
          </p:cNvCxnSpPr>
          <p:nvPr/>
        </p:nvCxnSpPr>
        <p:spPr>
          <a:xfrm flipV="1">
            <a:off x="5967973" y="1168957"/>
            <a:ext cx="0" cy="25492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69C728-AA6D-19A3-6690-802DB6BE743B}"/>
              </a:ext>
            </a:extLst>
          </p:cNvPr>
          <p:cNvCxnSpPr>
            <a:cxnSpLocks/>
          </p:cNvCxnSpPr>
          <p:nvPr/>
        </p:nvCxnSpPr>
        <p:spPr>
          <a:xfrm>
            <a:off x="5801719" y="3514993"/>
            <a:ext cx="374050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8D53F6A-80D1-45CE-9334-F29CB05A9A8F}"/>
              </a:ext>
            </a:extLst>
          </p:cNvPr>
          <p:cNvSpPr/>
          <p:nvPr/>
        </p:nvSpPr>
        <p:spPr>
          <a:xfrm>
            <a:off x="6622500" y="1336323"/>
            <a:ext cx="1550020" cy="155002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ACC5B8-83A4-1FF3-C294-F470E9EDCCC5}"/>
              </a:ext>
            </a:extLst>
          </p:cNvPr>
          <p:cNvSpPr/>
          <p:nvPr/>
        </p:nvSpPr>
        <p:spPr>
          <a:xfrm>
            <a:off x="7549256" y="2014746"/>
            <a:ext cx="1246527" cy="124652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DED11-EE0C-D3D1-3934-2D9902164BCC}"/>
              </a:ext>
            </a:extLst>
          </p:cNvPr>
          <p:cNvSpPr txBox="1"/>
          <p:nvPr/>
        </p:nvSpPr>
        <p:spPr>
          <a:xfrm>
            <a:off x="9489333" y="3533527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38EDC-DC0C-7FEE-8FC5-954BABA9AF21}"/>
              </a:ext>
            </a:extLst>
          </p:cNvPr>
          <p:cNvSpPr txBox="1"/>
          <p:nvPr/>
        </p:nvSpPr>
        <p:spPr>
          <a:xfrm>
            <a:off x="5579954" y="984291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A7860C-CC66-9E8E-651D-972CE4084839}"/>
              </a:ext>
            </a:extLst>
          </p:cNvPr>
          <p:cNvSpPr/>
          <p:nvPr/>
        </p:nvSpPr>
        <p:spPr>
          <a:xfrm>
            <a:off x="7322369" y="2036192"/>
            <a:ext cx="150281" cy="1502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DB17CB-5D58-295C-3244-82A82E7710CD}"/>
              </a:ext>
            </a:extLst>
          </p:cNvPr>
          <p:cNvSpPr/>
          <p:nvPr/>
        </p:nvSpPr>
        <p:spPr>
          <a:xfrm>
            <a:off x="8097378" y="2562868"/>
            <a:ext cx="150281" cy="15028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104D52-0A7A-0E20-A7B0-2F1B5F574AF5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460914" y="2142774"/>
            <a:ext cx="658472" cy="442102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92AC6E7-FFD3-A543-E5F5-171C9C2C8B35}"/>
              </a:ext>
            </a:extLst>
          </p:cNvPr>
          <p:cNvSpPr txBox="1"/>
          <p:nvPr/>
        </p:nvSpPr>
        <p:spPr>
          <a:xfrm>
            <a:off x="6358058" y="993201"/>
            <a:ext cx="2078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Electron/photon beam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041346-11F4-8FB9-9454-0ED847AA4871}"/>
              </a:ext>
            </a:extLst>
          </p:cNvPr>
          <p:cNvSpPr txBox="1"/>
          <p:nvPr/>
        </p:nvSpPr>
        <p:spPr>
          <a:xfrm>
            <a:off x="7860573" y="3226212"/>
            <a:ext cx="6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Laser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506C5F-FA11-20B0-12BB-B8FAC7D62E05}"/>
              </a:ext>
            </a:extLst>
          </p:cNvPr>
          <p:cNvSpPr txBox="1"/>
          <p:nvPr/>
        </p:nvSpPr>
        <p:spPr>
          <a:xfrm>
            <a:off x="7744462" y="2051050"/>
            <a:ext cx="1568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Relative position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A2E12DCB-C66E-6231-F355-9EB38B932827}"/>
              </a:ext>
            </a:extLst>
          </p:cNvPr>
          <p:cNvSpPr txBox="1">
            <a:spLocks/>
          </p:cNvSpPr>
          <p:nvPr/>
        </p:nvSpPr>
        <p:spPr>
          <a:xfrm>
            <a:off x="1612801" y="3869687"/>
            <a:ext cx="8097051" cy="15598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The goal of LUXE in both configurations is to make 2 beams interact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 The smaller the relative position, the higher is the number of interactions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C00000"/>
                </a:solidFill>
                <a:latin typeface="Source Serif Pro Semibold" pitchFamily="18"/>
              </a:rPr>
              <a:t>We can’t put some position measurements at the IP </a:t>
            </a: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so we have to search for correlation points upstream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ded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44963232-DD5D-BCE5-6436-D5BB49959329}"/>
              </a:ext>
            </a:extLst>
          </p:cNvPr>
          <p:cNvSpPr txBox="1">
            <a:spLocks/>
          </p:cNvSpPr>
          <p:nvPr/>
        </p:nvSpPr>
        <p:spPr>
          <a:xfrm>
            <a:off x="5728392" y="604837"/>
            <a:ext cx="4152583" cy="4102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Transverse view of the beams at the 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ded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581956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17" name="Title 10">
            <a:extLst>
              <a:ext uri="{FF2B5EF4-FFF2-40B4-BE49-F238E27FC236}">
                <a16:creationId xmlns:a16="http://schemas.microsoft.com/office/drawing/2014/main" id="{8086FFB1-C81B-39A2-8695-A710EC00EEC3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30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E69E140-7EC3-710F-C040-73D7C4138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74"/>
          <a:stretch/>
        </p:blipFill>
        <p:spPr>
          <a:xfrm rot="10800000">
            <a:off x="2471823" y="569372"/>
            <a:ext cx="2574235" cy="4406252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72B18CEB-D379-58E4-00F8-205F3DE69F65}"/>
              </a:ext>
            </a:extLst>
          </p:cNvPr>
          <p:cNvSpPr txBox="1">
            <a:spLocks/>
          </p:cNvSpPr>
          <p:nvPr/>
        </p:nvSpPr>
        <p:spPr>
          <a:xfrm>
            <a:off x="940275" y="3723009"/>
            <a:ext cx="1435280" cy="38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Frame : Al ?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D20F95F-9FBC-5E35-037C-DF529410446F}"/>
              </a:ext>
            </a:extLst>
          </p:cNvPr>
          <p:cNvSpPr txBox="1">
            <a:spLocks/>
          </p:cNvSpPr>
          <p:nvPr/>
        </p:nvSpPr>
        <p:spPr>
          <a:xfrm>
            <a:off x="824441" y="3296087"/>
            <a:ext cx="1551114" cy="38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Pinhole : Al ?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D1CB896-6535-C1E2-D426-0B9119EFA595}"/>
              </a:ext>
            </a:extLst>
          </p:cNvPr>
          <p:cNvSpPr txBox="1">
            <a:spLocks/>
          </p:cNvSpPr>
          <p:nvPr/>
        </p:nvSpPr>
        <p:spPr>
          <a:xfrm>
            <a:off x="1123286" y="2280219"/>
            <a:ext cx="1062734" cy="38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1800" dirty="0" err="1">
                <a:solidFill>
                  <a:schemeClr val="tx1"/>
                </a:solidFill>
                <a:latin typeface="Source Serif Pro Semibold" pitchFamily="18"/>
              </a:rPr>
              <a:t>YAG:Ce</a:t>
            </a: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 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28F6AD-5434-1DC6-044A-9794D639A3D3}"/>
              </a:ext>
            </a:extLst>
          </p:cNvPr>
          <p:cNvSpPr/>
          <p:nvPr/>
        </p:nvSpPr>
        <p:spPr>
          <a:xfrm>
            <a:off x="3586321" y="4141483"/>
            <a:ext cx="362562" cy="85384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3DEED5B-2CFA-9DC9-E4F4-AC19B548CC9F}"/>
              </a:ext>
            </a:extLst>
          </p:cNvPr>
          <p:cNvSpPr txBox="1">
            <a:spLocks/>
          </p:cNvSpPr>
          <p:nvPr/>
        </p:nvSpPr>
        <p:spPr>
          <a:xfrm>
            <a:off x="3329407" y="5054235"/>
            <a:ext cx="859065" cy="38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800" dirty="0">
                <a:solidFill>
                  <a:srgbClr val="C00000"/>
                </a:solidFill>
                <a:latin typeface="Source Serif Pro Semibold" pitchFamily="18"/>
              </a:rPr>
              <a:t>Needle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C5BB074-3F08-BE0F-F139-2EA48DF68AE3}"/>
              </a:ext>
            </a:extLst>
          </p:cNvPr>
          <p:cNvSpPr txBox="1">
            <a:spLocks/>
          </p:cNvSpPr>
          <p:nvPr/>
        </p:nvSpPr>
        <p:spPr>
          <a:xfrm>
            <a:off x="3481612" y="0"/>
            <a:ext cx="3620113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5.	Next objectives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F8DB77D-6A81-361C-2FD9-130D01AD5D76}"/>
              </a:ext>
            </a:extLst>
          </p:cNvPr>
          <p:cNvSpPr txBox="1">
            <a:spLocks/>
          </p:cNvSpPr>
          <p:nvPr/>
        </p:nvSpPr>
        <p:spPr>
          <a:xfrm>
            <a:off x="5462299" y="1749328"/>
            <a:ext cx="4352786" cy="21718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We could move a tiny needle in front of the beam.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When in contact with the electron beam it will produce some photons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These photons could be detected with a photodetector 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065497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CD3939-8E53-FC10-3FE4-61294A376012}"/>
              </a:ext>
            </a:extLst>
          </p:cNvPr>
          <p:cNvSpPr txBox="1"/>
          <p:nvPr/>
        </p:nvSpPr>
        <p:spPr>
          <a:xfrm>
            <a:off x="1838227" y="662049"/>
            <a:ext cx="6683603" cy="4590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hangingPunct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0" cap="none" spc="0" baseline="0" dirty="0">
                <a:uFillTx/>
                <a:latin typeface="Source Serif Pro Semibold" pitchFamily="18"/>
                <a:ea typeface="Microsoft YaHei" pitchFamily="2"/>
                <a:cs typeface="Arial" pitchFamily="2"/>
              </a:rPr>
              <a:t>TO SUMMARIZE :</a:t>
            </a:r>
          </a:p>
          <a:p>
            <a:pPr marR="0" lvl="1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kern="0" dirty="0">
              <a:latin typeface="Source Serif Pro Semibold" pitchFamily="18"/>
              <a:ea typeface="Microsoft YaHei" pitchFamily="2"/>
              <a:cs typeface="Arial" pitchFamily="2"/>
            </a:endParaRPr>
          </a:p>
          <a:p>
            <a:pPr marL="742950" lvl="1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Mad8 tools for tracking studies in TL/TD20</a:t>
            </a:r>
          </a:p>
          <a:p>
            <a:pPr marL="742950" lvl="1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kern="0" dirty="0">
              <a:latin typeface="Source Serif Pro Semibold" pitchFamily="18"/>
              <a:ea typeface="Microsoft YaHei" pitchFamily="2"/>
              <a:cs typeface="Arial" pitchFamily="2"/>
            </a:endParaRPr>
          </a:p>
          <a:p>
            <a:pPr marL="742950" lvl="1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Chi2 method to confirm the theoretical analysis on correlation points in the lattice</a:t>
            </a:r>
          </a:p>
          <a:p>
            <a:pPr marL="742950" lvl="1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kern="0" dirty="0">
              <a:latin typeface="Source Serif Pro Semibold" pitchFamily="18"/>
              <a:ea typeface="Microsoft YaHei" pitchFamily="2"/>
              <a:cs typeface="Arial" pitchFamily="2"/>
            </a:endParaRPr>
          </a:p>
          <a:p>
            <a:pPr marL="742950" lvl="1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The SVD can find the corresponding coefficients in order the do a measurement at the IP</a:t>
            </a:r>
          </a:p>
          <a:p>
            <a:pPr marL="1200150" lvl="2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1-1.5 um res in X/Y</a:t>
            </a:r>
          </a:p>
          <a:p>
            <a:pPr marL="1200150" lvl="2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0.5 urad res in X’/Y’</a:t>
            </a:r>
          </a:p>
          <a:p>
            <a:pPr marL="742950" lvl="1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kern="0" dirty="0">
              <a:latin typeface="Source Serif Pro Semibold" pitchFamily="18"/>
              <a:ea typeface="Microsoft YaHei" pitchFamily="2"/>
              <a:cs typeface="Arial" pitchFamily="2"/>
            </a:endParaRPr>
          </a:p>
          <a:p>
            <a:pPr marL="742950" lvl="1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solidFill>
                  <a:srgbClr val="C00000"/>
                </a:solidFill>
                <a:latin typeface="Source Serif Pro Semibold" pitchFamily="18"/>
                <a:ea typeface="Microsoft YaHei" pitchFamily="2"/>
                <a:cs typeface="Arial" pitchFamily="2"/>
              </a:rPr>
              <a:t>We need some measurement device at the IP for the initial calculation of the coefficients</a:t>
            </a:r>
          </a:p>
        </p:txBody>
      </p:sp>
      <p:sp>
        <p:nvSpPr>
          <p:cNvPr id="17" name="Title 10">
            <a:extLst>
              <a:ext uri="{FF2B5EF4-FFF2-40B4-BE49-F238E27FC236}">
                <a16:creationId xmlns:a16="http://schemas.microsoft.com/office/drawing/2014/main" id="{8086FFB1-C81B-39A2-8695-A710EC00EEC3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31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5BB21CF-4B8F-3839-1FEA-83205DD9BE56}"/>
              </a:ext>
            </a:extLst>
          </p:cNvPr>
          <p:cNvSpPr txBox="1">
            <a:spLocks/>
          </p:cNvSpPr>
          <p:nvPr/>
        </p:nvSpPr>
        <p:spPr>
          <a:xfrm>
            <a:off x="3481612" y="0"/>
            <a:ext cx="3620113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5.	Next objectives</a:t>
            </a:r>
          </a:p>
        </p:txBody>
      </p:sp>
    </p:spTree>
    <p:extLst>
      <p:ext uri="{BB962C8B-B14F-4D97-AF65-F5344CB8AC3E}">
        <p14:creationId xmlns:p14="http://schemas.microsoft.com/office/powerpoint/2010/main" val="2054994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E2A82-F5E5-D599-45CB-9205852ACFAF}"/>
              </a:ext>
            </a:extLst>
          </p:cNvPr>
          <p:cNvGrpSpPr/>
          <p:nvPr/>
        </p:nvGrpSpPr>
        <p:grpSpPr>
          <a:xfrm>
            <a:off x="-4" y="0"/>
            <a:ext cx="10080629" cy="5678259"/>
            <a:chOff x="-4" y="0"/>
            <a:chExt cx="10080629" cy="5678259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EC688C7-8A29-69DC-1DBF-20751614C474}"/>
                </a:ext>
              </a:extLst>
            </p:cNvPr>
            <p:cNvSpPr/>
            <p:nvPr/>
          </p:nvSpPr>
          <p:spPr>
            <a:xfrm>
              <a:off x="-4" y="1268233"/>
              <a:ext cx="10080629" cy="424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73B7FCA-77A4-D55E-BF6E-2FC3DD2A9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4" y="0"/>
              <a:ext cx="1980000" cy="103039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DC9CDBC-54DE-081F-70E8-89F6C63DA7C1}"/>
                </a:ext>
              </a:extLst>
            </p:cNvPr>
            <p:cNvSpPr/>
            <p:nvPr/>
          </p:nvSpPr>
          <p:spPr>
            <a:xfrm>
              <a:off x="782425" y="5421835"/>
              <a:ext cx="9298200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CCB5422-920C-1662-F3AF-CDBAA4605256}"/>
                </a:ext>
              </a:extLst>
            </p:cNvPr>
            <p:cNvSpPr/>
            <p:nvPr/>
          </p:nvSpPr>
          <p:spPr>
            <a:xfrm>
              <a:off x="989995" y="1018772"/>
              <a:ext cx="989999" cy="4141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9F79ECA-FA2F-2D04-7010-BD67762C95F4}"/>
                </a:ext>
              </a:extLst>
            </p:cNvPr>
            <p:cNvSpPr/>
            <p:nvPr/>
          </p:nvSpPr>
          <p:spPr>
            <a:xfrm>
              <a:off x="-4" y="1018772"/>
              <a:ext cx="990000" cy="4659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0B54F2C1-AB46-D129-999F-D3185C47149A}"/>
                </a:ext>
              </a:extLst>
            </p:cNvPr>
            <p:cNvSpPr/>
            <p:nvPr/>
          </p:nvSpPr>
          <p:spPr>
            <a:xfrm rot="5400000">
              <a:off x="989993" y="1432873"/>
              <a:ext cx="990000" cy="99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4CBE2581-C309-7392-DADB-A164994EEF60}"/>
                </a:ext>
              </a:extLst>
            </p:cNvPr>
            <p:cNvSpPr/>
            <p:nvPr/>
          </p:nvSpPr>
          <p:spPr>
            <a:xfrm rot="16200000">
              <a:off x="448094" y="1598823"/>
              <a:ext cx="541902" cy="541902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AE699BF-378D-5603-ACF1-83C804216041}"/>
                </a:ext>
              </a:extLst>
            </p:cNvPr>
            <p:cNvSpPr/>
            <p:nvPr/>
          </p:nvSpPr>
          <p:spPr>
            <a:xfrm>
              <a:off x="448091" y="2140725"/>
              <a:ext cx="541902" cy="3537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813A01F-3008-9DC9-CAA3-10C9758AF95F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A70F50B-D073-3396-E7D0-0E19D70C26AE}"/>
                </a:ext>
              </a:extLst>
            </p:cNvPr>
            <p:cNvSpPr/>
            <p:nvPr/>
          </p:nvSpPr>
          <p:spPr>
            <a:xfrm>
              <a:off x="1980621" y="978099"/>
              <a:ext cx="8100004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C167512-6941-4EA3-4D64-4548DA49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00306" y="93461"/>
              <a:ext cx="1437689" cy="73957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9809E9C-D9BD-5E46-CE3B-F8127C99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l="4599" t="26762" r="6928" b="30237"/>
            <a:stretch>
              <a:fillRect/>
            </a:stretch>
          </p:blipFill>
          <p:spPr>
            <a:xfrm>
              <a:off x="5117180" y="115226"/>
              <a:ext cx="1492409" cy="6960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649B0B7-7988-DC82-9D3F-2A546056B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2318158" y="104745"/>
              <a:ext cx="1808305" cy="663293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0846AD79-1284-F0BE-CDF8-5BBDA2AC9830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C1A83E37-77A9-2FC8-070C-D5FC1A42BD19}"/>
              </a:ext>
            </a:extLst>
          </p:cNvPr>
          <p:cNvSpPr txBox="1">
            <a:spLocks/>
          </p:cNvSpPr>
          <p:nvPr/>
        </p:nvSpPr>
        <p:spPr>
          <a:xfrm>
            <a:off x="2650032" y="2547778"/>
            <a:ext cx="6173456" cy="168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3600" b="1" i="1" dirty="0">
                <a:solidFill>
                  <a:schemeClr val="tx1"/>
                </a:solidFill>
                <a:latin typeface="Source Serif Pro Semibold" pitchFamily="18"/>
              </a:rPr>
              <a:t>Thank you for your attention !</a:t>
            </a:r>
          </a:p>
        </p:txBody>
      </p:sp>
      <p:sp>
        <p:nvSpPr>
          <p:cNvPr id="21" name="Title 10">
            <a:extLst>
              <a:ext uri="{FF2B5EF4-FFF2-40B4-BE49-F238E27FC236}">
                <a16:creationId xmlns:a16="http://schemas.microsoft.com/office/drawing/2014/main" id="{9C5A08E5-5EF8-D5A8-7B61-AE6DCD743E76}"/>
              </a:ext>
            </a:extLst>
          </p:cNvPr>
          <p:cNvSpPr txBox="1">
            <a:spLocks/>
          </p:cNvSpPr>
          <p:nvPr/>
        </p:nvSpPr>
        <p:spPr>
          <a:xfrm>
            <a:off x="9558166" y="51839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dirty="0">
                <a:solidFill>
                  <a:srgbClr val="FFFFFF"/>
                </a:solidFill>
                <a:latin typeface="Source Serif Pro Semibold" pitchFamily="18"/>
              </a:rPr>
              <a:t>32</a:t>
            </a: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80E672AF-3ED0-B9C7-7A25-2199AF263B2F}"/>
              </a:ext>
            </a:extLst>
          </p:cNvPr>
          <p:cNvSpPr txBox="1">
            <a:spLocks/>
          </p:cNvSpPr>
          <p:nvPr/>
        </p:nvSpPr>
        <p:spPr>
          <a:xfrm>
            <a:off x="9710566" y="53363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10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9CFD1C8A-AF40-2989-53E7-0F8C5497D23E}"/>
              </a:ext>
            </a:extLst>
          </p:cNvPr>
          <p:cNvSpPr txBox="1">
            <a:spLocks/>
          </p:cNvSpPr>
          <p:nvPr/>
        </p:nvSpPr>
        <p:spPr>
          <a:xfrm>
            <a:off x="9862966" y="5488797"/>
            <a:ext cx="365982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8361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D46204-D8E2-6C96-E1DA-CCFFB130C29E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30F8A35B-9C13-35EB-0942-10151D16884C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98964FD-C86E-4CDF-7B56-02F35D4F9016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F5DB20-3F84-9879-610A-C45DBD2F2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1C58654-412C-A828-2AEB-928475EFD0C8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0327314-C8C0-D551-2011-4F040AD502F9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6168586-5A0D-F604-48B6-6CC8CE072C4B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883A6AD0-769C-605C-8688-F300BD56F97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EAA7B2B1-333A-8C6A-D94E-A8F4A6EEA24B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8B8DA7E-82D5-5AFC-B34B-5E665F784688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89C3BA5-DA2B-B5EB-27A6-D496E74FD7CC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249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B950007-8C48-0C74-DAA5-684A8466F258}"/>
              </a:ext>
            </a:extLst>
          </p:cNvPr>
          <p:cNvGrpSpPr/>
          <p:nvPr/>
        </p:nvGrpSpPr>
        <p:grpSpPr>
          <a:xfrm>
            <a:off x="-4" y="0"/>
            <a:ext cx="10080629" cy="5678259"/>
            <a:chOff x="-4" y="0"/>
            <a:chExt cx="10080629" cy="5678259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30F8A35B-9C13-35EB-0942-10151D16884C}"/>
                </a:ext>
              </a:extLst>
            </p:cNvPr>
            <p:cNvSpPr/>
            <p:nvPr/>
          </p:nvSpPr>
          <p:spPr>
            <a:xfrm>
              <a:off x="-4" y="1268233"/>
              <a:ext cx="10080629" cy="424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F5DB20-3F84-9879-610A-C45DBD2F2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4" y="0"/>
              <a:ext cx="1980000" cy="103039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FF4348E-9501-CED7-A985-8D4F9E897945}"/>
                </a:ext>
              </a:extLst>
            </p:cNvPr>
            <p:cNvSpPr/>
            <p:nvPr/>
          </p:nvSpPr>
          <p:spPr>
            <a:xfrm>
              <a:off x="782425" y="5421835"/>
              <a:ext cx="9298200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711740F-991C-82DF-F985-05F0032EE427}"/>
                </a:ext>
              </a:extLst>
            </p:cNvPr>
            <p:cNvSpPr/>
            <p:nvPr/>
          </p:nvSpPr>
          <p:spPr>
            <a:xfrm>
              <a:off x="989995" y="1018772"/>
              <a:ext cx="989999" cy="4141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BAD04C9-E659-D530-B686-42189042513C}"/>
                </a:ext>
              </a:extLst>
            </p:cNvPr>
            <p:cNvSpPr/>
            <p:nvPr/>
          </p:nvSpPr>
          <p:spPr>
            <a:xfrm>
              <a:off x="-4" y="1018772"/>
              <a:ext cx="990000" cy="4659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CD4017A-EF58-0AF7-DCB9-676909BB88E9}"/>
                </a:ext>
              </a:extLst>
            </p:cNvPr>
            <p:cNvSpPr/>
            <p:nvPr/>
          </p:nvSpPr>
          <p:spPr>
            <a:xfrm rot="5400000">
              <a:off x="989993" y="1432873"/>
              <a:ext cx="990000" cy="99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6ADEBAF0-9716-8DC1-3090-752412F9AD02}"/>
                </a:ext>
              </a:extLst>
            </p:cNvPr>
            <p:cNvSpPr/>
            <p:nvPr/>
          </p:nvSpPr>
          <p:spPr>
            <a:xfrm rot="16200000">
              <a:off x="448094" y="1598823"/>
              <a:ext cx="541902" cy="541902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D30D105-BBED-27E4-DCF8-ED8906BAF25A}"/>
                </a:ext>
              </a:extLst>
            </p:cNvPr>
            <p:cNvSpPr/>
            <p:nvPr/>
          </p:nvSpPr>
          <p:spPr>
            <a:xfrm>
              <a:off x="448091" y="2140725"/>
              <a:ext cx="541902" cy="3537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E7DF36B-DDAD-95DC-5A08-9B100CFD924C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8AF87EF-3D0D-1F65-27B2-A2D47E5F47EA}"/>
                </a:ext>
              </a:extLst>
            </p:cNvPr>
            <p:cNvSpPr/>
            <p:nvPr/>
          </p:nvSpPr>
          <p:spPr>
            <a:xfrm>
              <a:off x="1980621" y="978099"/>
              <a:ext cx="8100004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A8BE5BC-7C27-A6BA-AD57-395E32744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00306" y="93461"/>
              <a:ext cx="1437689" cy="73957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66FA0BE-0A5F-0CAC-91E9-A4D6A97D1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l="4599" t="26762" r="6928" b="30237"/>
            <a:stretch>
              <a:fillRect/>
            </a:stretch>
          </p:blipFill>
          <p:spPr>
            <a:xfrm>
              <a:off x="5117180" y="115226"/>
              <a:ext cx="1492409" cy="6960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E421119-6514-1572-2FB5-96106EA84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2318158" y="104745"/>
              <a:ext cx="1808305" cy="663293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3909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29E3A8E-2061-9D1D-BB87-31608EFD50FF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465569A-8505-1DEB-C3B2-1F22DC3F75C0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78BCAF2-79D0-6B93-1F50-36FC6CB9B634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EEFCE68-83C9-7B72-6E2F-CA4DCC8C7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E290EB9-174D-9204-5DC7-3B12A6ABA5D3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F564C58-83C7-B8A0-19C1-D11A48DBBBF8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985412B-713D-17F3-3A55-3C48A3E860ED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46ECF0C2-17A2-0EAC-9A8A-4F6C1EC839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504EE826-EF03-E4E4-9CD1-5C38DE12618B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B2954C1-1279-6E7A-2BB9-12B2CA5594FA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F775746-0FA6-D2F9-9C67-95632566C36B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E8E857F2-58D5-4CB5-BDC1-C845C6F787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47998" y="5183998"/>
            <a:ext cx="215999" cy="454676"/>
          </a:xfrm>
        </p:spPr>
        <p:txBody>
          <a:bodyPr anchorCtr="0"/>
          <a:lstStyle/>
          <a:p>
            <a:pPr lvl="0" algn="l"/>
            <a:r>
              <a:rPr lang="fr-FR" sz="2600" b="1" dirty="0">
                <a:solidFill>
                  <a:srgbClr val="FFFFFF"/>
                </a:solidFill>
                <a:latin typeface="Source Serif Pro Semibold" pitchFamily="18"/>
              </a:rPr>
              <a:t>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D05AC53-1700-6DB4-4B66-26A1AD8576F2}"/>
              </a:ext>
            </a:extLst>
          </p:cNvPr>
          <p:cNvSpPr txBox="1">
            <a:spLocks/>
          </p:cNvSpPr>
          <p:nvPr/>
        </p:nvSpPr>
        <p:spPr>
          <a:xfrm>
            <a:off x="2855459" y="-23308"/>
            <a:ext cx="4693797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1.	Objectives of this study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225E194-9E3C-416F-81AB-905064CAD86F}"/>
              </a:ext>
            </a:extLst>
          </p:cNvPr>
          <p:cNvSpPr txBox="1">
            <a:spLocks/>
          </p:cNvSpPr>
          <p:nvPr/>
        </p:nvSpPr>
        <p:spPr>
          <a:xfrm>
            <a:off x="1189602" y="1820601"/>
            <a:ext cx="8350168" cy="9790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Source Serif Pro Semibold" pitchFamily="18"/>
              </a:rPr>
              <a:t>How can we put BPMs upstream to measure the positions and angles at the IP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>
                <a:latin typeface="Source Serif Pro Semibold" pitchFamily="18"/>
              </a:rPr>
              <a:t>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ECDBBBDC-24CE-3E4E-E657-AF0CAD848732}"/>
              </a:ext>
            </a:extLst>
          </p:cNvPr>
          <p:cNvSpPr txBox="1">
            <a:spLocks/>
          </p:cNvSpPr>
          <p:nvPr/>
        </p:nvSpPr>
        <p:spPr>
          <a:xfrm>
            <a:off x="2790325" y="3068389"/>
            <a:ext cx="5002690" cy="38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800" i="1" dirty="0">
                <a:solidFill>
                  <a:schemeClr val="tx1"/>
                </a:solidFill>
                <a:latin typeface="Source Serif Pro Semibold" pitchFamily="18"/>
              </a:rPr>
              <a:t>And what resolution can we get at this IP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>
                <a:latin typeface="Source Serif Pro Semibold" pitchFamily="18"/>
              </a:rPr>
              <a:t>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8286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29E3A8E-2061-9D1D-BB87-31608EFD50FF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465569A-8505-1DEB-C3B2-1F22DC3F75C0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78BCAF2-79D0-6B93-1F50-36FC6CB9B634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EEFCE68-83C9-7B72-6E2F-CA4DCC8C7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E290EB9-174D-9204-5DC7-3B12A6ABA5D3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F564C58-83C7-B8A0-19C1-D11A48DBBBF8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985412B-713D-17F3-3A55-3C48A3E860ED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46ECF0C2-17A2-0EAC-9A8A-4F6C1EC839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504EE826-EF03-E4E4-9CD1-5C38DE12618B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B2954C1-1279-6E7A-2BB9-12B2CA5594FA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F775746-0FA6-D2F9-9C67-95632566C36B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E8E857F2-58D5-4CB5-BDC1-C845C6F787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47998" y="5183998"/>
            <a:ext cx="215999" cy="454676"/>
          </a:xfrm>
        </p:spPr>
        <p:txBody>
          <a:bodyPr anchorCtr="0"/>
          <a:lstStyle/>
          <a:p>
            <a:pPr lvl="0" algn="l"/>
            <a:r>
              <a:rPr lang="fr-FR" sz="2600" b="1" dirty="0">
                <a:solidFill>
                  <a:srgbClr val="FFFFFF"/>
                </a:solidFill>
                <a:latin typeface="Source Serif Pro Semibold" pitchFamily="18"/>
              </a:rPr>
              <a:t>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31645-83CC-E109-1F3F-E0208E680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15" y="879005"/>
            <a:ext cx="7772400" cy="31139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5777D7-1799-22FD-BA9A-DD358A03C1F2}"/>
              </a:ext>
            </a:extLst>
          </p:cNvPr>
          <p:cNvCxnSpPr/>
          <p:nvPr/>
        </p:nvCxnSpPr>
        <p:spPr>
          <a:xfrm>
            <a:off x="5528430" y="1603362"/>
            <a:ext cx="0" cy="65044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E54BFF-867B-8D26-F31F-709F8D97B48A}"/>
              </a:ext>
            </a:extLst>
          </p:cNvPr>
          <p:cNvCxnSpPr/>
          <p:nvPr/>
        </p:nvCxnSpPr>
        <p:spPr>
          <a:xfrm>
            <a:off x="6024648" y="1385358"/>
            <a:ext cx="0" cy="65044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A13A9C-63F2-F4BB-704C-8465C04142A7}"/>
              </a:ext>
            </a:extLst>
          </p:cNvPr>
          <p:cNvCxnSpPr>
            <a:cxnSpLocks/>
          </p:cNvCxnSpPr>
          <p:nvPr/>
        </p:nvCxnSpPr>
        <p:spPr>
          <a:xfrm flipV="1">
            <a:off x="5528430" y="1385358"/>
            <a:ext cx="496218" cy="21800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ACC2A4-029A-2E4F-2FAB-EDE2F6EE2D14}"/>
              </a:ext>
            </a:extLst>
          </p:cNvPr>
          <p:cNvCxnSpPr>
            <a:cxnSpLocks/>
          </p:cNvCxnSpPr>
          <p:nvPr/>
        </p:nvCxnSpPr>
        <p:spPr>
          <a:xfrm flipV="1">
            <a:off x="5528430" y="2028976"/>
            <a:ext cx="496218" cy="21800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0EC9B8-C163-190A-5734-E05FC3B3AE4D}"/>
              </a:ext>
            </a:extLst>
          </p:cNvPr>
          <p:cNvCxnSpPr>
            <a:stCxn id="12" idx="1"/>
          </p:cNvCxnSpPr>
          <p:nvPr/>
        </p:nvCxnSpPr>
        <p:spPr>
          <a:xfrm>
            <a:off x="1508415" y="2435976"/>
            <a:ext cx="0" cy="126622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066A08-21EB-A88D-CB54-A070F41208A8}"/>
              </a:ext>
            </a:extLst>
          </p:cNvPr>
          <p:cNvCxnSpPr>
            <a:cxnSpLocks/>
          </p:cNvCxnSpPr>
          <p:nvPr/>
        </p:nvCxnSpPr>
        <p:spPr>
          <a:xfrm flipV="1">
            <a:off x="8886805" y="1120080"/>
            <a:ext cx="0" cy="126622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D73E4D3-AA84-39AB-6F46-45A57B9C51C2}"/>
              </a:ext>
            </a:extLst>
          </p:cNvPr>
          <p:cNvSpPr txBox="1"/>
          <p:nvPr/>
        </p:nvSpPr>
        <p:spPr>
          <a:xfrm>
            <a:off x="227386" y="1364422"/>
            <a:ext cx="2160410" cy="10549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R="0" lvl="1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0" cap="none" spc="0" baseline="0" dirty="0">
                <a:solidFill>
                  <a:srgbClr val="C00000"/>
                </a:solidFill>
                <a:uFillTx/>
                <a:latin typeface="Source Serif Pro Semibold" pitchFamily="18"/>
                <a:ea typeface="Microsoft YaHei" pitchFamily="2"/>
                <a:cs typeface="Arial" pitchFamily="2"/>
              </a:rPr>
              <a:t>End of Collimation section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CF3C84-E388-2C5C-66CD-2DB0FA9F38DB}"/>
              </a:ext>
            </a:extLst>
          </p:cNvPr>
          <p:cNvSpPr txBox="1"/>
          <p:nvPr/>
        </p:nvSpPr>
        <p:spPr>
          <a:xfrm>
            <a:off x="4201438" y="768352"/>
            <a:ext cx="2386354" cy="4122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R="0" lvl="1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solidFill>
                  <a:srgbClr val="C00000"/>
                </a:solidFill>
                <a:latin typeface="Source Serif Pro Semibold" pitchFamily="18"/>
                <a:ea typeface="Microsoft YaHei" pitchFamily="2"/>
                <a:cs typeface="Arial" pitchFamily="2"/>
              </a:rPr>
              <a:t>Septa for TD20</a:t>
            </a:r>
            <a:endParaRPr lang="en-GB" sz="2000" b="1" i="0" u="none" strike="noStrike" kern="0" cap="none" spc="0" baseline="0" dirty="0">
              <a:solidFill>
                <a:srgbClr val="C00000"/>
              </a:solidFill>
              <a:uFillTx/>
              <a:latin typeface="Source Serif Pro Semibold" pitchFamily="18"/>
              <a:ea typeface="Microsoft YaHei" pitchFamily="2"/>
              <a:cs typeface="Arial" pitchFamily="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540B1D-F3BE-6E6B-C0C5-6AFD2EDB0AB7}"/>
              </a:ext>
            </a:extLst>
          </p:cNvPr>
          <p:cNvSpPr txBox="1"/>
          <p:nvPr/>
        </p:nvSpPr>
        <p:spPr>
          <a:xfrm>
            <a:off x="7705263" y="2510741"/>
            <a:ext cx="1856162" cy="4122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R="0" lvl="1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0" cap="none" spc="0" baseline="0" dirty="0">
                <a:solidFill>
                  <a:srgbClr val="C00000"/>
                </a:solidFill>
                <a:uFillTx/>
                <a:latin typeface="Source Serif Pro Semibold" pitchFamily="18"/>
                <a:ea typeface="Microsoft YaHei" pitchFamily="2"/>
                <a:cs typeface="Arial" pitchFamily="2"/>
              </a:rPr>
              <a:t>LUXE’S IP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D05AC53-1700-6DB4-4B66-26A1AD8576F2}"/>
              </a:ext>
            </a:extLst>
          </p:cNvPr>
          <p:cNvSpPr txBox="1">
            <a:spLocks/>
          </p:cNvSpPr>
          <p:nvPr/>
        </p:nvSpPr>
        <p:spPr>
          <a:xfrm>
            <a:off x="2855459" y="-23308"/>
            <a:ext cx="4693797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1.	Objectives of this study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225E194-9E3C-416F-81AB-905064CAD86F}"/>
              </a:ext>
            </a:extLst>
          </p:cNvPr>
          <p:cNvSpPr txBox="1">
            <a:spLocks/>
          </p:cNvSpPr>
          <p:nvPr/>
        </p:nvSpPr>
        <p:spPr>
          <a:xfrm>
            <a:off x="1658946" y="4339086"/>
            <a:ext cx="8097051" cy="9742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The lattice simulated is composed of the TL and the TD20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This lattice TWISS and RMAT files come from Mad8 and all the beam tracking is done using custom python tools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109645-7AA9-E772-A5C6-F9DF51435FB8}"/>
              </a:ext>
            </a:extLst>
          </p:cNvPr>
          <p:cNvCxnSpPr>
            <a:cxnSpLocks/>
          </p:cNvCxnSpPr>
          <p:nvPr/>
        </p:nvCxnSpPr>
        <p:spPr>
          <a:xfrm flipH="1">
            <a:off x="1868417" y="3368360"/>
            <a:ext cx="1525232" cy="756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79D431-5770-F54F-0B6A-4F92330A0AC5}"/>
              </a:ext>
            </a:extLst>
          </p:cNvPr>
          <p:cNvCxnSpPr>
            <a:cxnSpLocks/>
          </p:cNvCxnSpPr>
          <p:nvPr/>
        </p:nvCxnSpPr>
        <p:spPr>
          <a:xfrm flipV="1">
            <a:off x="3909453" y="2391224"/>
            <a:ext cx="1525232" cy="7566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618B4D-CAAB-87B2-610A-2898C30AF701}"/>
              </a:ext>
            </a:extLst>
          </p:cNvPr>
          <p:cNvSpPr txBox="1"/>
          <p:nvPr/>
        </p:nvSpPr>
        <p:spPr>
          <a:xfrm rot="19959148">
            <a:off x="2965820" y="3145667"/>
            <a:ext cx="966842" cy="4122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R="0" lvl="1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TL</a:t>
            </a:r>
            <a:endParaRPr lang="en-GB" sz="2000" b="1" i="0" u="none" strike="noStrike" kern="0" cap="none" spc="0" baseline="0" dirty="0">
              <a:uFillTx/>
              <a:latin typeface="Source Serif Pro Semibold" pitchFamily="18"/>
              <a:ea typeface="Microsoft YaHei" pitchFamily="2"/>
              <a:cs typeface="Arial" pitchFamily="2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C5F5A9-8F5B-1B0C-CF2E-0F181ED5D1A9}"/>
              </a:ext>
            </a:extLst>
          </p:cNvPr>
          <p:cNvCxnSpPr>
            <a:cxnSpLocks/>
          </p:cNvCxnSpPr>
          <p:nvPr/>
        </p:nvCxnSpPr>
        <p:spPr>
          <a:xfrm flipH="1">
            <a:off x="6189286" y="1743411"/>
            <a:ext cx="839794" cy="2176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5482A63-1D13-9FE0-E806-7809BEF5821E}"/>
              </a:ext>
            </a:extLst>
          </p:cNvPr>
          <p:cNvSpPr txBox="1"/>
          <p:nvPr/>
        </p:nvSpPr>
        <p:spPr>
          <a:xfrm rot="20823711">
            <a:off x="6537242" y="1488370"/>
            <a:ext cx="1297027" cy="4122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R="0" lvl="1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TD20</a:t>
            </a:r>
            <a:endParaRPr lang="en-GB" sz="2000" b="1" i="0" u="none" strike="noStrike" kern="0" cap="none" spc="0" baseline="0" dirty="0">
              <a:uFillTx/>
              <a:latin typeface="Source Serif Pro Semibold" pitchFamily="18"/>
              <a:ea typeface="Microsoft YaHei" pitchFamily="2"/>
              <a:cs typeface="Arial" pitchFamily="2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A88338-283A-BF6D-8C74-926D47F5FD14}"/>
              </a:ext>
            </a:extLst>
          </p:cNvPr>
          <p:cNvCxnSpPr>
            <a:cxnSpLocks/>
          </p:cNvCxnSpPr>
          <p:nvPr/>
        </p:nvCxnSpPr>
        <p:spPr>
          <a:xfrm flipV="1">
            <a:off x="7766401" y="1360892"/>
            <a:ext cx="839794" cy="2176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9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5D08BB5-18B5-4850-BF88-E9152713E77D}"/>
              </a:ext>
            </a:extLst>
          </p:cNvPr>
          <p:cNvGrpSpPr/>
          <p:nvPr/>
        </p:nvGrpSpPr>
        <p:grpSpPr>
          <a:xfrm>
            <a:off x="-4" y="0"/>
            <a:ext cx="10080629" cy="5678259"/>
            <a:chOff x="-4" y="0"/>
            <a:chExt cx="10080629" cy="5678259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A77999E-2C66-FF27-5216-720378169E28}"/>
                </a:ext>
              </a:extLst>
            </p:cNvPr>
            <p:cNvSpPr/>
            <p:nvPr/>
          </p:nvSpPr>
          <p:spPr>
            <a:xfrm>
              <a:off x="-4" y="1268233"/>
              <a:ext cx="10080629" cy="424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1805204-514C-AB5D-360B-EFB29D470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4" y="0"/>
              <a:ext cx="1980000" cy="103039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63FC1EE-DDE8-3F99-7E86-E8FCEA19F2D1}"/>
                </a:ext>
              </a:extLst>
            </p:cNvPr>
            <p:cNvSpPr/>
            <p:nvPr/>
          </p:nvSpPr>
          <p:spPr>
            <a:xfrm>
              <a:off x="782425" y="5421835"/>
              <a:ext cx="9298200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2C5206C-0597-5887-A490-9001864B09A4}"/>
                </a:ext>
              </a:extLst>
            </p:cNvPr>
            <p:cNvSpPr/>
            <p:nvPr/>
          </p:nvSpPr>
          <p:spPr>
            <a:xfrm>
              <a:off x="989995" y="1018772"/>
              <a:ext cx="989999" cy="4141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9B62017-8638-5EB5-5A83-4165B4B7ECCB}"/>
                </a:ext>
              </a:extLst>
            </p:cNvPr>
            <p:cNvSpPr/>
            <p:nvPr/>
          </p:nvSpPr>
          <p:spPr>
            <a:xfrm>
              <a:off x="-4" y="1018772"/>
              <a:ext cx="990000" cy="4659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70475B9E-8103-E919-05A2-B28B33680076}"/>
                </a:ext>
              </a:extLst>
            </p:cNvPr>
            <p:cNvSpPr/>
            <p:nvPr/>
          </p:nvSpPr>
          <p:spPr>
            <a:xfrm rot="5400000">
              <a:off x="989993" y="1432873"/>
              <a:ext cx="990000" cy="99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A151C8B7-D6BD-AAA5-102E-77647714E2F6}"/>
                </a:ext>
              </a:extLst>
            </p:cNvPr>
            <p:cNvSpPr/>
            <p:nvPr/>
          </p:nvSpPr>
          <p:spPr>
            <a:xfrm rot="16200000">
              <a:off x="448094" y="1598823"/>
              <a:ext cx="541902" cy="541902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A125D51-6307-3C3A-A711-9E41A8824561}"/>
                </a:ext>
              </a:extLst>
            </p:cNvPr>
            <p:cNvSpPr/>
            <p:nvPr/>
          </p:nvSpPr>
          <p:spPr>
            <a:xfrm>
              <a:off x="448091" y="2140725"/>
              <a:ext cx="541902" cy="3537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43F301-0B59-0179-34A4-640291174724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C72A3A6-207C-DB33-2AB4-3BC0D9072039}"/>
                </a:ext>
              </a:extLst>
            </p:cNvPr>
            <p:cNvSpPr/>
            <p:nvPr/>
          </p:nvSpPr>
          <p:spPr>
            <a:xfrm>
              <a:off x="1980621" y="978099"/>
              <a:ext cx="8100004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453BA36-8A2E-D98D-66B4-9CE2ED6B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600306" y="93461"/>
              <a:ext cx="1437689" cy="73957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85413C0-FA83-E4B7-4992-3DE7FFE68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l="4599" t="26762" r="6928" b="30237"/>
            <a:stretch>
              <a:fillRect/>
            </a:stretch>
          </p:blipFill>
          <p:spPr>
            <a:xfrm>
              <a:off x="5117180" y="115226"/>
              <a:ext cx="1492409" cy="6960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7EB37F9-413A-22D0-B807-0F49552A2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2318158" y="104745"/>
              <a:ext cx="1808305" cy="663293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0846AD79-1284-F0BE-CDF8-5BBDA2AC9830}"/>
              </a:ext>
            </a:extLst>
          </p:cNvPr>
          <p:cNvSpPr txBox="1">
            <a:spLocks/>
          </p:cNvSpPr>
          <p:nvPr/>
        </p:nvSpPr>
        <p:spPr>
          <a:xfrm>
            <a:off x="3529748" y="5444347"/>
            <a:ext cx="3523844" cy="21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en-GB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6511F56B-A7E9-CCC1-7834-664AECBCA2BB}"/>
              </a:ext>
            </a:extLst>
          </p:cNvPr>
          <p:cNvSpPr txBox="1">
            <a:spLocks/>
          </p:cNvSpPr>
          <p:nvPr/>
        </p:nvSpPr>
        <p:spPr>
          <a:xfrm>
            <a:off x="9647998" y="5183998"/>
            <a:ext cx="215999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6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96A03ADD-43FA-7C24-25BC-6A46BE360B29}"/>
              </a:ext>
            </a:extLst>
          </p:cNvPr>
          <p:cNvSpPr txBox="1">
            <a:spLocks/>
          </p:cNvSpPr>
          <p:nvPr/>
        </p:nvSpPr>
        <p:spPr>
          <a:xfrm>
            <a:off x="2881745" y="2092343"/>
            <a:ext cx="6072441" cy="25795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Objectives of this study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rgbClr val="ED6923"/>
                </a:solidFill>
                <a:latin typeface="Source Serif Pro Semibold" pitchFamily="18"/>
              </a:rPr>
              <a:t>Tracking and Correlation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Singular Value Decomposition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Resolution at the IP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Source Serif Pro Semibold" pitchFamily="18"/>
              </a:rPr>
              <a:t>Next Objectives</a:t>
            </a: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12326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E8E857F2-58D5-4CB5-BDC1-C845C6F787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47998" y="5183998"/>
            <a:ext cx="215999" cy="454676"/>
          </a:xfrm>
        </p:spPr>
        <p:txBody>
          <a:bodyPr anchorCtr="0"/>
          <a:lstStyle/>
          <a:p>
            <a:pPr lvl="0" algn="l"/>
            <a:r>
              <a:rPr lang="fr-FR" sz="2600" b="1" dirty="0">
                <a:solidFill>
                  <a:srgbClr val="FFFFFF"/>
                </a:solidFill>
                <a:latin typeface="Source Serif Pro Semibold" pitchFamily="18"/>
              </a:rPr>
              <a:t>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6C062B0F-2C74-6960-C87C-5F0CDB9A5D74}"/>
              </a:ext>
            </a:extLst>
          </p:cNvPr>
          <p:cNvSpPr txBox="1">
            <a:spLocks/>
          </p:cNvSpPr>
          <p:nvPr/>
        </p:nvSpPr>
        <p:spPr>
          <a:xfrm>
            <a:off x="2978433" y="-7217"/>
            <a:ext cx="5377526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2.	Tracking and Correlation</a:t>
            </a:r>
          </a:p>
        </p:txBody>
      </p:sp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286ADDC-3485-239E-528A-819268BF6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07" y="509533"/>
            <a:ext cx="6641067" cy="3431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F452C6-DE3C-B8E9-55DC-BD90E5CE6D63}"/>
              </a:ext>
            </a:extLst>
          </p:cNvPr>
          <p:cNvSpPr txBox="1"/>
          <p:nvPr/>
        </p:nvSpPr>
        <p:spPr>
          <a:xfrm>
            <a:off x="6931044" y="1230206"/>
            <a:ext cx="3219705" cy="20190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R="0" lvl="1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INITIAL BEAM :</a:t>
            </a:r>
          </a:p>
          <a:p>
            <a:pPr marL="800100" marR="0" lvl="1" indent="-3429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10 000 particles</a:t>
            </a:r>
          </a:p>
          <a:p>
            <a:pPr marL="800100" marR="0" lvl="1" indent="-3429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X/Y = 10e-6 m std</a:t>
            </a:r>
          </a:p>
          <a:p>
            <a:pPr marL="800100" marR="0" lvl="1" indent="-3429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X’/Y’ = 10e-6 rad std</a:t>
            </a:r>
          </a:p>
          <a:p>
            <a:pPr marL="800100" marR="0" lvl="1" indent="-3429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Z = 30e-6 m std</a:t>
            </a:r>
          </a:p>
          <a:p>
            <a:pPr marL="800100" marR="0" lvl="1" indent="-3429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latin typeface="Source Serif Pro Semibold" pitchFamily="18"/>
                <a:ea typeface="Microsoft YaHei" pitchFamily="2"/>
                <a:cs typeface="Arial" pitchFamily="2"/>
              </a:rPr>
              <a:t>DE = 3 MeV std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EB2BB8CB-2A58-D9A5-2366-E1B543484CCF}"/>
              </a:ext>
            </a:extLst>
          </p:cNvPr>
          <p:cNvSpPr txBox="1">
            <a:spLocks/>
          </p:cNvSpPr>
          <p:nvPr/>
        </p:nvSpPr>
        <p:spPr>
          <a:xfrm>
            <a:off x="1706091" y="4146955"/>
            <a:ext cx="8097051" cy="10004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In this study there is no X/Y coupling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We want to extract the position data to identify correlation points :</a:t>
            </a:r>
          </a:p>
          <a:p>
            <a:pPr lvl="1"/>
            <a:r>
              <a:rPr lang="en-GB" sz="100" dirty="0">
                <a:latin typeface="Source Serif Pro Semibold" pitchFamily="18"/>
              </a:rPr>
              <a:t>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2272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E8E857F2-58D5-4CB5-BDC1-C845C6F787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47998" y="5183998"/>
            <a:ext cx="215999" cy="454676"/>
          </a:xfrm>
        </p:spPr>
        <p:txBody>
          <a:bodyPr anchorCtr="0"/>
          <a:lstStyle/>
          <a:p>
            <a:pPr lvl="0" algn="l"/>
            <a:r>
              <a:rPr lang="fr-FR" sz="2600" b="1" dirty="0">
                <a:solidFill>
                  <a:srgbClr val="FFFFFF"/>
                </a:solidFill>
                <a:latin typeface="Source Serif Pro Semibold" pitchFamily="18"/>
              </a:rPr>
              <a:t>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A2E12DCB-C66E-6231-F355-9EB38B932827}"/>
              </a:ext>
            </a:extLst>
          </p:cNvPr>
          <p:cNvSpPr txBox="1">
            <a:spLocks/>
          </p:cNvSpPr>
          <p:nvPr/>
        </p:nvSpPr>
        <p:spPr>
          <a:xfrm>
            <a:off x="1572607" y="3945290"/>
            <a:ext cx="8097051" cy="13620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All the correlation positions can be predicted using the phase advance data which is already given by our Mad8 simulations.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ded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24B55E5-7E0C-0D6B-2780-95C653BE5508}"/>
              </a:ext>
            </a:extLst>
          </p:cNvPr>
          <p:cNvSpPr txBox="1">
            <a:spLocks/>
          </p:cNvSpPr>
          <p:nvPr/>
        </p:nvSpPr>
        <p:spPr>
          <a:xfrm>
            <a:off x="1145767" y="663187"/>
            <a:ext cx="8610230" cy="2810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Mathematically, in x for example, a point at position s is correlated if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 From Hill’s equations we know that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latin typeface="Source Serif Pro Semibold" pitchFamily="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Then using both equations above we can show that we have correlation when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ded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4099C5-1D61-E1FC-C386-A19FD9C99B0B}"/>
                  </a:ext>
                </a:extLst>
              </p:cNvPr>
              <p:cNvSpPr txBox="1"/>
              <p:nvPr/>
            </p:nvSpPr>
            <p:spPr>
              <a:xfrm>
                <a:off x="4161635" y="1415985"/>
                <a:ext cx="22600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𝐼𝑃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4099C5-1D61-E1FC-C386-A19FD9C99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35" y="1415985"/>
                <a:ext cx="226006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65C1C-4072-17D8-57FB-828E06633C17}"/>
                  </a:ext>
                </a:extLst>
              </p:cNvPr>
              <p:cNvSpPr txBox="1"/>
              <p:nvPr/>
            </p:nvSpPr>
            <p:spPr>
              <a:xfrm>
                <a:off x="3509868" y="2251923"/>
                <a:ext cx="3563604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65C1C-4072-17D8-57FB-828E06633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868" y="2251923"/>
                <a:ext cx="3563604" cy="372731"/>
              </a:xfrm>
              <a:prstGeom prst="rect">
                <a:avLst/>
              </a:prstGeom>
              <a:blipFill>
                <a:blip r:embed="rId5"/>
                <a:stretch>
                  <a:fillRect l="-712" r="-213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E30F31-A36B-4F8D-600A-EF7C84CA6787}"/>
                  </a:ext>
                </a:extLst>
              </p:cNvPr>
              <p:cNvSpPr txBox="1"/>
              <p:nvPr/>
            </p:nvSpPr>
            <p:spPr>
              <a:xfrm>
                <a:off x="2204052" y="3095059"/>
                <a:ext cx="6377900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𝐼𝑃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𝐼𝑃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𝐼𝑃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E30F31-A36B-4F8D-600A-EF7C84CA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052" y="3095059"/>
                <a:ext cx="6377900" cy="347403"/>
              </a:xfrm>
              <a:prstGeom prst="rect">
                <a:avLst/>
              </a:prstGeom>
              <a:blipFill>
                <a:blip r:embed="rId6"/>
                <a:stretch>
                  <a:fillRect l="-199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3">
            <a:extLst>
              <a:ext uri="{FF2B5EF4-FFF2-40B4-BE49-F238E27FC236}">
                <a16:creationId xmlns:a16="http://schemas.microsoft.com/office/drawing/2014/main" id="{F5B8313D-5C5D-A1E0-4DBB-C23DE732753F}"/>
              </a:ext>
            </a:extLst>
          </p:cNvPr>
          <p:cNvSpPr txBox="1">
            <a:spLocks/>
          </p:cNvSpPr>
          <p:nvPr/>
        </p:nvSpPr>
        <p:spPr>
          <a:xfrm>
            <a:off x="2978433" y="-7217"/>
            <a:ext cx="5377526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2.	Tracking and Correlation</a:t>
            </a:r>
          </a:p>
        </p:txBody>
      </p:sp>
    </p:spTree>
    <p:extLst>
      <p:ext uri="{BB962C8B-B14F-4D97-AF65-F5344CB8AC3E}">
        <p14:creationId xmlns:p14="http://schemas.microsoft.com/office/powerpoint/2010/main" val="261208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57A291-A14E-6528-C814-8928237DE54D}"/>
              </a:ext>
            </a:extLst>
          </p:cNvPr>
          <p:cNvGrpSpPr/>
          <p:nvPr/>
        </p:nvGrpSpPr>
        <p:grpSpPr>
          <a:xfrm>
            <a:off x="-11391" y="-16727"/>
            <a:ext cx="10098000" cy="5703849"/>
            <a:chOff x="-11391" y="-16727"/>
            <a:chExt cx="10098000" cy="5703849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A0ECF9-824A-50C6-D308-4D6F464BBB33}"/>
                </a:ext>
              </a:extLst>
            </p:cNvPr>
            <p:cNvSpPr/>
            <p:nvPr/>
          </p:nvSpPr>
          <p:spPr>
            <a:xfrm>
              <a:off x="708609" y="-16413"/>
              <a:ext cx="9378000" cy="56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B2B2B2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D657845-FC90-5023-03AB-2666780D740A}"/>
                </a:ext>
              </a:extLst>
            </p:cNvPr>
            <p:cNvSpPr/>
            <p:nvPr/>
          </p:nvSpPr>
          <p:spPr>
            <a:xfrm>
              <a:off x="1253767" y="5430698"/>
              <a:ext cx="8826858" cy="256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FDBC9D-92D9-282F-98DA-D20EE9B9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391" y="4966965"/>
              <a:ext cx="1440000" cy="7200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852A90-D5A9-01D9-51E1-2B5F6AB6957A}"/>
                </a:ext>
              </a:extLst>
            </p:cNvPr>
            <p:cNvSpPr/>
            <p:nvPr/>
          </p:nvSpPr>
          <p:spPr>
            <a:xfrm>
              <a:off x="9503999" y="5183998"/>
              <a:ext cx="431999" cy="41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*/ 5419351 1 1725033"/>
                <a:gd name="f8" fmla="*/ 10800 10800 1"/>
                <a:gd name="f9" fmla="+- 0 0 360"/>
                <a:gd name="f10" fmla="val 10800"/>
                <a:gd name="f11" fmla="+- 0 0 0"/>
                <a:gd name="f12" fmla="*/ f3 1 21600"/>
                <a:gd name="f13" fmla="*/ f4 1 21600"/>
                <a:gd name="f14" fmla="*/ 0 f7 1"/>
                <a:gd name="f15" fmla="*/ f5 f0 1"/>
                <a:gd name="f16" fmla="*/ f9 f0 1"/>
                <a:gd name="f17" fmla="+- f6 0 f5"/>
                <a:gd name="f18" fmla="*/ f11 f0 1"/>
                <a:gd name="f19" fmla="*/ f14 1 f2"/>
                <a:gd name="f20" fmla="*/ f15 1 f2"/>
                <a:gd name="f21" fmla="*/ f16 1 f2"/>
                <a:gd name="f22" fmla="*/ f17 1 21600"/>
                <a:gd name="f23" fmla="*/ f18 1 f2"/>
                <a:gd name="f24" fmla="+- 0 0 f19"/>
                <a:gd name="f25" fmla="+- f20 0 f1"/>
                <a:gd name="f26" fmla="+- f21 0 f1"/>
                <a:gd name="f27" fmla="*/ 3163 f22 1"/>
                <a:gd name="f28" fmla="*/ 18437 f22 1"/>
                <a:gd name="f29" fmla="*/ 10800 f22 1"/>
                <a:gd name="f30" fmla="*/ 0 f22 1"/>
                <a:gd name="f31" fmla="*/ 21600 f22 1"/>
                <a:gd name="f32" fmla="+- f23 0 f1"/>
                <a:gd name="f33" fmla="*/ f24 f0 1"/>
                <a:gd name="f34" fmla="+- f26 0 f25"/>
                <a:gd name="f35" fmla="*/ f29 1 f22"/>
                <a:gd name="f36" fmla="*/ f30 1 f22"/>
                <a:gd name="f37" fmla="*/ f27 1 f22"/>
                <a:gd name="f38" fmla="*/ f28 1 f22"/>
                <a:gd name="f39" fmla="*/ f31 1 f22"/>
                <a:gd name="f40" fmla="*/ f33 1 f7"/>
                <a:gd name="f41" fmla="*/ f37 f12 1"/>
                <a:gd name="f42" fmla="*/ f38 f12 1"/>
                <a:gd name="f43" fmla="*/ f38 f13 1"/>
                <a:gd name="f44" fmla="*/ f37 f13 1"/>
                <a:gd name="f45" fmla="*/ f35 f12 1"/>
                <a:gd name="f46" fmla="*/ f36 f13 1"/>
                <a:gd name="f47" fmla="*/ f36 f12 1"/>
                <a:gd name="f48" fmla="*/ f35 f13 1"/>
                <a:gd name="f49" fmla="*/ f39 f13 1"/>
                <a:gd name="f50" fmla="*/ f39 f12 1"/>
                <a:gd name="f51" fmla="+- f40 0 f1"/>
                <a:gd name="f52" fmla="+- f51 f1 0"/>
                <a:gd name="f53" fmla="*/ f52 f7 1"/>
                <a:gd name="f54" fmla="*/ f53 1 f0"/>
                <a:gd name="f55" fmla="+- 0 0 f54"/>
                <a:gd name="f56" fmla="+- 0 0 f55"/>
                <a:gd name="f57" fmla="*/ f56 f0 1"/>
                <a:gd name="f58" fmla="*/ f57 1 f7"/>
                <a:gd name="f59" fmla="+- f58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+- 0 0 f66"/>
                <a:gd name="f69" fmla="+- 0 0 f67"/>
                <a:gd name="f70" fmla="*/ 10800 f68 1"/>
                <a:gd name="f71" fmla="*/ 10800 f69 1"/>
                <a:gd name="f72" fmla="*/ f70 f70 1"/>
                <a:gd name="f73" fmla="*/ f71 f71 1"/>
                <a:gd name="f74" fmla="+- f72 f73 0"/>
                <a:gd name="f75" fmla="sqrt f74"/>
                <a:gd name="f76" fmla="*/ f8 1 f75"/>
                <a:gd name="f77" fmla="*/ f68 f76 1"/>
                <a:gd name="f78" fmla="*/ f69 f76 1"/>
                <a:gd name="f79" fmla="+- 10800 0 f77"/>
                <a:gd name="f80" fmla="+- 10800 0 f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5" y="f46"/>
                </a:cxn>
                <a:cxn ang="f32">
                  <a:pos x="f41" y="f44"/>
                </a:cxn>
                <a:cxn ang="f32">
                  <a:pos x="f47" y="f48"/>
                </a:cxn>
                <a:cxn ang="f32">
                  <a:pos x="f41" y="f43"/>
                </a:cxn>
                <a:cxn ang="f32">
                  <a:pos x="f45" y="f49"/>
                </a:cxn>
                <a:cxn ang="f32">
                  <a:pos x="f42" y="f43"/>
                </a:cxn>
                <a:cxn ang="f32">
                  <a:pos x="f50" y="f48"/>
                </a:cxn>
                <a:cxn ang="f32">
                  <a:pos x="f42" y="f44"/>
                </a:cxn>
              </a:cxnLst>
              <a:rect l="f41" t="f44" r="f42" b="f43"/>
              <a:pathLst>
                <a:path w="21600" h="21600">
                  <a:moveTo>
                    <a:pt x="f79" y="f80"/>
                  </a:moveTo>
                  <a:arcTo wR="f10" hR="f10" stAng="f25" swAng="f34"/>
                  <a:close/>
                </a:path>
              </a:pathLst>
            </a:custGeom>
            <a:solidFill>
              <a:srgbClr val="ED6923"/>
            </a:solidFill>
            <a:ln cap="flat">
              <a:noFill/>
              <a:prstDash val="solid"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6337A2-6DFE-BD05-DCBC-103F68CFED8A}"/>
                </a:ext>
              </a:extLst>
            </p:cNvPr>
            <p:cNvSpPr/>
            <p:nvPr/>
          </p:nvSpPr>
          <p:spPr>
            <a:xfrm flipH="1">
              <a:off x="708609" y="4576853"/>
              <a:ext cx="720000" cy="389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887D-F425-B1C7-BC9E-D1916B037BA5}"/>
                </a:ext>
              </a:extLst>
            </p:cNvPr>
            <p:cNvSpPr/>
            <p:nvPr/>
          </p:nvSpPr>
          <p:spPr>
            <a:xfrm>
              <a:off x="-11391" y="-16413"/>
              <a:ext cx="720000" cy="498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D6923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A456BFFA-D617-E818-B284-47EBB76716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48609" y="4078845"/>
              <a:ext cx="360000" cy="36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D31004C4-580B-E721-94F9-1ACA44F26E36}"/>
                </a:ext>
              </a:extLst>
            </p:cNvPr>
            <p:cNvSpPr/>
            <p:nvPr/>
          </p:nvSpPr>
          <p:spPr>
            <a:xfrm>
              <a:off x="708608" y="3874035"/>
              <a:ext cx="720000" cy="720000"/>
            </a:xfrm>
            <a:prstGeom prst="rtTriangle">
              <a:avLst/>
            </a:prstGeom>
            <a:solidFill>
              <a:srgbClr val="323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01F667B-A839-FCFB-7A34-0CED8FB513EE}"/>
                </a:ext>
              </a:extLst>
            </p:cNvPr>
            <p:cNvSpPr/>
            <p:nvPr/>
          </p:nvSpPr>
          <p:spPr>
            <a:xfrm>
              <a:off x="348608" y="-16570"/>
              <a:ext cx="363229" cy="40952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B45"/>
            </a:solidFill>
            <a:ln w="9528" cap="flat">
              <a:noFill/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078EE8A-8992-17A8-D81F-D4A1F5B4121A}"/>
                </a:ext>
              </a:extLst>
            </p:cNvPr>
            <p:cNvSpPr/>
            <p:nvPr/>
          </p:nvSpPr>
          <p:spPr>
            <a:xfrm>
              <a:off x="708607" y="-16727"/>
              <a:ext cx="9372017" cy="4319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23C45"/>
            </a:solidFill>
            <a:ln w="9528" cap="flat">
              <a:solidFill>
                <a:srgbClr val="323C45"/>
              </a:solidFill>
              <a:prstDash val="solid"/>
              <a:miter/>
            </a:ln>
          </p:spPr>
          <p:txBody>
            <a:bodyPr vert="horz" wrap="non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E8E857F2-58D5-4CB5-BDC1-C845C6F787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47998" y="5183998"/>
            <a:ext cx="215999" cy="454676"/>
          </a:xfrm>
        </p:spPr>
        <p:txBody>
          <a:bodyPr anchorCtr="0"/>
          <a:lstStyle/>
          <a:p>
            <a:pPr lvl="0" algn="l"/>
            <a:r>
              <a:rPr lang="fr-FR" sz="2600" b="1" dirty="0">
                <a:solidFill>
                  <a:srgbClr val="FFFFFF"/>
                </a:solidFill>
                <a:latin typeface="Source Serif Pro Semibold" pitchFamily="18"/>
              </a:rPr>
              <a:t>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CAC9F8-BA17-766E-D8C1-2CC09B924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9748" y="5444347"/>
            <a:ext cx="3523844" cy="211399"/>
          </a:xfrm>
        </p:spPr>
        <p:txBody>
          <a:bodyPr anchorCtr="0"/>
          <a:lstStyle/>
          <a:p>
            <a:pPr lvl="0"/>
            <a:r>
              <a:rPr lang="fr-FR" sz="1600" b="1" dirty="0">
                <a:solidFill>
                  <a:schemeClr val="bg1"/>
                </a:solidFill>
                <a:latin typeface="Source Serif Pro Semibold" pitchFamily="18"/>
              </a:rPr>
              <a:t>DENIAUD Marin - 20/02/2023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5B8313D-5C5D-A1E0-4DBB-C23DE732753F}"/>
              </a:ext>
            </a:extLst>
          </p:cNvPr>
          <p:cNvSpPr txBox="1">
            <a:spLocks/>
          </p:cNvSpPr>
          <p:nvPr/>
        </p:nvSpPr>
        <p:spPr>
          <a:xfrm>
            <a:off x="2978433" y="-7217"/>
            <a:ext cx="5377526" cy="4546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algn="l"/>
            <a:r>
              <a:rPr lang="en-GB" sz="2600" b="1" dirty="0">
                <a:solidFill>
                  <a:srgbClr val="FFFFFF"/>
                </a:solidFill>
                <a:latin typeface="Source Serif Pro Semibold" pitchFamily="18"/>
              </a:rPr>
              <a:t>2.	Tracking and Correlation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980DED-C01F-1E8F-6B46-493042684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60" y="1134942"/>
            <a:ext cx="9153838" cy="26948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AFB566-D2C0-B2CB-3C43-838DC7EC3A2E}"/>
                  </a:ext>
                </a:extLst>
              </p:cNvPr>
              <p:cNvSpPr txBox="1"/>
              <p:nvPr/>
            </p:nvSpPr>
            <p:spPr>
              <a:xfrm>
                <a:off x="4258138" y="585312"/>
                <a:ext cx="2516458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𝐼𝑃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AFB566-D2C0-B2CB-3C43-838DC7EC3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38" y="585312"/>
                <a:ext cx="2516458" cy="347403"/>
              </a:xfrm>
              <a:prstGeom prst="rect">
                <a:avLst/>
              </a:prstGeom>
              <a:blipFill>
                <a:blip r:embed="rId5"/>
                <a:stretch>
                  <a:fillRect l="-3015" r="-201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3">
            <a:extLst>
              <a:ext uri="{FF2B5EF4-FFF2-40B4-BE49-F238E27FC236}">
                <a16:creationId xmlns:a16="http://schemas.microsoft.com/office/drawing/2014/main" id="{640EE9D1-62C0-F1BB-D38D-4FA1F7281344}"/>
              </a:ext>
            </a:extLst>
          </p:cNvPr>
          <p:cNvSpPr txBox="1">
            <a:spLocks/>
          </p:cNvSpPr>
          <p:nvPr/>
        </p:nvSpPr>
        <p:spPr>
          <a:xfrm>
            <a:off x="1618670" y="4055007"/>
            <a:ext cx="8097051" cy="11124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4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Source Serif Pro Semibold" pitchFamily="18"/>
              </a:rPr>
              <a:t>Plotting this value along the lattice, we can see and fit a list of S positions that are in theory good candidates for a BPM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ded</a:t>
            </a:r>
            <a:endParaRPr lang="en-GB" sz="100" dirty="0"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00" dirty="0" err="1">
                <a:latin typeface="Source Serif Pro Semibold" pitchFamily="18"/>
              </a:rPr>
              <a:t>fr</a:t>
            </a: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  <a:p>
            <a:pPr lvl="1"/>
            <a:endParaRPr lang="en-GB" sz="100" dirty="0">
              <a:solidFill>
                <a:schemeClr val="tx1"/>
              </a:solidFill>
              <a:latin typeface="Source Serif Pro Semibold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1434665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9471</TotalTime>
  <Words>1544</Words>
  <Application>Microsoft Macintosh PowerPoint</Application>
  <PresentationFormat>Custom</PresentationFormat>
  <Paragraphs>324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Liberation Sans</vt:lpstr>
      <vt:lpstr>Liberation Serif</vt:lpstr>
      <vt:lpstr>Source Serif Pro Semibold</vt:lpstr>
      <vt:lpstr>Standard</vt:lpstr>
      <vt:lpstr>PowerPoint Presentation</vt:lpstr>
      <vt:lpstr>PowerPoint Presentation</vt:lpstr>
      <vt:lpstr>3</vt:lpstr>
      <vt:lpstr>4</vt:lpstr>
      <vt:lpstr>5</vt:lpstr>
      <vt:lpstr>PowerPoint Presentation</vt:lpstr>
      <vt:lpstr>7</vt:lpstr>
      <vt:lpstr>8</vt:lpstr>
      <vt:lpstr>9</vt:lpstr>
      <vt:lpstr>DENIAUD Marin - 20/02/2023</vt:lpstr>
      <vt:lpstr>DENIAUD Marin - 20/02/2023</vt:lpstr>
      <vt:lpstr>DENIAUD Marin - 20/02/2023</vt:lpstr>
      <vt:lpstr>DENIAUD Marin - 20/02/2023</vt:lpstr>
      <vt:lpstr>DENIAUD Marin - 20/02/2023</vt:lpstr>
      <vt:lpstr>DENIAUD Marin - 20/02/2023</vt:lpstr>
      <vt:lpstr>DENIAUD Marin - 20/02/2023</vt:lpstr>
      <vt:lpstr>PowerPoint Presentation</vt:lpstr>
      <vt:lpstr>PowerPoint Presentation</vt:lpstr>
      <vt:lpstr>DENIAUD Marin - 20/02/2023</vt:lpstr>
      <vt:lpstr>DENIAUD Marin - 20/02/2023</vt:lpstr>
      <vt:lpstr>DENIAUD Marin - 20/02/2023</vt:lpstr>
      <vt:lpstr>DENIAUD Marin - 20/02/2023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DENIAUD Marin - 20/02/2023</vt:lpstr>
      <vt:lpstr>DENIAUD Marin - 20/02/2023</vt:lpstr>
      <vt:lpstr>DENIAUD Marin - 20/02/2023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DENIAUD Marin - 08/04/2022 Update</dc:title>
  <cp:lastModifiedBy>Deniaud, Marin (2022)</cp:lastModifiedBy>
  <cp:revision>76</cp:revision>
  <dcterms:created xsi:type="dcterms:W3CDTF">2022-02-10T14:26:55Z</dcterms:created>
  <dcterms:modified xsi:type="dcterms:W3CDTF">2023-02-20T07:43:34Z</dcterms:modified>
</cp:coreProperties>
</file>