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6" r:id="rId3"/>
    <p:sldId id="277" r:id="rId4"/>
    <p:sldId id="280" r:id="rId5"/>
    <p:sldId id="307" r:id="rId6"/>
    <p:sldId id="308" r:id="rId7"/>
    <p:sldId id="309" r:id="rId8"/>
    <p:sldId id="310" r:id="rId9"/>
    <p:sldId id="279" r:id="rId10"/>
    <p:sldId id="283" r:id="rId11"/>
    <p:sldId id="286" r:id="rId12"/>
    <p:sldId id="288" r:id="rId13"/>
    <p:sldId id="311" r:id="rId14"/>
    <p:sldId id="312" r:id="rId15"/>
    <p:sldId id="284" r:id="rId16"/>
    <p:sldId id="269" r:id="rId17"/>
    <p:sldId id="266" r:id="rId18"/>
    <p:sldId id="291" r:id="rId19"/>
    <p:sldId id="274" r:id="rId20"/>
    <p:sldId id="316" r:id="rId21"/>
    <p:sldId id="314" r:id="rId22"/>
    <p:sldId id="315" r:id="rId23"/>
    <p:sldId id="306" r:id="rId24"/>
  </p:sldIdLst>
  <p:sldSz cx="9144000" cy="6858000" type="screen4x3"/>
  <p:notesSz cx="6805613" cy="99393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B428"/>
    <a:srgbClr val="0F01BF"/>
    <a:srgbClr val="0EDC30"/>
    <a:srgbClr val="D703DC"/>
    <a:srgbClr val="48C489"/>
    <a:srgbClr val="BC03C1"/>
    <a:srgbClr val="4A7EBB"/>
    <a:srgbClr val="FF7C80"/>
    <a:srgbClr val="FFFFCC"/>
    <a:srgbClr val="0AF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707" autoAdjust="0"/>
    <p:restoredTop sz="94629" autoAdjust="0"/>
  </p:normalViewPr>
  <p:slideViewPr>
    <p:cSldViewPr>
      <p:cViewPr>
        <p:scale>
          <a:sx n="100" d="100"/>
          <a:sy n="100" d="100"/>
        </p:scale>
        <p:origin x="-1212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4346"/>
    </p:cViewPr>
  </p:sorterViewPr>
  <p:notesViewPr>
    <p:cSldViewPr>
      <p:cViewPr varScale="1">
        <p:scale>
          <a:sx n="81" d="100"/>
          <a:sy n="81" d="100"/>
        </p:scale>
        <p:origin x="-3960" y="-96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0B418-4B07-4C12-B540-9B925B4011B6}" type="datetimeFigureOut">
              <a:rPr lang="en-GB" smtClean="0"/>
              <a:t>16/02/2011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08586-A3F3-4792-93EE-65BEF701A37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98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AECCC-53DF-4DF2-9BFB-2913817AB8DD}" type="datetimeFigureOut">
              <a:rPr lang="de-DE" smtClean="0"/>
              <a:pPr/>
              <a:t>16.02.2011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F6C69-5AA2-4517-AE3E-F3A88411F7F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65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6C69-5AA2-4517-AE3E-F3A88411F7F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453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gradFill flip="none" rotWithShape="1">
            <a:gsLst>
              <a:gs pos="0">
                <a:srgbClr val="FFFF00">
                  <a:tint val="66000"/>
                  <a:satMod val="160000"/>
                  <a:alpha val="29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  <a:alpha val="0"/>
                </a:srgbClr>
              </a:gs>
            </a:gsLst>
            <a:lin ang="16200000" scaled="1"/>
            <a:tileRect/>
          </a:gradFill>
        </p:spPr>
        <p:txBody>
          <a:bodyPr>
            <a:noAutofit/>
          </a:bodyPr>
          <a:lstStyle>
            <a:lvl1pPr>
              <a:defRPr sz="3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715040"/>
          </a:xfrm>
        </p:spPr>
        <p:txBody>
          <a:bodyPr>
            <a:normAutofit/>
          </a:bodyPr>
          <a:lstStyle>
            <a:lvl1pPr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72330" y="6565921"/>
            <a:ext cx="1928826" cy="292079"/>
          </a:xfrm>
        </p:spPr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27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20" y="1000108"/>
            <a:ext cx="8643998" cy="55007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0" y="6572272"/>
            <a:ext cx="9144000" cy="28572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54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F01BF"/>
                </a:solidFill>
              </a:defRPr>
            </a:lvl1pPr>
          </a:lstStyle>
          <a:p>
            <a:r>
              <a:rPr lang="de-DE" dirty="0" smtClean="0"/>
              <a:t>Uli Schäfer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43240" y="6572272"/>
            <a:ext cx="2895600" cy="28572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72264" y="6565921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\\fs02\uschaefe$\Bilder\JGU-Logo_farbe_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561949"/>
            <a:ext cx="1870348" cy="96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44544" y="1412776"/>
            <a:ext cx="7171704" cy="1899642"/>
          </a:xfrm>
        </p:spPr>
        <p:txBody>
          <a:bodyPr>
            <a:normAutofit/>
          </a:bodyPr>
          <a:lstStyle/>
          <a:p>
            <a:r>
              <a:rPr lang="en-GB" dirty="0"/>
              <a:t>High-speed optical links and processors for the ATLAS </a:t>
            </a:r>
            <a:r>
              <a:rPr lang="en-GB" dirty="0" smtClean="0"/>
              <a:t>Level-1 Calorimeter </a:t>
            </a:r>
            <a:r>
              <a:rPr lang="en-GB" dirty="0"/>
              <a:t>Trigger </a:t>
            </a:r>
            <a:r>
              <a:rPr lang="en-GB" dirty="0" smtClean="0"/>
              <a:t>upgrade</a:t>
            </a:r>
            <a:br>
              <a:rPr lang="en-GB" dirty="0" smtClean="0"/>
            </a:br>
            <a:endParaRPr lang="en-GB" sz="1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528" y="3501008"/>
            <a:ext cx="8424936" cy="2137792"/>
          </a:xfrm>
        </p:spPr>
        <p:txBody>
          <a:bodyPr>
            <a:normAutofit fontScale="92500" lnSpcReduction="20000"/>
          </a:bodyPr>
          <a:lstStyle/>
          <a:p>
            <a:r>
              <a:rPr lang="en-GB" sz="2000" dirty="0" err="1" smtClean="0"/>
              <a:t>B.Bauss</a:t>
            </a:r>
            <a:r>
              <a:rPr lang="en-GB" sz="2000" dirty="0" smtClean="0"/>
              <a:t>, </a:t>
            </a:r>
            <a:r>
              <a:rPr lang="en-GB" sz="2000" dirty="0" err="1" smtClean="0"/>
              <a:t>V.Büscher</a:t>
            </a:r>
            <a:r>
              <a:rPr lang="en-GB" sz="2000" dirty="0" smtClean="0"/>
              <a:t>, </a:t>
            </a:r>
            <a:r>
              <a:rPr lang="en-GB" sz="2000" dirty="0" err="1" smtClean="0"/>
              <a:t>R.Degele</a:t>
            </a:r>
            <a:r>
              <a:rPr lang="en-GB" sz="2000" dirty="0" smtClean="0"/>
              <a:t>, </a:t>
            </a:r>
            <a:r>
              <a:rPr lang="en-GB" sz="2000" dirty="0" err="1" smtClean="0"/>
              <a:t>A.Ebling</a:t>
            </a:r>
            <a:r>
              <a:rPr lang="en-GB" sz="2000" dirty="0"/>
              <a:t>, </a:t>
            </a:r>
            <a:r>
              <a:rPr lang="en-GB" sz="2000" dirty="0" err="1"/>
              <a:t>W.Ji</a:t>
            </a:r>
            <a:r>
              <a:rPr lang="en-GB" sz="2000" dirty="0" smtClean="0"/>
              <a:t>, </a:t>
            </a:r>
            <a:r>
              <a:rPr lang="en-GB" sz="2000" dirty="0" err="1" smtClean="0"/>
              <a:t>C.Meyer</a:t>
            </a:r>
            <a:r>
              <a:rPr lang="en-GB" sz="2000" dirty="0" smtClean="0"/>
              <a:t>, </a:t>
            </a:r>
            <a:r>
              <a:rPr lang="en-GB" sz="2000" dirty="0" err="1" smtClean="0"/>
              <a:t>S.Moritz</a:t>
            </a:r>
            <a:r>
              <a:rPr lang="en-GB" sz="2000" dirty="0" smtClean="0"/>
              <a:t>,</a:t>
            </a:r>
            <a:endParaRPr lang="en-GB" sz="2000" u="sng" dirty="0"/>
          </a:p>
          <a:p>
            <a:r>
              <a:rPr lang="en-GB" sz="2000" dirty="0" smtClean="0"/>
              <a:t> </a:t>
            </a:r>
            <a:r>
              <a:rPr lang="en-GB" sz="2000" u="heavy" dirty="0" smtClean="0"/>
              <a:t>U.Schäfer</a:t>
            </a:r>
            <a:r>
              <a:rPr lang="en-GB" sz="2000" dirty="0" smtClean="0"/>
              <a:t>, </a:t>
            </a:r>
            <a:r>
              <a:rPr lang="en-GB" sz="2000" dirty="0" err="1" smtClean="0"/>
              <a:t>C.Schröder</a:t>
            </a:r>
            <a:r>
              <a:rPr lang="en-GB" sz="2000" dirty="0" smtClean="0"/>
              <a:t>, </a:t>
            </a:r>
            <a:r>
              <a:rPr lang="en-GB" sz="2000" dirty="0" err="1" smtClean="0"/>
              <a:t>E.Simioni</a:t>
            </a:r>
            <a:r>
              <a:rPr lang="en-GB" sz="2000" dirty="0" smtClean="0"/>
              <a:t>, </a:t>
            </a:r>
            <a:r>
              <a:rPr lang="en-GB" sz="2000" dirty="0" err="1" smtClean="0"/>
              <a:t>S.Tapprogge</a:t>
            </a:r>
            <a:endParaRPr lang="en-GB" sz="2000" u="sng" dirty="0" smtClean="0"/>
          </a:p>
          <a:p>
            <a:r>
              <a:rPr lang="en-GB" sz="2000" dirty="0" smtClean="0"/>
              <a:t>- Mainz - </a:t>
            </a:r>
          </a:p>
          <a:p>
            <a:endParaRPr lang="en-GB" sz="2000" dirty="0" smtClean="0"/>
          </a:p>
          <a:p>
            <a:r>
              <a:rPr lang="en-GB" sz="2000" dirty="0" smtClean="0"/>
              <a:t>The ATLAS L1Calo collaboration</a:t>
            </a:r>
          </a:p>
          <a:p>
            <a:r>
              <a:rPr lang="en-GB" sz="2000" dirty="0" smtClean="0"/>
              <a:t>Argonne, Birmingham, Cambridge, Heidelberg, </a:t>
            </a:r>
            <a:br>
              <a:rPr lang="en-GB" sz="2000" dirty="0" smtClean="0"/>
            </a:br>
            <a:r>
              <a:rPr lang="en-GB" sz="2000" dirty="0" smtClean="0"/>
              <a:t>Mainz, MSU, QMUL, RAL, Stockholm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1026" name="Picture 2" descr="\\fs02\uschaefe$\Bilder\l1calo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32656"/>
            <a:ext cx="928369" cy="93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fs02\uschaefe$\Bilder\ATLAS_logo_t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65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fs02\uschaefe$\Bilder\PhysicsAtTerascaleLogo_Far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6" y="5560502"/>
            <a:ext cx="969627" cy="96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fs02\uschaefe$\Bilder\FSPAtlas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5963922"/>
            <a:ext cx="3824311" cy="5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563888" y="6627168"/>
            <a:ext cx="12601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smtClean="0">
                <a:solidFill>
                  <a:schemeClr val="bg1">
                    <a:lumMod val="65000"/>
                  </a:schemeClr>
                </a:solidFill>
              </a:rPr>
              <a:t>14.02.2011 08:39:32</a:t>
            </a:r>
            <a:endParaRPr lang="en-GB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8399"/>
            <a:ext cx="8495928" cy="714356"/>
          </a:xfrm>
        </p:spPr>
        <p:txBody>
          <a:bodyPr/>
          <a:lstStyle/>
          <a:p>
            <a:r>
              <a:rPr lang="en-GB" dirty="0" smtClean="0"/>
              <a:t>Phase 1: Topology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So far topology of identified objects not propagated through </a:t>
            </a:r>
            <a:br>
              <a:rPr lang="en-GB" dirty="0" smtClean="0"/>
            </a:b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level trigger real-time data path for bandwidth reason</a:t>
            </a:r>
          </a:p>
          <a:p>
            <a:pPr>
              <a:buFont typeface="Wingdings"/>
              <a:buChar char="à"/>
            </a:pPr>
            <a:r>
              <a:rPr lang="en-GB" dirty="0" smtClean="0">
                <a:sym typeface="Wingdings" pitchFamily="2" charset="2"/>
              </a:rPr>
              <a:t>Increase RTDP bandwidth and send (almost) full ROI information to a single processor stage where topology cuts are applied and double counting is suppressed by jet/electron/... matching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smtClean="0">
                <a:sym typeface="Wingdings" pitchFamily="2" charset="2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GB" dirty="0" smtClean="0">
                <a:sym typeface="Wingdings" pitchFamily="2" charset="2"/>
              </a:rPr>
              <a:t>Increase backplane </a:t>
            </a:r>
            <a:r>
              <a:rPr lang="en-GB" dirty="0">
                <a:sym typeface="Wingdings" pitchFamily="2" charset="2"/>
              </a:rPr>
              <a:t>bandwidth </a:t>
            </a:r>
            <a:r>
              <a:rPr lang="en-GB" dirty="0" smtClean="0">
                <a:sym typeface="Wingdings" pitchFamily="2" charset="2"/>
              </a:rPr>
              <a:t>of existent </a:t>
            </a:r>
            <a:r>
              <a:rPr lang="en-GB" dirty="0">
                <a:sym typeface="Wingdings" pitchFamily="2" charset="2"/>
              </a:rPr>
              <a:t>processor </a:t>
            </a:r>
            <a:r>
              <a:rPr lang="en-GB" dirty="0" smtClean="0">
                <a:sym typeface="Wingdings" pitchFamily="2" charset="2"/>
              </a:rPr>
              <a:t>modules </a:t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4-fold (40Mb/s160Mb/s) with modification to FPGA code only</a:t>
            </a:r>
          </a:p>
          <a:p>
            <a:r>
              <a:rPr lang="en-GB" dirty="0" smtClean="0">
                <a:sym typeface="Wingdings" pitchFamily="2" charset="2"/>
              </a:rPr>
              <a:t>Replace the CMM merger modules by “CMM++” modules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Single FPGA processor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64Gb/s backplane </a:t>
            </a:r>
            <a:r>
              <a:rPr lang="en-GB" dirty="0" smtClean="0">
                <a:solidFill>
                  <a:srgbClr val="BC03C1"/>
                </a:solidFill>
                <a:sym typeface="Wingdings" pitchFamily="2" charset="2"/>
              </a:rPr>
              <a:t>input</a:t>
            </a:r>
            <a:r>
              <a:rPr lang="en-GB" dirty="0" smtClean="0">
                <a:sym typeface="Wingdings" pitchFamily="2" charset="2"/>
              </a:rPr>
              <a:t> capability </a:t>
            </a:r>
            <a:r>
              <a:rPr lang="en-GB" dirty="0" smtClean="0">
                <a:solidFill>
                  <a:srgbClr val="D703DC"/>
                </a:solidFill>
                <a:sym typeface="Wingdings" pitchFamily="2" charset="2"/>
              </a:rPr>
              <a:t>      </a:t>
            </a:r>
            <a:r>
              <a:rPr lang="en-GB" dirty="0" smtClean="0">
                <a:sym typeface="Wingdings" pitchFamily="2" charset="2"/>
              </a:rPr>
              <a:t>  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Possibly up to ~400Gb/s </a:t>
            </a:r>
            <a:r>
              <a:rPr lang="en-GB" dirty="0" smtClean="0">
                <a:solidFill>
                  <a:srgbClr val="0CB428"/>
                </a:solidFill>
                <a:sym typeface="Wingdings" pitchFamily="2" charset="2"/>
              </a:rPr>
              <a:t>optical I/O</a:t>
            </a:r>
          </a:p>
          <a:p>
            <a:endParaRPr lang="en-GB" dirty="0" smtClean="0">
              <a:sym typeface="Wingdings" pitchFamily="2" charset="2"/>
            </a:endParaRPr>
          </a:p>
          <a:p>
            <a:endParaRPr lang="en-GB" dirty="0" smtClean="0">
              <a:sym typeface="Wingdings" pitchFamily="2" charset="2"/>
            </a:endParaRPr>
          </a:p>
          <a:p>
            <a:r>
              <a:rPr lang="en-GB" dirty="0" smtClean="0">
                <a:sym typeface="Wingdings" pitchFamily="2" charset="2"/>
              </a:rPr>
              <a:t>Star-couple </a:t>
            </a:r>
            <a:r>
              <a:rPr lang="en-GB" dirty="0">
                <a:sym typeface="Wingdings" pitchFamily="2" charset="2"/>
              </a:rPr>
              <a:t>all CMM++s into topological processor </a:t>
            </a:r>
          </a:p>
          <a:p>
            <a:r>
              <a:rPr lang="en-GB" dirty="0" smtClean="0">
                <a:sym typeface="Wingdings" pitchFamily="2" charset="2"/>
              </a:rPr>
              <a:t>Include </a:t>
            </a:r>
            <a:r>
              <a:rPr lang="en-GB" dirty="0" err="1">
                <a:sym typeface="Wingdings" pitchFamily="2" charset="2"/>
              </a:rPr>
              <a:t>Muon</a:t>
            </a:r>
            <a:r>
              <a:rPr lang="en-GB" dirty="0">
                <a:sym typeface="Wingdings" pitchFamily="2" charset="2"/>
              </a:rPr>
              <a:t> processing capability on topological processor</a:t>
            </a:r>
          </a:p>
          <a:p>
            <a:endParaRPr lang="en-GB" dirty="0" smtClean="0">
              <a:sym typeface="Wingdings" pitchFamily="2" charset="2"/>
            </a:endParaRPr>
          </a:p>
          <a:p>
            <a:r>
              <a:rPr lang="en-GB" dirty="0" smtClean="0">
                <a:sym typeface="Wingdings" pitchFamily="2" charset="2"/>
              </a:rPr>
              <a:t>Backward compatible to current  scheme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smtClean="0">
                <a:sym typeface="Wingdings" pitchFamily="2" charset="2"/>
              </a:rPr>
              <a:t>(for staged installation) :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smtClean="0">
                <a:sym typeface="Wingdings" pitchFamily="2" charset="2"/>
              </a:rPr>
              <a:t>CMM</a:t>
            </a:r>
            <a:r>
              <a:rPr lang="en-GB" dirty="0">
                <a:sym typeface="Wingdings" pitchFamily="2" charset="2"/>
              </a:rPr>
              <a:t>++ </a:t>
            </a:r>
            <a:r>
              <a:rPr lang="en-GB" dirty="0" smtClean="0">
                <a:sym typeface="Wingdings" pitchFamily="2" charset="2"/>
              </a:rPr>
              <a:t>daisy-chain (electrical / optical) </a:t>
            </a:r>
          </a:p>
          <a:p>
            <a:endParaRPr lang="en-GB" dirty="0" smtClean="0">
              <a:sym typeface="Wingdings" pitchFamily="2" charset="2"/>
            </a:endParaRPr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10</a:t>
            </a:fld>
            <a:endParaRPr lang="en-GB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073877" y="3471534"/>
            <a:ext cx="2736304" cy="1384983"/>
            <a:chOff x="6073877" y="3471534"/>
            <a:chExt cx="2736304" cy="138498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73877" y="3471534"/>
              <a:ext cx="2736304" cy="1190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Gerade Verbindung mit Pfeil 7"/>
            <p:cNvCxnSpPr/>
            <p:nvPr/>
          </p:nvCxnSpPr>
          <p:spPr>
            <a:xfrm>
              <a:off x="8259216" y="4424469"/>
              <a:ext cx="0" cy="432048"/>
            </a:xfrm>
            <a:prstGeom prst="straightConnector1">
              <a:avLst/>
            </a:prstGeom>
            <a:ln w="635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2" descr="\\fs02\uschaefe$\Bilder\l1calo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0"/>
            <a:ext cx="743899" cy="75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849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merger module: CMM++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09800" y="1447800"/>
            <a:ext cx="3733800" cy="4572000"/>
          </a:xfrm>
          <a:prstGeom prst="rect">
            <a:avLst/>
          </a:prstGeom>
          <a:solidFill>
            <a:srgbClr val="B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 dirty="0">
              <a:solidFill>
                <a:srgbClr val="191919"/>
              </a:solidFill>
              <a:cs typeface="Arial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133600" y="1905000"/>
            <a:ext cx="152400" cy="1219200"/>
          </a:xfrm>
          <a:prstGeom prst="rect">
            <a:avLst/>
          </a:prstGeom>
          <a:solidFill>
            <a:srgbClr val="D703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>
              <a:cs typeface="Arial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133600" y="4419600"/>
            <a:ext cx="152400" cy="1524000"/>
          </a:xfrm>
          <a:prstGeom prst="rect">
            <a:avLst/>
          </a:prstGeom>
          <a:solidFill>
            <a:srgbClr val="D703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>
              <a:cs typeface="Arial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1346200" y="1871339"/>
            <a:ext cx="685800" cy="1219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D703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>
              <a:cs typeface="Arial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1371600" y="4722813"/>
            <a:ext cx="685800" cy="1219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D703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>
              <a:cs typeface="Arial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4114800" y="1828800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4114800" y="2209800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637302" y="1524000"/>
            <a:ext cx="1905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cs typeface="Arial" charset="0"/>
              </a:rPr>
              <a:t>Legacy DAQ, ROI readout</a:t>
            </a:r>
          </a:p>
          <a:p>
            <a:r>
              <a:rPr lang="en-US" sz="1800" dirty="0">
                <a:cs typeface="Arial" charset="0"/>
              </a:rPr>
              <a:t>(</a:t>
            </a:r>
            <a:r>
              <a:rPr lang="en-US" sz="1800" dirty="0" err="1">
                <a:cs typeface="Arial" charset="0"/>
              </a:rPr>
              <a:t>Glink</a:t>
            </a:r>
            <a:r>
              <a:rPr lang="en-US" sz="1800" dirty="0">
                <a:cs typeface="Arial" charset="0"/>
              </a:rPr>
              <a:t>)</a:t>
            </a:r>
            <a:endParaRPr lang="en-US" sz="2000" dirty="0">
              <a:cs typeface="Arial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953000" y="2590800"/>
            <a:ext cx="914400" cy="457200"/>
          </a:xfrm>
          <a:prstGeom prst="rect">
            <a:avLst/>
          </a:prstGeom>
          <a:solidFill>
            <a:srgbClr val="FF66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sz="1800">
                <a:cs typeface="Arial" charset="0"/>
              </a:rPr>
              <a:t>SNAP12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953000" y="3124200"/>
            <a:ext cx="914400" cy="457200"/>
          </a:xfrm>
          <a:prstGeom prst="rect">
            <a:avLst/>
          </a:prstGeom>
          <a:solidFill>
            <a:srgbClr val="FF66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sz="1800">
                <a:cs typeface="Arial" charset="0"/>
              </a:rPr>
              <a:t>SNAP12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953000" y="3657600"/>
            <a:ext cx="914400" cy="457200"/>
          </a:xfrm>
          <a:prstGeom prst="rect">
            <a:avLst/>
          </a:prstGeom>
          <a:solidFill>
            <a:srgbClr val="FF66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sz="1800" dirty="0">
                <a:solidFill>
                  <a:srgbClr val="191919"/>
                </a:solidFill>
                <a:cs typeface="Arial" charset="0"/>
              </a:rPr>
              <a:t>SNAP12</a:t>
            </a: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5791200" y="4572000"/>
            <a:ext cx="228600" cy="609600"/>
          </a:xfrm>
          <a:prstGeom prst="rect">
            <a:avLst/>
          </a:prstGeom>
          <a:solidFill>
            <a:srgbClr val="B3B3B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>
              <a:cs typeface="Arial" charset="0"/>
            </a:endParaRP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5791200" y="5257800"/>
            <a:ext cx="228600" cy="609600"/>
          </a:xfrm>
          <a:prstGeom prst="rect">
            <a:avLst/>
          </a:prstGeom>
          <a:solidFill>
            <a:srgbClr val="B3B3B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>
              <a:cs typeface="Arial" charset="0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6858000" y="2667000"/>
            <a:ext cx="19859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cs typeface="Arial" charset="0"/>
              </a:rPr>
              <a:t>Topological</a:t>
            </a:r>
            <a:br>
              <a:rPr lang="en-US" sz="1800">
                <a:cs typeface="Arial" charset="0"/>
              </a:rPr>
            </a:br>
            <a:r>
              <a:rPr lang="en-US" sz="1800">
                <a:cs typeface="Arial" charset="0"/>
              </a:rPr>
              <a:t>processor links:</a:t>
            </a:r>
          </a:p>
          <a:p>
            <a:pPr algn="l"/>
            <a:r>
              <a:rPr lang="en-US" sz="1800">
                <a:cs typeface="Arial" charset="0"/>
              </a:rPr>
              <a:t>12-fiber bundles,</a:t>
            </a:r>
          </a:p>
          <a:p>
            <a:pPr algn="l"/>
            <a:r>
              <a:rPr lang="en-US" sz="1800">
                <a:cs typeface="Arial" charset="0"/>
              </a:rPr>
              <a:t>6.4/10 Gbit/s/fiber</a:t>
            </a:r>
          </a:p>
        </p:txBody>
      </p:sp>
      <p:sp>
        <p:nvSpPr>
          <p:cNvPr id="21" name="AutoShape 23"/>
          <p:cNvSpPr>
            <a:spLocks noChangeArrowheads="1"/>
          </p:cNvSpPr>
          <p:nvPr/>
        </p:nvSpPr>
        <p:spPr bwMode="auto">
          <a:xfrm>
            <a:off x="6172200" y="4572000"/>
            <a:ext cx="685800" cy="609600"/>
          </a:xfrm>
          <a:prstGeom prst="rightArrow">
            <a:avLst>
              <a:gd name="adj1" fmla="val 50000"/>
              <a:gd name="adj2" fmla="val 28125"/>
            </a:avLst>
          </a:prstGeom>
          <a:solidFill>
            <a:srgbClr val="CACA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>
              <a:cs typeface="Arial" charset="0"/>
            </a:endParaRPr>
          </a:p>
        </p:txBody>
      </p:sp>
      <p:sp>
        <p:nvSpPr>
          <p:cNvPr id="22" name="AutoShape 24"/>
          <p:cNvSpPr>
            <a:spLocks noChangeArrowheads="1"/>
          </p:cNvSpPr>
          <p:nvPr/>
        </p:nvSpPr>
        <p:spPr bwMode="auto">
          <a:xfrm>
            <a:off x="6172200" y="5257800"/>
            <a:ext cx="685800" cy="609600"/>
          </a:xfrm>
          <a:prstGeom prst="rightArrow">
            <a:avLst>
              <a:gd name="adj1" fmla="val 50000"/>
              <a:gd name="adj2" fmla="val 28125"/>
            </a:avLst>
          </a:prstGeom>
          <a:solidFill>
            <a:srgbClr val="CACA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>
              <a:cs typeface="Arial" charset="0"/>
            </a:endParaRP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6934200" y="4722813"/>
            <a:ext cx="17526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cs typeface="Arial" charset="0"/>
              </a:rPr>
              <a:t>Legacy</a:t>
            </a:r>
          </a:p>
          <a:p>
            <a:pPr algn="l"/>
            <a:r>
              <a:rPr lang="en-US" sz="1800">
                <a:cs typeface="Arial" charset="0"/>
              </a:rPr>
              <a:t>LVDS outputs </a:t>
            </a:r>
          </a:p>
          <a:p>
            <a:pPr algn="l"/>
            <a:r>
              <a:rPr lang="en-US" sz="1800">
                <a:cs typeface="Arial" charset="0"/>
              </a:rPr>
              <a:t>to CTP</a:t>
            </a:r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2971800" y="2819400"/>
            <a:ext cx="1371600" cy="13716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>
                <a:cs typeface="Arial" charset="0"/>
              </a:rPr>
              <a:t>Virtex 6</a:t>
            </a:r>
          </a:p>
          <a:p>
            <a:r>
              <a:rPr lang="en-US">
                <a:cs typeface="Arial" charset="0"/>
              </a:rPr>
              <a:t>HX565T</a:t>
            </a: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2133600" y="3200400"/>
            <a:ext cx="152400" cy="10668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117290" y="4601369"/>
            <a:ext cx="15652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dirty="0">
                <a:cs typeface="Arial" charset="0"/>
              </a:rPr>
              <a:t>Backplane</a:t>
            </a:r>
          </a:p>
          <a:p>
            <a:pPr algn="l"/>
            <a:r>
              <a:rPr lang="en-US" sz="1800" dirty="0">
                <a:cs typeface="Arial" charset="0"/>
              </a:rPr>
              <a:t>data from</a:t>
            </a:r>
          </a:p>
          <a:p>
            <a:pPr algn="l"/>
            <a:r>
              <a:rPr lang="en-US" sz="1800" dirty="0">
                <a:cs typeface="Arial" charset="0"/>
              </a:rPr>
              <a:t>JEM/CPM</a:t>
            </a:r>
          </a:p>
          <a:p>
            <a:pPr algn="l"/>
            <a:r>
              <a:rPr lang="en-US" sz="1800" dirty="0">
                <a:cs typeface="Arial" charset="0"/>
              </a:rPr>
              <a:t>modules</a:t>
            </a:r>
          </a:p>
          <a:p>
            <a:pPr algn="l"/>
            <a:r>
              <a:rPr lang="en-US" sz="1800" dirty="0">
                <a:cs typeface="Arial" charset="0"/>
              </a:rPr>
              <a:t>(</a:t>
            </a:r>
            <a:r>
              <a:rPr lang="en-US" sz="1800" b="1" dirty="0">
                <a:cs typeface="Arial" charset="0"/>
              </a:rPr>
              <a:t>160</a:t>
            </a:r>
            <a:r>
              <a:rPr lang="en-US" sz="1800" dirty="0">
                <a:cs typeface="Arial" charset="0"/>
              </a:rPr>
              <a:t> MHz)</a:t>
            </a:r>
            <a:endParaRPr lang="en-US" sz="2000" dirty="0">
              <a:cs typeface="Arial" charset="0"/>
            </a:endParaRPr>
          </a:p>
        </p:txBody>
      </p:sp>
      <p:sp>
        <p:nvSpPr>
          <p:cNvPr id="27" name="AutoShape 17"/>
          <p:cNvSpPr>
            <a:spLocks noChangeArrowheads="1"/>
          </p:cNvSpPr>
          <p:nvPr/>
        </p:nvSpPr>
        <p:spPr bwMode="auto">
          <a:xfrm>
            <a:off x="838200" y="3276600"/>
            <a:ext cx="1066800" cy="228600"/>
          </a:xfrm>
          <a:prstGeom prst="leftRightArrow">
            <a:avLst>
              <a:gd name="adj1" fmla="val 50000"/>
              <a:gd name="adj2" fmla="val 93333"/>
            </a:avLst>
          </a:prstGeom>
          <a:solidFill>
            <a:srgbClr val="CACA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>
              <a:cs typeface="Arial" charset="0"/>
            </a:endParaRPr>
          </a:p>
        </p:txBody>
      </p:sp>
      <p:sp>
        <p:nvSpPr>
          <p:cNvPr id="28" name="AutoShape 18"/>
          <p:cNvSpPr>
            <a:spLocks noChangeArrowheads="1"/>
          </p:cNvSpPr>
          <p:nvPr/>
        </p:nvSpPr>
        <p:spPr bwMode="auto">
          <a:xfrm>
            <a:off x="838200" y="3657600"/>
            <a:ext cx="1066800" cy="228600"/>
          </a:xfrm>
          <a:prstGeom prst="leftRightArrow">
            <a:avLst>
              <a:gd name="adj1" fmla="val 50000"/>
              <a:gd name="adj2" fmla="val 93333"/>
            </a:avLst>
          </a:prstGeom>
          <a:solidFill>
            <a:srgbClr val="CACA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>
              <a:cs typeface="Arial" charset="0"/>
            </a:endParaRPr>
          </a:p>
        </p:txBody>
      </p:sp>
      <p:sp>
        <p:nvSpPr>
          <p:cNvPr id="29" name="AutoShape 19"/>
          <p:cNvSpPr>
            <a:spLocks noChangeArrowheads="1"/>
          </p:cNvSpPr>
          <p:nvPr/>
        </p:nvSpPr>
        <p:spPr bwMode="auto">
          <a:xfrm>
            <a:off x="838200" y="4038600"/>
            <a:ext cx="1066800" cy="228600"/>
          </a:xfrm>
          <a:prstGeom prst="leftRightArrow">
            <a:avLst>
              <a:gd name="adj1" fmla="val 50000"/>
              <a:gd name="adj2" fmla="val 93333"/>
            </a:avLst>
          </a:prstGeom>
          <a:solidFill>
            <a:srgbClr val="CACA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>
              <a:cs typeface="Arial" charset="0"/>
            </a:endParaRP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228600" y="2863850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cs typeface="Arial" charset="0"/>
              </a:rPr>
              <a:t>LVDS merger links</a:t>
            </a:r>
          </a:p>
        </p:txBody>
      </p:sp>
      <p:sp>
        <p:nvSpPr>
          <p:cNvPr id="31" name="Rectangle 16"/>
          <p:cNvSpPr>
            <a:spLocks noChangeArrowheads="1"/>
          </p:cNvSpPr>
          <p:nvPr/>
        </p:nvSpPr>
        <p:spPr bwMode="auto">
          <a:xfrm>
            <a:off x="4419600" y="4267200"/>
            <a:ext cx="914400" cy="457200"/>
          </a:xfrm>
          <a:prstGeom prst="rect">
            <a:avLst/>
          </a:prstGeom>
          <a:solidFill>
            <a:srgbClr val="FF66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sz="1800">
                <a:solidFill>
                  <a:srgbClr val="191919"/>
                </a:solidFill>
                <a:cs typeface="Arial" charset="0"/>
              </a:rPr>
              <a:t>SNAP12</a:t>
            </a:r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4419600" y="4800600"/>
            <a:ext cx="914400" cy="457200"/>
          </a:xfrm>
          <a:prstGeom prst="rect">
            <a:avLst/>
          </a:prstGeom>
          <a:solidFill>
            <a:srgbClr val="FF66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sz="1800" dirty="0">
                <a:solidFill>
                  <a:srgbClr val="191919"/>
                </a:solidFill>
                <a:cs typeface="Arial" charset="0"/>
              </a:rPr>
              <a:t>SNAP12</a:t>
            </a:r>
          </a:p>
        </p:txBody>
      </p: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4419600" y="5334000"/>
            <a:ext cx="914400" cy="457200"/>
          </a:xfrm>
          <a:prstGeom prst="rect">
            <a:avLst/>
          </a:prstGeom>
          <a:solidFill>
            <a:srgbClr val="FF66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sz="1800">
                <a:solidFill>
                  <a:srgbClr val="191919"/>
                </a:solidFill>
                <a:cs typeface="Arial" charset="0"/>
              </a:rPr>
              <a:t>SNAP12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2819400" y="1524000"/>
            <a:ext cx="762000" cy="6096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sz="1600">
                <a:cs typeface="Arial" charset="0"/>
              </a:rPr>
              <a:t>VME</a:t>
            </a:r>
          </a:p>
          <a:p>
            <a:r>
              <a:rPr lang="en-US" sz="1600">
                <a:cs typeface="Arial" charset="0"/>
              </a:rPr>
              <a:t>CPLD</a:t>
            </a:r>
            <a:endParaRPr lang="en-US">
              <a:cs typeface="Arial" charset="0"/>
            </a:endParaRPr>
          </a:p>
        </p:txBody>
      </p:sp>
      <p:sp>
        <p:nvSpPr>
          <p:cNvPr id="35" name="Rectangle 37"/>
          <p:cNvSpPr>
            <a:spLocks noChangeArrowheads="1"/>
          </p:cNvSpPr>
          <p:nvPr/>
        </p:nvSpPr>
        <p:spPr bwMode="auto">
          <a:xfrm>
            <a:off x="2133600" y="1447800"/>
            <a:ext cx="15240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1219200" y="1447800"/>
            <a:ext cx="812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AC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/>
              <a:t>VME --</a:t>
            </a:r>
          </a:p>
        </p:txBody>
      </p: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2286000" y="16764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38" name="Line 41"/>
          <p:cNvSpPr>
            <a:spLocks noChangeShapeType="1"/>
          </p:cNvSpPr>
          <p:nvPr/>
        </p:nvSpPr>
        <p:spPr bwMode="auto">
          <a:xfrm flipV="1">
            <a:off x="3276600" y="2133600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39" name="Line 42"/>
          <p:cNvSpPr>
            <a:spLocks noChangeShapeType="1"/>
          </p:cNvSpPr>
          <p:nvPr/>
        </p:nvSpPr>
        <p:spPr bwMode="auto">
          <a:xfrm flipV="1">
            <a:off x="4114800" y="18288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40" name="AutoShape 23"/>
          <p:cNvSpPr>
            <a:spLocks noChangeArrowheads="1"/>
          </p:cNvSpPr>
          <p:nvPr/>
        </p:nvSpPr>
        <p:spPr bwMode="auto">
          <a:xfrm>
            <a:off x="5943600" y="2590800"/>
            <a:ext cx="685800" cy="609600"/>
          </a:xfrm>
          <a:prstGeom prst="rightArrow">
            <a:avLst>
              <a:gd name="adj1" fmla="val 50000"/>
              <a:gd name="adj2" fmla="val 28125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>
              <a:cs typeface="Arial" charset="0"/>
            </a:endParaRPr>
          </a:p>
        </p:txBody>
      </p:sp>
      <p:sp>
        <p:nvSpPr>
          <p:cNvPr id="41" name="AutoShape 23"/>
          <p:cNvSpPr>
            <a:spLocks noChangeArrowheads="1"/>
          </p:cNvSpPr>
          <p:nvPr/>
        </p:nvSpPr>
        <p:spPr bwMode="auto">
          <a:xfrm flipH="1">
            <a:off x="5943600" y="3124200"/>
            <a:ext cx="685800" cy="609600"/>
          </a:xfrm>
          <a:prstGeom prst="rightArrow">
            <a:avLst>
              <a:gd name="adj1" fmla="val 50000"/>
              <a:gd name="adj2" fmla="val 28125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>
              <a:cs typeface="Arial" charset="0"/>
            </a:endParaRPr>
          </a:p>
        </p:txBody>
      </p:sp>
      <p:sp>
        <p:nvSpPr>
          <p:cNvPr id="42" name="Rectangle 16"/>
          <p:cNvSpPr>
            <a:spLocks noChangeArrowheads="1"/>
          </p:cNvSpPr>
          <p:nvPr/>
        </p:nvSpPr>
        <p:spPr bwMode="auto">
          <a:xfrm>
            <a:off x="2603262" y="5481244"/>
            <a:ext cx="132066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b="1" i="1" dirty="0" smtClean="0">
                <a:solidFill>
                  <a:srgbClr val="191919"/>
                </a:solidFill>
                <a:cs typeface="Arial" charset="0"/>
              </a:rPr>
              <a:t>9U × 40 cm</a:t>
            </a:r>
            <a:endParaRPr lang="en-US" sz="1800" b="1" i="1" dirty="0">
              <a:solidFill>
                <a:srgbClr val="19191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723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L1Calo Phase-1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3074" name="Picture 2" descr="E:\temp\cmm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96" y="836712"/>
            <a:ext cx="5672848" cy="3001308"/>
          </a:xfrm>
          <a:prstGeom prst="rect">
            <a:avLst/>
          </a:prstGeom>
          <a:noFill/>
        </p:spPr>
      </p:pic>
      <p:pic>
        <p:nvPicPr>
          <p:cNvPr id="3075" name="Picture 3" descr="E:\temp\syste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70082"/>
            <a:ext cx="7651877" cy="236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6"/>
          <p:cNvCxnSpPr/>
          <p:nvPr/>
        </p:nvCxnSpPr>
        <p:spPr>
          <a:xfrm>
            <a:off x="107504" y="4077072"/>
            <a:ext cx="8948021" cy="0"/>
          </a:xfrm>
          <a:prstGeom prst="line">
            <a:avLst/>
          </a:prstGeom>
          <a:ln w="127000" cap="rnd"/>
          <a:effectLst>
            <a:softEdge rad="127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nhaltsplatzhalter 2"/>
          <p:cNvSpPr>
            <a:spLocks noGrp="1"/>
          </p:cNvSpPr>
          <p:nvPr>
            <p:ph idx="1"/>
          </p:nvPr>
        </p:nvSpPr>
        <p:spPr>
          <a:xfrm>
            <a:off x="6012160" y="980728"/>
            <a:ext cx="3043365" cy="259228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Daisy chained</a:t>
            </a:r>
          </a:p>
          <a:p>
            <a:r>
              <a:rPr lang="en-GB" dirty="0" smtClean="0"/>
              <a:t>Combination of low-latency LVDS + high bandwidth </a:t>
            </a:r>
            <a:r>
              <a:rPr lang="en-GB" dirty="0" err="1" smtClean="0"/>
              <a:t>opto</a:t>
            </a:r>
            <a:r>
              <a:rPr lang="en-GB" dirty="0" smtClean="0"/>
              <a:t> links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CMM++</a:t>
            </a:r>
            <a:endParaRPr lang="en-GB" dirty="0"/>
          </a:p>
        </p:txBody>
      </p:sp>
      <p:sp>
        <p:nvSpPr>
          <p:cNvPr id="19" name="Inhaltsplatzhalter 2"/>
          <p:cNvSpPr txBox="1">
            <a:spLocks/>
          </p:cNvSpPr>
          <p:nvPr/>
        </p:nvSpPr>
        <p:spPr>
          <a:xfrm>
            <a:off x="107504" y="4261127"/>
            <a:ext cx="3456384" cy="154413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Full system w.</a:t>
            </a:r>
            <a:br>
              <a:rPr lang="en-GB" dirty="0" smtClean="0"/>
            </a:br>
            <a:r>
              <a:rPr lang="en-GB" dirty="0" err="1" smtClean="0"/>
              <a:t>topo</a:t>
            </a:r>
            <a:r>
              <a:rPr lang="en-GB" dirty="0" smtClean="0"/>
              <a:t> processor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7287603" y="4775005"/>
            <a:ext cx="1460861" cy="52407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>
                <a:solidFill>
                  <a:schemeClr val="tx1"/>
                </a:solidFill>
              </a:rPr>
              <a:t>s</a:t>
            </a:r>
            <a:r>
              <a:rPr lang="en-GB" sz="1400" dirty="0" smtClean="0">
                <a:solidFill>
                  <a:schemeClr val="tx1"/>
                </a:solidFill>
              </a:rPr>
              <a:t>ingle crate</a:t>
            </a:r>
            <a:endParaRPr lang="en-GB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 flipV="1">
            <a:off x="5436096" y="3068960"/>
            <a:ext cx="576064" cy="72008"/>
          </a:xfrm>
          <a:prstGeom prst="line">
            <a:avLst/>
          </a:prstGeom>
          <a:noFill/>
          <a:ln w="698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2" name="Ellipse 11"/>
          <p:cNvSpPr/>
          <p:nvPr/>
        </p:nvSpPr>
        <p:spPr>
          <a:xfrm>
            <a:off x="6711539" y="4775005"/>
            <a:ext cx="576064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081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eventually …   Phase 2 !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Uli Schäfer</a:t>
            </a:r>
            <a:endParaRPr lang="en-GB" dirty="0"/>
          </a:p>
        </p:txBody>
      </p:sp>
      <p:pic>
        <p:nvPicPr>
          <p:cNvPr id="6" name="Picture 8" descr="Murrough_phas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060848"/>
            <a:ext cx="8056017" cy="457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dirty="0" smtClean="0"/>
              <a:t>« Once the calorimeter readout is replaced … in 20xx … »</a:t>
            </a:r>
          </a:p>
          <a:p>
            <a:r>
              <a:rPr lang="en-GB" sz="2000" dirty="0" smtClean="0"/>
              <a:t>High granularity trigger data provided on optical links</a:t>
            </a:r>
          </a:p>
          <a:p>
            <a:r>
              <a:rPr lang="en-GB" sz="2000" dirty="0" smtClean="0"/>
              <a:t>New </a:t>
            </a:r>
            <a:r>
              <a:rPr lang="en-GB" sz="2000" b="1" dirty="0" smtClean="0"/>
              <a:t>sliding windows</a:t>
            </a:r>
            <a:r>
              <a:rPr lang="en-GB" sz="2000" dirty="0" smtClean="0"/>
              <a:t> processor with optical interfaces only</a:t>
            </a:r>
          </a:p>
          <a:p>
            <a:r>
              <a:rPr lang="en-GB" sz="2000" dirty="0" smtClean="0"/>
              <a:t>Synchronous low-latency L0 plus asynchronous L1</a:t>
            </a:r>
            <a:endParaRPr lang="en-GB" sz="2000" dirty="0"/>
          </a:p>
        </p:txBody>
      </p:sp>
      <p:sp>
        <p:nvSpPr>
          <p:cNvPr id="7" name="Ellipse 6"/>
          <p:cNvSpPr/>
          <p:nvPr/>
        </p:nvSpPr>
        <p:spPr>
          <a:xfrm>
            <a:off x="2987824" y="2924944"/>
            <a:ext cx="3456384" cy="1368152"/>
          </a:xfrm>
          <a:prstGeom prst="ellipse">
            <a:avLst/>
          </a:prstGeom>
          <a:noFill/>
          <a:ln>
            <a:solidFill>
              <a:srgbClr val="FF0000">
                <a:alpha val="5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hteck 10"/>
          <p:cNvSpPr/>
          <p:nvPr/>
        </p:nvSpPr>
        <p:spPr>
          <a:xfrm>
            <a:off x="3707904" y="3573016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V="1">
            <a:off x="2987824" y="3681028"/>
            <a:ext cx="1008112" cy="0"/>
          </a:xfrm>
          <a:prstGeom prst="line">
            <a:avLst/>
          </a:prstGeom>
          <a:noFill/>
          <a:ln w="698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pic>
        <p:nvPicPr>
          <p:cNvPr id="12" name="Picture 2" descr="C:\Users\uschaefe\AppData\Local\Microsoft\Windows\Temporary Internet Files\Content.IE5\98EF72M1\MC90043252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942" y="3082909"/>
            <a:ext cx="393948" cy="4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544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Upgrade activities in Mainz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Simulations of topological algorithms at high luminosities (10</a:t>
            </a:r>
            <a:r>
              <a:rPr lang="en-GB" baseline="30000" dirty="0" smtClean="0"/>
              <a:t>34 </a:t>
            </a:r>
            <a:r>
              <a:rPr lang="en-GB" dirty="0" smtClean="0">
                <a:sym typeface="Wingdings" pitchFamily="2" charset="2"/>
              </a:rPr>
              <a:t>cm</a:t>
            </a:r>
            <a:r>
              <a:rPr lang="en-GB" baseline="30000" dirty="0" smtClean="0">
                <a:sym typeface="Wingdings" pitchFamily="2" charset="2"/>
              </a:rPr>
              <a:t>-2</a:t>
            </a:r>
            <a:r>
              <a:rPr lang="en-GB" dirty="0" smtClean="0">
                <a:sym typeface="Wingdings" pitchFamily="2" charset="2"/>
              </a:rPr>
              <a:t>s</a:t>
            </a:r>
            <a:r>
              <a:rPr lang="en-GB" baseline="30000" dirty="0" smtClean="0">
                <a:sym typeface="Wingdings" pitchFamily="2" charset="2"/>
              </a:rPr>
              <a:t>-1</a:t>
            </a:r>
            <a:r>
              <a:rPr lang="en-GB" dirty="0" smtClean="0"/>
              <a:t>), high pile-up</a:t>
            </a:r>
          </a:p>
          <a:p>
            <a:r>
              <a:rPr lang="en-GB" dirty="0" smtClean="0"/>
              <a:t>Simulation and implementation of the algorithms in VHDL</a:t>
            </a:r>
          </a:p>
          <a:p>
            <a:r>
              <a:rPr lang="en-GB" dirty="0" smtClean="0"/>
              <a:t>Improvements </a:t>
            </a:r>
            <a:r>
              <a:rPr lang="en-GB" dirty="0"/>
              <a:t>on VHDL code for current processors</a:t>
            </a:r>
          </a:p>
          <a:p>
            <a:r>
              <a:rPr lang="en-GB" dirty="0" smtClean="0"/>
              <a:t>Design of demonstrator modules for phase 1 and phase 2</a:t>
            </a:r>
          </a:p>
          <a:p>
            <a:pPr lvl="1"/>
            <a:r>
              <a:rPr lang="en-GB" dirty="0" smtClean="0"/>
              <a:t>Topological processor</a:t>
            </a:r>
          </a:p>
          <a:p>
            <a:pPr lvl="1"/>
            <a:r>
              <a:rPr lang="en-GB" dirty="0" smtClean="0"/>
              <a:t>Phase-2 Level-0 sliding windows processor</a:t>
            </a:r>
          </a:p>
          <a:p>
            <a:r>
              <a:rPr lang="en-GB" dirty="0" smtClean="0"/>
              <a:t>Latency optimization </a:t>
            </a:r>
            <a:endParaRPr lang="en-GB" dirty="0"/>
          </a:p>
          <a:p>
            <a:pPr lvl="1"/>
            <a:r>
              <a:rPr lang="en-GB" dirty="0" smtClean="0"/>
              <a:t>Data replication schemes </a:t>
            </a:r>
          </a:p>
          <a:p>
            <a:pPr lvl="1"/>
            <a:r>
              <a:rPr lang="en-GB" dirty="0" smtClean="0"/>
              <a:t>FPGA on-chip MGT operation modes and fabric interfaces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9367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Demonstrators / Prototypes so far…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8835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pPr>
              <a:lnSpc>
                <a:spcPct val="110000"/>
              </a:lnSpc>
            </a:pPr>
            <a:r>
              <a:rPr lang="en-GB" dirty="0" smtClean="0"/>
              <a:t>Work on a </a:t>
            </a:r>
            <a:r>
              <a:rPr lang="en-GB" b="1" dirty="0" smtClean="0"/>
              <a:t>CMM++</a:t>
            </a:r>
            <a:r>
              <a:rPr lang="en-GB" dirty="0" smtClean="0"/>
              <a:t> prototype has </a:t>
            </a:r>
            <a:r>
              <a:rPr lang="en-GB" dirty="0"/>
              <a:t>started recently at MSU. </a:t>
            </a:r>
            <a:r>
              <a:rPr lang="en-GB" dirty="0" smtClean="0"/>
              <a:t>Currently at specifications stage. Will serve as data input for the topological processor </a:t>
            </a:r>
          </a:p>
          <a:p>
            <a:endParaRPr lang="en-GB" sz="1100" dirty="0" smtClean="0"/>
          </a:p>
          <a:p>
            <a:r>
              <a:rPr lang="en-GB" dirty="0" smtClean="0"/>
              <a:t>“</a:t>
            </a:r>
            <a:r>
              <a:rPr lang="en-GB" b="1" dirty="0"/>
              <a:t>GOLD</a:t>
            </a:r>
            <a:r>
              <a:rPr lang="en-GB" dirty="0"/>
              <a:t>” demonstrator </a:t>
            </a:r>
            <a:r>
              <a:rPr lang="en-GB" dirty="0" smtClean="0"/>
              <a:t>(not just) for a </a:t>
            </a:r>
            <a:r>
              <a:rPr lang="en-GB" b="1" dirty="0" smtClean="0"/>
              <a:t>topological </a:t>
            </a:r>
            <a:r>
              <a:rPr lang="en-GB" b="1" dirty="0"/>
              <a:t>processor</a:t>
            </a:r>
            <a:r>
              <a:rPr lang="en-GB" dirty="0"/>
              <a:t> currently being developed in </a:t>
            </a:r>
            <a:r>
              <a:rPr lang="en-GB" dirty="0" smtClean="0"/>
              <a:t>Mainz </a:t>
            </a:r>
            <a:br>
              <a:rPr lang="en-GB" dirty="0" smtClean="0"/>
            </a:br>
            <a:r>
              <a:rPr lang="en-GB" b="1" dirty="0" smtClean="0">
                <a:sym typeface="Wingdings" pitchFamily="2" charset="2"/>
              </a:rPr>
              <a:t>Latency</a:t>
            </a:r>
            <a:r>
              <a:rPr lang="en-GB" dirty="0">
                <a:sym typeface="Wingdings" pitchFamily="2" charset="2"/>
              </a:rPr>
              <a:t>	</a:t>
            </a:r>
            <a:r>
              <a:rPr lang="en-GB" dirty="0" smtClean="0">
                <a:sym typeface="Wingdings" pitchFamily="2" charset="2"/>
              </a:rPr>
              <a:t> data replication schemes</a:t>
            </a:r>
            <a:br>
              <a:rPr lang="en-GB" dirty="0" smtClean="0">
                <a:sym typeface="Wingdings" pitchFamily="2" charset="2"/>
              </a:rPr>
            </a:br>
            <a:r>
              <a:rPr lang="en-GB" b="1" dirty="0" smtClean="0">
                <a:sym typeface="Wingdings" pitchFamily="2" charset="2"/>
              </a:rPr>
              <a:t>Density</a:t>
            </a:r>
            <a:r>
              <a:rPr lang="en-GB" dirty="0">
                <a:sym typeface="Wingdings" pitchFamily="2" charset="2"/>
              </a:rPr>
              <a:t>	</a:t>
            </a:r>
            <a:r>
              <a:rPr lang="en-GB" dirty="0" smtClean="0">
                <a:sym typeface="Wingdings" pitchFamily="2" charset="2"/>
              </a:rPr>
              <a:t> processing power, connectivity</a:t>
            </a:r>
          </a:p>
          <a:p>
            <a:endParaRPr lang="en-GB" sz="9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6" name="Bild 109" descr="Backplanetest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" r="3915" b="2170"/>
          <a:stretch>
            <a:fillRect/>
          </a:stretch>
        </p:blipFill>
        <p:spPr bwMode="auto">
          <a:xfrm rot="10800000">
            <a:off x="6012160" y="836712"/>
            <a:ext cx="3072804" cy="272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5220072" y="2278227"/>
            <a:ext cx="685800" cy="1219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D703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>
              <a:cs typeface="Arial" charset="0"/>
            </a:endParaRPr>
          </a:p>
        </p:txBody>
      </p:sp>
      <p:sp>
        <p:nvSpPr>
          <p:cNvPr id="8" name="AutoShape 23"/>
          <p:cNvSpPr>
            <a:spLocks noChangeArrowheads="1"/>
          </p:cNvSpPr>
          <p:nvPr/>
        </p:nvSpPr>
        <p:spPr bwMode="auto">
          <a:xfrm>
            <a:off x="7308304" y="1973427"/>
            <a:ext cx="685800" cy="609600"/>
          </a:xfrm>
          <a:prstGeom prst="rightArrow">
            <a:avLst>
              <a:gd name="adj1" fmla="val 50000"/>
              <a:gd name="adj2" fmla="val 28125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>
              <a:cs typeface="Arial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5220072" y="977716"/>
            <a:ext cx="685800" cy="1219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D703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>
              <a:cs typeface="Arial" charset="0"/>
            </a:endParaRP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179512" y="836712"/>
            <a:ext cx="4968552" cy="324036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dirty="0" smtClean="0"/>
              <a:t>Mainz-built “</a:t>
            </a:r>
            <a:r>
              <a:rPr lang="en-GB" b="1" dirty="0" smtClean="0"/>
              <a:t>BLT</a:t>
            </a:r>
            <a:r>
              <a:rPr lang="en-GB" dirty="0" smtClean="0"/>
              <a:t>” </a:t>
            </a:r>
            <a:br>
              <a:rPr lang="en-GB" dirty="0" smtClean="0"/>
            </a:br>
            <a:r>
              <a:rPr lang="en-GB" dirty="0" smtClean="0"/>
              <a:t>backplane and link tester, equipped </a:t>
            </a:r>
            <a:r>
              <a:rPr lang="en-GB" dirty="0"/>
              <a:t>with </a:t>
            </a:r>
            <a:r>
              <a:rPr lang="en-GB" dirty="0" err="1"/>
              <a:t>Avago</a:t>
            </a:r>
            <a:r>
              <a:rPr lang="en-GB" dirty="0"/>
              <a:t> opto-link interface (12-channel, 6.4Gb/s) and LHC bunch clock jitter cleaning </a:t>
            </a:r>
            <a:r>
              <a:rPr lang="en-GB" dirty="0" smtClean="0"/>
              <a:t>hardware.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Successfully verified backplane data  reception </a:t>
            </a:r>
            <a:r>
              <a:rPr lang="en-GB" dirty="0"/>
              <a:t>(</a:t>
            </a:r>
            <a:r>
              <a:rPr lang="en-GB" dirty="0" smtClean="0"/>
              <a:t>160Mb/s) and opto link operation. </a:t>
            </a:r>
            <a:endParaRPr lang="en-GB" sz="900" b="1" dirty="0"/>
          </a:p>
        </p:txBody>
      </p:sp>
    </p:spTree>
    <p:extLst>
      <p:ext uri="{BB962C8B-B14F-4D97-AF65-F5344CB8AC3E}">
        <p14:creationId xmlns:p14="http://schemas.microsoft.com/office/powerpoint/2010/main" val="1682994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285720" y="928670"/>
            <a:ext cx="7215238" cy="5929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GOLD – Generic Opto Link Demonstrator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980728"/>
            <a:ext cx="4669690" cy="523435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sz="2400" b="1" dirty="0" smtClean="0"/>
              <a:t>«</a:t>
            </a:r>
            <a:r>
              <a:rPr lang="en-GB" sz="2400" b="1" dirty="0"/>
              <a:t>data concentrator</a:t>
            </a:r>
            <a:r>
              <a:rPr lang="en-GB" sz="2400" b="1" dirty="0" smtClean="0"/>
              <a:t>» scheme:</a:t>
            </a:r>
            <a:br>
              <a:rPr lang="en-GB" sz="2400" b="1" dirty="0" smtClean="0"/>
            </a:br>
            <a:r>
              <a:rPr lang="en-GB" sz="2400" b="1" dirty="0" smtClean="0"/>
              <a:t>many in – few out</a:t>
            </a:r>
          </a:p>
          <a:p>
            <a:r>
              <a:rPr lang="en-GB" sz="2400" b="1" dirty="0" smtClean="0"/>
              <a:t>Advanced TCA form factor</a:t>
            </a:r>
          </a:p>
          <a:p>
            <a:r>
              <a:rPr lang="en-GB" sz="2400" b="1" dirty="0" smtClean="0"/>
              <a:t>Limited connectivity on front panel</a:t>
            </a:r>
          </a:p>
          <a:p>
            <a:r>
              <a:rPr lang="en-GB" sz="2400" b="1" dirty="0" smtClean="0"/>
              <a:t>Input links via optical connectors  in zone 3</a:t>
            </a:r>
          </a:p>
          <a:p>
            <a:r>
              <a:rPr lang="en-GB" sz="2400" b="1" dirty="0" smtClean="0"/>
              <a:t>12-channel 10Gb/s </a:t>
            </a:r>
            <a:r>
              <a:rPr lang="en-GB" sz="2400" b="1" dirty="0" err="1" smtClean="0"/>
              <a:t>opto</a:t>
            </a:r>
            <a:r>
              <a:rPr lang="en-GB" sz="2400" b="1" dirty="0" smtClean="0"/>
              <a:t> modules on daughter card</a:t>
            </a:r>
          </a:p>
          <a:p>
            <a:r>
              <a:rPr lang="en-GB" sz="2400" b="1" dirty="0" smtClean="0"/>
              <a:t>Electrical connectivity up to 10Gb/s in zone 2</a:t>
            </a:r>
          </a:p>
          <a:p>
            <a:r>
              <a:rPr lang="de-DE" sz="2400" b="1" dirty="0" smtClean="0"/>
              <a:t>Power </a:t>
            </a:r>
            <a:r>
              <a:rPr lang="de-DE" sz="2400" b="1" dirty="0" err="1" smtClean="0"/>
              <a:t>budget</a:t>
            </a:r>
            <a:r>
              <a:rPr lang="de-DE" sz="2400" b="1" dirty="0" smtClean="0"/>
              <a:t> ~400W</a:t>
            </a:r>
            <a:endParaRPr lang="en-GB" sz="2400" b="1" dirty="0" smtClean="0"/>
          </a:p>
          <a:p>
            <a:endParaRPr lang="en-GB" sz="2400" dirty="0" smtClean="0"/>
          </a:p>
          <a:p>
            <a:endParaRPr lang="en-GB" sz="2400" dirty="0" smtClean="0"/>
          </a:p>
        </p:txBody>
      </p:sp>
      <p:sp>
        <p:nvSpPr>
          <p:cNvPr id="8" name="Rechteck 7"/>
          <p:cNvSpPr/>
          <p:nvPr/>
        </p:nvSpPr>
        <p:spPr>
          <a:xfrm>
            <a:off x="7643834" y="928670"/>
            <a:ext cx="1357322" cy="5929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hteck 93"/>
          <p:cNvSpPr/>
          <p:nvPr/>
        </p:nvSpPr>
        <p:spPr>
          <a:xfrm>
            <a:off x="5786446" y="2428868"/>
            <a:ext cx="1500198" cy="12144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hteck 79"/>
          <p:cNvSpPr/>
          <p:nvPr/>
        </p:nvSpPr>
        <p:spPr>
          <a:xfrm rot="5400000">
            <a:off x="7393801" y="1178703"/>
            <a:ext cx="28575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16</a:t>
            </a:fld>
            <a:endParaRPr lang="en-GB" dirty="0"/>
          </a:p>
        </p:txBody>
      </p:sp>
      <p:grpSp>
        <p:nvGrpSpPr>
          <p:cNvPr id="12" name="Gruppieren 23"/>
          <p:cNvGrpSpPr/>
          <p:nvPr/>
        </p:nvGrpSpPr>
        <p:grpSpPr>
          <a:xfrm>
            <a:off x="117894" y="2512228"/>
            <a:ext cx="1000100" cy="357190"/>
            <a:chOff x="0" y="1214422"/>
            <a:chExt cx="1000100" cy="357190"/>
          </a:xfrm>
        </p:grpSpPr>
        <p:sp>
          <p:nvSpPr>
            <p:cNvPr id="25" name="Rechteck 24"/>
            <p:cNvSpPr/>
            <p:nvPr/>
          </p:nvSpPr>
          <p:spPr>
            <a:xfrm>
              <a:off x="214282" y="1214422"/>
              <a:ext cx="785818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0" y="1357298"/>
              <a:ext cx="285752" cy="714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uppieren 26"/>
          <p:cNvGrpSpPr/>
          <p:nvPr/>
        </p:nvGrpSpPr>
        <p:grpSpPr>
          <a:xfrm>
            <a:off x="130929" y="2939053"/>
            <a:ext cx="857224" cy="214314"/>
            <a:chOff x="0" y="1214422"/>
            <a:chExt cx="1000100" cy="357190"/>
          </a:xfrm>
        </p:grpSpPr>
        <p:sp>
          <p:nvSpPr>
            <p:cNvPr id="28" name="Rechteck 27"/>
            <p:cNvSpPr/>
            <p:nvPr/>
          </p:nvSpPr>
          <p:spPr>
            <a:xfrm>
              <a:off x="214282" y="1214422"/>
              <a:ext cx="785818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0" y="1357298"/>
              <a:ext cx="285752" cy="714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7" name="Rechteck 56"/>
          <p:cNvSpPr/>
          <p:nvPr/>
        </p:nvSpPr>
        <p:spPr>
          <a:xfrm>
            <a:off x="7429520" y="3714728"/>
            <a:ext cx="285752" cy="3143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Freihandform 72"/>
          <p:cNvSpPr/>
          <p:nvPr/>
        </p:nvSpPr>
        <p:spPr>
          <a:xfrm>
            <a:off x="6072198" y="1357298"/>
            <a:ext cx="1285884" cy="1453454"/>
          </a:xfrm>
          <a:custGeom>
            <a:avLst/>
            <a:gdLst>
              <a:gd name="connsiteX0" fmla="*/ 1425 w 1172199"/>
              <a:gd name="connsiteY0" fmla="*/ 1239140 h 1239140"/>
              <a:gd name="connsiteX1" fmla="*/ 18516 w 1172199"/>
              <a:gd name="connsiteY1" fmla="*/ 897308 h 1239140"/>
              <a:gd name="connsiteX2" fmla="*/ 18516 w 1172199"/>
              <a:gd name="connsiteY2" fmla="*/ 555476 h 1239140"/>
              <a:gd name="connsiteX3" fmla="*/ 18516 w 1172199"/>
              <a:gd name="connsiteY3" fmla="*/ 264919 h 1239140"/>
              <a:gd name="connsiteX4" fmla="*/ 129612 w 1172199"/>
              <a:gd name="connsiteY4" fmla="*/ 102549 h 1239140"/>
              <a:gd name="connsiteX5" fmla="*/ 479989 w 1172199"/>
              <a:gd name="connsiteY5" fmla="*/ 17091 h 1239140"/>
              <a:gd name="connsiteX6" fmla="*/ 804729 w 1172199"/>
              <a:gd name="connsiteY6" fmla="*/ 8545 h 1239140"/>
              <a:gd name="connsiteX7" fmla="*/ 975645 w 1172199"/>
              <a:gd name="connsiteY7" fmla="*/ 0 h 1239140"/>
              <a:gd name="connsiteX8" fmla="*/ 1172199 w 1172199"/>
              <a:gd name="connsiteY8" fmla="*/ 8545 h 12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199" h="1239140">
                <a:moveTo>
                  <a:pt x="1425" y="1239140"/>
                </a:moveTo>
                <a:cubicBezTo>
                  <a:pt x="8546" y="1125196"/>
                  <a:pt x="15668" y="1011252"/>
                  <a:pt x="18516" y="897308"/>
                </a:cubicBezTo>
                <a:cubicBezTo>
                  <a:pt x="21364" y="783364"/>
                  <a:pt x="18516" y="555476"/>
                  <a:pt x="18516" y="555476"/>
                </a:cubicBezTo>
                <a:cubicBezTo>
                  <a:pt x="18516" y="450078"/>
                  <a:pt x="0" y="340407"/>
                  <a:pt x="18516" y="264919"/>
                </a:cubicBezTo>
                <a:cubicBezTo>
                  <a:pt x="37032" y="189431"/>
                  <a:pt x="52700" y="143854"/>
                  <a:pt x="129612" y="102549"/>
                </a:cubicBezTo>
                <a:cubicBezTo>
                  <a:pt x="206524" y="61244"/>
                  <a:pt x="367469" y="32758"/>
                  <a:pt x="479989" y="17091"/>
                </a:cubicBezTo>
                <a:cubicBezTo>
                  <a:pt x="592509" y="1424"/>
                  <a:pt x="722120" y="11394"/>
                  <a:pt x="804729" y="8545"/>
                </a:cubicBezTo>
                <a:cubicBezTo>
                  <a:pt x="887338" y="5697"/>
                  <a:pt x="914400" y="0"/>
                  <a:pt x="975645" y="0"/>
                </a:cubicBezTo>
                <a:cubicBezTo>
                  <a:pt x="1036890" y="0"/>
                  <a:pt x="1172199" y="8545"/>
                  <a:pt x="1172199" y="8545"/>
                </a:cubicBezTo>
              </a:path>
            </a:pathLst>
          </a:custGeom>
          <a:ln w="1047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hteck 58"/>
          <p:cNvSpPr/>
          <p:nvPr/>
        </p:nvSpPr>
        <p:spPr>
          <a:xfrm rot="5400000">
            <a:off x="5715008" y="2857464"/>
            <a:ext cx="78581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Freihandform 77"/>
          <p:cNvSpPr/>
          <p:nvPr/>
        </p:nvSpPr>
        <p:spPr>
          <a:xfrm>
            <a:off x="6572264" y="1785926"/>
            <a:ext cx="785818" cy="1310578"/>
          </a:xfrm>
          <a:custGeom>
            <a:avLst/>
            <a:gdLst>
              <a:gd name="connsiteX0" fmla="*/ 1425 w 1172199"/>
              <a:gd name="connsiteY0" fmla="*/ 1239140 h 1239140"/>
              <a:gd name="connsiteX1" fmla="*/ 18516 w 1172199"/>
              <a:gd name="connsiteY1" fmla="*/ 897308 h 1239140"/>
              <a:gd name="connsiteX2" fmla="*/ 18516 w 1172199"/>
              <a:gd name="connsiteY2" fmla="*/ 555476 h 1239140"/>
              <a:gd name="connsiteX3" fmla="*/ 18516 w 1172199"/>
              <a:gd name="connsiteY3" fmla="*/ 264919 h 1239140"/>
              <a:gd name="connsiteX4" fmla="*/ 129612 w 1172199"/>
              <a:gd name="connsiteY4" fmla="*/ 102549 h 1239140"/>
              <a:gd name="connsiteX5" fmla="*/ 479989 w 1172199"/>
              <a:gd name="connsiteY5" fmla="*/ 17091 h 1239140"/>
              <a:gd name="connsiteX6" fmla="*/ 804729 w 1172199"/>
              <a:gd name="connsiteY6" fmla="*/ 8545 h 1239140"/>
              <a:gd name="connsiteX7" fmla="*/ 975645 w 1172199"/>
              <a:gd name="connsiteY7" fmla="*/ 0 h 1239140"/>
              <a:gd name="connsiteX8" fmla="*/ 1172199 w 1172199"/>
              <a:gd name="connsiteY8" fmla="*/ 8545 h 12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199" h="1239140">
                <a:moveTo>
                  <a:pt x="1425" y="1239140"/>
                </a:moveTo>
                <a:cubicBezTo>
                  <a:pt x="8546" y="1125196"/>
                  <a:pt x="15668" y="1011252"/>
                  <a:pt x="18516" y="897308"/>
                </a:cubicBezTo>
                <a:cubicBezTo>
                  <a:pt x="21364" y="783364"/>
                  <a:pt x="18516" y="555476"/>
                  <a:pt x="18516" y="555476"/>
                </a:cubicBezTo>
                <a:cubicBezTo>
                  <a:pt x="18516" y="450078"/>
                  <a:pt x="0" y="340407"/>
                  <a:pt x="18516" y="264919"/>
                </a:cubicBezTo>
                <a:cubicBezTo>
                  <a:pt x="37032" y="189431"/>
                  <a:pt x="52700" y="143854"/>
                  <a:pt x="129612" y="102549"/>
                </a:cubicBezTo>
                <a:cubicBezTo>
                  <a:pt x="206524" y="61244"/>
                  <a:pt x="367469" y="32758"/>
                  <a:pt x="479989" y="17091"/>
                </a:cubicBezTo>
                <a:cubicBezTo>
                  <a:pt x="592509" y="1424"/>
                  <a:pt x="722120" y="11394"/>
                  <a:pt x="804729" y="8545"/>
                </a:cubicBezTo>
                <a:cubicBezTo>
                  <a:pt x="887338" y="5697"/>
                  <a:pt x="914400" y="0"/>
                  <a:pt x="975645" y="0"/>
                </a:cubicBezTo>
                <a:cubicBezTo>
                  <a:pt x="1036890" y="0"/>
                  <a:pt x="1172199" y="8545"/>
                  <a:pt x="1172199" y="8545"/>
                </a:cubicBezTo>
              </a:path>
            </a:pathLst>
          </a:custGeom>
          <a:ln w="1047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hteck 73"/>
          <p:cNvSpPr/>
          <p:nvPr/>
        </p:nvSpPr>
        <p:spPr>
          <a:xfrm rot="5400000">
            <a:off x="6143636" y="2857496"/>
            <a:ext cx="78581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Freihandform 78"/>
          <p:cNvSpPr/>
          <p:nvPr/>
        </p:nvSpPr>
        <p:spPr>
          <a:xfrm>
            <a:off x="6929454" y="2214554"/>
            <a:ext cx="500066" cy="1167702"/>
          </a:xfrm>
          <a:custGeom>
            <a:avLst/>
            <a:gdLst>
              <a:gd name="connsiteX0" fmla="*/ 1425 w 1172199"/>
              <a:gd name="connsiteY0" fmla="*/ 1239140 h 1239140"/>
              <a:gd name="connsiteX1" fmla="*/ 18516 w 1172199"/>
              <a:gd name="connsiteY1" fmla="*/ 897308 h 1239140"/>
              <a:gd name="connsiteX2" fmla="*/ 18516 w 1172199"/>
              <a:gd name="connsiteY2" fmla="*/ 555476 h 1239140"/>
              <a:gd name="connsiteX3" fmla="*/ 18516 w 1172199"/>
              <a:gd name="connsiteY3" fmla="*/ 264919 h 1239140"/>
              <a:gd name="connsiteX4" fmla="*/ 129612 w 1172199"/>
              <a:gd name="connsiteY4" fmla="*/ 102549 h 1239140"/>
              <a:gd name="connsiteX5" fmla="*/ 479989 w 1172199"/>
              <a:gd name="connsiteY5" fmla="*/ 17091 h 1239140"/>
              <a:gd name="connsiteX6" fmla="*/ 804729 w 1172199"/>
              <a:gd name="connsiteY6" fmla="*/ 8545 h 1239140"/>
              <a:gd name="connsiteX7" fmla="*/ 975645 w 1172199"/>
              <a:gd name="connsiteY7" fmla="*/ 0 h 1239140"/>
              <a:gd name="connsiteX8" fmla="*/ 1172199 w 1172199"/>
              <a:gd name="connsiteY8" fmla="*/ 8545 h 12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199" h="1239140">
                <a:moveTo>
                  <a:pt x="1425" y="1239140"/>
                </a:moveTo>
                <a:cubicBezTo>
                  <a:pt x="8546" y="1125196"/>
                  <a:pt x="15668" y="1011252"/>
                  <a:pt x="18516" y="897308"/>
                </a:cubicBezTo>
                <a:cubicBezTo>
                  <a:pt x="21364" y="783364"/>
                  <a:pt x="18516" y="555476"/>
                  <a:pt x="18516" y="555476"/>
                </a:cubicBezTo>
                <a:cubicBezTo>
                  <a:pt x="18516" y="450078"/>
                  <a:pt x="0" y="340407"/>
                  <a:pt x="18516" y="264919"/>
                </a:cubicBezTo>
                <a:cubicBezTo>
                  <a:pt x="37032" y="189431"/>
                  <a:pt x="52700" y="143854"/>
                  <a:pt x="129612" y="102549"/>
                </a:cubicBezTo>
                <a:cubicBezTo>
                  <a:pt x="206524" y="61244"/>
                  <a:pt x="367469" y="32758"/>
                  <a:pt x="479989" y="17091"/>
                </a:cubicBezTo>
                <a:cubicBezTo>
                  <a:pt x="592509" y="1424"/>
                  <a:pt x="722120" y="11394"/>
                  <a:pt x="804729" y="8545"/>
                </a:cubicBezTo>
                <a:cubicBezTo>
                  <a:pt x="887338" y="5697"/>
                  <a:pt x="914400" y="0"/>
                  <a:pt x="975645" y="0"/>
                </a:cubicBezTo>
                <a:cubicBezTo>
                  <a:pt x="1036890" y="0"/>
                  <a:pt x="1172199" y="8545"/>
                  <a:pt x="1172199" y="8545"/>
                </a:cubicBezTo>
              </a:path>
            </a:pathLst>
          </a:custGeom>
          <a:ln w="1047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hteck 74"/>
          <p:cNvSpPr/>
          <p:nvPr/>
        </p:nvSpPr>
        <p:spPr>
          <a:xfrm rot="5400000">
            <a:off x="6572264" y="2857496"/>
            <a:ext cx="78581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hteck 80"/>
          <p:cNvSpPr/>
          <p:nvPr/>
        </p:nvSpPr>
        <p:spPr>
          <a:xfrm rot="5400000">
            <a:off x="7393801" y="1607331"/>
            <a:ext cx="28575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83" name="Freihandform 82"/>
          <p:cNvSpPr/>
          <p:nvPr/>
        </p:nvSpPr>
        <p:spPr>
          <a:xfrm rot="5400000">
            <a:off x="5533383" y="3533106"/>
            <a:ext cx="5500704" cy="1149087"/>
          </a:xfrm>
          <a:custGeom>
            <a:avLst/>
            <a:gdLst>
              <a:gd name="connsiteX0" fmla="*/ 1425 w 1172199"/>
              <a:gd name="connsiteY0" fmla="*/ 1239140 h 1239140"/>
              <a:gd name="connsiteX1" fmla="*/ 18516 w 1172199"/>
              <a:gd name="connsiteY1" fmla="*/ 897308 h 1239140"/>
              <a:gd name="connsiteX2" fmla="*/ 18516 w 1172199"/>
              <a:gd name="connsiteY2" fmla="*/ 555476 h 1239140"/>
              <a:gd name="connsiteX3" fmla="*/ 18516 w 1172199"/>
              <a:gd name="connsiteY3" fmla="*/ 264919 h 1239140"/>
              <a:gd name="connsiteX4" fmla="*/ 129612 w 1172199"/>
              <a:gd name="connsiteY4" fmla="*/ 102549 h 1239140"/>
              <a:gd name="connsiteX5" fmla="*/ 479989 w 1172199"/>
              <a:gd name="connsiteY5" fmla="*/ 17091 h 1239140"/>
              <a:gd name="connsiteX6" fmla="*/ 804729 w 1172199"/>
              <a:gd name="connsiteY6" fmla="*/ 8545 h 1239140"/>
              <a:gd name="connsiteX7" fmla="*/ 975645 w 1172199"/>
              <a:gd name="connsiteY7" fmla="*/ 0 h 1239140"/>
              <a:gd name="connsiteX8" fmla="*/ 1172199 w 1172199"/>
              <a:gd name="connsiteY8" fmla="*/ 8545 h 12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199" h="1239140">
                <a:moveTo>
                  <a:pt x="1425" y="1239140"/>
                </a:moveTo>
                <a:cubicBezTo>
                  <a:pt x="8546" y="1125196"/>
                  <a:pt x="15668" y="1011252"/>
                  <a:pt x="18516" y="897308"/>
                </a:cubicBezTo>
                <a:cubicBezTo>
                  <a:pt x="21364" y="783364"/>
                  <a:pt x="18516" y="555476"/>
                  <a:pt x="18516" y="555476"/>
                </a:cubicBezTo>
                <a:cubicBezTo>
                  <a:pt x="18516" y="450078"/>
                  <a:pt x="0" y="340407"/>
                  <a:pt x="18516" y="264919"/>
                </a:cubicBezTo>
                <a:cubicBezTo>
                  <a:pt x="37032" y="189431"/>
                  <a:pt x="52700" y="143854"/>
                  <a:pt x="129612" y="102549"/>
                </a:cubicBezTo>
                <a:cubicBezTo>
                  <a:pt x="206524" y="61244"/>
                  <a:pt x="367469" y="32758"/>
                  <a:pt x="479989" y="17091"/>
                </a:cubicBezTo>
                <a:cubicBezTo>
                  <a:pt x="592509" y="1424"/>
                  <a:pt x="722120" y="11394"/>
                  <a:pt x="804729" y="8545"/>
                </a:cubicBezTo>
                <a:cubicBezTo>
                  <a:pt x="887338" y="5697"/>
                  <a:pt x="914400" y="0"/>
                  <a:pt x="975645" y="0"/>
                </a:cubicBezTo>
                <a:cubicBezTo>
                  <a:pt x="1036890" y="0"/>
                  <a:pt x="1172199" y="8545"/>
                  <a:pt x="1172199" y="8545"/>
                </a:cubicBezTo>
              </a:path>
            </a:pathLst>
          </a:custGeom>
          <a:noFill/>
          <a:ln w="1047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hteck 81"/>
          <p:cNvSpPr/>
          <p:nvPr/>
        </p:nvSpPr>
        <p:spPr>
          <a:xfrm rot="5400000">
            <a:off x="7393801" y="2035959"/>
            <a:ext cx="28575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Freihandform 83"/>
          <p:cNvSpPr/>
          <p:nvPr/>
        </p:nvSpPr>
        <p:spPr>
          <a:xfrm rot="5400000">
            <a:off x="5679290" y="3821886"/>
            <a:ext cx="5072096" cy="1000132"/>
          </a:xfrm>
          <a:custGeom>
            <a:avLst/>
            <a:gdLst>
              <a:gd name="connsiteX0" fmla="*/ 1425 w 1172199"/>
              <a:gd name="connsiteY0" fmla="*/ 1239140 h 1239140"/>
              <a:gd name="connsiteX1" fmla="*/ 18516 w 1172199"/>
              <a:gd name="connsiteY1" fmla="*/ 897308 h 1239140"/>
              <a:gd name="connsiteX2" fmla="*/ 18516 w 1172199"/>
              <a:gd name="connsiteY2" fmla="*/ 555476 h 1239140"/>
              <a:gd name="connsiteX3" fmla="*/ 18516 w 1172199"/>
              <a:gd name="connsiteY3" fmla="*/ 264919 h 1239140"/>
              <a:gd name="connsiteX4" fmla="*/ 129612 w 1172199"/>
              <a:gd name="connsiteY4" fmla="*/ 102549 h 1239140"/>
              <a:gd name="connsiteX5" fmla="*/ 479989 w 1172199"/>
              <a:gd name="connsiteY5" fmla="*/ 17091 h 1239140"/>
              <a:gd name="connsiteX6" fmla="*/ 804729 w 1172199"/>
              <a:gd name="connsiteY6" fmla="*/ 8545 h 1239140"/>
              <a:gd name="connsiteX7" fmla="*/ 975645 w 1172199"/>
              <a:gd name="connsiteY7" fmla="*/ 0 h 1239140"/>
              <a:gd name="connsiteX8" fmla="*/ 1172199 w 1172199"/>
              <a:gd name="connsiteY8" fmla="*/ 8545 h 12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199" h="1239140">
                <a:moveTo>
                  <a:pt x="1425" y="1239140"/>
                </a:moveTo>
                <a:cubicBezTo>
                  <a:pt x="8546" y="1125196"/>
                  <a:pt x="15668" y="1011252"/>
                  <a:pt x="18516" y="897308"/>
                </a:cubicBezTo>
                <a:cubicBezTo>
                  <a:pt x="21364" y="783364"/>
                  <a:pt x="18516" y="555476"/>
                  <a:pt x="18516" y="555476"/>
                </a:cubicBezTo>
                <a:cubicBezTo>
                  <a:pt x="18516" y="450078"/>
                  <a:pt x="0" y="340407"/>
                  <a:pt x="18516" y="264919"/>
                </a:cubicBezTo>
                <a:cubicBezTo>
                  <a:pt x="37032" y="189431"/>
                  <a:pt x="52700" y="143854"/>
                  <a:pt x="129612" y="102549"/>
                </a:cubicBezTo>
                <a:cubicBezTo>
                  <a:pt x="206524" y="61244"/>
                  <a:pt x="367469" y="32758"/>
                  <a:pt x="479989" y="17091"/>
                </a:cubicBezTo>
                <a:cubicBezTo>
                  <a:pt x="592509" y="1424"/>
                  <a:pt x="722120" y="11394"/>
                  <a:pt x="804729" y="8545"/>
                </a:cubicBezTo>
                <a:cubicBezTo>
                  <a:pt x="887338" y="5697"/>
                  <a:pt x="914400" y="0"/>
                  <a:pt x="975645" y="0"/>
                </a:cubicBezTo>
                <a:cubicBezTo>
                  <a:pt x="1036890" y="0"/>
                  <a:pt x="1172199" y="8545"/>
                  <a:pt x="1172199" y="8545"/>
                </a:cubicBezTo>
              </a:path>
            </a:pathLst>
          </a:custGeom>
          <a:noFill/>
          <a:ln w="1047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Freihandform 84"/>
          <p:cNvSpPr/>
          <p:nvPr/>
        </p:nvSpPr>
        <p:spPr>
          <a:xfrm rot="5400000">
            <a:off x="5822179" y="4107651"/>
            <a:ext cx="4643442" cy="857256"/>
          </a:xfrm>
          <a:custGeom>
            <a:avLst/>
            <a:gdLst>
              <a:gd name="connsiteX0" fmla="*/ 1425 w 1172199"/>
              <a:gd name="connsiteY0" fmla="*/ 1239140 h 1239140"/>
              <a:gd name="connsiteX1" fmla="*/ 18516 w 1172199"/>
              <a:gd name="connsiteY1" fmla="*/ 897308 h 1239140"/>
              <a:gd name="connsiteX2" fmla="*/ 18516 w 1172199"/>
              <a:gd name="connsiteY2" fmla="*/ 555476 h 1239140"/>
              <a:gd name="connsiteX3" fmla="*/ 18516 w 1172199"/>
              <a:gd name="connsiteY3" fmla="*/ 264919 h 1239140"/>
              <a:gd name="connsiteX4" fmla="*/ 129612 w 1172199"/>
              <a:gd name="connsiteY4" fmla="*/ 102549 h 1239140"/>
              <a:gd name="connsiteX5" fmla="*/ 479989 w 1172199"/>
              <a:gd name="connsiteY5" fmla="*/ 17091 h 1239140"/>
              <a:gd name="connsiteX6" fmla="*/ 804729 w 1172199"/>
              <a:gd name="connsiteY6" fmla="*/ 8545 h 1239140"/>
              <a:gd name="connsiteX7" fmla="*/ 975645 w 1172199"/>
              <a:gd name="connsiteY7" fmla="*/ 0 h 1239140"/>
              <a:gd name="connsiteX8" fmla="*/ 1172199 w 1172199"/>
              <a:gd name="connsiteY8" fmla="*/ 8545 h 12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199" h="1239140">
                <a:moveTo>
                  <a:pt x="1425" y="1239140"/>
                </a:moveTo>
                <a:cubicBezTo>
                  <a:pt x="8546" y="1125196"/>
                  <a:pt x="15668" y="1011252"/>
                  <a:pt x="18516" y="897308"/>
                </a:cubicBezTo>
                <a:cubicBezTo>
                  <a:pt x="21364" y="783364"/>
                  <a:pt x="18516" y="555476"/>
                  <a:pt x="18516" y="555476"/>
                </a:cubicBezTo>
                <a:cubicBezTo>
                  <a:pt x="18516" y="450078"/>
                  <a:pt x="0" y="340407"/>
                  <a:pt x="18516" y="264919"/>
                </a:cubicBezTo>
                <a:cubicBezTo>
                  <a:pt x="37032" y="189431"/>
                  <a:pt x="52700" y="143854"/>
                  <a:pt x="129612" y="102549"/>
                </a:cubicBezTo>
                <a:cubicBezTo>
                  <a:pt x="206524" y="61244"/>
                  <a:pt x="367469" y="32758"/>
                  <a:pt x="479989" y="17091"/>
                </a:cubicBezTo>
                <a:cubicBezTo>
                  <a:pt x="592509" y="1424"/>
                  <a:pt x="722120" y="11394"/>
                  <a:pt x="804729" y="8545"/>
                </a:cubicBezTo>
                <a:cubicBezTo>
                  <a:pt x="887338" y="5697"/>
                  <a:pt x="914400" y="0"/>
                  <a:pt x="975645" y="0"/>
                </a:cubicBezTo>
                <a:cubicBezTo>
                  <a:pt x="1036890" y="0"/>
                  <a:pt x="1172199" y="8545"/>
                  <a:pt x="1172199" y="8545"/>
                </a:cubicBezTo>
              </a:path>
            </a:pathLst>
          </a:custGeom>
          <a:noFill/>
          <a:ln w="1047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Inhaltsplatzhalter 2"/>
          <p:cNvSpPr txBox="1">
            <a:spLocks/>
          </p:cNvSpPr>
          <p:nvPr/>
        </p:nvSpPr>
        <p:spPr>
          <a:xfrm>
            <a:off x="7929554" y="785794"/>
            <a:ext cx="1214446" cy="785818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 fontScale="3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1B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RTM</a:t>
            </a:r>
          </a:p>
        </p:txBody>
      </p:sp>
      <p:sp>
        <p:nvSpPr>
          <p:cNvPr id="91" name="Inhaltsplatzhalter 2"/>
          <p:cNvSpPr txBox="1">
            <a:spLocks/>
          </p:cNvSpPr>
          <p:nvPr/>
        </p:nvSpPr>
        <p:spPr>
          <a:xfrm>
            <a:off x="238070" y="1142984"/>
            <a:ext cx="1285884" cy="714380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400" b="1" i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front</a:t>
            </a:r>
            <a:endParaRPr kumimoji="0" lang="en-GB" sz="2400" b="1" i="1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1" name="Inhaltsplatzhalter 2"/>
          <p:cNvSpPr txBox="1">
            <a:spLocks/>
          </p:cNvSpPr>
          <p:nvPr/>
        </p:nvSpPr>
        <p:spPr>
          <a:xfrm>
            <a:off x="5643570" y="5929306"/>
            <a:ext cx="1785950" cy="928694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 fontScale="4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88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ATCA</a:t>
            </a:r>
            <a:endParaRPr kumimoji="0" lang="en-GB" sz="8800" b="1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72" name="Gruppieren 26"/>
          <p:cNvGrpSpPr/>
          <p:nvPr/>
        </p:nvGrpSpPr>
        <p:grpSpPr>
          <a:xfrm>
            <a:off x="130929" y="3226608"/>
            <a:ext cx="857224" cy="214314"/>
            <a:chOff x="0" y="1214422"/>
            <a:chExt cx="1000100" cy="357190"/>
          </a:xfrm>
        </p:grpSpPr>
        <p:sp>
          <p:nvSpPr>
            <p:cNvPr id="76" name="Rechteck 75"/>
            <p:cNvSpPr/>
            <p:nvPr/>
          </p:nvSpPr>
          <p:spPr>
            <a:xfrm>
              <a:off x="214282" y="1214422"/>
              <a:ext cx="785818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hteck 76"/>
            <p:cNvSpPr/>
            <p:nvPr/>
          </p:nvSpPr>
          <p:spPr>
            <a:xfrm>
              <a:off x="0" y="1357298"/>
              <a:ext cx="285752" cy="714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6" name="Gruppieren 26"/>
          <p:cNvGrpSpPr/>
          <p:nvPr/>
        </p:nvGrpSpPr>
        <p:grpSpPr>
          <a:xfrm>
            <a:off x="130929" y="3533792"/>
            <a:ext cx="857224" cy="214314"/>
            <a:chOff x="0" y="1214422"/>
            <a:chExt cx="1000100" cy="357190"/>
          </a:xfrm>
        </p:grpSpPr>
        <p:sp>
          <p:nvSpPr>
            <p:cNvPr id="87" name="Rechteck 86"/>
            <p:cNvSpPr/>
            <p:nvPr/>
          </p:nvSpPr>
          <p:spPr>
            <a:xfrm>
              <a:off x="214282" y="1214422"/>
              <a:ext cx="785818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echteck 87"/>
            <p:cNvSpPr/>
            <p:nvPr/>
          </p:nvSpPr>
          <p:spPr>
            <a:xfrm>
              <a:off x="0" y="1357298"/>
              <a:ext cx="285752" cy="714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5" name="Inhaltsplatzhalter 2"/>
          <p:cNvSpPr txBox="1">
            <a:spLocks/>
          </p:cNvSpPr>
          <p:nvPr/>
        </p:nvSpPr>
        <p:spPr>
          <a:xfrm>
            <a:off x="6357950" y="4786322"/>
            <a:ext cx="1071570" cy="857256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 fontScale="5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8800" b="1" noProof="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Z2</a:t>
            </a:r>
            <a:endParaRPr kumimoji="0" lang="en-GB" sz="8800" b="1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6" name="Inhaltsplatzhalter 2"/>
          <p:cNvSpPr txBox="1">
            <a:spLocks/>
          </p:cNvSpPr>
          <p:nvPr/>
        </p:nvSpPr>
        <p:spPr>
          <a:xfrm>
            <a:off x="7286644" y="2357430"/>
            <a:ext cx="1071570" cy="714380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 fontScale="5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8800" b="1" noProof="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Z3</a:t>
            </a:r>
            <a:endParaRPr kumimoji="0" lang="en-GB" sz="8800" b="1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Inhaltsplatzhalter 2"/>
          <p:cNvSpPr txBox="1">
            <a:spLocks/>
          </p:cNvSpPr>
          <p:nvPr/>
        </p:nvSpPr>
        <p:spPr>
          <a:xfrm>
            <a:off x="7572396" y="3141445"/>
            <a:ext cx="1285884" cy="714380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400" b="1" i="1" noProof="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back</a:t>
            </a:r>
            <a:endParaRPr kumimoji="0" lang="en-GB" sz="2400" b="1" i="1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0" name="Gruppieren 23"/>
          <p:cNvGrpSpPr/>
          <p:nvPr/>
        </p:nvGrpSpPr>
        <p:grpSpPr>
          <a:xfrm>
            <a:off x="127537" y="1957355"/>
            <a:ext cx="1000100" cy="357190"/>
            <a:chOff x="0" y="1214422"/>
            <a:chExt cx="1000100" cy="357190"/>
          </a:xfrm>
        </p:grpSpPr>
        <p:sp>
          <p:nvSpPr>
            <p:cNvPr id="41" name="Rechteck 40"/>
            <p:cNvSpPr/>
            <p:nvPr/>
          </p:nvSpPr>
          <p:spPr>
            <a:xfrm>
              <a:off x="214282" y="1214422"/>
              <a:ext cx="785818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hteck 41"/>
            <p:cNvSpPr/>
            <p:nvPr/>
          </p:nvSpPr>
          <p:spPr>
            <a:xfrm>
              <a:off x="0" y="1357298"/>
              <a:ext cx="285752" cy="714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606" y="642918"/>
            <a:ext cx="5851801" cy="5951975"/>
          </a:xfrm>
          <a:prstGeom prst="rect">
            <a:avLst/>
          </a:prstGeom>
        </p:spPr>
      </p:pic>
      <p:sp>
        <p:nvSpPr>
          <p:cNvPr id="119" name="Rechteck 118"/>
          <p:cNvSpPr/>
          <p:nvPr/>
        </p:nvSpPr>
        <p:spPr>
          <a:xfrm>
            <a:off x="46528" y="3594100"/>
            <a:ext cx="3143240" cy="1430349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pPr algn="l"/>
            <a:r>
              <a:rPr lang="en-GB" dirty="0" smtClean="0"/>
              <a:t>GOLD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17" name="Inhaltsplatzhalter 2"/>
          <p:cNvSpPr txBox="1">
            <a:spLocks/>
          </p:cNvSpPr>
          <p:nvPr/>
        </p:nvSpPr>
        <p:spPr>
          <a:xfrm>
            <a:off x="8572496" y="5929330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Inhaltsplatzhalter 2"/>
          <p:cNvSpPr txBox="1">
            <a:spLocks/>
          </p:cNvSpPr>
          <p:nvPr/>
        </p:nvSpPr>
        <p:spPr>
          <a:xfrm>
            <a:off x="8572496" y="3714752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Inhaltsplatzhalter 2"/>
          <p:cNvSpPr txBox="1">
            <a:spLocks/>
          </p:cNvSpPr>
          <p:nvPr/>
        </p:nvSpPr>
        <p:spPr>
          <a:xfrm>
            <a:off x="8572496" y="785794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Inhaltsplatzhalter 2"/>
          <p:cNvSpPr txBox="1">
            <a:spLocks/>
          </p:cNvSpPr>
          <p:nvPr/>
        </p:nvSpPr>
        <p:spPr>
          <a:xfrm>
            <a:off x="8286744" y="1714488"/>
            <a:ext cx="857256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err="1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Opto</a:t>
            </a:r>
            <a:endParaRPr lang="en-GB" sz="2200" b="1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4857752" y="642918"/>
            <a:ext cx="2214578" cy="4000528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ihandform 21"/>
          <p:cNvSpPr/>
          <p:nvPr/>
        </p:nvSpPr>
        <p:spPr>
          <a:xfrm>
            <a:off x="6343686" y="1107265"/>
            <a:ext cx="2071702" cy="857256"/>
          </a:xfrm>
          <a:custGeom>
            <a:avLst/>
            <a:gdLst>
              <a:gd name="connsiteX0" fmla="*/ 2286000 w 2286000"/>
              <a:gd name="connsiteY0" fmla="*/ 1026318 h 1047749"/>
              <a:gd name="connsiteX1" fmla="*/ 2100263 w 2286000"/>
              <a:gd name="connsiteY1" fmla="*/ 1026318 h 1047749"/>
              <a:gd name="connsiteX2" fmla="*/ 1619250 w 2286000"/>
              <a:gd name="connsiteY2" fmla="*/ 931068 h 1047749"/>
              <a:gd name="connsiteX3" fmla="*/ 1114425 w 2286000"/>
              <a:gd name="connsiteY3" fmla="*/ 326231 h 1047749"/>
              <a:gd name="connsiteX4" fmla="*/ 666750 w 2286000"/>
              <a:gd name="connsiteY4" fmla="*/ 50006 h 1047749"/>
              <a:gd name="connsiteX5" fmla="*/ 209550 w 2286000"/>
              <a:gd name="connsiteY5" fmla="*/ 26193 h 1047749"/>
              <a:gd name="connsiteX6" fmla="*/ 0 w 2286000"/>
              <a:gd name="connsiteY6" fmla="*/ 30956 h 104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6000" h="1047749">
                <a:moveTo>
                  <a:pt x="2286000" y="1026318"/>
                </a:moveTo>
                <a:cubicBezTo>
                  <a:pt x="2248694" y="1034255"/>
                  <a:pt x="2211388" y="1042193"/>
                  <a:pt x="2100263" y="1026318"/>
                </a:cubicBezTo>
                <a:cubicBezTo>
                  <a:pt x="1989138" y="1010443"/>
                  <a:pt x="1783556" y="1047749"/>
                  <a:pt x="1619250" y="931068"/>
                </a:cubicBezTo>
                <a:cubicBezTo>
                  <a:pt x="1454944" y="814387"/>
                  <a:pt x="1273175" y="473075"/>
                  <a:pt x="1114425" y="326231"/>
                </a:cubicBezTo>
                <a:cubicBezTo>
                  <a:pt x="955675" y="179387"/>
                  <a:pt x="817562" y="100012"/>
                  <a:pt x="666750" y="50006"/>
                </a:cubicBezTo>
                <a:cubicBezTo>
                  <a:pt x="515938" y="0"/>
                  <a:pt x="320675" y="29368"/>
                  <a:pt x="209550" y="26193"/>
                </a:cubicBezTo>
                <a:cubicBezTo>
                  <a:pt x="98425" y="23018"/>
                  <a:pt x="49212" y="26987"/>
                  <a:pt x="0" y="30956"/>
                </a:cubicBezTo>
              </a:path>
            </a:pathLst>
          </a:custGeom>
          <a:ln w="7302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Gerade Verbindung 46"/>
          <p:cNvCxnSpPr/>
          <p:nvPr/>
        </p:nvCxnSpPr>
        <p:spPr>
          <a:xfrm>
            <a:off x="5522136" y="5085184"/>
            <a:ext cx="928694" cy="0"/>
          </a:xfrm>
          <a:prstGeom prst="line">
            <a:avLst/>
          </a:prstGeom>
          <a:ln w="168275">
            <a:solidFill>
              <a:srgbClr val="4A7EBB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>
            <a:stCxn id="90" idx="3"/>
          </p:cNvCxnSpPr>
          <p:nvPr/>
        </p:nvCxnSpPr>
        <p:spPr>
          <a:xfrm flipV="1">
            <a:off x="4786314" y="3643314"/>
            <a:ext cx="2357454" cy="35719"/>
          </a:xfrm>
          <a:prstGeom prst="line">
            <a:avLst/>
          </a:prstGeom>
          <a:ln w="168275">
            <a:solidFill>
              <a:srgbClr val="4A7EBB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/>
          <p:cNvCxnSpPr/>
          <p:nvPr/>
        </p:nvCxnSpPr>
        <p:spPr>
          <a:xfrm rot="10800000">
            <a:off x="7143768" y="5357826"/>
            <a:ext cx="1000132" cy="1588"/>
          </a:xfrm>
          <a:prstGeom prst="straightConnector1">
            <a:avLst/>
          </a:prstGeom>
          <a:ln w="41275">
            <a:solidFill>
              <a:srgbClr val="0F01B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/>
          <p:nvPr/>
        </p:nvCxnSpPr>
        <p:spPr>
          <a:xfrm rot="10800000">
            <a:off x="5143504" y="4572008"/>
            <a:ext cx="3143272" cy="1588"/>
          </a:xfrm>
          <a:prstGeom prst="straightConnector1">
            <a:avLst/>
          </a:prstGeom>
          <a:ln w="41275">
            <a:solidFill>
              <a:srgbClr val="0F01B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/>
          <p:nvPr/>
        </p:nvCxnSpPr>
        <p:spPr>
          <a:xfrm rot="10800000">
            <a:off x="7429520" y="4572008"/>
            <a:ext cx="428628" cy="1588"/>
          </a:xfrm>
          <a:prstGeom prst="straightConnector1">
            <a:avLst/>
          </a:prstGeom>
          <a:ln w="41275">
            <a:solidFill>
              <a:srgbClr val="0F01B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mit Pfeil 73"/>
          <p:cNvCxnSpPr/>
          <p:nvPr/>
        </p:nvCxnSpPr>
        <p:spPr>
          <a:xfrm rot="10800000">
            <a:off x="7500958" y="5357826"/>
            <a:ext cx="428628" cy="1588"/>
          </a:xfrm>
          <a:prstGeom prst="straightConnector1">
            <a:avLst/>
          </a:prstGeom>
          <a:ln w="41275">
            <a:solidFill>
              <a:srgbClr val="0F01B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/>
          <p:cNvCxnSpPr/>
          <p:nvPr/>
        </p:nvCxnSpPr>
        <p:spPr>
          <a:xfrm rot="10800000">
            <a:off x="4857752" y="3857628"/>
            <a:ext cx="285752" cy="1588"/>
          </a:xfrm>
          <a:prstGeom prst="straightConnector1">
            <a:avLst/>
          </a:prstGeom>
          <a:ln w="41275">
            <a:solidFill>
              <a:srgbClr val="0F01B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mit Pfeil 75"/>
          <p:cNvCxnSpPr/>
          <p:nvPr/>
        </p:nvCxnSpPr>
        <p:spPr>
          <a:xfrm rot="10800000">
            <a:off x="6786578" y="3857628"/>
            <a:ext cx="357190" cy="1588"/>
          </a:xfrm>
          <a:prstGeom prst="straightConnector1">
            <a:avLst/>
          </a:prstGeom>
          <a:ln w="41275">
            <a:solidFill>
              <a:srgbClr val="0F01B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Inhaltsplatzhalter 2"/>
          <p:cNvSpPr txBox="1">
            <a:spLocks/>
          </p:cNvSpPr>
          <p:nvPr/>
        </p:nvSpPr>
        <p:spPr>
          <a:xfrm>
            <a:off x="4143372" y="1214422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7" name="Inhaltsplatzhalter 2"/>
          <p:cNvSpPr txBox="1">
            <a:spLocks/>
          </p:cNvSpPr>
          <p:nvPr/>
        </p:nvSpPr>
        <p:spPr>
          <a:xfrm>
            <a:off x="4143372" y="2305034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8" name="Inhaltsplatzhalter 2"/>
          <p:cNvSpPr txBox="1">
            <a:spLocks/>
          </p:cNvSpPr>
          <p:nvPr/>
        </p:nvSpPr>
        <p:spPr>
          <a:xfrm>
            <a:off x="7447378" y="2321711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9" name="Inhaltsplatzhalter 2"/>
          <p:cNvSpPr txBox="1">
            <a:spLocks/>
          </p:cNvSpPr>
          <p:nvPr/>
        </p:nvSpPr>
        <p:spPr>
          <a:xfrm>
            <a:off x="7447378" y="1214422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0" name="Inhaltsplatzhalter 2"/>
          <p:cNvSpPr txBox="1">
            <a:spLocks/>
          </p:cNvSpPr>
          <p:nvPr/>
        </p:nvSpPr>
        <p:spPr>
          <a:xfrm>
            <a:off x="4214810" y="3429000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</a:p>
        </p:txBody>
      </p:sp>
      <p:sp>
        <p:nvSpPr>
          <p:cNvPr id="91" name="Inhaltsplatzhalter 2"/>
          <p:cNvSpPr txBox="1">
            <a:spLocks/>
          </p:cNvSpPr>
          <p:nvPr/>
        </p:nvSpPr>
        <p:spPr>
          <a:xfrm>
            <a:off x="7358082" y="3433762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" name="Inhaltsplatzhalter 2"/>
          <p:cNvSpPr txBox="1">
            <a:spLocks/>
          </p:cNvSpPr>
          <p:nvPr/>
        </p:nvSpPr>
        <p:spPr>
          <a:xfrm>
            <a:off x="4857752" y="5000636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3" name="Inhaltsplatzhalter 2"/>
          <p:cNvSpPr txBox="1">
            <a:spLocks/>
          </p:cNvSpPr>
          <p:nvPr/>
        </p:nvSpPr>
        <p:spPr>
          <a:xfrm>
            <a:off x="6715140" y="5000636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Gerade Verbindung mit Pfeil 8"/>
          <p:cNvCxnSpPr>
            <a:endCxn id="86" idx="2"/>
          </p:cNvCxnSpPr>
          <p:nvPr/>
        </p:nvCxnSpPr>
        <p:spPr>
          <a:xfrm flipV="1">
            <a:off x="2699792" y="1714488"/>
            <a:ext cx="1729332" cy="71438"/>
          </a:xfrm>
          <a:prstGeom prst="straightConnector1">
            <a:avLst/>
          </a:prstGeom>
          <a:ln w="41275">
            <a:solidFill>
              <a:srgbClr val="0AFC4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nhaltsplatzhalter 2"/>
          <p:cNvSpPr txBox="1">
            <a:spLocks/>
          </p:cNvSpPr>
          <p:nvPr/>
        </p:nvSpPr>
        <p:spPr>
          <a:xfrm>
            <a:off x="-44839" y="1147700"/>
            <a:ext cx="3428992" cy="542928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 * XC6VLX FPGAs</a:t>
            </a:r>
            <a:b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(Input </a:t>
            </a: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main </a:t>
            </a: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up to 36 links each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Two pairs of XC6VHX FPGAs (</a:t>
            </a: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72 links 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Up to 12  12-channel </a:t>
            </a:r>
            <a:r>
              <a:rPr lang="en-GB" sz="2200" dirty="0" err="1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optos</a:t>
            </a: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on mezzanine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Clock generation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144 </a:t>
            </a:r>
            <a:r>
              <a:rPr lang="en-GB" sz="2200" dirty="0" err="1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multigigabit</a:t>
            </a: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links in zone 2 (equiv. 22300 bit / BC)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9" name="Inhaltsplatzhalter 2"/>
          <p:cNvSpPr txBox="1">
            <a:spLocks/>
          </p:cNvSpPr>
          <p:nvPr/>
        </p:nvSpPr>
        <p:spPr>
          <a:xfrm>
            <a:off x="5786446" y="1785926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0" name="Inhaltsplatzhalter 2"/>
          <p:cNvSpPr txBox="1">
            <a:spLocks/>
          </p:cNvSpPr>
          <p:nvPr/>
        </p:nvSpPr>
        <p:spPr>
          <a:xfrm>
            <a:off x="7643834" y="4714884"/>
            <a:ext cx="1357290" cy="57150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890Gb/s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total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3" name="Gerade Verbindung mit Pfeil 42"/>
          <p:cNvCxnSpPr/>
          <p:nvPr/>
        </p:nvCxnSpPr>
        <p:spPr>
          <a:xfrm>
            <a:off x="2843808" y="3284984"/>
            <a:ext cx="1442440" cy="644082"/>
          </a:xfrm>
          <a:prstGeom prst="straightConnector1">
            <a:avLst/>
          </a:prstGeom>
          <a:ln w="41275">
            <a:solidFill>
              <a:srgbClr val="0AFC4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Gerade Verbindung mit Pfeil 106"/>
          <p:cNvCxnSpPr/>
          <p:nvPr/>
        </p:nvCxnSpPr>
        <p:spPr>
          <a:xfrm rot="5400000" flipH="1" flipV="1">
            <a:off x="5037141" y="4679165"/>
            <a:ext cx="213520" cy="794"/>
          </a:xfrm>
          <a:prstGeom prst="straightConnector1">
            <a:avLst/>
          </a:prstGeom>
          <a:ln w="41275">
            <a:solidFill>
              <a:srgbClr val="0F01B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hteck 45"/>
          <p:cNvSpPr/>
          <p:nvPr/>
        </p:nvSpPr>
        <p:spPr>
          <a:xfrm>
            <a:off x="3428992" y="4786322"/>
            <a:ext cx="1285884" cy="1643074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hteck 36"/>
          <p:cNvSpPr/>
          <p:nvPr/>
        </p:nvSpPr>
        <p:spPr>
          <a:xfrm>
            <a:off x="3384153" y="964389"/>
            <a:ext cx="645221" cy="821537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643570" y="0"/>
            <a:ext cx="3500430" cy="3286124"/>
          </a:xfrm>
        </p:spPr>
        <p:txBody>
          <a:bodyPr/>
          <a:lstStyle/>
          <a:p>
            <a:r>
              <a:rPr lang="en-GB" dirty="0" smtClean="0"/>
              <a:t>3-d model 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319"/>
            <a:ext cx="5643570" cy="360872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492896"/>
            <a:ext cx="4932040" cy="412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19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</a:t>
            </a:r>
            <a:r>
              <a:rPr lang="de-DE" dirty="0" smtClean="0"/>
              <a:t>odule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844724"/>
            <a:ext cx="5596223" cy="5576847"/>
          </a:xfrm>
          <a:prstGeom prst="rect">
            <a:avLst/>
          </a:prstGeom>
        </p:spPr>
      </p:pic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605748" y="844724"/>
            <a:ext cx="3430748" cy="560861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Main board finished</a:t>
            </a:r>
          </a:p>
          <a:p>
            <a:r>
              <a:rPr lang="en-GB" dirty="0" smtClean="0"/>
              <a:t>Carefully hand-routed (~ 400 differential pairs per FPGA, line rates 1.0/6.5/10 </a:t>
            </a:r>
            <a:r>
              <a:rPr lang="en-GB" dirty="0" err="1" smtClean="0"/>
              <a:t>Gbps</a:t>
            </a:r>
            <a:r>
              <a:rPr lang="en-GB" dirty="0" smtClean="0"/>
              <a:t>)</a:t>
            </a:r>
          </a:p>
          <a:p>
            <a:r>
              <a:rPr lang="en-GB" dirty="0"/>
              <a:t>D</a:t>
            </a:r>
            <a:r>
              <a:rPr lang="en-GB" dirty="0" smtClean="0"/>
              <a:t>aughter modules almost done</a:t>
            </a:r>
          </a:p>
          <a:p>
            <a:r>
              <a:rPr lang="en-GB" dirty="0" smtClean="0"/>
              <a:t>Will have several incarnations of daughter modules</a:t>
            </a:r>
          </a:p>
          <a:p>
            <a:r>
              <a:rPr lang="en-GB" dirty="0" smtClean="0"/>
              <a:t>L1Calo-internal review soon </a:t>
            </a:r>
          </a:p>
          <a:p>
            <a:endParaRPr lang="en-GB" dirty="0" smtClean="0"/>
          </a:p>
          <a:p>
            <a:r>
              <a:rPr lang="en-GB" dirty="0" smtClean="0"/>
              <a:t>Components available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0644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Current Level-1 Calorimeter Trigger</a:t>
            </a:r>
          </a:p>
          <a:p>
            <a:r>
              <a:rPr lang="en-GB" sz="2800" dirty="0" smtClean="0"/>
              <a:t>Latency…</a:t>
            </a:r>
          </a:p>
          <a:p>
            <a:r>
              <a:rPr lang="en-GB" sz="2800" dirty="0" smtClean="0"/>
              <a:t>Upgrade for higher luminosity: Phase 1</a:t>
            </a:r>
          </a:p>
          <a:p>
            <a:r>
              <a:rPr lang="en-GB" sz="2800" dirty="0" smtClean="0"/>
              <a:t>Towards Phase 2</a:t>
            </a:r>
          </a:p>
          <a:p>
            <a:r>
              <a:rPr lang="en-GB" sz="2800" dirty="0" smtClean="0"/>
              <a:t>Mainz R&amp;D activities </a:t>
            </a:r>
            <a:endParaRPr lang="en-GB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60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Components…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945850"/>
            <a:ext cx="2603339" cy="291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11" y="4528660"/>
            <a:ext cx="3168352" cy="1947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789039"/>
            <a:ext cx="2068542" cy="26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1299642"/>
            <a:ext cx="2428875" cy="109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/>
          <p:cNvSpPr txBox="1">
            <a:spLocks/>
          </p:cNvSpPr>
          <p:nvPr/>
        </p:nvSpPr>
        <p:spPr>
          <a:xfrm>
            <a:off x="2936713" y="945849"/>
            <a:ext cx="6080093" cy="284318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dirty="0"/>
              <a:t>o</a:t>
            </a:r>
            <a:r>
              <a:rPr lang="de-DE" sz="1800" dirty="0" smtClean="0"/>
              <a:t>pto </a:t>
            </a:r>
            <a:r>
              <a:rPr lang="de-DE" sz="1800" dirty="0" err="1" smtClean="0"/>
              <a:t>mezzanine</a:t>
            </a:r>
            <a:endParaRPr lang="de-DE" sz="1800" dirty="0" smtClean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r>
              <a:rPr lang="de-DE" sz="1800" dirty="0" err="1"/>
              <a:t>d</a:t>
            </a:r>
            <a:r>
              <a:rPr lang="de-DE" sz="1800" dirty="0" err="1" smtClean="0"/>
              <a:t>ata</a:t>
            </a:r>
            <a:r>
              <a:rPr lang="de-DE" sz="1800" dirty="0" smtClean="0"/>
              <a:t> </a:t>
            </a:r>
            <a:r>
              <a:rPr lang="de-DE" sz="1800" dirty="0" err="1" smtClean="0"/>
              <a:t>replication</a:t>
            </a:r>
            <a:r>
              <a:rPr lang="de-DE" sz="1800" dirty="0" smtClean="0"/>
              <a:t> </a:t>
            </a:r>
            <a:r>
              <a:rPr lang="de-DE" sz="1800" dirty="0" err="1" smtClean="0"/>
              <a:t>at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>CML </a:t>
            </a:r>
            <a:r>
              <a:rPr lang="de-DE" sz="1800" dirty="0" err="1" smtClean="0"/>
              <a:t>level</a:t>
            </a: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 algn="r">
              <a:buNone/>
            </a:pPr>
            <a:r>
              <a:rPr lang="de-DE" sz="1800" dirty="0" smtClean="0"/>
              <a:t>12 </a:t>
            </a:r>
            <a:r>
              <a:rPr lang="de-DE" sz="1800" dirty="0" err="1" smtClean="0"/>
              <a:t>to</a:t>
            </a:r>
            <a:r>
              <a:rPr lang="de-DE" sz="1800" dirty="0" smtClean="0"/>
              <a:t> 72 </a:t>
            </a:r>
            <a:r>
              <a:rPr lang="de-DE" sz="1800" dirty="0" err="1" smtClean="0"/>
              <a:t>fibres</a:t>
            </a:r>
            <a:r>
              <a:rPr lang="de-DE" sz="1800" dirty="0" smtClean="0"/>
              <a:t> per backplane </a:t>
            </a:r>
            <a:r>
              <a:rPr lang="de-DE" sz="1800" dirty="0" err="1" smtClean="0"/>
              <a:t>connector</a:t>
            </a:r>
            <a:r>
              <a:rPr lang="de-DE" sz="1800" dirty="0" smtClean="0"/>
              <a:t> (MPO/MTP</a:t>
            </a:r>
            <a:r>
              <a:rPr lang="de-DE" dirty="0" smtClean="0"/>
              <a:t>)</a:t>
            </a:r>
            <a:endParaRPr lang="en-GB" dirty="0" smtClean="0"/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3491880" y="4509120"/>
            <a:ext cx="3384376" cy="136815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10Gb/s Opto</a:t>
            </a:r>
          </a:p>
          <a:p>
            <a:pPr marL="0" indent="0">
              <a:buNone/>
            </a:pPr>
            <a:endParaRPr lang="en-GB" dirty="0"/>
          </a:p>
          <a:p>
            <a:pPr marL="0" indent="0" algn="r">
              <a:buNone/>
            </a:pPr>
            <a:r>
              <a:rPr lang="de-DE" sz="2400" dirty="0" err="1" smtClean="0"/>
              <a:t>clock</a:t>
            </a:r>
            <a:r>
              <a:rPr lang="de-DE" sz="2400" dirty="0" smtClean="0"/>
              <a:t> </a:t>
            </a:r>
            <a:r>
              <a:rPr lang="de-DE" sz="2400" dirty="0" err="1"/>
              <a:t>mezzanine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cxnSp>
        <p:nvCxnSpPr>
          <p:cNvPr id="11" name="Gerade Verbindung mit Pfeil 10"/>
          <p:cNvCxnSpPr/>
          <p:nvPr/>
        </p:nvCxnSpPr>
        <p:spPr>
          <a:xfrm flipH="1" flipV="1">
            <a:off x="2411761" y="1412777"/>
            <a:ext cx="524952" cy="436253"/>
          </a:xfrm>
          <a:prstGeom prst="straightConnector1">
            <a:avLst/>
          </a:prstGeom>
          <a:ln w="31750">
            <a:solidFill>
              <a:srgbClr val="0F01B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760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activities: h/w, f/w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Main focus on GOLD hardware design / production</a:t>
            </a:r>
          </a:p>
          <a:p>
            <a:r>
              <a:rPr lang="en-GB" dirty="0" smtClean="0"/>
              <a:t>First module tests spring 2011, further hardware development for phase1 </a:t>
            </a:r>
            <a:r>
              <a:rPr lang="en-GB" dirty="0" err="1" smtClean="0"/>
              <a:t>Topo</a:t>
            </a:r>
            <a:r>
              <a:rPr lang="en-GB" dirty="0" smtClean="0"/>
              <a:t>-processor and phase2 (Virtex-7, up to 28Gb/s)</a:t>
            </a:r>
          </a:p>
          <a:p>
            <a:r>
              <a:rPr lang="en-GB" dirty="0" smtClean="0"/>
              <a:t>Characterize 6.5/10Gbps optical link chipsets (</a:t>
            </a:r>
            <a:r>
              <a:rPr lang="en-GB" dirty="0" err="1" smtClean="0"/>
              <a:t>Avago</a:t>
            </a:r>
            <a:r>
              <a:rPr lang="en-GB" dirty="0" smtClean="0"/>
              <a:t>)</a:t>
            </a:r>
          </a:p>
          <a:p>
            <a:r>
              <a:rPr lang="en-GB" dirty="0" smtClean="0"/>
              <a:t>Work on latency minimization for Xilinx MGTs operated synchronous to LHC bunch clock, with phase alignment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21</a:t>
            </a:fld>
            <a:endParaRPr lang="en-GB" dirty="0"/>
          </a:p>
        </p:txBody>
      </p:sp>
      <p:grpSp>
        <p:nvGrpSpPr>
          <p:cNvPr id="27" name="Gruppieren 26"/>
          <p:cNvGrpSpPr/>
          <p:nvPr/>
        </p:nvGrpSpPr>
        <p:grpSpPr>
          <a:xfrm>
            <a:off x="1277888" y="3526586"/>
            <a:ext cx="6372200" cy="2787261"/>
            <a:chOff x="1277888" y="3526586"/>
            <a:chExt cx="6372200" cy="2787261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7888" y="3526586"/>
              <a:ext cx="6372200" cy="2543110"/>
            </a:xfrm>
            <a:prstGeom prst="rect">
              <a:avLst/>
            </a:prstGeom>
          </p:spPr>
        </p:pic>
        <p:sp>
          <p:nvSpPr>
            <p:cNvPr id="8" name="Ellipse 7"/>
            <p:cNvSpPr/>
            <p:nvPr/>
          </p:nvSpPr>
          <p:spPr>
            <a:xfrm>
              <a:off x="4572000" y="4522440"/>
              <a:ext cx="504056" cy="648072"/>
            </a:xfrm>
            <a:prstGeom prst="ellipse">
              <a:avLst/>
            </a:prstGeom>
            <a:noFill/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Ellipse 8"/>
            <p:cNvSpPr/>
            <p:nvPr/>
          </p:nvSpPr>
          <p:spPr>
            <a:xfrm>
              <a:off x="5292080" y="4653136"/>
              <a:ext cx="504056" cy="648072"/>
            </a:xfrm>
            <a:prstGeom prst="ellipse">
              <a:avLst/>
            </a:prstGeom>
            <a:noFill/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Gerade Verbindung mit Pfeil 9"/>
            <p:cNvCxnSpPr/>
            <p:nvPr/>
          </p:nvCxnSpPr>
          <p:spPr>
            <a:xfrm flipV="1">
              <a:off x="6298865" y="6021288"/>
              <a:ext cx="0" cy="288032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mit Pfeil 10"/>
            <p:cNvCxnSpPr/>
            <p:nvPr/>
          </p:nvCxnSpPr>
          <p:spPr>
            <a:xfrm>
              <a:off x="2114439" y="5910129"/>
              <a:ext cx="0" cy="403718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/>
            <p:cNvCxnSpPr/>
            <p:nvPr/>
          </p:nvCxnSpPr>
          <p:spPr>
            <a:xfrm flipH="1">
              <a:off x="2114439" y="6313847"/>
              <a:ext cx="4688482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Inhaltsplatzhalter 2"/>
          <p:cNvSpPr txBox="1">
            <a:spLocks/>
          </p:cNvSpPr>
          <p:nvPr/>
        </p:nvSpPr>
        <p:spPr>
          <a:xfrm>
            <a:off x="0" y="6021288"/>
            <a:ext cx="2195736" cy="54006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GTX receiver</a:t>
            </a:r>
            <a:endParaRPr lang="en-GB" dirty="0"/>
          </a:p>
        </p:txBody>
      </p:sp>
      <p:cxnSp>
        <p:nvCxnSpPr>
          <p:cNvPr id="28" name="Gerade Verbindung mit Pfeil 27"/>
          <p:cNvCxnSpPr/>
          <p:nvPr/>
        </p:nvCxnSpPr>
        <p:spPr>
          <a:xfrm>
            <a:off x="827584" y="5162298"/>
            <a:ext cx="432048" cy="0"/>
          </a:xfrm>
          <a:prstGeom prst="straightConnector1">
            <a:avLst/>
          </a:prstGeom>
          <a:ln w="31750">
            <a:solidFill>
              <a:srgbClr val="0F01B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>
            <a:off x="7752921" y="4785653"/>
            <a:ext cx="648072" cy="0"/>
          </a:xfrm>
          <a:prstGeom prst="straightConnector1">
            <a:avLst/>
          </a:prstGeom>
          <a:ln w="31750">
            <a:solidFill>
              <a:srgbClr val="0F01B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>
            <a:off x="7751399" y="4953662"/>
            <a:ext cx="648072" cy="0"/>
          </a:xfrm>
          <a:prstGeom prst="straightConnector1">
            <a:avLst/>
          </a:prstGeom>
          <a:ln w="31750">
            <a:solidFill>
              <a:srgbClr val="0F01B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Inhaltsplatzhalter 2"/>
          <p:cNvSpPr txBox="1">
            <a:spLocks/>
          </p:cNvSpPr>
          <p:nvPr/>
        </p:nvSpPr>
        <p:spPr>
          <a:xfrm>
            <a:off x="2267744" y="6317940"/>
            <a:ext cx="6876256" cy="54006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Received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clock                            |  LHC clock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34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current activities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Default encoding (for phase 1 </a:t>
            </a:r>
            <a:r>
              <a:rPr lang="en-GB" dirty="0" err="1" smtClean="0"/>
              <a:t>topo</a:t>
            </a:r>
            <a:r>
              <a:rPr lang="en-GB" dirty="0" smtClean="0"/>
              <a:t>) 8b/10b, </a:t>
            </a:r>
            <a:br>
              <a:rPr lang="en-GB" dirty="0" smtClean="0"/>
            </a:br>
            <a:r>
              <a:rPr lang="en-GB" dirty="0" smtClean="0"/>
              <a:t>80% payload</a:t>
            </a:r>
          </a:p>
          <a:p>
            <a:r>
              <a:rPr lang="en-GB" dirty="0" smtClean="0"/>
              <a:t>Successfully tested a variant for latency critical paths:</a:t>
            </a:r>
          </a:p>
          <a:p>
            <a:pPr lvl="1"/>
            <a:r>
              <a:rPr lang="en-GB" dirty="0" smtClean="0"/>
              <a:t>Transmit raw data, alternating normal and inverted representation</a:t>
            </a:r>
          </a:p>
          <a:p>
            <a:pPr lvl="1"/>
            <a:r>
              <a:rPr lang="en-GB" dirty="0" smtClean="0"/>
              <a:t>50% payload, latency reduction by c. 1 LHC bunch tick</a:t>
            </a:r>
          </a:p>
          <a:p>
            <a:r>
              <a:rPr lang="en-GB" dirty="0" smtClean="0"/>
              <a:t>Suppression of elastic buffer </a:t>
            </a:r>
          </a:p>
          <a:p>
            <a:pPr lvl="1"/>
            <a:r>
              <a:rPr lang="en-GB" dirty="0" smtClean="0"/>
              <a:t>Works out of the box with Xilinx IP core for small channel count</a:t>
            </a:r>
          </a:p>
          <a:p>
            <a:pPr lvl="1"/>
            <a:r>
              <a:rPr lang="en-GB" dirty="0" smtClean="0"/>
              <a:t>Fails for large channel count due to insufficient global routing resources</a:t>
            </a:r>
          </a:p>
          <a:p>
            <a:pPr lvl="1"/>
            <a:r>
              <a:rPr lang="en-GB" dirty="0" smtClean="0"/>
              <a:t>Will probably require to devise specific scheme for re-synchronisation to global LHC bunch clock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46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 / </a:t>
            </a:r>
            <a:r>
              <a:rPr lang="de-DE" dirty="0" err="1" smtClean="0"/>
              <a:t>outlook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Need for substantial improvement of trigger algorithms</a:t>
            </a:r>
          </a:p>
          <a:p>
            <a:r>
              <a:rPr lang="en-GB" dirty="0" smtClean="0"/>
              <a:t>Topological processor (phase-1) and new sliding windows processor (phase 2) require high-density processors with high-speed, low latency optical interconnect</a:t>
            </a:r>
            <a:endParaRPr lang="en-GB" dirty="0"/>
          </a:p>
          <a:p>
            <a:r>
              <a:rPr lang="en-GB" dirty="0" smtClean="0"/>
              <a:t>For phase 1 explore 6.5/10 </a:t>
            </a:r>
            <a:r>
              <a:rPr lang="en-GB" dirty="0" err="1" smtClean="0"/>
              <a:t>Gbps</a:t>
            </a:r>
            <a:r>
              <a:rPr lang="en-GB" dirty="0" smtClean="0"/>
              <a:t> opto-links</a:t>
            </a:r>
          </a:p>
          <a:p>
            <a:r>
              <a:rPr lang="en-GB" dirty="0" smtClean="0"/>
              <a:t>For phase 2 explore 10/13/28 Gb/s technology</a:t>
            </a:r>
            <a:endParaRPr lang="en-GB" dirty="0"/>
          </a:p>
          <a:p>
            <a:r>
              <a:rPr lang="de-DE" dirty="0" smtClean="0"/>
              <a:t>Work on </a:t>
            </a:r>
            <a:r>
              <a:rPr lang="de-DE" dirty="0" err="1" smtClean="0"/>
              <a:t>conceptual</a:t>
            </a:r>
            <a:r>
              <a:rPr lang="de-DE" dirty="0" smtClean="0"/>
              <a:t> </a:t>
            </a:r>
            <a:r>
              <a:rPr lang="de-DE" dirty="0" err="1" smtClean="0"/>
              <a:t>designs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demonstrators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upgrade </a:t>
            </a:r>
            <a:r>
              <a:rPr lang="de-DE" dirty="0" err="1" smtClean="0"/>
              <a:t>phases</a:t>
            </a:r>
            <a:r>
              <a:rPr lang="de-DE" dirty="0" smtClean="0"/>
              <a:t> 1 </a:t>
            </a:r>
            <a:r>
              <a:rPr lang="de-DE" dirty="0" err="1" smtClean="0"/>
              <a:t>and</a:t>
            </a:r>
            <a:r>
              <a:rPr lang="de-DE" dirty="0" smtClean="0"/>
              <a:t> 2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started</a:t>
            </a:r>
            <a:endParaRPr lang="de-DE" dirty="0" smtClean="0"/>
          </a:p>
          <a:p>
            <a:r>
              <a:rPr lang="en-GB" dirty="0"/>
              <a:t>Mainz </a:t>
            </a:r>
            <a:r>
              <a:rPr lang="en-GB" dirty="0" smtClean="0"/>
              <a:t>active on hardware </a:t>
            </a:r>
            <a:r>
              <a:rPr lang="en-GB" dirty="0"/>
              <a:t>/ firmware / simulation </a:t>
            </a:r>
            <a:r>
              <a:rPr lang="en-GB" dirty="0" smtClean="0"/>
              <a:t>for both upgrade phases, with particular interest in low latency optical data transmission</a:t>
            </a:r>
          </a:p>
          <a:p>
            <a:r>
              <a:rPr lang="en-GB" dirty="0" smtClean="0"/>
              <a:t>Commission GOLD demonstrator in 2011</a:t>
            </a:r>
          </a:p>
          <a:p>
            <a:r>
              <a:rPr lang="en-GB" dirty="0" smtClean="0"/>
              <a:t>Use as a starting point for phase-1 and phase-2 prototype development</a:t>
            </a:r>
            <a:endParaRPr lang="en-GB" dirty="0"/>
          </a:p>
          <a:p>
            <a:r>
              <a:rPr lang="de-DE" dirty="0" err="1" smtClean="0">
                <a:sym typeface="Wingdings"/>
              </a:rPr>
              <a:t>Benefit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from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similar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requirements</a:t>
            </a:r>
            <a:r>
              <a:rPr lang="de-DE" dirty="0" smtClean="0">
                <a:sym typeface="Wingdings"/>
              </a:rPr>
              <a:t> on </a:t>
            </a:r>
            <a:r>
              <a:rPr lang="de-DE" dirty="0" err="1" smtClean="0">
                <a:sym typeface="Wingdings"/>
              </a:rPr>
              <a:t>phase</a:t>
            </a:r>
            <a:r>
              <a:rPr lang="de-DE" dirty="0" smtClean="0">
                <a:sym typeface="Wingdings"/>
              </a:rPr>
              <a:t> 1 </a:t>
            </a:r>
            <a:r>
              <a:rPr lang="de-DE" dirty="0" err="1" smtClean="0">
                <a:sym typeface="Wingdings"/>
              </a:rPr>
              <a:t>and</a:t>
            </a:r>
            <a:r>
              <a:rPr lang="de-DE" dirty="0" smtClean="0">
                <a:sym typeface="Wingdings"/>
              </a:rPr>
              <a:t> 2 </a:t>
            </a:r>
            <a:endParaRPr lang="en-GB" dirty="0"/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720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7269" y="3645024"/>
            <a:ext cx="5689175" cy="290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3018" y="811308"/>
            <a:ext cx="3422540" cy="283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ATLAS Trigger / </a:t>
            </a:r>
            <a:r>
              <a:rPr lang="de-DE" dirty="0" err="1" smtClean="0"/>
              <a:t>current</a:t>
            </a:r>
            <a:r>
              <a:rPr lang="de-DE" dirty="0" smtClean="0"/>
              <a:t> L1Calo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3" y="764704"/>
            <a:ext cx="4176463" cy="383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uppieren 22"/>
          <p:cNvGrpSpPr/>
          <p:nvPr/>
        </p:nvGrpSpPr>
        <p:grpSpPr>
          <a:xfrm>
            <a:off x="926144" y="2708920"/>
            <a:ext cx="7534288" cy="3519496"/>
            <a:chOff x="755576" y="3077856"/>
            <a:chExt cx="7534288" cy="3519496"/>
          </a:xfrm>
        </p:grpSpPr>
        <p:sp>
          <p:nvSpPr>
            <p:cNvPr id="17" name="Textfeld 16"/>
            <p:cNvSpPr txBox="1"/>
            <p:nvPr/>
          </p:nvSpPr>
          <p:spPr>
            <a:xfrm>
              <a:off x="5697576" y="3077856"/>
              <a:ext cx="2592288" cy="461665"/>
            </a:xfrm>
            <a:prstGeom prst="rect">
              <a:avLst/>
            </a:prstGeom>
            <a:solidFill>
              <a:schemeClr val="accent3">
                <a:lumMod val="50000"/>
                <a:alpha val="40000"/>
              </a:schemeClr>
            </a:solidFill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solidFill>
                    <a:schemeClr val="bg1"/>
                  </a:solidFill>
                </a:rPr>
                <a:t>Jet/Energy module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Ellipse 5"/>
            <p:cNvSpPr/>
            <p:nvPr/>
          </p:nvSpPr>
          <p:spPr>
            <a:xfrm>
              <a:off x="755576" y="5301208"/>
              <a:ext cx="1296144" cy="129614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8" name="Gerade Verbindung 7"/>
            <p:cNvCxnSpPr>
              <a:stCxn id="6" idx="0"/>
            </p:cNvCxnSpPr>
            <p:nvPr/>
          </p:nvCxnSpPr>
          <p:spPr>
            <a:xfrm>
              <a:off x="1403648" y="5301208"/>
              <a:ext cx="0" cy="669806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>
              <a:endCxn id="6" idx="3"/>
            </p:cNvCxnSpPr>
            <p:nvPr/>
          </p:nvCxnSpPr>
          <p:spPr>
            <a:xfrm flipH="1">
              <a:off x="945392" y="5971014"/>
              <a:ext cx="458256" cy="436522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>
              <a:endCxn id="6" idx="5"/>
            </p:cNvCxnSpPr>
            <p:nvPr/>
          </p:nvCxnSpPr>
          <p:spPr>
            <a:xfrm>
              <a:off x="1403648" y="5971014"/>
              <a:ext cx="458256" cy="436522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feld 21"/>
            <p:cNvSpPr txBox="1"/>
            <p:nvPr/>
          </p:nvSpPr>
          <p:spPr>
            <a:xfrm>
              <a:off x="1377097" y="5572307"/>
              <a:ext cx="792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chemeClr val="bg1"/>
                  </a:solidFill>
                </a:rPr>
                <a:t>calo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842202" y="5527685"/>
              <a:ext cx="599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 smtClean="0">
                  <a:solidFill>
                    <a:schemeClr val="bg1"/>
                  </a:solidFill>
                </a:rPr>
                <a:t>µ</a:t>
              </a:r>
              <a:endParaRPr lang="de-DE" sz="28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1069815" y="6135687"/>
              <a:ext cx="792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chemeClr val="bg1"/>
                  </a:solidFill>
                </a:rPr>
                <a:t>CTP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Ellipse 19"/>
          <p:cNvSpPr/>
          <p:nvPr/>
        </p:nvSpPr>
        <p:spPr>
          <a:xfrm>
            <a:off x="1312683" y="1418855"/>
            <a:ext cx="418944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1312683" y="1380940"/>
            <a:ext cx="599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</a:rPr>
              <a:t>L1</a:t>
            </a:r>
            <a:endParaRPr lang="de-DE" sz="2400" b="1" dirty="0">
              <a:solidFill>
                <a:schemeClr val="bg1"/>
              </a:solidFill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1574216" y="4149080"/>
            <a:ext cx="0" cy="64807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>
            <a:off x="2339753" y="5580344"/>
            <a:ext cx="720079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30" idx="3"/>
          </p:cNvCxnSpPr>
          <p:nvPr/>
        </p:nvCxnSpPr>
        <p:spPr>
          <a:xfrm>
            <a:off x="6211856" y="3936486"/>
            <a:ext cx="263933" cy="24386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stCxn id="39" idx="1"/>
          </p:cNvCxnSpPr>
          <p:nvPr/>
        </p:nvCxnSpPr>
        <p:spPr>
          <a:xfrm flipH="1">
            <a:off x="8244408" y="3822173"/>
            <a:ext cx="505644" cy="23624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0" name="Picture 2" descr="C:\Users\uschaefe\AppData\Local\Microsoft\Windows\Temporary Internet Files\Content.IE5\98EF72M1\MC900432526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92622"/>
            <a:ext cx="415720" cy="4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uschaefe\AppData\Local\Microsoft\Windows\Temporary Internet Files\Content.IE5\98EF72M1\MC900432526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052" y="3578309"/>
            <a:ext cx="393948" cy="4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29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</a:t>
            </a:r>
            <a:r>
              <a:rPr lang="de-DE" dirty="0" smtClean="0"/>
              <a:t> L1Calo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785794"/>
            <a:ext cx="8856983" cy="571504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i="1" dirty="0" smtClean="0"/>
              <a:t>Analog</a:t>
            </a:r>
            <a:r>
              <a:rPr lang="en-US" dirty="0" smtClean="0"/>
              <a:t> signal chain on- and off-detector </a:t>
            </a:r>
          </a:p>
          <a:p>
            <a:r>
              <a:rPr lang="en-US" i="1" dirty="0" smtClean="0"/>
              <a:t>Mixed-signal</a:t>
            </a:r>
            <a:r>
              <a:rPr lang="en-US" dirty="0" smtClean="0"/>
              <a:t> </a:t>
            </a:r>
            <a:r>
              <a:rPr lang="en-US" b="1" dirty="0" smtClean="0"/>
              <a:t>Pre-Processor</a:t>
            </a:r>
            <a:r>
              <a:rPr lang="en-US" dirty="0" smtClean="0"/>
              <a:t> with discrete analog and ASIC-based digital circuitry : digital filtering / </a:t>
            </a:r>
            <a:r>
              <a:rPr lang="en-US" dirty="0"/>
              <a:t>gain control / bunch </a:t>
            </a:r>
            <a:r>
              <a:rPr lang="en-US" dirty="0" smtClean="0"/>
              <a:t>crossing ID</a:t>
            </a:r>
            <a:endParaRPr lang="en-US" dirty="0"/>
          </a:p>
          <a:p>
            <a:r>
              <a:rPr lang="en-US" i="1" dirty="0" smtClean="0"/>
              <a:t>Digital</a:t>
            </a:r>
            <a:r>
              <a:rPr lang="en-US" dirty="0" smtClean="0"/>
              <a:t> processing: </a:t>
            </a:r>
          </a:p>
          <a:p>
            <a:pPr lvl="1"/>
            <a:r>
              <a:rPr lang="en-US" b="1" dirty="0" smtClean="0"/>
              <a:t>Sliding windows </a:t>
            </a:r>
            <a:r>
              <a:rPr lang="en-US" dirty="0" smtClean="0"/>
              <a:t>algorithms for jet and </a:t>
            </a:r>
            <a:r>
              <a:rPr lang="en-US" dirty="0" err="1" smtClean="0"/>
              <a:t>em</a:t>
            </a:r>
            <a:r>
              <a:rPr lang="en-US" dirty="0" smtClean="0"/>
              <a:t> cluster detection on </a:t>
            </a:r>
            <a:r>
              <a:rPr lang="en-US" b="1" dirty="0" smtClean="0"/>
              <a:t>processor</a:t>
            </a:r>
            <a:r>
              <a:rPr lang="en-US" dirty="0" smtClean="0"/>
              <a:t> modules at</a:t>
            </a:r>
            <a:r>
              <a:rPr lang="en-US" dirty="0"/>
              <a:t> </a:t>
            </a:r>
            <a:r>
              <a:rPr lang="en-US" dirty="0" smtClean="0"/>
              <a:t>granularity  ≥ .1×.1  (</a:t>
            </a:r>
            <a:r>
              <a:rPr lang="el-GR" dirty="0" smtClean="0"/>
              <a:t>η×φ</a:t>
            </a:r>
            <a:r>
              <a:rPr lang="de-DE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Data consolidation by </a:t>
            </a:r>
            <a:r>
              <a:rPr lang="en-US" dirty="0" err="1" smtClean="0"/>
              <a:t>thresholding</a:t>
            </a:r>
            <a:r>
              <a:rPr lang="en-US" dirty="0" smtClean="0"/>
              <a:t> and counting objects</a:t>
            </a:r>
          </a:p>
          <a:p>
            <a:pPr lvl="1"/>
            <a:r>
              <a:rPr lang="en-US" dirty="0" smtClean="0"/>
              <a:t>Data transmission on parallel backplane to </a:t>
            </a:r>
            <a:r>
              <a:rPr lang="en-US" b="1" dirty="0" smtClean="0"/>
              <a:t>mergers</a:t>
            </a:r>
            <a:r>
              <a:rPr lang="en-US" dirty="0" smtClean="0"/>
              <a:t> (CMMs)</a:t>
            </a:r>
            <a:endParaRPr lang="en-US" b="1" dirty="0" smtClean="0"/>
          </a:p>
          <a:p>
            <a:pPr lvl="1"/>
            <a:r>
              <a:rPr lang="en-US" dirty="0" smtClean="0"/>
              <a:t>Global results determined by summation trees on daisy-chained </a:t>
            </a:r>
            <a:br>
              <a:rPr lang="en-US" dirty="0" smtClean="0"/>
            </a:br>
            <a:r>
              <a:rPr lang="en-US" dirty="0" smtClean="0"/>
              <a:t>merger modules</a:t>
            </a:r>
          </a:p>
          <a:p>
            <a:pPr lvl="1"/>
            <a:r>
              <a:rPr lang="en-US" dirty="0" smtClean="0"/>
              <a:t>Final results of electromagnetic 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err="1" smtClean="0"/>
              <a:t>hadronic</a:t>
            </a:r>
            <a:r>
              <a:rPr lang="en-US" dirty="0" smtClean="0"/>
              <a:t> object count (at given </a:t>
            </a:r>
            <a:br>
              <a:rPr lang="en-US" dirty="0" smtClean="0"/>
            </a:br>
            <a:r>
              <a:rPr lang="en-US" dirty="0" smtClean="0"/>
              <a:t>thresholds), and total and missing </a:t>
            </a:r>
            <a:br>
              <a:rPr lang="en-US" dirty="0" smtClean="0"/>
            </a:br>
            <a:r>
              <a:rPr lang="en-US" dirty="0" smtClean="0"/>
              <a:t>transverse energy reported to </a:t>
            </a:r>
            <a:br>
              <a:rPr lang="en-US" dirty="0" smtClean="0"/>
            </a:br>
            <a:r>
              <a:rPr lang="en-US" dirty="0" smtClean="0"/>
              <a:t>Central Trigger Processor</a:t>
            </a:r>
          </a:p>
          <a:p>
            <a:pPr lvl="1"/>
            <a:r>
              <a:rPr lang="en-US" dirty="0" smtClean="0"/>
              <a:t>Topological information (Regions of </a:t>
            </a:r>
            <a:br>
              <a:rPr lang="en-US" dirty="0" smtClean="0"/>
            </a:br>
            <a:r>
              <a:rPr lang="en-US" dirty="0" smtClean="0"/>
              <a:t>Interest – ROIs – basically energy sums</a:t>
            </a:r>
            <a:br>
              <a:rPr lang="en-US" dirty="0" smtClean="0"/>
            </a:br>
            <a:r>
              <a:rPr lang="en-US" dirty="0" smtClean="0"/>
              <a:t>per window) sent to 2</a:t>
            </a:r>
            <a:r>
              <a:rPr lang="en-US" baseline="30000" dirty="0" smtClean="0"/>
              <a:t>nd</a:t>
            </a:r>
            <a:r>
              <a:rPr lang="en-US" dirty="0" smtClean="0"/>
              <a:t> level trigger</a:t>
            </a:r>
            <a:br>
              <a:rPr lang="en-US" dirty="0" smtClean="0"/>
            </a:br>
            <a:r>
              <a:rPr lang="en-US" dirty="0" smtClean="0"/>
              <a:t>only for all level-1 accepted events 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3184" y="3714228"/>
            <a:ext cx="2431303" cy="237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6291808" y="6237312"/>
            <a:ext cx="2672679" cy="5040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de-DE" i="1" dirty="0" err="1"/>
              <a:t>s</a:t>
            </a:r>
            <a:r>
              <a:rPr lang="de-DE" i="1" dirty="0" err="1" smtClean="0"/>
              <a:t>liding</a:t>
            </a:r>
            <a:r>
              <a:rPr lang="de-DE" i="1" dirty="0" smtClean="0"/>
              <a:t> </a:t>
            </a:r>
            <a:r>
              <a:rPr lang="de-DE" i="1" dirty="0" err="1" smtClean="0"/>
              <a:t>window</a:t>
            </a:r>
            <a:endParaRPr lang="en-US" dirty="0"/>
          </a:p>
        </p:txBody>
      </p:sp>
      <p:cxnSp>
        <p:nvCxnSpPr>
          <p:cNvPr id="8" name="Gerade Verbindung mit Pfeil 7"/>
          <p:cNvCxnSpPr/>
          <p:nvPr/>
        </p:nvCxnSpPr>
        <p:spPr>
          <a:xfrm flipH="1">
            <a:off x="6291807" y="6237312"/>
            <a:ext cx="2240633" cy="0"/>
          </a:xfrm>
          <a:prstGeom prst="straightConnector1">
            <a:avLst/>
          </a:prstGeom>
          <a:ln w="31750">
            <a:solidFill>
              <a:srgbClr val="0F01BF"/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 flipV="1">
            <a:off x="6291807" y="4509120"/>
            <a:ext cx="1" cy="1512168"/>
          </a:xfrm>
          <a:prstGeom prst="straightConnector1">
            <a:avLst/>
          </a:prstGeom>
          <a:ln w="31750">
            <a:solidFill>
              <a:srgbClr val="0F01BF"/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182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Latency, algorithms, data paths …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Total latency limited to c. 2.5 microseconds (cables!)</a:t>
            </a:r>
          </a:p>
          <a:p>
            <a:pPr marL="0" indent="0">
              <a:buNone/>
            </a:pPr>
            <a:r>
              <a:rPr lang="en-GB" dirty="0" smtClean="0"/>
              <a:t>Sliding windows algorithms require duplication of data across processor module and crate boundaries</a:t>
            </a:r>
          </a:p>
          <a:p>
            <a:pPr marL="0" indent="0">
              <a:buNone/>
            </a:pP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smtClean="0"/>
              <a:t>All real-time data transmitted electrically</a:t>
            </a:r>
          </a:p>
          <a:p>
            <a:r>
              <a:rPr lang="en-GB" dirty="0" smtClean="0"/>
              <a:t>Analogue off the detector</a:t>
            </a:r>
          </a:p>
          <a:p>
            <a:r>
              <a:rPr lang="en-GB" dirty="0" smtClean="0"/>
              <a:t>480 Mb/s differential into digital processors, data replication at source</a:t>
            </a:r>
          </a:p>
          <a:p>
            <a:r>
              <a:rPr lang="en-GB" dirty="0" smtClean="0"/>
              <a:t>80 / 160 Mb/s single ended data replicated over a custom backplane</a:t>
            </a:r>
          </a:p>
          <a:p>
            <a:r>
              <a:rPr lang="en-GB" dirty="0" smtClean="0"/>
              <a:t>40 Mb/s to, between &amp; from merger modules (CMMs)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>
                <a:sym typeface="Wingdings" pitchFamily="2" charset="2"/>
              </a:rPr>
              <a:t> System works well, latency limits met. </a:t>
            </a:r>
            <a:r>
              <a:rPr lang="en-GB" dirty="0">
                <a:sym typeface="Wingdings" pitchFamily="2" charset="2"/>
              </a:rPr>
              <a:t>C</a:t>
            </a:r>
            <a:r>
              <a:rPr lang="en-GB" dirty="0" smtClean="0">
                <a:sym typeface="Wingdings" pitchFamily="2" charset="2"/>
              </a:rPr>
              <a:t>omplicated and expensive processor backplane (18 layers) and considerable cable plant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9308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horror lurks behind…</a:t>
            </a:r>
            <a:endParaRPr lang="en-GB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052736"/>
            <a:ext cx="2756054" cy="4896544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764704"/>
            <a:ext cx="2777451" cy="36004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874" y="1484784"/>
            <a:ext cx="3359824" cy="5057800"/>
          </a:xfrm>
          <a:prstGeom prst="rect">
            <a:avLst/>
          </a:prstGeom>
        </p:spPr>
      </p:pic>
      <p:sp>
        <p:nvSpPr>
          <p:cNvPr id="10" name="Inhaltsplatzhalter 2"/>
          <p:cNvSpPr txBox="1">
            <a:spLocks/>
          </p:cNvSpPr>
          <p:nvPr/>
        </p:nvSpPr>
        <p:spPr>
          <a:xfrm>
            <a:off x="193558" y="4509120"/>
            <a:ext cx="1909446" cy="105903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 smtClean="0"/>
              <a:t>Jet/Energy</a:t>
            </a:r>
            <a:br>
              <a:rPr lang="en-GB" sz="2000" dirty="0" smtClean="0"/>
            </a:br>
            <a:r>
              <a:rPr lang="en-GB" sz="2000" dirty="0" smtClean="0"/>
              <a:t>processor</a:t>
            </a:r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2987824" y="6013069"/>
            <a:ext cx="2376264" cy="52951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 smtClean="0"/>
              <a:t>Pre-processor</a:t>
            </a:r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6300192" y="980728"/>
            <a:ext cx="2520280" cy="4320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 smtClean="0"/>
              <a:t>Jet/En. processor</a:t>
            </a:r>
          </a:p>
        </p:txBody>
      </p:sp>
    </p:spTree>
    <p:extLst>
      <p:ext uri="{BB962C8B-B14F-4D97-AF65-F5344CB8AC3E}">
        <p14:creationId xmlns:p14="http://schemas.microsoft.com/office/powerpoint/2010/main" val="2698831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Upgrade : Re-think connectivity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Upgrade will require additional connectivity</a:t>
            </a:r>
          </a:p>
          <a:p>
            <a:r>
              <a:rPr lang="en-GB" dirty="0"/>
              <a:t>System density will rule </a:t>
            </a:r>
            <a:r>
              <a:rPr lang="en-GB" dirty="0" smtClean="0"/>
              <a:t>out additional electrical cabling</a:t>
            </a:r>
            <a:endParaRPr lang="en-GB" dirty="0"/>
          </a:p>
          <a:p>
            <a:r>
              <a:rPr lang="en-GB" dirty="0" smtClean="0"/>
              <a:t>Latency might get even more critical</a:t>
            </a:r>
          </a:p>
          <a:p>
            <a:endParaRPr lang="en-GB" dirty="0"/>
          </a:p>
          <a:p>
            <a:pPr>
              <a:buFont typeface="Wingdings"/>
              <a:buChar char="à"/>
            </a:pPr>
            <a:endParaRPr lang="en-GB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en-GB" dirty="0" smtClean="0">
                <a:sym typeface="Wingdings" pitchFamily="2" charset="2"/>
              </a:rPr>
              <a:t>Go for optical connections</a:t>
            </a:r>
          </a:p>
          <a:p>
            <a:pPr>
              <a:buFont typeface="Wingdings"/>
              <a:buChar char="à"/>
            </a:pPr>
            <a:r>
              <a:rPr lang="en-GB" dirty="0" smtClean="0">
                <a:sym typeface="Wingdings" pitchFamily="2" charset="2"/>
              </a:rPr>
              <a:t>Increase system density by use of FPGA-internal Multi-Gigabit Transceivers (MGTs)</a:t>
            </a:r>
          </a:p>
          <a:p>
            <a:pPr>
              <a:buFont typeface="Wingdings"/>
              <a:buChar char="à"/>
            </a:pPr>
            <a:r>
              <a:rPr lang="en-GB" dirty="0" smtClean="0">
                <a:sym typeface="Wingdings" pitchFamily="2" charset="2"/>
              </a:rPr>
              <a:t>Accept  inherently higher latency per high speed link</a:t>
            </a:r>
          </a:p>
          <a:p>
            <a:pPr>
              <a:buFont typeface="Wingdings"/>
              <a:buChar char="à"/>
            </a:pPr>
            <a:r>
              <a:rPr lang="en-GB" dirty="0" smtClean="0">
                <a:sym typeface="Wingdings" pitchFamily="2" charset="2"/>
              </a:rPr>
              <a:t>Partition the system such that excessive de-serialization/re-serialization is avoided</a:t>
            </a:r>
          </a:p>
          <a:p>
            <a:pPr>
              <a:buFont typeface="Wingdings"/>
              <a:buChar char="à"/>
            </a:pPr>
            <a:r>
              <a:rPr lang="en-GB" dirty="0" smtClean="0">
                <a:sym typeface="Wingdings" pitchFamily="2" charset="2"/>
              </a:rPr>
              <a:t>Optimize the data replication scheme</a:t>
            </a:r>
          </a:p>
          <a:p>
            <a:pPr>
              <a:buFont typeface="Wingdings"/>
              <a:buChar char="à"/>
            </a:pPr>
            <a:r>
              <a:rPr lang="en-GB" dirty="0" smtClean="0">
                <a:sym typeface="Wingdings" pitchFamily="2" charset="2"/>
              </a:rPr>
              <a:t>Explore options for latency reduction on the FPGA</a:t>
            </a:r>
            <a:endParaRPr lang="en-GB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895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35"/>
          <p:cNvSpPr/>
          <p:nvPr/>
        </p:nvSpPr>
        <p:spPr>
          <a:xfrm>
            <a:off x="6317728" y="3085632"/>
            <a:ext cx="1134592" cy="3232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replication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4557379"/>
            <a:ext cx="8715436" cy="19434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Forward data replication only:</a:t>
            </a:r>
          </a:p>
          <a:p>
            <a:r>
              <a:rPr lang="en-GB" dirty="0" smtClean="0"/>
              <a:t>Duplication at source</a:t>
            </a:r>
          </a:p>
          <a:p>
            <a:pPr lvl="1"/>
            <a:r>
              <a:rPr lang="en-GB" dirty="0" smtClean="0"/>
              <a:t>Mirror a link</a:t>
            </a:r>
          </a:p>
          <a:p>
            <a:pPr lvl="1"/>
            <a:r>
              <a:rPr lang="en-GB" dirty="0" smtClean="0"/>
              <a:t>Assemble a different stream optimised for the</a:t>
            </a:r>
            <a:br>
              <a:rPr lang="en-GB" dirty="0" smtClean="0"/>
            </a:br>
            <a:r>
              <a:rPr lang="en-GB" dirty="0" smtClean="0"/>
              <a:t>replication</a:t>
            </a:r>
          </a:p>
          <a:p>
            <a:r>
              <a:rPr lang="en-GB" dirty="0" smtClean="0"/>
              <a:t>Optical splitter (fibre coupler)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0" name="Inhaltsplatzhalter 2"/>
          <p:cNvSpPr txBox="1">
            <a:spLocks/>
          </p:cNvSpPr>
          <p:nvPr/>
        </p:nvSpPr>
        <p:spPr>
          <a:xfrm>
            <a:off x="6300192" y="1340768"/>
            <a:ext cx="2664296" cy="22322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Do not share any data between modules of same subsystem to avoid additional </a:t>
            </a:r>
            <a:r>
              <a:rPr lang="en-GB" dirty="0" err="1" smtClean="0"/>
              <a:t>SerDes</a:t>
            </a:r>
            <a:r>
              <a:rPr lang="en-GB" dirty="0" smtClean="0"/>
              <a:t> latency</a:t>
            </a:r>
            <a:endParaRPr lang="en-GB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48416" y="4179345"/>
            <a:ext cx="2915816" cy="1875352"/>
          </a:xfrm>
          <a:prstGeom prst="rect">
            <a:avLst/>
          </a:prstGeom>
        </p:spPr>
      </p:pic>
      <p:grpSp>
        <p:nvGrpSpPr>
          <p:cNvPr id="17" name="Gruppieren 16"/>
          <p:cNvGrpSpPr/>
          <p:nvPr/>
        </p:nvGrpSpPr>
        <p:grpSpPr>
          <a:xfrm>
            <a:off x="1043608" y="1173003"/>
            <a:ext cx="5184576" cy="3384376"/>
            <a:chOff x="1043608" y="1484784"/>
            <a:chExt cx="5184576" cy="3384376"/>
          </a:xfrm>
        </p:grpSpPr>
        <p:sp>
          <p:nvSpPr>
            <p:cNvPr id="6" name="Rechteck 5"/>
            <p:cNvSpPr/>
            <p:nvPr/>
          </p:nvSpPr>
          <p:spPr>
            <a:xfrm>
              <a:off x="1043608" y="1484784"/>
              <a:ext cx="1152128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source</a:t>
              </a:r>
              <a:endParaRPr lang="en-GB" dirty="0"/>
            </a:p>
          </p:txBody>
        </p:sp>
        <p:sp>
          <p:nvSpPr>
            <p:cNvPr id="7" name="Rechteck 6"/>
            <p:cNvSpPr/>
            <p:nvPr/>
          </p:nvSpPr>
          <p:spPr>
            <a:xfrm>
              <a:off x="1043608" y="2492896"/>
              <a:ext cx="1152128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hteck 7"/>
            <p:cNvSpPr/>
            <p:nvPr/>
          </p:nvSpPr>
          <p:spPr>
            <a:xfrm>
              <a:off x="1048531" y="3573016"/>
              <a:ext cx="1152128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hteck 8"/>
            <p:cNvSpPr/>
            <p:nvPr/>
          </p:nvSpPr>
          <p:spPr>
            <a:xfrm>
              <a:off x="4572000" y="1975273"/>
              <a:ext cx="1152128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sink</a:t>
              </a:r>
              <a:endParaRPr lang="en-GB" dirty="0"/>
            </a:p>
          </p:txBody>
        </p:sp>
        <p:sp>
          <p:nvSpPr>
            <p:cNvPr id="10" name="Rechteck 9"/>
            <p:cNvSpPr/>
            <p:nvPr/>
          </p:nvSpPr>
          <p:spPr>
            <a:xfrm>
              <a:off x="4572000" y="2996952"/>
              <a:ext cx="1152128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Gerade Verbindung mit Pfeil 11"/>
            <p:cNvCxnSpPr/>
            <p:nvPr/>
          </p:nvCxnSpPr>
          <p:spPr>
            <a:xfrm>
              <a:off x="2195736" y="1880827"/>
              <a:ext cx="2376264" cy="490489"/>
            </a:xfrm>
            <a:prstGeom prst="straightConnector1">
              <a:avLst/>
            </a:prstGeom>
            <a:ln w="31750">
              <a:solidFill>
                <a:srgbClr val="0CB42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/>
            <p:cNvCxnSpPr/>
            <p:nvPr/>
          </p:nvCxnSpPr>
          <p:spPr>
            <a:xfrm flipV="1">
              <a:off x="2200659" y="2492896"/>
              <a:ext cx="2371341" cy="396044"/>
            </a:xfrm>
            <a:prstGeom prst="straightConnector1">
              <a:avLst/>
            </a:prstGeom>
            <a:ln w="31750">
              <a:solidFill>
                <a:srgbClr val="0CB42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/>
            <p:cNvCxnSpPr>
              <a:stCxn id="8" idx="3"/>
              <a:endCxn id="18" idx="2"/>
            </p:cNvCxnSpPr>
            <p:nvPr/>
          </p:nvCxnSpPr>
          <p:spPr>
            <a:xfrm>
              <a:off x="2200659" y="3969060"/>
              <a:ext cx="1003189" cy="0"/>
            </a:xfrm>
            <a:prstGeom prst="straightConnector1">
              <a:avLst/>
            </a:prstGeom>
            <a:ln w="31750">
              <a:solidFill>
                <a:srgbClr val="0CB42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/>
            <p:cNvCxnSpPr/>
            <p:nvPr/>
          </p:nvCxnSpPr>
          <p:spPr>
            <a:xfrm>
              <a:off x="2200659" y="2888940"/>
              <a:ext cx="2371341" cy="396044"/>
            </a:xfrm>
            <a:prstGeom prst="straightConnector1">
              <a:avLst/>
            </a:prstGeom>
            <a:ln w="31750">
              <a:solidFill>
                <a:srgbClr val="0CB42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hteck 19"/>
            <p:cNvSpPr/>
            <p:nvPr/>
          </p:nvSpPr>
          <p:spPr>
            <a:xfrm>
              <a:off x="4572000" y="4077072"/>
              <a:ext cx="1152128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" name="Gerade Verbindung mit Pfeil 21"/>
            <p:cNvCxnSpPr>
              <a:endCxn id="10" idx="1"/>
            </p:cNvCxnSpPr>
            <p:nvPr/>
          </p:nvCxnSpPr>
          <p:spPr>
            <a:xfrm flipV="1">
              <a:off x="3275856" y="3392996"/>
              <a:ext cx="1296144" cy="576064"/>
            </a:xfrm>
            <a:prstGeom prst="straightConnector1">
              <a:avLst/>
            </a:prstGeom>
            <a:ln w="31750">
              <a:solidFill>
                <a:srgbClr val="0CB42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mit Pfeil 23"/>
            <p:cNvCxnSpPr>
              <a:endCxn id="20" idx="1"/>
            </p:cNvCxnSpPr>
            <p:nvPr/>
          </p:nvCxnSpPr>
          <p:spPr>
            <a:xfrm>
              <a:off x="3275856" y="3969060"/>
              <a:ext cx="1296144" cy="504056"/>
            </a:xfrm>
            <a:prstGeom prst="straightConnector1">
              <a:avLst/>
            </a:prstGeom>
            <a:ln w="31750">
              <a:solidFill>
                <a:srgbClr val="0CB42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mit Pfeil 27"/>
            <p:cNvCxnSpPr>
              <a:endCxn id="10" idx="3"/>
            </p:cNvCxnSpPr>
            <p:nvPr/>
          </p:nvCxnSpPr>
          <p:spPr>
            <a:xfrm flipH="1">
              <a:off x="5724128" y="3392996"/>
              <a:ext cx="504056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mit Pfeil 29"/>
            <p:cNvCxnSpPr/>
            <p:nvPr/>
          </p:nvCxnSpPr>
          <p:spPr>
            <a:xfrm>
              <a:off x="6228184" y="2372296"/>
              <a:ext cx="0" cy="102070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mit Pfeil 33"/>
            <p:cNvCxnSpPr/>
            <p:nvPr/>
          </p:nvCxnSpPr>
          <p:spPr>
            <a:xfrm flipH="1">
              <a:off x="5724128" y="2371316"/>
              <a:ext cx="504056" cy="1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mit Pfeil 36"/>
            <p:cNvCxnSpPr/>
            <p:nvPr/>
          </p:nvCxnSpPr>
          <p:spPr>
            <a:xfrm flipH="1">
              <a:off x="5796136" y="2372296"/>
              <a:ext cx="432048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hteck 13"/>
            <p:cNvSpPr/>
            <p:nvPr/>
          </p:nvSpPr>
          <p:spPr>
            <a:xfrm>
              <a:off x="2051720" y="1796564"/>
              <a:ext cx="148939" cy="16852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4571998" y="4388853"/>
              <a:ext cx="148939" cy="16852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5575189" y="2287054"/>
              <a:ext cx="148939" cy="16852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4572000" y="2276872"/>
              <a:ext cx="148939" cy="30028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2066817" y="3884797"/>
              <a:ext cx="148939" cy="16852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hteck 30"/>
            <p:cNvSpPr/>
            <p:nvPr/>
          </p:nvSpPr>
          <p:spPr>
            <a:xfrm>
              <a:off x="2055181" y="2804479"/>
              <a:ext cx="148939" cy="16852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hteck 31"/>
            <p:cNvSpPr/>
            <p:nvPr/>
          </p:nvSpPr>
          <p:spPr>
            <a:xfrm>
              <a:off x="4571999" y="3212976"/>
              <a:ext cx="148939" cy="30028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5586047" y="3313150"/>
              <a:ext cx="148939" cy="16852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Ellipse 17"/>
          <p:cNvSpPr/>
          <p:nvPr/>
        </p:nvSpPr>
        <p:spPr>
          <a:xfrm>
            <a:off x="3203848" y="3573016"/>
            <a:ext cx="180020" cy="168526"/>
          </a:xfrm>
          <a:prstGeom prst="ellipse">
            <a:avLst/>
          </a:prstGeom>
          <a:solidFill>
            <a:schemeClr val="bg1"/>
          </a:solidFill>
          <a:ln>
            <a:solidFill>
              <a:srgbClr val="0CB4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030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L1Calo </a:t>
            </a:r>
            <a:r>
              <a:rPr lang="de-DE" dirty="0" smtClean="0"/>
              <a:t>upgrade </a:t>
            </a:r>
            <a:r>
              <a:rPr lang="de-DE" dirty="0" err="1" smtClean="0"/>
              <a:t>steps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8822214" cy="571504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3300" dirty="0"/>
              <a:t>Due to expected increase in pile-up of events at rising luminosities, the current algorithms will be </a:t>
            </a:r>
            <a:r>
              <a:rPr lang="en-GB" sz="3300" dirty="0" smtClean="0"/>
              <a:t>degraded.   </a:t>
            </a:r>
            <a:br>
              <a:rPr lang="en-GB" sz="3300" dirty="0" smtClean="0"/>
            </a:br>
            <a:r>
              <a:rPr lang="en-GB" sz="3300" dirty="0" smtClean="0">
                <a:sym typeface="Wingdings" pitchFamily="2" charset="2"/>
              </a:rPr>
              <a:t>  I</a:t>
            </a:r>
            <a:r>
              <a:rPr lang="en-GB" sz="3300" dirty="0" smtClean="0"/>
              <a:t>mprove L1Calo </a:t>
            </a:r>
            <a:r>
              <a:rPr lang="en-GB" sz="3300" dirty="0"/>
              <a:t>in </a:t>
            </a:r>
            <a:r>
              <a:rPr lang="en-GB" sz="3300" dirty="0" smtClean="0"/>
              <a:t>distinct phases</a:t>
            </a:r>
            <a:endParaRPr lang="en-GB" sz="3300" dirty="0"/>
          </a:p>
          <a:p>
            <a:r>
              <a:rPr lang="en-GB" sz="3300" dirty="0" smtClean="0"/>
              <a:t>Phase 0 : </a:t>
            </a:r>
          </a:p>
          <a:p>
            <a:pPr lvl="1"/>
            <a:r>
              <a:rPr lang="en-GB" sz="3300" dirty="0" smtClean="0"/>
              <a:t>Some improvements on the FPGA based algorithms have been made and will be in use for 2011 running</a:t>
            </a:r>
          </a:p>
          <a:p>
            <a:pPr lvl="1"/>
            <a:r>
              <a:rPr lang="en-GB" sz="3300" dirty="0" smtClean="0"/>
              <a:t>Further optimizations might follow</a:t>
            </a:r>
          </a:p>
          <a:p>
            <a:pPr lvl="1"/>
            <a:r>
              <a:rPr lang="en-GB" sz="3300" dirty="0" smtClean="0"/>
              <a:t>No hardware being added / replaced at this stage</a:t>
            </a:r>
            <a:endParaRPr lang="en-GB" sz="3300" dirty="0"/>
          </a:p>
          <a:p>
            <a:r>
              <a:rPr lang="en-GB" sz="3300" dirty="0" smtClean="0"/>
              <a:t>Phase 1 :</a:t>
            </a:r>
          </a:p>
          <a:p>
            <a:pPr lvl="1"/>
            <a:r>
              <a:rPr lang="en-GB" sz="3300" dirty="0" smtClean="0"/>
              <a:t>Improve digital signal processing on Pre-Processor ( ASIC </a:t>
            </a:r>
            <a:r>
              <a:rPr lang="en-GB" sz="3300" dirty="0" smtClean="0">
                <a:sym typeface="Wingdings" pitchFamily="2" charset="2"/>
              </a:rPr>
              <a:t> </a:t>
            </a:r>
            <a:r>
              <a:rPr lang="en-GB" sz="3300" dirty="0" smtClean="0"/>
              <a:t>FPGA )</a:t>
            </a:r>
          </a:p>
          <a:p>
            <a:pPr lvl="1"/>
            <a:r>
              <a:rPr lang="en-GB" sz="3300" dirty="0" smtClean="0"/>
              <a:t>Add topological processing with limited hardware changes</a:t>
            </a:r>
          </a:p>
          <a:p>
            <a:r>
              <a:rPr lang="en-GB" sz="3300" dirty="0" smtClean="0"/>
              <a:t>Phase-2 : </a:t>
            </a:r>
          </a:p>
          <a:p>
            <a:pPr lvl="1"/>
            <a:r>
              <a:rPr lang="en-GB" sz="3300" dirty="0"/>
              <a:t>I</a:t>
            </a:r>
            <a:r>
              <a:rPr lang="en-GB" sz="3300" dirty="0" smtClean="0"/>
              <a:t>mprove of granularity of L1Calo algorithms in η, φ, and depth </a:t>
            </a:r>
          </a:p>
          <a:p>
            <a:pPr lvl="1"/>
            <a:r>
              <a:rPr lang="en-GB" sz="3300" dirty="0" smtClean="0"/>
              <a:t>Replace Level-1 Calorimeter Trigger</a:t>
            </a:r>
          </a:p>
          <a:p>
            <a:pPr lvl="1"/>
            <a:r>
              <a:rPr lang="en-GB" sz="3300" dirty="0" smtClean="0"/>
              <a:t>Probably distinguish Level-0 and Level-1 trigger</a:t>
            </a:r>
            <a:endParaRPr lang="en-GB" sz="3100" dirty="0" smtClean="0"/>
          </a:p>
          <a:p>
            <a:pPr lvl="2"/>
            <a:endParaRPr lang="en-GB" sz="1200" dirty="0" smtClean="0"/>
          </a:p>
          <a:p>
            <a:pPr lvl="2"/>
            <a:endParaRPr lang="en-GB" sz="1200" dirty="0" smtClean="0"/>
          </a:p>
          <a:p>
            <a:pPr marL="0" indent="0">
              <a:buNone/>
            </a:pPr>
            <a:r>
              <a:rPr lang="en-GB" sz="2500" dirty="0" smtClean="0"/>
              <a:t>NB 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500" dirty="0" smtClean="0"/>
              <a:t>This is a snapshot of current thinking only. Level-1 technical proposal being written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500" dirty="0" smtClean="0"/>
              <a:t>Stages are related to, but not strictly dependent on the LHC machine upgrade steps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500" dirty="0" smtClean="0"/>
              <a:t>L1Calo will attempt to stage the installation of new hardware (sub-phases)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500" dirty="0" smtClean="0"/>
              <a:t>Phase-1 is mainly internal to L1Calo, no strict need for mods of external interfaces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500" dirty="0" smtClean="0"/>
              <a:t>Phase-2 is dependent on calorimeter readout electronics upgrade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02466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938</Words>
  <Application>Microsoft Office PowerPoint</Application>
  <PresentationFormat>Bildschirmpräsentation (4:3)</PresentationFormat>
  <Paragraphs>295</Paragraphs>
  <Slides>23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Larissa-Design</vt:lpstr>
      <vt:lpstr>High-speed optical links and processors for the ATLAS Level-1 Calorimeter Trigger upgrade </vt:lpstr>
      <vt:lpstr>Outline</vt:lpstr>
      <vt:lpstr>ATLAS Trigger / current L1Calo</vt:lpstr>
      <vt:lpstr>Current L1Calo</vt:lpstr>
      <vt:lpstr>Latency, algorithms, data paths …</vt:lpstr>
      <vt:lpstr>The horror lurks behind…</vt:lpstr>
      <vt:lpstr>Upgrade : Re-think connectivity</vt:lpstr>
      <vt:lpstr>Data replication</vt:lpstr>
      <vt:lpstr>L1Calo upgrade steps</vt:lpstr>
      <vt:lpstr>Phase 1: Topology</vt:lpstr>
      <vt:lpstr>New merger module: CMM++</vt:lpstr>
      <vt:lpstr>L1Calo Phase-1</vt:lpstr>
      <vt:lpstr>eventually …   Phase 2 !</vt:lpstr>
      <vt:lpstr>Upgrade activities in Mainz</vt:lpstr>
      <vt:lpstr>Demonstrators / Prototypes so far…</vt:lpstr>
      <vt:lpstr>GOLD – Generic Opto Link Demonstrator</vt:lpstr>
      <vt:lpstr>GOLD</vt:lpstr>
      <vt:lpstr>3-d model </vt:lpstr>
      <vt:lpstr>Module status </vt:lpstr>
      <vt:lpstr>Components…</vt:lpstr>
      <vt:lpstr>Current activities: h/w, f/w</vt:lpstr>
      <vt:lpstr>Some current activities</vt:lpstr>
      <vt:lpstr>Summary / outlook</vt:lpstr>
    </vt:vector>
  </TitlesOfParts>
  <Company>Johannes Gutenberg-Universität Mainz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uschaefe</dc:creator>
  <cp:lastModifiedBy>Schäfer, Dr. Ulrich</cp:lastModifiedBy>
  <cp:revision>440</cp:revision>
  <cp:lastPrinted>2011-02-09T14:56:24Z</cp:lastPrinted>
  <dcterms:created xsi:type="dcterms:W3CDTF">2009-12-08T11:59:40Z</dcterms:created>
  <dcterms:modified xsi:type="dcterms:W3CDTF">2011-02-16T07:58:24Z</dcterms:modified>
</cp:coreProperties>
</file>