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81" r:id="rId4"/>
    <p:sldId id="258" r:id="rId5"/>
    <p:sldId id="272" r:id="rId6"/>
    <p:sldId id="264" r:id="rId7"/>
    <p:sldId id="265" r:id="rId8"/>
    <p:sldId id="266" r:id="rId9"/>
    <p:sldId id="267" r:id="rId10"/>
    <p:sldId id="268" r:id="rId11"/>
    <p:sldId id="269" r:id="rId12"/>
    <p:sldId id="275" r:id="rId13"/>
    <p:sldId id="299" r:id="rId14"/>
    <p:sldId id="270" r:id="rId15"/>
    <p:sldId id="273" r:id="rId16"/>
    <p:sldId id="280" r:id="rId17"/>
    <p:sldId id="282" r:id="rId18"/>
    <p:sldId id="283" r:id="rId19"/>
    <p:sldId id="284" r:id="rId20"/>
    <p:sldId id="274" r:id="rId21"/>
    <p:sldId id="285" r:id="rId22"/>
    <p:sldId id="276" r:id="rId23"/>
    <p:sldId id="277" r:id="rId24"/>
    <p:sldId id="278" r:id="rId25"/>
    <p:sldId id="294" r:id="rId26"/>
    <p:sldId id="279" r:id="rId27"/>
    <p:sldId id="287" r:id="rId28"/>
    <p:sldId id="288" r:id="rId29"/>
    <p:sldId id="296" r:id="rId30"/>
    <p:sldId id="297" r:id="rId31"/>
    <p:sldId id="289" r:id="rId32"/>
    <p:sldId id="290" r:id="rId33"/>
    <p:sldId id="298" r:id="rId34"/>
    <p:sldId id="260" r:id="rId35"/>
    <p:sldId id="295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7A0A3E-51B7-4049-B7DE-172C2EB3A9F2}">
          <p14:sldIdLst>
            <p14:sldId id="256"/>
            <p14:sldId id="257"/>
            <p14:sldId id="281"/>
            <p14:sldId id="258"/>
            <p14:sldId id="272"/>
            <p14:sldId id="264"/>
            <p14:sldId id="265"/>
            <p14:sldId id="266"/>
            <p14:sldId id="267"/>
            <p14:sldId id="268"/>
            <p14:sldId id="269"/>
            <p14:sldId id="275"/>
            <p14:sldId id="299"/>
            <p14:sldId id="270"/>
            <p14:sldId id="273"/>
            <p14:sldId id="280"/>
            <p14:sldId id="282"/>
            <p14:sldId id="283"/>
            <p14:sldId id="284"/>
            <p14:sldId id="274"/>
            <p14:sldId id="285"/>
            <p14:sldId id="276"/>
            <p14:sldId id="277"/>
            <p14:sldId id="278"/>
            <p14:sldId id="294"/>
            <p14:sldId id="279"/>
            <p14:sldId id="287"/>
            <p14:sldId id="288"/>
            <p14:sldId id="296"/>
            <p14:sldId id="297"/>
            <p14:sldId id="289"/>
            <p14:sldId id="290"/>
            <p14:sldId id="298"/>
            <p14:sldId id="260"/>
            <p14:sldId id="295"/>
            <p14:sldId id="291"/>
            <p14:sldId id="292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ED48A-8F2E-344D-9F44-425C836A8C48}" type="datetimeFigureOut">
              <a:rPr lang="en-US" smtClean="0"/>
              <a:t>12.02.11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28126-F90B-A14C-AAA0-21624E278F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904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CF156-0B14-434B-A080-72976C2D7F79}" type="datetimeFigureOut">
              <a:rPr lang="en-US" smtClean="0"/>
              <a:t>12.02.11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82D44-5AEB-7043-82C7-EBF2BD1B01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008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397255-4646-4841-B8BC-C9CD2CF682A6}" type="slidenum">
              <a:rPr lang="en-US"/>
              <a:pPr/>
              <a:t>6</a:t>
            </a:fld>
            <a:endParaRPr lang="en-US"/>
          </a:p>
        </p:txBody>
      </p:sp>
      <p:sp>
        <p:nvSpPr>
          <p:cNvPr id="128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9D114-7D60-2443-AB1C-7E8FDAD61733}" type="slidenum">
              <a:rPr lang="en-US"/>
              <a:pPr/>
              <a:t>7</a:t>
            </a:fld>
            <a:endParaRPr lang="en-US"/>
          </a:p>
        </p:txBody>
      </p:sp>
      <p:sp>
        <p:nvSpPr>
          <p:cNvPr id="129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D254E2-F3C2-DF41-92CF-A2CEA56383AE}" type="slidenum">
              <a:rPr lang="en-US"/>
              <a:pPr/>
              <a:t>9</a:t>
            </a:fld>
            <a:endParaRPr lang="en-US"/>
          </a:p>
        </p:txBody>
      </p:sp>
      <p:sp>
        <p:nvSpPr>
          <p:cNvPr id="132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060F86-3FFE-EF4E-9DAF-24286FC947A2}" type="slidenum">
              <a:rPr lang="en-US"/>
              <a:pPr/>
              <a:t>10</a:t>
            </a:fld>
            <a:endParaRPr lang="en-US"/>
          </a:p>
        </p:txBody>
      </p:sp>
      <p:sp>
        <p:nvSpPr>
          <p:cNvPr id="137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3B62A-0BAE-984C-A60B-3E9ADA80453B}" type="slidenum">
              <a:rPr lang="en-US"/>
              <a:pPr/>
              <a:t>11</a:t>
            </a:fld>
            <a:endParaRPr lang="en-US"/>
          </a:p>
        </p:txBody>
      </p:sp>
      <p:sp>
        <p:nvSpPr>
          <p:cNvPr id="146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86357-6035-DD49-9E8A-635784177A60}" type="slidenum">
              <a:rPr lang="en-US"/>
              <a:pPr/>
              <a:t>13</a:t>
            </a:fld>
            <a:endParaRPr lang="en-US"/>
          </a:p>
        </p:txBody>
      </p:sp>
      <p:sp>
        <p:nvSpPr>
          <p:cNvPr id="138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Neuer</a:t>
            </a:r>
            <a:r>
              <a:rPr lang="en-US" dirty="0" smtClean="0"/>
              <a:t> Plot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BFF1-D97B-BF4E-915F-B386999C2A8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Neuer</a:t>
            </a:r>
            <a:r>
              <a:rPr lang="en-US" dirty="0" smtClean="0"/>
              <a:t> Plot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BFF1-D97B-BF4E-915F-B386999C2A8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 dirty="0"/>
          </a:p>
        </p:txBody>
      </p:sp>
      <p:pic>
        <p:nvPicPr>
          <p:cNvPr id="10" name="Bild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4871720"/>
            <a:ext cx="1269344" cy="126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8" y="4953000"/>
            <a:ext cx="983873" cy="118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1278"/>
            <a:ext cx="8229600" cy="509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de-DE" smtClean="0"/>
              <a:t>14.02.2011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55281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T. Flick - Experiences on datatransmission links in ATLAS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879300"/>
            <a:ext cx="9144000" cy="10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356" y="6245172"/>
            <a:ext cx="9144000" cy="10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 8" descr="Loewe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BFAF9"/>
              </a:clrFrom>
              <a:clrTo>
                <a:srgbClr val="FBFA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" y="6325207"/>
            <a:ext cx="448844" cy="49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6.emf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5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9538"/>
            <a:ext cx="7772400" cy="2801364"/>
          </a:xfrm>
        </p:spPr>
        <p:txBody>
          <a:bodyPr/>
          <a:lstStyle/>
          <a:p>
            <a:r>
              <a:rPr lang="de-DE" sz="6600" dirty="0" smtClean="0"/>
              <a:t>ATLAS </a:t>
            </a:r>
            <a:r>
              <a:rPr lang="de-DE" sz="6600" dirty="0" err="1" smtClean="0"/>
              <a:t>experiences</a:t>
            </a:r>
            <a:r>
              <a:rPr lang="de-DE" sz="6600" dirty="0" smtClean="0"/>
              <a:t> in </a:t>
            </a:r>
            <a:r>
              <a:rPr lang="de-DE" sz="6600" dirty="0" err="1" smtClean="0"/>
              <a:t>optical</a:t>
            </a:r>
            <a:r>
              <a:rPr lang="de-DE" sz="6600" dirty="0" smtClean="0"/>
              <a:t> links</a:t>
            </a:r>
            <a:endParaRPr lang="de-DE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6358"/>
            <a:ext cx="6400800" cy="1815842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T. Flick</a:t>
            </a:r>
          </a:p>
          <a:p>
            <a:r>
              <a:rPr lang="de-DE" dirty="0" smtClean="0"/>
              <a:t>Bergische Universität Wuppertal</a:t>
            </a:r>
          </a:p>
          <a:p>
            <a:r>
              <a:rPr lang="de-DE" dirty="0" smtClean="0"/>
              <a:t>1st </a:t>
            </a:r>
            <a:r>
              <a:rPr lang="de-DE" dirty="0" err="1" smtClean="0"/>
              <a:t>Readout</a:t>
            </a:r>
            <a:r>
              <a:rPr lang="de-DE" dirty="0" smtClean="0"/>
              <a:t> Link Workshop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Helmholtz Alliance</a:t>
            </a:r>
          </a:p>
          <a:p>
            <a:r>
              <a:rPr lang="de-DE" dirty="0" smtClean="0"/>
              <a:t>14.-15. Feb. 2011</a:t>
            </a:r>
          </a:p>
          <a:p>
            <a:r>
              <a:rPr lang="de-DE" dirty="0" smtClean="0"/>
              <a:t>Wuppertal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905" y="0"/>
            <a:ext cx="1282095" cy="12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30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Spectrum versus ESD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 dirty="0"/>
          </a:p>
        </p:txBody>
      </p:sp>
      <p:sp>
        <p:nvSpPr>
          <p:cNvPr id="11" name="Footer Placeholder 4"/>
          <p:cNvSpPr txBox="1">
            <a:spLocks noGrp="1"/>
          </p:cNvSpPr>
          <p:nvPr/>
        </p:nvSpPr>
        <p:spPr bwMode="auto">
          <a:xfrm>
            <a:off x="1090550" y="6356350"/>
            <a:ext cx="1874838" cy="366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400" dirty="0">
              <a:latin typeface="+mn-lt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6197" name="Text Box 12"/>
          <p:cNvSpPr txBox="1">
            <a:spLocks noChangeArrowheads="1"/>
          </p:cNvSpPr>
          <p:nvPr/>
        </p:nvSpPr>
        <p:spPr bwMode="auto">
          <a:xfrm>
            <a:off x="2027969" y="6003925"/>
            <a:ext cx="5188431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sz="1400" baseline="30000" dirty="0">
                <a:latin typeface="Tahoma" charset="0"/>
              </a:rPr>
              <a:t>1</a:t>
            </a:r>
            <a:r>
              <a:rPr kumimoji="1" lang="en-US" sz="1400" dirty="0">
                <a:latin typeface="Tahoma" charset="0"/>
              </a:rPr>
              <a:t> T. Kim </a:t>
            </a:r>
            <a:r>
              <a:rPr kumimoji="1" lang="en-US" sz="1400" i="1" dirty="0">
                <a:latin typeface="Tahoma" charset="0"/>
              </a:rPr>
              <a:t>et al</a:t>
            </a:r>
            <a:r>
              <a:rPr kumimoji="1" lang="en-US" sz="1400" dirty="0">
                <a:latin typeface="Tahoma" charset="0"/>
              </a:rPr>
              <a:t>, </a:t>
            </a:r>
            <a:r>
              <a:rPr kumimoji="1" lang="en-US" sz="1400" i="1" dirty="0">
                <a:latin typeface="Tahoma" charset="0"/>
              </a:rPr>
              <a:t>ETRI Journal</a:t>
            </a:r>
            <a:r>
              <a:rPr kumimoji="1" lang="en-US" sz="1400" dirty="0">
                <a:latin typeface="Tahoma" charset="0"/>
              </a:rPr>
              <a:t>, Vol. 30(6), Dec 2008, pp.833-843</a:t>
            </a:r>
          </a:p>
        </p:txBody>
      </p:sp>
      <p:sp>
        <p:nvSpPr>
          <p:cNvPr id="136198" name="Text Box 13"/>
          <p:cNvSpPr txBox="1">
            <a:spLocks noChangeArrowheads="1"/>
          </p:cNvSpPr>
          <p:nvPr/>
        </p:nvSpPr>
        <p:spPr bwMode="auto">
          <a:xfrm>
            <a:off x="0" y="5667375"/>
            <a:ext cx="90519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1714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latin typeface="Tahoma" charset="0"/>
              </a:rPr>
              <a:t>We know ESD produces narrow optical spectrum, but we are not sure whether narrow optical spectrum is caused only by ESD </a:t>
            </a:r>
          </a:p>
        </p:txBody>
      </p:sp>
      <p:sp>
        <p:nvSpPr>
          <p:cNvPr id="136199" name="Text Box 14"/>
          <p:cNvSpPr txBox="1">
            <a:spLocks noChangeArrowheads="1"/>
          </p:cNvSpPr>
          <p:nvPr/>
        </p:nvSpPr>
        <p:spPr bwMode="auto">
          <a:xfrm>
            <a:off x="92075" y="1189038"/>
            <a:ext cx="90519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1714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1" lang="en-US" dirty="0">
                <a:latin typeface="Tahoma" charset="0"/>
              </a:rPr>
              <a:t>In June 2009, from literature</a:t>
            </a:r>
            <a:r>
              <a:rPr kumimoji="1" lang="en-US" baseline="30000" dirty="0">
                <a:latin typeface="Tahoma" charset="0"/>
              </a:rPr>
              <a:t>1</a:t>
            </a:r>
            <a:r>
              <a:rPr kumimoji="1" lang="en-US" dirty="0">
                <a:latin typeface="Tahoma" charset="0"/>
              </a:rPr>
              <a:t>, </a:t>
            </a:r>
            <a:r>
              <a:rPr kumimoji="1" lang="en-US" dirty="0" smtClean="0">
                <a:latin typeface="Tahoma" charset="0"/>
              </a:rPr>
              <a:t>it was </a:t>
            </a:r>
            <a:r>
              <a:rPr kumimoji="1" lang="en-US" dirty="0">
                <a:latin typeface="Tahoma" charset="0"/>
              </a:rPr>
              <a:t>realized</a:t>
            </a:r>
            <a:r>
              <a:rPr kumimoji="1" lang="en-US" dirty="0">
                <a:latin typeface="Arial Unicode MS"/>
              </a:rPr>
              <a:t> </a:t>
            </a:r>
            <a:r>
              <a:rPr kumimoji="1" lang="en-US" dirty="0">
                <a:latin typeface="Tahoma" charset="0"/>
              </a:rPr>
              <a:t>that</a:t>
            </a:r>
            <a:r>
              <a:rPr kumimoji="1" lang="en-US" dirty="0">
                <a:latin typeface="Arial Unicode MS"/>
              </a:rPr>
              <a:t> </a:t>
            </a:r>
            <a:r>
              <a:rPr kumimoji="1" lang="en-US" dirty="0">
                <a:latin typeface="Tahoma" charset="0"/>
              </a:rPr>
              <a:t>optical spectrum of a VCSEL becomes narrow</a:t>
            </a:r>
            <a:r>
              <a:rPr kumimoji="1" lang="en-US" dirty="0">
                <a:latin typeface="Arial Unicode MS"/>
              </a:rPr>
              <a:t> </a:t>
            </a:r>
            <a:r>
              <a:rPr kumimoji="1" lang="en-US" dirty="0">
                <a:latin typeface="Tahoma" charset="0"/>
              </a:rPr>
              <a:t>after ESD damage. An</a:t>
            </a:r>
            <a:r>
              <a:rPr kumimoji="1" lang="en-US" dirty="0">
                <a:latin typeface="Arial Unicode MS"/>
              </a:rPr>
              <a:t> </a:t>
            </a:r>
            <a:r>
              <a:rPr kumimoji="1" lang="en-US" dirty="0">
                <a:latin typeface="Tahoma" charset="0"/>
              </a:rPr>
              <a:t>experiment at SMU verified. </a:t>
            </a:r>
          </a:p>
        </p:txBody>
      </p:sp>
      <p:pic>
        <p:nvPicPr>
          <p:cNvPr id="13620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874838"/>
            <a:ext cx="38417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887538"/>
            <a:ext cx="3840163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2" name="TextBox 14"/>
          <p:cNvSpPr txBox="1">
            <a:spLocks noChangeArrowheads="1"/>
          </p:cNvSpPr>
          <p:nvPr/>
        </p:nvSpPr>
        <p:spPr bwMode="auto">
          <a:xfrm>
            <a:off x="1508125" y="5300663"/>
            <a:ext cx="1947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Tahoma" charset="0"/>
              </a:rPr>
              <a:t>Wavelength (nm)</a:t>
            </a:r>
          </a:p>
        </p:txBody>
      </p:sp>
      <p:sp>
        <p:nvSpPr>
          <p:cNvPr id="136203" name="TextBox 15"/>
          <p:cNvSpPr txBox="1">
            <a:spLocks noChangeArrowheads="1"/>
          </p:cNvSpPr>
          <p:nvPr/>
        </p:nvSpPr>
        <p:spPr bwMode="auto">
          <a:xfrm>
            <a:off x="5761038" y="5300663"/>
            <a:ext cx="194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Tahoma" charset="0"/>
              </a:rPr>
              <a:t>Wavelength (nm)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160" y="2423160"/>
            <a:ext cx="461665" cy="199618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dirty="0">
                <a:latin typeface="Tahoma" pitchFamily="34" charset="0"/>
                <a:ea typeface="Arial Unicode MS" pitchFamily="34" charset="-122"/>
                <a:cs typeface="Arial Unicode MS" pitchFamily="34" charset="-122"/>
              </a:rPr>
              <a:t>Light Power (dBm)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60520" y="2468880"/>
            <a:ext cx="461665" cy="199618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dirty="0">
                <a:latin typeface="Tahoma" pitchFamily="34" charset="0"/>
                <a:ea typeface="Arial Unicode MS" pitchFamily="34" charset="-122"/>
                <a:cs typeface="Arial Unicode MS" pitchFamily="34" charset="-122"/>
              </a:rPr>
              <a:t>Light Power (dBm)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1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Optical Spectrum </a:t>
            </a:r>
            <a:r>
              <a:rPr lang="en-US" sz="4000" dirty="0" smtClean="0"/>
              <a:t>stability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65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149475"/>
            <a:ext cx="4113212" cy="3021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136525" y="1189038"/>
            <a:ext cx="8824913" cy="731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34950" indent="-2349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>
                <a:solidFill>
                  <a:srgbClr val="FF0000"/>
                </a:solidFill>
                <a:latin typeface="Arial" charset="0"/>
              </a:rPr>
              <a:t>The optical spectrum seems effective at predicting which OTX is likely to fail.</a:t>
            </a:r>
            <a:r>
              <a:rPr kumimoji="1" lang="en-US">
                <a:latin typeface="Arial" charset="0"/>
              </a:rPr>
              <a:t> </a:t>
            </a:r>
          </a:p>
          <a:p>
            <a:pPr marL="234950" indent="-2349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>
                <a:latin typeface="Arial" charset="0"/>
              </a:rPr>
              <a:t>All optical spectra at the end of fibers have been measured three times (2009/7, 2009/10, 2010/2). Optical spectrum seems stable. </a:t>
            </a:r>
          </a:p>
        </p:txBody>
      </p:sp>
      <p:pic>
        <p:nvPicPr>
          <p:cNvPr id="1065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219325"/>
            <a:ext cx="4113213" cy="30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139700" y="5513056"/>
            <a:ext cx="6675438" cy="947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Optical link off on July 13, 2010</a:t>
            </a:r>
          </a:p>
          <a:p>
            <a:pPr>
              <a:spcBef>
                <a:spcPct val="50000"/>
              </a:spcBef>
            </a:pPr>
            <a:r>
              <a:rPr lang="en-US" altLang="zh-CN" sz="1600" dirty="0">
                <a:latin typeface="Arial" charset="0"/>
              </a:rPr>
              <a:t>we suspect it is not the VCSEL but other component in the FEB/OTX, but we cannot know for sure until we get the board out </a:t>
            </a:r>
            <a:endParaRPr lang="en-US" sz="1600" dirty="0">
              <a:latin typeface="Arial" charset="0"/>
            </a:endParaRPr>
          </a:p>
        </p:txBody>
      </p:sp>
      <p:sp>
        <p:nvSpPr>
          <p:cNvPr id="106516" name="Text Box 20"/>
          <p:cNvSpPr txBox="1">
            <a:spLocks noChangeArrowheads="1"/>
          </p:cNvSpPr>
          <p:nvPr/>
        </p:nvSpPr>
        <p:spPr bwMode="auto">
          <a:xfrm rot="10800000">
            <a:off x="15875" y="3336925"/>
            <a:ext cx="396875" cy="1100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Width (nm)</a:t>
            </a:r>
          </a:p>
        </p:txBody>
      </p:sp>
      <p:sp>
        <p:nvSpPr>
          <p:cNvPr id="106517" name="TextBox 33"/>
          <p:cNvSpPr txBox="1">
            <a:spLocks noChangeArrowheads="1"/>
          </p:cNvSpPr>
          <p:nvPr/>
        </p:nvSpPr>
        <p:spPr bwMode="auto">
          <a:xfrm>
            <a:off x="5715000" y="5029200"/>
            <a:ext cx="242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r>
              <a:rPr lang="en-US" sz="1600">
                <a:cs typeface="ＭＳ Ｐゴシック" charset="0"/>
              </a:rPr>
              <a:t>Width in 2009/7 (nm) </a:t>
            </a: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 rot="10800000">
            <a:off x="4710113" y="2149475"/>
            <a:ext cx="396875" cy="287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Width diff (2010/2 </a:t>
            </a:r>
            <a:r>
              <a:rPr lang="en-US" sz="1400">
                <a:latin typeface="Arial Unicode MS"/>
              </a:rPr>
              <a:t>–</a:t>
            </a:r>
            <a:r>
              <a:rPr lang="en-US" sz="1400"/>
              <a:t> 2009/7) (nm)</a:t>
            </a:r>
          </a:p>
        </p:txBody>
      </p:sp>
      <p:sp>
        <p:nvSpPr>
          <p:cNvPr id="106519" name="TextBox 33"/>
          <p:cNvSpPr txBox="1">
            <a:spLocks noChangeArrowheads="1"/>
          </p:cNvSpPr>
          <p:nvPr/>
        </p:nvSpPr>
        <p:spPr bwMode="auto">
          <a:xfrm>
            <a:off x="1235075" y="5165725"/>
            <a:ext cx="2011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r>
              <a:rPr lang="en-US" sz="1600">
                <a:cs typeface="ＭＳ Ｐゴシック" charset="0"/>
              </a:rPr>
              <a:t>OTX serial number </a:t>
            </a: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2012950" y="3521075"/>
            <a:ext cx="822325" cy="2422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6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LArg</a:t>
            </a:r>
            <a:r>
              <a:rPr lang="en-US" dirty="0" smtClean="0"/>
              <a:t> VCSEL failures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66CA-3852-CF4A-B457-4D25DC37EC9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4588217" cy="51371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Failure rising started in 2008. </a:t>
            </a:r>
          </a:p>
          <a:p>
            <a:r>
              <a:rPr lang="en-US" dirty="0" smtClean="0"/>
              <a:t>Changed I-V curve for death lasers has been observed.</a:t>
            </a:r>
          </a:p>
          <a:p>
            <a:r>
              <a:rPr lang="en-US" dirty="0" smtClean="0"/>
              <a:t>Used optical spectrum measurements for indicating damaged lasers </a:t>
            </a:r>
            <a:r>
              <a:rPr lang="de-DE" dirty="0" smtClean="0">
                <a:sym typeface="Wingdings"/>
              </a:rPr>
              <a:t> Exchange them.</a:t>
            </a:r>
            <a:endParaRPr lang="en-US" dirty="0" smtClean="0"/>
          </a:p>
          <a:p>
            <a:r>
              <a:rPr lang="en-US" dirty="0" smtClean="0"/>
              <a:t>From investigation of the VCSEL surfaces (EL, TEM, …):</a:t>
            </a:r>
          </a:p>
          <a:p>
            <a:pPr lvl="1"/>
            <a:r>
              <a:rPr lang="en-US" dirty="0" smtClean="0"/>
              <a:t>Hint that the failed </a:t>
            </a:r>
            <a:r>
              <a:rPr lang="en-US" dirty="0" err="1" smtClean="0"/>
              <a:t>VCSELs</a:t>
            </a:r>
            <a:r>
              <a:rPr lang="en-US" dirty="0" smtClean="0"/>
              <a:t> had a processing defect (irregular growth of oxide aperture </a:t>
            </a:r>
            <a:r>
              <a:rPr lang="de-DE" dirty="0" smtClean="0">
                <a:sym typeface="Wingdings"/>
              </a:rPr>
              <a:t> stress in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active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region</a:t>
            </a:r>
            <a:r>
              <a:rPr lang="de-DE" dirty="0" smtClean="0">
                <a:sym typeface="Wingdings"/>
              </a:rPr>
              <a:t>?)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Attempts to trace the propagation of the defect from the oxide aperture down to the active region were not successful until now.</a:t>
            </a:r>
          </a:p>
          <a:p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844" y="2084020"/>
            <a:ext cx="3981714" cy="28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2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TWEPP 2010 - Sept 22, 2010 - Aachen, Germany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Liu – Physics, SMU</a:t>
            </a: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238" y="0"/>
            <a:ext cx="8529562" cy="781600"/>
          </a:xfrm>
        </p:spPr>
        <p:txBody>
          <a:bodyPr/>
          <a:lstStyle/>
          <a:p>
            <a:r>
              <a:rPr lang="en-US" dirty="0" smtClean="0"/>
              <a:t>Replacement: Redundancy</a:t>
            </a:r>
            <a:endParaRPr lang="en-US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152525" y="2789238"/>
            <a:ext cx="3883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ea typeface="宋体" charset="0"/>
                <a:cs typeface="宋体" charset="0"/>
              </a:rPr>
              <a:t>The proposed dual-VCSEL OTX:</a:t>
            </a:r>
          </a:p>
        </p:txBody>
      </p:sp>
      <p:pic>
        <p:nvPicPr>
          <p:cNvPr id="109576" name="Picture 8" descr="OT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81125"/>
            <a:ext cx="4725988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Module_And_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0824" r="17018" b="54611"/>
          <a:stretch>
            <a:fillRect/>
          </a:stretch>
        </p:blipFill>
        <p:spPr bwMode="auto">
          <a:xfrm>
            <a:off x="3475038" y="5175250"/>
            <a:ext cx="5407025" cy="134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124200"/>
            <a:ext cx="4470400" cy="23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865313" y="1076325"/>
            <a:ext cx="220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ea typeface="宋体" charset="0"/>
                <a:cs typeface="宋体" charset="0"/>
              </a:rPr>
              <a:t>The present OTX:</a:t>
            </a:r>
          </a:p>
        </p:txBody>
      </p:sp>
      <p:sp>
        <p:nvSpPr>
          <p:cNvPr id="109580" name="Oval 12"/>
          <p:cNvSpPr>
            <a:spLocks noChangeArrowheads="1"/>
          </p:cNvSpPr>
          <p:nvPr/>
        </p:nvSpPr>
        <p:spPr bwMode="auto">
          <a:xfrm>
            <a:off x="6950075" y="5715000"/>
            <a:ext cx="319088" cy="868363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958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22860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2286000" cy="19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83" name="Text Box 15"/>
          <p:cNvSpPr txBox="1">
            <a:spLocks noChangeArrowheads="1"/>
          </p:cNvSpPr>
          <p:nvPr/>
        </p:nvSpPr>
        <p:spPr bwMode="auto">
          <a:xfrm>
            <a:off x="6537325" y="2651125"/>
            <a:ext cx="1030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ea typeface="宋体" charset="0"/>
                <a:cs typeface="宋体" charset="0"/>
              </a:rPr>
              <a:t>present</a:t>
            </a: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6583363" y="3429000"/>
            <a:ext cx="1074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ea typeface="宋体" charset="0"/>
                <a:cs typeface="宋体" charset="0"/>
              </a:rPr>
              <a:t>Plan B2</a:t>
            </a:r>
          </a:p>
        </p:txBody>
      </p:sp>
      <p:sp>
        <p:nvSpPr>
          <p:cNvPr id="109585" name="Line 17"/>
          <p:cNvSpPr>
            <a:spLocks noChangeShapeType="1"/>
          </p:cNvSpPr>
          <p:nvPr/>
        </p:nvSpPr>
        <p:spPr bwMode="auto">
          <a:xfrm flipH="1" flipV="1">
            <a:off x="6629400" y="4754563"/>
            <a:ext cx="457200" cy="960437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8385381" y="3286070"/>
            <a:ext cx="1209461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T. Liu </a:t>
            </a:r>
            <a:r>
              <a:rPr lang="en-US" sz="1400" dirty="0" smtClean="0"/>
              <a:t>(SMU)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1127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8640762" cy="52117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  <a:latin typeface="Arial Unicode MS" charset="0"/>
                <a:cs typeface="Arial Unicode MS" charset="0"/>
              </a:rPr>
              <a:t>In </a:t>
            </a:r>
            <a:r>
              <a:rPr lang="en-US" dirty="0">
                <a:solidFill>
                  <a:schemeClr val="accent2"/>
                </a:solidFill>
                <a:latin typeface="Arial Unicode MS" charset="0"/>
                <a:cs typeface="Arial Unicode MS" charset="0"/>
              </a:rPr>
              <a:t>the R&amp;D phase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758085"/>
                </a:solidFill>
                <a:latin typeface="Arial Unicode MS" charset="0"/>
                <a:cs typeface="Arial Unicode MS" charset="0"/>
              </a:rPr>
              <a:t>No system specification was studied in the beginning of R&amp;D. In particular, no jitter requirement on the reference clock was realized until an issue occurred. </a:t>
            </a:r>
          </a:p>
          <a:p>
            <a:pPr lvl="1">
              <a:lnSpc>
                <a:spcPct val="80000"/>
              </a:lnSpc>
            </a:pPr>
            <a:r>
              <a:rPr lang="en-US" altLang="zh-CN" sz="2000" b="1" dirty="0">
                <a:solidFill>
                  <a:srgbClr val="758085"/>
                </a:solidFill>
                <a:latin typeface="Arial Unicode MS" charset="0"/>
                <a:cs typeface="Arial Unicode MS" charset="0"/>
              </a:rPr>
              <a:t>The importance of redundancy was not realized in the R&amp;D. A dual channel redundancy scheme was developed in R&amp;D, but declined in the final implementation due to the cost. </a:t>
            </a:r>
            <a:endParaRPr lang="en-US" sz="2000" b="1" dirty="0">
              <a:solidFill>
                <a:srgbClr val="758085"/>
              </a:solidFill>
              <a:latin typeface="Arial Unicode MS" charset="0"/>
              <a:cs typeface="Arial Unicode MS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  <a:latin typeface="Arial Unicode MS" charset="0"/>
                <a:cs typeface="Arial Unicode MS" charset="0"/>
              </a:rPr>
              <a:t>In the integration phase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758085"/>
                </a:solidFill>
                <a:latin typeface="Arial Unicode MS" charset="0"/>
                <a:cs typeface="Arial Unicode MS" charset="0"/>
              </a:rPr>
              <a:t>All components of optical links were soldered on FEB or ROD boards. The replacement of OTX may damage a whole FEB. A pluggable module containing OTX or a mezzanine board containing an optical link will definitely help.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  <a:latin typeface="Arial Unicode MS" charset="0"/>
                <a:cs typeface="Arial Unicode MS" charset="0"/>
              </a:rPr>
              <a:t>In the production and quality assurance phase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758085"/>
                </a:solidFill>
                <a:latin typeface="Arial Unicode MS" charset="0"/>
                <a:cs typeface="Arial Unicode MS" charset="0"/>
              </a:rPr>
              <a:t>We spent a lot of time to learn the OTX burn-in process. 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758085"/>
                </a:solidFill>
                <a:latin typeface="Arial Unicode MS" charset="0"/>
                <a:cs typeface="Arial Unicode MS" charset="0"/>
              </a:rPr>
              <a:t>We performed a reliability test on OTX, but the total device hours were too small to catch the VCSEL failure.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8346634" y="5233403"/>
            <a:ext cx="1209461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T. Liu </a:t>
            </a:r>
            <a:r>
              <a:rPr lang="en-US" sz="1400" dirty="0" smtClean="0"/>
              <a:t>(SMU)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0759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SCT &amp; Pixel Optical Links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Silicon </a:t>
            </a:r>
            <a:r>
              <a:rPr lang="de-DE" dirty="0" err="1"/>
              <a:t>D</a:t>
            </a:r>
            <a:r>
              <a:rPr lang="de-DE" dirty="0" err="1" smtClean="0"/>
              <a:t>etector</a:t>
            </a:r>
            <a:r>
              <a:rPr lang="de-DE" dirty="0" smtClean="0"/>
              <a:t> Links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03156"/>
            <a:ext cx="8229600" cy="3240561"/>
          </a:xfrm>
        </p:spPr>
        <p:txBody>
          <a:bodyPr>
            <a:normAutofit/>
          </a:bodyPr>
          <a:lstStyle/>
          <a:p>
            <a:r>
              <a:rPr lang="de-DE" dirty="0" smtClean="0"/>
              <a:t>SCT: 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6*10</a:t>
            </a:r>
            <a:r>
              <a:rPr lang="de-DE" baseline="30000" dirty="0" smtClean="0">
                <a:solidFill>
                  <a:srgbClr val="FF0000"/>
                </a:solidFill>
              </a:rPr>
              <a:t>6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channels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grouped</a:t>
            </a:r>
            <a:r>
              <a:rPr lang="de-DE" dirty="0" smtClean="0">
                <a:solidFill>
                  <a:srgbClr val="FF0000"/>
                </a:solidFill>
              </a:rPr>
              <a:t> in </a:t>
            </a:r>
            <a:r>
              <a:rPr lang="de-DE" dirty="0" err="1" smtClean="0">
                <a:solidFill>
                  <a:srgbClr val="FF0000"/>
                </a:solidFill>
              </a:rPr>
              <a:t>modules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r>
              <a:rPr lang="de-DE" dirty="0" smtClean="0"/>
              <a:t>4088 </a:t>
            </a:r>
            <a:r>
              <a:rPr lang="de-DE" dirty="0" err="1"/>
              <a:t>modules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smtClean="0"/>
              <a:t>1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2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smtClean="0"/>
              <a:t>links</a:t>
            </a:r>
            <a:endParaRPr lang="de-DE" dirty="0"/>
          </a:p>
          <a:p>
            <a:pPr lvl="1"/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/>
              <a:t>link </a:t>
            </a:r>
            <a:r>
              <a:rPr lang="de-DE" dirty="0" err="1"/>
              <a:t>has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smtClean="0"/>
              <a:t>VCSEL/Pin </a:t>
            </a:r>
            <a:r>
              <a:rPr lang="de-DE" dirty="0" err="1" smtClean="0"/>
              <a:t>diode</a:t>
            </a:r>
            <a:r>
              <a:rPr lang="de-DE" dirty="0" smtClean="0"/>
              <a:t> on-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12-way </a:t>
            </a:r>
            <a:r>
              <a:rPr lang="de-DE" dirty="0" err="1" smtClean="0"/>
              <a:t>array</a:t>
            </a:r>
            <a:r>
              <a:rPr lang="de-DE" dirty="0" smtClean="0"/>
              <a:t> off-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70m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fibres</a:t>
            </a:r>
            <a:r>
              <a:rPr lang="de-DE" dirty="0" smtClean="0"/>
              <a:t> (12-way)</a:t>
            </a:r>
          </a:p>
          <a:p>
            <a:r>
              <a:rPr lang="de-DE" dirty="0" smtClean="0"/>
              <a:t>Pixel: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8*10</a:t>
            </a:r>
            <a:r>
              <a:rPr lang="de-DE" baseline="30000" dirty="0" smtClean="0">
                <a:solidFill>
                  <a:srgbClr val="FF0000"/>
                </a:solidFill>
              </a:rPr>
              <a:t>7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channels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grouped</a:t>
            </a:r>
            <a:r>
              <a:rPr lang="de-DE" dirty="0" smtClean="0">
                <a:solidFill>
                  <a:srgbClr val="FF0000"/>
                </a:solidFill>
              </a:rPr>
              <a:t> in </a:t>
            </a:r>
            <a:r>
              <a:rPr lang="de-DE" dirty="0" err="1" smtClean="0">
                <a:solidFill>
                  <a:srgbClr val="FF0000"/>
                </a:solidFill>
              </a:rPr>
              <a:t>modules</a:t>
            </a:r>
            <a:endParaRPr lang="de-DE" dirty="0" smtClean="0">
              <a:solidFill>
                <a:srgbClr val="FF0000"/>
              </a:solidFill>
            </a:endParaRPr>
          </a:p>
          <a:p>
            <a:pPr lvl="1"/>
            <a:r>
              <a:rPr lang="de-DE" dirty="0" smtClean="0"/>
              <a:t>1744 </a:t>
            </a:r>
            <a:r>
              <a:rPr lang="de-DE" dirty="0" err="1" smtClean="0"/>
              <a:t>modules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1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1(2) </a:t>
            </a:r>
            <a:r>
              <a:rPr lang="de-DE" dirty="0" err="1" smtClean="0"/>
              <a:t>data</a:t>
            </a:r>
            <a:r>
              <a:rPr lang="de-DE" dirty="0" smtClean="0"/>
              <a:t> links </a:t>
            </a:r>
          </a:p>
          <a:p>
            <a:pPr lvl="1"/>
            <a:r>
              <a:rPr lang="de-DE" dirty="0" smtClean="0"/>
              <a:t>8-way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on- </a:t>
            </a:r>
            <a:r>
              <a:rPr lang="de-DE" dirty="0" err="1" smtClean="0"/>
              <a:t>and</a:t>
            </a:r>
            <a:r>
              <a:rPr lang="de-DE" dirty="0" smtClean="0"/>
              <a:t> off-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75m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fibres</a:t>
            </a:r>
            <a:r>
              <a:rPr lang="de-DE" dirty="0" smtClean="0"/>
              <a:t> (8-way </a:t>
            </a:r>
            <a:r>
              <a:rPr lang="de-DE" dirty="0" err="1" smtClean="0"/>
              <a:t>ribbons</a:t>
            </a:r>
            <a:r>
              <a:rPr lang="de-DE" dirty="0" smtClean="0"/>
              <a:t>)</a:t>
            </a:r>
          </a:p>
          <a:p>
            <a:pPr lvl="1"/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5" descr="02_ATLAS2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89918" l="12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20" y="984580"/>
            <a:ext cx="30718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183" y="984580"/>
            <a:ext cx="3741095" cy="234218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860509" y="1548190"/>
            <a:ext cx="2673048" cy="495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806095" y="2044095"/>
            <a:ext cx="2999620" cy="9590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96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ATLAS Silicon Detector Links</a:t>
            </a:r>
            <a:endParaRPr lang="en-US" sz="4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Combined development of SCT and Pixel groups</a:t>
            </a:r>
          </a:p>
          <a:p>
            <a:r>
              <a:rPr lang="en-US" dirty="0" smtClean="0"/>
              <a:t>Off-detector hardware the same, fibers similar, on-detector different</a:t>
            </a:r>
          </a:p>
          <a:p>
            <a:r>
              <a:rPr lang="de-DE" dirty="0" smtClean="0"/>
              <a:t>U</a:t>
            </a:r>
            <a:r>
              <a:rPr lang="en-US" dirty="0" err="1" smtClean="0"/>
              <a:t>sed</a:t>
            </a:r>
            <a:r>
              <a:rPr lang="en-US" dirty="0" smtClean="0"/>
              <a:t> modularity differs slightly</a:t>
            </a:r>
          </a:p>
          <a:p>
            <a:r>
              <a:rPr lang="de-DE" dirty="0" smtClean="0"/>
              <a:t>T</a:t>
            </a:r>
            <a:r>
              <a:rPr lang="en-US" dirty="0" err="1" smtClean="0"/>
              <a:t>ransmission</a:t>
            </a:r>
            <a:r>
              <a:rPr lang="en-US" dirty="0" smtClean="0"/>
              <a:t> using 850 nm VCSELs </a:t>
            </a:r>
            <a:r>
              <a:rPr lang="en-US" dirty="0" smtClean="0"/>
              <a:t>via</a:t>
            </a:r>
            <a:r>
              <a:rPr lang="en-US" dirty="0" smtClean="0"/>
              <a:t> </a:t>
            </a:r>
            <a:r>
              <a:rPr lang="en-US" dirty="0" smtClean="0"/>
              <a:t>multi </a:t>
            </a:r>
            <a:r>
              <a:rPr lang="en-US" dirty="0" smtClean="0"/>
              <a:t>mode(MM) </a:t>
            </a:r>
            <a:r>
              <a:rPr lang="en-US" dirty="0" smtClean="0"/>
              <a:t>fibers</a:t>
            </a:r>
          </a:p>
          <a:p>
            <a:r>
              <a:rPr lang="en-US" dirty="0" smtClean="0"/>
              <a:t>Speed: 40 Mb/</a:t>
            </a:r>
            <a:r>
              <a:rPr lang="en-US" dirty="0" err="1" smtClean="0"/>
              <a:t>s</a:t>
            </a:r>
            <a:r>
              <a:rPr lang="en-US" dirty="0" smtClean="0"/>
              <a:t> as baseline</a:t>
            </a:r>
          </a:p>
          <a:p>
            <a:pPr lvl="1"/>
            <a:r>
              <a:rPr lang="en-US" dirty="0" smtClean="0"/>
              <a:t>Pixel has 80 Mb/s or 2*80Mb/s bandwidth for some detector </a:t>
            </a:r>
            <a:r>
              <a:rPr lang="en-US" dirty="0" smtClean="0"/>
              <a:t>parts</a:t>
            </a:r>
          </a:p>
          <a:p>
            <a:r>
              <a:rPr lang="en-US" dirty="0" smtClean="0"/>
              <a:t>Need to bring out data without having the detector dead for too long: </a:t>
            </a:r>
          </a:p>
          <a:p>
            <a:pPr lvl="1"/>
            <a:r>
              <a:rPr lang="en-US" dirty="0" smtClean="0"/>
              <a:t>LV1 decision within 2.5 us.</a:t>
            </a:r>
          </a:p>
          <a:p>
            <a:pPr lvl="1"/>
            <a:r>
              <a:rPr lang="en-US" dirty="0" smtClean="0"/>
              <a:t>Occupancy (driven by strip/pixel size) O(10</a:t>
            </a:r>
            <a:r>
              <a:rPr lang="en-US" baseline="30000" dirty="0" smtClean="0"/>
              <a:t>-5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Bandwidth need to fit the accumulated data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FDE3-3AAD-5040-BC22-55660EA9AFE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2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87" y="0"/>
            <a:ext cx="9022166" cy="781600"/>
          </a:xfrm>
        </p:spPr>
        <p:txBody>
          <a:bodyPr/>
          <a:lstStyle/>
          <a:p>
            <a:r>
              <a:rPr lang="en-US" sz="2800" dirty="0" smtClean="0"/>
              <a:t>Optical Link for the ATLAS SCT and Pixel </a:t>
            </a:r>
            <a:r>
              <a:rPr lang="en-US" sz="2800" dirty="0" err="1" smtClean="0"/>
              <a:t>Detektor</a:t>
            </a:r>
            <a:endParaRPr lang="en-US" sz="28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FDE3-3AAD-5040-BC22-55660EA9AFE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13" y="1062104"/>
            <a:ext cx="7534087" cy="2747896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6553200" cy="3200400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762000" y="1219200"/>
            <a:ext cx="698403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Pixel</a:t>
            </a:r>
            <a:endParaRPr lang="en-US" b="1" dirty="0"/>
          </a:p>
        </p:txBody>
      </p:sp>
      <p:sp>
        <p:nvSpPr>
          <p:cNvPr id="7" name="TextBox 10"/>
          <p:cNvSpPr txBox="1"/>
          <p:nvPr/>
        </p:nvSpPr>
        <p:spPr>
          <a:xfrm>
            <a:off x="6553200" y="5410200"/>
            <a:ext cx="64362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549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3" y="0"/>
            <a:ext cx="8649705" cy="781600"/>
          </a:xfrm>
        </p:spPr>
        <p:txBody>
          <a:bodyPr/>
          <a:lstStyle/>
          <a:p>
            <a:r>
              <a:rPr lang="en-US" sz="4000" dirty="0" smtClean="0"/>
              <a:t>Off-Detector </a:t>
            </a:r>
            <a:r>
              <a:rPr lang="en-US" sz="4000" dirty="0" smtClean="0"/>
              <a:t>Hardware (</a:t>
            </a:r>
            <a:r>
              <a:rPr lang="en-US" sz="4000" dirty="0" err="1" smtClean="0"/>
              <a:t>SCT&amp;Pixel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5" name="Content Placeholder 4" descr="BOC.jpg"/>
          <p:cNvPicPr>
            <a:picLocks noGrp="1" noChangeAspect="1"/>
          </p:cNvPicPr>
          <p:nvPr>
            <p:ph idx="1"/>
          </p:nvPr>
        </p:nvPicPr>
        <p:blipFill>
          <a:blip r:embed="rId2"/>
          <a:srcRect l="2536" t="11216" r="133" b="7069"/>
          <a:stretch>
            <a:fillRect/>
          </a:stretch>
        </p:blipFill>
        <p:spPr>
          <a:xfrm>
            <a:off x="281354" y="1752600"/>
            <a:ext cx="5697415" cy="3886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406A-30F6-2D4A-A5CD-E5B22C2C9BF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09292" y="4114800"/>
            <a:ext cx="1266092" cy="533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231529" y="2209800"/>
            <a:ext cx="69953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BPM</a:t>
            </a:r>
          </a:p>
          <a:p>
            <a:r>
              <a:rPr lang="en-US" dirty="0" smtClean="0"/>
              <a:t>Chip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02532" y="5638800"/>
            <a:ext cx="17584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VCSEL array</a:t>
            </a:r>
            <a:endParaRPr lang="en-US" dirty="0"/>
          </a:p>
        </p:txBody>
      </p:sp>
      <p:pic>
        <p:nvPicPr>
          <p:cNvPr id="13" name="Picture 16" descr="TX-Plug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7754" y="2133600"/>
            <a:ext cx="3267551" cy="28194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9" idx="7"/>
          </p:cNvCxnSpPr>
          <p:nvPr/>
        </p:nvCxnSpPr>
        <p:spPr>
          <a:xfrm rot="5400000" flipH="1" flipV="1">
            <a:off x="5662368" y="3313804"/>
            <a:ext cx="306715" cy="1451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7206804" y="2590801"/>
            <a:ext cx="1022797" cy="4388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7520699" y="4741641"/>
            <a:ext cx="1219202" cy="575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281354" y="1429434"/>
            <a:ext cx="57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Off-</a:t>
            </a:r>
            <a:r>
              <a:rPr lang="de-DE" dirty="0" err="1" smtClean="0"/>
              <a:t>detector</a:t>
            </a:r>
            <a:r>
              <a:rPr lang="de-DE" dirty="0" smtClean="0"/>
              <a:t> o</a:t>
            </a:r>
            <a:r>
              <a:rPr lang="en-US" dirty="0" err="1" smtClean="0"/>
              <a:t>ptical</a:t>
            </a:r>
            <a:r>
              <a:rPr lang="en-US" dirty="0" smtClean="0"/>
              <a:t> </a:t>
            </a:r>
            <a:r>
              <a:rPr lang="en-US" dirty="0" smtClean="0"/>
              <a:t>interface</a:t>
            </a:r>
            <a:r>
              <a:rPr lang="en-US" dirty="0" smtClean="0"/>
              <a:t>: Pixel </a:t>
            </a:r>
            <a:r>
              <a:rPr lang="en-US" dirty="0" smtClean="0"/>
              <a:t>Back of Crate Card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505148" y="1487269"/>
            <a:ext cx="2255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Optical </a:t>
            </a:r>
            <a:r>
              <a:rPr lang="de-DE" dirty="0" err="1" smtClean="0"/>
              <a:t>component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Tx-Plugin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6248400" y="4648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2x3cm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4" name="Textfeld 23"/>
          <p:cNvSpPr txBox="1"/>
          <p:nvPr/>
        </p:nvSpPr>
        <p:spPr>
          <a:xfrm>
            <a:off x="1297641" y="52694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9U VME card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4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datatransmission</a:t>
            </a:r>
            <a:r>
              <a:rPr lang="de-DE" dirty="0" smtClean="0"/>
              <a:t> in ATLAS</a:t>
            </a:r>
          </a:p>
          <a:p>
            <a:pPr lvl="1"/>
            <a:r>
              <a:rPr lang="de-DE" dirty="0" err="1"/>
              <a:t>LArg</a:t>
            </a:r>
            <a:r>
              <a:rPr lang="de-DE" dirty="0"/>
              <a:t> </a:t>
            </a:r>
            <a:r>
              <a:rPr lang="de-DE" dirty="0" err="1"/>
              <a:t>calorimeter</a:t>
            </a:r>
            <a:endParaRPr lang="de-DE" dirty="0"/>
          </a:p>
          <a:p>
            <a:pPr lvl="1"/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(</a:t>
            </a:r>
            <a:r>
              <a:rPr lang="de-DE" dirty="0" err="1" smtClean="0"/>
              <a:t>silicon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)</a:t>
            </a:r>
            <a:endParaRPr lang="de-DE" dirty="0"/>
          </a:p>
          <a:p>
            <a:pPr lvl="1"/>
            <a:r>
              <a:rPr lang="de-DE" dirty="0" smtClean="0"/>
              <a:t>Other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like</a:t>
            </a:r>
            <a:r>
              <a:rPr lang="de-DE" dirty="0" smtClean="0"/>
              <a:t> </a:t>
            </a:r>
            <a:r>
              <a:rPr lang="de-DE" dirty="0" err="1" smtClean="0"/>
              <a:t>muon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TRT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endParaRPr lang="de-DE" dirty="0" smtClean="0"/>
          </a:p>
          <a:p>
            <a:r>
              <a:rPr lang="de-DE" dirty="0" err="1" smtClean="0"/>
              <a:t>Experiences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endParaRPr lang="de-DE" dirty="0"/>
          </a:p>
          <a:p>
            <a:r>
              <a:rPr lang="de-DE" dirty="0" err="1" smtClean="0"/>
              <a:t>Requirements</a:t>
            </a:r>
            <a:r>
              <a:rPr lang="de-DE" dirty="0" smtClean="0"/>
              <a:t> on </a:t>
            </a:r>
            <a:r>
              <a:rPr lang="de-DE" dirty="0" err="1" smtClean="0"/>
              <a:t>updated</a:t>
            </a:r>
            <a:r>
              <a:rPr lang="de-DE" dirty="0" smtClean="0"/>
              <a:t> links</a:t>
            </a:r>
          </a:p>
          <a:p>
            <a:r>
              <a:rPr lang="de-DE" dirty="0" err="1" smtClean="0"/>
              <a:t>Ongoing</a:t>
            </a:r>
            <a:r>
              <a:rPr lang="de-DE" dirty="0" smtClean="0"/>
              <a:t> </a:t>
            </a:r>
            <a:r>
              <a:rPr lang="de-DE" dirty="0" err="1" smtClean="0"/>
              <a:t>investigations</a:t>
            </a:r>
            <a:endParaRPr lang="de-DE" dirty="0" smtClean="0"/>
          </a:p>
          <a:p>
            <a:r>
              <a:rPr lang="de-DE" dirty="0" smtClean="0"/>
              <a:t>Summary / Outlook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767" y="1872268"/>
            <a:ext cx="2814486" cy="425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1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565" y="0"/>
            <a:ext cx="8974688" cy="781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Link Structure (Pixel and SCT)</a:t>
            </a:r>
            <a:endParaRPr lang="en-US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66CA-3852-CF4A-B457-4D25DC37EC9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4909374" cy="49377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Pixel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SCT</a:t>
            </a:r>
            <a:r>
              <a:rPr lang="en-US" dirty="0" smtClean="0"/>
              <a:t> have a very similar optical link. Off-detector components are the same, on-detector differ.</a:t>
            </a:r>
          </a:p>
          <a:p>
            <a:r>
              <a:rPr lang="en-US" dirty="0" smtClean="0"/>
              <a:t>The off-detector components (</a:t>
            </a:r>
            <a:r>
              <a:rPr lang="en-US" dirty="0" err="1" smtClean="0"/>
              <a:t>Tx</a:t>
            </a:r>
            <a:r>
              <a:rPr lang="en-US" dirty="0" smtClean="0"/>
              <a:t> </a:t>
            </a:r>
            <a:r>
              <a:rPr lang="en-US" dirty="0" err="1" smtClean="0"/>
              <a:t>Plugins</a:t>
            </a:r>
            <a:r>
              <a:rPr lang="en-US" dirty="0" smtClean="0"/>
              <a:t>) are equipped with a VCSEL array (12 channels) and a driving chip</a:t>
            </a:r>
          </a:p>
          <a:p>
            <a:r>
              <a:rPr lang="en-US" dirty="0" smtClean="0"/>
              <a:t>The Pixel on-detector components (</a:t>
            </a:r>
            <a:r>
              <a:rPr lang="en-US" dirty="0" err="1" smtClean="0"/>
              <a:t>optoboards</a:t>
            </a:r>
            <a:r>
              <a:rPr lang="en-US" dirty="0" smtClean="0"/>
              <a:t>) are also array based (8 channels / 2* 8 channels)</a:t>
            </a:r>
          </a:p>
          <a:p>
            <a:r>
              <a:rPr lang="en-US" dirty="0" smtClean="0"/>
              <a:t>SCT on-detector components are single laser based, realized as redundant links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8" name="Inhaltsplatzhalter 7" descr="TX-Plugin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4992" b="3435"/>
          <a:stretch>
            <a:fillRect/>
          </a:stretch>
        </p:blipFill>
        <p:spPr>
          <a:xfrm>
            <a:off x="6819172" y="976818"/>
            <a:ext cx="2286081" cy="1653215"/>
          </a:xfrm>
        </p:spPr>
      </p:pic>
      <p:cxnSp>
        <p:nvCxnSpPr>
          <p:cNvPr id="10" name="Gerade Verbindung mit Pfeil 9"/>
          <p:cNvCxnSpPr/>
          <p:nvPr/>
        </p:nvCxnSpPr>
        <p:spPr>
          <a:xfrm flipV="1">
            <a:off x="5148087" y="2061838"/>
            <a:ext cx="1709832" cy="464256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825" y="2939804"/>
            <a:ext cx="3431175" cy="1063181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V="1">
            <a:off x="4740258" y="3659421"/>
            <a:ext cx="972567" cy="343564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3444" y="4368782"/>
            <a:ext cx="2050556" cy="154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Gerade Verbindung mit Pfeil 16"/>
          <p:cNvCxnSpPr>
            <a:endCxn id="16" idx="1"/>
          </p:cNvCxnSpPr>
          <p:nvPr/>
        </p:nvCxnSpPr>
        <p:spPr>
          <a:xfrm>
            <a:off x="4937730" y="5139791"/>
            <a:ext cx="2155714" cy="0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13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1743" y="0"/>
            <a:ext cx="8593657" cy="842784"/>
          </a:xfrm>
        </p:spPr>
        <p:txBody>
          <a:bodyPr/>
          <a:lstStyle/>
          <a:p>
            <a:r>
              <a:rPr lang="en-US" sz="3600" dirty="0" smtClean="0"/>
              <a:t>On-Detector Hardware and Fibers (Pixel)</a:t>
            </a:r>
            <a:endParaRPr lang="en-US" sz="3600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429000" y="3086633"/>
            <a:ext cx="4988859" cy="3269717"/>
          </a:xfrm>
        </p:spPr>
        <p:txBody>
          <a:bodyPr>
            <a:normAutofit/>
          </a:bodyPr>
          <a:lstStyle/>
          <a:p>
            <a:r>
              <a:rPr lang="en-US" dirty="0" err="1" smtClean="0"/>
              <a:t>Optoboard</a:t>
            </a:r>
            <a:r>
              <a:rPr lang="en-US" dirty="0" smtClean="0"/>
              <a:t> as on-detector optical interface serves 6 or 7 modules</a:t>
            </a:r>
          </a:p>
          <a:p>
            <a:r>
              <a:rPr lang="en-US" dirty="0" smtClean="0"/>
              <a:t>Pixel f</a:t>
            </a:r>
            <a:r>
              <a:rPr lang="en-US" dirty="0" smtClean="0"/>
              <a:t>iber </a:t>
            </a:r>
            <a:r>
              <a:rPr lang="en-US" dirty="0" smtClean="0"/>
              <a:t>connection always with 8 way ribbons down- and </a:t>
            </a:r>
            <a:r>
              <a:rPr lang="en-US" dirty="0" smtClean="0"/>
              <a:t>upwards (SIMM + GRIN)</a:t>
            </a:r>
          </a:p>
          <a:p>
            <a:r>
              <a:rPr lang="en-US" dirty="0" smtClean="0"/>
              <a:t>SCT fiber are 12-way ribbons (SIMM)</a:t>
            </a:r>
            <a:endParaRPr lang="en-US" dirty="0" smtClean="0"/>
          </a:p>
        </p:txBody>
      </p:sp>
      <p:pic>
        <p:nvPicPr>
          <p:cNvPr id="8" name="Inhaltsplatzhalter 5" descr="optoboard.jpg"/>
          <p:cNvPicPr>
            <a:picLocks noChangeAspect="1"/>
          </p:cNvPicPr>
          <p:nvPr/>
        </p:nvPicPr>
        <p:blipFill>
          <a:blip r:embed="rId2"/>
          <a:srcRect t="2050" b="2051"/>
          <a:stretch>
            <a:fillRect/>
          </a:stretch>
        </p:blipFill>
        <p:spPr>
          <a:xfrm>
            <a:off x="800100" y="1098550"/>
            <a:ext cx="5257800" cy="1562633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FDE3-3AAD-5040-BC22-55660EA9AFE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154641" y="2291851"/>
            <a:ext cx="258552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Pixel detector </a:t>
            </a:r>
            <a:r>
              <a:rPr lang="en-US" dirty="0" err="1" smtClean="0"/>
              <a:t>optoboard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6400800" y="1098550"/>
            <a:ext cx="197215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1-2 </a:t>
            </a:r>
            <a:r>
              <a:rPr lang="en-US" dirty="0" smtClean="0"/>
              <a:t>VCSEL arrays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7141616" y="1922519"/>
            <a:ext cx="199897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PiN</a:t>
            </a:r>
            <a:r>
              <a:rPr lang="en-US" dirty="0" smtClean="0"/>
              <a:t> </a:t>
            </a:r>
            <a:r>
              <a:rPr lang="en-US" dirty="0" smtClean="0"/>
              <a:t>diode array</a:t>
            </a:r>
            <a:endParaRPr lang="en-US" dirty="0" smtClean="0"/>
          </a:p>
          <a:p>
            <a:r>
              <a:rPr lang="en-US" dirty="0" smtClean="0"/>
              <a:t>(on backside)</a:t>
            </a:r>
            <a:endParaRPr lang="en-US" dirty="0"/>
          </a:p>
        </p:txBody>
      </p:sp>
      <p:cxnSp>
        <p:nvCxnSpPr>
          <p:cNvPr id="16" name="Gerade Verbindung mit Pfeil 15"/>
          <p:cNvCxnSpPr>
            <a:stCxn id="13" idx="1"/>
          </p:cNvCxnSpPr>
          <p:nvPr/>
        </p:nvCxnSpPr>
        <p:spPr>
          <a:xfrm flipH="1">
            <a:off x="5562600" y="1283216"/>
            <a:ext cx="838200" cy="393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14" idx="1"/>
          </p:cNvCxnSpPr>
          <p:nvPr/>
        </p:nvCxnSpPr>
        <p:spPr>
          <a:xfrm flipH="1" flipV="1">
            <a:off x="6057900" y="1922519"/>
            <a:ext cx="1083716" cy="3231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1850"/>
            <a:ext cx="3378200" cy="1714500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976" y="3130146"/>
            <a:ext cx="2523191" cy="151170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321743" y="1098549"/>
            <a:ext cx="97589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2x6 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1727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opto</a:t>
            </a:r>
            <a:r>
              <a:rPr lang="en-US" dirty="0" smtClean="0"/>
              <a:t> package</a:t>
            </a:r>
            <a:endParaRPr lang="en-US" dirty="0"/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GB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GB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E4C25-4113-BF43-A120-4CB0D8A17769}" type="slidenum">
              <a:rPr lang="en-GB"/>
              <a:pPr/>
              <a:t>22</a:t>
            </a:fld>
            <a:endParaRPr lang="en-GB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off detector arr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9434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1x12TX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475" y="3205163"/>
            <a:ext cx="4200524" cy="3151420"/>
          </a:xfrm>
          <a:prstGeom prst="rect">
            <a:avLst/>
          </a:prstGeom>
          <a:noFill/>
          <a:effectLst/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881560" y="2289176"/>
            <a:ext cx="28082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 dirty="0"/>
              <a:t>Epoxy </a:t>
            </a:r>
            <a:r>
              <a:rPr lang="en-GB" b="0" dirty="0" err="1"/>
              <a:t>Epo-Tek</a:t>
            </a:r>
            <a:r>
              <a:rPr lang="en-GB" b="0" dirty="0"/>
              <a:t> 353ND over active surface of VCSEL	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34823" y="4124325"/>
            <a:ext cx="26638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 dirty="0"/>
              <a:t>Jig used for precision placement of array </a:t>
            </a:r>
            <a:r>
              <a:rPr lang="en-GB" b="0" dirty="0" err="1"/>
              <a:t>wrt</a:t>
            </a:r>
            <a:r>
              <a:rPr lang="en-GB" b="0" dirty="0"/>
              <a:t> guide pins </a:t>
            </a:r>
            <a:r>
              <a:rPr lang="en-GB" b="0" dirty="0" err="1">
                <a:sym typeface="Wingdings" charset="2"/>
              </a:rPr>
              <a:t></a:t>
            </a:r>
            <a:r>
              <a:rPr lang="en-GB" b="0" dirty="0">
                <a:sym typeface="Wingdings" charset="2"/>
              </a:rPr>
              <a:t> purely passive alignment</a:t>
            </a:r>
            <a:endParaRPr lang="en-GB" b="0" dirty="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535819" y="5405438"/>
            <a:ext cx="3024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 dirty="0"/>
              <a:t>MT-connector inside Infineon housing with spring  </a:t>
            </a:r>
          </a:p>
        </p:txBody>
      </p:sp>
      <p:pic>
        <p:nvPicPr>
          <p:cNvPr id="12" name="Bild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9" y="5409910"/>
            <a:ext cx="1195500" cy="7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1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05252" cy="781600"/>
          </a:xfrm>
        </p:spPr>
        <p:txBody>
          <a:bodyPr/>
          <a:lstStyle/>
          <a:p>
            <a:r>
              <a:rPr lang="en-GB" sz="4000" dirty="0" smtClean="0"/>
              <a:t>SCT </a:t>
            </a:r>
            <a:r>
              <a:rPr lang="en-GB" sz="4000" dirty="0" smtClean="0"/>
              <a:t>off-detector VCSEL Failure </a:t>
            </a:r>
            <a:r>
              <a:rPr lang="en-GB" sz="4000" dirty="0" smtClean="0"/>
              <a:t>Rates</a:t>
            </a:r>
            <a:endParaRPr lang="en-GB" sz="4000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7A61B-A560-2C4C-A950-A61965538D0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32774" name="Rectangle 6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5186266" cy="4262276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66" y="2390729"/>
            <a:ext cx="3957734" cy="376623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366206" y="1219200"/>
            <a:ext cx="2075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~135 failed channels</a:t>
            </a:r>
          </a:p>
          <a:p>
            <a:r>
              <a:rPr lang="en-US" dirty="0" smtClean="0"/>
              <a:t>Rate is ~15/week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947844" y="3688487"/>
            <a:ext cx="140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19, 2010</a:t>
            </a:r>
            <a:endParaRPr lang="en-US" dirty="0"/>
          </a:p>
        </p:txBody>
      </p:sp>
      <p:cxnSp>
        <p:nvCxnSpPr>
          <p:cNvPr id="15" name="Gerade Verbindung 14"/>
          <p:cNvCxnSpPr/>
          <p:nvPr/>
        </p:nvCxnSpPr>
        <p:spPr>
          <a:xfrm rot="5400000">
            <a:off x="1525121" y="4255296"/>
            <a:ext cx="39495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78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16E1-146D-234C-812C-EC40F5C8AC00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11" name="Inhaltsplatzhalter 10" descr="DeathLine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64" r="4856"/>
          <a:stretch>
            <a:fillRect/>
          </a:stretch>
        </p:blipFill>
        <p:spPr>
          <a:xfrm>
            <a:off x="-1" y="1143000"/>
            <a:ext cx="5413311" cy="4081969"/>
          </a:xfrm>
        </p:spPr>
      </p:pic>
      <p:pic>
        <p:nvPicPr>
          <p:cNvPr id="12" name="Bild 11" descr="DeathMonitoring.png"/>
          <p:cNvPicPr>
            <a:picLocks noChangeAspect="1"/>
          </p:cNvPicPr>
          <p:nvPr/>
        </p:nvPicPr>
        <p:blipFill>
          <a:blip r:embed="rId4"/>
          <a:srcRect r="68300" b="49941"/>
          <a:stretch>
            <a:fillRect/>
          </a:stretch>
        </p:blipFill>
        <p:spPr>
          <a:xfrm>
            <a:off x="5413311" y="2653108"/>
            <a:ext cx="3730689" cy="349336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366206" y="1219200"/>
            <a:ext cx="2075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~145 failed channels</a:t>
            </a:r>
          </a:p>
          <a:p>
            <a:r>
              <a:rPr lang="en-US" dirty="0" smtClean="0"/>
              <a:t>Rate is ~13/week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-1" y="5224969"/>
            <a:ext cx="149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08, 2010</a:t>
            </a:r>
            <a:endParaRPr lang="en-US" dirty="0"/>
          </a:p>
        </p:txBody>
      </p:sp>
      <p:cxnSp>
        <p:nvCxnSpPr>
          <p:cNvPr id="15" name="Gerade Verbindung 14"/>
          <p:cNvCxnSpPr/>
          <p:nvPr/>
        </p:nvCxnSpPr>
        <p:spPr>
          <a:xfrm rot="5400000">
            <a:off x="370583" y="5026698"/>
            <a:ext cx="39495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" y="0"/>
            <a:ext cx="9105252" cy="78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Pixel off-detector VCSEL Failure Rates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6793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Failure</a:t>
            </a:r>
            <a:r>
              <a:rPr lang="de-DE" dirty="0" smtClean="0"/>
              <a:t> </a:t>
            </a:r>
            <a:r>
              <a:rPr lang="de-DE" dirty="0" err="1" smtClean="0"/>
              <a:t>investigation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279"/>
            <a:ext cx="8229600" cy="2958558"/>
          </a:xfrm>
        </p:spPr>
        <p:txBody>
          <a:bodyPr/>
          <a:lstStyle/>
          <a:p>
            <a:r>
              <a:rPr lang="de-DE" dirty="0" smtClean="0"/>
              <a:t>Off-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lasers</a:t>
            </a:r>
            <a:r>
              <a:rPr lang="de-DE" dirty="0" smtClean="0"/>
              <a:t> </a:t>
            </a:r>
            <a:r>
              <a:rPr lang="de-DE" dirty="0" err="1" smtClean="0"/>
              <a:t>fail</a:t>
            </a:r>
            <a:r>
              <a:rPr lang="de-DE" dirty="0" smtClean="0"/>
              <a:t>,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Failure</a:t>
            </a:r>
            <a:r>
              <a:rPr lang="de-DE" dirty="0" smtClean="0"/>
              <a:t> </a:t>
            </a:r>
            <a:r>
              <a:rPr lang="de-DE" dirty="0" err="1" smtClean="0"/>
              <a:t>reason</a:t>
            </a:r>
            <a:r>
              <a:rPr lang="de-DE" dirty="0" smtClean="0"/>
              <a:t> not </a:t>
            </a:r>
            <a:r>
              <a:rPr lang="de-DE" dirty="0" err="1" smtClean="0"/>
              <a:t>yet</a:t>
            </a:r>
            <a:r>
              <a:rPr lang="de-DE" dirty="0" smtClean="0"/>
              <a:t> 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completely</a:t>
            </a:r>
            <a:endParaRPr lang="de-DE" dirty="0" smtClean="0"/>
          </a:p>
          <a:p>
            <a:pPr lvl="1"/>
            <a:r>
              <a:rPr lang="de-DE" dirty="0" err="1" smtClean="0"/>
              <a:t>Indication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lasers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affected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/>
              <a:t>n</a:t>
            </a:r>
            <a:r>
              <a:rPr lang="de-DE" dirty="0" err="1" smtClean="0"/>
              <a:t>arrowing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Laser </a:t>
            </a:r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investigations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defects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aperture</a:t>
            </a:r>
            <a:r>
              <a:rPr lang="de-DE" dirty="0" smtClean="0"/>
              <a:t> </a:t>
            </a:r>
            <a:r>
              <a:rPr lang="de-DE" dirty="0" err="1" smtClean="0"/>
              <a:t>opening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</a:t>
            </a:r>
            <a:r>
              <a:rPr lang="de-DE" dirty="0" err="1" smtClean="0">
                <a:sym typeface="Wingdings"/>
              </a:rPr>
              <a:t>kind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short</a:t>
            </a:r>
            <a:r>
              <a:rPr lang="de-DE" dirty="0" smtClean="0">
                <a:sym typeface="Wingdings"/>
              </a:rPr>
              <a:t>?</a:t>
            </a:r>
          </a:p>
          <a:p>
            <a:pPr lvl="1"/>
            <a:r>
              <a:rPr lang="de-DE" dirty="0" smtClean="0">
                <a:sym typeface="Wingdings"/>
              </a:rPr>
              <a:t>Most </a:t>
            </a:r>
            <a:r>
              <a:rPr lang="de-DE" dirty="0" err="1" smtClean="0">
                <a:sym typeface="Wingdings"/>
              </a:rPr>
              <a:t>likely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reason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today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humidity</a:t>
            </a:r>
            <a:r>
              <a:rPr lang="de-DE" dirty="0" smtClean="0">
                <a:sym typeface="Wingdings"/>
              </a:rPr>
              <a:t>, VCSELs </a:t>
            </a:r>
            <a:r>
              <a:rPr lang="de-DE" dirty="0" err="1" smtClean="0">
                <a:sym typeface="Wingdings"/>
              </a:rPr>
              <a:t>covers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epoxy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which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seesm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seak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humidity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9835"/>
            <a:ext cx="2848437" cy="2136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188" y="3994377"/>
            <a:ext cx="2842381" cy="2131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47" y="3989836"/>
            <a:ext cx="2848436" cy="2136327"/>
          </a:xfrm>
          <a:prstGeom prst="rect">
            <a:avLst/>
          </a:prstGeom>
        </p:spPr>
      </p:pic>
      <p:pic>
        <p:nvPicPr>
          <p:cNvPr id="10" name="Picture 4" descr="C:\user files\jenkins\VCSEL\new\1200mV on pin VCSEL 0-70\70 overlay-8bit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6453" y="970804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7886095" y="1390952"/>
            <a:ext cx="1124857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55431" y="10490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50 </a:t>
            </a:r>
            <a:r>
              <a:rPr lang="de-DE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de-DE" dirty="0" smtClean="0">
                <a:solidFill>
                  <a:schemeClr val="bg1"/>
                </a:solidFill>
              </a:rPr>
              <a:t>m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5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Phase I Upgrade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9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999" y="0"/>
            <a:ext cx="8546071" cy="781600"/>
          </a:xfrm>
        </p:spPr>
        <p:txBody>
          <a:bodyPr/>
          <a:lstStyle/>
          <a:p>
            <a:r>
              <a:rPr lang="en-US" dirty="0" smtClean="0"/>
              <a:t>New innermost layer for Pixel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Insertable</a:t>
            </a:r>
            <a:r>
              <a:rPr lang="en-US" dirty="0" smtClean="0"/>
              <a:t> B-Layer (IBL) will be installed (most likely) in 2013. Gives </a:t>
            </a:r>
            <a:r>
              <a:rPr lang="en-US" dirty="0" smtClean="0"/>
              <a:t>higher physics performance and spatial precision.</a:t>
            </a:r>
            <a:endParaRPr lang="en-US" dirty="0" smtClean="0"/>
          </a:p>
          <a:p>
            <a:r>
              <a:rPr lang="en-US" dirty="0" smtClean="0"/>
              <a:t>Additional 448 chips holding 1.2*10</a:t>
            </a:r>
            <a:r>
              <a:rPr lang="en-US" dirty="0" smtClean="0"/>
              <a:t>6 pixel channels</a:t>
            </a:r>
          </a:p>
          <a:p>
            <a:r>
              <a:rPr lang="en-US" dirty="0" smtClean="0"/>
              <a:t>Closer to the beam pipe (33 mm instead of 55 mm)</a:t>
            </a:r>
          </a:p>
          <a:p>
            <a:r>
              <a:rPr lang="en-US" dirty="0" smtClean="0"/>
              <a:t>Smaller pixel size to avoid too high occupancy</a:t>
            </a:r>
          </a:p>
          <a:p>
            <a:r>
              <a:rPr lang="en-US" dirty="0" smtClean="0"/>
              <a:t>Read ou</a:t>
            </a:r>
            <a:r>
              <a:rPr lang="en-US" dirty="0" smtClean="0"/>
              <a:t>t per chip at 160 Mb/s, 8b/10b encoded </a:t>
            </a:r>
          </a:p>
          <a:p>
            <a:r>
              <a:rPr lang="en-US" dirty="0" smtClean="0"/>
              <a:t>Optical components to be placed outside the pixel detector volume </a:t>
            </a:r>
            <a:r>
              <a:rPr lang="en-US" dirty="0" smtClean="0">
                <a:sym typeface="Wingdings"/>
              </a:rPr>
              <a:t> needs electrical transmission on the first 6-8 m. But c</a:t>
            </a:r>
            <a:r>
              <a:rPr lang="en-US" dirty="0" smtClean="0"/>
              <a:t>ables need to be as light as possible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FDE3-3AAD-5040-BC22-55660EA9AFE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5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Off</a:t>
            </a:r>
            <a:r>
              <a:rPr lang="en-US" dirty="0" smtClean="0"/>
              <a:t>-detector hardware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FDE3-3AAD-5040-BC22-55660EA9AFE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737" y="916463"/>
            <a:ext cx="4752263" cy="52097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6149" y="1031278"/>
            <a:ext cx="4600017" cy="509488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A new design of the off-detector optical interface needs to be done to account for transmission bandwidths and clock speeds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Commercial components usable (counting room installation), design and layout on the way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Implement </a:t>
            </a:r>
            <a:r>
              <a:rPr lang="en-US" dirty="0" smtClean="0"/>
              <a:t>monitoring capabilities for the data stream to be able to error check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U</a:t>
            </a:r>
            <a:r>
              <a:rPr lang="en-US" dirty="0" smtClean="0"/>
              <a:t>plink needs most action: sample threshold adjustment, phase adjustment, error checking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6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investigations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Humidity</a:t>
            </a:r>
            <a:r>
              <a:rPr lang="de-DE" dirty="0" smtClean="0"/>
              <a:t> </a:t>
            </a:r>
            <a:r>
              <a:rPr lang="de-DE" dirty="0" err="1" smtClean="0"/>
              <a:t>issue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/>
              <a:t> </a:t>
            </a:r>
            <a:r>
              <a:rPr lang="de-DE" dirty="0" err="1" smtClean="0"/>
              <a:t>investigated</a:t>
            </a:r>
            <a:endParaRPr lang="de-DE" dirty="0" smtClean="0"/>
          </a:p>
          <a:p>
            <a:r>
              <a:rPr lang="de-DE" dirty="0" smtClean="0"/>
              <a:t>Off-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off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shelf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(?)</a:t>
            </a:r>
          </a:p>
          <a:p>
            <a:pPr lvl="1"/>
            <a:r>
              <a:rPr lang="de-DE" dirty="0" err="1" smtClean="0"/>
              <a:t>Testing</a:t>
            </a:r>
            <a:r>
              <a:rPr lang="de-DE" dirty="0" smtClean="0"/>
              <a:t> SNAP12 </a:t>
            </a:r>
            <a:r>
              <a:rPr lang="de-DE" dirty="0" err="1" smtClean="0"/>
              <a:t>devices</a:t>
            </a:r>
            <a:endParaRPr lang="de-DE" dirty="0" smtClean="0"/>
          </a:p>
          <a:p>
            <a:pPr lvl="1"/>
            <a:r>
              <a:rPr lang="de-DE" dirty="0" err="1" smtClean="0"/>
              <a:t>Investigating</a:t>
            </a:r>
            <a:r>
              <a:rPr lang="de-DE" dirty="0" smtClean="0"/>
              <a:t> different </a:t>
            </a:r>
            <a:r>
              <a:rPr lang="de-DE" dirty="0" err="1" smtClean="0"/>
              <a:t>lasers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manifacturors</a:t>
            </a:r>
            <a:r>
              <a:rPr lang="de-DE" dirty="0" smtClean="0"/>
              <a:t> </a:t>
            </a:r>
          </a:p>
          <a:p>
            <a:r>
              <a:rPr lang="de-DE" dirty="0" smtClean="0"/>
              <a:t>On-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not </a:t>
            </a:r>
            <a:r>
              <a:rPr lang="de-DE" dirty="0" err="1" smtClean="0"/>
              <a:t>yet</a:t>
            </a:r>
            <a:r>
              <a:rPr lang="de-DE" dirty="0" smtClean="0"/>
              <a:t> 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too</a:t>
            </a:r>
            <a:r>
              <a:rPr lang="de-DE" dirty="0" smtClean="0"/>
              <a:t>.</a:t>
            </a:r>
          </a:p>
          <a:p>
            <a:r>
              <a:rPr lang="de-DE" dirty="0" smtClean="0"/>
              <a:t>Are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</a:t>
            </a:r>
            <a:r>
              <a:rPr lang="de-DE" dirty="0" err="1" smtClean="0"/>
              <a:t>ones</a:t>
            </a:r>
            <a:r>
              <a:rPr lang="de-DE" dirty="0" smtClean="0"/>
              <a:t> still save due </a:t>
            </a:r>
            <a:r>
              <a:rPr lang="de-DE" dirty="0" err="1" smtClean="0"/>
              <a:t>to</a:t>
            </a:r>
            <a:r>
              <a:rPr lang="de-DE" dirty="0" smtClean="0"/>
              <a:t> dry </a:t>
            </a:r>
            <a:r>
              <a:rPr lang="de-DE" dirty="0" err="1" smtClean="0"/>
              <a:t>environment</a:t>
            </a:r>
            <a:r>
              <a:rPr lang="de-DE" dirty="0" smtClean="0"/>
              <a:t>?</a:t>
            </a:r>
          </a:p>
          <a:p>
            <a:r>
              <a:rPr lang="de-DE" dirty="0" smtClean="0"/>
              <a:t>Different </a:t>
            </a:r>
            <a:r>
              <a:rPr lang="de-DE" dirty="0" err="1" smtClean="0"/>
              <a:t>laser</a:t>
            </a:r>
            <a:r>
              <a:rPr lang="de-DE" dirty="0" err="1"/>
              <a:t>s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endParaRPr lang="de-DE" dirty="0" smtClean="0"/>
          </a:p>
          <a:p>
            <a:r>
              <a:rPr lang="de-DE" dirty="0" smtClean="0"/>
              <a:t>New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packaging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investigation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9" y="3912810"/>
            <a:ext cx="3517253" cy="22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4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Requirements are certainly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detector </a:t>
            </a:r>
            <a:r>
              <a:rPr lang="en-US" dirty="0" smtClean="0"/>
              <a:t>dependent: </a:t>
            </a:r>
          </a:p>
          <a:p>
            <a:pPr lvl="1"/>
            <a:r>
              <a:rPr lang="en-US" dirty="0" smtClean="0"/>
              <a:t>Occupancy / granularity</a:t>
            </a:r>
          </a:p>
          <a:p>
            <a:pPr lvl="1"/>
            <a:r>
              <a:rPr lang="de-DE" dirty="0" smtClean="0"/>
              <a:t>Close distance</a:t>
            </a:r>
            <a:r>
              <a:rPr lang="en-US" dirty="0" smtClean="0"/>
              <a:t> to beam pipe</a:t>
            </a:r>
          </a:p>
          <a:p>
            <a:pPr lvl="1"/>
            <a:r>
              <a:rPr lang="de-DE" dirty="0" smtClean="0"/>
              <a:t>T</a:t>
            </a:r>
            <a:r>
              <a:rPr lang="en-US" dirty="0" smtClean="0"/>
              <a:t>rigger contribution</a:t>
            </a:r>
          </a:p>
          <a:p>
            <a:pPr lvl="1"/>
            <a:r>
              <a:rPr lang="de-DE" dirty="0" smtClean="0"/>
              <a:t>Material </a:t>
            </a:r>
            <a:r>
              <a:rPr lang="en-US" dirty="0" smtClean="0"/>
              <a:t>budget</a:t>
            </a:r>
          </a:p>
          <a:p>
            <a:r>
              <a:rPr lang="en-US" b="1" dirty="0" smtClean="0"/>
              <a:t>Speed: </a:t>
            </a:r>
            <a:r>
              <a:rPr lang="en-US" dirty="0" smtClean="0"/>
              <a:t>high bandwidth contra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material</a:t>
            </a:r>
            <a:r>
              <a:rPr lang="en-US" dirty="0" smtClean="0"/>
              <a:t>, granularity, radiation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tolerance</a:t>
            </a:r>
            <a:endParaRPr lang="en-US" dirty="0" smtClean="0"/>
          </a:p>
          <a:p>
            <a:r>
              <a:rPr lang="en-US" b="1" dirty="0" smtClean="0"/>
              <a:t>Radiation: </a:t>
            </a:r>
            <a:r>
              <a:rPr lang="en-US" dirty="0" smtClean="0"/>
              <a:t>inner detector for sure have higher constrains as outer </a:t>
            </a:r>
            <a:r>
              <a:rPr lang="en-US" dirty="0" smtClean="0"/>
              <a:t>ones (70 </a:t>
            </a:r>
            <a:r>
              <a:rPr lang="en-US" dirty="0" err="1" smtClean="0"/>
              <a:t>MRad</a:t>
            </a:r>
            <a:r>
              <a:rPr lang="en-US" dirty="0" smtClean="0"/>
              <a:t> for current pixel, up to 200 </a:t>
            </a:r>
            <a:r>
              <a:rPr lang="en-US" dirty="0" err="1" smtClean="0"/>
              <a:t>MRad</a:t>
            </a:r>
            <a:r>
              <a:rPr lang="en-US" dirty="0" smtClean="0"/>
              <a:t> for HL LHC pixel)</a:t>
            </a:r>
            <a:endParaRPr lang="en-US" dirty="0" smtClean="0"/>
          </a:p>
          <a:p>
            <a:r>
              <a:rPr lang="en-US" b="1" dirty="0" smtClean="0"/>
              <a:t>Reliability: </a:t>
            </a:r>
            <a:r>
              <a:rPr lang="en-US" dirty="0" smtClean="0"/>
              <a:t>error checking, redundant links, hardware lifetime</a:t>
            </a:r>
          </a:p>
          <a:p>
            <a:r>
              <a:rPr lang="en-US" b="1" dirty="0" smtClean="0"/>
              <a:t>Low mass: </a:t>
            </a:r>
            <a:r>
              <a:rPr lang="en-US" dirty="0" smtClean="0"/>
              <a:t>small radiation length to be introduced in the detector</a:t>
            </a:r>
          </a:p>
          <a:p>
            <a:r>
              <a:rPr lang="de-DE" dirty="0" smtClean="0"/>
              <a:t>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FDE3-3AAD-5040-BC22-55660EA9AFE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670" y="781600"/>
            <a:ext cx="3685391" cy="245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93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Towards</a:t>
            </a:r>
            <a:r>
              <a:rPr lang="de-DE" dirty="0" smtClean="0"/>
              <a:t> High </a:t>
            </a:r>
            <a:r>
              <a:rPr lang="de-DE" dirty="0" err="1" smtClean="0"/>
              <a:t>Lumi</a:t>
            </a:r>
            <a:r>
              <a:rPr lang="de-DE" dirty="0" smtClean="0"/>
              <a:t> LHC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VCSEL packaging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2060" y="1031278"/>
            <a:ext cx="4610705" cy="509488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 smtClean="0"/>
              <a:t>I</a:t>
            </a:r>
            <a:r>
              <a:rPr lang="en-US" dirty="0" err="1" smtClean="0"/>
              <a:t>n</a:t>
            </a:r>
            <a:r>
              <a:rPr lang="en-US" dirty="0" smtClean="0"/>
              <a:t> context of the ATLAS/CMS versatile link project a test stand for measuring the thermal resistance of VCSEL packages is set up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Radiation destruction and heating up the device effect the light power output in nearly equal parts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Since radiation damage can not be prevented, the heat coupling can be optimized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Determine internal thermal resistance of a laser device  by measuring the  shift of the optical spectrum in dependence of temperature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FDE3-3AAD-5040-BC22-55660EA9AFE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05" y="2871092"/>
            <a:ext cx="4044980" cy="142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32" y="1031278"/>
            <a:ext cx="3302026" cy="16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05" y="4511530"/>
            <a:ext cx="4044980" cy="144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51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Rollover</a:t>
            </a:r>
            <a:endParaRPr lang="en-US" dirty="0"/>
          </a:p>
        </p:txBody>
      </p:sp>
      <p:pic>
        <p:nvPicPr>
          <p:cNvPr id="10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l="2705" r="2705"/>
          <a:stretch>
            <a:fillRect/>
          </a:stretch>
        </p:blipFill>
        <p:spPr>
          <a:xfrm>
            <a:off x="3908278" y="1672269"/>
            <a:ext cx="4910137" cy="303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Flick - Experiences on datatransmission links in ATLAS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FDE3-3AAD-5040-BC22-55660EA9AFE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sz="half" idx="4294967295"/>
          </p:nvPr>
        </p:nvSpPr>
        <p:spPr>
          <a:xfrm>
            <a:off x="0" y="1587500"/>
            <a:ext cx="3776663" cy="458311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Heating of the VCSEL through introduced power (current)</a:t>
            </a:r>
          </a:p>
          <a:p>
            <a:r>
              <a:rPr lang="en-US" dirty="0" smtClean="0"/>
              <a:t>The measured optical power drops down at a certain power value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thermal rollover</a:t>
            </a:r>
          </a:p>
          <a:p>
            <a:r>
              <a:rPr lang="en-US" b="1" dirty="0" smtClean="0">
                <a:solidFill>
                  <a:srgbClr val="800000"/>
                </a:solidFill>
                <a:sym typeface="Wingdings"/>
              </a:rPr>
              <a:t>Solution: Get the heat out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1128" y="4750191"/>
            <a:ext cx="170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M. </a:t>
            </a:r>
            <a:r>
              <a:rPr lang="de-DE" dirty="0" err="1" smtClean="0"/>
              <a:t>Axer</a:t>
            </a:r>
            <a:r>
              <a:rPr lang="de-DE" dirty="0" smtClean="0"/>
              <a:t>, Jülich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51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Giga</a:t>
            </a:r>
            <a:r>
              <a:rPr lang="de-DE" dirty="0" smtClean="0"/>
              <a:t> Bit Transceiver (GBT)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CERN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candidate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ATLAS </a:t>
            </a:r>
            <a:r>
              <a:rPr lang="de-DE" dirty="0" err="1" smtClean="0"/>
              <a:t>optical</a:t>
            </a:r>
            <a:r>
              <a:rPr lang="de-DE" dirty="0" smtClean="0"/>
              <a:t> link </a:t>
            </a:r>
            <a:r>
              <a:rPr lang="de-DE" dirty="0" err="1" smtClean="0"/>
              <a:t>drivers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HL LHC</a:t>
            </a:r>
          </a:p>
          <a:p>
            <a:r>
              <a:rPr lang="de-DE" dirty="0" smtClean="0"/>
              <a:t>The versatile link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developing</a:t>
            </a:r>
            <a:r>
              <a:rPr lang="de-DE" dirty="0" smtClean="0"/>
              <a:t> a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link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3.6 </a:t>
            </a:r>
            <a:r>
              <a:rPr lang="de-DE" dirty="0" err="1" smtClean="0"/>
              <a:t>Gb</a:t>
            </a:r>
            <a:r>
              <a:rPr lang="de-DE" dirty="0" smtClean="0"/>
              <a:t>/s plus </a:t>
            </a:r>
            <a:r>
              <a:rPr lang="de-DE" dirty="0" err="1" smtClean="0"/>
              <a:t>bandwidth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 </a:t>
            </a:r>
            <a:r>
              <a:rPr lang="de-DE" dirty="0" err="1" smtClean="0"/>
              <a:t>checking</a:t>
            </a:r>
            <a:r>
              <a:rPr lang="de-DE" dirty="0" smtClean="0"/>
              <a:t> etc.</a:t>
            </a:r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R&amp;D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Tonys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tomorrow</a:t>
            </a:r>
            <a:endParaRPr lang="de-DE" dirty="0" smtClean="0"/>
          </a:p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enough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trigger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tracker‘s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smtClean="0"/>
              <a:t>Different </a:t>
            </a:r>
            <a:r>
              <a:rPr lang="de-DE" dirty="0" err="1" smtClean="0"/>
              <a:t>strategies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achieve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(on-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presampling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–</a:t>
            </a:r>
            <a:r>
              <a:rPr lang="de-DE" dirty="0" err="1" smtClean="0"/>
              <a:t>computing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, </a:t>
            </a:r>
            <a:r>
              <a:rPr lang="de-DE" dirty="0" err="1" smtClean="0"/>
              <a:t>special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, ...)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ATLAS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dirty="0" smtClean="0"/>
              <a:t> a </a:t>
            </a:r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in all </a:t>
            </a:r>
            <a:r>
              <a:rPr lang="de-DE" dirty="0" err="1" smtClean="0"/>
              <a:t>subdetectors</a:t>
            </a:r>
            <a:r>
              <a:rPr lang="de-DE" dirty="0" smtClean="0"/>
              <a:t>. </a:t>
            </a:r>
          </a:p>
          <a:p>
            <a:r>
              <a:rPr lang="de-DE" dirty="0" smtClean="0"/>
              <a:t>The links </a:t>
            </a:r>
            <a:r>
              <a:rPr lang="de-DE" dirty="0" err="1" smtClean="0"/>
              <a:t>basically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, but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lifetime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r>
              <a:rPr lang="de-DE" dirty="0" smtClean="0"/>
              <a:t> on </a:t>
            </a:r>
            <a:r>
              <a:rPr lang="de-DE" dirty="0" err="1" smtClean="0"/>
              <a:t>some</a:t>
            </a:r>
            <a:r>
              <a:rPr lang="de-DE" dirty="0" smtClean="0"/>
              <a:t> off-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/>
              <a:t> </a:t>
            </a:r>
            <a:r>
              <a:rPr lang="de-DE" dirty="0" smtClean="0"/>
              <a:t>so </a:t>
            </a:r>
            <a:r>
              <a:rPr lang="de-DE" dirty="0" err="1" smtClean="0"/>
              <a:t>far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a </a:t>
            </a:r>
            <a:r>
              <a:rPr lang="de-DE" dirty="0" err="1" smtClean="0"/>
              <a:t>working</a:t>
            </a:r>
            <a:r>
              <a:rPr lang="de-DE" dirty="0" smtClean="0"/>
              <a:t> link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setups</a:t>
            </a:r>
            <a:r>
              <a:rPr lang="de-DE" dirty="0" smtClean="0"/>
              <a:t> </a:t>
            </a:r>
            <a:r>
              <a:rPr lang="de-DE" dirty="0" err="1" smtClean="0"/>
              <a:t>careful</a:t>
            </a:r>
            <a:r>
              <a:rPr lang="de-DE" dirty="0" smtClean="0"/>
              <a:t> R&amp;D on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: </a:t>
            </a:r>
          </a:p>
          <a:p>
            <a:pPr lvl="1"/>
            <a:r>
              <a:rPr lang="de-DE" dirty="0" err="1" smtClean="0"/>
              <a:t>Humidity</a:t>
            </a:r>
            <a:r>
              <a:rPr lang="de-DE" dirty="0"/>
              <a:t> </a:t>
            </a:r>
            <a:r>
              <a:rPr lang="de-DE" dirty="0" err="1" smtClean="0"/>
              <a:t>stability</a:t>
            </a:r>
            <a:endParaRPr lang="de-DE" dirty="0" smtClean="0"/>
          </a:p>
          <a:p>
            <a:pPr lvl="1"/>
            <a:r>
              <a:rPr lang="de-DE" dirty="0" smtClean="0"/>
              <a:t>Radiation </a:t>
            </a:r>
            <a:r>
              <a:rPr lang="de-DE" dirty="0" err="1" smtClean="0"/>
              <a:t>hardness</a:t>
            </a:r>
            <a:r>
              <a:rPr lang="de-DE" dirty="0" smtClean="0"/>
              <a:t> (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200 </a:t>
            </a:r>
            <a:r>
              <a:rPr lang="de-DE" dirty="0" err="1" smtClean="0"/>
              <a:t>Mrad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Size /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 smtClean="0"/>
          </a:p>
          <a:p>
            <a:pPr lvl="1"/>
            <a:r>
              <a:rPr lang="de-DE" dirty="0" smtClean="0"/>
              <a:t>Power </a:t>
            </a:r>
            <a:r>
              <a:rPr lang="de-DE" dirty="0" err="1" smtClean="0"/>
              <a:t>consumption</a:t>
            </a:r>
            <a:endParaRPr lang="de-DE" dirty="0" smtClean="0"/>
          </a:p>
          <a:p>
            <a:pPr lvl="1"/>
            <a:r>
              <a:rPr lang="de-DE" dirty="0" smtClean="0"/>
              <a:t>Optical power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bandwidth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5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3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Thermal Properties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resistance: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Measurement of the change in wavelength depending on the temperature or on the input power determines resistance: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F33E-E506-564E-BF30-1B16AB4CF3A7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275960"/>
              </p:ext>
            </p:extLst>
          </p:nvPr>
        </p:nvGraphicFramePr>
        <p:xfrm>
          <a:off x="1962150" y="1558275"/>
          <a:ext cx="52197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3" imgW="2019300" imgH="431800" progId="Equation.3">
                  <p:embed/>
                </p:oleObj>
              </mc:Choice>
              <mc:Fallback>
                <p:oleObj name="Equation" r:id="rId3" imgW="2019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150" y="1558275"/>
                        <a:ext cx="52197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914400" y="4942812"/>
          <a:ext cx="2667001" cy="110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Equation" r:id="rId5" imgW="977900" imgH="406400" progId="Equation.3">
                  <p:embed/>
                </p:oleObj>
              </mc:Choice>
              <mc:Fallback>
                <p:oleObj name="Equation" r:id="rId5" imgW="9779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942812"/>
                        <a:ext cx="2667001" cy="11083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336472" y="4963594"/>
          <a:ext cx="4350328" cy="1087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Equation" r:id="rId7" imgW="1574800" imgH="393700" progId="Equation.3">
                  <p:embed/>
                </p:oleObj>
              </mc:Choice>
              <mc:Fallback>
                <p:oleObj name="Equation" r:id="rId7" imgW="1574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6472" y="4963594"/>
                        <a:ext cx="4350328" cy="1087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336472" y="4573480"/>
            <a:ext cx="382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For a know temperature dependance: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8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we want to measure</a:t>
            </a:r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22981" b="22981"/>
          <a:stretch>
            <a:fillRect/>
          </a:stretch>
        </p:blipFill>
        <p:spPr>
          <a:xfrm>
            <a:off x="991330" y="1101092"/>
            <a:ext cx="6522092" cy="40377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F33E-E506-564E-BF30-1B16AB4CF3A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3764" y="5305054"/>
            <a:ext cx="60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From</a:t>
            </a:r>
            <a:r>
              <a:rPr lang="de-DE" sz="1200" dirty="0" smtClean="0"/>
              <a:t>:</a:t>
            </a:r>
          </a:p>
          <a:p>
            <a:r>
              <a:rPr lang="de-DE" sz="1200" dirty="0" smtClean="0"/>
              <a:t>M. </a:t>
            </a:r>
            <a:r>
              <a:rPr lang="de-DE" sz="1200" dirty="0" err="1" smtClean="0"/>
              <a:t>Axer</a:t>
            </a:r>
            <a:r>
              <a:rPr lang="de-DE" sz="1200" dirty="0" smtClean="0"/>
              <a:t> et al: First High </a:t>
            </a:r>
            <a:r>
              <a:rPr lang="de-DE" sz="1200" dirty="0" err="1" smtClean="0"/>
              <a:t>Fluence</a:t>
            </a:r>
            <a:r>
              <a:rPr lang="de-DE" sz="1200" dirty="0" smtClean="0"/>
              <a:t> </a:t>
            </a:r>
            <a:r>
              <a:rPr lang="de-DE" sz="1200" dirty="0" err="1" smtClean="0"/>
              <a:t>Irradiation</a:t>
            </a:r>
            <a:r>
              <a:rPr lang="de-DE" sz="1200" dirty="0" smtClean="0"/>
              <a:t> Tests of Lasers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Upgraded</a:t>
            </a:r>
            <a:r>
              <a:rPr lang="de-DE" sz="1200" dirty="0" smtClean="0"/>
              <a:t> CMS at SLHC</a:t>
            </a:r>
          </a:p>
          <a:p>
            <a:r>
              <a:rPr lang="de-DE" sz="1200" dirty="0" smtClean="0"/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1032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Measurements at CERN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F33E-E506-564E-BF30-1B16AB4CF3A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625"/>
            <a:ext cx="9144000" cy="454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54469"/>
            <a:ext cx="60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From</a:t>
            </a:r>
            <a:r>
              <a:rPr lang="de-DE" sz="1200" dirty="0" smtClean="0"/>
              <a:t>:</a:t>
            </a:r>
          </a:p>
          <a:p>
            <a:r>
              <a:rPr lang="de-DE" sz="1200" dirty="0" smtClean="0"/>
              <a:t>M. </a:t>
            </a:r>
            <a:r>
              <a:rPr lang="de-DE" sz="1200" dirty="0" err="1" smtClean="0"/>
              <a:t>Axer</a:t>
            </a:r>
            <a:r>
              <a:rPr lang="de-DE" sz="1200" dirty="0" smtClean="0"/>
              <a:t> et al: First High </a:t>
            </a:r>
            <a:r>
              <a:rPr lang="de-DE" sz="1200" dirty="0" err="1" smtClean="0"/>
              <a:t>Fluence</a:t>
            </a:r>
            <a:r>
              <a:rPr lang="de-DE" sz="1200" dirty="0" smtClean="0"/>
              <a:t> </a:t>
            </a:r>
            <a:r>
              <a:rPr lang="de-DE" sz="1200" dirty="0" err="1" smtClean="0"/>
              <a:t>Irradiation</a:t>
            </a:r>
            <a:r>
              <a:rPr lang="de-DE" sz="1200" dirty="0" smtClean="0"/>
              <a:t> Tests of Lasers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Upgraded</a:t>
            </a:r>
            <a:r>
              <a:rPr lang="de-DE" sz="1200" dirty="0" smtClean="0"/>
              <a:t> CMS at SLHC</a:t>
            </a:r>
          </a:p>
          <a:p>
            <a:r>
              <a:rPr lang="de-DE" sz="1200" dirty="0" smtClean="0"/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5256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Optical </a:t>
            </a:r>
            <a:r>
              <a:rPr lang="de-DE" sz="3600" dirty="0" err="1" smtClean="0"/>
              <a:t>data</a:t>
            </a:r>
            <a:r>
              <a:rPr lang="de-DE" sz="3600" dirty="0" smtClean="0"/>
              <a:t> </a:t>
            </a:r>
            <a:r>
              <a:rPr lang="de-DE" sz="3600" dirty="0" err="1" smtClean="0"/>
              <a:t>transmission</a:t>
            </a:r>
            <a:r>
              <a:rPr lang="de-DE" sz="3600" dirty="0" smtClean="0"/>
              <a:t> in ATLAS</a:t>
            </a:r>
            <a:endParaRPr lang="de-D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22" y="1031278"/>
            <a:ext cx="8609802" cy="5094885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ATLAS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smtClean="0"/>
              <a:t>~</a:t>
            </a:r>
            <a:r>
              <a:rPr lang="de-DE" dirty="0" smtClean="0"/>
              <a:t>10</a:t>
            </a:r>
            <a:r>
              <a:rPr lang="de-DE" baseline="30000" dirty="0" smtClean="0"/>
              <a:t>9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 out</a:t>
            </a:r>
          </a:p>
          <a:p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subdetector</a:t>
            </a:r>
            <a:r>
              <a:rPr lang="de-DE" dirty="0" smtClean="0"/>
              <a:t> </a:t>
            </a:r>
            <a:r>
              <a:rPr lang="de-DE" dirty="0" err="1" smtClean="0"/>
              <a:t>wise</a:t>
            </a:r>
            <a:endParaRPr lang="de-DE" dirty="0" smtClean="0"/>
          </a:p>
          <a:p>
            <a:r>
              <a:rPr lang="de-DE" dirty="0" smtClean="0"/>
              <a:t>Different </a:t>
            </a:r>
            <a:r>
              <a:rPr lang="de-DE" dirty="0" err="1" smtClean="0"/>
              <a:t>strategies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technologies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in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depending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subdetector</a:t>
            </a:r>
            <a:r>
              <a:rPr lang="de-DE" dirty="0" smtClean="0"/>
              <a:t> </a:t>
            </a:r>
            <a:r>
              <a:rPr lang="de-DE" dirty="0" err="1" smtClean="0"/>
              <a:t>location</a:t>
            </a:r>
            <a:endParaRPr lang="de-DE" dirty="0" smtClean="0"/>
          </a:p>
          <a:p>
            <a:pPr lvl="1"/>
            <a:r>
              <a:rPr lang="de-DE" dirty="0" err="1" smtClean="0"/>
              <a:t>LArg</a:t>
            </a:r>
            <a:r>
              <a:rPr lang="de-DE" dirty="0" smtClean="0"/>
              <a:t> </a:t>
            </a:r>
            <a:r>
              <a:rPr lang="de-DE" dirty="0" err="1" smtClean="0"/>
              <a:t>Calorimeter</a:t>
            </a:r>
            <a:r>
              <a:rPr lang="de-DE" dirty="0" smtClean="0"/>
              <a:t> </a:t>
            </a:r>
            <a:r>
              <a:rPr lang="de-DE" dirty="0" err="1" smtClean="0"/>
              <a:t>uses</a:t>
            </a:r>
            <a:r>
              <a:rPr lang="de-DE" dirty="0" smtClean="0"/>
              <a:t> GB/s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multiplexed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endParaRPr lang="de-DE" dirty="0" smtClean="0"/>
          </a:p>
          <a:p>
            <a:pPr lvl="1"/>
            <a:r>
              <a:rPr lang="de-DE" dirty="0" smtClean="0"/>
              <a:t>SCT </a:t>
            </a:r>
            <a:r>
              <a:rPr lang="de-DE" dirty="0" err="1" smtClean="0"/>
              <a:t>and</a:t>
            </a:r>
            <a:r>
              <a:rPr lang="de-DE" dirty="0" smtClean="0"/>
              <a:t> Pixel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160 </a:t>
            </a:r>
            <a:r>
              <a:rPr lang="de-DE" dirty="0" err="1" smtClean="0"/>
              <a:t>Mb</a:t>
            </a:r>
            <a:r>
              <a:rPr lang="de-DE" dirty="0" smtClean="0"/>
              <a:t>/s </a:t>
            </a:r>
            <a:r>
              <a:rPr lang="de-DE" dirty="0" err="1" smtClean="0"/>
              <a:t>bandwidth</a:t>
            </a:r>
            <a:endParaRPr lang="de-DE" dirty="0" smtClean="0"/>
          </a:p>
          <a:p>
            <a:pPr lvl="1"/>
            <a:r>
              <a:rPr lang="de-DE" dirty="0" err="1" smtClean="0"/>
              <a:t>Outer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GOL </a:t>
            </a:r>
            <a:r>
              <a:rPr lang="de-DE" dirty="0" err="1" smtClean="0"/>
              <a:t>standard</a:t>
            </a:r>
            <a:endParaRPr lang="de-DE" dirty="0" smtClean="0"/>
          </a:p>
          <a:p>
            <a:r>
              <a:rPr lang="de-DE" dirty="0" err="1" smtClean="0"/>
              <a:t>Mostly</a:t>
            </a:r>
            <a:r>
              <a:rPr lang="de-DE" dirty="0" smtClean="0"/>
              <a:t> </a:t>
            </a:r>
            <a:r>
              <a:rPr lang="de-DE" dirty="0" err="1" smtClean="0"/>
              <a:t>custom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components</a:t>
            </a:r>
            <a:r>
              <a:rPr lang="de-DE" dirty="0" smtClean="0"/>
              <a:t> in </a:t>
            </a:r>
            <a:r>
              <a:rPr lang="de-DE" dirty="0" err="1" smtClean="0"/>
              <a:t>use</a:t>
            </a:r>
            <a:endParaRPr lang="de-DE" dirty="0" smtClean="0"/>
          </a:p>
          <a:p>
            <a:pPr lvl="1"/>
            <a:r>
              <a:rPr lang="de-DE" dirty="0" smtClean="0"/>
              <a:t>Radiation </a:t>
            </a:r>
            <a:r>
              <a:rPr lang="de-DE" dirty="0" err="1" smtClean="0"/>
              <a:t>aspects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Space </a:t>
            </a:r>
            <a:r>
              <a:rPr lang="de-DE" dirty="0" err="1" smtClean="0"/>
              <a:t>and</a:t>
            </a:r>
            <a:r>
              <a:rPr lang="de-DE" dirty="0" smtClean="0"/>
              <a:t> power</a:t>
            </a:r>
          </a:p>
          <a:p>
            <a:r>
              <a:rPr lang="de-DE" dirty="0" smtClean="0"/>
              <a:t>R&amp;D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size</a:t>
            </a:r>
            <a:r>
              <a:rPr lang="de-DE" dirty="0" smtClean="0"/>
              <a:t> (</a:t>
            </a:r>
            <a:r>
              <a:rPr lang="de-DE" dirty="0" err="1" smtClean="0"/>
              <a:t>mass</a:t>
            </a:r>
            <a:r>
              <a:rPr lang="de-DE" dirty="0" smtClean="0"/>
              <a:t>), power </a:t>
            </a:r>
            <a:r>
              <a:rPr lang="de-DE" dirty="0" err="1" smtClean="0"/>
              <a:t>consumption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hardness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on-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576" y="3156858"/>
            <a:ext cx="4132677" cy="24840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2214" y="5640860"/>
            <a:ext cx="282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Muon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link </a:t>
            </a:r>
            <a:r>
              <a:rPr lang="de-DE" dirty="0" err="1" smtClean="0"/>
              <a:t>scheme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64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LArg</a:t>
            </a:r>
            <a:r>
              <a:rPr lang="de-DE" dirty="0" smtClean="0"/>
              <a:t> </a:t>
            </a:r>
            <a:r>
              <a:rPr lang="de-DE" dirty="0" err="1" smtClean="0"/>
              <a:t>Calorimeter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optical</a:t>
            </a:r>
            <a:r>
              <a:rPr lang="de-DE" dirty="0" smtClean="0"/>
              <a:t> link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9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8" y="0"/>
            <a:ext cx="8640762" cy="781600"/>
          </a:xfrm>
        </p:spPr>
        <p:txBody>
          <a:bodyPr/>
          <a:lstStyle/>
          <a:p>
            <a:r>
              <a:rPr lang="en-US" sz="3600" dirty="0"/>
              <a:t>ATLAS Liquid Argon Calorimeter (</a:t>
            </a:r>
            <a:r>
              <a:rPr lang="en-US" sz="3600" dirty="0" err="1" smtClean="0"/>
              <a:t>LArg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537315"/>
            <a:ext cx="8229600" cy="2588848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~180,000 detector channels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Front-end Electronics on the detector</a:t>
            </a:r>
          </a:p>
          <a:p>
            <a:pPr lvl="1">
              <a:buFontTx/>
              <a:buChar char="–"/>
            </a:pPr>
            <a:r>
              <a:rPr lang="en-US" b="1" dirty="0">
                <a:latin typeface="Arial" charset="0"/>
              </a:rPr>
              <a:t>58 Front End Crates</a:t>
            </a:r>
          </a:p>
          <a:p>
            <a:pPr lvl="1">
              <a:buFontTx/>
              <a:buChar char="–"/>
            </a:pPr>
            <a:r>
              <a:rPr lang="en-US" b="1" dirty="0">
                <a:latin typeface="Arial" charset="0"/>
              </a:rPr>
              <a:t>1524 Front End Boards (FEB)</a:t>
            </a:r>
          </a:p>
          <a:p>
            <a:pPr lvl="1">
              <a:buFontTx/>
              <a:buChar char="–"/>
            </a:pPr>
            <a:r>
              <a:rPr lang="en-US" b="1" dirty="0">
                <a:latin typeface="Arial" charset="0"/>
              </a:rPr>
              <a:t>128 channels per FEB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Back-end Electronics (150 meters away)</a:t>
            </a:r>
          </a:p>
          <a:p>
            <a:pPr lvl="1">
              <a:buFontTx/>
              <a:buChar char="–"/>
            </a:pPr>
            <a:r>
              <a:rPr lang="en-US" b="1" dirty="0">
                <a:latin typeface="Arial" charset="0"/>
              </a:rPr>
              <a:t>16 Back End Crates</a:t>
            </a:r>
          </a:p>
          <a:p>
            <a:pPr lvl="1">
              <a:buFontTx/>
              <a:buChar char="–"/>
            </a:pPr>
            <a:r>
              <a:rPr lang="en-US" b="1" dirty="0">
                <a:latin typeface="Arial" charset="0"/>
              </a:rPr>
              <a:t>192 Read Out Driver (ROD) Boards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Fiber optical links between FE and BE</a:t>
            </a:r>
          </a:p>
          <a:p>
            <a:pPr lvl="1">
              <a:buFontTx/>
              <a:buChar char="–"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1524 links, 1.6 </a:t>
            </a:r>
            <a:r>
              <a:rPr lang="en-US" b="1" dirty="0" err="1">
                <a:solidFill>
                  <a:srgbClr val="FF0000"/>
                </a:solidFill>
                <a:latin typeface="Arial" charset="0"/>
              </a:rPr>
              <a:t>Gbps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per link</a:t>
            </a:r>
          </a:p>
          <a:p>
            <a:pPr lvl="1">
              <a:buFontTx/>
              <a:buChar char="–"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1 fiber per FEB (128 channels)</a:t>
            </a:r>
          </a:p>
          <a:p>
            <a:endParaRPr lang="de-DE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 dirty="0"/>
          </a:p>
        </p:txBody>
      </p:sp>
      <p:pic>
        <p:nvPicPr>
          <p:cNvPr id="114692" name="Picture 5" descr="02_ATL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090613"/>
            <a:ext cx="30718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Content Placeholder 12" descr="LAr calorimeters 0803016_01-A4-at-144-dpi_t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62013"/>
            <a:ext cx="3913188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Content Placeholder 13" descr="atlas_cal_toroid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670300"/>
            <a:ext cx="2373312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4698" name="Straight Connector 14"/>
          <p:cNvCxnSpPr>
            <a:cxnSpLocks noChangeShapeType="1"/>
          </p:cNvCxnSpPr>
          <p:nvPr/>
        </p:nvCxnSpPr>
        <p:spPr bwMode="auto">
          <a:xfrm flipV="1">
            <a:off x="3244850" y="1639888"/>
            <a:ext cx="1736725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4699" name="Straight Connector 16"/>
          <p:cNvCxnSpPr>
            <a:cxnSpLocks noChangeShapeType="1"/>
          </p:cNvCxnSpPr>
          <p:nvPr/>
        </p:nvCxnSpPr>
        <p:spPr bwMode="auto">
          <a:xfrm>
            <a:off x="2787650" y="2325688"/>
            <a:ext cx="4297363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14700" name="Oval 12"/>
          <p:cNvSpPr>
            <a:spLocks noChangeArrowheads="1"/>
          </p:cNvSpPr>
          <p:nvPr/>
        </p:nvSpPr>
        <p:spPr bwMode="auto">
          <a:xfrm>
            <a:off x="7761288" y="5422900"/>
            <a:ext cx="3048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de-DE" sz="2800">
              <a:latin typeface="Arial" charset="0"/>
              <a:cs typeface="ＭＳ Ｐゴシック" charset="0"/>
            </a:endParaRPr>
          </a:p>
        </p:txBody>
      </p:sp>
      <p:cxnSp>
        <p:nvCxnSpPr>
          <p:cNvPr id="114701" name="Straight Arrow Connector 15"/>
          <p:cNvCxnSpPr>
            <a:cxnSpLocks noChangeShapeType="1"/>
            <a:stCxn id="114702" idx="3"/>
          </p:cNvCxnSpPr>
          <p:nvPr/>
        </p:nvCxnSpPr>
        <p:spPr bwMode="auto">
          <a:xfrm flipV="1">
            <a:off x="6653213" y="5773738"/>
            <a:ext cx="1108075" cy="7334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4702" name="Text Box 9"/>
          <p:cNvSpPr txBox="1">
            <a:spLocks noChangeArrowheads="1"/>
          </p:cNvSpPr>
          <p:nvPr/>
        </p:nvSpPr>
        <p:spPr bwMode="auto">
          <a:xfrm>
            <a:off x="5349875" y="6248400"/>
            <a:ext cx="1303338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400" b="1" dirty="0">
                <a:cs typeface="ＭＳ Ｐゴシック" charset="0"/>
              </a:rPr>
              <a:t>Front End Crate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8346634" y="2076609"/>
            <a:ext cx="1209461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T. Liu </a:t>
            </a:r>
            <a:r>
              <a:rPr lang="en-US" sz="1400" dirty="0" smtClean="0"/>
              <a:t>(SMU)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8201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ATLAS </a:t>
            </a:r>
            <a:r>
              <a:rPr lang="en-US" sz="4000" dirty="0" err="1">
                <a:solidFill>
                  <a:schemeClr val="tx1"/>
                </a:solidFill>
              </a:rPr>
              <a:t>LAr</a:t>
            </a:r>
            <a:r>
              <a:rPr lang="en-US" sz="4000" dirty="0">
                <a:solidFill>
                  <a:schemeClr val="tx1"/>
                </a:solidFill>
              </a:rPr>
              <a:t> optical links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 dirty="0"/>
          </a:p>
        </p:txBody>
      </p:sp>
      <p:sp>
        <p:nvSpPr>
          <p:cNvPr id="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 dirty="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381625" y="4624388"/>
            <a:ext cx="6889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ORX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424613" y="4619625"/>
            <a:ext cx="12477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G-Link RX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26363" y="4641850"/>
            <a:ext cx="1030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To FPGA</a:t>
            </a: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5338763" y="4748213"/>
            <a:ext cx="26987" cy="920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4456113" y="474186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4457700" y="4838700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6067425" y="4810125"/>
            <a:ext cx="35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7591425" y="4803775"/>
            <a:ext cx="247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50006" y="3439959"/>
            <a:ext cx="4297363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dirty="0">
                <a:latin typeface="Tahoma" charset="0"/>
              </a:rPr>
              <a:t>G-Link: commercial </a:t>
            </a:r>
            <a:r>
              <a:rPr lang="en-US" dirty="0" err="1">
                <a:latin typeface="Tahoma" charset="0"/>
              </a:rPr>
              <a:t>serializer</a:t>
            </a:r>
            <a:r>
              <a:rPr lang="en-US" dirty="0">
                <a:latin typeface="Tahoma" charset="0"/>
              </a:rPr>
              <a:t>/</a:t>
            </a:r>
            <a:r>
              <a:rPr lang="en-US" dirty="0" err="1">
                <a:latin typeface="Tahoma" charset="0"/>
              </a:rPr>
              <a:t>deserializer</a:t>
            </a:r>
            <a:r>
              <a:rPr lang="en-US" dirty="0">
                <a:latin typeface="Tahoma" charset="0"/>
              </a:rPr>
              <a:t>, specially ordered from Agilent, operating outside of specifications</a:t>
            </a:r>
          </a:p>
          <a:p>
            <a:pPr>
              <a:buFontTx/>
              <a:buChar char="•"/>
            </a:pPr>
            <a:r>
              <a:rPr lang="en-US" dirty="0">
                <a:latin typeface="Tahoma" charset="0"/>
              </a:rPr>
              <a:t>SMUX: an ASIC fabricated in DMILL, interface between </a:t>
            </a:r>
            <a:r>
              <a:rPr lang="en-US" dirty="0" err="1">
                <a:latin typeface="Tahoma" charset="0"/>
              </a:rPr>
              <a:t>Glink</a:t>
            </a:r>
            <a:r>
              <a:rPr lang="en-US" dirty="0">
                <a:latin typeface="Tahoma" charset="0"/>
              </a:rPr>
              <a:t> TX and ADC data</a:t>
            </a:r>
          </a:p>
          <a:p>
            <a:pPr>
              <a:buFontTx/>
              <a:buChar char="•"/>
            </a:pPr>
            <a:r>
              <a:rPr lang="en-US" dirty="0">
                <a:latin typeface="Tahoma" charset="0"/>
              </a:rPr>
              <a:t>OTX, ORX: custom assembled optical interface modules, commercial VCSEL, PIN, laser driver, and TIA </a:t>
            </a:r>
          </a:p>
          <a:p>
            <a:pPr>
              <a:buFontTx/>
              <a:buChar char="•"/>
            </a:pPr>
            <a:r>
              <a:rPr lang="en-US" dirty="0">
                <a:latin typeface="Tahoma" charset="0"/>
              </a:rPr>
              <a:t>All front-end components qualified for 3.6 </a:t>
            </a:r>
            <a:r>
              <a:rPr lang="en-US" dirty="0" err="1">
                <a:latin typeface="Tahoma" charset="0"/>
              </a:rPr>
              <a:t>kGy</a:t>
            </a:r>
            <a:r>
              <a:rPr lang="en-US" dirty="0">
                <a:latin typeface="Tahoma" charset="0"/>
              </a:rPr>
              <a:t>(SiO</a:t>
            </a:r>
            <a:r>
              <a:rPr lang="en-US" baseline="-25000" dirty="0">
                <a:latin typeface="Tahoma" charset="0"/>
              </a:rPr>
              <a:t>2</a:t>
            </a:r>
            <a:r>
              <a:rPr lang="en-US" dirty="0">
                <a:latin typeface="Tahoma" charset="0"/>
              </a:rPr>
              <a:t>)</a:t>
            </a:r>
          </a:p>
        </p:txBody>
      </p:sp>
      <p:sp>
        <p:nvSpPr>
          <p:cNvPr id="33806" name="AutoShape 14"/>
          <p:cNvSpPr>
            <a:spLocks noChangeArrowheads="1"/>
          </p:cNvSpPr>
          <p:nvPr/>
        </p:nvSpPr>
        <p:spPr bwMode="auto">
          <a:xfrm>
            <a:off x="5221288" y="4435475"/>
            <a:ext cx="3694112" cy="173037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5367338" y="5621338"/>
            <a:ext cx="6889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ORX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6410325" y="5616575"/>
            <a:ext cx="11715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GLink RX</a:t>
            </a:r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5324475" y="5745163"/>
            <a:ext cx="26988" cy="920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4441825" y="573881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4443413" y="5835650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6053138" y="5807075"/>
            <a:ext cx="35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>
            <a:off x="7577138" y="5800725"/>
            <a:ext cx="247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>
            <a:off x="5700713" y="5095875"/>
            <a:ext cx="0" cy="449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707063" y="5172075"/>
            <a:ext cx="1287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Arial" charset="0"/>
              </a:rPr>
              <a:t>8 channels</a:t>
            </a: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6446838" y="4114800"/>
            <a:ext cx="1535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back End -- ROD</a:t>
            </a:r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1004888" y="1614488"/>
            <a:ext cx="708025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SMUX</a:t>
            </a:r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2389188" y="1619250"/>
            <a:ext cx="992187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G-Link TX</a:t>
            </a:r>
          </a:p>
        </p:txBody>
      </p:sp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3862388" y="1614488"/>
            <a:ext cx="5588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OTX</a:t>
            </a:r>
          </a:p>
        </p:txBody>
      </p: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2390775" y="2154238"/>
            <a:ext cx="6477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QPLL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2386013" y="2676525"/>
            <a:ext cx="6858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TTCrx</a:t>
            </a:r>
          </a:p>
        </p:txBody>
      </p:sp>
      <p:sp>
        <p:nvSpPr>
          <p:cNvPr id="33824" name="Line 32"/>
          <p:cNvSpPr>
            <a:spLocks noChangeShapeType="1"/>
          </p:cNvSpPr>
          <p:nvPr/>
        </p:nvSpPr>
        <p:spPr bwMode="auto">
          <a:xfrm flipH="1">
            <a:off x="544513" y="17684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25" name="Line 33"/>
          <p:cNvSpPr>
            <a:spLocks noChangeShapeType="1"/>
          </p:cNvSpPr>
          <p:nvPr/>
        </p:nvSpPr>
        <p:spPr bwMode="auto">
          <a:xfrm flipV="1">
            <a:off x="747713" y="1736725"/>
            <a:ext cx="4445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26" name="Text Box 34"/>
          <p:cNvSpPr txBox="1">
            <a:spLocks noChangeArrowheads="1"/>
          </p:cNvSpPr>
          <p:nvPr/>
        </p:nvSpPr>
        <p:spPr bwMode="auto">
          <a:xfrm>
            <a:off x="92075" y="1600200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000">
                <a:latin typeface="Arial" charset="0"/>
              </a:rPr>
              <a:t>ADC </a:t>
            </a:r>
          </a:p>
          <a:p>
            <a:pPr algn="r"/>
            <a:r>
              <a:rPr lang="en-US" sz="1000">
                <a:latin typeface="Arial" charset="0"/>
              </a:rPr>
              <a:t>data</a:t>
            </a:r>
          </a:p>
        </p:txBody>
      </p:sp>
      <p:sp>
        <p:nvSpPr>
          <p:cNvPr id="33827" name="Line 35"/>
          <p:cNvSpPr>
            <a:spLocks noChangeShapeType="1"/>
          </p:cNvSpPr>
          <p:nvPr/>
        </p:nvSpPr>
        <p:spPr bwMode="auto">
          <a:xfrm>
            <a:off x="1725613" y="1704975"/>
            <a:ext cx="66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28" name="Text Box 36"/>
          <p:cNvSpPr txBox="1">
            <a:spLocks noChangeArrowheads="1"/>
          </p:cNvSpPr>
          <p:nvPr/>
        </p:nvSpPr>
        <p:spPr bwMode="auto">
          <a:xfrm>
            <a:off x="384175" y="1517650"/>
            <a:ext cx="8302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</a:rPr>
              <a:t>32 LVDS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1744663" y="1493838"/>
            <a:ext cx="658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</a:rPr>
              <a:t>16 TTL</a:t>
            </a:r>
          </a:p>
        </p:txBody>
      </p:sp>
      <p:sp>
        <p:nvSpPr>
          <p:cNvPr id="33830" name="Line 38"/>
          <p:cNvSpPr>
            <a:spLocks noChangeShapeType="1"/>
          </p:cNvSpPr>
          <p:nvPr/>
        </p:nvSpPr>
        <p:spPr bwMode="auto">
          <a:xfrm flipV="1">
            <a:off x="1985963" y="1673225"/>
            <a:ext cx="381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1708150" y="1914525"/>
            <a:ext cx="6588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</a:rPr>
              <a:t>80 MHz</a:t>
            </a:r>
          </a:p>
        </p:txBody>
      </p:sp>
      <p:sp>
        <p:nvSpPr>
          <p:cNvPr id="33832" name="Text Box 40"/>
          <p:cNvSpPr txBox="1">
            <a:spLocks noChangeArrowheads="1"/>
          </p:cNvSpPr>
          <p:nvPr/>
        </p:nvSpPr>
        <p:spPr bwMode="auto">
          <a:xfrm>
            <a:off x="1887538" y="1770063"/>
            <a:ext cx="311150" cy="16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latin typeface="Arial" charset="0"/>
              </a:rPr>
              <a:t>delay</a:t>
            </a:r>
          </a:p>
        </p:txBody>
      </p:sp>
      <p:sp>
        <p:nvSpPr>
          <p:cNvPr id="33833" name="Line 41"/>
          <p:cNvSpPr>
            <a:spLocks noChangeShapeType="1"/>
          </p:cNvSpPr>
          <p:nvPr/>
        </p:nvSpPr>
        <p:spPr bwMode="auto">
          <a:xfrm flipH="1">
            <a:off x="2195513" y="1857375"/>
            <a:ext cx="184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34" name="Line 42"/>
          <p:cNvSpPr>
            <a:spLocks noChangeShapeType="1"/>
          </p:cNvSpPr>
          <p:nvPr/>
        </p:nvSpPr>
        <p:spPr bwMode="auto">
          <a:xfrm flipH="1">
            <a:off x="1719263" y="1851025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35" name="Line 43"/>
          <p:cNvSpPr>
            <a:spLocks noChangeShapeType="1"/>
          </p:cNvSpPr>
          <p:nvPr/>
        </p:nvSpPr>
        <p:spPr bwMode="auto">
          <a:xfrm>
            <a:off x="544513" y="18700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36" name="Text Box 44"/>
          <p:cNvSpPr txBox="1">
            <a:spLocks noChangeArrowheads="1"/>
          </p:cNvSpPr>
          <p:nvPr/>
        </p:nvSpPr>
        <p:spPr bwMode="auto">
          <a:xfrm>
            <a:off x="427038" y="1878013"/>
            <a:ext cx="658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</a:rPr>
              <a:t>40 MHz</a:t>
            </a:r>
          </a:p>
        </p:txBody>
      </p:sp>
      <p:sp>
        <p:nvSpPr>
          <p:cNvPr id="33837" name="Line 45"/>
          <p:cNvSpPr>
            <a:spLocks noChangeShapeType="1"/>
          </p:cNvSpPr>
          <p:nvPr/>
        </p:nvSpPr>
        <p:spPr bwMode="auto">
          <a:xfrm flipV="1">
            <a:off x="2722563" y="246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38" name="Line 46"/>
          <p:cNvSpPr>
            <a:spLocks noChangeShapeType="1"/>
          </p:cNvSpPr>
          <p:nvPr/>
        </p:nvSpPr>
        <p:spPr bwMode="auto">
          <a:xfrm flipV="1">
            <a:off x="2711450" y="19288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39" name="Text Box 47"/>
          <p:cNvSpPr txBox="1">
            <a:spLocks noChangeArrowheads="1"/>
          </p:cNvSpPr>
          <p:nvPr/>
        </p:nvSpPr>
        <p:spPr bwMode="auto">
          <a:xfrm>
            <a:off x="2695575" y="1930400"/>
            <a:ext cx="6588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</a:rPr>
              <a:t>40 MHz</a:t>
            </a:r>
          </a:p>
        </p:txBody>
      </p:sp>
      <p:sp>
        <p:nvSpPr>
          <p:cNvPr id="33840" name="Line 48"/>
          <p:cNvSpPr>
            <a:spLocks noChangeShapeType="1"/>
          </p:cNvSpPr>
          <p:nvPr/>
        </p:nvSpPr>
        <p:spPr bwMode="auto">
          <a:xfrm>
            <a:off x="3325813" y="178117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41" name="Text Box 49"/>
          <p:cNvSpPr txBox="1">
            <a:spLocks noChangeArrowheads="1"/>
          </p:cNvSpPr>
          <p:nvPr/>
        </p:nvSpPr>
        <p:spPr bwMode="auto">
          <a:xfrm>
            <a:off x="3187700" y="1431925"/>
            <a:ext cx="773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>
                <a:latin typeface="Arial" charset="0"/>
              </a:rPr>
              <a:t>1.6 Gbps PECL</a:t>
            </a:r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4449763" y="1717675"/>
            <a:ext cx="26987" cy="920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843" name="Line 51"/>
          <p:cNvSpPr>
            <a:spLocks noChangeShapeType="1"/>
          </p:cNvSpPr>
          <p:nvPr/>
        </p:nvSpPr>
        <p:spPr bwMode="auto">
          <a:xfrm>
            <a:off x="4468813" y="1711325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44" name="Line 52"/>
          <p:cNvSpPr>
            <a:spLocks noChangeShapeType="1"/>
          </p:cNvSpPr>
          <p:nvPr/>
        </p:nvSpPr>
        <p:spPr bwMode="auto">
          <a:xfrm>
            <a:off x="4470400" y="180816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45" name="Text Box 53"/>
          <p:cNvSpPr txBox="1">
            <a:spLocks noChangeArrowheads="1"/>
          </p:cNvSpPr>
          <p:nvPr/>
        </p:nvSpPr>
        <p:spPr bwMode="auto">
          <a:xfrm>
            <a:off x="4449763" y="1325563"/>
            <a:ext cx="830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</a:rPr>
              <a:t>50/125 </a:t>
            </a:r>
            <a:r>
              <a:rPr lang="el-GR" sz="1000">
                <a:latin typeface="Arial" charset="0"/>
                <a:cs typeface="Arial" charset="0"/>
              </a:rPr>
              <a:t>μ</a:t>
            </a:r>
            <a:r>
              <a:rPr lang="en-US" sz="1000">
                <a:latin typeface="Arial" charset="0"/>
                <a:cs typeface="Arial" charset="0"/>
              </a:rPr>
              <a:t>m Multimode</a:t>
            </a:r>
            <a:endParaRPr lang="el-GR" sz="1000">
              <a:latin typeface="Arial" charset="0"/>
              <a:cs typeface="Arial" charset="0"/>
            </a:endParaRPr>
          </a:p>
        </p:txBody>
      </p:sp>
      <p:sp>
        <p:nvSpPr>
          <p:cNvPr id="33846" name="Text Box 54"/>
          <p:cNvSpPr txBox="1">
            <a:spLocks noChangeArrowheads="1"/>
          </p:cNvSpPr>
          <p:nvPr/>
        </p:nvSpPr>
        <p:spPr bwMode="auto">
          <a:xfrm>
            <a:off x="4438650" y="1806575"/>
            <a:ext cx="1047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</a:rPr>
              <a:t>GRIN fibers</a:t>
            </a:r>
          </a:p>
          <a:p>
            <a:r>
              <a:rPr lang="en-US" sz="1000">
                <a:latin typeface="Arial" charset="0"/>
              </a:rPr>
              <a:t>ST connectors</a:t>
            </a:r>
            <a:endParaRPr lang="el-GR" sz="1000">
              <a:latin typeface="Arial" charset="0"/>
              <a:cs typeface="Arial" charset="0"/>
            </a:endParaRPr>
          </a:p>
        </p:txBody>
      </p:sp>
      <p:sp>
        <p:nvSpPr>
          <p:cNvPr id="33847" name="AutoShape 55"/>
          <p:cNvSpPr>
            <a:spLocks noChangeArrowheads="1"/>
          </p:cNvSpPr>
          <p:nvPr/>
        </p:nvSpPr>
        <p:spPr bwMode="auto">
          <a:xfrm>
            <a:off x="184150" y="1219200"/>
            <a:ext cx="4416425" cy="184308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848" name="Text Box 56"/>
          <p:cNvSpPr txBox="1">
            <a:spLocks noChangeArrowheads="1"/>
          </p:cNvSpPr>
          <p:nvPr/>
        </p:nvSpPr>
        <p:spPr bwMode="auto">
          <a:xfrm>
            <a:off x="411163" y="2743200"/>
            <a:ext cx="1465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Front End - FEB</a:t>
            </a:r>
          </a:p>
        </p:txBody>
      </p:sp>
      <p:sp>
        <p:nvSpPr>
          <p:cNvPr id="33849" name="Text Box 57"/>
          <p:cNvSpPr txBox="1">
            <a:spLocks noChangeArrowheads="1"/>
          </p:cNvSpPr>
          <p:nvPr/>
        </p:nvSpPr>
        <p:spPr bwMode="auto">
          <a:xfrm>
            <a:off x="5486400" y="1235075"/>
            <a:ext cx="36576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latin typeface="Tahoma" charset="0"/>
              </a:rPr>
              <a:t>Developed by a collaboration of 5 institutions: CPPM, IPAS, ISN, KTH and SMU. </a:t>
            </a:r>
          </a:p>
          <a:p>
            <a:pPr>
              <a:buFontTx/>
              <a:buChar char="•"/>
            </a:pPr>
            <a:r>
              <a:rPr lang="en-US">
                <a:latin typeface="Tahoma" charset="0"/>
              </a:rPr>
              <a:t>Lasted for 6+ years: 1998 - 2004</a:t>
            </a:r>
          </a:p>
        </p:txBody>
      </p:sp>
      <p:sp>
        <p:nvSpPr>
          <p:cNvPr id="33853" name="Line 61"/>
          <p:cNvSpPr>
            <a:spLocks noChangeShapeType="1"/>
          </p:cNvSpPr>
          <p:nvPr/>
        </p:nvSpPr>
        <p:spPr bwMode="auto">
          <a:xfrm flipV="1">
            <a:off x="7726363" y="4754563"/>
            <a:ext cx="4445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54" name="Line 62"/>
          <p:cNvSpPr>
            <a:spLocks noChangeShapeType="1"/>
          </p:cNvSpPr>
          <p:nvPr/>
        </p:nvSpPr>
        <p:spPr bwMode="auto">
          <a:xfrm flipV="1">
            <a:off x="7680325" y="5761038"/>
            <a:ext cx="4445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55" name="Text Box 63"/>
          <p:cNvSpPr txBox="1">
            <a:spLocks noChangeArrowheads="1"/>
          </p:cNvSpPr>
          <p:nvPr/>
        </p:nvSpPr>
        <p:spPr bwMode="auto">
          <a:xfrm>
            <a:off x="7772400" y="5622925"/>
            <a:ext cx="1030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To FPGA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/>
          </a:p>
        </p:txBody>
      </p:sp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/>
          </a:p>
        </p:txBody>
      </p:sp>
      <p:pic>
        <p:nvPicPr>
          <p:cNvPr id="145410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697163"/>
            <a:ext cx="356711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66825"/>
            <a:ext cx="153511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800"/>
              <a:t>LAr optical links</a:t>
            </a:r>
          </a:p>
        </p:txBody>
      </p:sp>
      <p:sp>
        <p:nvSpPr>
          <p:cNvPr id="145415" name="Text Box 10"/>
          <p:cNvSpPr txBox="1">
            <a:spLocks noChangeArrowheads="1"/>
          </p:cNvSpPr>
          <p:nvPr/>
        </p:nvSpPr>
        <p:spPr bwMode="auto">
          <a:xfrm>
            <a:off x="1706563" y="6069013"/>
            <a:ext cx="1095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~ 400 mm</a:t>
            </a:r>
          </a:p>
        </p:txBody>
      </p:sp>
      <p:sp>
        <p:nvSpPr>
          <p:cNvPr id="145416" name="Rectangle 12"/>
          <p:cNvSpPr>
            <a:spLocks noChangeArrowheads="1"/>
          </p:cNvSpPr>
          <p:nvPr/>
        </p:nvSpPr>
        <p:spPr bwMode="auto">
          <a:xfrm>
            <a:off x="1503363" y="3063875"/>
            <a:ext cx="393700" cy="738188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5417" name="Rectangle 13"/>
          <p:cNvSpPr>
            <a:spLocks noChangeArrowheads="1"/>
          </p:cNvSpPr>
          <p:nvPr/>
        </p:nvSpPr>
        <p:spPr bwMode="auto">
          <a:xfrm>
            <a:off x="2738438" y="1235075"/>
            <a:ext cx="1558925" cy="23304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5418" name="Text Box 16"/>
          <p:cNvSpPr txBox="1">
            <a:spLocks noChangeArrowheads="1"/>
          </p:cNvSpPr>
          <p:nvPr/>
        </p:nvSpPr>
        <p:spPr bwMode="auto">
          <a:xfrm>
            <a:off x="4297363" y="1646238"/>
            <a:ext cx="54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OTX</a:t>
            </a:r>
          </a:p>
        </p:txBody>
      </p:sp>
      <p:sp>
        <p:nvSpPr>
          <p:cNvPr id="145419" name="Text Box 17"/>
          <p:cNvSpPr txBox="1">
            <a:spLocks noChangeArrowheads="1"/>
          </p:cNvSpPr>
          <p:nvPr/>
        </p:nvSpPr>
        <p:spPr bwMode="auto">
          <a:xfrm>
            <a:off x="4206875" y="2239963"/>
            <a:ext cx="962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G-link TX</a:t>
            </a:r>
          </a:p>
        </p:txBody>
      </p:sp>
      <p:sp>
        <p:nvSpPr>
          <p:cNvPr id="145420" name="Text Box 18"/>
          <p:cNvSpPr txBox="1">
            <a:spLocks noChangeArrowheads="1"/>
          </p:cNvSpPr>
          <p:nvPr/>
        </p:nvSpPr>
        <p:spPr bwMode="auto">
          <a:xfrm>
            <a:off x="4367213" y="2835275"/>
            <a:ext cx="754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SMUX</a:t>
            </a:r>
          </a:p>
        </p:txBody>
      </p:sp>
      <p:sp>
        <p:nvSpPr>
          <p:cNvPr id="145421" name="Line 19"/>
          <p:cNvSpPr>
            <a:spLocks noChangeShapeType="1"/>
          </p:cNvSpPr>
          <p:nvPr/>
        </p:nvSpPr>
        <p:spPr bwMode="auto">
          <a:xfrm flipH="1">
            <a:off x="3429000" y="1828800"/>
            <a:ext cx="852488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22" name="Line 20"/>
          <p:cNvSpPr>
            <a:spLocks noChangeShapeType="1"/>
          </p:cNvSpPr>
          <p:nvPr/>
        </p:nvSpPr>
        <p:spPr bwMode="auto">
          <a:xfrm flipH="1">
            <a:off x="3429000" y="2378075"/>
            <a:ext cx="855663" cy="22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23" name="Line 21"/>
          <p:cNvSpPr>
            <a:spLocks noChangeShapeType="1"/>
          </p:cNvSpPr>
          <p:nvPr/>
        </p:nvSpPr>
        <p:spPr bwMode="auto">
          <a:xfrm flipH="1">
            <a:off x="3429000" y="3017838"/>
            <a:ext cx="1011238" cy="49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24" name="Line 24"/>
          <p:cNvSpPr>
            <a:spLocks noChangeShapeType="1"/>
          </p:cNvSpPr>
          <p:nvPr/>
        </p:nvSpPr>
        <p:spPr bwMode="auto">
          <a:xfrm flipV="1">
            <a:off x="1914525" y="2560638"/>
            <a:ext cx="823913" cy="746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45425" name="Group 25"/>
          <p:cNvGrpSpPr>
            <a:grpSpLocks/>
          </p:cNvGrpSpPr>
          <p:nvPr/>
        </p:nvGrpSpPr>
        <p:grpSpPr bwMode="auto">
          <a:xfrm>
            <a:off x="5129213" y="3019425"/>
            <a:ext cx="3605212" cy="3563938"/>
            <a:chOff x="3122" y="979"/>
            <a:chExt cx="2482" cy="2466"/>
          </a:xfrm>
        </p:grpSpPr>
        <p:sp>
          <p:nvSpPr>
            <p:cNvPr id="145426" name="Text Box 26"/>
            <p:cNvSpPr txBox="1">
              <a:spLocks noChangeArrowheads="1"/>
            </p:cNvSpPr>
            <p:nvPr/>
          </p:nvSpPr>
          <p:spPr bwMode="auto">
            <a:xfrm>
              <a:off x="4077" y="3234"/>
              <a:ext cx="67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/>
                <a:t>~ 400 mm</a:t>
              </a:r>
            </a:p>
          </p:txBody>
        </p:sp>
        <p:pic>
          <p:nvPicPr>
            <p:cNvPr id="145427" name="Picture 27" descr="LArgROD_board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979"/>
              <a:ext cx="2482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28" name="Line 28"/>
            <p:cNvSpPr>
              <a:spLocks noChangeShapeType="1"/>
            </p:cNvSpPr>
            <p:nvPr/>
          </p:nvSpPr>
          <p:spPr bwMode="auto">
            <a:xfrm>
              <a:off x="5542" y="3141"/>
              <a:ext cx="0" cy="2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5429" name="Line 29"/>
            <p:cNvSpPr>
              <a:spLocks noChangeShapeType="1"/>
            </p:cNvSpPr>
            <p:nvPr/>
          </p:nvSpPr>
          <p:spPr bwMode="auto">
            <a:xfrm>
              <a:off x="3191" y="3247"/>
              <a:ext cx="235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5430" name="Line 30"/>
            <p:cNvSpPr>
              <a:spLocks noChangeShapeType="1"/>
            </p:cNvSpPr>
            <p:nvPr/>
          </p:nvSpPr>
          <p:spPr bwMode="auto">
            <a:xfrm>
              <a:off x="3199" y="3143"/>
              <a:ext cx="0" cy="2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5431" name="Rectangle 31"/>
          <p:cNvSpPr>
            <a:spLocks noChangeArrowheads="1"/>
          </p:cNvSpPr>
          <p:nvPr/>
        </p:nvSpPr>
        <p:spPr bwMode="auto">
          <a:xfrm>
            <a:off x="5027613" y="3568700"/>
            <a:ext cx="868362" cy="2514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5432" name="Text Box 32"/>
          <p:cNvSpPr txBox="1">
            <a:spLocks noChangeArrowheads="1"/>
          </p:cNvSpPr>
          <p:nvPr/>
        </p:nvSpPr>
        <p:spPr bwMode="auto">
          <a:xfrm>
            <a:off x="685800" y="2697163"/>
            <a:ext cx="577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FEB</a:t>
            </a:r>
          </a:p>
        </p:txBody>
      </p:sp>
      <p:sp>
        <p:nvSpPr>
          <p:cNvPr id="145433" name="Line 33"/>
          <p:cNvSpPr>
            <a:spLocks noChangeShapeType="1"/>
          </p:cNvSpPr>
          <p:nvPr/>
        </p:nvSpPr>
        <p:spPr bwMode="auto">
          <a:xfrm flipH="1">
            <a:off x="5408613" y="2835275"/>
            <a:ext cx="77787" cy="962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34" name="Text Box 34"/>
          <p:cNvSpPr txBox="1">
            <a:spLocks noChangeArrowheads="1"/>
          </p:cNvSpPr>
          <p:nvPr/>
        </p:nvSpPr>
        <p:spPr bwMode="auto">
          <a:xfrm>
            <a:off x="6035675" y="2560638"/>
            <a:ext cx="1087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G-Link Rx</a:t>
            </a:r>
          </a:p>
        </p:txBody>
      </p:sp>
      <p:sp>
        <p:nvSpPr>
          <p:cNvPr id="145435" name="Line 35"/>
          <p:cNvSpPr>
            <a:spLocks noChangeShapeType="1"/>
          </p:cNvSpPr>
          <p:nvPr/>
        </p:nvSpPr>
        <p:spPr bwMode="auto">
          <a:xfrm flipH="1">
            <a:off x="5759450" y="2835275"/>
            <a:ext cx="641350" cy="855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36" name="Text Box 36"/>
          <p:cNvSpPr txBox="1">
            <a:spLocks noChangeArrowheads="1"/>
          </p:cNvSpPr>
          <p:nvPr/>
        </p:nvSpPr>
        <p:spPr bwMode="auto">
          <a:xfrm>
            <a:off x="8096250" y="2787650"/>
            <a:ext cx="63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ROD</a:t>
            </a:r>
          </a:p>
        </p:txBody>
      </p:sp>
      <p:sp>
        <p:nvSpPr>
          <p:cNvPr id="145437" name="Text Box 37"/>
          <p:cNvSpPr txBox="1">
            <a:spLocks noChangeArrowheads="1"/>
          </p:cNvSpPr>
          <p:nvPr/>
        </p:nvSpPr>
        <p:spPr bwMode="auto">
          <a:xfrm>
            <a:off x="5257800" y="2560638"/>
            <a:ext cx="569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ORX</a:t>
            </a:r>
          </a:p>
        </p:txBody>
      </p:sp>
      <p:sp>
        <p:nvSpPr>
          <p:cNvPr id="145439" name="Line 28"/>
          <p:cNvSpPr>
            <a:spLocks noChangeShapeType="1"/>
          </p:cNvSpPr>
          <p:nvPr/>
        </p:nvSpPr>
        <p:spPr bwMode="auto">
          <a:xfrm>
            <a:off x="4022725" y="5897563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40" name="Line 29"/>
          <p:cNvSpPr>
            <a:spLocks noChangeShapeType="1"/>
          </p:cNvSpPr>
          <p:nvPr/>
        </p:nvSpPr>
        <p:spPr bwMode="auto">
          <a:xfrm>
            <a:off x="822325" y="6126163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41" name="Line 30"/>
          <p:cNvSpPr>
            <a:spLocks noChangeShapeType="1"/>
          </p:cNvSpPr>
          <p:nvPr/>
        </p:nvSpPr>
        <p:spPr bwMode="auto">
          <a:xfrm>
            <a:off x="822325" y="5897563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4" name="Bild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4" y="1224430"/>
            <a:ext cx="2433672" cy="11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4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VCSEL </a:t>
            </a:r>
            <a:r>
              <a:rPr lang="en-US" dirty="0" smtClean="0"/>
              <a:t>failure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31278"/>
            <a:ext cx="2896168" cy="509488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The loss of one link means the loss of data of 128 channels. </a:t>
            </a:r>
            <a:r>
              <a:rPr lang="en-US" dirty="0"/>
              <a:t>There are 1524 links in total.  </a:t>
            </a: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Visually all OTX failures are either </a:t>
            </a:r>
            <a:r>
              <a:rPr lang="en-US" u="sng" dirty="0">
                <a:solidFill>
                  <a:srgbClr val="FF0000"/>
                </a:solidFill>
              </a:rPr>
              <a:t>confirmed</a:t>
            </a:r>
            <a:r>
              <a:rPr lang="en-US" dirty="0">
                <a:solidFill>
                  <a:srgbClr val="FF0000"/>
                </a:solidFill>
              </a:rPr>
              <a:t> VCSEL failures </a:t>
            </a:r>
            <a:r>
              <a:rPr lang="en-US" dirty="0"/>
              <a:t>when the parts were accessible and replaced</a:t>
            </a:r>
            <a:r>
              <a:rPr lang="en-US" dirty="0">
                <a:solidFill>
                  <a:srgbClr val="FF0000"/>
                </a:solidFill>
              </a:rPr>
              <a:t> or </a:t>
            </a:r>
            <a:r>
              <a:rPr lang="en-US" u="sng" dirty="0">
                <a:solidFill>
                  <a:srgbClr val="FF0000"/>
                </a:solidFill>
              </a:rPr>
              <a:t>consistent</a:t>
            </a:r>
            <a:r>
              <a:rPr lang="en-US" dirty="0">
                <a:solidFill>
                  <a:srgbClr val="FF0000"/>
                </a:solidFill>
              </a:rPr>
              <a:t> with VCSEL failures</a:t>
            </a:r>
          </a:p>
          <a:p>
            <a:endParaRPr lang="de-DE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14.02.2011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Flick - Experiences on datatransmission links in ATLAS</a:t>
            </a:r>
            <a:endParaRPr lang="en-US" dirty="0"/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1418432"/>
            <a:ext cx="6197600" cy="43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92475" y="3794125"/>
            <a:ext cx="1827213" cy="835025"/>
          </a:xfrm>
          <a:prstGeom prst="rect">
            <a:avLst/>
          </a:prstGeom>
          <a:gradFill rotWithShape="1">
            <a:gsLst>
              <a:gs pos="0">
                <a:srgbClr val="FFE0D7"/>
              </a:gs>
              <a:gs pos="64999">
                <a:srgbClr val="FFB6A1"/>
              </a:gs>
              <a:gs pos="100000">
                <a:srgbClr val="FF9878"/>
              </a:gs>
            </a:gsLst>
            <a:lin ang="5400000" scaled="1"/>
          </a:gradFill>
          <a:ln w="9525">
            <a:solidFill>
              <a:srgbClr val="FF62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>
                <a:solidFill>
                  <a:srgbClr val="000000"/>
                </a:solidFill>
                <a:cs typeface="ＭＳ Ｐゴシック" charset="0"/>
              </a:rPr>
              <a:t>Long time before failures started to appear</a:t>
            </a:r>
          </a:p>
        </p:txBody>
      </p:sp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6537325" y="4481513"/>
            <a:ext cx="2286000" cy="835025"/>
          </a:xfrm>
          <a:prstGeom prst="rect">
            <a:avLst/>
          </a:prstGeom>
          <a:gradFill rotWithShape="1">
            <a:gsLst>
              <a:gs pos="0">
                <a:srgbClr val="FFE0D7"/>
              </a:gs>
              <a:gs pos="64999">
                <a:srgbClr val="FFB6A1"/>
              </a:gs>
              <a:gs pos="100000">
                <a:srgbClr val="FF9878"/>
              </a:gs>
            </a:gsLst>
            <a:lin ang="5400000" scaled="1"/>
          </a:gradFill>
          <a:ln w="9525">
            <a:solidFill>
              <a:srgbClr val="FF62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1" lang="en-US" sz="1600"/>
              <a:t>LAr OTX became an issue in 2008 after first short run</a:t>
            </a:r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 flipH="1">
            <a:off x="3611563" y="4616450"/>
            <a:ext cx="869950" cy="639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>
            <a:off x="4479925" y="4616450"/>
            <a:ext cx="320675" cy="593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468" name="Line 20"/>
          <p:cNvSpPr>
            <a:spLocks noChangeShapeType="1"/>
          </p:cNvSpPr>
          <p:nvPr/>
        </p:nvSpPr>
        <p:spPr bwMode="auto">
          <a:xfrm flipH="1">
            <a:off x="5532438" y="5029200"/>
            <a:ext cx="960437" cy="904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476" name="TextBox 33"/>
          <p:cNvSpPr txBox="1">
            <a:spLocks noChangeArrowheads="1"/>
          </p:cNvSpPr>
          <p:nvPr/>
        </p:nvSpPr>
        <p:spPr bwMode="auto">
          <a:xfrm>
            <a:off x="5761038" y="5607050"/>
            <a:ext cx="685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r>
              <a:rPr lang="en-US" sz="1600">
                <a:cs typeface="ＭＳ Ｐゴシック" charset="0"/>
              </a:rPr>
              <a:t>Date</a:t>
            </a: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3292475" y="2640013"/>
            <a:ext cx="3108325" cy="835025"/>
          </a:xfrm>
          <a:prstGeom prst="rect">
            <a:avLst/>
          </a:prstGeom>
          <a:gradFill rotWithShape="1">
            <a:gsLst>
              <a:gs pos="0">
                <a:srgbClr val="FFE0D7"/>
              </a:gs>
              <a:gs pos="64999">
                <a:srgbClr val="FFB6A1"/>
              </a:gs>
              <a:gs pos="100000">
                <a:srgbClr val="FF9878"/>
              </a:gs>
            </a:gsLst>
            <a:lin ang="5400000" scaled="1"/>
          </a:gradFill>
          <a:ln w="9525">
            <a:solidFill>
              <a:srgbClr val="FF62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/>
              <a:t>All failed devices were replaced in 2008-2009 shutdown. No access since May 2009</a:t>
            </a:r>
          </a:p>
        </p:txBody>
      </p:sp>
      <p:sp>
        <p:nvSpPr>
          <p:cNvPr id="104480" name="Line 32"/>
          <p:cNvSpPr>
            <a:spLocks noChangeShapeType="1"/>
          </p:cNvSpPr>
          <p:nvPr/>
        </p:nvSpPr>
        <p:spPr bwMode="auto">
          <a:xfrm>
            <a:off x="5715000" y="3429000"/>
            <a:ext cx="777875" cy="639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481" name="TextBox 33"/>
          <p:cNvSpPr txBox="1">
            <a:spLocks noChangeArrowheads="1"/>
          </p:cNvSpPr>
          <p:nvPr/>
        </p:nvSpPr>
        <p:spPr bwMode="auto">
          <a:xfrm>
            <a:off x="7040563" y="3579813"/>
            <a:ext cx="210343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r>
              <a:rPr lang="en-US" b="1">
                <a:cs typeface="ＭＳ Ｐゴシック" charset="0"/>
              </a:rPr>
              <a:t>Million devices * power-on hours</a:t>
            </a:r>
          </a:p>
        </p:txBody>
      </p:sp>
      <p:sp>
        <p:nvSpPr>
          <p:cNvPr id="104484" name="Text Box 36"/>
          <p:cNvSpPr txBox="1">
            <a:spLocks noChangeArrowheads="1"/>
          </p:cNvSpPr>
          <p:nvPr/>
        </p:nvSpPr>
        <p:spPr bwMode="auto">
          <a:xfrm rot="16200000">
            <a:off x="6569869" y="1018381"/>
            <a:ext cx="48895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# of failures</a:t>
            </a:r>
          </a:p>
        </p:txBody>
      </p:sp>
      <p:sp>
        <p:nvSpPr>
          <p:cNvPr id="104485" name="Line 37"/>
          <p:cNvSpPr>
            <a:spLocks noChangeShapeType="1"/>
          </p:cNvSpPr>
          <p:nvPr/>
        </p:nvSpPr>
        <p:spPr bwMode="auto">
          <a:xfrm>
            <a:off x="7589838" y="1920875"/>
            <a:ext cx="411162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486" name="Line 38"/>
          <p:cNvSpPr>
            <a:spLocks noChangeShapeType="1"/>
          </p:cNvSpPr>
          <p:nvPr/>
        </p:nvSpPr>
        <p:spPr bwMode="auto">
          <a:xfrm>
            <a:off x="7451725" y="3336925"/>
            <a:ext cx="228600" cy="320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488" name="Oval 40"/>
          <p:cNvSpPr>
            <a:spLocks noChangeArrowheads="1"/>
          </p:cNvSpPr>
          <p:nvPr/>
        </p:nvSpPr>
        <p:spPr bwMode="auto">
          <a:xfrm>
            <a:off x="7269163" y="315595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4489" name="Oval 41"/>
          <p:cNvSpPr>
            <a:spLocks noChangeArrowheads="1"/>
          </p:cNvSpPr>
          <p:nvPr/>
        </p:nvSpPr>
        <p:spPr bwMode="auto">
          <a:xfrm>
            <a:off x="8001000" y="1966913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5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niversity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University.potx</Template>
  <TotalTime>4354</TotalTime>
  <Words>2522</Words>
  <Application>Microsoft Macintosh PowerPoint</Application>
  <PresentationFormat>On-screen Show (4:3)</PresentationFormat>
  <Paragraphs>397</Paragraphs>
  <Slides>38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University</vt:lpstr>
      <vt:lpstr>Equation</vt:lpstr>
      <vt:lpstr>Microsoft Equation</vt:lpstr>
      <vt:lpstr>ATLAS experiences in optical links</vt:lpstr>
      <vt:lpstr>Outline</vt:lpstr>
      <vt:lpstr>Requirements</vt:lpstr>
      <vt:lpstr>Optical data transmission in ATLAS</vt:lpstr>
      <vt:lpstr>LArg Calorimeter optical link</vt:lpstr>
      <vt:lpstr>ATLAS Liquid Argon Calorimeter (LArg)</vt:lpstr>
      <vt:lpstr>ATLAS LAr optical links overview</vt:lpstr>
      <vt:lpstr>LAr optical links</vt:lpstr>
      <vt:lpstr>VCSEL failure</vt:lpstr>
      <vt:lpstr>Optical Spectrum versus ESD</vt:lpstr>
      <vt:lpstr>Optical Spectrum stability</vt:lpstr>
      <vt:lpstr>LArg VCSEL failures</vt:lpstr>
      <vt:lpstr>Replacement: Redundancy</vt:lpstr>
      <vt:lpstr>Lessons learned </vt:lpstr>
      <vt:lpstr>SCT &amp; Pixel Optical Links</vt:lpstr>
      <vt:lpstr>Silicon Detector Links</vt:lpstr>
      <vt:lpstr>ATLAS Silicon Detector Links</vt:lpstr>
      <vt:lpstr>Optical Link for the ATLAS SCT and Pixel Detektor</vt:lpstr>
      <vt:lpstr>Off-Detector Hardware (SCT&amp;Pixel)</vt:lpstr>
      <vt:lpstr>Link Structure (Pixel and SCT)</vt:lpstr>
      <vt:lpstr>On-Detector Hardware and Fibers (Pixel)</vt:lpstr>
      <vt:lpstr>The opto package</vt:lpstr>
      <vt:lpstr>SCT off-detector VCSEL Failure Rates</vt:lpstr>
      <vt:lpstr>PowerPoint Presentation</vt:lpstr>
      <vt:lpstr>Failure investigation</vt:lpstr>
      <vt:lpstr>Phase I Upgrade</vt:lpstr>
      <vt:lpstr>New innermost layer for Pixel</vt:lpstr>
      <vt:lpstr>New Off-detector hardware</vt:lpstr>
      <vt:lpstr>New optical components</vt:lpstr>
      <vt:lpstr>Towards High Lumi LHC</vt:lpstr>
      <vt:lpstr>VCSEL packaging</vt:lpstr>
      <vt:lpstr>Thermal Rollover</vt:lpstr>
      <vt:lpstr>Plans</vt:lpstr>
      <vt:lpstr>Conclusion</vt:lpstr>
      <vt:lpstr>Backup</vt:lpstr>
      <vt:lpstr>Thermal Properties</vt:lpstr>
      <vt:lpstr>How we want to measure</vt:lpstr>
      <vt:lpstr>Measurements at CERN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Dr. Flick</dc:creator>
  <cp:lastModifiedBy>Tobias Dr. Flick</cp:lastModifiedBy>
  <cp:revision>27</cp:revision>
  <dcterms:created xsi:type="dcterms:W3CDTF">2011-02-11T07:37:59Z</dcterms:created>
  <dcterms:modified xsi:type="dcterms:W3CDTF">2011-02-14T08:13:17Z</dcterms:modified>
</cp:coreProperties>
</file>