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7" r:id="rId2"/>
    <p:sldId id="268" r:id="rId3"/>
    <p:sldId id="276" r:id="rId4"/>
    <p:sldId id="277" r:id="rId5"/>
    <p:sldId id="278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5" autoAdjust="0"/>
    <p:restoredTop sz="96327" autoAdjust="0"/>
  </p:normalViewPr>
  <p:slideViewPr>
    <p:cSldViewPr showGuides="1">
      <p:cViewPr varScale="1">
        <p:scale>
          <a:sx n="116" d="100"/>
          <a:sy n="116" d="100"/>
        </p:scale>
        <p:origin x="208" y="2224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20.02.23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20.02.23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20.02.2023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07 / 2023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Frank Mayet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69590"/>
            <a:ext cx="11376024" cy="451098"/>
          </a:xfrm>
        </p:spPr>
        <p:txBody>
          <a:bodyPr/>
          <a:lstStyle/>
          <a:p>
            <a:r>
              <a:rPr lang="en-US" dirty="0"/>
              <a:t>Summary of week 07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150750"/>
              </p:ext>
            </p:extLst>
          </p:nvPr>
        </p:nvGraphicFramePr>
        <p:xfrm>
          <a:off x="624632" y="697036"/>
          <a:ext cx="11159380" cy="575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76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53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Mon. 13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Tue. 14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Wed. 15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Thu. 16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Fri. 17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February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88183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EA DOOCS servers </a:t>
                      </a:r>
                      <a:r>
                        <a:rPr lang="en-US" sz="1100" dirty="0" err="1"/>
                        <a:t>restared</a:t>
                      </a:r>
                      <a:r>
                        <a:rPr lang="en-US" sz="1100" dirty="0"/>
                        <a:t> and tested (incl. timing setup)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Visit in the morning; restart at 13:40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Triple on-crest, ballistic WP setup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Stability measurement over night (position oscillations)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ACHIP Stage 0 WP established with stable 20% transmission; all subsystems tested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MDI shift (testing charge-dependent readings on all monitors, especially FC1 vs T-ICT and difference between the two Toroid types)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err="1"/>
                        <a:t>Toroids</a:t>
                      </a:r>
                      <a:r>
                        <a:rPr lang="en-US" sz="1100" dirty="0"/>
                        <a:t> now calibrated according to the FC1/T-ICT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Stability measurements with the PDE (pointing jitter to momentum jitter transfer)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PDE field measurements in the tunnel (ZZ)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>
                          <a:sym typeface="Wingdings" pitchFamily="2" charset="2"/>
                        </a:rPr>
                        <a:t>Stability measurements with the PDE (pointing jitter to momentum jitter transfer)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143831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DIOs could not be switched on; had to be fixed on-site in the tunnel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TWS modulators were not supplied with cooling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Logbook printing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Willi’s image acquisition notebook does not work anymore (Python update?)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SL.S1 camera saving distorted images using the camera server panel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Logbook printing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Significant position drift at TWS1 +70 deg off-crest and TSW2 -90 deg off-crest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89778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Tunnel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3760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C374A01-B131-4949-9721-B3DE8D4D54EF}"/>
              </a:ext>
            </a:extLst>
          </p:cNvPr>
          <p:cNvSpPr txBox="1"/>
          <p:nvPr/>
        </p:nvSpPr>
        <p:spPr>
          <a:xfrm rot="16200000">
            <a:off x="-477136" y="2544496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Achievements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2B7B8C-9092-E144-A340-397D67D1263C}"/>
              </a:ext>
            </a:extLst>
          </p:cNvPr>
          <p:cNvSpPr txBox="1"/>
          <p:nvPr/>
        </p:nvSpPr>
        <p:spPr>
          <a:xfrm rot="16200000">
            <a:off x="-308020" y="4729837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Difficulties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9722E93-2694-6C47-92C8-ACF8A2FADB5C}"/>
              </a:ext>
            </a:extLst>
          </p:cNvPr>
          <p:cNvSpPr txBox="1"/>
          <p:nvPr/>
        </p:nvSpPr>
        <p:spPr>
          <a:xfrm rot="16200000">
            <a:off x="-66768" y="5835185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662C0-D9E9-A647-D4D6-3DFF56F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ACHIP – Transmission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A24D0-71AC-4CB2-A721-9544FB37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33BA9DA-CBA3-9747-A70F-37D3F1F69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908050"/>
            <a:ext cx="10553700" cy="50419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9D2C4FE-48CF-BF45-A300-863A03179B4E}"/>
              </a:ext>
            </a:extLst>
          </p:cNvPr>
          <p:cNvSpPr txBox="1"/>
          <p:nvPr/>
        </p:nvSpPr>
        <p:spPr>
          <a:xfrm>
            <a:off x="6960096" y="2348880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~20% Transmission </a:t>
            </a:r>
            <a:r>
              <a:rPr lang="en-US" sz="1600" dirty="0">
                <a:sym typeface="Wingdings" pitchFamily="2" charset="2"/>
              </a:rPr>
              <a:t> 110 </a:t>
            </a:r>
            <a:r>
              <a:rPr lang="en-US" sz="1600" dirty="0" err="1">
                <a:sym typeface="Wingdings" pitchFamily="2" charset="2"/>
              </a:rPr>
              <a:t>fC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72833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662C0-D9E9-A647-D4D6-3DFF56F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MDI – Charge Monitors – After Calibration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A24D0-71AC-4CB2-A721-9544FB37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FD8648F-6F26-D143-B58B-B23089798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2165350"/>
            <a:ext cx="80010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00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CD33F-6A44-A244-B5AA-8E15BCDDC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the Tunnel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B9ADF2-9D00-2140-BAA7-8E2D9ABFA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TDS water cooling</a:t>
            </a:r>
          </a:p>
          <a:p>
            <a:r>
              <a:rPr lang="en-US" dirty="0"/>
              <a:t>Cathode box removed</a:t>
            </a:r>
          </a:p>
          <a:p>
            <a:r>
              <a:rPr lang="en-US" dirty="0"/>
              <a:t>MIN cabling</a:t>
            </a:r>
          </a:p>
          <a:p>
            <a:r>
              <a:rPr lang="en-US" dirty="0"/>
              <a:t>MPC grounding network in the </a:t>
            </a:r>
            <a:r>
              <a:rPr lang="en-US"/>
              <a:t>SH region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B78D0A-62A0-BC47-BE13-03C2C494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7579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20.02.2023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08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378658" y="5733256"/>
            <a:ext cx="11405353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  <p:graphicFrame>
        <p:nvGraphicFramePr>
          <p:cNvPr id="3" name="Tabelle 7">
            <a:extLst>
              <a:ext uri="{FF2B5EF4-FFF2-40B4-BE49-F238E27FC236}">
                <a16:creationId xmlns:a16="http://schemas.microsoft.com/office/drawing/2014/main" id="{AF2D3251-B2E0-3A4E-A4CD-AA916845D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734601"/>
              </p:ext>
            </p:extLst>
          </p:nvPr>
        </p:nvGraphicFramePr>
        <p:xfrm>
          <a:off x="407987" y="1347894"/>
          <a:ext cx="4550410" cy="328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09">
                  <a:extLst>
                    <a:ext uri="{9D8B030D-6E8A-4147-A177-3AD203B41FA5}">
                      <a16:colId xmlns:a16="http://schemas.microsoft.com/office/drawing/2014/main" val="1623781107"/>
                    </a:ext>
                  </a:extLst>
                </a:gridCol>
                <a:gridCol w="3398901">
                  <a:extLst>
                    <a:ext uri="{9D8B030D-6E8A-4147-A177-3AD203B41FA5}">
                      <a16:colId xmlns:a16="http://schemas.microsoft.com/office/drawing/2014/main" val="3472815013"/>
                    </a:ext>
                  </a:extLst>
                </a:gridCol>
              </a:tblGrid>
              <a:tr h="54817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Leader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44729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20.02.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050636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21.02.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Willi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62042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22.02.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Willi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479025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23.02.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51787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24.02.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Thomas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46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339</Words>
  <Application>Microsoft Macintosh PowerPoint</Application>
  <PresentationFormat>Breitbild</PresentationFormat>
  <Paragraphs>60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DESY</vt:lpstr>
      <vt:lpstr>ARES Operation Meeting</vt:lpstr>
      <vt:lpstr>Summary of week 07</vt:lpstr>
      <vt:lpstr>ACHIP – Transmission</vt:lpstr>
      <vt:lpstr>MDI – Charge Monitors – After Calibration</vt:lpstr>
      <vt:lpstr>Work in the Tunnel</vt:lpstr>
      <vt:lpstr>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Microsoft Office User</cp:lastModifiedBy>
  <cp:revision>381</cp:revision>
  <dcterms:created xsi:type="dcterms:W3CDTF">2021-08-09T09:06:11Z</dcterms:created>
  <dcterms:modified xsi:type="dcterms:W3CDTF">2023-02-20T11:24:28Z</dcterms:modified>
</cp:coreProperties>
</file>