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media/image12.wmf" ContentType="image/x-wmf"/>
  <Override PartName="/ppt/media/image1.png" ContentType="image/png"/>
  <Override PartName="/ppt/media/image13.wmf" ContentType="image/x-wmf"/>
  <Override PartName="/ppt/media/image2.png" ContentType="image/png"/>
  <Override PartName="/ppt/media/image3.png" ContentType="image/png"/>
  <Override PartName="/ppt/media/image4.png" ContentType="image/png"/>
  <Override PartName="/ppt/media/image5.png" ContentType="image/png"/>
  <Override PartName="/ppt/media/image8.jpeg" ContentType="image/jpeg"/>
  <Override PartName="/ppt/media/image6.png" ContentType="image/png"/>
  <Override PartName="/ppt/media/image7.png" ContentType="image/png"/>
  <Override PartName="/ppt/media/image9.jpeg" ContentType="image/jpeg"/>
  <Override PartName="/ppt/media/image10.png" ContentType="image/png"/>
  <Override PartName="/ppt/media/image11.wmf" ContentType="image/x-wmf"/>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x="9144000" cy="6858000"/>
  <p:notesSz cx="6794500" cy="9906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de-DE" sz="4400" spc="-1" strike="noStrike">
                <a:latin typeface="Arial"/>
              </a:rPr>
              <a:t>Click to move the slide</a:t>
            </a:r>
            <a:endParaRPr b="0" lang="de-DE" sz="4400" spc="-1" strike="noStrike">
              <a:latin typeface="Arial"/>
            </a:endParaRPr>
          </a:p>
        </p:txBody>
      </p:sp>
      <p:sp>
        <p:nvSpPr>
          <p:cNvPr id="9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de-DE" sz="2000" spc="-1" strike="noStrike">
                <a:latin typeface="Arial"/>
              </a:rPr>
              <a:t>Click to edit the notes format</a:t>
            </a:r>
            <a:endParaRPr b="0" lang="de-DE" sz="2000" spc="-1" strike="noStrike">
              <a:latin typeface="Arial"/>
            </a:endParaRPr>
          </a:p>
        </p:txBody>
      </p:sp>
      <p:sp>
        <p:nvSpPr>
          <p:cNvPr id="92"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de-DE" sz="1400" spc="-1" strike="noStrike">
                <a:latin typeface="Times New Roman"/>
              </a:rPr>
              <a:t>&lt;header&gt;</a:t>
            </a:r>
            <a:endParaRPr b="0" lang="de-DE" sz="1400" spc="-1" strike="noStrike">
              <a:latin typeface="Times New Roman"/>
            </a:endParaRPr>
          </a:p>
        </p:txBody>
      </p:sp>
      <p:sp>
        <p:nvSpPr>
          <p:cNvPr id="93"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algn="r">
              <a:buNone/>
              <a:defRPr b="0" lang="de-DE" sz="1400" spc="-1" strike="noStrike">
                <a:latin typeface="Times New Roman"/>
              </a:defRPr>
            </a:lvl1pPr>
          </a:lstStyle>
          <a:p>
            <a:pPr algn="r">
              <a:buNone/>
            </a:pPr>
            <a:r>
              <a:rPr b="0" lang="de-DE" sz="1400" spc="-1" strike="noStrike">
                <a:latin typeface="Times New Roman"/>
              </a:rPr>
              <a:t>&lt;date/time&gt;</a:t>
            </a:r>
            <a:endParaRPr b="0" lang="de-DE" sz="1400" spc="-1" strike="noStrike">
              <a:latin typeface="Times New Roman"/>
            </a:endParaRPr>
          </a:p>
        </p:txBody>
      </p:sp>
      <p:sp>
        <p:nvSpPr>
          <p:cNvPr id="94"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a:defRPr b="0" lang="de-DE" sz="1400" spc="-1" strike="noStrike">
                <a:latin typeface="Times New Roman"/>
              </a:defRPr>
            </a:lvl1pPr>
          </a:lstStyle>
          <a:p>
            <a:r>
              <a:rPr b="0" lang="de-DE" sz="1400" spc="-1" strike="noStrike">
                <a:latin typeface="Times New Roman"/>
              </a:rPr>
              <a:t>&lt;footer&gt;</a:t>
            </a:r>
            <a:endParaRPr b="0" lang="de-DE" sz="1400" spc="-1" strike="noStrike">
              <a:latin typeface="Times New Roman"/>
            </a:endParaRPr>
          </a:p>
        </p:txBody>
      </p:sp>
      <p:sp>
        <p:nvSpPr>
          <p:cNvPr id="95"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algn="r">
              <a:buNone/>
              <a:defRPr b="0" lang="de-DE" sz="1400" spc="-1" strike="noStrike">
                <a:latin typeface="Times New Roman"/>
              </a:defRPr>
            </a:lvl1pPr>
          </a:lstStyle>
          <a:p>
            <a:pPr algn="r">
              <a:buNone/>
            </a:pPr>
            <a:fld id="{56D8E298-7190-4378-B51B-D31A3C554240}" type="slidenum">
              <a:rPr b="0" lang="de-DE" sz="1400" spc="-1" strike="noStrike">
                <a:latin typeface="Times New Roman"/>
              </a:rPr>
              <a:t>&lt;number&gt;</a:t>
            </a:fld>
            <a:endParaRPr b="0" lang="de-D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sldImg"/>
          </p:nvPr>
        </p:nvSpPr>
        <p:spPr>
          <a:xfrm>
            <a:off x="920880" y="743040"/>
            <a:ext cx="4951080" cy="3713040"/>
          </a:xfrm>
          <a:prstGeom prst="rect">
            <a:avLst/>
          </a:prstGeom>
          <a:ln w="0">
            <a:noFill/>
          </a:ln>
        </p:spPr>
      </p:sp>
      <p:sp>
        <p:nvSpPr>
          <p:cNvPr id="170"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71" name="PlaceHolder 3"/>
          <p:cNvSpPr>
            <a:spLocks noGrp="1"/>
          </p:cNvSpPr>
          <p:nvPr>
            <p:ph type="sldNum" idx="4"/>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1C167196-E242-4346-B755-AC3E4C6136F2}"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920880" y="743040"/>
            <a:ext cx="4951080" cy="3713040"/>
          </a:xfrm>
          <a:prstGeom prst="rect">
            <a:avLst/>
          </a:prstGeom>
          <a:ln w="0">
            <a:noFill/>
          </a:ln>
        </p:spPr>
      </p:sp>
      <p:sp>
        <p:nvSpPr>
          <p:cNvPr id="197"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98" name="PlaceHolder 3"/>
          <p:cNvSpPr>
            <a:spLocks noGrp="1"/>
          </p:cNvSpPr>
          <p:nvPr>
            <p:ph type="sldNum" idx="13"/>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4EDDC5E1-2042-4E9A-B3F6-B23E063F6061}"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920880" y="743040"/>
            <a:ext cx="4951080" cy="3713040"/>
          </a:xfrm>
          <a:prstGeom prst="rect">
            <a:avLst/>
          </a:prstGeom>
          <a:ln w="0">
            <a:noFill/>
          </a:ln>
        </p:spPr>
      </p:sp>
      <p:sp>
        <p:nvSpPr>
          <p:cNvPr id="173"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74" name="PlaceHolder 3"/>
          <p:cNvSpPr>
            <a:spLocks noGrp="1"/>
          </p:cNvSpPr>
          <p:nvPr>
            <p:ph type="sldNum" idx="5"/>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A0755083-92FC-4D52-8E74-E5766686CBDD}"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sldImg"/>
          </p:nvPr>
        </p:nvSpPr>
        <p:spPr>
          <a:xfrm>
            <a:off x="920880" y="743040"/>
            <a:ext cx="4951080" cy="3713040"/>
          </a:xfrm>
          <a:prstGeom prst="rect">
            <a:avLst/>
          </a:prstGeom>
          <a:ln w="0">
            <a:noFill/>
          </a:ln>
        </p:spPr>
      </p:sp>
      <p:sp>
        <p:nvSpPr>
          <p:cNvPr id="176"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77" name="PlaceHolder 3"/>
          <p:cNvSpPr>
            <a:spLocks noGrp="1"/>
          </p:cNvSpPr>
          <p:nvPr>
            <p:ph type="sldNum" idx="6"/>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FF265182-E020-4CB2-81E7-FB8AA04BF95C}"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920880" y="743040"/>
            <a:ext cx="4951080" cy="3713040"/>
          </a:xfrm>
          <a:prstGeom prst="rect">
            <a:avLst/>
          </a:prstGeom>
          <a:ln w="0">
            <a:noFill/>
          </a:ln>
        </p:spPr>
      </p:sp>
      <p:sp>
        <p:nvSpPr>
          <p:cNvPr id="179"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80" name="PlaceHolder 3"/>
          <p:cNvSpPr>
            <a:spLocks noGrp="1"/>
          </p:cNvSpPr>
          <p:nvPr>
            <p:ph type="sldNum" idx="7"/>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698E7490-7771-484A-9F55-E1AA6331A374}"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920880" y="743040"/>
            <a:ext cx="4951080" cy="3713040"/>
          </a:xfrm>
          <a:prstGeom prst="rect">
            <a:avLst/>
          </a:prstGeom>
          <a:ln w="0">
            <a:noFill/>
          </a:ln>
        </p:spPr>
      </p:sp>
      <p:sp>
        <p:nvSpPr>
          <p:cNvPr id="182"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83" name="PlaceHolder 3"/>
          <p:cNvSpPr>
            <a:spLocks noGrp="1"/>
          </p:cNvSpPr>
          <p:nvPr>
            <p:ph type="sldNum" idx="8"/>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4BCDEF84-77E2-40A2-AF34-36EB699B4038}"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920880" y="743040"/>
            <a:ext cx="4951080" cy="3713040"/>
          </a:xfrm>
          <a:prstGeom prst="rect">
            <a:avLst/>
          </a:prstGeom>
          <a:ln w="0">
            <a:noFill/>
          </a:ln>
        </p:spPr>
      </p:sp>
      <p:sp>
        <p:nvSpPr>
          <p:cNvPr id="185"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86" name="PlaceHolder 3"/>
          <p:cNvSpPr>
            <a:spLocks noGrp="1"/>
          </p:cNvSpPr>
          <p:nvPr>
            <p:ph type="sldNum" idx="9"/>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AF8C7D73-6F66-4536-B407-38D610A5C05E}"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920880" y="743040"/>
            <a:ext cx="4951080" cy="3713040"/>
          </a:xfrm>
          <a:prstGeom prst="rect">
            <a:avLst/>
          </a:prstGeom>
          <a:ln w="0">
            <a:noFill/>
          </a:ln>
        </p:spPr>
      </p:sp>
      <p:sp>
        <p:nvSpPr>
          <p:cNvPr id="188"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89" name="PlaceHolder 3"/>
          <p:cNvSpPr>
            <a:spLocks noGrp="1"/>
          </p:cNvSpPr>
          <p:nvPr>
            <p:ph type="sldNum" idx="10"/>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F63C618D-663E-4CE9-A318-CC481EBDB7F1}"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920880" y="743040"/>
            <a:ext cx="4951080" cy="3713040"/>
          </a:xfrm>
          <a:prstGeom prst="rect">
            <a:avLst/>
          </a:prstGeom>
          <a:ln w="0">
            <a:noFill/>
          </a:ln>
        </p:spPr>
      </p:sp>
      <p:sp>
        <p:nvSpPr>
          <p:cNvPr id="191"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92" name="PlaceHolder 3"/>
          <p:cNvSpPr>
            <a:spLocks noGrp="1"/>
          </p:cNvSpPr>
          <p:nvPr>
            <p:ph type="sldNum" idx="11"/>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12423BA5-CC07-498C-A454-80144AD0AAE4}"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920880" y="743040"/>
            <a:ext cx="4951080" cy="3713040"/>
          </a:xfrm>
          <a:prstGeom prst="rect">
            <a:avLst/>
          </a:prstGeom>
          <a:ln w="0">
            <a:noFill/>
          </a:ln>
        </p:spPr>
      </p:sp>
      <p:sp>
        <p:nvSpPr>
          <p:cNvPr id="194" name="PlaceHolder 2"/>
          <p:cNvSpPr>
            <a:spLocks noGrp="1"/>
          </p:cNvSpPr>
          <p:nvPr>
            <p:ph type="body"/>
          </p:nvPr>
        </p:nvSpPr>
        <p:spPr>
          <a:xfrm>
            <a:off x="679320" y="4705200"/>
            <a:ext cx="5433840" cy="4456080"/>
          </a:xfrm>
          <a:prstGeom prst="rect">
            <a:avLst/>
          </a:prstGeom>
          <a:noFill/>
          <a:ln w="0">
            <a:noFill/>
          </a:ln>
        </p:spPr>
        <p:txBody>
          <a:bodyPr numCol="1" spcCol="0" lIns="0" rIns="0" tIns="0" bIns="0" anchor="t">
            <a:noAutofit/>
          </a:bodyPr>
          <a:p>
            <a:endParaRPr b="0" lang="de-DE" sz="2000" spc="-1" strike="noStrike">
              <a:latin typeface="Arial"/>
            </a:endParaRPr>
          </a:p>
        </p:txBody>
      </p:sp>
      <p:sp>
        <p:nvSpPr>
          <p:cNvPr id="195" name="PlaceHolder 3"/>
          <p:cNvSpPr>
            <a:spLocks noGrp="1"/>
          </p:cNvSpPr>
          <p:nvPr>
            <p:ph type="sldNum" idx="12"/>
          </p:nvPr>
        </p:nvSpPr>
        <p:spPr>
          <a:xfrm>
            <a:off x="3848040" y="9408960"/>
            <a:ext cx="2943000" cy="493560"/>
          </a:xfrm>
          <a:prstGeom prst="rect">
            <a:avLst/>
          </a:prstGeom>
          <a:noFill/>
          <a:ln w="0">
            <a:noFill/>
          </a:ln>
        </p:spPr>
        <p:txBody>
          <a:bodyPr numCol="1" spcCol="0" lIns="0" rIns="0" tIns="0" bIns="0" anchor="b">
            <a:noAutofit/>
          </a:bodyPr>
          <a:lstStyle>
            <a:lvl1pPr algn="r">
              <a:lnSpc>
                <a:spcPct val="100000"/>
              </a:lnSpc>
              <a:buNone/>
              <a:defRPr b="0" lang="en-GB" sz="1200" spc="-1" strike="noStrike">
                <a:solidFill>
                  <a:srgbClr val="000000"/>
                </a:solidFill>
                <a:latin typeface="Arial"/>
                <a:ea typeface="+mn-ea"/>
              </a:defRPr>
            </a:lvl1pPr>
          </a:lstStyle>
          <a:p>
            <a:pPr algn="r">
              <a:lnSpc>
                <a:spcPct val="100000"/>
              </a:lnSpc>
              <a:buNone/>
            </a:pPr>
            <a:fld id="{A094C437-461C-49DF-A5AA-8D3528A3C501}" type="slidenum">
              <a:rPr b="0" lang="en-GB" sz="1200" spc="-1" strike="noStrike">
                <a:solidFill>
                  <a:srgbClr val="000000"/>
                </a:solidFill>
                <a:latin typeface="Arial"/>
                <a:ea typeface="+mn-ea"/>
              </a:rPr>
              <a:t>&lt;number&gt;</a:t>
            </a:fld>
            <a:endParaRPr b="0" lang="de-DE"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3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de-DE" sz="3200" spc="-1" strike="noStrike">
              <a:latin typeface="Arial"/>
            </a:endParaRPr>
          </a:p>
        </p:txBody>
      </p:sp>
      <p:sp>
        <p:nvSpPr>
          <p:cNvPr id="3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3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3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3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3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3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4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4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4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4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4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5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5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5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de-DE" sz="3200" spc="-1" strike="noStrike">
              <a:latin typeface="Arial"/>
            </a:endParaRPr>
          </a:p>
        </p:txBody>
      </p:sp>
      <p:sp>
        <p:nvSpPr>
          <p:cNvPr id="6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6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de-DE" sz="3200" spc="-1" strike="noStrike">
              <a:latin typeface="Arial"/>
            </a:endParaRPr>
          </a:p>
        </p:txBody>
      </p:sp>
      <p:sp>
        <p:nvSpPr>
          <p:cNvPr id="6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1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6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de-DE" sz="3200" spc="-1" strike="noStrike">
              <a:latin typeface="Arial"/>
            </a:endParaRPr>
          </a:p>
        </p:txBody>
      </p:sp>
      <p:sp>
        <p:nvSpPr>
          <p:cNvPr id="6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7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7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7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7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7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de-DE" sz="3200" spc="-1" strike="noStrike">
              <a:latin typeface="Arial"/>
            </a:endParaRPr>
          </a:p>
        </p:txBody>
      </p:sp>
      <p:sp>
        <p:nvSpPr>
          <p:cNvPr id="7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7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8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8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8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8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8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8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8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8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8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1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1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de-DE" sz="3200" spc="-1" strike="noStrike">
              <a:latin typeface="Arial"/>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1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2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de-DE" sz="3200" spc="-1" strike="noStrike">
              <a:latin typeface="Arial"/>
            </a:endParaRPr>
          </a:p>
        </p:txBody>
      </p:sp>
      <p:sp>
        <p:nvSpPr>
          <p:cNvPr id="2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2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de-DE" sz="3200" spc="-1" strike="noStrike">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2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de-DE"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de-DE" sz="3200" spc="-1" strike="noStrike">
              <a:latin typeface="Arial"/>
            </a:endParaRPr>
          </a:p>
        </p:txBody>
      </p:sp>
      <p:sp>
        <p:nvSpPr>
          <p:cNvPr id="2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de-DE"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2" hidden="1"/>
          <p:cNvSpPr/>
          <p:nvPr/>
        </p:nvSpPr>
        <p:spPr>
          <a:xfrm>
            <a:off x="0" y="0"/>
            <a:ext cx="9142200" cy="742680"/>
          </a:xfrm>
          <a:prstGeom prst="rect">
            <a:avLst/>
          </a:prstGeom>
          <a:solidFill>
            <a:srgbClr val="00a6eb"/>
          </a:solidFill>
          <a:ln w="0">
            <a:noFill/>
          </a:ln>
        </p:spPr>
        <p:style>
          <a:lnRef idx="0"/>
          <a:fillRef idx="0"/>
          <a:effectRef idx="0"/>
          <a:fontRef idx="minor"/>
        </p:style>
      </p:sp>
      <p:sp>
        <p:nvSpPr>
          <p:cNvPr id="1" name="Rectangle 5" hidden="1"/>
          <p:cNvSpPr/>
          <p:nvPr/>
        </p:nvSpPr>
        <p:spPr>
          <a:xfrm>
            <a:off x="282600" y="6280200"/>
            <a:ext cx="7591320" cy="398160"/>
          </a:xfrm>
          <a:prstGeom prst="rect">
            <a:avLst/>
          </a:prstGeom>
          <a:noFill/>
          <a:ln w="0">
            <a:noFill/>
          </a:ln>
        </p:spPr>
        <p:style>
          <a:lnRef idx="0"/>
          <a:fillRef idx="0"/>
          <a:effectRef idx="0"/>
          <a:fontRef idx="minor"/>
        </p:style>
        <p:txBody>
          <a:bodyPr lIns="90000" rIns="0" tIns="45000" bIns="45000" anchor="ctr">
            <a:noAutofit/>
          </a:bodyPr>
          <a:p>
            <a:pPr algn="r">
              <a:lnSpc>
                <a:spcPct val="100000"/>
              </a:lnSpc>
              <a:buNone/>
            </a:pPr>
            <a:r>
              <a:rPr b="1" lang="en-GB" sz="900" spc="-1" strike="noStrike">
                <a:solidFill>
                  <a:srgbClr val="808080"/>
                </a:solidFill>
                <a:latin typeface="Arial"/>
                <a:ea typeface="DejaVu Sans"/>
              </a:rPr>
              <a:t>Wolfgang Lohmann</a:t>
            </a:r>
            <a:r>
              <a:rPr b="0" lang="en-GB" sz="900" spc="-1" strike="noStrike">
                <a:solidFill>
                  <a:srgbClr val="808080"/>
                </a:solidFill>
                <a:latin typeface="Arial"/>
                <a:ea typeface="DejaVu Sans"/>
              </a:rPr>
              <a:t>  |  24.06.2014 |  </a:t>
            </a:r>
            <a:r>
              <a:rPr b="1" lang="en-GB" sz="900" spc="-1" strike="noStrike">
                <a:solidFill>
                  <a:srgbClr val="808080"/>
                </a:solidFill>
                <a:latin typeface="Arial"/>
                <a:ea typeface="DejaVu Sans"/>
              </a:rPr>
              <a:t>Page </a:t>
            </a:r>
            <a:fld id="{5AB14B4E-E387-4D6F-9744-8D5FD3D8372B}" type="slidenum">
              <a:rPr b="1" lang="en-GB" sz="900" spc="-1" strike="noStrike">
                <a:solidFill>
                  <a:srgbClr val="808080"/>
                </a:solidFill>
                <a:latin typeface="Arial"/>
                <a:ea typeface="DejaVu Sans"/>
              </a:rPr>
              <a:t>&lt;number&gt;</a:t>
            </a:fld>
            <a:endParaRPr b="0" lang="de-DE" sz="900" spc="-1" strike="noStrike">
              <a:latin typeface="Arial"/>
            </a:endParaRPr>
          </a:p>
        </p:txBody>
      </p:sp>
      <p:pic>
        <p:nvPicPr>
          <p:cNvPr id="2" name="Picture 25" descr="CMSLogo"/>
          <p:cNvPicPr/>
          <p:nvPr/>
        </p:nvPicPr>
        <p:blipFill>
          <a:blip r:embed="rId2"/>
          <a:stretch/>
        </p:blipFill>
        <p:spPr>
          <a:xfrm>
            <a:off x="0" y="0"/>
            <a:ext cx="898200" cy="898200"/>
          </a:xfrm>
          <a:prstGeom prst="rect">
            <a:avLst/>
          </a:prstGeom>
          <a:ln w="0">
            <a:noFill/>
          </a:ln>
        </p:spPr>
      </p:pic>
      <p:sp>
        <p:nvSpPr>
          <p:cNvPr id="3" name="Rectangle 2"/>
          <p:cNvSpPr/>
          <p:nvPr/>
        </p:nvSpPr>
        <p:spPr>
          <a:xfrm>
            <a:off x="0" y="0"/>
            <a:ext cx="9142200" cy="898200"/>
          </a:xfrm>
          <a:prstGeom prst="rect">
            <a:avLst/>
          </a:prstGeom>
          <a:solidFill>
            <a:srgbClr val="00a6eb"/>
          </a:solidFill>
          <a:ln w="0">
            <a:noFill/>
          </a:ln>
        </p:spPr>
        <p:style>
          <a:lnRef idx="0"/>
          <a:fillRef idx="0"/>
          <a:effectRef idx="0"/>
          <a:fontRef idx="minor"/>
        </p:style>
      </p:sp>
      <p:sp>
        <p:nvSpPr>
          <p:cNvPr id="4" name="Text Box 16"/>
          <p:cNvSpPr/>
          <p:nvPr/>
        </p:nvSpPr>
        <p:spPr>
          <a:xfrm>
            <a:off x="2003400" y="2481120"/>
            <a:ext cx="2854080" cy="334800"/>
          </a:xfrm>
          <a:prstGeom prst="rect">
            <a:avLst/>
          </a:prstGeom>
          <a:noFill/>
          <a:ln w="0">
            <a:noFill/>
          </a:ln>
        </p:spPr>
        <p:style>
          <a:lnRef idx="0"/>
          <a:fillRef idx="0"/>
          <a:effectRef idx="0"/>
          <a:fontRef idx="minor"/>
        </p:style>
      </p:sp>
      <p:pic>
        <p:nvPicPr>
          <p:cNvPr id="5" name="Picture 25" descr="CMSLogo"/>
          <p:cNvPicPr/>
          <p:nvPr/>
        </p:nvPicPr>
        <p:blipFill>
          <a:blip r:embed="rId3"/>
          <a:stretch/>
        </p:blipFill>
        <p:spPr>
          <a:xfrm>
            <a:off x="0" y="0"/>
            <a:ext cx="898200" cy="898200"/>
          </a:xfrm>
          <a:prstGeom prst="rect">
            <a:avLst/>
          </a:prstGeom>
          <a:ln w="0">
            <a:noFill/>
          </a:ln>
        </p:spPr>
      </p:pic>
      <p:sp>
        <p:nvSpPr>
          <p:cNvPr id="6" name="Rectangle 5"/>
          <p:cNvSpPr/>
          <p:nvPr/>
        </p:nvSpPr>
        <p:spPr>
          <a:xfrm>
            <a:off x="282600" y="6280200"/>
            <a:ext cx="7591320" cy="398160"/>
          </a:xfrm>
          <a:prstGeom prst="rect">
            <a:avLst/>
          </a:prstGeom>
          <a:noFill/>
          <a:ln w="0">
            <a:noFill/>
          </a:ln>
        </p:spPr>
        <p:style>
          <a:lnRef idx="0"/>
          <a:fillRef idx="0"/>
          <a:effectRef idx="0"/>
          <a:fontRef idx="minor"/>
        </p:style>
        <p:txBody>
          <a:bodyPr lIns="90000" rIns="0" tIns="45000" bIns="45000" anchor="ctr">
            <a:noAutofit/>
          </a:bodyPr>
          <a:p>
            <a:pPr algn="r">
              <a:lnSpc>
                <a:spcPct val="100000"/>
              </a:lnSpc>
              <a:buNone/>
            </a:pPr>
            <a:r>
              <a:rPr b="1" lang="en-GB" sz="900" spc="-1" strike="noStrike">
                <a:solidFill>
                  <a:srgbClr val="808080"/>
                </a:solidFill>
                <a:latin typeface="Arial"/>
                <a:ea typeface="DejaVu Sans"/>
              </a:rPr>
              <a:t>Wolfgang Lohmann</a:t>
            </a:r>
            <a:r>
              <a:rPr b="0" lang="en-GB" sz="900" spc="-1" strike="noStrike">
                <a:solidFill>
                  <a:srgbClr val="808080"/>
                </a:solidFill>
                <a:latin typeface="Arial"/>
                <a:ea typeface="DejaVu Sans"/>
              </a:rPr>
              <a:t>  29.09.2022 |  </a:t>
            </a:r>
            <a:r>
              <a:rPr b="1" lang="en-GB" sz="900" spc="-1" strike="noStrike">
                <a:solidFill>
                  <a:srgbClr val="808080"/>
                </a:solidFill>
                <a:latin typeface="Arial"/>
                <a:ea typeface="DejaVu Sans"/>
              </a:rPr>
              <a:t>Page </a:t>
            </a:r>
            <a:fld id="{C78848DE-A5CA-4065-9A6B-208D7DF01445}" type="slidenum">
              <a:rPr b="1" lang="en-GB" sz="900" spc="-1" strike="noStrike">
                <a:solidFill>
                  <a:srgbClr val="808080"/>
                </a:solidFill>
                <a:latin typeface="Arial"/>
                <a:ea typeface="DejaVu Sans"/>
              </a:rPr>
              <a:t>&lt;number&gt;</a:t>
            </a:fld>
            <a:endParaRPr b="0" lang="de-DE" sz="900" spc="-1" strike="noStrike">
              <a:latin typeface="Arial"/>
            </a:endParaRPr>
          </a:p>
        </p:txBody>
      </p:sp>
      <p:sp>
        <p:nvSpPr>
          <p:cNvPr id="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r>
              <a:rPr b="0" lang="de-DE" sz="1800" spc="-1" strike="noStrike">
                <a:latin typeface="Arial"/>
              </a:rPr>
              <a:t>Click to edit the title text format</a:t>
            </a:r>
            <a:endParaRPr b="0" lang="de-DE" sz="1800" spc="-1" strike="noStrike">
              <a:latin typeface="Arial"/>
            </a:endParaRPr>
          </a:p>
        </p:txBody>
      </p:sp>
      <p:sp>
        <p:nvSpPr>
          <p:cNvPr id="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latin typeface="Arial"/>
              </a:rPr>
              <a:t>Click to edit the outline text format</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Second Outline Level</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Third Outline Level</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Fourth Outline Level</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Fifth Outline Level</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Sixth Outline Level</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Seventh Outline Level</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Rectangle 2" hidden="1"/>
          <p:cNvSpPr/>
          <p:nvPr/>
        </p:nvSpPr>
        <p:spPr>
          <a:xfrm>
            <a:off x="0" y="0"/>
            <a:ext cx="9142200" cy="742680"/>
          </a:xfrm>
          <a:prstGeom prst="rect">
            <a:avLst/>
          </a:prstGeom>
          <a:solidFill>
            <a:srgbClr val="00a6eb"/>
          </a:solidFill>
          <a:ln w="0">
            <a:noFill/>
          </a:ln>
        </p:spPr>
        <p:style>
          <a:lnRef idx="0"/>
          <a:fillRef idx="0"/>
          <a:effectRef idx="0"/>
          <a:fontRef idx="minor"/>
        </p:style>
      </p:sp>
      <p:sp>
        <p:nvSpPr>
          <p:cNvPr id="46" name="Rectangle 5" hidden="1"/>
          <p:cNvSpPr/>
          <p:nvPr/>
        </p:nvSpPr>
        <p:spPr>
          <a:xfrm>
            <a:off x="282600" y="6280200"/>
            <a:ext cx="7591320" cy="398160"/>
          </a:xfrm>
          <a:prstGeom prst="rect">
            <a:avLst/>
          </a:prstGeom>
          <a:noFill/>
          <a:ln w="0">
            <a:noFill/>
          </a:ln>
        </p:spPr>
        <p:style>
          <a:lnRef idx="0"/>
          <a:fillRef idx="0"/>
          <a:effectRef idx="0"/>
          <a:fontRef idx="minor"/>
        </p:style>
        <p:txBody>
          <a:bodyPr lIns="90000" rIns="0" tIns="45000" bIns="45000" anchor="ctr">
            <a:noAutofit/>
          </a:bodyPr>
          <a:p>
            <a:pPr algn="r">
              <a:lnSpc>
                <a:spcPct val="100000"/>
              </a:lnSpc>
              <a:buNone/>
            </a:pPr>
            <a:r>
              <a:rPr b="1" lang="en-GB" sz="900" spc="-1" strike="noStrike">
                <a:solidFill>
                  <a:srgbClr val="808080"/>
                </a:solidFill>
                <a:latin typeface="Arial"/>
                <a:ea typeface="DejaVu Sans"/>
              </a:rPr>
              <a:t>Wolfgang Lohmann</a:t>
            </a:r>
            <a:r>
              <a:rPr b="0" lang="en-GB" sz="900" spc="-1" strike="noStrike">
                <a:solidFill>
                  <a:srgbClr val="808080"/>
                </a:solidFill>
                <a:latin typeface="Arial"/>
                <a:ea typeface="DejaVu Sans"/>
              </a:rPr>
              <a:t>  |  24.06.2014 |  </a:t>
            </a:r>
            <a:r>
              <a:rPr b="1" lang="en-GB" sz="900" spc="-1" strike="noStrike">
                <a:solidFill>
                  <a:srgbClr val="808080"/>
                </a:solidFill>
                <a:latin typeface="Arial"/>
                <a:ea typeface="DejaVu Sans"/>
              </a:rPr>
              <a:t>Page </a:t>
            </a:r>
            <a:fld id="{294A4834-3845-4901-9EF0-F31687A6BC68}" type="slidenum">
              <a:rPr b="1" lang="en-GB" sz="900" spc="-1" strike="noStrike">
                <a:solidFill>
                  <a:srgbClr val="808080"/>
                </a:solidFill>
                <a:latin typeface="Arial"/>
                <a:ea typeface="DejaVu Sans"/>
              </a:rPr>
              <a:t>&lt;number&gt;</a:t>
            </a:fld>
            <a:endParaRPr b="0" lang="de-DE" sz="900" spc="-1" strike="noStrike">
              <a:latin typeface="Arial"/>
            </a:endParaRPr>
          </a:p>
        </p:txBody>
      </p:sp>
      <p:pic>
        <p:nvPicPr>
          <p:cNvPr id="47" name="Picture 25" descr="CMSLogo"/>
          <p:cNvPicPr/>
          <p:nvPr/>
        </p:nvPicPr>
        <p:blipFill>
          <a:blip r:embed="rId2"/>
          <a:stretch/>
        </p:blipFill>
        <p:spPr>
          <a:xfrm>
            <a:off x="0" y="0"/>
            <a:ext cx="898200" cy="898200"/>
          </a:xfrm>
          <a:prstGeom prst="rect">
            <a:avLst/>
          </a:prstGeom>
          <a:ln w="0">
            <a:noFill/>
          </a:ln>
        </p:spPr>
      </p:pic>
      <p:sp>
        <p:nvSpPr>
          <p:cNvPr id="48" name="Rectangle 2"/>
          <p:cNvSpPr/>
          <p:nvPr/>
        </p:nvSpPr>
        <p:spPr>
          <a:xfrm>
            <a:off x="0" y="0"/>
            <a:ext cx="9142200" cy="898200"/>
          </a:xfrm>
          <a:prstGeom prst="rect">
            <a:avLst/>
          </a:prstGeom>
          <a:solidFill>
            <a:srgbClr val="00a6eb"/>
          </a:solidFill>
          <a:ln w="0">
            <a:noFill/>
          </a:ln>
        </p:spPr>
        <p:style>
          <a:lnRef idx="0"/>
          <a:fillRef idx="0"/>
          <a:effectRef idx="0"/>
          <a:fontRef idx="minor"/>
        </p:style>
      </p:sp>
      <p:sp>
        <p:nvSpPr>
          <p:cNvPr id="49" name="Text Box 16"/>
          <p:cNvSpPr/>
          <p:nvPr/>
        </p:nvSpPr>
        <p:spPr>
          <a:xfrm>
            <a:off x="2003400" y="2481120"/>
            <a:ext cx="2854080" cy="334800"/>
          </a:xfrm>
          <a:prstGeom prst="rect">
            <a:avLst/>
          </a:prstGeom>
          <a:noFill/>
          <a:ln w="0">
            <a:noFill/>
          </a:ln>
        </p:spPr>
        <p:style>
          <a:lnRef idx="0"/>
          <a:fillRef idx="0"/>
          <a:effectRef idx="0"/>
          <a:fontRef idx="minor"/>
        </p:style>
      </p:sp>
      <p:pic>
        <p:nvPicPr>
          <p:cNvPr id="50" name="Picture 25" descr="CMSLogo"/>
          <p:cNvPicPr/>
          <p:nvPr/>
        </p:nvPicPr>
        <p:blipFill>
          <a:blip r:embed="rId3"/>
          <a:stretch/>
        </p:blipFill>
        <p:spPr>
          <a:xfrm>
            <a:off x="0" y="0"/>
            <a:ext cx="898200" cy="898200"/>
          </a:xfrm>
          <a:prstGeom prst="rect">
            <a:avLst/>
          </a:prstGeom>
          <a:ln w="0">
            <a:noFill/>
          </a:ln>
        </p:spPr>
      </p:pic>
      <p:sp>
        <p:nvSpPr>
          <p:cNvPr id="51" name="Rectangle 5"/>
          <p:cNvSpPr/>
          <p:nvPr/>
        </p:nvSpPr>
        <p:spPr>
          <a:xfrm>
            <a:off x="282600" y="6280200"/>
            <a:ext cx="7591320" cy="398160"/>
          </a:xfrm>
          <a:prstGeom prst="rect">
            <a:avLst/>
          </a:prstGeom>
          <a:noFill/>
          <a:ln w="0">
            <a:noFill/>
          </a:ln>
        </p:spPr>
        <p:style>
          <a:lnRef idx="0"/>
          <a:fillRef idx="0"/>
          <a:effectRef idx="0"/>
          <a:fontRef idx="minor"/>
        </p:style>
        <p:txBody>
          <a:bodyPr lIns="90000" rIns="0" tIns="45000" bIns="45000" anchor="ctr">
            <a:noAutofit/>
          </a:bodyPr>
          <a:p>
            <a:pPr algn="r">
              <a:lnSpc>
                <a:spcPct val="100000"/>
              </a:lnSpc>
              <a:buNone/>
            </a:pPr>
            <a:r>
              <a:rPr b="1" lang="en-GB" sz="900" spc="-1" strike="noStrike">
                <a:solidFill>
                  <a:srgbClr val="808080"/>
                </a:solidFill>
                <a:latin typeface="Arial"/>
                <a:ea typeface="DejaVu Sans"/>
              </a:rPr>
              <a:t>Wolfgang Lohmann</a:t>
            </a:r>
            <a:r>
              <a:rPr b="0" lang="en-GB" sz="900" spc="-1" strike="noStrike">
                <a:solidFill>
                  <a:srgbClr val="808080"/>
                </a:solidFill>
                <a:latin typeface="Arial"/>
                <a:ea typeface="DejaVu Sans"/>
              </a:rPr>
              <a:t>  29.09.2022 |  </a:t>
            </a:r>
            <a:r>
              <a:rPr b="1" lang="en-GB" sz="900" spc="-1" strike="noStrike">
                <a:solidFill>
                  <a:srgbClr val="808080"/>
                </a:solidFill>
                <a:latin typeface="Arial"/>
                <a:ea typeface="DejaVu Sans"/>
              </a:rPr>
              <a:t>Page </a:t>
            </a:r>
            <a:fld id="{982B8B51-4982-4A87-9873-84C2BFCF4874}" type="slidenum">
              <a:rPr b="1" lang="en-GB" sz="900" spc="-1" strike="noStrike">
                <a:solidFill>
                  <a:srgbClr val="808080"/>
                </a:solidFill>
                <a:latin typeface="Arial"/>
                <a:ea typeface="DejaVu Sans"/>
              </a:rPr>
              <a:t>&lt;number&gt;</a:t>
            </a:fld>
            <a:endParaRPr b="0" lang="de-DE" sz="900" spc="-1" strike="noStrike">
              <a:latin typeface="Arial"/>
            </a:endParaRPr>
          </a:p>
        </p:txBody>
      </p:sp>
      <p:sp>
        <p:nvSpPr>
          <p:cNvPr id="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de-DE" sz="4400" spc="-1" strike="noStrike">
                <a:latin typeface="Arial"/>
              </a:rPr>
              <a:t>Click to edit the title text format</a:t>
            </a:r>
            <a:endParaRPr b="0" lang="de-DE" sz="4400" spc="-1" strike="noStrike">
              <a:latin typeface="Arial"/>
            </a:endParaRPr>
          </a:p>
        </p:txBody>
      </p:sp>
      <p:sp>
        <p:nvSpPr>
          <p:cNvPr id="5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latin typeface="Arial"/>
              </a:rPr>
              <a:t>Click to edit the outline text format</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Second Outline Level</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Third Outline Level</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Fourth Outline Level</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Fifth Outline Level</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Sixth Outline Level</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Seventh Outline Level</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wmf"/><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97" name="TextBox 3"/>
          <p:cNvSpPr/>
          <p:nvPr/>
        </p:nvSpPr>
        <p:spPr>
          <a:xfrm>
            <a:off x="1716120" y="1690920"/>
            <a:ext cx="6048360" cy="699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4000" spc="-1" strike="noStrike">
                <a:solidFill>
                  <a:srgbClr val="000000"/>
                </a:solidFill>
                <a:latin typeface="Arial"/>
                <a:ea typeface="DejaVu Sans"/>
              </a:rPr>
              <a:t>Test-beam 2022 Analysis</a:t>
            </a:r>
            <a:endParaRPr b="0" lang="de-DE" sz="4000" spc="-1" strike="noStrike">
              <a:latin typeface="Arial"/>
            </a:endParaRPr>
          </a:p>
        </p:txBody>
      </p:sp>
      <p:sp>
        <p:nvSpPr>
          <p:cNvPr id="98" name="TextBox 7"/>
          <p:cNvSpPr/>
          <p:nvPr/>
        </p:nvSpPr>
        <p:spPr>
          <a:xfrm>
            <a:off x="2718000" y="3020400"/>
            <a:ext cx="366840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800" spc="-1" strike="noStrike">
                <a:solidFill>
                  <a:srgbClr val="000000"/>
                </a:solidFill>
                <a:latin typeface="Arial"/>
                <a:ea typeface="DejaVu Sans"/>
              </a:rPr>
              <a:t>Ideas and proposals</a:t>
            </a:r>
            <a:endParaRPr b="0" lang="de-DE" sz="2800" spc="-1" strike="noStrike">
              <a:latin typeface="Arial"/>
            </a:endParaRPr>
          </a:p>
        </p:txBody>
      </p:sp>
      <p:sp>
        <p:nvSpPr>
          <p:cNvPr id="99" name="TextBox 9"/>
          <p:cNvSpPr/>
          <p:nvPr/>
        </p:nvSpPr>
        <p:spPr>
          <a:xfrm>
            <a:off x="1716120" y="4371480"/>
            <a:ext cx="5609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Arial"/>
                <a:ea typeface="DejaVu Sans"/>
              </a:rPr>
              <a:t>Wolfgang Lohmann, DESY, BTU and RWTH</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165" name="TextBox 13"/>
          <p:cNvSpPr/>
          <p:nvPr/>
        </p:nvSpPr>
        <p:spPr>
          <a:xfrm>
            <a:off x="1114920" y="300600"/>
            <a:ext cx="702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ff00"/>
                </a:solidFill>
                <a:latin typeface="Arial"/>
                <a:ea typeface="DejaVu Sans"/>
              </a:rPr>
              <a:t>Goals of data analysis</a:t>
            </a:r>
            <a:endParaRPr b="0" lang="de-DE" sz="2400" spc="-1" strike="noStrike">
              <a:latin typeface="Arial"/>
            </a:endParaRPr>
          </a:p>
        </p:txBody>
      </p:sp>
      <p:sp>
        <p:nvSpPr>
          <p:cNvPr id="166" name=""/>
          <p:cNvSpPr txBox="1"/>
          <p:nvPr/>
        </p:nvSpPr>
        <p:spPr>
          <a:xfrm>
            <a:off x="900000" y="1440000"/>
            <a:ext cx="8100000" cy="2905920"/>
          </a:xfrm>
          <a:prstGeom prst="rect">
            <a:avLst/>
          </a:prstGeom>
          <a:noFill/>
          <a:ln w="0">
            <a:noFill/>
          </a:ln>
        </p:spPr>
        <p:txBody>
          <a:bodyPr lIns="90000" rIns="90000" tIns="45000" bIns="45000" anchor="t">
            <a:noAutofit/>
          </a:bodyPr>
          <a:p>
            <a:r>
              <a:rPr b="0" lang="de-DE" sz="1800" spc="-1" strike="noStrike">
                <a:latin typeface="Arial"/>
              </a:rPr>
              <a:t>Auxiliary informations:</a:t>
            </a:r>
            <a:endParaRPr b="0" lang="de-DE" sz="1800" spc="-1" strike="noStrike">
              <a:latin typeface="Arial"/>
            </a:endParaRPr>
          </a:p>
          <a:p>
            <a:endParaRPr b="0" lang="de-DE" sz="1800" spc="-1" strike="noStrike">
              <a:latin typeface="Arial"/>
            </a:endParaRPr>
          </a:p>
          <a:p>
            <a:r>
              <a:rPr b="0" lang="de-DE" sz="1800" spc="-1" strike="noStrike">
                <a:latin typeface="Arial"/>
              </a:rPr>
              <a:t>Pedestals for all channels in all runs, pedestal width is needed for S/N</a:t>
            </a:r>
            <a:endParaRPr b="0" lang="de-DE" sz="1800" spc="-1" strike="noStrike">
              <a:latin typeface="Arial"/>
            </a:endParaRPr>
          </a:p>
          <a:p>
            <a:endParaRPr b="0" lang="de-DE" sz="1800" spc="-1" strike="noStrike">
              <a:latin typeface="Arial"/>
            </a:endParaRPr>
          </a:p>
          <a:p>
            <a:r>
              <a:rPr b="0" lang="de-DE" sz="1800" spc="-1" strike="noStrike">
                <a:latin typeface="Arial"/>
              </a:rPr>
              <a:t>Calibration constants for all channels (important for homogeneity plots)</a:t>
            </a:r>
            <a:endParaRPr b="0" lang="de-DE" sz="1800" spc="-1" strike="noStrike">
              <a:latin typeface="Arial"/>
            </a:endParaRPr>
          </a:p>
          <a:p>
            <a:endParaRPr b="0" lang="de-DE" sz="1800" spc="-1" strike="noStrike">
              <a:latin typeface="Arial"/>
            </a:endParaRPr>
          </a:p>
          <a:p>
            <a:r>
              <a:rPr b="0" lang="de-DE" sz="1800" spc="-1" strike="noStrike">
                <a:latin typeface="Arial"/>
              </a:rPr>
              <a:t>‚</a:t>
            </a:r>
            <a:r>
              <a:rPr b="0" lang="de-DE" sz="1800" spc="-1" strike="noStrike">
                <a:latin typeface="Arial"/>
              </a:rPr>
              <a:t>zero point‘ of signal distributions (to be done with raw data) at least for a few channles</a:t>
            </a:r>
            <a:endParaRPr b="0" lang="de-DE" sz="1800" spc="-1" strike="noStrike">
              <a:latin typeface="Arial"/>
            </a:endParaRPr>
          </a:p>
          <a:p>
            <a:endParaRPr b="0" lang="de-DE" sz="1800" spc="-1" strike="noStrike">
              <a:latin typeface="Arial"/>
            </a:endParaRPr>
          </a:p>
          <a:p>
            <a:r>
              <a:rPr b="0" lang="de-DE" sz="1800" spc="-1" strike="noStrike">
                <a:latin typeface="Arial"/>
              </a:rPr>
              <a:t>Signal distribution from raw data without using the FPGA preprocessing algorithm</a:t>
            </a:r>
            <a:endParaRPr b="0" lang="de-DE" sz="1800" spc="-1" strike="noStrike">
              <a:latin typeface="Arial"/>
            </a:endParaRPr>
          </a:p>
        </p:txBody>
      </p:sp>
      <p:pic>
        <p:nvPicPr>
          <p:cNvPr id="167" name="Grafik 2" descr=""/>
          <p:cNvPicPr/>
          <p:nvPr/>
        </p:nvPicPr>
        <p:blipFill>
          <a:blip r:embed="rId1"/>
          <a:stretch/>
        </p:blipFill>
        <p:spPr>
          <a:xfrm>
            <a:off x="1077480" y="4500000"/>
            <a:ext cx="2882520" cy="1980000"/>
          </a:xfrm>
          <a:prstGeom prst="rect">
            <a:avLst/>
          </a:prstGeom>
          <a:ln w="0">
            <a:noFill/>
          </a:ln>
        </p:spPr>
      </p:pic>
      <p:pic>
        <p:nvPicPr>
          <p:cNvPr id="168" name="Grafik 3" descr=""/>
          <p:cNvPicPr/>
          <p:nvPr/>
        </p:nvPicPr>
        <p:blipFill>
          <a:blip r:embed="rId2"/>
          <a:stretch/>
        </p:blipFill>
        <p:spPr>
          <a:xfrm>
            <a:off x="4860000" y="4345920"/>
            <a:ext cx="3060000" cy="20314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101" name="TextBox 1"/>
          <p:cNvSpPr/>
          <p:nvPr/>
        </p:nvSpPr>
        <p:spPr>
          <a:xfrm>
            <a:off x="1010520" y="1240200"/>
            <a:ext cx="708804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Arial"/>
                <a:ea typeface="DejaVu Sans"/>
              </a:rPr>
              <a:t>We used an electron beam of 5 GeV</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The track of a beam particle is defined by 5 telescope planes</a:t>
            </a:r>
            <a:endParaRPr b="0" lang="de-DE" sz="1800" spc="-1" strike="noStrike">
              <a:latin typeface="Arial"/>
            </a:endParaRPr>
          </a:p>
        </p:txBody>
      </p:sp>
      <p:sp>
        <p:nvSpPr>
          <p:cNvPr id="102" name="TextBox 3"/>
          <p:cNvSpPr/>
          <p:nvPr/>
        </p:nvSpPr>
        <p:spPr>
          <a:xfrm>
            <a:off x="1114920" y="300600"/>
            <a:ext cx="702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ff00"/>
                </a:solidFill>
                <a:latin typeface="Arial"/>
                <a:ea typeface="DejaVu Sans"/>
              </a:rPr>
              <a:t>Testbeam data</a:t>
            </a:r>
            <a:endParaRPr b="0" lang="de-DE" sz="2400" spc="-1" strike="noStrike">
              <a:latin typeface="Arial"/>
            </a:endParaRPr>
          </a:p>
        </p:txBody>
      </p:sp>
      <p:sp>
        <p:nvSpPr>
          <p:cNvPr id="103" name="TextBox 4"/>
          <p:cNvSpPr/>
          <p:nvPr/>
        </p:nvSpPr>
        <p:spPr>
          <a:xfrm>
            <a:off x="883080" y="4735080"/>
            <a:ext cx="7488720" cy="1155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000000"/>
                </a:solidFill>
                <a:latin typeface="Arial"/>
                <a:ea typeface="DejaVu Sans"/>
              </a:rPr>
              <a:t>4 sensors were tested, </a:t>
            </a:r>
            <a:endParaRPr b="0" lang="de-DE" sz="1600" spc="-1" strike="noStrike">
              <a:latin typeface="Arial"/>
            </a:endParaRPr>
          </a:p>
          <a:p>
            <a:pPr>
              <a:lnSpc>
                <a:spcPct val="100000"/>
              </a:lnSpc>
              <a:buNone/>
            </a:pPr>
            <a:r>
              <a:rPr b="0" lang="en-US" sz="1600" spc="-1" strike="noStrike">
                <a:solidFill>
                  <a:srgbClr val="000000"/>
                </a:solidFill>
                <a:latin typeface="Arial"/>
                <a:ea typeface="DejaVu Sans"/>
              </a:rPr>
              <a:t>Two silicon sensors, thickness 320 </a:t>
            </a:r>
            <a:r>
              <a:rPr b="0" lang="en-US" sz="1800" spc="-1" strike="noStrike">
                <a:solidFill>
                  <a:srgbClr val="000000"/>
                </a:solidFill>
                <a:latin typeface="Symbol"/>
                <a:ea typeface="DejaVu Sans"/>
              </a:rPr>
              <a:t>m</a:t>
            </a:r>
            <a:r>
              <a:rPr b="0" lang="en-US" sz="1600" spc="-1" strike="noStrike">
                <a:solidFill>
                  <a:srgbClr val="000000"/>
                </a:solidFill>
                <a:latin typeface="Arial"/>
                <a:ea typeface="DejaVu Sans"/>
              </a:rPr>
              <a:t>m, denoted as C74 and C75 </a:t>
            </a:r>
            <a:endParaRPr b="0" lang="de-DE" sz="1600" spc="-1" strike="noStrike">
              <a:latin typeface="Arial"/>
            </a:endParaRPr>
          </a:p>
          <a:p>
            <a:pPr>
              <a:lnSpc>
                <a:spcPct val="100000"/>
              </a:lnSpc>
              <a:buNone/>
            </a:pPr>
            <a:r>
              <a:rPr b="0" lang="en-US" sz="1600" spc="-1" strike="noStrike">
                <a:solidFill>
                  <a:srgbClr val="000000"/>
                </a:solidFill>
                <a:latin typeface="Arial"/>
                <a:ea typeface="DejaVu Sans"/>
              </a:rPr>
              <a:t>Two GaAs sensors, thickness 500</a:t>
            </a:r>
            <a:r>
              <a:rPr b="0" lang="en-US" sz="2000" spc="-1" strike="noStrike">
                <a:solidFill>
                  <a:srgbClr val="000000"/>
                </a:solidFill>
                <a:latin typeface="Symbol"/>
                <a:ea typeface="DejaVu Sans"/>
              </a:rPr>
              <a:t> m</a:t>
            </a:r>
            <a:r>
              <a:rPr b="0" lang="en-US" sz="1600" spc="-1" strike="noStrike">
                <a:solidFill>
                  <a:srgbClr val="000000"/>
                </a:solidFill>
                <a:latin typeface="Arial"/>
                <a:ea typeface="DejaVu Sans"/>
              </a:rPr>
              <a:t>m, denoted as Anton1 and Yan 1.</a:t>
            </a:r>
            <a:endParaRPr b="0" lang="de-DE" sz="1600" spc="-1" strike="noStrike">
              <a:latin typeface="Arial"/>
            </a:endParaRPr>
          </a:p>
          <a:p>
            <a:pPr>
              <a:lnSpc>
                <a:spcPct val="100000"/>
              </a:lnSpc>
              <a:buNone/>
            </a:pPr>
            <a:r>
              <a:rPr b="0" lang="en-US" sz="1600" spc="-1" strike="noStrike">
                <a:solidFill>
                  <a:srgbClr val="000000"/>
                </a:solidFill>
                <a:latin typeface="Arial"/>
                <a:ea typeface="DejaVu Sans"/>
              </a:rPr>
              <a:t>                 </a:t>
            </a:r>
            <a:endParaRPr b="0" lang="de-DE" sz="1600" spc="-1" strike="noStrike">
              <a:latin typeface="Arial"/>
            </a:endParaRPr>
          </a:p>
        </p:txBody>
      </p:sp>
      <p:pic>
        <p:nvPicPr>
          <p:cNvPr id="104" name="" descr=""/>
          <p:cNvPicPr/>
          <p:nvPr/>
        </p:nvPicPr>
        <p:blipFill>
          <a:blip r:embed="rId1"/>
          <a:stretch/>
        </p:blipFill>
        <p:spPr>
          <a:xfrm>
            <a:off x="1260000" y="2268360"/>
            <a:ext cx="6606720" cy="20502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106" name="TextBox 6"/>
          <p:cNvSpPr/>
          <p:nvPr/>
        </p:nvSpPr>
        <p:spPr>
          <a:xfrm>
            <a:off x="1010520" y="1240200"/>
            <a:ext cx="708804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Arial"/>
                <a:ea typeface="DejaVu Sans"/>
              </a:rPr>
              <a:t>Number of triggers</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C74     18 x 10</a:t>
            </a:r>
            <a:r>
              <a:rPr b="0" lang="en-US" sz="1800" spc="-1" strike="noStrike" baseline="33000">
                <a:solidFill>
                  <a:srgbClr val="000000"/>
                </a:solidFill>
                <a:latin typeface="Arial"/>
                <a:ea typeface="DejaVu Sans"/>
              </a:rPr>
              <a:t>6</a:t>
            </a:r>
            <a:r>
              <a:rPr b="0" lang="en-US" sz="1800" spc="-1" strike="noStrike">
                <a:solidFill>
                  <a:srgbClr val="000000"/>
                </a:solidFill>
                <a:latin typeface="Arial"/>
                <a:ea typeface="DejaVu Sans"/>
              </a:rPr>
              <a:t>   scan over the sensor</a:t>
            </a: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7 x 10</a:t>
            </a:r>
            <a:r>
              <a:rPr b="0" lang="en-US" sz="1800" spc="-1" strike="noStrike" baseline="33000">
                <a:solidFill>
                  <a:srgbClr val="000000"/>
                </a:solidFill>
                <a:latin typeface="Arial"/>
                <a:ea typeface="DejaVu Sans"/>
              </a:rPr>
              <a:t>6</a:t>
            </a:r>
            <a:r>
              <a:rPr b="0" lang="en-US" sz="1800" spc="-1" strike="noStrike">
                <a:solidFill>
                  <a:srgbClr val="000000"/>
                </a:solidFill>
                <a:latin typeface="Arial"/>
                <a:ea typeface="DejaVu Sans"/>
              </a:rPr>
              <a:t>  at position – 37,5, - 6.5</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C75      27 x 10</a:t>
            </a:r>
            <a:r>
              <a:rPr b="0" lang="en-US" sz="1800" spc="-1" strike="noStrike" baseline="33000">
                <a:solidFill>
                  <a:srgbClr val="000000"/>
                </a:solidFill>
                <a:latin typeface="Arial"/>
                <a:ea typeface="DejaVu Sans"/>
              </a:rPr>
              <a:t>6</a:t>
            </a:r>
            <a:r>
              <a:rPr b="0" lang="en-US" sz="1800" spc="-1" strike="noStrike">
                <a:solidFill>
                  <a:srgbClr val="000000"/>
                </a:solidFill>
                <a:latin typeface="Arial"/>
                <a:ea typeface="DejaVu Sans"/>
              </a:rPr>
              <a:t>  scan over the sensor</a:t>
            </a: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18 x 10</a:t>
            </a:r>
            <a:r>
              <a:rPr b="0" lang="en-US" sz="1800" spc="-1" strike="noStrike" baseline="33000">
                <a:solidFill>
                  <a:srgbClr val="000000"/>
                </a:solidFill>
                <a:latin typeface="Arial"/>
                <a:ea typeface="DejaVu Sans"/>
              </a:rPr>
              <a:t>6</a:t>
            </a:r>
            <a:r>
              <a:rPr b="0" lang="en-US" sz="1800" spc="-1" strike="noStrike">
                <a:solidFill>
                  <a:srgbClr val="000000"/>
                </a:solidFill>
                <a:latin typeface="Arial"/>
                <a:ea typeface="DejaVu Sans"/>
              </a:rPr>
              <a:t>   at position – 1.5, - 88.5</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A1         46 x 10</a:t>
            </a:r>
            <a:r>
              <a:rPr b="0" lang="en-US" sz="1800" spc="-1" strike="noStrike" baseline="33000">
                <a:solidFill>
                  <a:srgbClr val="000000"/>
                </a:solidFill>
                <a:latin typeface="Arial"/>
                <a:ea typeface="DejaVu Sans"/>
              </a:rPr>
              <a:t>6</a:t>
            </a:r>
            <a:r>
              <a:rPr b="0" lang="en-US" sz="1800" spc="-1" strike="noStrike">
                <a:solidFill>
                  <a:srgbClr val="000000"/>
                </a:solidFill>
                <a:latin typeface="Arial"/>
                <a:ea typeface="DejaVu Sans"/>
              </a:rPr>
              <a:t>  scan over the sensor</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Y1         44 x 10</a:t>
            </a:r>
            <a:r>
              <a:rPr b="0" lang="en-US" sz="1800" spc="-1" strike="noStrike" baseline="33000">
                <a:solidFill>
                  <a:srgbClr val="000000"/>
                </a:solidFill>
                <a:latin typeface="Arial"/>
                <a:ea typeface="DejaVu Sans"/>
              </a:rPr>
              <a:t>6</a:t>
            </a:r>
            <a:r>
              <a:rPr b="0" lang="en-US" sz="1800" spc="-1" strike="noStrike">
                <a:solidFill>
                  <a:srgbClr val="000000"/>
                </a:solidFill>
                <a:latin typeface="Arial"/>
                <a:ea typeface="DejaVu Sans"/>
              </a:rPr>
              <a:t> scan over the sensor</a:t>
            </a: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33 x 10</a:t>
            </a:r>
            <a:r>
              <a:rPr b="0" lang="en-US" sz="1800" spc="-1" strike="noStrike" baseline="33000">
                <a:solidFill>
                  <a:srgbClr val="000000"/>
                </a:solidFill>
                <a:latin typeface="Arial"/>
                <a:ea typeface="DejaVu Sans"/>
              </a:rPr>
              <a:t>6</a:t>
            </a:r>
            <a:r>
              <a:rPr b="0" lang="en-US" sz="1800" spc="-1" strike="noStrike">
                <a:solidFill>
                  <a:srgbClr val="000000"/>
                </a:solidFill>
                <a:latin typeface="Arial"/>
                <a:ea typeface="DejaVu Sans"/>
              </a:rPr>
              <a:t> at position 1, - 94,4    </a:t>
            </a:r>
            <a:endParaRPr b="0" lang="de-DE" sz="1800" spc="-1" strike="noStrike">
              <a:latin typeface="Arial"/>
            </a:endParaRPr>
          </a:p>
        </p:txBody>
      </p:sp>
      <p:sp>
        <p:nvSpPr>
          <p:cNvPr id="107" name="TextBox 10"/>
          <p:cNvSpPr/>
          <p:nvPr/>
        </p:nvSpPr>
        <p:spPr>
          <a:xfrm>
            <a:off x="1114920" y="300600"/>
            <a:ext cx="702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ff00"/>
                </a:solidFill>
                <a:latin typeface="Arial"/>
                <a:ea typeface="DejaVu Sans"/>
              </a:rPr>
              <a:t>Testbeam data</a:t>
            </a:r>
            <a:endParaRPr b="0" lang="de-DE" sz="2400" spc="-1" strike="noStrike">
              <a:latin typeface="Arial"/>
            </a:endParaRPr>
          </a:p>
        </p:txBody>
      </p:sp>
      <p:sp>
        <p:nvSpPr>
          <p:cNvPr id="108" name="TextBox 11"/>
          <p:cNvSpPr/>
          <p:nvPr/>
        </p:nvSpPr>
        <p:spPr>
          <a:xfrm>
            <a:off x="883080" y="4735080"/>
            <a:ext cx="748872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de-DE" sz="1600" spc="-1" strike="noStrike">
              <a:latin typeface="Arial"/>
            </a:endParaRPr>
          </a:p>
          <a:p>
            <a:pPr>
              <a:lnSpc>
                <a:spcPct val="100000"/>
              </a:lnSpc>
              <a:buNone/>
            </a:pPr>
            <a:r>
              <a:rPr b="0" lang="en-US" sz="1600" spc="-1" strike="noStrike">
                <a:solidFill>
                  <a:srgbClr val="000000"/>
                </a:solidFill>
                <a:latin typeface="Arial"/>
                <a:ea typeface="DejaVu Sans"/>
              </a:rPr>
              <a:t>                 </a:t>
            </a:r>
            <a:endParaRPr b="0" lang="de-DE"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110" name="TextBox 2"/>
          <p:cNvSpPr/>
          <p:nvPr/>
        </p:nvSpPr>
        <p:spPr>
          <a:xfrm>
            <a:off x="1114920" y="300600"/>
            <a:ext cx="702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ff00"/>
                </a:solidFill>
                <a:latin typeface="Arial"/>
                <a:ea typeface="DejaVu Sans"/>
              </a:rPr>
              <a:t>Goals of data analysis</a:t>
            </a:r>
            <a:endParaRPr b="0" lang="de-DE" sz="2400" spc="-1" strike="noStrike">
              <a:latin typeface="Arial"/>
            </a:endParaRPr>
          </a:p>
        </p:txBody>
      </p:sp>
      <p:sp>
        <p:nvSpPr>
          <p:cNvPr id="111" name=""/>
          <p:cNvSpPr/>
          <p:nvPr/>
        </p:nvSpPr>
        <p:spPr>
          <a:xfrm>
            <a:off x="540000" y="1440000"/>
            <a:ext cx="5038560" cy="3728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de-DE" sz="2200" spc="-1" strike="noStrike">
                <a:solidFill>
                  <a:srgbClr val="000000"/>
                </a:solidFill>
                <a:latin typeface="Arial"/>
                <a:ea typeface="DejaVu Sans"/>
              </a:rPr>
              <a:t>Homogeneity of the response</a:t>
            </a:r>
            <a:endParaRPr b="0" lang="de-DE" sz="2200" spc="-1" strike="noStrike">
              <a:latin typeface="Arial"/>
            </a:endParaRPr>
          </a:p>
          <a:p>
            <a:pPr>
              <a:lnSpc>
                <a:spcPct val="100000"/>
              </a:lnSpc>
              <a:buNone/>
            </a:pP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Take only tracks hitting the central </a:t>
            </a: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part of a pad (e.g.the red area</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Plot the signal size, determine MPV</a:t>
            </a: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of signals in each pad </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Use the pedestal width to calculate </a:t>
            </a: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S/N</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Apply calibration constants</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endParaRPr b="0" lang="de-DE" sz="1800" spc="-1" strike="noStrike">
              <a:latin typeface="Arial"/>
            </a:endParaRPr>
          </a:p>
        </p:txBody>
      </p:sp>
      <p:pic>
        <p:nvPicPr>
          <p:cNvPr id="112" name="" descr=""/>
          <p:cNvPicPr/>
          <p:nvPr/>
        </p:nvPicPr>
        <p:blipFill>
          <a:blip r:embed="rId1"/>
          <a:stretch/>
        </p:blipFill>
        <p:spPr>
          <a:xfrm>
            <a:off x="4320000" y="1548000"/>
            <a:ext cx="4697640" cy="4570560"/>
          </a:xfrm>
          <a:prstGeom prst="rect">
            <a:avLst/>
          </a:prstGeom>
          <a:ln w="0">
            <a:noFill/>
          </a:ln>
        </p:spPr>
      </p:pic>
      <p:sp>
        <p:nvSpPr>
          <p:cNvPr id="113" name=""/>
          <p:cNvSpPr/>
          <p:nvPr/>
        </p:nvSpPr>
        <p:spPr>
          <a:xfrm>
            <a:off x="5940000" y="1188000"/>
            <a:ext cx="1258560" cy="1078560"/>
          </a:xfrm>
          <a:prstGeom prst="rect">
            <a:avLst/>
          </a:prstGeom>
          <a:solidFill>
            <a:srgbClr val="729fcf"/>
          </a:solidFill>
          <a:ln w="0">
            <a:solidFill>
              <a:srgbClr val="3465a4"/>
            </a:solidFill>
          </a:ln>
        </p:spPr>
        <p:style>
          <a:lnRef idx="0"/>
          <a:fillRef idx="0"/>
          <a:effectRef idx="0"/>
          <a:fontRef idx="minor"/>
        </p:style>
      </p:sp>
      <p:sp>
        <p:nvSpPr>
          <p:cNvPr id="114" name=""/>
          <p:cNvSpPr/>
          <p:nvPr/>
        </p:nvSpPr>
        <p:spPr>
          <a:xfrm>
            <a:off x="6155640" y="1305360"/>
            <a:ext cx="816840" cy="853200"/>
          </a:xfrm>
          <a:custGeom>
            <a:avLst/>
            <a:gdLst/>
            <a:ahLst/>
            <a:rect l="l" t="t" r="r" b="b"/>
            <a:pathLst>
              <a:path w="2273" h="2374">
                <a:moveTo>
                  <a:pt x="0" y="2374"/>
                </a:moveTo>
                <a:cubicBezTo>
                  <a:pt x="0" y="1583"/>
                  <a:pt x="0" y="791"/>
                  <a:pt x="0" y="0"/>
                </a:cubicBezTo>
                <a:cubicBezTo>
                  <a:pt x="758" y="0"/>
                  <a:pt x="1515" y="0"/>
                  <a:pt x="2273" y="0"/>
                </a:cubicBezTo>
                <a:cubicBezTo>
                  <a:pt x="2273" y="791"/>
                  <a:pt x="2273" y="1583"/>
                  <a:pt x="2273" y="2374"/>
                </a:cubicBezTo>
                <a:cubicBezTo>
                  <a:pt x="1515" y="2374"/>
                  <a:pt x="758" y="2374"/>
                  <a:pt x="0" y="2374"/>
                </a:cubicBezTo>
                <a:close/>
              </a:path>
            </a:pathLst>
          </a:custGeom>
          <a:solidFill>
            <a:srgbClr val="ff4000"/>
          </a:solid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116" name="TextBox 8"/>
          <p:cNvSpPr/>
          <p:nvPr/>
        </p:nvSpPr>
        <p:spPr>
          <a:xfrm>
            <a:off x="1114920" y="300600"/>
            <a:ext cx="702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ff00"/>
                </a:solidFill>
                <a:latin typeface="Arial"/>
                <a:ea typeface="DejaVu Sans"/>
              </a:rPr>
              <a:t>Goals of data analysis</a:t>
            </a:r>
            <a:endParaRPr b="0" lang="de-DE" sz="2400" spc="-1" strike="noStrike">
              <a:latin typeface="Arial"/>
            </a:endParaRPr>
          </a:p>
        </p:txBody>
      </p:sp>
      <p:sp>
        <p:nvSpPr>
          <p:cNvPr id="117" name=""/>
          <p:cNvSpPr/>
          <p:nvPr/>
        </p:nvSpPr>
        <p:spPr>
          <a:xfrm>
            <a:off x="540000" y="1440000"/>
            <a:ext cx="5038560" cy="429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de-DE" sz="2200" spc="-1" strike="noStrike">
                <a:solidFill>
                  <a:srgbClr val="000000"/>
                </a:solidFill>
                <a:latin typeface="Arial"/>
                <a:ea typeface="DejaVu Sans"/>
              </a:rPr>
              <a:t>Performance near the edges of the pads</a:t>
            </a:r>
            <a:endParaRPr b="0" lang="de-DE" sz="2200" spc="-1" strike="noStrike">
              <a:latin typeface="Arial"/>
            </a:endParaRPr>
          </a:p>
          <a:p>
            <a:pPr>
              <a:lnSpc>
                <a:spcPct val="100000"/>
              </a:lnSpc>
              <a:buNone/>
            </a:pP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Take tracks hitting a certain strip in x </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Plot the signal size of these events, determine MPV of signals in each strip</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Plot the MPV as a function of x </a:t>
            </a: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(or equivalently y)</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Example of such a plot from previous </a:t>
            </a:r>
            <a:endParaRPr b="0" lang="de-DE" sz="1800" spc="-1" strike="noStrike">
              <a:latin typeface="Arial"/>
            </a:endParaRPr>
          </a:p>
          <a:p>
            <a:pPr>
              <a:lnSpc>
                <a:spcPct val="100000"/>
              </a:lnSpc>
              <a:buNone/>
            </a:pPr>
            <a:r>
              <a:rPr b="0" lang="de-DE" sz="1800" spc="-1" strike="noStrike">
                <a:solidFill>
                  <a:srgbClr val="000000"/>
                </a:solidFill>
                <a:latin typeface="Arial"/>
                <a:ea typeface="DejaVu Sans"/>
              </a:rPr>
              <a:t>studies</a:t>
            </a: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endParaRPr b="0" lang="de-DE" sz="1800" spc="-1" strike="noStrike">
              <a:latin typeface="Arial"/>
            </a:endParaRPr>
          </a:p>
        </p:txBody>
      </p:sp>
      <p:sp>
        <p:nvSpPr>
          <p:cNvPr id="118" name=""/>
          <p:cNvSpPr/>
          <p:nvPr/>
        </p:nvSpPr>
        <p:spPr>
          <a:xfrm>
            <a:off x="6480000" y="1080000"/>
            <a:ext cx="1258560" cy="1078560"/>
          </a:xfrm>
          <a:prstGeom prst="rect">
            <a:avLst/>
          </a:prstGeom>
          <a:solidFill>
            <a:srgbClr val="729fcf"/>
          </a:solidFill>
          <a:ln w="0">
            <a:solidFill>
              <a:srgbClr val="3465a4"/>
            </a:solidFill>
          </a:ln>
        </p:spPr>
        <p:style>
          <a:lnRef idx="0"/>
          <a:fillRef idx="0"/>
          <a:effectRef idx="0"/>
          <a:fontRef idx="minor"/>
        </p:style>
      </p:sp>
      <p:sp>
        <p:nvSpPr>
          <p:cNvPr id="119" name=""/>
          <p:cNvSpPr/>
          <p:nvPr/>
        </p:nvSpPr>
        <p:spPr>
          <a:xfrm>
            <a:off x="6480000" y="2520000"/>
            <a:ext cx="1258560" cy="1078560"/>
          </a:xfrm>
          <a:prstGeom prst="rect">
            <a:avLst/>
          </a:prstGeom>
          <a:solidFill>
            <a:srgbClr val="729fcf"/>
          </a:solidFill>
          <a:ln w="0">
            <a:solidFill>
              <a:srgbClr val="3465a4"/>
            </a:solidFill>
          </a:ln>
        </p:spPr>
        <p:style>
          <a:lnRef idx="0"/>
          <a:fillRef idx="0"/>
          <a:effectRef idx="0"/>
          <a:fontRef idx="minor"/>
        </p:style>
      </p:sp>
      <p:sp>
        <p:nvSpPr>
          <p:cNvPr id="120" name=""/>
          <p:cNvSpPr/>
          <p:nvPr/>
        </p:nvSpPr>
        <p:spPr>
          <a:xfrm>
            <a:off x="6300000" y="1440000"/>
            <a:ext cx="1620000" cy="360"/>
          </a:xfrm>
          <a:prstGeom prst="line">
            <a:avLst/>
          </a:prstGeom>
          <a:ln w="0">
            <a:solidFill>
              <a:srgbClr val="3465a4"/>
            </a:solidFill>
          </a:ln>
        </p:spPr>
        <p:style>
          <a:lnRef idx="0"/>
          <a:fillRef idx="0"/>
          <a:effectRef idx="0"/>
          <a:fontRef idx="minor"/>
        </p:style>
      </p:sp>
      <p:sp>
        <p:nvSpPr>
          <p:cNvPr id="121" name=""/>
          <p:cNvSpPr/>
          <p:nvPr/>
        </p:nvSpPr>
        <p:spPr>
          <a:xfrm>
            <a:off x="6300000" y="1620000"/>
            <a:ext cx="1620000" cy="360"/>
          </a:xfrm>
          <a:prstGeom prst="line">
            <a:avLst/>
          </a:prstGeom>
          <a:ln w="0">
            <a:solidFill>
              <a:srgbClr val="3465a4"/>
            </a:solidFill>
          </a:ln>
        </p:spPr>
        <p:style>
          <a:lnRef idx="0"/>
          <a:fillRef idx="0"/>
          <a:effectRef idx="0"/>
          <a:fontRef idx="minor"/>
        </p:style>
      </p:sp>
      <p:sp>
        <p:nvSpPr>
          <p:cNvPr id="122" name=""/>
          <p:cNvSpPr/>
          <p:nvPr/>
        </p:nvSpPr>
        <p:spPr>
          <a:xfrm>
            <a:off x="6300000" y="1800000"/>
            <a:ext cx="1620000" cy="360"/>
          </a:xfrm>
          <a:prstGeom prst="line">
            <a:avLst/>
          </a:prstGeom>
          <a:ln w="0">
            <a:solidFill>
              <a:srgbClr val="3465a4"/>
            </a:solidFill>
          </a:ln>
        </p:spPr>
        <p:style>
          <a:lnRef idx="0"/>
          <a:fillRef idx="0"/>
          <a:effectRef idx="0"/>
          <a:fontRef idx="minor"/>
        </p:style>
      </p:sp>
      <p:sp>
        <p:nvSpPr>
          <p:cNvPr id="123" name=""/>
          <p:cNvSpPr/>
          <p:nvPr/>
        </p:nvSpPr>
        <p:spPr>
          <a:xfrm>
            <a:off x="6300000" y="1980000"/>
            <a:ext cx="1620000" cy="360"/>
          </a:xfrm>
          <a:prstGeom prst="line">
            <a:avLst/>
          </a:prstGeom>
          <a:ln w="0">
            <a:solidFill>
              <a:srgbClr val="3465a4"/>
            </a:solidFill>
          </a:ln>
        </p:spPr>
        <p:style>
          <a:lnRef idx="0"/>
          <a:fillRef idx="0"/>
          <a:effectRef idx="0"/>
          <a:fontRef idx="minor"/>
        </p:style>
      </p:sp>
      <p:sp>
        <p:nvSpPr>
          <p:cNvPr id="124" name=""/>
          <p:cNvSpPr/>
          <p:nvPr/>
        </p:nvSpPr>
        <p:spPr>
          <a:xfrm>
            <a:off x="6300000" y="2160000"/>
            <a:ext cx="1620000" cy="360"/>
          </a:xfrm>
          <a:prstGeom prst="line">
            <a:avLst/>
          </a:prstGeom>
          <a:ln w="0">
            <a:solidFill>
              <a:srgbClr val="3465a4"/>
            </a:solidFill>
          </a:ln>
        </p:spPr>
        <p:style>
          <a:lnRef idx="0"/>
          <a:fillRef idx="0"/>
          <a:effectRef idx="0"/>
          <a:fontRef idx="minor"/>
        </p:style>
      </p:sp>
      <p:sp>
        <p:nvSpPr>
          <p:cNvPr id="125" name=""/>
          <p:cNvSpPr/>
          <p:nvPr/>
        </p:nvSpPr>
        <p:spPr>
          <a:xfrm>
            <a:off x="6300000" y="1800000"/>
            <a:ext cx="1620000" cy="360"/>
          </a:xfrm>
          <a:prstGeom prst="line">
            <a:avLst/>
          </a:prstGeom>
          <a:ln w="0">
            <a:solidFill>
              <a:srgbClr val="3465a4"/>
            </a:solidFill>
          </a:ln>
        </p:spPr>
        <p:style>
          <a:lnRef idx="0"/>
          <a:fillRef idx="0"/>
          <a:effectRef idx="0"/>
          <a:fontRef idx="minor"/>
        </p:style>
      </p:sp>
      <p:sp>
        <p:nvSpPr>
          <p:cNvPr id="126" name=""/>
          <p:cNvSpPr/>
          <p:nvPr/>
        </p:nvSpPr>
        <p:spPr>
          <a:xfrm>
            <a:off x="6300000" y="2340000"/>
            <a:ext cx="1620000" cy="360"/>
          </a:xfrm>
          <a:prstGeom prst="line">
            <a:avLst/>
          </a:prstGeom>
          <a:ln w="0">
            <a:solidFill>
              <a:srgbClr val="3465a4"/>
            </a:solidFill>
          </a:ln>
        </p:spPr>
        <p:style>
          <a:lnRef idx="0"/>
          <a:fillRef idx="0"/>
          <a:effectRef idx="0"/>
          <a:fontRef idx="minor"/>
        </p:style>
      </p:sp>
      <p:sp>
        <p:nvSpPr>
          <p:cNvPr id="127" name=""/>
          <p:cNvSpPr/>
          <p:nvPr/>
        </p:nvSpPr>
        <p:spPr>
          <a:xfrm>
            <a:off x="6300000" y="2520000"/>
            <a:ext cx="1620000" cy="360"/>
          </a:xfrm>
          <a:prstGeom prst="line">
            <a:avLst/>
          </a:prstGeom>
          <a:ln w="0">
            <a:solidFill>
              <a:srgbClr val="3465a4"/>
            </a:solidFill>
          </a:ln>
        </p:spPr>
        <p:style>
          <a:lnRef idx="0"/>
          <a:fillRef idx="0"/>
          <a:effectRef idx="0"/>
          <a:fontRef idx="minor"/>
        </p:style>
      </p:sp>
      <p:sp>
        <p:nvSpPr>
          <p:cNvPr id="128" name=""/>
          <p:cNvSpPr/>
          <p:nvPr/>
        </p:nvSpPr>
        <p:spPr>
          <a:xfrm>
            <a:off x="6300000" y="2700000"/>
            <a:ext cx="1620000" cy="360"/>
          </a:xfrm>
          <a:prstGeom prst="line">
            <a:avLst/>
          </a:prstGeom>
          <a:ln w="0">
            <a:solidFill>
              <a:srgbClr val="3465a4"/>
            </a:solidFill>
          </a:ln>
        </p:spPr>
        <p:style>
          <a:lnRef idx="0"/>
          <a:fillRef idx="0"/>
          <a:effectRef idx="0"/>
          <a:fontRef idx="minor"/>
        </p:style>
      </p:sp>
      <p:sp>
        <p:nvSpPr>
          <p:cNvPr id="129" name=""/>
          <p:cNvSpPr/>
          <p:nvPr/>
        </p:nvSpPr>
        <p:spPr>
          <a:xfrm>
            <a:off x="6300000" y="2880000"/>
            <a:ext cx="1620000" cy="360"/>
          </a:xfrm>
          <a:prstGeom prst="line">
            <a:avLst/>
          </a:prstGeom>
          <a:ln w="0">
            <a:solidFill>
              <a:srgbClr val="3465a4"/>
            </a:solidFill>
          </a:ln>
        </p:spPr>
        <p:style>
          <a:lnRef idx="0"/>
          <a:fillRef idx="0"/>
          <a:effectRef idx="0"/>
          <a:fontRef idx="minor"/>
        </p:style>
      </p:sp>
      <p:sp>
        <p:nvSpPr>
          <p:cNvPr id="130" name=""/>
          <p:cNvSpPr/>
          <p:nvPr/>
        </p:nvSpPr>
        <p:spPr>
          <a:xfrm>
            <a:off x="6300000" y="3060000"/>
            <a:ext cx="1620000" cy="360"/>
          </a:xfrm>
          <a:prstGeom prst="line">
            <a:avLst/>
          </a:prstGeom>
          <a:ln w="0">
            <a:solidFill>
              <a:srgbClr val="3465a4"/>
            </a:solidFill>
          </a:ln>
        </p:spPr>
        <p:style>
          <a:lnRef idx="0"/>
          <a:fillRef idx="0"/>
          <a:effectRef idx="0"/>
          <a:fontRef idx="minor"/>
        </p:style>
      </p:sp>
      <p:sp>
        <p:nvSpPr>
          <p:cNvPr id="131" name=""/>
          <p:cNvSpPr/>
          <p:nvPr/>
        </p:nvSpPr>
        <p:spPr>
          <a:xfrm>
            <a:off x="8460000" y="1800000"/>
            <a:ext cx="360" cy="1260000"/>
          </a:xfrm>
          <a:prstGeom prst="line">
            <a:avLst/>
          </a:prstGeom>
          <a:ln w="0">
            <a:solidFill>
              <a:srgbClr val="3465a4"/>
            </a:solidFill>
            <a:tailEnd len="med" type="triangle" w="med"/>
          </a:ln>
        </p:spPr>
        <p:style>
          <a:lnRef idx="0"/>
          <a:fillRef idx="0"/>
          <a:effectRef idx="0"/>
          <a:fontRef idx="minor"/>
        </p:style>
      </p:sp>
      <p:sp>
        <p:nvSpPr>
          <p:cNvPr id="132" name=""/>
          <p:cNvSpPr/>
          <p:nvPr/>
        </p:nvSpPr>
        <p:spPr>
          <a:xfrm>
            <a:off x="8640000" y="2160000"/>
            <a:ext cx="358560" cy="34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de-DE" sz="1800" spc="-1" strike="noStrike">
                <a:solidFill>
                  <a:srgbClr val="000000"/>
                </a:solidFill>
                <a:latin typeface="Arial"/>
                <a:ea typeface="DejaVu Sans"/>
              </a:rPr>
              <a:t>x</a:t>
            </a:r>
            <a:endParaRPr b="0" lang="de-DE" sz="1800" spc="-1" strike="noStrike">
              <a:latin typeface="Arial"/>
            </a:endParaRPr>
          </a:p>
        </p:txBody>
      </p:sp>
      <p:pic>
        <p:nvPicPr>
          <p:cNvPr id="133" name="" descr=""/>
          <p:cNvPicPr/>
          <p:nvPr/>
        </p:nvPicPr>
        <p:blipFill>
          <a:blip r:embed="rId1"/>
          <a:stretch/>
        </p:blipFill>
        <p:spPr>
          <a:xfrm>
            <a:off x="4320000" y="3828600"/>
            <a:ext cx="4859640" cy="28299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135" name="TextBox 2"/>
          <p:cNvSpPr/>
          <p:nvPr/>
        </p:nvSpPr>
        <p:spPr>
          <a:xfrm>
            <a:off x="1114920" y="300600"/>
            <a:ext cx="702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ff00"/>
                </a:solidFill>
                <a:latin typeface="Arial"/>
                <a:ea typeface="DejaVu Sans"/>
              </a:rPr>
              <a:t>Goals of data analysis</a:t>
            </a:r>
            <a:endParaRPr b="0" lang="de-DE" sz="2400" spc="-1" strike="noStrike">
              <a:latin typeface="Arial"/>
            </a:endParaRPr>
          </a:p>
        </p:txBody>
      </p:sp>
      <p:sp>
        <p:nvSpPr>
          <p:cNvPr id="136" name="TextBox 3"/>
          <p:cNvSpPr/>
          <p:nvPr/>
        </p:nvSpPr>
        <p:spPr>
          <a:xfrm>
            <a:off x="588600" y="1063080"/>
            <a:ext cx="7025400" cy="2131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Arial"/>
                <a:ea typeface="DejaVu Sans"/>
              </a:rPr>
              <a:t>Cross talk 1</a:t>
            </a:r>
            <a:endParaRPr b="0" lang="de-DE" sz="2400" spc="-1" strike="noStrike">
              <a:latin typeface="Arial"/>
            </a:endParaRPr>
          </a:p>
          <a:p>
            <a:pPr>
              <a:lnSpc>
                <a:spcPct val="100000"/>
              </a:lnSpc>
              <a:buNone/>
            </a:pPr>
            <a:endParaRPr b="0" lang="de-DE" sz="2000" spc="-1" strike="noStrike">
              <a:latin typeface="Arial"/>
            </a:endParaRPr>
          </a:p>
          <a:p>
            <a:pPr>
              <a:lnSpc>
                <a:spcPct val="100000"/>
              </a:lnSpc>
              <a:buNone/>
            </a:pPr>
            <a:r>
              <a:rPr b="0" lang="en-US" sz="1800" spc="-1" strike="noStrike">
                <a:solidFill>
                  <a:srgbClr val="000000"/>
                </a:solidFill>
                <a:latin typeface="Arial"/>
                <a:ea typeface="DejaVu Sans"/>
              </a:rPr>
              <a:t>At the GaAs sensors, the signals of the pads are routed to the edge via traces in between the pads. Electrons impinging on these traces may induce signals assigned wrongly to the pad where the trace is connected. To study these effects, events with predicted beam positions in between pads should be used. </a:t>
            </a:r>
            <a:endParaRPr b="0" lang="de-DE" sz="1800" spc="-1" strike="noStrike">
              <a:latin typeface="Arial"/>
            </a:endParaRPr>
          </a:p>
        </p:txBody>
      </p:sp>
      <p:grpSp>
        <p:nvGrpSpPr>
          <p:cNvPr id="137" name="Gruppieren 11"/>
          <p:cNvGrpSpPr/>
          <p:nvPr/>
        </p:nvGrpSpPr>
        <p:grpSpPr>
          <a:xfrm>
            <a:off x="6327360" y="3277080"/>
            <a:ext cx="2360160" cy="2879640"/>
            <a:chOff x="6327360" y="3277080"/>
            <a:chExt cx="2360160" cy="2879640"/>
          </a:xfrm>
        </p:grpSpPr>
        <p:pic>
          <p:nvPicPr>
            <p:cNvPr id="138" name="Picture 3" descr=""/>
            <p:cNvPicPr/>
            <p:nvPr/>
          </p:nvPicPr>
          <p:blipFill>
            <a:blip r:embed="rId1"/>
            <a:stretch/>
          </p:blipFill>
          <p:spPr>
            <a:xfrm rot="5400000">
              <a:off x="6067440" y="3536640"/>
              <a:ext cx="2879640" cy="2360160"/>
            </a:xfrm>
            <a:prstGeom prst="rect">
              <a:avLst/>
            </a:prstGeom>
            <a:ln w="0">
              <a:noFill/>
            </a:ln>
          </p:spPr>
        </p:pic>
        <p:sp>
          <p:nvSpPr>
            <p:cNvPr id="139" name="Gerade Verbindung mit Pfeil 1"/>
            <p:cNvSpPr/>
            <p:nvPr/>
          </p:nvSpPr>
          <p:spPr>
            <a:xfrm flipV="1">
              <a:off x="7247880" y="4386960"/>
              <a:ext cx="514440" cy="198000"/>
            </a:xfrm>
            <a:custGeom>
              <a:avLst/>
              <a:gdLst/>
              <a:ahLst/>
              <a:rect l="l" t="t" r="r" b="b"/>
              <a:pathLst>
                <a:path w="21600" h="21600">
                  <a:moveTo>
                    <a:pt x="0" y="0"/>
                  </a:moveTo>
                  <a:lnTo>
                    <a:pt x="21600" y="21600"/>
                  </a:lnTo>
                </a:path>
              </a:pathLst>
            </a:custGeom>
            <a:solidFill>
              <a:srgbClr val="00a5eb"/>
            </a:solidFill>
            <a:ln w="28440">
              <a:solidFill>
                <a:srgbClr val="c00000"/>
              </a:solidFill>
              <a:round/>
              <a:tailEnd len="med" type="triangle" w="med"/>
            </a:ln>
          </p:spPr>
          <p:style>
            <a:lnRef idx="0"/>
            <a:fillRef idx="0"/>
            <a:effectRef idx="0"/>
            <a:fontRef idx="minor"/>
          </p:style>
        </p:sp>
        <p:sp>
          <p:nvSpPr>
            <p:cNvPr id="140" name="Textfeld 1"/>
            <p:cNvSpPr/>
            <p:nvPr/>
          </p:nvSpPr>
          <p:spPr>
            <a:xfrm>
              <a:off x="6383880" y="4463280"/>
              <a:ext cx="896760" cy="1002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de-DE" sz="1200" spc="-1" strike="noStrike">
                  <a:solidFill>
                    <a:srgbClr val="000000"/>
                  </a:solidFill>
                  <a:latin typeface="Arial"/>
                  <a:ea typeface="DejaVu Sans"/>
                </a:rPr>
                <a:t>Pad connected to Al  readout trace</a:t>
              </a:r>
              <a:endParaRPr b="0" lang="de-DE" sz="1200" spc="-1" strike="noStrike">
                <a:latin typeface="Arial"/>
              </a:endParaRPr>
            </a:p>
          </p:txBody>
        </p:sp>
      </p:grpSp>
      <p:sp>
        <p:nvSpPr>
          <p:cNvPr id="141" name=""/>
          <p:cNvSpPr/>
          <p:nvPr/>
        </p:nvSpPr>
        <p:spPr>
          <a:xfrm rot="960000">
            <a:off x="7542720" y="4519440"/>
            <a:ext cx="359640" cy="1387440"/>
          </a:xfrm>
          <a:prstGeom prst="rect">
            <a:avLst/>
          </a:prstGeom>
          <a:solidFill>
            <a:srgbClr val="ffffff">
              <a:alpha val="8000"/>
            </a:srgbClr>
          </a:solidFill>
          <a:ln w="36000">
            <a:solidFill>
              <a:srgbClr val="ff972f"/>
            </a:solidFill>
            <a:round/>
          </a:ln>
        </p:spPr>
        <p:style>
          <a:lnRef idx="0"/>
          <a:fillRef idx="0"/>
          <a:effectRef idx="0"/>
          <a:fontRef idx="minor"/>
        </p:style>
      </p:sp>
      <p:sp>
        <p:nvSpPr>
          <p:cNvPr id="142" name=""/>
          <p:cNvSpPr/>
          <p:nvPr/>
        </p:nvSpPr>
        <p:spPr>
          <a:xfrm>
            <a:off x="720000" y="3960000"/>
            <a:ext cx="4679640" cy="857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de-DE" sz="1800" spc="-1" strike="noStrike">
                <a:latin typeface="Arial"/>
              </a:rPr>
              <a:t>Select tracks in the orange area, and search for signals in pads to which the traces are connected</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144" name="TextBox 2"/>
          <p:cNvSpPr/>
          <p:nvPr/>
        </p:nvSpPr>
        <p:spPr>
          <a:xfrm>
            <a:off x="1114920" y="300600"/>
            <a:ext cx="702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ff00"/>
                </a:solidFill>
                <a:latin typeface="Arial"/>
                <a:ea typeface="DejaVu Sans"/>
              </a:rPr>
              <a:t>Goals of data analysis</a:t>
            </a:r>
            <a:endParaRPr b="0" lang="de-DE" sz="2400" spc="-1" strike="noStrike">
              <a:latin typeface="Arial"/>
            </a:endParaRPr>
          </a:p>
        </p:txBody>
      </p:sp>
      <p:sp>
        <p:nvSpPr>
          <p:cNvPr id="145" name="TextBox 5"/>
          <p:cNvSpPr/>
          <p:nvPr/>
        </p:nvSpPr>
        <p:spPr>
          <a:xfrm>
            <a:off x="588600" y="1063080"/>
            <a:ext cx="7025400" cy="2680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Arial"/>
                <a:ea typeface="DejaVu Sans"/>
              </a:rPr>
              <a:t>Cross talk 2</a:t>
            </a:r>
            <a:endParaRPr b="0" lang="de-DE" sz="2400" spc="-1" strike="noStrike">
              <a:latin typeface="Arial"/>
            </a:endParaRPr>
          </a:p>
          <a:p>
            <a:pPr>
              <a:lnSpc>
                <a:spcPct val="100000"/>
              </a:lnSpc>
              <a:buNone/>
            </a:pPr>
            <a:endParaRPr b="0" lang="de-DE" sz="2000" spc="-1" strike="noStrike">
              <a:latin typeface="Arial"/>
            </a:endParaRPr>
          </a:p>
          <a:p>
            <a:pPr>
              <a:lnSpc>
                <a:spcPct val="100000"/>
              </a:lnSpc>
              <a:buNone/>
            </a:pPr>
            <a:r>
              <a:rPr b="0" lang="en-US" sz="1800" spc="-1" strike="noStrike">
                <a:solidFill>
                  <a:srgbClr val="000000"/>
                </a:solidFill>
                <a:latin typeface="Arial"/>
                <a:ea typeface="DejaVu Sans"/>
              </a:rPr>
              <a:t>Both in Calice and GaAs sensors signal routing traces have a non-zero capacitance to neighbors, resulting in cross talk of signals between traces.</a:t>
            </a: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To study this effect runs with the beam spot in the lower part of the sensors should be used. Then, for signals in pads in the upper part, not covered by the beam, should be searched for.</a:t>
            </a:r>
            <a:endParaRPr b="0" lang="de-DE" sz="1800" spc="-1" strike="noStrike">
              <a:latin typeface="Arial"/>
            </a:endParaRPr>
          </a:p>
          <a:p>
            <a:pPr>
              <a:lnSpc>
                <a:spcPct val="100000"/>
              </a:lnSpc>
              <a:buNone/>
            </a:pPr>
            <a:r>
              <a:rPr b="0" lang="en-US" sz="1800" spc="-1" strike="noStrike">
                <a:solidFill>
                  <a:srgbClr val="000000"/>
                </a:solidFill>
                <a:latin typeface="Arial"/>
                <a:ea typeface="DejaVu Sans"/>
              </a:rPr>
              <a:t> </a:t>
            </a:r>
            <a:endParaRPr b="0" lang="de-DE" sz="1800" spc="-1" strike="noStrike">
              <a:latin typeface="Arial"/>
            </a:endParaRPr>
          </a:p>
        </p:txBody>
      </p:sp>
      <p:pic>
        <p:nvPicPr>
          <p:cNvPr id="146" name="Picture 6" descr=""/>
          <p:cNvPicPr/>
          <p:nvPr/>
        </p:nvPicPr>
        <p:blipFill>
          <a:blip r:embed="rId1"/>
          <a:srcRect l="13799" t="17685" r="12726" b="28558"/>
          <a:stretch/>
        </p:blipFill>
        <p:spPr>
          <a:xfrm>
            <a:off x="4320000" y="3780000"/>
            <a:ext cx="4602240" cy="2525400"/>
          </a:xfrm>
          <a:prstGeom prst="rect">
            <a:avLst/>
          </a:prstGeom>
          <a:ln w="0">
            <a:noFill/>
          </a:ln>
        </p:spPr>
      </p:pic>
      <p:sp>
        <p:nvSpPr>
          <p:cNvPr id="147" name=""/>
          <p:cNvSpPr/>
          <p:nvPr/>
        </p:nvSpPr>
        <p:spPr>
          <a:xfrm>
            <a:off x="5040000" y="5400000"/>
            <a:ext cx="899640" cy="539640"/>
          </a:xfrm>
          <a:prstGeom prst="ellipse">
            <a:avLst/>
          </a:prstGeom>
          <a:solidFill>
            <a:srgbClr val="ff860d">
              <a:alpha val="10000"/>
            </a:srgbClr>
          </a:solidFill>
          <a:ln w="36000">
            <a:solidFill>
              <a:srgbClr val="ff860d"/>
            </a:solidFill>
            <a:round/>
          </a:ln>
        </p:spPr>
        <p:style>
          <a:lnRef idx="0"/>
          <a:fillRef idx="0"/>
          <a:effectRef idx="0"/>
          <a:fontRef idx="minor"/>
        </p:style>
      </p:sp>
      <p:sp>
        <p:nvSpPr>
          <p:cNvPr id="148" name=""/>
          <p:cNvSpPr/>
          <p:nvPr/>
        </p:nvSpPr>
        <p:spPr>
          <a:xfrm>
            <a:off x="5220000" y="4320000"/>
            <a:ext cx="539640" cy="899640"/>
          </a:xfrm>
          <a:prstGeom prst="ellipse">
            <a:avLst/>
          </a:prstGeom>
          <a:solidFill>
            <a:srgbClr val="ff860d">
              <a:alpha val="10000"/>
            </a:srgbClr>
          </a:solidFill>
          <a:ln w="36000">
            <a:solidFill>
              <a:srgbClr val="ff860d"/>
            </a:solidFill>
            <a:round/>
          </a:ln>
        </p:spPr>
        <p:style>
          <a:lnRef idx="0"/>
          <a:fillRef idx="0"/>
          <a:effectRef idx="0"/>
          <a:fontRef idx="minor"/>
        </p:style>
      </p:sp>
      <p:sp>
        <p:nvSpPr>
          <p:cNvPr id="149" name=""/>
          <p:cNvSpPr/>
          <p:nvPr/>
        </p:nvSpPr>
        <p:spPr>
          <a:xfrm>
            <a:off x="3600000" y="5760000"/>
            <a:ext cx="1080000" cy="360"/>
          </a:xfrm>
          <a:prstGeom prst="line">
            <a:avLst/>
          </a:prstGeom>
          <a:ln w="36000">
            <a:solidFill>
              <a:srgbClr val="3465a4"/>
            </a:solidFill>
            <a:round/>
            <a:tailEnd len="med" type="triangle" w="med"/>
          </a:ln>
        </p:spPr>
        <p:style>
          <a:lnRef idx="0"/>
          <a:fillRef idx="0"/>
          <a:effectRef idx="0"/>
          <a:fontRef idx="minor"/>
        </p:style>
      </p:sp>
      <p:sp>
        <p:nvSpPr>
          <p:cNvPr id="150" name=""/>
          <p:cNvSpPr/>
          <p:nvPr/>
        </p:nvSpPr>
        <p:spPr>
          <a:xfrm>
            <a:off x="3600000" y="4500000"/>
            <a:ext cx="1080000" cy="360"/>
          </a:xfrm>
          <a:prstGeom prst="line">
            <a:avLst/>
          </a:prstGeom>
          <a:ln w="36000">
            <a:solidFill>
              <a:srgbClr val="3465a4"/>
            </a:solidFill>
            <a:round/>
            <a:tailEnd len="med" type="triangle" w="med"/>
          </a:ln>
        </p:spPr>
        <p:style>
          <a:lnRef idx="0"/>
          <a:fillRef idx="0"/>
          <a:effectRef idx="0"/>
          <a:fontRef idx="minor"/>
        </p:style>
      </p:sp>
      <p:sp>
        <p:nvSpPr>
          <p:cNvPr id="151" name=""/>
          <p:cNvSpPr/>
          <p:nvPr/>
        </p:nvSpPr>
        <p:spPr>
          <a:xfrm>
            <a:off x="1440000" y="5517720"/>
            <a:ext cx="197964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de-DE" sz="1800" spc="-1" strike="noStrike">
                <a:latin typeface="Arial"/>
              </a:rPr>
              <a:t>Beamspot here</a:t>
            </a:r>
            <a:endParaRPr b="0" lang="de-DE" sz="1800" spc="-1" strike="noStrike">
              <a:latin typeface="Arial"/>
            </a:endParaRPr>
          </a:p>
        </p:txBody>
      </p:sp>
      <p:sp>
        <p:nvSpPr>
          <p:cNvPr id="152" name=""/>
          <p:cNvSpPr/>
          <p:nvPr/>
        </p:nvSpPr>
        <p:spPr>
          <a:xfrm>
            <a:off x="1440000" y="3849840"/>
            <a:ext cx="2519640" cy="1369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de-DE" sz="1800" spc="-1" strike="noStrike">
                <a:latin typeface="Arial"/>
              </a:rPr>
              <a:t>Search for potetial signals here, in addition to signals in the beamspot area</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154" name="TextBox 2"/>
          <p:cNvSpPr/>
          <p:nvPr/>
        </p:nvSpPr>
        <p:spPr>
          <a:xfrm>
            <a:off x="1114920" y="300600"/>
            <a:ext cx="702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ff00"/>
                </a:solidFill>
                <a:latin typeface="Arial"/>
                <a:ea typeface="DejaVu Sans"/>
              </a:rPr>
              <a:t>Goals of data analysis</a:t>
            </a:r>
            <a:endParaRPr b="0" lang="de-DE" sz="2400" spc="-1" strike="noStrike">
              <a:latin typeface="Arial"/>
            </a:endParaRPr>
          </a:p>
        </p:txBody>
      </p:sp>
      <p:sp>
        <p:nvSpPr>
          <p:cNvPr id="155" name="TextBox 1"/>
          <p:cNvSpPr/>
          <p:nvPr/>
        </p:nvSpPr>
        <p:spPr>
          <a:xfrm>
            <a:off x="900000" y="1340280"/>
            <a:ext cx="7903800" cy="3686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Arial"/>
                <a:ea typeface="DejaVu Sans"/>
              </a:rPr>
              <a:t>Analysis of data with tungsten absorber</a:t>
            </a:r>
            <a:endParaRPr b="0" lang="de-DE" sz="2400" spc="-1" strike="noStrike">
              <a:latin typeface="Arial"/>
            </a:endParaRPr>
          </a:p>
          <a:p>
            <a:pPr>
              <a:lnSpc>
                <a:spcPct val="100000"/>
              </a:lnSpc>
              <a:buNone/>
            </a:pPr>
            <a:endParaRPr b="0" lang="de-DE" sz="1600" spc="-1" strike="noStrike">
              <a:latin typeface="Arial"/>
            </a:endParaRPr>
          </a:p>
          <a:p>
            <a:pPr marL="343080" indent="-343080">
              <a:lnSpc>
                <a:spcPct val="100000"/>
              </a:lnSpc>
              <a:buClr>
                <a:srgbClr val="002060"/>
              </a:buClr>
              <a:buSzPct val="149000"/>
              <a:buFont typeface="Arial"/>
              <a:buChar char="•"/>
            </a:pPr>
            <a:r>
              <a:rPr b="0" lang="en-US" sz="2000" spc="-1" strike="noStrike">
                <a:solidFill>
                  <a:srgbClr val="000000"/>
                </a:solidFill>
                <a:latin typeface="Arial"/>
                <a:ea typeface="DejaVu Sans"/>
              </a:rPr>
              <a:t>Understand the response of the readout to larger signals, potential cross talk</a:t>
            </a:r>
            <a:endParaRPr b="0" lang="de-DE" sz="2000" spc="-1" strike="noStrike">
              <a:latin typeface="Arial"/>
            </a:endParaRPr>
          </a:p>
          <a:p>
            <a:pPr>
              <a:lnSpc>
                <a:spcPct val="100000"/>
              </a:lnSpc>
              <a:buNone/>
            </a:pPr>
            <a:endParaRPr b="0" lang="de-DE" sz="2000" spc="-1" strike="noStrike">
              <a:latin typeface="Arial"/>
            </a:endParaRPr>
          </a:p>
          <a:p>
            <a:pPr marL="343080" indent="-343080">
              <a:lnSpc>
                <a:spcPct val="100000"/>
              </a:lnSpc>
              <a:buClr>
                <a:srgbClr val="002060"/>
              </a:buClr>
              <a:buSzPct val="149000"/>
              <a:buFont typeface="Arial"/>
              <a:buChar char="•"/>
            </a:pPr>
            <a:r>
              <a:rPr b="0" lang="en-US" sz="2000" spc="-1" strike="noStrike">
                <a:solidFill>
                  <a:srgbClr val="000000"/>
                </a:solidFill>
                <a:latin typeface="Arial"/>
                <a:ea typeface="DejaVu Sans"/>
              </a:rPr>
              <a:t>Understand the response for “low gain”, define the overlap in amplitudes</a:t>
            </a:r>
            <a:endParaRPr b="0" lang="de-DE" sz="2000" spc="-1" strike="noStrike">
              <a:latin typeface="Arial"/>
            </a:endParaRPr>
          </a:p>
          <a:p>
            <a:pPr>
              <a:lnSpc>
                <a:spcPct val="100000"/>
              </a:lnSpc>
              <a:buNone/>
            </a:pPr>
            <a:endParaRPr b="0" lang="de-DE" sz="2000" spc="-1" strike="noStrike">
              <a:latin typeface="Arial"/>
            </a:endParaRPr>
          </a:p>
          <a:p>
            <a:pPr marL="343080" indent="-343080">
              <a:lnSpc>
                <a:spcPct val="100000"/>
              </a:lnSpc>
              <a:buClr>
                <a:srgbClr val="002060"/>
              </a:buClr>
              <a:buSzPct val="149000"/>
              <a:buFont typeface="Arial"/>
              <a:buChar char="•"/>
            </a:pPr>
            <a:r>
              <a:rPr b="0" lang="en-US" sz="2000" spc="-1" strike="noStrike">
                <a:solidFill>
                  <a:srgbClr val="000000"/>
                </a:solidFill>
                <a:latin typeface="Arial"/>
                <a:ea typeface="DejaVu Sans"/>
              </a:rPr>
              <a:t>Illustrate longitudinal and transversal shower profiles, compare with simulation and previous results (our first measurements of the shower tails)</a:t>
            </a:r>
            <a:endParaRPr b="0" lang="de-DE" sz="2000" spc="-1" strike="noStrike">
              <a:latin typeface="Arial"/>
            </a:endParaRPr>
          </a:p>
          <a:p>
            <a:pPr>
              <a:lnSpc>
                <a:spcPct val="100000"/>
              </a:lnSpc>
              <a:buNone/>
            </a:pPr>
            <a:endParaRPr b="0" lang="de-DE"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900000" y="0"/>
            <a:ext cx="8217360" cy="898200"/>
          </a:xfrm>
          <a:prstGeom prst="rect">
            <a:avLst/>
          </a:prstGeom>
          <a:noFill/>
          <a:ln w="0">
            <a:noFill/>
          </a:ln>
        </p:spPr>
        <p:txBody>
          <a:bodyPr numCol="1" spcCol="0" lIns="0" rIns="0" tIns="0" bIns="0" anchor="b">
            <a:noAutofit/>
          </a:bodyPr>
          <a:p>
            <a:pPr>
              <a:lnSpc>
                <a:spcPct val="80000"/>
              </a:lnSpc>
              <a:buNone/>
            </a:pPr>
            <a:r>
              <a:rPr b="1" lang="en-US" sz="2800" spc="-1" strike="noStrike">
                <a:solidFill>
                  <a:srgbClr val="ffffff"/>
                </a:solidFill>
                <a:latin typeface="Arial"/>
              </a:rPr>
              <a:t>  </a:t>
            </a:r>
            <a:endParaRPr b="0" lang="de-DE" sz="2800" spc="-1" strike="noStrike">
              <a:latin typeface="Arial"/>
            </a:endParaRPr>
          </a:p>
        </p:txBody>
      </p:sp>
      <p:sp>
        <p:nvSpPr>
          <p:cNvPr id="157" name="Text Box 13"/>
          <p:cNvSpPr/>
          <p:nvPr/>
        </p:nvSpPr>
        <p:spPr>
          <a:xfrm>
            <a:off x="350640" y="936360"/>
            <a:ext cx="8429760" cy="1796760"/>
          </a:xfrm>
          <a:prstGeom prst="rect">
            <a:avLst/>
          </a:prstGeom>
          <a:solidFill>
            <a:srgbClr val="ffffcc"/>
          </a:solid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Arial"/>
                <a:ea typeface="DejaVu Sans"/>
              </a:rPr>
              <a:t>4.5 GeV electron beam,</a:t>
            </a:r>
            <a:endParaRPr b="0" lang="de-DE" sz="2400" spc="-1" strike="noStrike">
              <a:latin typeface="Arial"/>
            </a:endParaRPr>
          </a:p>
          <a:p>
            <a:pPr>
              <a:lnSpc>
                <a:spcPct val="100000"/>
              </a:lnSpc>
              <a:buNone/>
            </a:pPr>
            <a:r>
              <a:rPr b="0" lang="en-US" sz="2400" spc="-1" strike="noStrike">
                <a:solidFill>
                  <a:srgbClr val="000000"/>
                </a:solidFill>
                <a:latin typeface="Arial"/>
                <a:ea typeface="DejaVu Sans"/>
              </a:rPr>
              <a:t>500 </a:t>
            </a:r>
            <a:r>
              <a:rPr b="0" lang="el-GR" sz="2400" spc="-1" strike="noStrike">
                <a:solidFill>
                  <a:srgbClr val="000000"/>
                </a:solidFill>
                <a:latin typeface="Arial"/>
                <a:ea typeface="DejaVu Sans"/>
              </a:rPr>
              <a:t>μ</a:t>
            </a:r>
            <a:r>
              <a:rPr b="0" lang="de-DE" sz="2400" spc="-1" strike="noStrike">
                <a:solidFill>
                  <a:srgbClr val="000000"/>
                </a:solidFill>
                <a:latin typeface="Arial"/>
                <a:ea typeface="DejaVu Sans"/>
              </a:rPr>
              <a:t>m sensor thickness</a:t>
            </a:r>
            <a:endParaRPr b="0" lang="de-DE" sz="2400" spc="-1" strike="noStrike">
              <a:latin typeface="Arial"/>
            </a:endParaRPr>
          </a:p>
          <a:p>
            <a:pPr>
              <a:lnSpc>
                <a:spcPct val="100000"/>
              </a:lnSpc>
              <a:buNone/>
            </a:pPr>
            <a:r>
              <a:rPr b="0" lang="de-DE" sz="2400" spc="-1" strike="noStrike">
                <a:solidFill>
                  <a:srgbClr val="000000"/>
                </a:solidFill>
                <a:latin typeface="Arial"/>
                <a:ea typeface="DejaVu Sans"/>
              </a:rPr>
              <a:t>GEANT4 simulation</a:t>
            </a:r>
            <a:r>
              <a:rPr b="0" lang="en-US" sz="2400" spc="-1" strike="noStrike">
                <a:solidFill>
                  <a:srgbClr val="000000"/>
                </a:solidFill>
                <a:latin typeface="Arial"/>
                <a:ea typeface="DejaVu Sans"/>
              </a:rPr>
              <a:t> </a:t>
            </a:r>
            <a:endParaRPr b="0" lang="de-DE" sz="2400" spc="-1" strike="noStrike">
              <a:latin typeface="Arial"/>
            </a:endParaRPr>
          </a:p>
          <a:p>
            <a:pPr>
              <a:lnSpc>
                <a:spcPct val="100000"/>
              </a:lnSpc>
              <a:buNone/>
            </a:pPr>
            <a:endParaRPr b="0" lang="de-DE" sz="2000" spc="-1" strike="noStrike">
              <a:latin typeface="Arial"/>
            </a:endParaRPr>
          </a:p>
          <a:p>
            <a:pPr>
              <a:lnSpc>
                <a:spcPct val="100000"/>
              </a:lnSpc>
              <a:buNone/>
            </a:pPr>
            <a:endParaRPr b="0" lang="de-DE" sz="2000" spc="-1" strike="noStrike">
              <a:latin typeface="Arial"/>
            </a:endParaRPr>
          </a:p>
        </p:txBody>
      </p:sp>
      <p:pic>
        <p:nvPicPr>
          <p:cNvPr id="158" name="Picture 1" descr=""/>
          <p:cNvPicPr/>
          <p:nvPr/>
        </p:nvPicPr>
        <p:blipFill>
          <a:blip r:embed="rId1"/>
          <a:stretch/>
        </p:blipFill>
        <p:spPr>
          <a:xfrm>
            <a:off x="4807440" y="900000"/>
            <a:ext cx="4069080" cy="4132080"/>
          </a:xfrm>
          <a:prstGeom prst="rect">
            <a:avLst/>
          </a:prstGeom>
          <a:ln w="0">
            <a:noFill/>
          </a:ln>
        </p:spPr>
      </p:pic>
      <p:pic>
        <p:nvPicPr>
          <p:cNvPr id="159" name="Picture 2" descr=""/>
          <p:cNvPicPr/>
          <p:nvPr/>
        </p:nvPicPr>
        <p:blipFill>
          <a:blip r:embed="rId2"/>
          <a:stretch/>
        </p:blipFill>
        <p:spPr>
          <a:xfrm>
            <a:off x="401760" y="5056560"/>
            <a:ext cx="3217680" cy="1279800"/>
          </a:xfrm>
          <a:prstGeom prst="rect">
            <a:avLst/>
          </a:prstGeom>
          <a:ln w="0">
            <a:noFill/>
          </a:ln>
        </p:spPr>
      </p:pic>
      <p:sp>
        <p:nvSpPr>
          <p:cNvPr id="160" name="Text Box 13"/>
          <p:cNvSpPr/>
          <p:nvPr/>
        </p:nvSpPr>
        <p:spPr>
          <a:xfrm>
            <a:off x="3591000" y="4428720"/>
            <a:ext cx="5067000" cy="1918440"/>
          </a:xfrm>
          <a:prstGeom prst="rect">
            <a:avLst/>
          </a:prstGeom>
          <a:solidFill>
            <a:srgbClr val="ffffcc"/>
          </a:solid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Arial"/>
                <a:ea typeface="DejaVu Sans"/>
              </a:rPr>
              <a:t>Estimated number of e/h pairs per </a:t>
            </a:r>
            <a:r>
              <a:rPr b="0" lang="el-GR" sz="2400" spc="-1" strike="noStrike">
                <a:solidFill>
                  <a:srgbClr val="000000"/>
                </a:solidFill>
                <a:latin typeface="Arial"/>
                <a:ea typeface="DejaVu Sans"/>
              </a:rPr>
              <a:t>μ</a:t>
            </a:r>
            <a:r>
              <a:rPr b="0" lang="de-DE" sz="2400" spc="-1" strike="noStrike">
                <a:solidFill>
                  <a:srgbClr val="000000"/>
                </a:solidFill>
                <a:latin typeface="Arial"/>
                <a:ea typeface="DejaVu Sans"/>
              </a:rPr>
              <a:t>m GaAs for different electron energies,</a:t>
            </a:r>
            <a:endParaRPr b="0" lang="de-DE" sz="2400" spc="-1" strike="noStrike">
              <a:latin typeface="Arial"/>
            </a:endParaRPr>
          </a:p>
          <a:p>
            <a:pPr>
              <a:lnSpc>
                <a:spcPct val="100000"/>
              </a:lnSpc>
              <a:buNone/>
            </a:pPr>
            <a:r>
              <a:rPr b="0" lang="de-DE" sz="2400" spc="-1" strike="noStrike">
                <a:solidFill>
                  <a:srgbClr val="000000"/>
                </a:solidFill>
                <a:latin typeface="Arial"/>
                <a:ea typeface="DejaVu Sans"/>
              </a:rPr>
              <a:t>In a 500 </a:t>
            </a:r>
            <a:r>
              <a:rPr b="0" lang="el-GR" sz="2400" spc="-1" strike="noStrike">
                <a:solidFill>
                  <a:srgbClr val="000000"/>
                </a:solidFill>
                <a:latin typeface="Arial"/>
                <a:ea typeface="DejaVu Sans"/>
              </a:rPr>
              <a:t>μ</a:t>
            </a:r>
            <a:r>
              <a:rPr b="0" lang="de-DE" sz="2400" spc="-1" strike="noStrike">
                <a:solidFill>
                  <a:srgbClr val="000000"/>
                </a:solidFill>
                <a:latin typeface="Arial"/>
                <a:ea typeface="DejaVu Sans"/>
              </a:rPr>
              <a:t>m thick sensor this corresponds to 41000 electrons</a:t>
            </a:r>
            <a:endParaRPr b="0" lang="de-DE" sz="2400" spc="-1" strike="noStrike">
              <a:latin typeface="Arial"/>
            </a:endParaRPr>
          </a:p>
        </p:txBody>
      </p:sp>
      <p:sp>
        <p:nvSpPr>
          <p:cNvPr id="161" name="Straight Arrow Connector 4"/>
          <p:cNvSpPr/>
          <p:nvPr/>
        </p:nvSpPr>
        <p:spPr>
          <a:xfrm>
            <a:off x="1927440" y="2357640"/>
            <a:ext cx="2382840" cy="360"/>
          </a:xfrm>
          <a:custGeom>
            <a:avLst/>
            <a:gdLst/>
            <a:ahLst/>
            <a:rect l="l" t="t" r="r" b="b"/>
            <a:pathLst>
              <a:path w="21600" h="21600">
                <a:moveTo>
                  <a:pt x="0" y="0"/>
                </a:moveTo>
                <a:lnTo>
                  <a:pt x="21600" y="21600"/>
                </a:lnTo>
              </a:path>
            </a:pathLst>
          </a:custGeom>
          <a:solidFill>
            <a:srgbClr val="00a5eb"/>
          </a:solidFill>
          <a:ln w="76320">
            <a:solidFill>
              <a:srgbClr val="ff0000"/>
            </a:solidFill>
            <a:round/>
            <a:tailEnd len="med" type="triangle" w="med"/>
          </a:ln>
        </p:spPr>
        <p:style>
          <a:lnRef idx="0"/>
          <a:fillRef idx="0"/>
          <a:effectRef idx="0"/>
          <a:fontRef idx="minor"/>
        </p:style>
      </p:sp>
      <p:sp>
        <p:nvSpPr>
          <p:cNvPr id="162" name="Straight Arrow Connector 8"/>
          <p:cNvSpPr/>
          <p:nvPr/>
        </p:nvSpPr>
        <p:spPr>
          <a:xfrm flipH="1" flipV="1">
            <a:off x="1556280" y="4788000"/>
            <a:ext cx="2019960" cy="30960"/>
          </a:xfrm>
          <a:custGeom>
            <a:avLst/>
            <a:gdLst/>
            <a:ahLst/>
            <a:rect l="l" t="t" r="r" b="b"/>
            <a:pathLst>
              <a:path w="21600" h="21600">
                <a:moveTo>
                  <a:pt x="0" y="0"/>
                </a:moveTo>
                <a:lnTo>
                  <a:pt x="21600" y="21600"/>
                </a:lnTo>
              </a:path>
            </a:pathLst>
          </a:custGeom>
          <a:solidFill>
            <a:srgbClr val="00a5eb"/>
          </a:solidFill>
          <a:ln w="76320">
            <a:solidFill>
              <a:srgbClr val="ff0000"/>
            </a:solidFill>
            <a:round/>
            <a:tailEnd len="med" type="triangle" w="med"/>
          </a:ln>
        </p:spPr>
        <p:style>
          <a:lnRef idx="0"/>
          <a:fillRef idx="0"/>
          <a:effectRef idx="0"/>
          <a:fontRef idx="minor"/>
        </p:style>
      </p:sp>
      <p:sp>
        <p:nvSpPr>
          <p:cNvPr id="163" name="TextBox 12"/>
          <p:cNvSpPr/>
          <p:nvPr/>
        </p:nvSpPr>
        <p:spPr>
          <a:xfrm>
            <a:off x="1114920" y="300600"/>
            <a:ext cx="7025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ff00"/>
                </a:solidFill>
                <a:latin typeface="Arial"/>
                <a:ea typeface="DejaVu Sans"/>
              </a:rPr>
              <a:t>Goals of data analysis</a:t>
            </a:r>
            <a:endParaRPr b="0" lang="de-DE"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PPT-Vorlage_en</Template>
  <TotalTime>547</TotalTime>
  <Application>LibreOffice/7.3.6.2$Windows_X86_64 LibreOffice_project/c28ca90fd6e1a19e189fc16c05f8f8924961e12e</Application>
  <AppVersion>15.0000</AppVersion>
  <Company>DESY Zeuthen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2012-02-28T14:56:30Z</dcterms:created>
  <dc:creator>DESY Mitarbeiter</dc:creator>
  <dc:description/>
  <dc:language>de-DE</dc:language>
  <cp:lastModifiedBy/>
  <dcterms:modified xsi:type="dcterms:W3CDTF">2023-02-20T15:46:09Z</dcterms:modified>
  <cp:revision>279</cp:revision>
  <dc:subject/>
  <dc:title>BCM1F Workshop Report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7</vt:r8>
  </property>
  <property fmtid="{D5CDD505-2E9C-101B-9397-08002B2CF9AE}" pid="3" name="PresentationFormat">
    <vt:lpwstr>On-screen Show (4:3)</vt:lpwstr>
  </property>
  <property fmtid="{D5CDD505-2E9C-101B-9397-08002B2CF9AE}" pid="4" name="Slides">
    <vt:r8>7</vt:r8>
  </property>
</Properties>
</file>