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72" r:id="rId2"/>
    <p:sldMasterId id="2147483648" r:id="rId3"/>
    <p:sldMasterId id="2147483660" r:id="rId4"/>
  </p:sldMasterIdLst>
  <p:notesMasterIdLst>
    <p:notesMasterId r:id="rId6"/>
  </p:notesMasterIdLst>
  <p:sldIdLst>
    <p:sldId id="4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luca Iori" initials="GI" lastIdx="8" clrIdx="0"/>
  <p:cmAuthor id="2" name="Mustafa Alzu'bi" initials="MA" lastIdx="1" clrIdx="1"/>
  <p:cmAuthor id="3" name="Axel KAPROLAT" initials="AK" lastIdx="1" clrIdx="2">
    <p:extLst>
      <p:ext uri="{19B8F6BF-5375-455C-9EA6-DF929625EA0E}">
        <p15:presenceInfo xmlns:p15="http://schemas.microsoft.com/office/powerpoint/2012/main" userId="4a50a930efd065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F145B"/>
    <a:srgbClr val="32D632"/>
    <a:srgbClr val="070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7" autoAdjust="0"/>
    <p:restoredTop sz="97391" autoAdjust="0"/>
  </p:normalViewPr>
  <p:slideViewPr>
    <p:cSldViewPr snapToGrid="0" snapToObjects="1">
      <p:cViewPr varScale="1">
        <p:scale>
          <a:sx n="157" d="100"/>
          <a:sy n="157" d="100"/>
        </p:scale>
        <p:origin x="192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2370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E695D-5565-7F44-AC34-8BC52D8FE36F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DF613-37E1-6747-8DAC-C24667F2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799" y="4337488"/>
            <a:ext cx="5644055" cy="4034002"/>
          </a:xfrm>
        </p:spPr>
        <p:txBody>
          <a:bodyPr/>
          <a:lstStyle/>
          <a:p>
            <a:r>
              <a:rPr lang="de-DE" dirty="0"/>
              <a:t>First </a:t>
            </a:r>
            <a:r>
              <a:rPr lang="de-DE" dirty="0" err="1"/>
              <a:t>event</a:t>
            </a:r>
            <a:r>
              <a:rPr lang="de-DE" dirty="0"/>
              <a:t> to </a:t>
            </a:r>
            <a:r>
              <a:rPr lang="de-DE" dirty="0" err="1"/>
              <a:t>mention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Autrans</a:t>
            </a:r>
            <a:r>
              <a:rPr lang="de-DE" dirty="0"/>
              <a:t> TDR </a:t>
            </a:r>
            <a:r>
              <a:rPr lang="de-DE" dirty="0" err="1"/>
              <a:t>writing</a:t>
            </a:r>
            <a:r>
              <a:rPr lang="de-DE" dirty="0"/>
              <a:t> </a:t>
            </a:r>
            <a:r>
              <a:rPr lang="de-DE" dirty="0" err="1"/>
              <a:t>retreat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Bulding</a:t>
            </a:r>
            <a:r>
              <a:rPr lang="de-DE" dirty="0"/>
              <a:t> on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investigated</a:t>
            </a:r>
            <a:r>
              <a:rPr lang="de-DE" dirty="0"/>
              <a:t> in 2019</a:t>
            </a:r>
          </a:p>
          <a:p>
            <a:r>
              <a:rPr lang="de-DE" dirty="0"/>
              <a:t>    (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others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a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held</a:t>
            </a:r>
            <a:r>
              <a:rPr lang="de-DE" dirty="0"/>
              <a:t> at PSI in </a:t>
            </a:r>
            <a:r>
              <a:rPr lang="de-DE" dirty="0" err="1"/>
              <a:t>summer</a:t>
            </a:r>
            <a:r>
              <a:rPr lang="de-DE" dirty="0"/>
              <a:t>)</a:t>
            </a:r>
          </a:p>
          <a:p>
            <a:r>
              <a:rPr lang="de-DE" dirty="0" err="1"/>
              <a:t>some</a:t>
            </a:r>
            <a:r>
              <a:rPr lang="de-DE" dirty="0"/>
              <a:t> 15 </a:t>
            </a:r>
            <a:r>
              <a:rPr lang="de-DE" dirty="0" err="1"/>
              <a:t>activitsts</a:t>
            </a:r>
            <a:r>
              <a:rPr lang="de-DE" dirty="0"/>
              <a:t> from WP4 and WP7 </a:t>
            </a:r>
            <a:r>
              <a:rPr lang="de-DE" dirty="0" err="1"/>
              <a:t>came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 for 3 </a:t>
            </a:r>
            <a:r>
              <a:rPr lang="de-DE" dirty="0" err="1"/>
              <a:t>days</a:t>
            </a:r>
            <a:r>
              <a:rPr lang="de-DE" dirty="0"/>
              <a:t> to:</a:t>
            </a:r>
          </a:p>
          <a:p>
            <a:endParaRPr lang="de-DE" dirty="0"/>
          </a:p>
          <a:p>
            <a:r>
              <a:rPr lang="de-DE" dirty="0"/>
              <a:t>Review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bits</a:t>
            </a:r>
            <a:r>
              <a:rPr lang="de-DE" dirty="0"/>
              <a:t> and </a:t>
            </a:r>
            <a:r>
              <a:rPr lang="de-DE" dirty="0" err="1"/>
              <a:t>pieces</a:t>
            </a:r>
            <a:r>
              <a:rPr lang="de-DE" dirty="0"/>
              <a:t> and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writing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possible. </a:t>
            </a:r>
          </a:p>
          <a:p>
            <a:endParaRPr lang="de-DE" dirty="0"/>
          </a:p>
          <a:p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quickly</a:t>
            </a:r>
            <a:r>
              <a:rPr lang="de-DE" dirty="0"/>
              <a:t> </a:t>
            </a:r>
            <a:r>
              <a:rPr lang="de-DE" dirty="0" err="1"/>
              <a:t>realised</a:t>
            </a:r>
            <a:endParaRPr lang="de-DE" dirty="0"/>
          </a:p>
          <a:p>
            <a:endParaRPr lang="de-DE" dirty="0"/>
          </a:p>
          <a:p>
            <a:r>
              <a:rPr lang="de-DE" dirty="0"/>
              <a:t>Change of </a:t>
            </a:r>
            <a:r>
              <a:rPr lang="de-DE" dirty="0" err="1"/>
              <a:t>timeline</a:t>
            </a:r>
            <a:r>
              <a:rPr lang="de-DE" dirty="0"/>
              <a:t> (TDR </a:t>
            </a:r>
            <a:r>
              <a:rPr lang="de-DE" dirty="0" err="1"/>
              <a:t>later</a:t>
            </a:r>
            <a:r>
              <a:rPr lang="de-DE" dirty="0"/>
              <a:t>, </a:t>
            </a:r>
            <a:r>
              <a:rPr lang="de-DE" dirty="0" err="1"/>
              <a:t>Exp</a:t>
            </a:r>
            <a:r>
              <a:rPr lang="de-DE" dirty="0"/>
              <a:t> Station </a:t>
            </a:r>
            <a:r>
              <a:rPr lang="de-DE" dirty="0" err="1"/>
              <a:t>earlier</a:t>
            </a:r>
            <a:r>
              <a:rPr lang="de-DE" dirty="0"/>
              <a:t>)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of </a:t>
            </a:r>
            <a:r>
              <a:rPr lang="de-DE" dirty="0" err="1"/>
              <a:t>benefit</a:t>
            </a:r>
            <a:r>
              <a:rPr lang="de-DE" dirty="0"/>
              <a:t> to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endParaRPr lang="de-DE" dirty="0"/>
          </a:p>
          <a:p>
            <a:endParaRPr lang="de-DE" dirty="0"/>
          </a:p>
          <a:p>
            <a:r>
              <a:rPr lang="de-DE" dirty="0"/>
              <a:t>So,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intensely</a:t>
            </a:r>
            <a:endParaRPr lang="de-DE" dirty="0"/>
          </a:p>
          <a:p>
            <a:r>
              <a:rPr lang="de-DE" dirty="0"/>
              <a:t>        </a:t>
            </a:r>
            <a:r>
              <a:rPr lang="de-DE" dirty="0" err="1"/>
              <a:t>worked</a:t>
            </a:r>
            <a:r>
              <a:rPr lang="de-DE" dirty="0"/>
              <a:t> on </a:t>
            </a:r>
            <a:r>
              <a:rPr lang="de-DE" dirty="0" err="1"/>
              <a:t>raytracing</a:t>
            </a:r>
            <a:endParaRPr lang="de-DE" dirty="0"/>
          </a:p>
          <a:p>
            <a:r>
              <a:rPr lang="de-DE" dirty="0"/>
              <a:t>        </a:t>
            </a:r>
            <a:r>
              <a:rPr lang="de-DE" dirty="0" err="1"/>
              <a:t>flux</a:t>
            </a:r>
            <a:r>
              <a:rPr lang="de-DE" dirty="0"/>
              <a:t> </a:t>
            </a:r>
            <a:r>
              <a:rPr lang="de-DE" dirty="0" err="1"/>
              <a:t>calculations</a:t>
            </a:r>
            <a:r>
              <a:rPr lang="de-DE" dirty="0"/>
              <a:t>, and </a:t>
            </a:r>
            <a:r>
              <a:rPr lang="de-DE" dirty="0" err="1"/>
              <a:t>some</a:t>
            </a:r>
            <a:endParaRPr lang="de-DE" dirty="0"/>
          </a:p>
          <a:p>
            <a:r>
              <a:rPr lang="de-DE" dirty="0"/>
              <a:t>        </a:t>
            </a:r>
            <a:r>
              <a:rPr lang="de-DE" dirty="0" err="1"/>
              <a:t>input</a:t>
            </a:r>
            <a:r>
              <a:rPr lang="de-DE" dirty="0"/>
              <a:t> for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colleagues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science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</a:p>
          <a:p>
            <a:r>
              <a:rPr lang="de-DE" dirty="0"/>
              <a:t>(</a:t>
            </a:r>
            <a:r>
              <a:rPr lang="de-DE" dirty="0" err="1"/>
              <a:t>user</a:t>
            </a:r>
            <a:r>
              <a:rPr lang="de-DE" dirty="0"/>
              <a:t>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err="1"/>
              <a:t>scarse</a:t>
            </a:r>
            <a:r>
              <a:rPr lang="de-DE" dirty="0"/>
              <a:t>, so </a:t>
            </a:r>
            <a:r>
              <a:rPr lang="de-DE" dirty="0" err="1"/>
              <a:t>beamline</a:t>
            </a:r>
            <a:r>
              <a:rPr lang="de-DE" dirty="0"/>
              <a:t> </a:t>
            </a:r>
            <a:r>
              <a:rPr lang="de-DE" dirty="0" err="1"/>
              <a:t>determines</a:t>
            </a:r>
            <a:r>
              <a:rPr lang="de-DE" dirty="0"/>
              <a:t> </a:t>
            </a:r>
            <a:r>
              <a:rPr lang="de-DE" dirty="0" err="1"/>
              <a:t>sc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Very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 (and,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turned</a:t>
            </a:r>
            <a:r>
              <a:rPr lang="de-DE" dirty="0"/>
              <a:t> out,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for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zoom </a:t>
            </a:r>
            <a:r>
              <a:rPr lang="de-DE" dirty="0" err="1"/>
              <a:t>phase</a:t>
            </a:r>
            <a:r>
              <a:rPr lang="de-DE" dirty="0"/>
              <a:t> </a:t>
            </a:r>
            <a:r>
              <a:rPr lang="de-DE" dirty="0" err="1"/>
              <a:t>afterwards</a:t>
            </a:r>
            <a:r>
              <a:rPr lang="de-DE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3DF613-37E1-6747-8DAC-C24667F27F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3152" y="0"/>
            <a:ext cx="1945178" cy="6858000"/>
          </a:xfrm>
          <a:prstGeom prst="rect">
            <a:avLst/>
          </a:prstGeom>
          <a:solidFill>
            <a:srgbClr val="0707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" y="1034625"/>
            <a:ext cx="1945178" cy="114578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47675" y="2317025"/>
            <a:ext cx="17145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err="1">
                <a:solidFill>
                  <a:schemeClr val="bg1"/>
                </a:solidFill>
              </a:rPr>
              <a:t>BEAmline</a:t>
            </a:r>
            <a:r>
              <a:rPr lang="en-US" sz="1050">
                <a:solidFill>
                  <a:schemeClr val="bg1"/>
                </a:solidFill>
              </a:rPr>
              <a:t> for Tomography at SESAME</a:t>
            </a:r>
            <a:endParaRPr lang="en-GB" sz="105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43160" y="5653561"/>
            <a:ext cx="1932652" cy="3000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1350" dirty="0">
                <a:solidFill>
                  <a:srgbClr val="F37121"/>
                </a:solidFill>
              </a:rPr>
              <a:t>WP3</a:t>
            </a:r>
            <a:endParaRPr lang="en-US" sz="135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244" y="6397603"/>
            <a:ext cx="531942" cy="276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981" y="6392972"/>
            <a:ext cx="836906" cy="2861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683" y="6311810"/>
            <a:ext cx="448466" cy="4484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945" y="6311416"/>
            <a:ext cx="673881" cy="4492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240" y="6391481"/>
            <a:ext cx="569595" cy="2891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630" y="6410869"/>
            <a:ext cx="682760" cy="25034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185" y="6274157"/>
            <a:ext cx="385870" cy="5237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849" y="6388908"/>
            <a:ext cx="838892" cy="29427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620" y="6247756"/>
            <a:ext cx="452824" cy="5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4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9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14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633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5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828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96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495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kick-off meeting - Communicating on the project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18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45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31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239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27 &amp; 28 February 2020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08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34FCA-1E4B-384F-8649-8E4164DD5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4F721-1136-F64F-A44E-5E415727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99512-ACBB-AE48-A3E5-6E1A6FA3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AAB0B-D287-E243-8972-DFBE5A0F1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154D9-1D39-AA4D-A55B-8306D47B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802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44F86-9B20-524E-A2E1-EC3E2B381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3965-02F8-9640-9C8F-E488229F6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05C41-52F0-844F-85B1-FFA122036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101E8-283B-4B47-8CAA-999D46238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928EC-03A5-BA4E-B3A3-05B54D9B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673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C133-D318-914A-82F3-F54AA8F5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C5966-A569-7444-AD22-6D66EDA88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A4224-B298-DD4D-9718-A75BCE1E5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751A8-0415-7E45-BA9E-EC02305A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C6F91-45E4-F849-B651-B5598035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041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E047-A288-F74F-89DA-F82C86F4A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0608B-5EF0-3649-A3AF-AA9A988AB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D8903A-52D2-D245-9CBD-A6ADFB3BD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A29F8-346D-CE43-911A-DA53A2D9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E539E-6F6D-6442-99EF-96972F31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C1A09-13FD-7C4F-9BF5-4E51319B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3920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6518-7DDA-B645-B18F-732F6ED4D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E8525-8941-BA4E-BB8D-CF2F6975E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50FDE-62C5-CD4A-B6EA-F9938D69D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4E8B0C-0FE4-4043-97AB-6E56F914A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806A6E-19E4-4745-8A11-006D7D710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37F6FB-FBE0-4A42-99D6-50047932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C6300-3A9D-2949-A876-9E0B9390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EE44B-FBF4-6E46-A860-51773C585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725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054D-63D9-C341-A3F4-B2482761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A14D18-37F8-0A47-8C4B-2E1702BC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B0299A-3762-BE42-BB93-8D1CF45E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323CD-1667-DA48-8BDB-89C54520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689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09F7FE-B255-404F-8434-831CAF73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E273F-517A-834E-8D11-CAB806B7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145F2-D213-7942-B47E-3DF46AF5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55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108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8A188-4871-3748-8818-C6777EA5B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20E8-E643-4048-8EDB-156478F16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3CA26-43E8-3E4F-8AC8-7B0B18B65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874A6-168A-3F44-935E-AF164A32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CD56B-1132-E84B-B45F-244605AA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5C903-3829-4842-BAF0-5EA352F4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6242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B803-91E9-8045-A9FE-92857CD6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4802D6-5815-304A-907C-4346A8B8F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E8103-59C3-7342-82B1-7BD347A50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5FDA7-21D4-7B41-B9AD-A06231C3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558B8-6128-774F-B473-C88183B5F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7FC0D-E4F5-E240-AD42-6D9172F0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2560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26474-7A8C-7543-AA02-86E575AB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181FD-506B-054A-AEDA-12C53D135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6F630-F90D-634E-BD60-191F4326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8D179-F5F2-4745-A237-C76B508D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D3B7C-234D-EF4C-BA2E-039DE9CE5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311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12A3D2-AA6C-5842-8A5D-A2D2DAE6F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B74FE-620A-374B-ABAA-1C84D8865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ED435-B947-744F-8DC2-3714D058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F37F8-8B32-C148-B2D8-8DA993A8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8A0B7-0A65-0841-B8F1-55DFFAC4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924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368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CA6E4-7994-6F46-AD0E-8B304A451302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03B9-C89F-4F4F-8856-D2F3C0AD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5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 &amp; 12 March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AB226-D8B1-4B08-83F4-7B349E36954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j-lt"/>
              </a:defRPr>
            </a:lvl1pPr>
          </a:lstStyle>
          <a:p>
            <a:r>
              <a:rPr lang="en-US"/>
              <a:t>BEATS Annual Meeting - Communicating on the project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44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E7BB2-6FA1-824A-A6D2-DE872C91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F0F6E-56B0-0F4B-8BD1-DA103B41F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18FBC-F1F3-0347-9235-01A8641F8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68B8-35A2-E645-94F9-3043D49F1889}" type="datetimeFigureOut">
              <a:rPr lang="it-IT" smtClean="0"/>
              <a:t>18/04/2023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87663-F629-9440-9B83-497F69514D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1EC2-2509-7849-8333-0E8A85F95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F0F77-D5A4-3547-9B7F-654C8508AB6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96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EF13F1C-603C-4FB2-A7B2-EA4490DCDCE0}"/>
              </a:ext>
            </a:extLst>
          </p:cNvPr>
          <p:cNvGrpSpPr/>
          <p:nvPr/>
        </p:nvGrpSpPr>
        <p:grpSpPr>
          <a:xfrm>
            <a:off x="-83821" y="5309991"/>
            <a:ext cx="2283519" cy="1730857"/>
            <a:chOff x="-83821" y="5309991"/>
            <a:chExt cx="2283519" cy="17308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6EED9BF-5A27-423B-A864-7C774896AA53}"/>
                </a:ext>
              </a:extLst>
            </p:cNvPr>
            <p:cNvSpPr/>
            <p:nvPr/>
          </p:nvSpPr>
          <p:spPr>
            <a:xfrm>
              <a:off x="137785" y="5309991"/>
              <a:ext cx="459288" cy="918575"/>
            </a:xfrm>
            <a:prstGeom prst="rect">
              <a:avLst/>
            </a:prstGeom>
            <a:solidFill>
              <a:srgbClr val="0707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E6B858D-A49A-4FC9-87BA-D9A3DE6B540F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821" y="5314741"/>
              <a:ext cx="848436" cy="506649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9C4B9C5-D145-4E6B-BA80-ACFF6F5C0A89}"/>
                </a:ext>
              </a:extLst>
            </p:cNvPr>
            <p:cNvSpPr/>
            <p:nvPr/>
          </p:nvSpPr>
          <p:spPr>
            <a:xfrm>
              <a:off x="-83821" y="6019305"/>
              <a:ext cx="2283519" cy="102154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8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Funded by the EU’s H2020</a:t>
              </a:r>
              <a:endParaRPr lang="it-IT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8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framework programme under</a:t>
              </a:r>
              <a:endParaRPr lang="it-IT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800" dirty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grant agreement n°822535</a:t>
              </a:r>
              <a:endParaRPr lang="it-IT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31C93DC8-C229-4EED-97B3-E1119B6ACBE2}"/>
              </a:ext>
            </a:extLst>
          </p:cNvPr>
          <p:cNvSpPr txBox="1">
            <a:spLocks/>
          </p:cNvSpPr>
          <p:nvPr/>
        </p:nvSpPr>
        <p:spPr>
          <a:xfrm>
            <a:off x="2353056" y="177800"/>
            <a:ext cx="8835811" cy="486904"/>
          </a:xfrm>
          <a:prstGeom prst="rect">
            <a:avLst/>
          </a:prstGeom>
          <a:solidFill>
            <a:schemeClr val="bg1"/>
          </a:solidFill>
          <a:ln w="22225">
            <a:solidFill>
              <a:srgbClr val="F37121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rgbClr val="F3712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b="1" dirty="0"/>
              <a:t>Next </a:t>
            </a:r>
            <a:r>
              <a:rPr lang="de-DE" b="1" dirty="0" err="1"/>
              <a:t>meeting</a:t>
            </a:r>
            <a:r>
              <a:rPr lang="de-DE" b="1" dirty="0"/>
              <a:t>: Final Annual Meeting, Inauguration</a:t>
            </a:r>
            <a:endParaRPr lang="en-GB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BE0287-0C44-4137-8621-30774F820E0C}"/>
              </a:ext>
            </a:extLst>
          </p:cNvPr>
          <p:cNvSpPr/>
          <p:nvPr/>
        </p:nvSpPr>
        <p:spPr>
          <a:xfrm>
            <a:off x="2529841" y="1076429"/>
            <a:ext cx="8835812" cy="4832092"/>
          </a:xfrm>
          <a:prstGeom prst="rect">
            <a:avLst/>
          </a:prstGeom>
          <a:ln w="22225">
            <a:solidFill>
              <a:srgbClr val="0F145B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7074E"/>
                </a:solidFill>
              </a:rPr>
              <a:t>Preliminary planning, venue: SESAME</a:t>
            </a:r>
          </a:p>
          <a:p>
            <a:endParaRPr lang="en-US" sz="2000" b="1" dirty="0">
              <a:solidFill>
                <a:srgbClr val="07074E"/>
              </a:solidFill>
            </a:endParaRPr>
          </a:p>
          <a:p>
            <a:r>
              <a:rPr lang="en-US" sz="2000" b="1" dirty="0">
                <a:solidFill>
                  <a:srgbClr val="07074E"/>
                </a:solidFill>
              </a:rPr>
              <a:t>05 June 2023 p.m.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7074E"/>
                </a:solidFill>
              </a:rPr>
              <a:t>4</a:t>
            </a:r>
            <a:r>
              <a:rPr lang="en-US" sz="2000" baseline="30000" dirty="0">
                <a:solidFill>
                  <a:srgbClr val="07074E"/>
                </a:solidFill>
              </a:rPr>
              <a:t>th</a:t>
            </a:r>
            <a:r>
              <a:rPr lang="en-US" sz="2000" dirty="0">
                <a:solidFill>
                  <a:srgbClr val="07074E"/>
                </a:solidFill>
              </a:rPr>
              <a:t> (and last) BEATS annual meeting </a:t>
            </a:r>
            <a:r>
              <a:rPr lang="en-US" sz="2000" dirty="0">
                <a:solidFill>
                  <a:srgbClr val="FFC000"/>
                </a:solidFill>
              </a:rPr>
              <a:t>(hybrid)</a:t>
            </a:r>
          </a:p>
          <a:p>
            <a:endParaRPr lang="en-US" sz="2000" b="1" dirty="0">
              <a:solidFill>
                <a:srgbClr val="07074E"/>
              </a:solidFill>
            </a:endParaRPr>
          </a:p>
          <a:p>
            <a:r>
              <a:rPr lang="en-US" sz="2000" b="1" dirty="0">
                <a:solidFill>
                  <a:srgbClr val="07074E"/>
                </a:solidFill>
              </a:rPr>
              <a:t>06 June 2023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7074E"/>
                </a:solidFill>
              </a:rPr>
              <a:t>a.m.: Workshop/school on “Tomography at SESAME” </a:t>
            </a:r>
            <a:r>
              <a:rPr lang="en-US" sz="2000" dirty="0">
                <a:solidFill>
                  <a:srgbClr val="FFC000"/>
                </a:solidFill>
              </a:rPr>
              <a:t>(hybrid)</a:t>
            </a:r>
            <a:endParaRPr lang="en-US" sz="2000" dirty="0">
              <a:solidFill>
                <a:srgbClr val="07074E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7074E"/>
                </a:solidFill>
              </a:rPr>
              <a:t>Tomography, how and why at BEATS? (</a:t>
            </a:r>
            <a:r>
              <a:rPr lang="en-US" sz="1600" dirty="0" err="1">
                <a:solidFill>
                  <a:srgbClr val="07074E"/>
                </a:solidFill>
              </a:rPr>
              <a:t>Stampanoni</a:t>
            </a:r>
            <a:r>
              <a:rPr lang="en-US" sz="1600" dirty="0">
                <a:solidFill>
                  <a:srgbClr val="07074E"/>
                </a:solidFill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7074E"/>
                </a:solidFill>
              </a:rPr>
              <a:t>Data collection, reconstruction (</a:t>
            </a:r>
            <a:r>
              <a:rPr lang="en-US" sz="1600" dirty="0" err="1">
                <a:solidFill>
                  <a:srgbClr val="07074E"/>
                </a:solidFill>
              </a:rPr>
              <a:t>Iori</a:t>
            </a:r>
            <a:r>
              <a:rPr lang="en-US" sz="1600" dirty="0">
                <a:solidFill>
                  <a:srgbClr val="07074E"/>
                </a:solidFill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7074E"/>
                </a:solidFill>
              </a:rPr>
              <a:t>3D image analysis (Rack)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7074E"/>
                </a:solidFill>
              </a:rPr>
              <a:t>SESAME, proposal submission (</a:t>
            </a:r>
            <a:r>
              <a:rPr lang="en-US" sz="1600" dirty="0" err="1">
                <a:solidFill>
                  <a:srgbClr val="07074E"/>
                </a:solidFill>
              </a:rPr>
              <a:t>Lausi</a:t>
            </a:r>
            <a:r>
              <a:rPr lang="en-US" sz="1600" dirty="0">
                <a:solidFill>
                  <a:srgbClr val="07074E"/>
                </a:solidFill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7074E"/>
                </a:solidFill>
              </a:rPr>
              <a:t>User contributions (beam time application ideas)</a:t>
            </a:r>
            <a:endParaRPr lang="en-US" sz="2000" dirty="0">
              <a:solidFill>
                <a:srgbClr val="07074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7074E"/>
                </a:solidFill>
              </a:rPr>
              <a:t>p.m.: Inauguration (panel discussion, opening ceremony)</a:t>
            </a:r>
          </a:p>
          <a:p>
            <a:endParaRPr lang="en-US" sz="2000" b="1" dirty="0">
              <a:solidFill>
                <a:srgbClr val="07074E"/>
              </a:solidFill>
            </a:endParaRPr>
          </a:p>
          <a:p>
            <a:r>
              <a:rPr lang="en-US" sz="2000" b="1" dirty="0">
                <a:solidFill>
                  <a:srgbClr val="07074E"/>
                </a:solidFill>
              </a:rPr>
              <a:t>07 June 2023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7074E"/>
                </a:solidFill>
              </a:rPr>
              <a:t>Hands-on training at BEATS </a:t>
            </a:r>
            <a:r>
              <a:rPr lang="en-US" sz="2000" dirty="0">
                <a:solidFill>
                  <a:srgbClr val="FFC000"/>
                </a:solidFill>
              </a:rPr>
              <a:t>(upon application, registration)</a:t>
            </a:r>
            <a:r>
              <a:rPr lang="en-US" sz="2800" dirty="0">
                <a:solidFill>
                  <a:srgbClr val="07074E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41203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1715FF36-2589-2644-BC2C-1BF75A7894B5}" vid="{A65840CD-DF81-8342-A4EB-E4FE3B87B5AF}"/>
    </a:ext>
  </a:ext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Office Theme</vt:lpstr>
      <vt:lpstr>Office Theme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Lausi</dc:creator>
  <cp:lastModifiedBy>Axel KAPROLAT</cp:lastModifiedBy>
  <cp:revision>2199</cp:revision>
  <dcterms:created xsi:type="dcterms:W3CDTF">2020-07-15T11:08:19Z</dcterms:created>
  <dcterms:modified xsi:type="dcterms:W3CDTF">2023-04-18T06:16:46Z</dcterms:modified>
</cp:coreProperties>
</file>