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36" r:id="rId2"/>
    <p:sldId id="3415" r:id="rId3"/>
    <p:sldId id="3418" r:id="rId4"/>
    <p:sldId id="3409" r:id="rId5"/>
    <p:sldId id="3408" r:id="rId6"/>
    <p:sldId id="3414" r:id="rId7"/>
    <p:sldId id="3335" r:id="rId8"/>
    <p:sldId id="3421" r:id="rId9"/>
    <p:sldId id="3422" r:id="rId10"/>
    <p:sldId id="3339" r:id="rId11"/>
    <p:sldId id="3381" r:id="rId12"/>
    <p:sldId id="3380" r:id="rId13"/>
    <p:sldId id="3425" r:id="rId14"/>
    <p:sldId id="3391" r:id="rId15"/>
    <p:sldId id="3419" r:id="rId16"/>
    <p:sldId id="342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Malgeri" initials="L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BE9F3"/>
    <a:srgbClr val="F4FBFB"/>
    <a:srgbClr val="F2F8F8"/>
    <a:srgbClr val="D90001"/>
    <a:srgbClr val="FF94F6"/>
    <a:srgbClr val="000000"/>
    <a:srgbClr val="FFAEF4"/>
    <a:srgbClr val="CAE1FE"/>
    <a:srgbClr val="FFC2F5"/>
    <a:srgbClr val="FF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1" autoAdjust="0"/>
    <p:restoredTop sz="93915" autoAdjust="0"/>
  </p:normalViewPr>
  <p:slideViewPr>
    <p:cSldViewPr snapToGrid="0" snapToObjects="1">
      <p:cViewPr varScale="1">
        <p:scale>
          <a:sx n="86" d="100"/>
          <a:sy n="86" d="100"/>
        </p:scale>
        <p:origin x="117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80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0A0A3-E680-514A-A0D9-5D56161CA2B6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883A-A103-0047-ADA0-262C0F5B7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438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358B-323C-2A4D-B62E-A6954C044CEB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5DDA8-2351-A546-91A9-2672C2503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58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5587-09FF-02F1-AA3D-31F8B53E4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5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48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8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7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6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10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0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2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8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8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6CAB-7AFB-054D-8CC8-92C3C9C73555}" type="datetime1">
              <a:rPr lang="fr-FR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2CEA-3075-0841-8798-0CD574AD1FE7}" type="datetime1">
              <a:rPr lang="fr-FR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119E-8C6D-B042-AC46-EEB9BED9BF4C}" type="datetime1">
              <a:rPr lang="fr-FR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8"/>
            <a:ext cx="12192000" cy="67823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7622"/>
            <a:ext cx="12192000" cy="6110378"/>
          </a:xfrm>
        </p:spPr>
        <p:txBody>
          <a:bodyPr/>
          <a:lstStyle>
            <a:lvl1pPr marL="274320" indent="-274320">
              <a:spcBef>
                <a:spcPts val="600"/>
              </a:spcBef>
              <a:defRPr>
                <a:solidFill>
                  <a:srgbClr val="000090"/>
                </a:solidFill>
              </a:defRPr>
            </a:lvl1pPr>
            <a:lvl2pPr marL="548640" indent="-274320">
              <a:spcBef>
                <a:spcPts val="600"/>
              </a:spcBef>
              <a:buFont typeface="Lucida Grande"/>
              <a:buChar char="-"/>
              <a:defRPr sz="2000">
                <a:solidFill>
                  <a:schemeClr val="tx1"/>
                </a:solidFill>
              </a:defRPr>
            </a:lvl2pPr>
            <a:lvl3pPr marL="822960" indent="-274320">
              <a:spcBef>
                <a:spcPts val="300"/>
              </a:spcBef>
              <a:buFont typeface="Lucida Grande"/>
              <a:buChar char="-"/>
              <a:defRPr sz="1800">
                <a:solidFill>
                  <a:srgbClr val="800000"/>
                </a:solidFill>
              </a:defRPr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96822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CEA5-867A-AF40-BC7F-D86A3131E008}" type="datetime1">
              <a:rPr lang="fr-FR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04F-0F11-0E41-AED2-0280D15E2FAC}" type="datetime1">
              <a:rPr lang="fr-FR" smtClean="0"/>
              <a:t>28/11/2023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768106"/>
            <a:ext cx="1097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AED-B430-0B44-A681-B0B62036C6AE}" type="datetime1">
              <a:rPr lang="fr-FR" smtClean="0"/>
              <a:t>28/11/2023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E52-6DD5-7F4B-BF58-8AEB612274AC}" type="datetime1">
              <a:rPr lang="fr-FR" smtClean="0"/>
              <a:t>28/11/2023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747622"/>
            <a:ext cx="1097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DACA-3821-2646-9EFB-525566772EAB}" type="datetime1">
              <a:rPr lang="fr-FR" smtClean="0"/>
              <a:t>28/11/2023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67B2-9C07-AF48-B057-59B658C86A0A}" type="datetime1">
              <a:rPr lang="fr-FR" smtClean="0"/>
              <a:t>28/11/2023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501B-2E89-E34D-8158-C74E88986CC9}" type="datetime1">
              <a:rPr lang="fr-FR" smtClean="0"/>
              <a:t>28/11/2023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588"/>
            <a:ext cx="10972800" cy="798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747622"/>
            <a:ext cx="10972800" cy="560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1B7D7-48B2-6242-AE25-3C06ACB42634}" type="datetime1">
              <a:rPr lang="fr-FR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6435" y="1"/>
            <a:ext cx="2495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1"/>
            <a:r>
              <a:rPr lang="en-US"/>
              <a:t>MB Apr. 9,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112" y="1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9CA62D5A-175C-0146-8DFE-850ADA1B8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3429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indico.cern.ch/event/1213733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318635/timetable/#2023092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ser.web.cern.ch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cern/sites/default/files/2020-06/2020%20Update%20European%20Strategy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cern.ch/event/1197445/contributions/5034860/attachments/2517863/4329123/spc-e-1190-c-e-3679-Implementation_Detector_Roadmap.pdf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ds.cern.ch/record/278489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728154/files/General-Conditions_CERN_experiment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directorates/heo/scan/engineering/technology/technology_readiness_lev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d1.web.cern.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indico.cern.ch/event/121440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1441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14407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909BE-1566-02B8-18AC-AC3EDCE0D178}"/>
              </a:ext>
            </a:extLst>
          </p:cNvPr>
          <p:cNvSpPr txBox="1"/>
          <p:nvPr/>
        </p:nvSpPr>
        <p:spPr>
          <a:xfrm>
            <a:off x="60522" y="4933942"/>
            <a:ext cx="12070955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4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Organization of Detector Research and Development for future HEP projects</a:t>
            </a:r>
          </a:p>
          <a:p>
            <a:pPr algn="ctr">
              <a:spcAft>
                <a:spcPts val="200"/>
              </a:spcAft>
            </a:pPr>
            <a:r>
              <a:rPr lang="en-US" sz="1600" dirty="0">
                <a:latin typeface="Avenir Next" panose="020B0503020202020204" pitchFamily="34" charset="0"/>
              </a:rPr>
              <a:t>D. </a:t>
            </a:r>
            <a:r>
              <a:rPr lang="en-US" sz="1600" dirty="0" err="1">
                <a:latin typeface="Avenir Next" panose="020B0503020202020204" pitchFamily="34" charset="0"/>
              </a:rPr>
              <a:t>Contardo</a:t>
            </a:r>
            <a:r>
              <a:rPr lang="en-US" sz="1600" dirty="0">
                <a:latin typeface="Avenir Next" panose="020B0503020202020204" pitchFamily="34" charset="0"/>
              </a:rPr>
              <a:t> IP2I-CNRS/N2P3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B7561-95FB-170E-B1F4-E8585371B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62986"/>
            <a:ext cx="12192001" cy="26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7C7DE2F6-5977-34BF-A4B4-73CB61BAB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12" r="6438" b="4990"/>
          <a:stretch/>
        </p:blipFill>
        <p:spPr>
          <a:xfrm>
            <a:off x="315437" y="1923481"/>
            <a:ext cx="4453172" cy="2302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A1D04-B627-D1A3-45F5-546EEF067B10}"/>
              </a:ext>
            </a:extLst>
          </p:cNvPr>
          <p:cNvSpPr txBox="1"/>
          <p:nvPr/>
        </p:nvSpPr>
        <p:spPr>
          <a:xfrm>
            <a:off x="821910" y="376233"/>
            <a:ext cx="3650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venir Next" panose="020B0503020202020204" pitchFamily="34" charset="0"/>
                <a:hlinkClick r:id="rId4"/>
              </a:rPr>
              <a:t>DRD6</a:t>
            </a:r>
            <a:r>
              <a:rPr lang="en-GB" sz="2800" dirty="0">
                <a:latin typeface="Avenir Next" panose="020B0503020202020204" pitchFamily="34" charset="0"/>
              </a:rPr>
              <a:t>: Calorimetry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19DDC-4ACD-6ADB-A699-B627DD5D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83948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B8F173D-C93E-DD9E-E678-CAB745E90B81}"/>
              </a:ext>
            </a:extLst>
          </p:cNvPr>
          <p:cNvGrpSpPr/>
          <p:nvPr/>
        </p:nvGrpSpPr>
        <p:grpSpPr>
          <a:xfrm>
            <a:off x="4913118" y="4011879"/>
            <a:ext cx="3866535" cy="2603264"/>
            <a:chOff x="6766023" y="3958714"/>
            <a:chExt cx="3866535" cy="260326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0254B3-CF0C-19F5-6876-A32B7B705ABA}"/>
                </a:ext>
              </a:extLst>
            </p:cNvPr>
            <p:cNvGrpSpPr/>
            <p:nvPr/>
          </p:nvGrpSpPr>
          <p:grpSpPr>
            <a:xfrm>
              <a:off x="6766023" y="4173904"/>
              <a:ext cx="3866535" cy="2388074"/>
              <a:chOff x="321582" y="4551960"/>
              <a:chExt cx="3359150" cy="211455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5115A19-2721-EBC7-14A0-D46F8B9F6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582" y="4551960"/>
                <a:ext cx="3359150" cy="2114550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ACFBBF-55C3-DDD6-F871-582B9450F9BF}"/>
                  </a:ext>
                </a:extLst>
              </p:cNvPr>
              <p:cNvSpPr/>
              <p:nvPr/>
            </p:nvSpPr>
            <p:spPr>
              <a:xfrm rot="5400000" flipH="1">
                <a:off x="1149273" y="4294907"/>
                <a:ext cx="351944" cy="125277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F26EEA-A966-8847-F705-4D7593FA7547}"/>
                </a:ext>
              </a:extLst>
            </p:cNvPr>
            <p:cNvSpPr txBox="1"/>
            <p:nvPr/>
          </p:nvSpPr>
          <p:spPr>
            <a:xfrm>
              <a:off x="6898466" y="3958714"/>
              <a:ext cx="35127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133 institutes from 29 countries</a:t>
              </a:r>
              <a:endParaRPr lang="en-FR" sz="16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F7415B-E16B-C49A-4144-53C325D9FC2E}"/>
              </a:ext>
            </a:extLst>
          </p:cNvPr>
          <p:cNvGrpSpPr/>
          <p:nvPr/>
        </p:nvGrpSpPr>
        <p:grpSpPr>
          <a:xfrm>
            <a:off x="4799973" y="1351085"/>
            <a:ext cx="6906548" cy="2345064"/>
            <a:chOff x="4094711" y="3052728"/>
            <a:chExt cx="7775707" cy="24787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904873-DCE8-685F-4743-9F3AD5826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559" t="44617" r="3920" b="1"/>
            <a:stretch/>
          </p:blipFill>
          <p:spPr>
            <a:xfrm>
              <a:off x="4094711" y="3052728"/>
              <a:ext cx="7775707" cy="247871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8FEC2D-9F04-F7BC-E4DE-DB050A7B72B7}"/>
                </a:ext>
              </a:extLst>
            </p:cNvPr>
            <p:cNvSpPr/>
            <p:nvPr/>
          </p:nvSpPr>
          <p:spPr>
            <a:xfrm flipH="1">
              <a:off x="7779296" y="3057129"/>
              <a:ext cx="351944" cy="81130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AD87DD-14B4-D7ED-C23D-473289805E23}"/>
                </a:ext>
              </a:extLst>
            </p:cNvPr>
            <p:cNvSpPr txBox="1"/>
            <p:nvPr/>
          </p:nvSpPr>
          <p:spPr>
            <a:xfrm rot="16200000">
              <a:off x="4072272" y="4588300"/>
              <a:ext cx="15327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E5860E"/>
                  </a:solidFill>
                  <a:latin typeface="Avenir Next" panose="020B0503020202020204" pitchFamily="34" charset="0"/>
                </a:rPr>
                <a:t>W</a:t>
              </a:r>
              <a:r>
                <a:rPr lang="en-FR" sz="1400" dirty="0">
                  <a:solidFill>
                    <a:srgbClr val="E5860E"/>
                  </a:solidFill>
                  <a:latin typeface="Avenir Next" panose="020B0503020202020204" pitchFamily="34" charset="0"/>
                </a:rPr>
                <a:t>orking Groups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20BD8C6C-95CC-3ED1-65E8-8B5A48C3293D}"/>
                </a:ext>
              </a:extLst>
            </p:cNvPr>
            <p:cNvSpPr/>
            <p:nvPr/>
          </p:nvSpPr>
          <p:spPr>
            <a:xfrm flipH="1">
              <a:off x="5027835" y="4023031"/>
              <a:ext cx="148352" cy="1444577"/>
            </a:xfrm>
            <a:prstGeom prst="rightBrace">
              <a:avLst/>
            </a:prstGeom>
            <a:ln w="19050">
              <a:solidFill>
                <a:srgbClr val="E586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00C99F0-65FE-80F7-F20E-C71D93F963EA}"/>
              </a:ext>
            </a:extLst>
          </p:cNvPr>
          <p:cNvSpPr txBox="1"/>
          <p:nvPr/>
        </p:nvSpPr>
        <p:spPr>
          <a:xfrm>
            <a:off x="4549126" y="280329"/>
            <a:ext cx="5698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venir Next" panose="020B0503020202020204" pitchFamily="34" charset="0"/>
              </a:rPr>
              <a:t>mostly driven by interest for future e-e colliders</a:t>
            </a:r>
          </a:p>
          <a:p>
            <a:pPr algn="ctr"/>
            <a:r>
              <a:rPr lang="en-US" sz="1600" dirty="0">
                <a:latin typeface="Avenir Next" panose="020B0503020202020204" pitchFamily="34" charset="0"/>
              </a:rPr>
              <a:t>particle flow in all concepts evolving to 5D</a:t>
            </a:r>
          </a:p>
          <a:p>
            <a:pPr algn="ctr"/>
            <a:r>
              <a:rPr lang="en-US" sz="1600" dirty="0">
                <a:latin typeface="Avenir Next" panose="020B0503020202020204" pitchFamily="34" charset="0"/>
              </a:rPr>
              <a:t>pre-existing communities in the 3 main class of calorimeters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10507E-3C9F-76E6-3722-967BDAAA3052}"/>
              </a:ext>
            </a:extLst>
          </p:cNvPr>
          <p:cNvCxnSpPr>
            <a:cxnSpLocks/>
          </p:cNvCxnSpPr>
          <p:nvPr/>
        </p:nvCxnSpPr>
        <p:spPr>
          <a:xfrm>
            <a:off x="5597696" y="1073341"/>
            <a:ext cx="0" cy="216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A6DAF8-2891-DDEB-77A7-C90C4254023D}"/>
              </a:ext>
            </a:extLst>
          </p:cNvPr>
          <p:cNvCxnSpPr>
            <a:cxnSpLocks/>
          </p:cNvCxnSpPr>
          <p:nvPr/>
        </p:nvCxnSpPr>
        <p:spPr>
          <a:xfrm>
            <a:off x="7398140" y="1073341"/>
            <a:ext cx="0" cy="216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357597-0C61-1757-36EA-B14196B676AA}"/>
              </a:ext>
            </a:extLst>
          </p:cNvPr>
          <p:cNvCxnSpPr>
            <a:cxnSpLocks/>
          </p:cNvCxnSpPr>
          <p:nvPr/>
        </p:nvCxnSpPr>
        <p:spPr>
          <a:xfrm>
            <a:off x="9230486" y="1073341"/>
            <a:ext cx="0" cy="216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946897C-8770-EF92-5727-D9D587BA9E6A}"/>
              </a:ext>
            </a:extLst>
          </p:cNvPr>
          <p:cNvSpPr txBox="1"/>
          <p:nvPr/>
        </p:nvSpPr>
        <p:spPr>
          <a:xfrm>
            <a:off x="233921" y="1201452"/>
            <a:ext cx="4593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venir Next" panose="020B0503020202020204" pitchFamily="34" charset="0"/>
              </a:rPr>
              <a:t>18 prototype projects to cover options</a:t>
            </a:r>
          </a:p>
          <a:p>
            <a:pPr algn="ctr"/>
            <a:r>
              <a:rPr lang="en-US" sz="1600" dirty="0">
                <a:latin typeface="Avenir Next" panose="020B0503020202020204" pitchFamily="34" charset="0"/>
              </a:rPr>
              <a:t> in configurations of electromagnetic and hadronic segments in all potential technologies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41A0A4-4241-6B2F-8657-D670D15FEB35}"/>
              </a:ext>
            </a:extLst>
          </p:cNvPr>
          <p:cNvSpPr txBox="1"/>
          <p:nvPr/>
        </p:nvSpPr>
        <p:spPr>
          <a:xfrm>
            <a:off x="1228977" y="5054287"/>
            <a:ext cx="227993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venir Next" panose="020B0503020202020204" pitchFamily="34" charset="0"/>
              </a:rPr>
              <a:t>DRD2 cold electronics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823A9A-205A-02B8-F433-40CFE203B957}"/>
              </a:ext>
            </a:extLst>
          </p:cNvPr>
          <p:cNvSpPr txBox="1"/>
          <p:nvPr/>
        </p:nvSpPr>
        <p:spPr>
          <a:xfrm>
            <a:off x="215750" y="4371903"/>
            <a:ext cx="198329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venir Next" panose="020B0503020202020204" pitchFamily="34" charset="0"/>
              </a:rPr>
              <a:t>DRD1 MPGD, RPCs </a:t>
            </a:r>
          </a:p>
          <a:p>
            <a:pPr algn="ctr"/>
            <a:r>
              <a:rPr lang="en-US" sz="1600" dirty="0">
                <a:latin typeface="Avenir Next" panose="020B0503020202020204" pitchFamily="34" charset="0"/>
              </a:rPr>
              <a:t>DRD3 Si-sensors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DCD2F4-1CB7-0A1D-FFC2-400A3EC150CB}"/>
              </a:ext>
            </a:extLst>
          </p:cNvPr>
          <p:cNvSpPr txBox="1"/>
          <p:nvPr/>
        </p:nvSpPr>
        <p:spPr>
          <a:xfrm>
            <a:off x="662418" y="5507861"/>
            <a:ext cx="339178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venir Next" panose="020B0503020202020204" pitchFamily="34" charset="0"/>
              </a:rPr>
              <a:t>DRD2 and DRD4 </a:t>
            </a:r>
            <a:r>
              <a:rPr lang="en-US" sz="1600" dirty="0" err="1">
                <a:latin typeface="Avenir Next" panose="020B0503020202020204" pitchFamily="34" charset="0"/>
              </a:rPr>
              <a:t>PhotoDetectors</a:t>
            </a:r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1D83CE-486A-C54A-9A80-DB7C71B725E3}"/>
              </a:ext>
            </a:extLst>
          </p:cNvPr>
          <p:cNvSpPr txBox="1"/>
          <p:nvPr/>
        </p:nvSpPr>
        <p:spPr>
          <a:xfrm>
            <a:off x="2526969" y="4369028"/>
            <a:ext cx="23112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venir Next" panose="020B0503020202020204" pitchFamily="34" charset="0"/>
              </a:rPr>
              <a:t>new optical materials </a:t>
            </a:r>
          </a:p>
          <a:p>
            <a:r>
              <a:rPr lang="en-US" sz="1600" dirty="0">
                <a:latin typeface="Avenir Next" panose="020B0503020202020204" pitchFamily="34" charset="0"/>
              </a:rPr>
              <a:t>RD18 – link to DRD5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8B4582-1071-E657-2AEB-F194914E9724}"/>
              </a:ext>
            </a:extLst>
          </p:cNvPr>
          <p:cNvCxnSpPr>
            <a:cxnSpLocks/>
          </p:cNvCxnSpPr>
          <p:nvPr/>
        </p:nvCxnSpPr>
        <p:spPr>
          <a:xfrm flipV="1">
            <a:off x="2358310" y="4143380"/>
            <a:ext cx="0" cy="86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B24FA6D-B93E-ECD7-BFA0-DA7A39CCAB4A}"/>
              </a:ext>
            </a:extLst>
          </p:cNvPr>
          <p:cNvCxnSpPr>
            <a:cxnSpLocks/>
          </p:cNvCxnSpPr>
          <p:nvPr/>
        </p:nvCxnSpPr>
        <p:spPr>
          <a:xfrm flipV="1">
            <a:off x="3681349" y="4999210"/>
            <a:ext cx="0" cy="3936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DD1B431-DF95-AF4F-7C3F-173281C4B7F9}"/>
              </a:ext>
            </a:extLst>
          </p:cNvPr>
          <p:cNvCxnSpPr>
            <a:cxnSpLocks/>
          </p:cNvCxnSpPr>
          <p:nvPr/>
        </p:nvCxnSpPr>
        <p:spPr>
          <a:xfrm flipV="1">
            <a:off x="1037384" y="4999210"/>
            <a:ext cx="0" cy="3936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AutoShape 4">
            <a:extLst>
              <a:ext uri="{FF2B5EF4-FFF2-40B4-BE49-F238E27FC236}">
                <a16:creationId xmlns:a16="http://schemas.microsoft.com/office/drawing/2014/main" id="{60DBE41A-4AE1-4033-8629-6FF6315BFB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R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BBE962-9C45-1099-5CBB-7151DDD201E0}"/>
              </a:ext>
            </a:extLst>
          </p:cNvPr>
          <p:cNvSpPr txBox="1"/>
          <p:nvPr/>
        </p:nvSpPr>
        <p:spPr>
          <a:xfrm rot="16200000">
            <a:off x="2019458" y="2136160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>
                <a:latin typeface="Avenir Next" panose="020B0503020202020204" pitchFamily="34" charset="0"/>
              </a:rPr>
              <a:t>LAr/Kr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B059A0E-4A3F-DEC7-7948-A4A8FCE2EA63}"/>
              </a:ext>
            </a:extLst>
          </p:cNvPr>
          <p:cNvSpPr txBox="1"/>
          <p:nvPr/>
        </p:nvSpPr>
        <p:spPr>
          <a:xfrm>
            <a:off x="315436" y="5903223"/>
            <a:ext cx="423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venir Next" panose="020B0503020202020204" pitchFamily="34" charset="0"/>
              </a:rPr>
              <a:t>n</a:t>
            </a:r>
            <a:r>
              <a:rPr lang="en-FR" sz="1600" dirty="0">
                <a:latin typeface="Avenir Next" panose="020B0503020202020204" pitchFamily="34" charset="0"/>
              </a:rPr>
              <a:t>ew concepts digital MCMOS/RPC, </a:t>
            </a:r>
          </a:p>
          <a:p>
            <a:pPr algn="ctr"/>
            <a:r>
              <a:rPr lang="en-FR" sz="1600" dirty="0">
                <a:latin typeface="Avenir Next" panose="020B0503020202020204" pitchFamily="34" charset="0"/>
              </a:rPr>
              <a:t>opaque scint., depth seg. with precision timing, homogenous HCAL, Quantum Dots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D08D96-5C4C-2148-DE60-6579ABA35E95}"/>
              </a:ext>
            </a:extLst>
          </p:cNvPr>
          <p:cNvSpPr txBox="1"/>
          <p:nvPr/>
        </p:nvSpPr>
        <p:spPr>
          <a:xfrm>
            <a:off x="2632121" y="2048331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R" sz="1400" dirty="0">
                <a:latin typeface="Avenir Next" panose="020B0503020202020204" pitchFamily="34" charset="0"/>
              </a:rPr>
              <a:t>optical</a:t>
            </a:r>
          </a:p>
          <a:p>
            <a:pPr algn="ctr"/>
            <a:r>
              <a:rPr lang="en-FR" sz="1400" dirty="0">
                <a:latin typeface="Avenir Next" panose="020B0503020202020204" pitchFamily="34" charset="0"/>
              </a:rPr>
              <a:t>calorimeter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FABE7B-DA51-6FD3-7345-7472392A04C5}"/>
              </a:ext>
            </a:extLst>
          </p:cNvPr>
          <p:cNvSpPr txBox="1"/>
          <p:nvPr/>
        </p:nvSpPr>
        <p:spPr>
          <a:xfrm>
            <a:off x="704947" y="2048331"/>
            <a:ext cx="135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venir Next" panose="020B0503020202020204" pitchFamily="34" charset="0"/>
              </a:rPr>
              <a:t>h</a:t>
            </a:r>
            <a:r>
              <a:rPr lang="en-FR" sz="1400" dirty="0">
                <a:latin typeface="Avenir Next" panose="020B0503020202020204" pitchFamily="34" charset="0"/>
              </a:rPr>
              <a:t>igh depth </a:t>
            </a:r>
          </a:p>
          <a:p>
            <a:pPr algn="ctr"/>
            <a:r>
              <a:rPr lang="en-FR" sz="1400" dirty="0">
                <a:latin typeface="Avenir Next" panose="020B0503020202020204" pitchFamily="34" charset="0"/>
              </a:rPr>
              <a:t>seg. (CALICE)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734F5E0-E7BF-F4F9-CA29-06BB6B5B8494}"/>
              </a:ext>
            </a:extLst>
          </p:cNvPr>
          <p:cNvCxnSpPr>
            <a:cxnSpLocks/>
          </p:cNvCxnSpPr>
          <p:nvPr/>
        </p:nvCxnSpPr>
        <p:spPr>
          <a:xfrm>
            <a:off x="2261724" y="2032449"/>
            <a:ext cx="0" cy="169559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8FB00F7-FA02-8E13-810E-50A07579DF75}"/>
              </a:ext>
            </a:extLst>
          </p:cNvPr>
          <p:cNvCxnSpPr>
            <a:cxnSpLocks/>
          </p:cNvCxnSpPr>
          <p:nvPr/>
        </p:nvCxnSpPr>
        <p:spPr>
          <a:xfrm>
            <a:off x="2456656" y="2035987"/>
            <a:ext cx="0" cy="169559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83570B4-8143-80F7-F62E-A96AA9D424AD}"/>
              </a:ext>
            </a:extLst>
          </p:cNvPr>
          <p:cNvCxnSpPr>
            <a:cxnSpLocks/>
          </p:cNvCxnSpPr>
          <p:nvPr/>
        </p:nvCxnSpPr>
        <p:spPr>
          <a:xfrm>
            <a:off x="4075997" y="2039694"/>
            <a:ext cx="0" cy="169559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90F6DAE-7AAE-3A99-73D6-A81C09DE1350}"/>
              </a:ext>
            </a:extLst>
          </p:cNvPr>
          <p:cNvSpPr txBox="1"/>
          <p:nvPr/>
        </p:nvSpPr>
        <p:spPr>
          <a:xfrm>
            <a:off x="8187920" y="4399890"/>
            <a:ext cx="3866535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Avenir Next" panose="020B0503020202020204" pitchFamily="34" charset="0"/>
              </a:rPr>
              <a:t>initial resource estimates*</a:t>
            </a:r>
          </a:p>
          <a:p>
            <a:pPr marL="213750" indent="-213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Next" panose="020B0503020202020204" pitchFamily="34" charset="0"/>
              </a:rPr>
              <a:t>3.2(2.4) MCHF/y available(additional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)</a:t>
            </a:r>
          </a:p>
          <a:p>
            <a:pPr marL="213750" indent="-213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Next" panose="020B0503020202020204" pitchFamily="34" charset="0"/>
              </a:rPr>
              <a:t>188(100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) FTE/y avail.(requested)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8E1A00-AB53-072C-329A-4CBB545A742B}"/>
              </a:ext>
            </a:extLst>
          </p:cNvPr>
          <p:cNvSpPr txBox="1"/>
          <p:nvPr/>
        </p:nvSpPr>
        <p:spPr>
          <a:xfrm>
            <a:off x="8502321" y="5255786"/>
            <a:ext cx="3237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FR" sz="1400" i="1" dirty="0">
                <a:latin typeface="Avenir Next" panose="020B0503020202020204" pitchFamily="34" charset="0"/>
              </a:rPr>
              <a:t>* T. Bergauer Plenary ECFA, 17 Nov.</a:t>
            </a:r>
            <a:endParaRPr lang="en-GB" sz="14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8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A1D04-B627-D1A3-45F5-546EEF067B10}"/>
              </a:ext>
            </a:extLst>
          </p:cNvPr>
          <p:cNvSpPr txBox="1"/>
          <p:nvPr/>
        </p:nvSpPr>
        <p:spPr>
          <a:xfrm>
            <a:off x="861461" y="490903"/>
            <a:ext cx="6465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venir Next" panose="020B0503020202020204" pitchFamily="34" charset="0"/>
                <a:hlinkClick r:id="rId3"/>
              </a:rPr>
              <a:t>DRD7</a:t>
            </a:r>
            <a:r>
              <a:rPr lang="en-GB" sz="2800" dirty="0">
                <a:latin typeface="Avenir Next" panose="020B0503020202020204" pitchFamily="34" charset="0"/>
              </a:rPr>
              <a:t>: Electronic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691CC-8B87-CDBB-CC4A-DEF7B27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08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011AD4-F2B9-F330-50E1-13E74B19B90C}"/>
              </a:ext>
            </a:extLst>
          </p:cNvPr>
          <p:cNvSpPr txBox="1"/>
          <p:nvPr/>
        </p:nvSpPr>
        <p:spPr>
          <a:xfrm>
            <a:off x="8510147" y="598625"/>
            <a:ext cx="138422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Letter of Intent</a:t>
            </a:r>
            <a:endParaRPr lang="en-FR" sz="1400" dirty="0">
              <a:latin typeface="Avenir Next" panose="020B05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0DE6F4-B63B-4E30-CC04-489EC72AA94A}"/>
              </a:ext>
            </a:extLst>
          </p:cNvPr>
          <p:cNvSpPr txBox="1"/>
          <p:nvPr/>
        </p:nvSpPr>
        <p:spPr>
          <a:xfrm>
            <a:off x="1617071" y="1233463"/>
            <a:ext cx="87277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Advance the state-of-the-art in performance of electronics and data processing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Improve and develop further common standards, methodologies, and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Build expertise, increase efficiency and decrease duplication of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Provide facilities and tools for R&amp;D in the community, with long-term continuity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EF98C80-9B8D-E7D3-0797-DD74C91D6777}"/>
              </a:ext>
            </a:extLst>
          </p:cNvPr>
          <p:cNvGrpSpPr/>
          <p:nvPr/>
        </p:nvGrpSpPr>
        <p:grpSpPr>
          <a:xfrm>
            <a:off x="1562582" y="2601081"/>
            <a:ext cx="9097702" cy="2881612"/>
            <a:chOff x="852506" y="1964470"/>
            <a:chExt cx="9097702" cy="28816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AA61C0-6AC7-4D28-CFC7-0C1CA7EF6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24" t="14904" r="992" b="12981"/>
            <a:stretch/>
          </p:blipFill>
          <p:spPr>
            <a:xfrm>
              <a:off x="852506" y="1964470"/>
              <a:ext cx="9097702" cy="2881612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56D2746-F79F-AE85-50AC-0201FD68BBEB}"/>
                </a:ext>
              </a:extLst>
            </p:cNvPr>
            <p:cNvGrpSpPr/>
            <p:nvPr/>
          </p:nvGrpSpPr>
          <p:grpSpPr>
            <a:xfrm>
              <a:off x="1051772" y="2682001"/>
              <a:ext cx="1270741" cy="1192192"/>
              <a:chOff x="4822350" y="5092861"/>
              <a:chExt cx="1270741" cy="119219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72EED4D-70E3-1FEF-844B-6C83C83F2831}"/>
                  </a:ext>
                </a:extLst>
              </p:cNvPr>
              <p:cNvSpPr/>
              <p:nvPr/>
            </p:nvSpPr>
            <p:spPr>
              <a:xfrm>
                <a:off x="4822350" y="5092861"/>
                <a:ext cx="1270741" cy="11921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F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72716E-A04F-C741-7152-BBE9347AF389}"/>
                  </a:ext>
                </a:extLst>
              </p:cNvPr>
              <p:cNvSpPr txBox="1"/>
              <p:nvPr/>
            </p:nvSpPr>
            <p:spPr>
              <a:xfrm>
                <a:off x="4866704" y="5273458"/>
                <a:ext cx="1182031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1600" dirty="0"/>
                  <a:t> P</a:t>
                </a:r>
                <a:r>
                  <a:rPr lang="en-FR" sz="1600" dirty="0"/>
                  <a:t>hotonics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FR" sz="1600" dirty="0"/>
                  <a:t> powering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1600" dirty="0"/>
                  <a:t> w</a:t>
                </a:r>
                <a:r>
                  <a:rPr lang="en-FR" sz="1600" dirty="0"/>
                  <a:t>ireless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6F76346-3AC4-AAB8-F8DC-25425CFAA2D9}"/>
                </a:ext>
              </a:extLst>
            </p:cNvPr>
            <p:cNvGrpSpPr/>
            <p:nvPr/>
          </p:nvGrpSpPr>
          <p:grpSpPr>
            <a:xfrm>
              <a:off x="2529801" y="2682001"/>
              <a:ext cx="1270741" cy="1192192"/>
              <a:chOff x="2720456" y="4935377"/>
              <a:chExt cx="1270741" cy="119219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E9CC6C4-64DF-2607-67A3-7B68185BB0B7}"/>
                  </a:ext>
                </a:extLst>
              </p:cNvPr>
              <p:cNvSpPr/>
              <p:nvPr/>
            </p:nvSpPr>
            <p:spPr>
              <a:xfrm>
                <a:off x="2720456" y="4935377"/>
                <a:ext cx="1270741" cy="11921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F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5EE87AE-8023-A0B7-5A14-95F31DE2E2AA}"/>
                  </a:ext>
                </a:extLst>
              </p:cNvPr>
              <p:cNvSpPr txBox="1"/>
              <p:nvPr/>
            </p:nvSpPr>
            <p:spPr>
              <a:xfrm>
                <a:off x="2764810" y="5113224"/>
                <a:ext cx="11820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FR" sz="1600" dirty="0"/>
                  <a:t> eFPGA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FR" sz="1600" dirty="0"/>
                  <a:t> RISC-V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FR" sz="1600" dirty="0"/>
                  <a:t> </a:t>
                </a:r>
                <a:r>
                  <a:rPr lang="en-GB" sz="1600" dirty="0"/>
                  <a:t>vi</a:t>
                </a:r>
                <a:r>
                  <a:rPr lang="en-FR" sz="1600" dirty="0"/>
                  <a:t>rt. elec.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362714-15F1-51EF-1A4B-EBE5E8710A1E}"/>
                </a:ext>
              </a:extLst>
            </p:cNvPr>
            <p:cNvSpPr txBox="1"/>
            <p:nvPr/>
          </p:nvSpPr>
          <p:spPr>
            <a:xfrm>
              <a:off x="4019406" y="2547065"/>
              <a:ext cx="1251482" cy="15696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GB" sz="1600" dirty="0"/>
                <a:t> u</a:t>
              </a:r>
              <a:r>
                <a:rPr lang="en-FR" sz="1600" dirty="0"/>
                <a:t>ltra-low     </a:t>
              </a:r>
            </a:p>
            <a:p>
              <a:r>
                <a:rPr lang="en-FR" sz="1600" dirty="0"/>
                <a:t>  power ADC       </a:t>
              </a:r>
            </a:p>
            <a:p>
              <a:r>
                <a:rPr lang="en-FR" sz="1600" dirty="0"/>
                <a:t>  &amp; TDC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FR" sz="1600" dirty="0"/>
                <a:t> </a:t>
              </a:r>
              <a:r>
                <a:rPr lang="en-GB" sz="1600" dirty="0"/>
                <a:t>C</a:t>
              </a:r>
              <a:r>
                <a:rPr lang="en-FR" sz="1600" dirty="0"/>
                <a:t>alibration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FR" sz="1600" dirty="0"/>
                <a:t> </a:t>
              </a:r>
              <a:r>
                <a:rPr lang="en-GB" sz="1600" dirty="0"/>
                <a:t>t</a:t>
              </a:r>
              <a:r>
                <a:rPr lang="en-FR" sz="1600" dirty="0"/>
                <a:t>iming  </a:t>
              </a:r>
            </a:p>
            <a:p>
              <a:r>
                <a:rPr lang="en-FR" sz="1600" dirty="0"/>
                <a:t>  disribution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FBE8D67-5837-7BDC-8841-E8EF2F13E7F7}"/>
                </a:ext>
              </a:extLst>
            </p:cNvPr>
            <p:cNvGrpSpPr/>
            <p:nvPr/>
          </p:nvGrpSpPr>
          <p:grpSpPr>
            <a:xfrm>
              <a:off x="5514756" y="2647276"/>
              <a:ext cx="1270741" cy="1323439"/>
              <a:chOff x="2574155" y="4818276"/>
              <a:chExt cx="1270741" cy="132343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563BC9D-081E-5D97-7D08-34CAB20232F9}"/>
                  </a:ext>
                </a:extLst>
              </p:cNvPr>
              <p:cNvSpPr/>
              <p:nvPr/>
            </p:nvSpPr>
            <p:spPr>
              <a:xfrm>
                <a:off x="2574155" y="4818276"/>
                <a:ext cx="1270741" cy="13234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F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185790-6744-CBD2-0534-C0CBA01482EB}"/>
                  </a:ext>
                </a:extLst>
              </p:cNvPr>
              <p:cNvSpPr txBox="1"/>
              <p:nvPr/>
            </p:nvSpPr>
            <p:spPr>
              <a:xfrm>
                <a:off x="2576622" y="4990279"/>
                <a:ext cx="12465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1600" dirty="0"/>
                  <a:t> rad. </a:t>
                </a:r>
                <a:r>
                  <a:rPr lang="en-GB" sz="1600" dirty="0" err="1"/>
                  <a:t>tol</a:t>
                </a:r>
                <a:r>
                  <a:rPr lang="en-GB" sz="1600" dirty="0"/>
                  <a:t>. </a:t>
                </a:r>
                <a:r>
                  <a:rPr lang="en-FR" sz="1600" dirty="0"/>
                  <a:t>of </a:t>
                </a:r>
              </a:p>
              <a:p>
                <a:r>
                  <a:rPr lang="en-FR" sz="1600" dirty="0"/>
                  <a:t>  adv. nodes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FR" sz="1600" dirty="0"/>
                  <a:t> cyro. </a:t>
                </a:r>
                <a:r>
                  <a:rPr lang="en-GB" sz="1600" dirty="0"/>
                  <a:t>PDK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FR" sz="1600" dirty="0"/>
                  <a:t> cooling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6DB0917-D5C5-BD39-B9D8-A12351823663}"/>
                </a:ext>
              </a:extLst>
            </p:cNvPr>
            <p:cNvGrpSpPr/>
            <p:nvPr/>
          </p:nvGrpSpPr>
          <p:grpSpPr>
            <a:xfrm>
              <a:off x="6990747" y="2630758"/>
              <a:ext cx="1270741" cy="1323439"/>
              <a:chOff x="5290340" y="4995570"/>
              <a:chExt cx="1270741" cy="132343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65474F9-E99E-2DF2-6F59-B34DF8F06F59}"/>
                  </a:ext>
                </a:extLst>
              </p:cNvPr>
              <p:cNvSpPr/>
              <p:nvPr/>
            </p:nvSpPr>
            <p:spPr>
              <a:xfrm>
                <a:off x="5290340" y="4995570"/>
                <a:ext cx="1270741" cy="13234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F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B75F485-3306-B123-6F4C-80A78F47CF72}"/>
                  </a:ext>
                </a:extLst>
              </p:cNvPr>
              <p:cNvSpPr txBox="1"/>
              <p:nvPr/>
            </p:nvSpPr>
            <p:spPr>
              <a:xfrm>
                <a:off x="5290340" y="5118942"/>
                <a:ext cx="127074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1600" dirty="0"/>
                  <a:t> cots, tools </a:t>
                </a:r>
              </a:p>
              <a:p>
                <a:r>
                  <a:rPr lang="en-GB" sz="1600" dirty="0"/>
                  <a:t>  &amp; IP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1600" dirty="0"/>
                  <a:t> no BE from </a:t>
                </a:r>
              </a:p>
              <a:p>
                <a:r>
                  <a:rPr lang="en-GB" sz="1600" dirty="0"/>
                  <a:t>   FE to DAQ</a:t>
                </a:r>
                <a:endParaRPr lang="en-FR" sz="1600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9378E6C-ECC9-C484-A34E-D5CAE5E945C0}"/>
                </a:ext>
              </a:extLst>
            </p:cNvPr>
            <p:cNvGrpSpPr/>
            <p:nvPr/>
          </p:nvGrpSpPr>
          <p:grpSpPr>
            <a:xfrm>
              <a:off x="8422734" y="2696168"/>
              <a:ext cx="1410545" cy="1323439"/>
              <a:chOff x="4353646" y="5065712"/>
              <a:chExt cx="1410545" cy="132343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BADBE7D-5915-DB56-D12D-DDE6ECA2A3AF}"/>
                  </a:ext>
                </a:extLst>
              </p:cNvPr>
              <p:cNvSpPr/>
              <p:nvPr/>
            </p:nvSpPr>
            <p:spPr>
              <a:xfrm>
                <a:off x="4423096" y="5065712"/>
                <a:ext cx="1270741" cy="13234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F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917778-E4E6-F3A8-B6B7-910A86E68E6C}"/>
                  </a:ext>
                </a:extLst>
              </p:cNvPr>
              <p:cNvSpPr txBox="1"/>
              <p:nvPr/>
            </p:nvSpPr>
            <p:spPr>
              <a:xfrm>
                <a:off x="4353646" y="5181459"/>
                <a:ext cx="141054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1600" dirty="0"/>
                  <a:t> access to</a:t>
                </a:r>
              </a:p>
              <a:p>
                <a:r>
                  <a:rPr lang="en-GB" sz="1600" dirty="0"/>
                  <a:t>  techno. &amp; IPs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1600" dirty="0"/>
                  <a:t> access to 3D </a:t>
                </a:r>
              </a:p>
              <a:p>
                <a:r>
                  <a:rPr lang="en-GB" sz="1600" dirty="0"/>
                  <a:t>  integration</a:t>
                </a: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511276E-385C-9A49-1E89-21F4AC62C3B6}"/>
              </a:ext>
            </a:extLst>
          </p:cNvPr>
          <p:cNvSpPr txBox="1"/>
          <p:nvPr/>
        </p:nvSpPr>
        <p:spPr>
          <a:xfrm>
            <a:off x="3046071" y="5689163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FR" dirty="0">
                <a:latin typeface="Avenir Next" panose="020B0503020202020204" pitchFamily="34" charset="0"/>
              </a:rPr>
              <a:t>16 projects received from 50 institutes in 18 countries</a:t>
            </a:r>
          </a:p>
        </p:txBody>
      </p:sp>
    </p:spTree>
    <p:extLst>
      <p:ext uri="{BB962C8B-B14F-4D97-AF65-F5344CB8AC3E}">
        <p14:creationId xmlns:p14="http://schemas.microsoft.com/office/powerpoint/2010/main" val="380386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9663F6-2626-5D0E-AB5F-8975F4817253}"/>
              </a:ext>
            </a:extLst>
          </p:cNvPr>
          <p:cNvGrpSpPr/>
          <p:nvPr/>
        </p:nvGrpSpPr>
        <p:grpSpPr>
          <a:xfrm>
            <a:off x="606122" y="2580988"/>
            <a:ext cx="3119865" cy="3330438"/>
            <a:chOff x="119981" y="2476813"/>
            <a:chExt cx="3119865" cy="33304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0C12A3-1891-32B3-8935-EB989FC27374}"/>
                </a:ext>
              </a:extLst>
            </p:cNvPr>
            <p:cNvSpPr/>
            <p:nvPr/>
          </p:nvSpPr>
          <p:spPr>
            <a:xfrm>
              <a:off x="119981" y="2476813"/>
              <a:ext cx="3119865" cy="3455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clocks and clock network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B0E41D-5CAD-6877-B7A2-809D026B6BA3}"/>
                </a:ext>
              </a:extLst>
            </p:cNvPr>
            <p:cNvSpPr/>
            <p:nvPr/>
          </p:nvSpPr>
          <p:spPr>
            <a:xfrm>
              <a:off x="119981" y="2895846"/>
              <a:ext cx="3119865" cy="3455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kinetic Detectors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C6FCE8-5EC5-69BD-A168-D373E5367D83}"/>
                </a:ext>
              </a:extLst>
            </p:cNvPr>
            <p:cNvSpPr/>
            <p:nvPr/>
          </p:nvSpPr>
          <p:spPr>
            <a:xfrm>
              <a:off x="119981" y="3302846"/>
              <a:ext cx="3119865" cy="6252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spin based and superconducting sensors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10E943-010B-4D2C-D52C-B7F8AEFA40B8}"/>
                </a:ext>
              </a:extLst>
            </p:cNvPr>
            <p:cNvSpPr/>
            <p:nvPr/>
          </p:nvSpPr>
          <p:spPr>
            <a:xfrm>
              <a:off x="119981" y="3987984"/>
              <a:ext cx="3119865" cy="3455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optomechanical sensors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C742D1-DA02-0138-7ABE-33634B013D72}"/>
                </a:ext>
              </a:extLst>
            </p:cNvPr>
            <p:cNvSpPr/>
            <p:nvPr/>
          </p:nvSpPr>
          <p:spPr>
            <a:xfrm>
              <a:off x="119981" y="4415807"/>
              <a:ext cx="3119865" cy="6252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>
                  <a:solidFill>
                    <a:schemeClr val="tx1"/>
                  </a:solidFill>
                </a:rPr>
                <a:t>atomes/molecules/ions</a:t>
              </a:r>
            </a:p>
            <a:p>
              <a:pPr algn="ctr"/>
              <a:r>
                <a:rPr lang="en-FR" dirty="0">
                  <a:solidFill>
                    <a:schemeClr val="tx1"/>
                  </a:solidFill>
                </a:rPr>
                <a:t>interferometry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2BA3A9-6D4F-86AB-316C-47F4DFF01650}"/>
                </a:ext>
              </a:extLst>
            </p:cNvPr>
            <p:cNvSpPr/>
            <p:nvPr/>
          </p:nvSpPr>
          <p:spPr>
            <a:xfrm>
              <a:off x="119981" y="5111325"/>
              <a:ext cx="3119865" cy="6959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m</a:t>
              </a:r>
              <a:r>
                <a:rPr lang="en-FR" dirty="0">
                  <a:solidFill>
                    <a:schemeClr val="tx1"/>
                  </a:solidFill>
                </a:rPr>
                <a:t>etamaterials, </a:t>
              </a:r>
            </a:p>
            <a:p>
              <a:pPr algn="ctr"/>
              <a:r>
                <a:rPr lang="en-FR" dirty="0">
                  <a:solidFill>
                    <a:schemeClr val="tx1"/>
                  </a:solidFill>
                </a:rPr>
                <a:t>0/1/2D materials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F74CE-B704-796F-B6F1-89CFDF75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515100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0BDCB-AEC0-71C3-CE35-AA0B749F8325}"/>
              </a:ext>
            </a:extLst>
          </p:cNvPr>
          <p:cNvSpPr txBox="1"/>
          <p:nvPr/>
        </p:nvSpPr>
        <p:spPr>
          <a:xfrm>
            <a:off x="593617" y="813364"/>
            <a:ext cx="992777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venir Next" panose="020B0503020202020204" pitchFamily="34" charset="0"/>
                <a:hlinkClick r:id="rId3"/>
              </a:rPr>
              <a:t>DRD5</a:t>
            </a:r>
            <a:r>
              <a:rPr lang="en-GB" sz="2800" dirty="0">
                <a:latin typeface="Avenir Next" panose="020B0503020202020204" pitchFamily="34" charset="0"/>
              </a:rPr>
              <a:t>: Quantum sensors and emerging technologies</a:t>
            </a:r>
          </a:p>
          <a:p>
            <a:r>
              <a:rPr lang="en-GB" sz="2000" dirty="0">
                <a:latin typeface="Avenir Next" panose="020B0503020202020204" pitchFamily="34" charset="0"/>
              </a:rPr>
              <a:t>sensors with high sensitivity and precision; nano/meta/heterogenous materials</a:t>
            </a:r>
          </a:p>
          <a:p>
            <a:r>
              <a:rPr lang="en-GB" sz="2000" dirty="0">
                <a:latin typeface="Avenir Next" panose="020B0503020202020204" pitchFamily="34" charset="0"/>
              </a:rPr>
              <a:t>so far applications in EDM, DM, neutrino, 0𝜈ββ searches, fundamental forces,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C553F-4075-B161-4015-F03FF1DFEC95}"/>
              </a:ext>
            </a:extLst>
          </p:cNvPr>
          <p:cNvSpPr txBox="1"/>
          <p:nvPr/>
        </p:nvSpPr>
        <p:spPr>
          <a:xfrm>
            <a:off x="3877518" y="2612712"/>
            <a:ext cx="8090705" cy="2900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Relatively low TRL and transverse to other DRDs for quantum materials </a:t>
            </a:r>
          </a:p>
          <a:p>
            <a:pPr algn="ctr"/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Considering community building</a:t>
            </a:r>
          </a:p>
          <a:p>
            <a:pPr algn="ctr"/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to promote developments and investigate adaptations to HEP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Possibly platform/hub organization</a:t>
            </a:r>
          </a:p>
          <a:p>
            <a:pPr marL="18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WP1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atomic, nuclear &amp; molecular systems in trap &amp; beam,  TA1 and TA5 (TA4)</a:t>
            </a:r>
          </a:p>
          <a:p>
            <a:pPr marL="18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quantum materials, TA2, TA3, TA4, TA6</a:t>
            </a:r>
          </a:p>
          <a:p>
            <a:pPr marL="18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WP3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large ensembles of quantum sensors (multi-modal)</a:t>
            </a:r>
          </a:p>
          <a:p>
            <a:pPr marL="18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WP4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scaled-up “quantum for HEP”, (TA2), TA3, (TA4),TA5</a:t>
            </a:r>
          </a:p>
          <a:p>
            <a:pPr marL="18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WP5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quantum techniques for sensing, TA1-5</a:t>
            </a:r>
            <a:endParaRPr lang="en-GB" dirty="0">
              <a:latin typeface="Avenir Next" panose="020B0503020202020204" pitchFamily="34" charset="0"/>
            </a:endParaRPr>
          </a:p>
          <a:p>
            <a:pPr marL="18720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WP6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networking, training, shared expertise and infrastructure (all TAs)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B84767-1E41-CC77-59CD-D958F7C57DE6}"/>
              </a:ext>
            </a:extLst>
          </p:cNvPr>
          <p:cNvSpPr txBox="1"/>
          <p:nvPr/>
        </p:nvSpPr>
        <p:spPr>
          <a:xfrm>
            <a:off x="4782338" y="5558471"/>
            <a:ext cx="5930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25 projects received from 40 institutes in 15 countries</a:t>
            </a:r>
            <a:endParaRPr lang="en-US" sz="1800" dirty="0">
              <a:solidFill>
                <a:srgbClr val="00B0F0"/>
              </a:solidFill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B15C1-DA46-4264-238A-AF6D96CFF581}"/>
              </a:ext>
            </a:extLst>
          </p:cNvPr>
          <p:cNvSpPr txBox="1"/>
          <p:nvPr/>
        </p:nvSpPr>
        <p:spPr>
          <a:xfrm>
            <a:off x="1173747" y="2149724"/>
            <a:ext cx="206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latin typeface="Avenir Next" panose="020B0503020202020204" pitchFamily="34" charset="0"/>
              </a:rPr>
              <a:t>T</a:t>
            </a:r>
            <a:r>
              <a:rPr lang="en-GB" dirty="0">
                <a:latin typeface="Avenir Next" panose="020B0503020202020204" pitchFamily="34" charset="0"/>
              </a:rPr>
              <a:t>e</a:t>
            </a:r>
            <a:r>
              <a:rPr lang="en-FR" dirty="0">
                <a:latin typeface="Avenir Next" panose="020B0503020202020204" pitchFamily="34" charset="0"/>
              </a:rPr>
              <a:t>chnology Areas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E9CAC4-BF79-E590-B649-A9A07D9727FB}"/>
              </a:ext>
            </a:extLst>
          </p:cNvPr>
          <p:cNvSpPr txBox="1"/>
          <p:nvPr/>
        </p:nvSpPr>
        <p:spPr>
          <a:xfrm>
            <a:off x="10217069" y="813364"/>
            <a:ext cx="118378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venir Next" panose="020B0503020202020204" pitchFamily="34" charset="0"/>
              </a:rPr>
              <a:t>White Paper</a:t>
            </a:r>
            <a:endParaRPr lang="en-FR" sz="14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F74CE-B704-796F-B6F1-89CFDF75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515100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0BDCB-AEC0-71C3-CE35-AA0B749F8325}"/>
              </a:ext>
            </a:extLst>
          </p:cNvPr>
          <p:cNvSpPr txBox="1"/>
          <p:nvPr/>
        </p:nvSpPr>
        <p:spPr>
          <a:xfrm>
            <a:off x="335378" y="1580510"/>
            <a:ext cx="379455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venir Next" panose="020B0503020202020204" pitchFamily="34" charset="0"/>
              </a:rPr>
              <a:t>566 institute contributions</a:t>
            </a:r>
          </a:p>
          <a:p>
            <a:pPr algn="ctr"/>
            <a:r>
              <a:rPr lang="en-GB" dirty="0">
                <a:latin typeface="Avenir Next" panose="020B0503020202020204" pitchFamily="34" charset="0"/>
              </a:rPr>
              <a:t>s</a:t>
            </a:r>
            <a:r>
              <a:rPr lang="en-FR" dirty="0">
                <a:latin typeface="Avenir Next" panose="020B0503020202020204" pitchFamily="34" charset="0"/>
              </a:rPr>
              <a:t>um of participating insitutes in DRD1-2-3-4-6 (same intstitutes can contribute in different DRDs) </a:t>
            </a:r>
            <a:endParaRPr lang="en-F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06CAD5-56AD-5210-11CA-27B76D82A99A}"/>
              </a:ext>
            </a:extLst>
          </p:cNvPr>
          <p:cNvSpPr txBox="1"/>
          <p:nvPr/>
        </p:nvSpPr>
        <p:spPr>
          <a:xfrm>
            <a:off x="4303315" y="3782000"/>
            <a:ext cx="36197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R" sz="1600" dirty="0">
                <a:latin typeface="Avenir Next" panose="020B0503020202020204" pitchFamily="34" charset="0"/>
              </a:rPr>
              <a:t>FTE/y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a</a:t>
            </a:r>
            <a:r>
              <a:rPr lang="en-FR" sz="16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vailable</a:t>
            </a:r>
            <a:r>
              <a:rPr lang="en-FR" sz="1600" dirty="0">
                <a:latin typeface="Avenir Next" panose="020B0503020202020204" pitchFamily="34" charset="0"/>
              </a:rPr>
              <a:t>/</a:t>
            </a:r>
            <a:r>
              <a:rPr lang="en-FR" sz="1600" dirty="0">
                <a:solidFill>
                  <a:schemeClr val="accent1"/>
                </a:solidFill>
                <a:latin typeface="Avenir Next" panose="020B0503020202020204" pitchFamily="34" charset="0"/>
              </a:rPr>
              <a:t>additional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9099-30BD-A1F4-86DE-3C7BFFB912A0}"/>
              </a:ext>
            </a:extLst>
          </p:cNvPr>
          <p:cNvSpPr txBox="1"/>
          <p:nvPr/>
        </p:nvSpPr>
        <p:spPr>
          <a:xfrm>
            <a:off x="8203316" y="3782000"/>
            <a:ext cx="37216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venir Next" panose="020B0503020202020204" pitchFamily="34" charset="0"/>
              </a:rPr>
              <a:t>funding</a:t>
            </a:r>
            <a:r>
              <a:rPr lang="en-FR" sz="1600" dirty="0">
                <a:latin typeface="Avenir Next" panose="020B0503020202020204" pitchFamily="34" charset="0"/>
              </a:rPr>
              <a:t>/y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a</a:t>
            </a:r>
            <a:r>
              <a:rPr lang="en-FR" sz="1600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vailable</a:t>
            </a:r>
            <a:r>
              <a:rPr lang="en-FR" sz="1600" dirty="0">
                <a:latin typeface="Avenir Next" panose="020B0503020202020204" pitchFamily="34" charset="0"/>
              </a:rPr>
              <a:t>/</a:t>
            </a:r>
            <a:r>
              <a:rPr lang="en-FR" sz="1600" dirty="0">
                <a:solidFill>
                  <a:schemeClr val="accent1"/>
                </a:solidFill>
                <a:latin typeface="Avenir Next" panose="020B0503020202020204" pitchFamily="34" charset="0"/>
              </a:rPr>
              <a:t>additional </a:t>
            </a:r>
            <a:r>
              <a:rPr lang="en-FR" sz="1600" dirty="0">
                <a:latin typeface="Avenir Next" panose="020B0503020202020204" pitchFamily="34" charset="0"/>
              </a:rPr>
              <a:t>(MCHF)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7009E54-3408-15A1-B03D-2D753AD15F68}"/>
              </a:ext>
            </a:extLst>
          </p:cNvPr>
          <p:cNvGrpSpPr/>
          <p:nvPr/>
        </p:nvGrpSpPr>
        <p:grpSpPr>
          <a:xfrm>
            <a:off x="4094634" y="964721"/>
            <a:ext cx="7667863" cy="2717021"/>
            <a:chOff x="1886300" y="1128694"/>
            <a:chExt cx="7194485" cy="239057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2566FF-B7F7-F2DD-8925-4AB418D28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5967" y="1234481"/>
              <a:ext cx="1974818" cy="2142718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9643078-33ED-1899-F8B1-C06EFC58806E}"/>
                </a:ext>
              </a:extLst>
            </p:cNvPr>
            <p:cNvGrpSpPr/>
            <p:nvPr/>
          </p:nvGrpSpPr>
          <p:grpSpPr>
            <a:xfrm>
              <a:off x="1886300" y="1128694"/>
              <a:ext cx="5407805" cy="2390570"/>
              <a:chOff x="1886300" y="1128694"/>
              <a:chExt cx="5407805" cy="23905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6F7D89F-A695-E0D9-66FA-4B90B16F7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6300" y="1128694"/>
                <a:ext cx="4813300" cy="239057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CA5B4BC-AFC0-3AA0-E5BD-EA0F0EDF5444}"/>
                  </a:ext>
                </a:extLst>
              </p:cNvPr>
              <p:cNvSpPr txBox="1"/>
              <p:nvPr/>
            </p:nvSpPr>
            <p:spPr>
              <a:xfrm>
                <a:off x="2572385" y="1184554"/>
                <a:ext cx="472172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FR" sz="1400" dirty="0">
                    <a:latin typeface="Avenir Next" panose="020B0503020202020204" pitchFamily="34" charset="0"/>
                  </a:rPr>
                  <a:t>North Am.</a:t>
                </a:r>
              </a:p>
              <a:p>
                <a:pPr algn="ctr"/>
                <a:r>
                  <a:rPr lang="en-FR" sz="1400" dirty="0">
                    <a:latin typeface="Avenir Next" panose="020B0503020202020204" pitchFamily="34" charset="0"/>
                  </a:rPr>
                  <a:t>(115)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4B2BCF-5B4F-D15F-A061-6E6E43614E1E}"/>
                  </a:ext>
                </a:extLst>
              </p:cNvPr>
              <p:cNvSpPr txBox="1"/>
              <p:nvPr/>
            </p:nvSpPr>
            <p:spPr>
              <a:xfrm>
                <a:off x="4893005" y="1766268"/>
                <a:ext cx="7065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FR" sz="1400" dirty="0">
                    <a:latin typeface="Avenir Next" panose="020B0503020202020204" pitchFamily="34" charset="0"/>
                  </a:rPr>
                  <a:t>Asia</a:t>
                </a:r>
              </a:p>
              <a:p>
                <a:pPr algn="ctr"/>
                <a:r>
                  <a:rPr lang="en-FR" sz="1400" dirty="0">
                    <a:latin typeface="Avenir Next" panose="020B0503020202020204" pitchFamily="34" charset="0"/>
                  </a:rPr>
                  <a:t>(69)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570F9D-29D8-A446-51F4-304140F44794}"/>
                  </a:ext>
                </a:extLst>
              </p:cNvPr>
              <p:cNvSpPr txBox="1"/>
              <p:nvPr/>
            </p:nvSpPr>
            <p:spPr>
              <a:xfrm>
                <a:off x="5574201" y="1782620"/>
                <a:ext cx="8855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FR" sz="1400" dirty="0">
                    <a:latin typeface="Avenir Next" panose="020B0503020202020204" pitchFamily="34" charset="0"/>
                  </a:rPr>
                  <a:t>Other</a:t>
                </a:r>
              </a:p>
              <a:p>
                <a:pPr algn="ctr"/>
                <a:r>
                  <a:rPr lang="en-FR" sz="1400" dirty="0">
                    <a:latin typeface="Avenir Next" panose="020B0503020202020204" pitchFamily="34" charset="0"/>
                  </a:rPr>
                  <a:t>(38)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F1DB771-4B86-BC35-1EA4-5BE6BE6E1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7864" y="1639228"/>
                <a:ext cx="0" cy="136950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48AE48F-2923-3B20-D0D6-C0D1B86C0D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4996" y="1639228"/>
                <a:ext cx="0" cy="136950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22586A-7A88-3050-D1FB-240AEBE91F00}"/>
                  </a:ext>
                </a:extLst>
              </p:cNvPr>
              <p:cNvSpPr txBox="1"/>
              <p:nvPr/>
            </p:nvSpPr>
            <p:spPr>
              <a:xfrm>
                <a:off x="2601888" y="1484402"/>
                <a:ext cx="10078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FR" sz="1400" dirty="0">
                    <a:latin typeface="Avenir Next" panose="020B0503020202020204" pitchFamily="34" charset="0"/>
                  </a:rPr>
                  <a:t>Europe </a:t>
                </a:r>
              </a:p>
              <a:p>
                <a:pPr algn="ctr"/>
                <a:r>
                  <a:rPr lang="en-FR" sz="1400" dirty="0">
                    <a:latin typeface="Avenir Next" panose="020B0503020202020204" pitchFamily="34" charset="0"/>
                  </a:rPr>
                  <a:t>(344)</a:t>
                </a:r>
                <a:endParaRPr lang="en-FR" sz="1400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12EFFAE-C208-A6CC-B67F-EA84383DA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9693" y="1612900"/>
                <a:ext cx="0" cy="136950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6F3E6E7-FA0D-BABB-73B7-00F0E99F6CC2}"/>
              </a:ext>
            </a:extLst>
          </p:cNvPr>
          <p:cNvSpPr txBox="1"/>
          <p:nvPr/>
        </p:nvSpPr>
        <p:spPr>
          <a:xfrm>
            <a:off x="-81969" y="4107329"/>
            <a:ext cx="462925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venir Next" panose="020B0503020202020204" pitchFamily="34" charset="0"/>
              </a:rPr>
              <a:t>Expected FTE/y &amp; funding/y</a:t>
            </a:r>
          </a:p>
          <a:p>
            <a:pPr algn="ctr"/>
            <a:r>
              <a:rPr lang="en-GB" dirty="0">
                <a:latin typeface="Avenir Next" panose="020B0503020202020204" pitchFamily="34" charset="0"/>
              </a:rPr>
              <a:t>≃ average over 3 first years</a:t>
            </a:r>
          </a:p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available</a:t>
            </a:r>
            <a:r>
              <a:rPr lang="en-GB" dirty="0">
                <a:latin typeface="Avenir Next" panose="020B0503020202020204" pitchFamily="34" charset="0"/>
              </a:rPr>
              <a:t> ≃ current funding </a:t>
            </a:r>
          </a:p>
          <a:p>
            <a:pPr algn="ctr"/>
            <a:r>
              <a:rPr lang="en-GB" dirty="0">
                <a:solidFill>
                  <a:schemeClr val="accent1"/>
                </a:solidFill>
                <a:latin typeface="Avenir Next" panose="020B0503020202020204" pitchFamily="34" charset="0"/>
              </a:rPr>
              <a:t>additional</a:t>
            </a:r>
            <a:r>
              <a:rPr lang="en-GB" dirty="0">
                <a:latin typeface="Avenir Next" panose="020B0503020202020204" pitchFamily="34" charset="0"/>
              </a:rPr>
              <a:t> ≃ requested to fulfil </a:t>
            </a:r>
            <a:r>
              <a:rPr lang="en-GB" dirty="0" err="1">
                <a:latin typeface="Avenir Next" panose="020B0503020202020204" pitchFamily="34" charset="0"/>
              </a:rPr>
              <a:t>progr</a:t>
            </a:r>
            <a:r>
              <a:rPr lang="en-GB" dirty="0">
                <a:latin typeface="Avenir Next" panose="020B0503020202020204" pitchFamily="34" charset="0"/>
              </a:rPr>
              <a:t>. </a:t>
            </a:r>
          </a:p>
          <a:p>
            <a:pPr algn="ctr"/>
            <a:r>
              <a:rPr lang="en-GB" dirty="0">
                <a:latin typeface="Avenir Next" panose="020B0503020202020204" pitchFamily="34" charset="0"/>
              </a:rPr>
              <a:t>based on a survey </a:t>
            </a:r>
          </a:p>
          <a:p>
            <a:pPr algn="ctr"/>
            <a:r>
              <a:rPr lang="en-GB" dirty="0">
                <a:latin typeface="Avenir Next" panose="020B0503020202020204" pitchFamily="34" charset="0"/>
              </a:rPr>
              <a:t>(uneven answers from institutes)</a:t>
            </a:r>
          </a:p>
          <a:p>
            <a:pPr algn="ctr"/>
            <a:r>
              <a:rPr lang="en-GB" dirty="0">
                <a:latin typeface="Avenir Next" panose="020B0503020202020204" pitchFamily="34" charset="0"/>
              </a:rPr>
              <a:t>not a commitment</a:t>
            </a:r>
          </a:p>
          <a:p>
            <a:pPr algn="ctr"/>
            <a:r>
              <a:rPr lang="en-GB" dirty="0">
                <a:latin typeface="Avenir Next" panose="020B0503020202020204" pitchFamily="34" charset="0"/>
              </a:rPr>
              <a:t>need consolidation for </a:t>
            </a:r>
            <a:r>
              <a:rPr lang="en-GB" dirty="0" err="1">
                <a:latin typeface="Avenir Next" panose="020B0503020202020204" pitchFamily="34" charset="0"/>
              </a:rPr>
              <a:t>MoUs</a:t>
            </a:r>
            <a:r>
              <a:rPr lang="en-GB" dirty="0"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8304A4-7AB6-FF24-70F3-96E887F5CFBA}"/>
              </a:ext>
            </a:extLst>
          </p:cNvPr>
          <p:cNvSpPr txBox="1"/>
          <p:nvPr/>
        </p:nvSpPr>
        <p:spPr>
          <a:xfrm>
            <a:off x="1132114" y="259008"/>
            <a:ext cx="992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venir Next" panose="020B0503020202020204" pitchFamily="34" charset="0"/>
              </a:rPr>
              <a:t>Summary of contributions and resources </a:t>
            </a:r>
            <a:endParaRPr lang="en-GB" sz="2000" dirty="0">
              <a:latin typeface="Avenir Next" panose="020B0503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365B58C-CC7A-1465-4E0D-8C947426ABF3}"/>
              </a:ext>
            </a:extLst>
          </p:cNvPr>
          <p:cNvSpPr txBox="1"/>
          <p:nvPr/>
        </p:nvSpPr>
        <p:spPr>
          <a:xfrm>
            <a:off x="1363446" y="3278666"/>
            <a:ext cx="14287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venir Next" panose="020B0503020202020204" pitchFamily="34" charset="0"/>
              </a:rPr>
              <a:t>preliminary</a:t>
            </a:r>
            <a:endParaRPr lang="en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8D0F-772C-3B79-6010-0F7616D38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995"/>
          <a:stretch/>
        </p:blipFill>
        <p:spPr>
          <a:xfrm>
            <a:off x="4309956" y="4080840"/>
            <a:ext cx="7671070" cy="24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2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3220C80-2030-4AB6-1D82-579CB04A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F652C-01DB-5B9B-44BA-C80D2EF0202E}"/>
              </a:ext>
            </a:extLst>
          </p:cNvPr>
          <p:cNvSpPr txBox="1"/>
          <p:nvPr/>
        </p:nvSpPr>
        <p:spPr>
          <a:xfrm>
            <a:off x="5334413" y="738901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Avenir Next" panose="020B0503020202020204" pitchFamily="34" charset="0"/>
              </a:rPr>
              <a:t>Outlook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5D2F0-8588-82AC-55F8-220C8E3FB095}"/>
              </a:ext>
            </a:extLst>
          </p:cNvPr>
          <p:cNvSpPr txBox="1"/>
          <p:nvPr/>
        </p:nvSpPr>
        <p:spPr>
          <a:xfrm>
            <a:off x="669471" y="1471740"/>
            <a:ext cx="1085305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venir Next" panose="020B0503020202020204" pitchFamily="34" charset="0"/>
              </a:rPr>
              <a:t>Through preparation of new DRD proposals important progress has been made to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build new communities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large world wide contributions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prepare a global scientific programme to execute the ECFA roadmap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assess resource needs and availability</a:t>
            </a:r>
          </a:p>
          <a:p>
            <a:r>
              <a:rPr lang="en-GB" sz="2000" dirty="0">
                <a:latin typeface="Avenir Next" panose="020B0503020202020204" pitchFamily="34" charset="0"/>
              </a:rPr>
              <a:t>The DRD collaborations will soon become active to :</a:t>
            </a:r>
          </a:p>
          <a:p>
            <a:pPr marL="7416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form their organization structure</a:t>
            </a:r>
          </a:p>
          <a:p>
            <a:pPr marL="742950" lvl="1" indent="-34200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consolidate the scientific programme and the resource needs in preparation of </a:t>
            </a:r>
            <a:r>
              <a:rPr lang="en-GB" dirty="0" err="1">
                <a:latin typeface="Avenir Next" panose="020B0503020202020204" pitchFamily="34" charset="0"/>
              </a:rPr>
              <a:t>MoUs</a:t>
            </a:r>
            <a:r>
              <a:rPr lang="en-GB" dirty="0">
                <a:latin typeface="Avenir Next" panose="020B0503020202020204" pitchFamily="34" charset="0"/>
              </a:rPr>
              <a:t> with FAs</a:t>
            </a:r>
          </a:p>
          <a:p>
            <a:pPr marL="1200150" lvl="2" indent="-3420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substantial ramp-up of resources appears needed</a:t>
            </a:r>
          </a:p>
          <a:p>
            <a:pPr marL="742950" lvl="1" indent="-34200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common work on availability of infrastructure and beam test facilities is on-going with LDG</a:t>
            </a:r>
          </a:p>
          <a:p>
            <a:pPr marL="742950" lvl="1" indent="-34200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fields outside HEP can join the collaborations as full members or partners</a:t>
            </a:r>
          </a:p>
          <a:p>
            <a:pPr marL="742950" lvl="1" indent="-34200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rules for industrial/semi-public partnerships are being prepared for </a:t>
            </a:r>
            <a:r>
              <a:rPr lang="en-GB" dirty="0" err="1">
                <a:latin typeface="Avenir Next" panose="020B0503020202020204" pitchFamily="34" charset="0"/>
              </a:rPr>
              <a:t>MoUs</a:t>
            </a:r>
            <a:r>
              <a:rPr lang="en-GB" dirty="0">
                <a:latin typeface="Avenir Next" panose="020B0503020202020204" pitchFamily="34" charset="0"/>
              </a:rPr>
              <a:t> with CERN guidance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7AC6F-2CB4-6445-9179-94D91BBC06CA}"/>
              </a:ext>
            </a:extLst>
          </p:cNvPr>
          <p:cNvSpPr txBox="1"/>
          <p:nvPr/>
        </p:nvSpPr>
        <p:spPr>
          <a:xfrm>
            <a:off x="379863" y="5413468"/>
            <a:ext cx="1143227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Avenir Next" panose="020B0503020202020204" pitchFamily="34" charset="0"/>
              </a:rPr>
              <a:t>t</a:t>
            </a:r>
            <a:r>
              <a:rPr lang="en-FR" sz="1600" i="1" dirty="0">
                <a:latin typeface="Avenir Next" panose="020B0503020202020204" pitchFamily="34" charset="0"/>
              </a:rPr>
              <a:t>hanks to P. Allport ECFA Roadmap Panel Chair and K. Jakobs ECFA chair</a:t>
            </a:r>
          </a:p>
          <a:p>
            <a:pPr algn="ctr"/>
            <a:r>
              <a:rPr lang="en-GB" sz="1600" i="1" dirty="0">
                <a:latin typeface="Avenir Next" panose="020B0503020202020204" pitchFamily="34" charset="0"/>
              </a:rPr>
              <a:t>to DRD preparation team leaders</a:t>
            </a:r>
            <a:endParaRPr lang="en-FR" sz="1600" i="1" dirty="0">
              <a:latin typeface="Avenir Next" panose="020B0503020202020204" pitchFamily="34" charset="0"/>
            </a:endParaRPr>
          </a:p>
          <a:p>
            <a:pPr algn="ctr"/>
            <a:r>
              <a:rPr lang="en-FR" sz="1600" i="1" dirty="0">
                <a:latin typeface="Avenir Next" panose="020B0503020202020204" pitchFamily="34" charset="0"/>
              </a:rPr>
              <a:t>A. Colaleo, L. Ropeleweski (DRD1); R. Guenette, J. Monroe (DRD2); N. Cartiglia, G. Pellegrini (DRD3); C. Joram , </a:t>
            </a:r>
          </a:p>
          <a:p>
            <a:pPr algn="ctr"/>
            <a:r>
              <a:rPr lang="en-FR" sz="1600" i="1" dirty="0">
                <a:latin typeface="Avenir Next" panose="020B0503020202020204" pitchFamily="34" charset="0"/>
              </a:rPr>
              <a:t>P. Krizan (DRD4); M. Demarteau, M. Doser (DRD5); R. Ferrari, R. Poeschl (DRD6); D. Newbold, F. Simon, F. Vasey (DRD7)</a:t>
            </a:r>
          </a:p>
        </p:txBody>
      </p:sp>
    </p:spTree>
    <p:extLst>
      <p:ext uri="{BB962C8B-B14F-4D97-AF65-F5344CB8AC3E}">
        <p14:creationId xmlns:p14="http://schemas.microsoft.com/office/powerpoint/2010/main" val="147373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C9EB0E-94AF-DD02-2ACE-5FF87875D45D}"/>
              </a:ext>
            </a:extLst>
          </p:cNvPr>
          <p:cNvSpPr/>
          <p:nvPr/>
        </p:nvSpPr>
        <p:spPr>
          <a:xfrm>
            <a:off x="131690" y="312376"/>
            <a:ext cx="11928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K. </a:t>
            </a:r>
            <a:r>
              <a:rPr lang="en-US" sz="2800" dirty="0" err="1">
                <a:latin typeface="Avenir Next" panose="020B0503020202020204" pitchFamily="34" charset="0"/>
              </a:rPr>
              <a:t>Jakobs</a:t>
            </a:r>
            <a:r>
              <a:rPr lang="en-US" sz="2800" dirty="0">
                <a:latin typeface="Avenir Next" panose="020B0503020202020204" pitchFamily="34" charset="0"/>
              </a:rPr>
              <a:t> at ECFA-EPS plenary session 24 Aug. 2023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66E40-CD0C-21E0-2025-E0C7A79AE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1" b="278"/>
          <a:stretch/>
        </p:blipFill>
        <p:spPr>
          <a:xfrm>
            <a:off x="1553862" y="1029100"/>
            <a:ext cx="9084277" cy="55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9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1E0C9D-B779-5B0A-1B35-C52EB123C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7"/>
          <a:stretch/>
        </p:blipFill>
        <p:spPr>
          <a:xfrm>
            <a:off x="1553861" y="951470"/>
            <a:ext cx="9084277" cy="55783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C9EB0E-94AF-DD02-2ACE-5FF87875D45D}"/>
              </a:ext>
            </a:extLst>
          </p:cNvPr>
          <p:cNvSpPr/>
          <p:nvPr/>
        </p:nvSpPr>
        <p:spPr>
          <a:xfrm>
            <a:off x="131690" y="312376"/>
            <a:ext cx="11928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K. </a:t>
            </a:r>
            <a:r>
              <a:rPr lang="en-US" sz="2800" dirty="0" err="1">
                <a:latin typeface="Avenir Next" panose="020B0503020202020204" pitchFamily="34" charset="0"/>
              </a:rPr>
              <a:t>Jakobs</a:t>
            </a:r>
            <a:r>
              <a:rPr lang="en-US" sz="2800" dirty="0">
                <a:latin typeface="Avenir Next" panose="020B0503020202020204" pitchFamily="34" charset="0"/>
              </a:rPr>
              <a:t> at ECFA-EPS plenary session 24 Aug. 2023  </a:t>
            </a:r>
          </a:p>
        </p:txBody>
      </p:sp>
    </p:spTree>
    <p:extLst>
      <p:ext uri="{BB962C8B-B14F-4D97-AF65-F5344CB8AC3E}">
        <p14:creationId xmlns:p14="http://schemas.microsoft.com/office/powerpoint/2010/main" val="126105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EF06184-24A1-DD7B-AFDF-20E1B1242BB3}"/>
              </a:ext>
            </a:extLst>
          </p:cNvPr>
          <p:cNvSpPr/>
          <p:nvPr/>
        </p:nvSpPr>
        <p:spPr>
          <a:xfrm>
            <a:off x="131690" y="737684"/>
            <a:ext cx="11928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ECFA Detector R&amp;D Roadmap 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36F8138-E5E7-2E4E-82D4-DEA330B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832AC-5DE0-F418-49F2-4EFFD7AACB83}"/>
              </a:ext>
            </a:extLst>
          </p:cNvPr>
          <p:cNvSpPr txBox="1"/>
          <p:nvPr/>
        </p:nvSpPr>
        <p:spPr>
          <a:xfrm>
            <a:off x="209458" y="1468780"/>
            <a:ext cx="1177308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venir Next" panose="020B0503020202020204" pitchFamily="34" charset="0"/>
                <a:hlinkClick r:id="rId3"/>
              </a:rPr>
              <a:t>ESPP</a:t>
            </a:r>
            <a:r>
              <a:rPr lang="en-GB" dirty="0">
                <a:latin typeface="Avenir Next" panose="020B0503020202020204" pitchFamily="34" charset="0"/>
              </a:rPr>
              <a:t> </a:t>
            </a:r>
            <a:r>
              <a:rPr lang="en-GB" sz="1800" dirty="0">
                <a:effectLst/>
                <a:latin typeface="Avenir Next" panose="020B0503020202020204" pitchFamily="34" charset="0"/>
              </a:rPr>
              <a:t>2020 update: </a:t>
            </a:r>
            <a:r>
              <a:rPr lang="en-GB" dirty="0">
                <a:latin typeface="Avenir Next" panose="020B0503020202020204" pitchFamily="34" charset="0"/>
              </a:rPr>
              <a:t>ECFA mandated to prepare a Detector R&amp;D roadmap for future HEP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R</a:t>
            </a:r>
            <a:r>
              <a:rPr lang="en-GB" dirty="0">
                <a:effectLst/>
                <a:latin typeface="Avenir Next" panose="020B0503020202020204" pitchFamily="34" charset="0"/>
              </a:rPr>
              <a:t>oadmap </a:t>
            </a:r>
            <a:r>
              <a:rPr lang="en-GB" dirty="0">
                <a:latin typeface="Avenir Next" panose="020B0503020202020204" pitchFamily="34" charset="0"/>
              </a:rPr>
              <a:t>P</a:t>
            </a:r>
            <a:r>
              <a:rPr lang="en-GB" dirty="0">
                <a:effectLst/>
                <a:latin typeface="Avenir Next" panose="020B0503020202020204" pitchFamily="34" charset="0"/>
              </a:rPr>
              <a:t>anel: define Detector Research and Development areas </a:t>
            </a:r>
            <a:r>
              <a:rPr lang="en-GB" dirty="0">
                <a:latin typeface="Avenir Next" panose="020B0503020202020204" pitchFamily="34" charset="0"/>
              </a:rPr>
              <a:t>&amp;</a:t>
            </a:r>
            <a:r>
              <a:rPr lang="en-GB" dirty="0">
                <a:effectLst/>
                <a:latin typeface="Avenir Next" panose="020B0503020202020204" pitchFamily="34" charset="0"/>
              </a:rPr>
              <a:t> organise wide community consultation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establish strategic project performance requirements and their criticality to the physics program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assess potential of technology options and studies needed to fulfil the requirements in due 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34E76C-6603-2647-554F-EF91BDE7D68D}"/>
              </a:ext>
            </a:extLst>
          </p:cNvPr>
          <p:cNvGrpSpPr/>
          <p:nvPr/>
        </p:nvGrpSpPr>
        <p:grpSpPr>
          <a:xfrm>
            <a:off x="135355" y="3167624"/>
            <a:ext cx="11921290" cy="2938031"/>
            <a:chOff x="135355" y="3066470"/>
            <a:chExt cx="11921290" cy="293803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CCCD23-44E3-9CB5-5982-5E8D82F72B6B}"/>
                </a:ext>
              </a:extLst>
            </p:cNvPr>
            <p:cNvGrpSpPr/>
            <p:nvPr/>
          </p:nvGrpSpPr>
          <p:grpSpPr>
            <a:xfrm>
              <a:off x="135355" y="3066470"/>
              <a:ext cx="11921290" cy="2938031"/>
              <a:chOff x="131690" y="2864057"/>
              <a:chExt cx="11921290" cy="2938031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62351EF-2D8B-1322-AA99-F6EDF3919116}"/>
                  </a:ext>
                </a:extLst>
              </p:cNvPr>
              <p:cNvSpPr/>
              <p:nvPr/>
            </p:nvSpPr>
            <p:spPr>
              <a:xfrm>
                <a:off x="131690" y="2864057"/>
                <a:ext cx="11921290" cy="29380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077672-CA0D-9268-7098-AC9098C4F293}"/>
                  </a:ext>
                </a:extLst>
              </p:cNvPr>
              <p:cNvSpPr txBox="1"/>
              <p:nvPr/>
            </p:nvSpPr>
            <p:spPr>
              <a:xfrm>
                <a:off x="5745137" y="3156502"/>
                <a:ext cx="621364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Avenir Next" panose="020B0503020202020204" pitchFamily="34" charset="0"/>
                    <a:hlinkClick r:id="rId4"/>
                  </a:rPr>
                  <a:t>Roadmap</a:t>
                </a:r>
                <a:r>
                  <a:rPr lang="en-US" sz="1800" dirty="0">
                    <a:latin typeface="Avenir Next" panose="020B0503020202020204" pitchFamily="34" charset="0"/>
                  </a:rPr>
                  <a:t> was approved by Plenary ECFA in Nov. 2021</a:t>
                </a:r>
                <a:endParaRPr lang="en-US" dirty="0">
                  <a:latin typeface="Avenir Next" panose="020B0503020202020204" pitchFamily="34" charset="0"/>
                </a:endParaRPr>
              </a:p>
              <a:p>
                <a:pPr algn="ctr"/>
                <a:r>
                  <a:rPr lang="en-US" sz="1600" dirty="0">
                    <a:latin typeface="Avenir Next" panose="020B0503020202020204" pitchFamily="34" charset="0"/>
                  </a:rPr>
                  <a:t>10 General Strategic Recommendations</a:t>
                </a:r>
              </a:p>
              <a:p>
                <a:pPr algn="ctr"/>
                <a:r>
                  <a:rPr lang="en-US" sz="1600" dirty="0">
                    <a:latin typeface="Avenir Next" panose="020B0503020202020204" pitchFamily="34" charset="0"/>
                  </a:rPr>
                  <a:t>GSR4: international coordination &amp; organization of R&amp;D activities 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latin typeface="Avenir Next" panose="020B0503020202020204" pitchFamily="34" charset="0"/>
                  </a:rPr>
                  <a:t>GSR6: establish long term strategic funding program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515FC6C-1FF1-874D-6E09-B5857FBDC7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1958" y="4264498"/>
                <a:ext cx="0" cy="24291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9" name="Image 7">
                <a:extLst>
                  <a:ext uri="{FF2B5EF4-FFF2-40B4-BE49-F238E27FC236}">
                    <a16:creationId xmlns:a16="http://schemas.microsoft.com/office/drawing/2014/main" id="{44EA14A9-08FA-B287-E3FC-756D46E3FC52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391" y="3065936"/>
                <a:ext cx="5533121" cy="255181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8612FB-5F67-0B62-6997-EDD73C67A78D}"/>
                </a:ext>
              </a:extLst>
            </p:cNvPr>
            <p:cNvSpPr txBox="1"/>
            <p:nvPr/>
          </p:nvSpPr>
          <p:spPr>
            <a:xfrm>
              <a:off x="6236665" y="4736539"/>
              <a:ext cx="523058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ECFA </a:t>
              </a:r>
              <a:r>
                <a:rPr lang="en-US" dirty="0">
                  <a:latin typeface="Avenir Next" panose="020B0503020202020204" pitchFamily="34" charset="0"/>
                  <a:hlinkClick r:id="rId6"/>
                </a:rPr>
                <a:t>implementation</a:t>
              </a:r>
              <a:r>
                <a:rPr lang="en-FR" dirty="0">
                  <a:latin typeface="Avenir Next" panose="020B0503020202020204" pitchFamily="34" charset="0"/>
                </a:rPr>
                <a:t> proposal to form </a:t>
              </a:r>
              <a:r>
                <a:rPr lang="en-US" dirty="0">
                  <a:latin typeface="Avenir Next" panose="020B0503020202020204" pitchFamily="34" charset="0"/>
                </a:rPr>
                <a:t>DRD collaborations hosted at CERN </a:t>
              </a:r>
            </a:p>
            <a:p>
              <a:pPr algn="ctr"/>
              <a:r>
                <a:rPr lang="en-US" dirty="0">
                  <a:latin typeface="Avenir Next" panose="020B0503020202020204" pitchFamily="34" charset="0"/>
                </a:rPr>
                <a:t>was endorsed by Council Sep. 2022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A66CFB6-F38B-58BF-37A7-62ECF626DDDA}"/>
              </a:ext>
            </a:extLst>
          </p:cNvPr>
          <p:cNvSpPr txBox="1"/>
          <p:nvPr/>
        </p:nvSpPr>
        <p:spPr>
          <a:xfrm>
            <a:off x="209458" y="6177710"/>
            <a:ext cx="5539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venir Next" panose="020B0503020202020204" pitchFamily="34" charset="0"/>
              </a:rPr>
              <a:t>P. Allport chair - ex-officio ICFA-IIDP chair I. </a:t>
            </a:r>
            <a:r>
              <a:rPr lang="en-GB" dirty="0" err="1">
                <a:latin typeface="Avenir Next" panose="020B0503020202020204" pitchFamily="34" charset="0"/>
              </a:rPr>
              <a:t>Shipsey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99802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EF06184-24A1-DD7B-AFDF-20E1B1242BB3}"/>
              </a:ext>
            </a:extLst>
          </p:cNvPr>
          <p:cNvSpPr/>
          <p:nvPr/>
        </p:nvSpPr>
        <p:spPr>
          <a:xfrm>
            <a:off x="131690" y="471866"/>
            <a:ext cx="11928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Framework for hosting DRD collaborations at CERN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general conditions </a:t>
            </a: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for execution of experiments with Funding Agencies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resource </a:t>
            </a:r>
            <a:r>
              <a:rPr lang="en-US" sz="2000" dirty="0" err="1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MoUs</a:t>
            </a:r>
            <a:endParaRPr lang="en-US" sz="2000" dirty="0">
              <a:latin typeface="Avenir Next" panose="020B0503020202020204" pitchFamily="34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36F8138-E5E7-2E4E-82D4-DEA330B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C35A8C-B5AE-6F49-20A0-3124191206B3}"/>
              </a:ext>
            </a:extLst>
          </p:cNvPr>
          <p:cNvSpPr txBox="1"/>
          <p:nvPr/>
        </p:nvSpPr>
        <p:spPr>
          <a:xfrm>
            <a:off x="1178393" y="4120462"/>
            <a:ext cx="9835215" cy="23621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2000" dirty="0">
                <a:latin typeface="Avenir Next" panose="020B0503020202020204" pitchFamily="34" charset="0"/>
              </a:rPr>
              <a:t>S</a:t>
            </a:r>
            <a:r>
              <a:rPr lang="en-FR" sz="2000" dirty="0">
                <a:latin typeface="Avenir Next" panose="020B0503020202020204" pitchFamily="34" charset="0"/>
              </a:rPr>
              <a:t>ame teams as for the roadmap have prepared proposals with the community*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DRD1, DRD2, DRD3, DRD4, DRD6 proposals submitted to DRDC in Aug.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review ongoing with target approval at CERN Research Board meeting Dec. 6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collaborations to become active Jan. 2024 and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p</a:t>
            </a:r>
            <a:r>
              <a:rPr lang="en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repare resources MoUs for summer 2024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dirty="0">
                <a:latin typeface="Avenir Next" panose="020B0503020202020204" pitchFamily="34" charset="0"/>
              </a:rPr>
              <a:t>DRD5 white paper and DRD7 LoI documents submitted in Aug.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proposals expected this winter,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targeting approval at Mar. </a:t>
            </a:r>
            <a:r>
              <a:rPr lang="en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RB Meeting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FR" dirty="0">
                <a:latin typeface="Avenir Next" panose="020B0503020202020204" pitchFamily="34" charset="0"/>
              </a:rPr>
              <a:t>DRD8 being investigated with the community (workshop Dec. 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FR" dirty="0">
                <a:latin typeface="Avenir Next" panose="020B0503020202020204" pitchFamily="34" charset="0"/>
              </a:rPr>
              <a:t>Training will be covered by newly created ECFA Training Panel</a:t>
            </a:r>
            <a:endParaRPr lang="en-GB" dirty="0">
              <a:latin typeface="Avenir Next" panose="020B0503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53A957-25B4-1A9F-DEAB-35A6C3A0367D}"/>
              </a:ext>
            </a:extLst>
          </p:cNvPr>
          <p:cNvGrpSpPr/>
          <p:nvPr/>
        </p:nvGrpSpPr>
        <p:grpSpPr>
          <a:xfrm>
            <a:off x="897059" y="1569305"/>
            <a:ext cx="10397882" cy="2274936"/>
            <a:chOff x="1233236" y="1383952"/>
            <a:chExt cx="10397882" cy="22749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BAD684-8EEF-F9D1-86FC-64499D31D75D}"/>
                </a:ext>
              </a:extLst>
            </p:cNvPr>
            <p:cNvGrpSpPr/>
            <p:nvPr/>
          </p:nvGrpSpPr>
          <p:grpSpPr>
            <a:xfrm>
              <a:off x="3696021" y="1383952"/>
              <a:ext cx="7935097" cy="2261288"/>
              <a:chOff x="3696021" y="1383952"/>
              <a:chExt cx="7935097" cy="226128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77E3FC3-4E6B-F7CA-DDBC-7ED4C0313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6021" y="1424330"/>
                <a:ext cx="5404073" cy="218236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3EFE457-798C-F63B-F4A0-5FF9B67D10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9841"/>
              <a:stretch/>
            </p:blipFill>
            <p:spPr>
              <a:xfrm>
                <a:off x="9272333" y="1383952"/>
                <a:ext cx="2358785" cy="2261288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CE3B06-3980-17E4-C685-CDFC97FDF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158"/>
            <a:stretch/>
          </p:blipFill>
          <p:spPr>
            <a:xfrm>
              <a:off x="1233236" y="1397600"/>
              <a:ext cx="2343874" cy="226128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31C0F1-58D3-F546-5B93-DCFF173DB1E2}"/>
              </a:ext>
            </a:extLst>
          </p:cNvPr>
          <p:cNvSpPr txBox="1"/>
          <p:nvPr/>
        </p:nvSpPr>
        <p:spPr>
          <a:xfrm>
            <a:off x="1" y="6613673"/>
            <a:ext cx="120603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* also involving leaders of existing R&amp;D </a:t>
            </a:r>
            <a:r>
              <a:rPr lang="en-US" sz="1200" i="1" dirty="0" err="1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programmes</a:t>
            </a:r>
            <a:r>
              <a:rPr lang="en-US" sz="1200" i="1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CERN </a:t>
            </a:r>
            <a:r>
              <a:rPr lang="en-US" sz="1200" b="0" i="1" u="none" strike="noStrike" dirty="0">
                <a:effectLst/>
                <a:latin typeface="Avenir Next" panose="020B0503020202020204" pitchFamily="34" charset="0"/>
              </a:rPr>
              <a:t>RD50 (rad. hard semiconductors), RD51 (MPGDs), RD42 (diamond), RD18 (crystals)*, CALICE, </a:t>
            </a:r>
            <a:r>
              <a:rPr lang="en-US" sz="1200" b="0" i="1" u="none" strike="noStrike" dirty="0" err="1">
                <a:effectLst/>
                <a:latin typeface="Avenir Next" panose="020B0503020202020204" pitchFamily="34" charset="0"/>
              </a:rPr>
              <a:t>AIDAInnova</a:t>
            </a:r>
            <a:r>
              <a:rPr lang="en-US" sz="1200" b="0" i="1" u="none" strike="noStrike" dirty="0">
                <a:effectLst/>
                <a:latin typeface="Avenir Next" panose="020B0503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832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A0E34-708F-1BF1-C2F4-AC286BDF4BF7}"/>
              </a:ext>
            </a:extLst>
          </p:cNvPr>
          <p:cNvSpPr/>
          <p:nvPr/>
        </p:nvSpPr>
        <p:spPr>
          <a:xfrm>
            <a:off x="201405" y="326089"/>
            <a:ext cx="11789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Context of HEP projects for Detector Research &amp;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B1EAE-5103-4F65-9F5B-1324B8B3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30885E2-31EC-02E8-5190-C8F7C4AEE49F}"/>
              </a:ext>
            </a:extLst>
          </p:cNvPr>
          <p:cNvSpPr txBox="1"/>
          <p:nvPr/>
        </p:nvSpPr>
        <p:spPr>
          <a:xfrm>
            <a:off x="-11463" y="6325496"/>
            <a:ext cx="11925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latin typeface="Avenir Next" panose="020B0503020202020204" pitchFamily="34" charset="0"/>
              </a:rPr>
              <a:t>*  </a:t>
            </a:r>
            <a:r>
              <a:rPr lang="en-GB" sz="1400" i="1" dirty="0">
                <a:latin typeface="Avenir Next" panose="020B0503020202020204" pitchFamily="34" charset="0"/>
                <a:hlinkClick r:id="rId3"/>
              </a:rPr>
              <a:t>Technology Readiness Level </a:t>
            </a:r>
            <a:r>
              <a:rPr lang="en-GB" sz="1400" i="1" dirty="0">
                <a:latin typeface="Avenir Next" panose="020B0503020202020204" pitchFamily="34" charset="0"/>
              </a:rPr>
              <a:t>defined by NASA</a:t>
            </a:r>
            <a:r>
              <a:rPr lang="en-US" sz="1400" i="1" dirty="0">
                <a:latin typeface="Avenir Next" panose="020B0503020202020204" pitchFamily="34" charset="0"/>
              </a:rPr>
              <a:t>, low TRL </a:t>
            </a:r>
            <a:r>
              <a:rPr lang="en-FR" sz="1400" i="1" dirty="0">
                <a:latin typeface="Avenir Next" panose="020B0503020202020204" pitchFamily="34" charset="0"/>
              </a:rPr>
              <a:t>&lt;</a:t>
            </a:r>
            <a:r>
              <a:rPr lang="en-US" sz="1400" i="1" dirty="0">
                <a:latin typeface="Avenir Next" panose="020B0503020202020204" pitchFamily="34" charset="0"/>
              </a:rPr>
              <a:t> 3 also often referred as “blue sky” , TRL </a:t>
            </a:r>
            <a:r>
              <a:rPr lang="en-FR" sz="1400" i="1" dirty="0">
                <a:latin typeface="Avenir Next" panose="020B0503020202020204" pitchFamily="34" charset="0"/>
              </a:rPr>
              <a:t>&gt;</a:t>
            </a:r>
            <a:r>
              <a:rPr lang="en-US" sz="1400" i="1" dirty="0">
                <a:latin typeface="Avenir Next" panose="020B0503020202020204" pitchFamily="34" charset="0"/>
              </a:rPr>
              <a:t> 6 are experiment specific engineering</a:t>
            </a:r>
          </a:p>
          <a:p>
            <a:r>
              <a:rPr lang="en-GB" sz="1400" i="1" dirty="0">
                <a:latin typeface="Avenir Next" panose="020B0503020202020204" pitchFamily="34" charset="0"/>
              </a:rPr>
              <a:t>** Planning of projects is for physics start at the time of the roadmap, end of strategic R&amp;D must consider project </a:t>
            </a:r>
            <a:r>
              <a:rPr lang="en-GB" sz="1400" i="1" dirty="0" err="1">
                <a:latin typeface="Avenir Next" panose="020B0503020202020204" pitchFamily="34" charset="0"/>
              </a:rPr>
              <a:t>engin</a:t>
            </a:r>
            <a:r>
              <a:rPr lang="en-GB" sz="1400" i="1" dirty="0">
                <a:latin typeface="Avenir Next" panose="020B0503020202020204" pitchFamily="34" charset="0"/>
              </a:rPr>
              <a:t>., constr. and instal. time</a:t>
            </a:r>
            <a:r>
              <a:rPr lang="en-US" sz="1400" i="1" dirty="0">
                <a:latin typeface="Avenir Next" panose="020B0503020202020204" pitchFamily="34" charset="0"/>
              </a:rPr>
              <a:t>  </a:t>
            </a:r>
            <a:endParaRPr lang="en-US" sz="1400" i="1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F3F755-9919-43D2-C575-A34016E56871}"/>
              </a:ext>
            </a:extLst>
          </p:cNvPr>
          <p:cNvGrpSpPr/>
          <p:nvPr/>
        </p:nvGrpSpPr>
        <p:grpSpPr>
          <a:xfrm>
            <a:off x="479429" y="1216084"/>
            <a:ext cx="11613275" cy="4865542"/>
            <a:chOff x="328958" y="1024941"/>
            <a:chExt cx="11613275" cy="486554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DD332B3-FCB0-37ED-48A7-7EB81E3B9836}"/>
                </a:ext>
              </a:extLst>
            </p:cNvPr>
            <p:cNvGrpSpPr/>
            <p:nvPr/>
          </p:nvGrpSpPr>
          <p:grpSpPr>
            <a:xfrm>
              <a:off x="328958" y="1024941"/>
              <a:ext cx="11613275" cy="4865542"/>
              <a:chOff x="328958" y="1594438"/>
              <a:chExt cx="11613275" cy="4865542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C1C4A7C-A0BA-E0EF-1478-444BEC0C2409}"/>
                  </a:ext>
                </a:extLst>
              </p:cNvPr>
              <p:cNvGrpSpPr/>
              <p:nvPr/>
            </p:nvGrpSpPr>
            <p:grpSpPr>
              <a:xfrm>
                <a:off x="328958" y="1594438"/>
                <a:ext cx="11613275" cy="2949193"/>
                <a:chOff x="328958" y="1142206"/>
                <a:chExt cx="11613275" cy="2949193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B36F813E-5205-5A5A-9948-A15185669B53}"/>
                    </a:ext>
                  </a:extLst>
                </p:cNvPr>
                <p:cNvGrpSpPr/>
                <p:nvPr/>
              </p:nvGrpSpPr>
              <p:grpSpPr>
                <a:xfrm>
                  <a:off x="328958" y="1776112"/>
                  <a:ext cx="11407773" cy="2154294"/>
                  <a:chOff x="1931714" y="950296"/>
                  <a:chExt cx="11287651" cy="3138652"/>
                </a:xfrm>
              </p:grpSpPr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0CF8A157-F710-986B-E304-8166E94F2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543" t="28432" r="3785" b="22002"/>
                  <a:stretch/>
                </p:blipFill>
                <p:spPr>
                  <a:xfrm>
                    <a:off x="1931714" y="1507689"/>
                    <a:ext cx="5535339" cy="2581259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DDD719BF-F4DE-790D-A76B-B840777977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15385" b="18485"/>
                  <a:stretch/>
                </p:blipFill>
                <p:spPr>
                  <a:xfrm>
                    <a:off x="7684026" y="950296"/>
                    <a:ext cx="5535339" cy="308838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8" name="Right Brace 77">
                  <a:extLst>
                    <a:ext uri="{FF2B5EF4-FFF2-40B4-BE49-F238E27FC236}">
                      <a16:creationId xmlns:a16="http://schemas.microsoft.com/office/drawing/2014/main" id="{B6606A50-D351-3E50-EAB3-81267B32EE47}"/>
                    </a:ext>
                  </a:extLst>
                </p:cNvPr>
                <p:cNvSpPr/>
                <p:nvPr/>
              </p:nvSpPr>
              <p:spPr>
                <a:xfrm rot="5400000">
                  <a:off x="3614495" y="1877399"/>
                  <a:ext cx="108000" cy="4320000"/>
                </a:xfrm>
                <a:prstGeom prst="rightBrac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  <p:sp>
              <p:nvSpPr>
                <p:cNvPr id="79" name="Right Brace 78">
                  <a:extLst>
                    <a:ext uri="{FF2B5EF4-FFF2-40B4-BE49-F238E27FC236}">
                      <a16:creationId xmlns:a16="http://schemas.microsoft.com/office/drawing/2014/main" id="{ADD80B92-A6EF-9A59-6911-71AFC32EBC1B}"/>
                    </a:ext>
                  </a:extLst>
                </p:cNvPr>
                <p:cNvSpPr/>
                <p:nvPr/>
              </p:nvSpPr>
              <p:spPr>
                <a:xfrm rot="5400000">
                  <a:off x="9065800" y="2129398"/>
                  <a:ext cx="108000" cy="3816000"/>
                </a:xfrm>
                <a:prstGeom prst="rightBrac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C129053-DFF7-8A90-E4D5-4A4EFC49B9A0}"/>
                    </a:ext>
                  </a:extLst>
                </p:cNvPr>
                <p:cNvSpPr txBox="1"/>
                <p:nvPr/>
              </p:nvSpPr>
              <p:spPr>
                <a:xfrm>
                  <a:off x="1061310" y="1144809"/>
                  <a:ext cx="412315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venir Next" panose="020B0503020202020204" pitchFamily="34" charset="0"/>
                    </a:rPr>
                    <a:t>upgrades and future large accelerators projects</a:t>
                  </a:r>
                  <a:endParaRPr lang="en-FR" sz="2000" dirty="0">
                    <a:latin typeface="Avenir Next" panose="020B0503020202020204" pitchFamily="34" charset="0"/>
                  </a:endParaRP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16C3E4FB-78DD-581D-9540-9E562FE2AADE}"/>
                    </a:ext>
                  </a:extLst>
                </p:cNvPr>
                <p:cNvSpPr txBox="1"/>
                <p:nvPr/>
              </p:nvSpPr>
              <p:spPr>
                <a:xfrm>
                  <a:off x="6225336" y="1142206"/>
                  <a:ext cx="5716897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small accelerators, nuclear reactors, cosmic rays</a:t>
                  </a:r>
                </a:p>
                <a:p>
                  <a:pPr algn="ctr"/>
                  <a:r>
                    <a:rPr lang="en-US" sz="2000" dirty="0"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second and third generation of experiments</a:t>
                  </a:r>
                </a:p>
              </p:txBody>
            </p:sp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EEB751B-3134-2D25-A505-0D1D6D3BD088}"/>
                  </a:ext>
                </a:extLst>
              </p:cNvPr>
              <p:cNvSpPr txBox="1"/>
              <p:nvPr/>
            </p:nvSpPr>
            <p:spPr>
              <a:xfrm>
                <a:off x="2183332" y="6059870"/>
                <a:ext cx="7825337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Avenir Next" panose="020B0503020202020204" pitchFamily="34" charset="0"/>
                  </a:rPr>
                  <a:t>S</a:t>
                </a:r>
                <a:r>
                  <a:rPr lang="en-FR" sz="2000" dirty="0">
                    <a:latin typeface="Avenir Next" panose="020B0503020202020204" pitchFamily="34" charset="0"/>
                  </a:rPr>
                  <a:t>trategic DRD programmes cover evolving TRLs* between 3 to 6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33DC36-AB72-0567-A165-D5B0154A129A}"/>
                </a:ext>
              </a:extLst>
            </p:cNvPr>
            <p:cNvSpPr txBox="1"/>
            <p:nvPr/>
          </p:nvSpPr>
          <p:spPr>
            <a:xfrm>
              <a:off x="747919" y="4935440"/>
              <a:ext cx="99445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DRD7 electronics and on-detector processing - DRD8 integration (?) - Training Panel</a:t>
              </a:r>
              <a:endParaRPr lang="en-FR" dirty="0"/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46E337A6-A2FE-7152-6AD5-508440AF1F1B}"/>
                </a:ext>
              </a:extLst>
            </p:cNvPr>
            <p:cNvSpPr/>
            <p:nvPr/>
          </p:nvSpPr>
          <p:spPr>
            <a:xfrm rot="16200000">
              <a:off x="5619509" y="-523049"/>
              <a:ext cx="184347" cy="10692000"/>
            </a:xfrm>
            <a:prstGeom prst="leftBrac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265E0D-C20C-A789-DB08-3FF7D24517F6}"/>
                </a:ext>
              </a:extLst>
            </p:cNvPr>
            <p:cNvSpPr txBox="1"/>
            <p:nvPr/>
          </p:nvSpPr>
          <p:spPr>
            <a:xfrm>
              <a:off x="388405" y="4056689"/>
              <a:ext cx="1066319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DRD1</a:t>
              </a:r>
            </a:p>
            <a:p>
              <a:pPr algn="ctr"/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gaseous</a:t>
              </a:r>
              <a:endParaRPr lang="en-FR" dirty="0">
                <a:latin typeface="Avenir Next" panose="020B0503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FCCAE0-CBDE-F7A5-8D6E-66B223AA6F3B}"/>
                </a:ext>
              </a:extLst>
            </p:cNvPr>
            <p:cNvSpPr txBox="1"/>
            <p:nvPr/>
          </p:nvSpPr>
          <p:spPr>
            <a:xfrm>
              <a:off x="1489732" y="4056689"/>
              <a:ext cx="1311578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DRD3</a:t>
              </a:r>
            </a:p>
            <a:p>
              <a:pPr algn="ctr"/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solid state </a:t>
              </a:r>
              <a:endParaRPr lang="en-FR" dirty="0">
                <a:latin typeface="Avenir Next" panose="020B0503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61437E-C58A-D06D-48E0-F7980A05A0BA}"/>
                </a:ext>
              </a:extLst>
            </p:cNvPr>
            <p:cNvSpPr txBox="1"/>
            <p:nvPr/>
          </p:nvSpPr>
          <p:spPr>
            <a:xfrm>
              <a:off x="2838780" y="4055989"/>
              <a:ext cx="1659429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DRD4</a:t>
              </a:r>
            </a:p>
            <a:p>
              <a:pPr algn="ctr"/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photon &amp; PID</a:t>
              </a:r>
              <a:endParaRPr lang="en-FR" dirty="0">
                <a:latin typeface="Avenir Next" panose="020B0503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56C288-FB50-690B-3619-39799775995D}"/>
                </a:ext>
              </a:extLst>
            </p:cNvPr>
            <p:cNvSpPr txBox="1"/>
            <p:nvPr/>
          </p:nvSpPr>
          <p:spPr>
            <a:xfrm>
              <a:off x="4536284" y="4055989"/>
              <a:ext cx="1386919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DRD6</a:t>
              </a:r>
            </a:p>
            <a:p>
              <a:pPr algn="ctr"/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calorimeter</a:t>
              </a:r>
              <a:endParaRPr lang="en-FR" dirty="0">
                <a:latin typeface="Avenir Next" panose="020B0503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CE55B2-5029-DF32-1F79-40E83D2D9E57}"/>
                </a:ext>
              </a:extLst>
            </p:cNvPr>
            <p:cNvSpPr txBox="1"/>
            <p:nvPr/>
          </p:nvSpPr>
          <p:spPr>
            <a:xfrm>
              <a:off x="6827120" y="4043989"/>
              <a:ext cx="806631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DRD2</a:t>
              </a:r>
            </a:p>
            <a:p>
              <a:pPr algn="ctr"/>
              <a:r>
                <a:rPr lang="en-GB" dirty="0">
                  <a:latin typeface="Avenir Next" panose="020B0503020202020204" pitchFamily="34" charset="0"/>
                </a:rPr>
                <a:t>l</a:t>
              </a:r>
              <a:r>
                <a:rPr lang="en-FR" dirty="0">
                  <a:latin typeface="Avenir Next" panose="020B0503020202020204" pitchFamily="34" charset="0"/>
                </a:rPr>
                <a:t>iquid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F0E22E-28A6-3F72-255C-8232600E2537}"/>
                </a:ext>
              </a:extLst>
            </p:cNvPr>
            <p:cNvSpPr txBox="1"/>
            <p:nvPr/>
          </p:nvSpPr>
          <p:spPr>
            <a:xfrm>
              <a:off x="7750890" y="4043989"/>
              <a:ext cx="3288721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DRD5</a:t>
              </a:r>
            </a:p>
            <a:p>
              <a:pPr algn="ctr"/>
              <a:r>
                <a:rPr lang="en-GB" dirty="0">
                  <a:latin typeface="Avenir Next" panose="020B0503020202020204" pitchFamily="34" charset="0"/>
                </a:rPr>
                <a:t>q</a:t>
              </a:r>
              <a:r>
                <a:rPr lang="en-FR" dirty="0">
                  <a:latin typeface="Avenir Next" panose="020B0503020202020204" pitchFamily="34" charset="0"/>
                </a:rPr>
                <a:t>uantum &amp; emerging techno.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16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A0E34-708F-1BF1-C2F4-AC286BDF4BF7}"/>
              </a:ext>
            </a:extLst>
          </p:cNvPr>
          <p:cNvSpPr/>
          <p:nvPr/>
        </p:nvSpPr>
        <p:spPr>
          <a:xfrm>
            <a:off x="189659" y="394098"/>
            <a:ext cx="1181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DRD proposal content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B281E-D6CD-7DBA-6562-AD09BAAC7AB2}"/>
              </a:ext>
            </a:extLst>
          </p:cNvPr>
          <p:cNvSpPr txBox="1"/>
          <p:nvPr/>
        </p:nvSpPr>
        <p:spPr>
          <a:xfrm>
            <a:off x="476388" y="1021552"/>
            <a:ext cx="11239224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Next" panose="020B0503020202020204" pitchFamily="34" charset="0"/>
              </a:rPr>
              <a:t>Scientific </a:t>
            </a:r>
            <a:r>
              <a:rPr lang="en-US" sz="2000" dirty="0" err="1">
                <a:solidFill>
                  <a:srgbClr val="000000"/>
                </a:solidFill>
                <a:latin typeface="Avenir Next" panose="020B0503020202020204" pitchFamily="34" charset="0"/>
              </a:rPr>
              <a:t>programme</a:t>
            </a:r>
            <a:endParaRPr lang="en-US" sz="2000" dirty="0">
              <a:latin typeface="Avenir Next" panose="020B0503020202020204" pitchFamily="34" charset="0"/>
            </a:endParaRPr>
          </a:p>
          <a:p>
            <a:pPr marL="630000" lvl="1" indent="-2700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breakdown in Work Packages with Deliverables due to achieve research goals Milestones</a:t>
            </a:r>
          </a:p>
          <a:p>
            <a:pPr marL="630000" lvl="1" indent="-27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considering development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technologies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for other DRDs and/or shared developments of similar components with different specifications or operating conditions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Planning is focused on first R&amp;D period of 3 - 4 years with prospect for longer term</a:t>
            </a:r>
          </a:p>
          <a:p>
            <a:pPr marL="630000" lvl="1" indent="-2700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stepping stone projects on the time scale of HL-LHC LS4</a:t>
            </a:r>
          </a:p>
          <a:p>
            <a:pPr marL="630000" lvl="1" indent="-27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iterations toward new technologies - new materials - ultimate radiation tolerance for longer term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Human resources and funding at the level of WPs to evaluate feasibility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in public document</a:t>
            </a:r>
          </a:p>
          <a:p>
            <a:pPr marL="1200150" lvl="2" indent="-3420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list of institute wishes to contribute</a:t>
            </a:r>
          </a:p>
          <a:p>
            <a:pPr marL="1200150" lvl="2" indent="-3420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estimate of human and funding resources required</a:t>
            </a:r>
          </a:p>
          <a:p>
            <a:pPr marL="1200150" lvl="2" indent="-34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sums of the available/additional expected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confidential to DRDC at the level of institutes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human and funding resources expected to be available/prolongated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new resources being requested to achieve the strategic scope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Basis to establish Funding Agency commitments to WP deliverables in </a:t>
            </a:r>
            <a:r>
              <a:rPr lang="en-US" sz="2000" dirty="0" err="1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MoUs</a:t>
            </a:r>
            <a:endParaRPr lang="en-US" sz="2000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3220C80-2030-4AB6-1D82-579CB04A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4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9C874-7195-BEFF-3759-BF8D0CAA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508076"/>
            <a:ext cx="1335889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93DFE6-785A-586F-4387-B2EDCCE49F53}"/>
              </a:ext>
            </a:extLst>
          </p:cNvPr>
          <p:cNvSpPr/>
          <p:nvPr/>
        </p:nvSpPr>
        <p:spPr>
          <a:xfrm>
            <a:off x="1015218" y="358925"/>
            <a:ext cx="5176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DRD1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: Gaseous Detectors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8A66A8E-4D4F-7A7F-9A15-2FA1A0F21A9A}"/>
              </a:ext>
            </a:extLst>
          </p:cNvPr>
          <p:cNvGrpSpPr/>
          <p:nvPr/>
        </p:nvGrpSpPr>
        <p:grpSpPr>
          <a:xfrm>
            <a:off x="243892" y="3763889"/>
            <a:ext cx="7667010" cy="2840250"/>
            <a:chOff x="923520" y="3763889"/>
            <a:chExt cx="7667010" cy="284025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103140B-BCCF-628B-1D43-D39B56F6CD64}"/>
                </a:ext>
              </a:extLst>
            </p:cNvPr>
            <p:cNvGrpSpPr/>
            <p:nvPr/>
          </p:nvGrpSpPr>
          <p:grpSpPr>
            <a:xfrm>
              <a:off x="923520" y="3763889"/>
              <a:ext cx="7639047" cy="2840250"/>
              <a:chOff x="-485241" y="3838031"/>
              <a:chExt cx="7639047" cy="284025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EBDE05D-E95F-34D0-C7E6-96F042CA08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846" t="1434" b="12996"/>
              <a:stretch/>
            </p:blipFill>
            <p:spPr>
              <a:xfrm>
                <a:off x="5041459" y="4466591"/>
                <a:ext cx="1765513" cy="1877191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711D8D4-9BBC-5D32-3A79-58DAD80A89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86391" b="-3337"/>
              <a:stretch/>
            </p:blipFill>
            <p:spPr>
              <a:xfrm>
                <a:off x="4664235" y="6221408"/>
                <a:ext cx="2489571" cy="45687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84DA284-455A-5BF0-61A3-F2CA85BF7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9477" y="4142829"/>
                <a:ext cx="4589013" cy="2502695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BBFDD5-A35A-C166-E319-985C745CB4CE}"/>
                  </a:ext>
                </a:extLst>
              </p:cNvPr>
              <p:cNvSpPr txBox="1"/>
              <p:nvPr/>
            </p:nvSpPr>
            <p:spPr>
              <a:xfrm>
                <a:off x="-485241" y="3838031"/>
                <a:ext cx="5015969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154 institutes in 31 countries</a:t>
                </a:r>
              </a:p>
              <a:p>
                <a:pPr algn="ctr"/>
                <a:r>
                  <a:rPr lang="en-US" sz="16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building on RD50, new community beyond MPGDs</a:t>
                </a:r>
                <a:endParaRPr lang="en-FR" sz="1600" dirty="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D4E5BEF-8ED1-9D70-F422-2F9D60F135A8}"/>
                </a:ext>
              </a:extLst>
            </p:cNvPr>
            <p:cNvSpPr txBox="1"/>
            <p:nvPr/>
          </p:nvSpPr>
          <p:spPr>
            <a:xfrm>
              <a:off x="6100960" y="4000284"/>
              <a:ext cx="24895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technology interests</a:t>
              </a:r>
              <a:endParaRPr lang="en-FR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3DCEC58-A895-0915-22C9-B89F925D1B03}"/>
              </a:ext>
            </a:extLst>
          </p:cNvPr>
          <p:cNvGrpSpPr/>
          <p:nvPr/>
        </p:nvGrpSpPr>
        <p:grpSpPr>
          <a:xfrm>
            <a:off x="86496" y="588360"/>
            <a:ext cx="11787860" cy="3263581"/>
            <a:chOff x="148281" y="588360"/>
            <a:chExt cx="11787860" cy="326358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C835D26-7461-0569-68E4-C70A2F72F643}"/>
                </a:ext>
              </a:extLst>
            </p:cNvPr>
            <p:cNvGrpSpPr/>
            <p:nvPr/>
          </p:nvGrpSpPr>
          <p:grpSpPr>
            <a:xfrm>
              <a:off x="148281" y="588360"/>
              <a:ext cx="11787860" cy="3263581"/>
              <a:chOff x="61782" y="786070"/>
              <a:chExt cx="11787860" cy="326358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26B844C-0058-D551-2DBC-A73CCC1E2A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9845" t="-1769"/>
              <a:stretch/>
            </p:blipFill>
            <p:spPr>
              <a:xfrm>
                <a:off x="6133715" y="786070"/>
                <a:ext cx="5715927" cy="3263581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BE3202A-5A68-27F1-891F-DDC58930005F}"/>
                  </a:ext>
                </a:extLst>
              </p:cNvPr>
              <p:cNvGrpSpPr/>
              <p:nvPr/>
            </p:nvGrpSpPr>
            <p:grpSpPr>
              <a:xfrm>
                <a:off x="61782" y="1327339"/>
                <a:ext cx="5856863" cy="2441913"/>
                <a:chOff x="6063335" y="1708271"/>
                <a:chExt cx="5856863" cy="2441913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F1A1EC0-541D-593E-AD7D-BFFFE900854C}"/>
                    </a:ext>
                  </a:extLst>
                </p:cNvPr>
                <p:cNvSpPr txBox="1"/>
                <p:nvPr/>
              </p:nvSpPr>
              <p:spPr>
                <a:xfrm>
                  <a:off x="6063335" y="3207554"/>
                  <a:ext cx="585686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600" dirty="0">
                      <a:latin typeface="Avenir Next" panose="020B0503020202020204" pitchFamily="34" charset="0"/>
                    </a:rPr>
                    <a:t>time &amp; spatial precision of MPGD for gas RICH (DRD4)</a:t>
                  </a:r>
                </a:p>
              </p:txBody>
            </p: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D6DBE64F-3657-E77B-36A9-8D7DDC1E1E46}"/>
                    </a:ext>
                  </a:extLst>
                </p:cNvPr>
                <p:cNvGrpSpPr/>
                <p:nvPr/>
              </p:nvGrpSpPr>
              <p:grpSpPr>
                <a:xfrm>
                  <a:off x="6303280" y="1708271"/>
                  <a:ext cx="5616918" cy="2441913"/>
                  <a:chOff x="6303280" y="1708271"/>
                  <a:chExt cx="5616918" cy="2441913"/>
                </a:xfrm>
              </p:grpSpPr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65C60B6-7C91-A520-F7A9-806F7D959C87}"/>
                      </a:ext>
                    </a:extLst>
                  </p:cNvPr>
                  <p:cNvSpPr txBox="1"/>
                  <p:nvPr/>
                </p:nvSpPr>
                <p:spPr>
                  <a:xfrm>
                    <a:off x="6631750" y="1708271"/>
                    <a:ext cx="5288447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sz="1600" dirty="0">
                        <a:latin typeface="Avenir Next" panose="020B0503020202020204" pitchFamily="34" charset="0"/>
                      </a:rPr>
                      <a:t>time &amp; spatial precision of MPGD, MWPC, RPC</a:t>
                    </a:r>
                    <a:endParaRPr lang="en-FR" sz="1600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3D54B2-6B0F-13D3-4BDC-96EF5F189899}"/>
                      </a:ext>
                    </a:extLst>
                  </p:cNvPr>
                  <p:cNvSpPr txBox="1"/>
                  <p:nvPr/>
                </p:nvSpPr>
                <p:spPr>
                  <a:xfrm>
                    <a:off x="7184338" y="2059337"/>
                    <a:ext cx="4735860" cy="8309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sz="1600" dirty="0">
                        <a:latin typeface="Avenir Next" panose="020B0503020202020204" pitchFamily="34" charset="0"/>
                      </a:rPr>
                      <a:t>precise tracking in large volumes,</a:t>
                    </a:r>
                  </a:p>
                  <a:p>
                    <a:pPr algn="r"/>
                    <a:r>
                      <a:rPr lang="en-US" sz="1600" dirty="0">
                        <a:latin typeface="Avenir Next" panose="020B0503020202020204" pitchFamily="34" charset="0"/>
                      </a:rPr>
                      <a:t>DCH and TPC with </a:t>
                    </a:r>
                    <a:r>
                      <a:rPr lang="en-US" sz="1600" dirty="0" err="1">
                        <a:latin typeface="Avenir Next" panose="020B0503020202020204" pitchFamily="34" charset="0"/>
                      </a:rPr>
                      <a:t>dE</a:t>
                    </a:r>
                    <a:r>
                      <a:rPr lang="en-US" sz="1600" dirty="0">
                        <a:latin typeface="Avenir Next" panose="020B0503020202020204" pitchFamily="34" charset="0"/>
                      </a:rPr>
                      <a:t>/dx - </a:t>
                    </a:r>
                    <a:r>
                      <a:rPr lang="en-US" sz="1600" dirty="0" err="1">
                        <a:latin typeface="Avenir Next" panose="020B0503020202020204" pitchFamily="34" charset="0"/>
                      </a:rPr>
                      <a:t>dN</a:t>
                    </a:r>
                    <a:r>
                      <a:rPr lang="en-US" sz="1600" dirty="0">
                        <a:latin typeface="Avenir Next" panose="020B0503020202020204" pitchFamily="34" charset="0"/>
                      </a:rPr>
                      <a:t>/dx PID &amp; low X/X</a:t>
                    </a:r>
                    <a:r>
                      <a:rPr lang="en-US" sz="1600" baseline="-25000" dirty="0">
                        <a:latin typeface="Avenir Next" panose="020B0503020202020204" pitchFamily="34" charset="0"/>
                      </a:rPr>
                      <a:t>0 </a:t>
                    </a:r>
                  </a:p>
                  <a:p>
                    <a:pPr algn="r"/>
                    <a:r>
                      <a:rPr lang="en-US" sz="1600" dirty="0">
                        <a:latin typeface="Avenir Next" panose="020B0503020202020204" pitchFamily="34" charset="0"/>
                      </a:rPr>
                      <a:t>for central tracking at e-e colliders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9712BA1-EF84-5B99-9CAE-C0A9F84B6782}"/>
                      </a:ext>
                    </a:extLst>
                  </p:cNvPr>
                  <p:cNvSpPr txBox="1"/>
                  <p:nvPr/>
                </p:nvSpPr>
                <p:spPr>
                  <a:xfrm>
                    <a:off x="6545250" y="2875046"/>
                    <a:ext cx="5374948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sz="1600" dirty="0">
                        <a:latin typeface="Avenir Next" panose="020B0503020202020204" pitchFamily="34" charset="0"/>
                      </a:rPr>
                      <a:t>MPGD &amp; RPC for High Calorimetry (DRD6) </a:t>
                    </a:r>
                    <a:endParaRPr lang="en-FR" sz="1600" dirty="0"/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C41F9B2-6426-A045-F0B3-459475A8D44A}"/>
                      </a:ext>
                    </a:extLst>
                  </p:cNvPr>
                  <p:cNvSpPr txBox="1"/>
                  <p:nvPr/>
                </p:nvSpPr>
                <p:spPr>
                  <a:xfrm>
                    <a:off x="6303280" y="3519039"/>
                    <a:ext cx="5616917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sz="1600" dirty="0">
                        <a:latin typeface="Avenir Next" panose="020B0503020202020204" pitchFamily="34" charset="0"/>
                      </a:rPr>
                      <a:t>MPGD for </a:t>
                    </a:r>
                    <a:r>
                      <a:rPr lang="en-US" sz="1600" dirty="0" err="1">
                        <a:latin typeface="Avenir Next" panose="020B0503020202020204" pitchFamily="34" charset="0"/>
                      </a:rPr>
                      <a:t>ToF</a:t>
                    </a:r>
                    <a:r>
                      <a:rPr lang="en-US" sz="1600" dirty="0">
                        <a:latin typeface="Avenir Next" panose="020B0503020202020204" pitchFamily="34" charset="0"/>
                      </a:rPr>
                      <a:t> PID in Timing Layers at colliders 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9D3A9EA-9D3D-0D7C-8189-C9F1C075BDB9}"/>
                      </a:ext>
                    </a:extLst>
                  </p:cNvPr>
                  <p:cNvSpPr txBox="1"/>
                  <p:nvPr/>
                </p:nvSpPr>
                <p:spPr>
                  <a:xfrm>
                    <a:off x="6904228" y="3811630"/>
                    <a:ext cx="5015969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sz="1600" dirty="0">
                        <a:latin typeface="Avenir Next" panose="020B0503020202020204" pitchFamily="34" charset="0"/>
                      </a:rPr>
                      <a:t>increased sensitivity MPGD for TPC readout (DRD2)</a:t>
                    </a:r>
                    <a:endParaRPr lang="en-FR" sz="1600" dirty="0"/>
                  </a:p>
                </p:txBody>
              </p:sp>
            </p:grp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2F38D74-A805-0164-D732-BF75630BE6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1574" y="1508973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F2CCEBD-D071-C754-026D-FB59B8FA9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1574" y="1813773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F75689C-F0E6-FB45-0986-3AA4EB9AC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1574" y="2358919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43E9BAA-7E9A-144F-C21A-A9A2976AB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1574" y="2668958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B55A56B-199D-C2D3-DDD5-53AE7654DB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1574" y="2993228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17F37951-A4F3-F423-2533-5456C06B6A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1574" y="3296474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06EA36D-7C17-F2EE-B8D6-88104203C2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1574" y="3605541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ight Brace 60">
              <a:extLst>
                <a:ext uri="{FF2B5EF4-FFF2-40B4-BE49-F238E27FC236}">
                  <a16:creationId xmlns:a16="http://schemas.microsoft.com/office/drawing/2014/main" id="{7B6CFCE0-59A2-D2FF-8C4B-A68EB5E80B8D}"/>
                </a:ext>
              </a:extLst>
            </p:cNvPr>
            <p:cNvSpPr/>
            <p:nvPr/>
          </p:nvSpPr>
          <p:spPr>
            <a:xfrm flipH="1">
              <a:off x="778480" y="1286549"/>
              <a:ext cx="108000" cy="1835999"/>
            </a:xfrm>
            <a:prstGeom prst="rightBrac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1254B35-28FE-237C-4DB7-9A807E50DC35}"/>
                </a:ext>
              </a:extLst>
            </p:cNvPr>
            <p:cNvSpPr txBox="1"/>
            <p:nvPr/>
          </p:nvSpPr>
          <p:spPr>
            <a:xfrm rot="16200000">
              <a:off x="-445783" y="2039136"/>
              <a:ext cx="20290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Avenir Next" panose="020B0503020202020204" pitchFamily="34" charset="0"/>
                </a:rPr>
                <a:t>Eco-friendly gas</a:t>
              </a:r>
              <a:endParaRPr lang="en-FR" sz="1600" dirty="0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201B4E6-3015-E48C-DBF5-F8D23C90353B}"/>
              </a:ext>
            </a:extLst>
          </p:cNvPr>
          <p:cNvSpPr txBox="1"/>
          <p:nvPr/>
        </p:nvSpPr>
        <p:spPr>
          <a:xfrm>
            <a:off x="8109114" y="5761931"/>
            <a:ext cx="3237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FR" sz="1400" i="1" dirty="0">
                <a:latin typeface="Avenir Next" panose="020B0503020202020204" pitchFamily="34" charset="0"/>
              </a:rPr>
              <a:t>T. Bergauer Plenary ECFA, 17 Nov.</a:t>
            </a:r>
            <a:endParaRPr lang="en-GB" sz="1400" dirty="0">
              <a:latin typeface="Avenir Next" panose="020B05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F8698-613F-36C1-AE57-F64A9D5E822C}"/>
              </a:ext>
            </a:extLst>
          </p:cNvPr>
          <p:cNvSpPr txBox="1"/>
          <p:nvPr/>
        </p:nvSpPr>
        <p:spPr>
          <a:xfrm>
            <a:off x="7909013" y="4867109"/>
            <a:ext cx="3637934" cy="8617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venir Next" panose="020B0503020202020204" pitchFamily="34" charset="0"/>
              </a:rPr>
              <a:t>initial resource estimates*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venir Next" panose="020B0503020202020204" pitchFamily="34" charset="0"/>
              </a:rPr>
              <a:t>3(3) MCHF/y </a:t>
            </a:r>
            <a:r>
              <a:rPr lang="en-GB" sz="1600" dirty="0">
                <a:latin typeface="Avenir Next" panose="020B0503020202020204" pitchFamily="34" charset="0"/>
              </a:rPr>
              <a:t>available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(additional)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venir Next" panose="020B0503020202020204" pitchFamily="34" charset="0"/>
              </a:rPr>
              <a:t>270(100) FTE </a:t>
            </a:r>
            <a:r>
              <a:rPr lang="en-GB" sz="1600" dirty="0">
                <a:latin typeface="Avenir Next" panose="020B0503020202020204" pitchFamily="34" charset="0"/>
              </a:rPr>
              <a:t>available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(additional)</a:t>
            </a:r>
          </a:p>
        </p:txBody>
      </p:sp>
    </p:spTree>
    <p:extLst>
      <p:ext uri="{BB962C8B-B14F-4D97-AF65-F5344CB8AC3E}">
        <p14:creationId xmlns:p14="http://schemas.microsoft.com/office/powerpoint/2010/main" val="228514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AC03FD0C-4AF9-063E-8E4D-CBA9AE09A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87" t="12719" r="-1234" b="5947"/>
          <a:stretch/>
        </p:blipFill>
        <p:spPr>
          <a:xfrm>
            <a:off x="5113185" y="4605861"/>
            <a:ext cx="2054981" cy="2089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9C874-7195-BEFF-3759-BF8D0CAA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2F19AF-5124-4671-F152-4C303CFED635}"/>
              </a:ext>
            </a:extLst>
          </p:cNvPr>
          <p:cNvSpPr/>
          <p:nvPr/>
        </p:nvSpPr>
        <p:spPr>
          <a:xfrm>
            <a:off x="523251" y="175192"/>
            <a:ext cx="114653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4"/>
              </a:rPr>
              <a:t>DRD2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: Liquid Detectors </a:t>
            </a:r>
          </a:p>
          <a:p>
            <a:r>
              <a:rPr lang="en-GB" sz="2000" dirty="0">
                <a:latin typeface="Avenir Next" panose="020B0503020202020204" pitchFamily="34" charset="0"/>
              </a:rPr>
              <a:t>Water Cerenkov, Noble Liquids, Liquid Scintillators for DM, Neutrino &amp; rare process (ex. 0𝜈ββ)</a:t>
            </a:r>
          </a:p>
          <a:p>
            <a:r>
              <a:rPr lang="en-GB" sz="2000" dirty="0">
                <a:latin typeface="Avenir Next" panose="020B0503020202020204" pitchFamily="34" charset="0"/>
              </a:rPr>
              <a:t>several experiments, medium term projects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657991-7C4E-B6F1-DCC6-CFAA85926631}"/>
              </a:ext>
            </a:extLst>
          </p:cNvPr>
          <p:cNvGrpSpPr/>
          <p:nvPr/>
        </p:nvGrpSpPr>
        <p:grpSpPr>
          <a:xfrm>
            <a:off x="-60665" y="1165365"/>
            <a:ext cx="12165081" cy="3033440"/>
            <a:chOff x="-60665" y="1430953"/>
            <a:chExt cx="12165081" cy="303344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98855C6-2231-9106-9355-817E43DDE989}"/>
                </a:ext>
              </a:extLst>
            </p:cNvPr>
            <p:cNvGrpSpPr/>
            <p:nvPr/>
          </p:nvGrpSpPr>
          <p:grpSpPr>
            <a:xfrm>
              <a:off x="-60665" y="1430953"/>
              <a:ext cx="12165081" cy="3033440"/>
              <a:chOff x="-60665" y="1430953"/>
              <a:chExt cx="12165081" cy="303344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B224E4C-FC78-121B-4F9B-72A8321A90B1}"/>
                  </a:ext>
                </a:extLst>
              </p:cNvPr>
              <p:cNvGrpSpPr/>
              <p:nvPr/>
            </p:nvGrpSpPr>
            <p:grpSpPr>
              <a:xfrm>
                <a:off x="5991527" y="1430953"/>
                <a:ext cx="6112889" cy="3033440"/>
                <a:chOff x="2902331" y="1943068"/>
                <a:chExt cx="6112889" cy="3033440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C0CD296F-75B3-EB29-9623-303D2EAC8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02331" y="2190403"/>
                  <a:ext cx="6112889" cy="2786105"/>
                </a:xfrm>
                <a:prstGeom prst="rect">
                  <a:avLst/>
                </a:prstGeom>
              </p:spPr>
            </p:pic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3EECA61-07E3-9D9C-C7A6-F5D112F79CCB}"/>
                    </a:ext>
                  </a:extLst>
                </p:cNvPr>
                <p:cNvSpPr txBox="1"/>
                <p:nvPr/>
              </p:nvSpPr>
              <p:spPr>
                <a:xfrm>
                  <a:off x="4954515" y="1943068"/>
                  <a:ext cx="1812325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Work Packages</a:t>
                  </a: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9DB781-6279-4EA2-2DA6-293A102D73B2}"/>
                  </a:ext>
                </a:extLst>
              </p:cNvPr>
              <p:cNvSpPr txBox="1"/>
              <p:nvPr/>
            </p:nvSpPr>
            <p:spPr>
              <a:xfrm>
                <a:off x="1332089" y="3133471"/>
                <a:ext cx="465451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1600" dirty="0" err="1">
                    <a:latin typeface="Avenir Next" panose="020B0503020202020204" pitchFamily="34" charset="0"/>
                  </a:rPr>
                  <a:t>i</a:t>
                </a:r>
                <a:r>
                  <a:rPr lang="en-FR" sz="1600" dirty="0">
                    <a:latin typeface="Avenir Next" panose="020B0503020202020204" pitchFamily="34" charset="0"/>
                  </a:rPr>
                  <a:t>mproved wave length shifting material (DRD4)  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83E0B78-67B7-BA4F-38B4-8EDBDB98522B}"/>
                  </a:ext>
                </a:extLst>
              </p:cNvPr>
              <p:cNvSpPr txBox="1"/>
              <p:nvPr/>
            </p:nvSpPr>
            <p:spPr>
              <a:xfrm>
                <a:off x="0" y="1869803"/>
                <a:ext cx="598660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600" dirty="0">
                    <a:latin typeface="Avenir Next" panose="020B0503020202020204" pitchFamily="34" charset="0"/>
                  </a:rPr>
                  <a:t>improve spatial &amp; energy resolution, reduce thresholds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E49188A-7799-EE3C-2330-B3F3D31E3C51}"/>
                  </a:ext>
                </a:extLst>
              </p:cNvPr>
              <p:cNvSpPr txBox="1"/>
              <p:nvPr/>
            </p:nvSpPr>
            <p:spPr>
              <a:xfrm>
                <a:off x="767379" y="2279817"/>
                <a:ext cx="521922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600" dirty="0">
                    <a:latin typeface="Avenir Next" panose="020B0503020202020204" pitchFamily="34" charset="0"/>
                  </a:rPr>
                  <a:t>CMOS pixels + photocathodes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231E7B-B6C6-D31A-F603-2B7F2D4F2197}"/>
                  </a:ext>
                </a:extLst>
              </p:cNvPr>
              <p:cNvSpPr txBox="1"/>
              <p:nvPr/>
            </p:nvSpPr>
            <p:spPr>
              <a:xfrm>
                <a:off x="2163692" y="2572188"/>
                <a:ext cx="382291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600" dirty="0" err="1">
                    <a:latin typeface="Avenir Next" panose="020B0503020202020204" pitchFamily="34" charset="0"/>
                  </a:rPr>
                  <a:t>SiPM</a:t>
                </a:r>
                <a:r>
                  <a:rPr lang="en-US" sz="1600" dirty="0">
                    <a:latin typeface="Avenir Next" panose="020B0503020202020204" pitchFamily="34" charset="0"/>
                  </a:rPr>
                  <a:t>/SPAD VUV efficiency (DRD4)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2E93E19-E828-82CE-DE30-35B39B67C6BE}"/>
                  </a:ext>
                </a:extLst>
              </p:cNvPr>
              <p:cNvSpPr txBox="1"/>
              <p:nvPr/>
            </p:nvSpPr>
            <p:spPr>
              <a:xfrm>
                <a:off x="-60665" y="2858722"/>
                <a:ext cx="604727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FR" sz="1600" dirty="0">
                    <a:latin typeface="Avenir Next" panose="020B0503020202020204" pitchFamily="34" charset="0"/>
                  </a:rPr>
                  <a:t>Photocatode &amp; MPGD amplification structures (DRD1)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3A962C0-DCA1-09E1-FC0B-27D248EAF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8644" y="2448091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18936DAF-1913-419D-E00B-B67E6D33EC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8644" y="2691106"/>
                <a:ext cx="165604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27C9BEE7-3D5D-15D9-AFE4-47161D952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8644" y="3001469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8D4ECEDE-7ED5-900D-6922-ABD350D555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8644" y="3259061"/>
                <a:ext cx="165604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AAB0776-B430-7B19-04D7-98DA89D8D19F}"/>
                </a:ext>
              </a:extLst>
            </p:cNvPr>
            <p:cNvSpPr txBox="1"/>
            <p:nvPr/>
          </p:nvSpPr>
          <p:spPr>
            <a:xfrm>
              <a:off x="431809" y="3857998"/>
              <a:ext cx="911598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600" dirty="0">
                  <a:latin typeface="Avenir Next" panose="020B0503020202020204" pitchFamily="34" charset="0"/>
                </a:rPr>
                <a:t>i</a:t>
              </a:r>
              <a:r>
                <a:rPr lang="en-FR" sz="1600" dirty="0">
                  <a:latin typeface="Avenir Next" panose="020B0503020202020204" pitchFamily="34" charset="0"/>
                </a:rPr>
                <a:t>mprove material sensitivity, </a:t>
              </a:r>
              <a:r>
                <a:rPr lang="en-GB" sz="1600" dirty="0">
                  <a:latin typeface="Avenir Next" panose="020B0503020202020204" pitchFamily="34" charset="0"/>
                </a:rPr>
                <a:t>h</a:t>
              </a:r>
              <a:r>
                <a:rPr lang="en-FR" sz="1600" dirty="0">
                  <a:latin typeface="Avenir Next" panose="020B0503020202020204" pitchFamily="34" charset="0"/>
                </a:rPr>
                <a:t>eterogen Cerenkov &amp; scintillation, </a:t>
              </a:r>
              <a:r>
                <a:rPr lang="en-GB" sz="1600" dirty="0">
                  <a:latin typeface="Avenir Next" panose="020B0503020202020204" pitchFamily="34" charset="0"/>
                </a:rPr>
                <a:t>n</a:t>
              </a:r>
              <a:r>
                <a:rPr lang="en-FR" sz="1600" dirty="0">
                  <a:latin typeface="Avenir Next" panose="020B0503020202020204" pitchFamily="34" charset="0"/>
                </a:rPr>
                <a:t>ew scintillators ex. opaque   </a:t>
              </a:r>
            </a:p>
          </p:txBody>
        </p:sp>
        <p:cxnSp>
          <p:nvCxnSpPr>
            <p:cNvPr id="62" name="Elbow Connector 61">
              <a:extLst>
                <a:ext uri="{FF2B5EF4-FFF2-40B4-BE49-F238E27FC236}">
                  <a16:creationId xmlns:a16="http://schemas.microsoft.com/office/drawing/2014/main" id="{248230BF-575D-3E64-CD58-98CA6DFF93D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522883" y="3882912"/>
              <a:ext cx="160357" cy="110530"/>
            </a:xfrm>
            <a:prstGeom prst="bentConnector3">
              <a:avLst>
                <a:gd name="adj1" fmla="val -3941"/>
              </a:avLst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8CE3F3FC-6F4D-A26C-2D9A-3E07F1645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045" b="12816"/>
          <a:stretch/>
        </p:blipFill>
        <p:spPr>
          <a:xfrm>
            <a:off x="1364793" y="4552230"/>
            <a:ext cx="3252018" cy="2154986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4081A19-7F69-02C5-05E8-C40046524A70}"/>
              </a:ext>
            </a:extLst>
          </p:cNvPr>
          <p:cNvSpPr txBox="1"/>
          <p:nvPr/>
        </p:nvSpPr>
        <p:spPr>
          <a:xfrm>
            <a:off x="1181913" y="4371109"/>
            <a:ext cx="36013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99 institutes in 15 countries</a:t>
            </a:r>
            <a:endParaRPr lang="en-FR" dirty="0">
              <a:latin typeface="Avenir Next" panose="020B0503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504CB94-5492-6516-BCB4-014572615CAC}"/>
              </a:ext>
            </a:extLst>
          </p:cNvPr>
          <p:cNvSpPr txBox="1"/>
          <p:nvPr/>
        </p:nvSpPr>
        <p:spPr>
          <a:xfrm>
            <a:off x="4910843" y="4372827"/>
            <a:ext cx="248957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technology interests</a:t>
            </a:r>
            <a:endParaRPr lang="en-FR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6D5BC9-DE15-C8E0-D5A3-12C5FB106BB8}"/>
              </a:ext>
            </a:extLst>
          </p:cNvPr>
          <p:cNvSpPr txBox="1"/>
          <p:nvPr/>
        </p:nvSpPr>
        <p:spPr>
          <a:xfrm>
            <a:off x="7953132" y="5975681"/>
            <a:ext cx="3237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FR" sz="1400" i="1" dirty="0">
                <a:latin typeface="Avenir Next" panose="020B0503020202020204" pitchFamily="34" charset="0"/>
              </a:rPr>
              <a:t>* T. Bergauer Plenary ECFA, 17 Nov.</a:t>
            </a:r>
            <a:endParaRPr lang="en-GB" sz="1400" dirty="0">
              <a:latin typeface="Avenir Next" panose="020B0503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B9FDCF-C03A-62D2-429D-0A59E24133DB}"/>
              </a:ext>
            </a:extLst>
          </p:cNvPr>
          <p:cNvSpPr txBox="1"/>
          <p:nvPr/>
        </p:nvSpPr>
        <p:spPr>
          <a:xfrm>
            <a:off x="3014312" y="4017214"/>
            <a:ext cx="292634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Avenir Next" panose="020B0503020202020204" pitchFamily="34" charset="0"/>
              </a:rPr>
              <a:t>new </a:t>
            </a:r>
            <a:r>
              <a:rPr lang="en-GB" dirty="0">
                <a:latin typeface="Avenir Next" panose="020B0503020202020204" pitchFamily="34" charset="0"/>
              </a:rPr>
              <a:t>community</a:t>
            </a:r>
            <a:r>
              <a:rPr lang="en-GB" sz="1800" dirty="0">
                <a:latin typeface="Avenir Next" panose="020B0503020202020204" pitchFamily="34" charset="0"/>
              </a:rPr>
              <a:t> building </a:t>
            </a:r>
            <a:endParaRPr lang="en-FR" dirty="0">
              <a:latin typeface="Avenir N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7D625-9811-E6E0-D1AA-65E8A5AFFC70}"/>
              </a:ext>
            </a:extLst>
          </p:cNvPr>
          <p:cNvSpPr txBox="1"/>
          <p:nvPr/>
        </p:nvSpPr>
        <p:spPr>
          <a:xfrm>
            <a:off x="7716264" y="5113907"/>
            <a:ext cx="4032039" cy="8617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venir Next" panose="020B0503020202020204" pitchFamily="34" charset="0"/>
              </a:rPr>
              <a:t>initial resource estimates*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Next" panose="020B0503020202020204" pitchFamily="34" charset="0"/>
              </a:rPr>
              <a:t>2.6(5,2) MCHF/y available(additional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Next" panose="020B0503020202020204" pitchFamily="34" charset="0"/>
              </a:rPr>
              <a:t>148(157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) FTE /y available(</a:t>
            </a:r>
            <a:r>
              <a:rPr lang="en-GB" sz="1600" dirty="0">
                <a:latin typeface="Avenir Next" panose="020B0503020202020204" pitchFamily="34" charset="0"/>
              </a:rPr>
              <a:t>additional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49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A1D04-B627-D1A3-45F5-546EEF067B10}"/>
              </a:ext>
            </a:extLst>
          </p:cNvPr>
          <p:cNvSpPr txBox="1"/>
          <p:nvPr/>
        </p:nvSpPr>
        <p:spPr>
          <a:xfrm>
            <a:off x="531033" y="265776"/>
            <a:ext cx="7853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latin typeface="Avenir Next" panose="020B0503020202020204" pitchFamily="34" charset="0"/>
                <a:hlinkClick r:id="rId3"/>
              </a:rPr>
              <a:t>DRD3</a:t>
            </a:r>
            <a:r>
              <a:rPr lang="en-GB" sz="2800" dirty="0">
                <a:latin typeface="Avenir Next" panose="020B0503020202020204" pitchFamily="34" charset="0"/>
              </a:rPr>
              <a:t>: Solid State Detectors</a:t>
            </a:r>
            <a:endParaRPr lang="en-GB" sz="2000" dirty="0">
              <a:latin typeface="Avenir Next" panose="020B0503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1211321-A84E-367E-73AD-30C6BA5C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B40DC4E-4964-A371-9342-683E56297332}"/>
              </a:ext>
            </a:extLst>
          </p:cNvPr>
          <p:cNvGrpSpPr/>
          <p:nvPr/>
        </p:nvGrpSpPr>
        <p:grpSpPr>
          <a:xfrm>
            <a:off x="4261786" y="4605097"/>
            <a:ext cx="3916800" cy="2171392"/>
            <a:chOff x="1046053" y="4355717"/>
            <a:chExt cx="3916800" cy="2171392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7E81AA2-FC25-DED7-B26C-FE0468752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6053" y="4445210"/>
              <a:ext cx="3916800" cy="2081899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62593F1-8D51-573D-F0B8-58237EEA8DDA}"/>
                </a:ext>
              </a:extLst>
            </p:cNvPr>
            <p:cNvSpPr txBox="1"/>
            <p:nvPr/>
          </p:nvSpPr>
          <p:spPr>
            <a:xfrm>
              <a:off x="1377539" y="4355717"/>
              <a:ext cx="80752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FR" sz="1400" dirty="0">
                  <a:solidFill>
                    <a:srgbClr val="FF0000"/>
                  </a:solidFill>
                </a:rPr>
                <a:t>MCMOS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458E2C9-D9ED-9171-33A0-71A0BDAD0C93}"/>
                </a:ext>
              </a:extLst>
            </p:cNvPr>
            <p:cNvSpPr txBox="1"/>
            <p:nvPr/>
          </p:nvSpPr>
          <p:spPr>
            <a:xfrm>
              <a:off x="2149437" y="4355717"/>
              <a:ext cx="90252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FR" sz="1400" dirty="0">
                  <a:solidFill>
                    <a:srgbClr val="92D050"/>
                  </a:solidFill>
                </a:rPr>
                <a:t>LGAD/3D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10AE288-6522-579A-C1D9-B36389A337A4}"/>
                </a:ext>
              </a:extLst>
            </p:cNvPr>
            <p:cNvSpPr txBox="1"/>
            <p:nvPr/>
          </p:nvSpPr>
          <p:spPr>
            <a:xfrm>
              <a:off x="3021401" y="4355717"/>
              <a:ext cx="90252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r</a:t>
              </a:r>
              <a:r>
                <a:rPr lang="en-FR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ad. </a:t>
              </a:r>
              <a:r>
                <a:rPr lang="en-GB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</a:t>
              </a:r>
              <a:r>
                <a:rPr lang="en-FR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ol. </a:t>
              </a:r>
              <a:r>
                <a:rPr lang="en-GB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</a:t>
              </a:r>
              <a:r>
                <a:rPr lang="en-FR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ew mat.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12380E9-F92D-5A42-E274-C27296D8456B}"/>
                </a:ext>
              </a:extLst>
            </p:cNvPr>
            <p:cNvSpPr txBox="1"/>
            <p:nvPr/>
          </p:nvSpPr>
          <p:spPr>
            <a:xfrm>
              <a:off x="3829629" y="4355717"/>
              <a:ext cx="90252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3D </a:t>
              </a:r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</a:rPr>
                <a:t>integ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en-FR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ADE0B89E-5A7B-AD21-ADDF-037094108B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118"/>
          <a:stretch/>
        </p:blipFill>
        <p:spPr>
          <a:xfrm>
            <a:off x="365152" y="4667947"/>
            <a:ext cx="3916800" cy="198930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D8563E32-1831-A25B-9D91-D2BDA28327D5}"/>
              </a:ext>
            </a:extLst>
          </p:cNvPr>
          <p:cNvSpPr txBox="1"/>
          <p:nvPr/>
        </p:nvSpPr>
        <p:spPr>
          <a:xfrm>
            <a:off x="644330" y="4384663"/>
            <a:ext cx="3617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129 institutes in 28 countries</a:t>
            </a:r>
          </a:p>
          <a:p>
            <a:pPr algn="ctr"/>
            <a:r>
              <a:rPr lang="en-GB" sz="1400" dirty="0">
                <a:latin typeface="Avenir Next" panose="020B0503020202020204" pitchFamily="34" charset="0"/>
              </a:rPr>
              <a:t>building on RD50 / RD42 x 2 with MCMOS </a:t>
            </a:r>
            <a:endParaRPr lang="en-FR" sz="1400" dirty="0">
              <a:latin typeface="Avenir Next" panose="020B0503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34C5FE4-AF42-DAAA-73CC-F47391860ECD}"/>
              </a:ext>
            </a:extLst>
          </p:cNvPr>
          <p:cNvSpPr txBox="1"/>
          <p:nvPr/>
        </p:nvSpPr>
        <p:spPr>
          <a:xfrm>
            <a:off x="8242087" y="4955218"/>
            <a:ext cx="3870658" cy="8617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venir Next" panose="020B0503020202020204" pitchFamily="34" charset="0"/>
              </a:rPr>
              <a:t>initial resource estimates*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Next" panose="020B0503020202020204" pitchFamily="34" charset="0"/>
              </a:rPr>
              <a:t>5(8) MCHF/y available(additional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Next" panose="020B0503020202020204" pitchFamily="34" charset="0"/>
              </a:rPr>
              <a:t>327(170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) FTE/y available(additional)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7D0174-F58A-9B24-807B-F2E779F58A5E}"/>
              </a:ext>
            </a:extLst>
          </p:cNvPr>
          <p:cNvSpPr txBox="1"/>
          <p:nvPr/>
        </p:nvSpPr>
        <p:spPr>
          <a:xfrm>
            <a:off x="8595790" y="5816992"/>
            <a:ext cx="3237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FR" sz="1400" i="1" dirty="0">
                <a:latin typeface="Avenir Next" panose="020B0503020202020204" pitchFamily="34" charset="0"/>
              </a:rPr>
              <a:t>* T. Bergauer Plenary ECFA, 17 Nov.</a:t>
            </a:r>
            <a:endParaRPr lang="en-GB" sz="1400" dirty="0">
              <a:latin typeface="Avenir Next" panose="020B050302020202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5A2A465-2188-EDEA-F984-7984E9A882CF}"/>
              </a:ext>
            </a:extLst>
          </p:cNvPr>
          <p:cNvGrpSpPr/>
          <p:nvPr/>
        </p:nvGrpSpPr>
        <p:grpSpPr>
          <a:xfrm>
            <a:off x="305776" y="827532"/>
            <a:ext cx="11395340" cy="3488923"/>
            <a:chOff x="398330" y="878332"/>
            <a:chExt cx="11395340" cy="348892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E3AEC16-8A1A-A436-1ADD-98388A28E566}"/>
                </a:ext>
              </a:extLst>
            </p:cNvPr>
            <p:cNvSpPr txBox="1"/>
            <p:nvPr/>
          </p:nvSpPr>
          <p:spPr>
            <a:xfrm>
              <a:off x="3935077" y="878332"/>
              <a:ext cx="78530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GB" dirty="0">
                  <a:latin typeface="Avenir Next" panose="020B0503020202020204" pitchFamily="34" charset="0"/>
                </a:rPr>
                <a:t>s</a:t>
              </a:r>
              <a:r>
                <a:rPr lang="en-GB" sz="1800" dirty="0">
                  <a:latin typeface="Avenir Next" panose="020B0503020202020204" pitchFamily="34" charset="0"/>
                </a:rPr>
                <a:t>tepping stone projects in HL-LHC LS4</a:t>
              </a:r>
              <a:r>
                <a:rPr lang="en-GB" dirty="0">
                  <a:latin typeface="Avenir Next" panose="020B0503020202020204" pitchFamily="34" charset="0"/>
                </a:rPr>
                <a:t> and </a:t>
              </a:r>
              <a:r>
                <a:rPr lang="en-GB" sz="1800" dirty="0">
                  <a:latin typeface="Avenir Next" panose="020B0503020202020204" pitchFamily="34" charset="0"/>
                </a:rPr>
                <a:t>links to DRD6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A49A3E3-38AC-E6FC-BB72-3940823DB5A6}"/>
                </a:ext>
              </a:extLst>
            </p:cNvPr>
            <p:cNvGrpSpPr/>
            <p:nvPr/>
          </p:nvGrpSpPr>
          <p:grpSpPr>
            <a:xfrm>
              <a:off x="398330" y="1202172"/>
              <a:ext cx="11395340" cy="3165083"/>
              <a:chOff x="398330" y="1202172"/>
              <a:chExt cx="11395340" cy="3165083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3CF00173-F125-5A51-986D-3E740D67079A}"/>
                  </a:ext>
                </a:extLst>
              </p:cNvPr>
              <p:cNvGrpSpPr/>
              <p:nvPr/>
            </p:nvGrpSpPr>
            <p:grpSpPr>
              <a:xfrm>
                <a:off x="398330" y="1202172"/>
                <a:ext cx="11395340" cy="3165083"/>
                <a:chOff x="589038" y="881872"/>
                <a:chExt cx="11395340" cy="3165083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C8D07CE1-AC73-FE18-9ABD-0235A5BAEB8D}"/>
                    </a:ext>
                  </a:extLst>
                </p:cNvPr>
                <p:cNvGrpSpPr/>
                <p:nvPr/>
              </p:nvGrpSpPr>
              <p:grpSpPr>
                <a:xfrm>
                  <a:off x="589038" y="881872"/>
                  <a:ext cx="11395340" cy="3165083"/>
                  <a:chOff x="695913" y="739370"/>
                  <a:chExt cx="11395340" cy="3165083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ADB71D9-928E-5959-BFC5-94A73C2F20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t="13200"/>
                  <a:stretch/>
                </p:blipFill>
                <p:spPr>
                  <a:xfrm>
                    <a:off x="5875115" y="770192"/>
                    <a:ext cx="6216138" cy="3134261"/>
                  </a:xfrm>
                  <a:prstGeom prst="rect">
                    <a:avLst/>
                  </a:prstGeom>
                </p:spPr>
              </p:pic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8C03862-C23F-F1C1-C547-0F57DCB43779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278" y="819666"/>
                    <a:ext cx="473825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FR" sz="1600" dirty="0">
                        <a:latin typeface="Avenir Next" panose="020B0503020202020204" pitchFamily="34" charset="0"/>
                      </a:rPr>
                      <a:t>improve spatial resolution in large size sensors,</a:t>
                    </a:r>
                  </a:p>
                  <a:p>
                    <a:pPr algn="r"/>
                    <a:r>
                      <a:rPr lang="en-FR" sz="1600" dirty="0">
                        <a:latin typeface="Avenir Next" panose="020B0503020202020204" pitchFamily="34" charset="0"/>
                      </a:rPr>
                      <a:t>Monolithic CMOS in several processes,</a:t>
                    </a:r>
                  </a:p>
                  <a:p>
                    <a:pPr algn="r"/>
                    <a:r>
                      <a:rPr lang="en-FR" sz="1600" dirty="0">
                        <a:latin typeface="Avenir Next" panose="020B0503020202020204" pitchFamily="34" charset="0"/>
                      </a:rPr>
                      <a:t>extend from VD to CT/Calo., implement σ</a:t>
                    </a:r>
                    <a:r>
                      <a:rPr lang="en-FR" sz="1600" baseline="-25000" dirty="0">
                        <a:latin typeface="Avenir Next" panose="020B0503020202020204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9F0ED22-2328-EA6C-7241-FB16BCF22928}"/>
                      </a:ext>
                    </a:extLst>
                  </p:cNvPr>
                  <p:cNvSpPr txBox="1"/>
                  <p:nvPr/>
                </p:nvSpPr>
                <p:spPr>
                  <a:xfrm>
                    <a:off x="926269" y="1659375"/>
                    <a:ext cx="492826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FR" sz="1600" dirty="0">
                        <a:latin typeface="Avenir Next" panose="020B0503020202020204" pitchFamily="34" charset="0"/>
                      </a:rPr>
                      <a:t>high time and spatial resolution for 4D tracking, ToF PID layers, LGAD and 3D sensors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5E9A9F2-3F02-A74C-266F-16283BF4D0E3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278" y="2327283"/>
                    <a:ext cx="4738253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FR" sz="1600" dirty="0">
                        <a:latin typeface="Avenir Next" panose="020B0503020202020204" pitchFamily="34" charset="0"/>
                      </a:rPr>
                      <a:t>increase radiation tol., Silicon and WBG materials</a:t>
                    </a:r>
                  </a:p>
                  <a:p>
                    <a:pPr algn="r"/>
                    <a:r>
                      <a:rPr lang="en-GB" sz="1600" dirty="0">
                        <a:latin typeface="Avenir Next" panose="020B0503020202020204" pitchFamily="34" charset="0"/>
                      </a:rPr>
                      <a:t>l</a:t>
                    </a:r>
                    <a:r>
                      <a:rPr lang="en-FR" sz="1600" dirty="0">
                        <a:latin typeface="Avenir Next" panose="020B0503020202020204" pitchFamily="34" charset="0"/>
                      </a:rPr>
                      <a:t>onger term projects 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92A974A-69E7-740E-78BF-FB044FD18101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200" y="3164101"/>
                    <a:ext cx="301633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FR" sz="1600" dirty="0">
                        <a:latin typeface="Avenir Next" panose="020B0503020202020204" pitchFamily="34" charset="0"/>
                      </a:rPr>
                      <a:t>3D integration of electronics </a:t>
                    </a:r>
                  </a:p>
                </p:txBody>
              </p:sp>
              <p:sp>
                <p:nvSpPr>
                  <p:cNvPr id="37" name="Right Brace 36">
                    <a:extLst>
                      <a:ext uri="{FF2B5EF4-FFF2-40B4-BE49-F238E27FC236}">
                        <a16:creationId xmlns:a16="http://schemas.microsoft.com/office/drawing/2014/main" id="{FEA7227A-D026-211C-A6B2-E4AAC0D4C986}"/>
                      </a:ext>
                    </a:extLst>
                  </p:cNvPr>
                  <p:cNvSpPr/>
                  <p:nvPr/>
                </p:nvSpPr>
                <p:spPr>
                  <a:xfrm flipH="1">
                    <a:off x="1165553" y="902796"/>
                    <a:ext cx="116977" cy="1255834"/>
                  </a:xfrm>
                  <a:prstGeom prst="rightBrac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19617D6F-DA1F-C9DB-4F53-585460D398A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172207" y="1607490"/>
                    <a:ext cx="2074794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GB" sz="1600" dirty="0">
                        <a:latin typeface="Avenir Next" panose="020B0503020202020204" pitchFamily="34" charset="0"/>
                      </a:rPr>
                      <a:t>c</a:t>
                    </a:r>
                    <a:r>
                      <a:rPr lang="en-FR" sz="1600" dirty="0">
                        <a:latin typeface="Avenir Next" panose="020B0503020202020204" pitchFamily="34" charset="0"/>
                      </a:rPr>
                      <a:t>ollapse propert ies</a:t>
                    </a:r>
                  </a:p>
                </p:txBody>
              </p:sp>
              <p:cxnSp>
                <p:nvCxnSpPr>
                  <p:cNvPr id="40" name="Elbow Connector 39">
                    <a:extLst>
                      <a:ext uri="{FF2B5EF4-FFF2-40B4-BE49-F238E27FC236}">
                        <a16:creationId xmlns:a16="http://schemas.microsoft.com/office/drawing/2014/main" id="{3F21F968-354A-BC8F-21E6-D7B56D713411}"/>
                      </a:ext>
                    </a:extLst>
                  </p:cNvPr>
                  <p:cNvCxnSpPr>
                    <a:cxnSpLocks/>
                    <a:stCxn id="39" idx="1"/>
                  </p:cNvCxnSpPr>
                  <p:nvPr/>
                </p:nvCxnSpPr>
                <p:spPr>
                  <a:xfrm rot="16200000" flipH="1">
                    <a:off x="1639279" y="2040075"/>
                    <a:ext cx="519838" cy="2068016"/>
                  </a:xfrm>
                  <a:prstGeom prst="bentConnector2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F4EF2316-BAFC-7F2D-FD9F-6055E7F9C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9407" y="1394388"/>
                  <a:ext cx="23478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287CD80F-6009-5B8B-F976-39D5618FE1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9407" y="2079195"/>
                  <a:ext cx="23478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5F04BEEE-AED4-90D1-D0EC-3DA660A04B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9407" y="2759893"/>
                  <a:ext cx="23478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17069131-9699-85A2-9822-249667D9C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9407" y="3479081"/>
                  <a:ext cx="23478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7C5182E-D17D-D942-41B7-756D5008D18B}"/>
                  </a:ext>
                </a:extLst>
              </p:cNvPr>
              <p:cNvSpPr/>
              <p:nvPr/>
            </p:nvSpPr>
            <p:spPr>
              <a:xfrm>
                <a:off x="5963548" y="1406988"/>
                <a:ext cx="1107214" cy="126745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9E511C1-76A7-E0FE-6CE5-961C1DA5CA26}"/>
              </a:ext>
            </a:extLst>
          </p:cNvPr>
          <p:cNvCxnSpPr>
            <a:cxnSpLocks/>
          </p:cNvCxnSpPr>
          <p:nvPr/>
        </p:nvCxnSpPr>
        <p:spPr>
          <a:xfrm flipV="1">
            <a:off x="6490583" y="1151372"/>
            <a:ext cx="169525" cy="203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41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7C8703-EF5F-364D-7E9C-662486B3887B}"/>
              </a:ext>
            </a:extLst>
          </p:cNvPr>
          <p:cNvSpPr txBox="1"/>
          <p:nvPr/>
        </p:nvSpPr>
        <p:spPr>
          <a:xfrm>
            <a:off x="545227" y="278501"/>
            <a:ext cx="10215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venir Next" panose="020B0503020202020204" pitchFamily="34" charset="0"/>
                <a:hlinkClick r:id="rId3"/>
              </a:rPr>
              <a:t>DRD4</a:t>
            </a:r>
            <a:r>
              <a:rPr lang="en-GB" sz="2800" dirty="0">
                <a:latin typeface="Avenir Next" panose="020B0503020202020204" pitchFamily="34" charset="0"/>
              </a:rPr>
              <a:t>: Photon detectors and PID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078B1-2614-6692-C5FB-F4C5FC03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522334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958DF-458E-0160-AF32-02622B497FA8}"/>
              </a:ext>
            </a:extLst>
          </p:cNvPr>
          <p:cNvSpPr txBox="1"/>
          <p:nvPr/>
        </p:nvSpPr>
        <p:spPr>
          <a:xfrm>
            <a:off x="677477" y="4279754"/>
            <a:ext cx="3512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DRD4 74 institutes in 19 countries</a:t>
            </a:r>
            <a:endParaRPr lang="en-FR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B31D36-202A-6D90-3222-73794AA7AB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08" b="-1"/>
          <a:stretch/>
        </p:blipFill>
        <p:spPr>
          <a:xfrm>
            <a:off x="627115" y="4661416"/>
            <a:ext cx="3572897" cy="1885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0F25C9-FB5D-8435-6011-73B5DD496F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64" b="11066"/>
          <a:stretch/>
        </p:blipFill>
        <p:spPr>
          <a:xfrm>
            <a:off x="4527624" y="4605164"/>
            <a:ext cx="3388795" cy="20284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F30566-6772-DE88-07DE-CF870D6197CC}"/>
              </a:ext>
            </a:extLst>
          </p:cNvPr>
          <p:cNvSpPr txBox="1"/>
          <p:nvPr/>
        </p:nvSpPr>
        <p:spPr>
          <a:xfrm>
            <a:off x="1023543" y="3904257"/>
            <a:ext cx="28012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Avenir Next" panose="020B0503020202020204" pitchFamily="34" charset="0"/>
              </a:rPr>
              <a:t>new </a:t>
            </a:r>
            <a:r>
              <a:rPr lang="en-GB" dirty="0">
                <a:latin typeface="Avenir Next" panose="020B0503020202020204" pitchFamily="34" charset="0"/>
              </a:rPr>
              <a:t>community</a:t>
            </a:r>
            <a:r>
              <a:rPr lang="en-GB" sz="1800" dirty="0">
                <a:latin typeface="Avenir Next" panose="020B0503020202020204" pitchFamily="34" charset="0"/>
              </a:rPr>
              <a:t> building </a:t>
            </a:r>
            <a:endParaRPr lang="en-FR" dirty="0">
              <a:latin typeface="Avenir Next" panose="020B05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76793B-3AB7-FC7D-B0FF-3C86A4CBCB5F}"/>
              </a:ext>
            </a:extLst>
          </p:cNvPr>
          <p:cNvSpPr txBox="1"/>
          <p:nvPr/>
        </p:nvSpPr>
        <p:spPr>
          <a:xfrm>
            <a:off x="8270989" y="5879279"/>
            <a:ext cx="3237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FR" sz="1400" i="1" dirty="0">
                <a:latin typeface="Avenir Next" panose="020B0503020202020204" pitchFamily="34" charset="0"/>
              </a:rPr>
              <a:t>* T. Bergauer Plenary ECFA, 17 Nov.</a:t>
            </a:r>
            <a:endParaRPr lang="en-GB" sz="1400" dirty="0">
              <a:latin typeface="Avenir Next" panose="020B0503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FFC729-23F7-9FFD-550A-26188AB1D59E}"/>
              </a:ext>
            </a:extLst>
          </p:cNvPr>
          <p:cNvGrpSpPr/>
          <p:nvPr/>
        </p:nvGrpSpPr>
        <p:grpSpPr>
          <a:xfrm>
            <a:off x="319132" y="904005"/>
            <a:ext cx="11411915" cy="3633705"/>
            <a:chOff x="319132" y="806469"/>
            <a:chExt cx="11411915" cy="36337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C731F74-38B1-BB3C-54AC-43E2BAF40A53}"/>
                </a:ext>
              </a:extLst>
            </p:cNvPr>
            <p:cNvGrpSpPr/>
            <p:nvPr/>
          </p:nvGrpSpPr>
          <p:grpSpPr>
            <a:xfrm>
              <a:off x="5726017" y="1662346"/>
              <a:ext cx="5846009" cy="2777828"/>
              <a:chOff x="2807178" y="3918244"/>
              <a:chExt cx="6377944" cy="278665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E6CD324-4724-8AEE-73AD-162CC146D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7178" y="3968300"/>
                <a:ext cx="6377944" cy="2736596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A0FCFD4-4B15-B31C-16DE-5FBA3E180A8E}"/>
                  </a:ext>
                </a:extLst>
              </p:cNvPr>
              <p:cNvSpPr/>
              <p:nvPr/>
            </p:nvSpPr>
            <p:spPr>
              <a:xfrm flipH="1">
                <a:off x="5514609" y="3918244"/>
                <a:ext cx="184667" cy="161901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B8FABC0-EEE3-F97D-5699-8D7817D93683}"/>
                </a:ext>
              </a:extLst>
            </p:cNvPr>
            <p:cNvSpPr txBox="1"/>
            <p:nvPr/>
          </p:nvSpPr>
          <p:spPr>
            <a:xfrm>
              <a:off x="2291026" y="806469"/>
              <a:ext cx="9440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FR" sz="1600" dirty="0">
                  <a:latin typeface="Avenir Next" panose="020B0503020202020204" pitchFamily="34" charset="0"/>
                </a:rPr>
                <a:t>improve resolution and timing in RICH with new radiator materials, link to DRD1 for eco-friendly gas</a:t>
              </a:r>
            </a:p>
            <a:p>
              <a:pPr algn="r"/>
              <a:r>
                <a:rPr lang="en-GB" sz="1600" dirty="0">
                  <a:latin typeface="Avenir Next" panose="020B0503020202020204" pitchFamily="34" charset="0"/>
                </a:rPr>
                <a:t>n</a:t>
              </a:r>
              <a:r>
                <a:rPr lang="en-FR" sz="1600" dirty="0">
                  <a:latin typeface="Avenir Next" panose="020B0503020202020204" pitchFamily="34" charset="0"/>
                </a:rPr>
                <a:t>ew hetrogenous and light concepts for large momentum range </a:t>
              </a:r>
            </a:p>
            <a:p>
              <a:pPr algn="r"/>
              <a:r>
                <a:rPr lang="en-FR" sz="1600" dirty="0">
                  <a:latin typeface="Avenir Next" panose="020B0503020202020204" pitchFamily="34" charset="0"/>
                </a:rPr>
                <a:t>improve time resolution in ToF layers, link to DRD6 for scintillating materials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A5872B-D0EB-9476-934C-7DA729E1FA34}"/>
                </a:ext>
              </a:extLst>
            </p:cNvPr>
            <p:cNvSpPr txBox="1"/>
            <p:nvPr/>
          </p:nvSpPr>
          <p:spPr>
            <a:xfrm>
              <a:off x="319132" y="2112022"/>
              <a:ext cx="5255893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FR" sz="1600" dirty="0">
                  <a:latin typeface="Avenir Next" panose="020B0503020202020204" pitchFamily="34" charset="0"/>
                </a:rPr>
                <a:t>improve timing resolution, spectral range, and rad. </a:t>
              </a:r>
              <a:r>
                <a:rPr lang="en-GB" sz="1600" dirty="0" err="1">
                  <a:latin typeface="Avenir Next" panose="020B0503020202020204" pitchFamily="34" charset="0"/>
                </a:rPr>
                <a:t>tol</a:t>
              </a:r>
              <a:r>
                <a:rPr lang="en-GB" sz="1600" dirty="0">
                  <a:latin typeface="Avenir Next" panose="020B0503020202020204" pitchFamily="34" charset="0"/>
                </a:rPr>
                <a:t>.</a:t>
              </a:r>
              <a:r>
                <a:rPr lang="en-FR" sz="1600" dirty="0">
                  <a:latin typeface="Avenir Next" panose="020B0503020202020204" pitchFamily="34" charset="0"/>
                </a:rPr>
                <a:t> </a:t>
              </a:r>
              <a:r>
                <a:rPr lang="en-GB" sz="1600" dirty="0">
                  <a:latin typeface="Avenir Next" panose="020B0503020202020204" pitchFamily="34" charset="0"/>
                </a:rPr>
                <a:t>o</a:t>
              </a:r>
              <a:r>
                <a:rPr lang="en-FR" sz="1600" dirty="0">
                  <a:latin typeface="Avenir Next" panose="020B0503020202020204" pitchFamily="34" charset="0"/>
                </a:rPr>
                <a:t>f Photodetectors: solid state SiPM/SPADs </a:t>
              </a:r>
            </a:p>
            <a:p>
              <a:pPr algn="r"/>
              <a:r>
                <a:rPr lang="en-FR" sz="1600" dirty="0">
                  <a:latin typeface="Avenir Next" panose="020B0503020202020204" pitchFamily="34" charset="0"/>
                </a:rPr>
                <a:t>v</a:t>
              </a:r>
              <a:r>
                <a:rPr lang="en-GB" sz="1600" dirty="0">
                  <a:latin typeface="Avenir Next" panose="020B0503020202020204" pitchFamily="34" charset="0"/>
                </a:rPr>
                <a:t>a</a:t>
              </a:r>
              <a:r>
                <a:rPr lang="en-FR" sz="1600" dirty="0">
                  <a:latin typeface="Avenir Next" panose="020B0503020202020204" pitchFamily="34" charset="0"/>
                </a:rPr>
                <a:t>cuum based MCP-PMT</a:t>
              </a:r>
            </a:p>
            <a:p>
              <a:pPr algn="r"/>
              <a:r>
                <a:rPr lang="en-GB" sz="1600" dirty="0">
                  <a:latin typeface="Avenir Next" panose="020B0503020202020204" pitchFamily="34" charset="0"/>
                </a:rPr>
                <a:t>l</a:t>
              </a:r>
              <a:r>
                <a:rPr lang="en-FR" sz="1600" dirty="0">
                  <a:latin typeface="Avenir Next" panose="020B0503020202020204" pitchFamily="34" charset="0"/>
                </a:rPr>
                <a:t>ink to DRD2 and DRD6 with focus on single/low photon number (gaseous PD in DRD1)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69CF0AD9-CF8F-E133-039E-81BD9C17B295}"/>
                </a:ext>
              </a:extLst>
            </p:cNvPr>
            <p:cNvSpPr/>
            <p:nvPr/>
          </p:nvSpPr>
          <p:spPr>
            <a:xfrm rot="5400000" flipH="1">
              <a:off x="9120841" y="802191"/>
              <a:ext cx="132665" cy="1693684"/>
            </a:xfrm>
            <a:prstGeom prst="rightBrac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136F83B-C965-ED3F-AD92-A584127CA52B}"/>
                </a:ext>
              </a:extLst>
            </p:cNvPr>
            <p:cNvCxnSpPr>
              <a:cxnSpLocks/>
            </p:cNvCxnSpPr>
            <p:nvPr/>
          </p:nvCxnSpPr>
          <p:spPr>
            <a:xfrm>
              <a:off x="5546216" y="2536071"/>
              <a:ext cx="5209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AF062F2-A6E7-48E1-BCA4-64129E374BEA}"/>
                </a:ext>
              </a:extLst>
            </p:cNvPr>
            <p:cNvCxnSpPr>
              <a:cxnSpLocks/>
            </p:cNvCxnSpPr>
            <p:nvPr/>
          </p:nvCxnSpPr>
          <p:spPr>
            <a:xfrm>
              <a:off x="5546216" y="2766894"/>
              <a:ext cx="1656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93AB61-188F-7CED-1234-5DED0C34EC7E}"/>
              </a:ext>
            </a:extLst>
          </p:cNvPr>
          <p:cNvSpPr txBox="1"/>
          <p:nvPr/>
        </p:nvSpPr>
        <p:spPr>
          <a:xfrm>
            <a:off x="7916419" y="4971308"/>
            <a:ext cx="3946872" cy="8617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venir Next" panose="020B0503020202020204" pitchFamily="34" charset="0"/>
              </a:rPr>
              <a:t>initial resource estimates*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Next" panose="020B0503020202020204" pitchFamily="34" charset="0"/>
              </a:rPr>
              <a:t>1.5(1.8) MCHF/y available(additional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Next" panose="020B0503020202020204" pitchFamily="34" charset="0"/>
              </a:rPr>
              <a:t>100(60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) FTE/y available(additional)</a:t>
            </a:r>
          </a:p>
        </p:txBody>
      </p:sp>
    </p:spTree>
    <p:extLst>
      <p:ext uri="{BB962C8B-B14F-4D97-AF65-F5344CB8AC3E}">
        <p14:creationId xmlns:p14="http://schemas.microsoft.com/office/powerpoint/2010/main" val="3686851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399882</TotalTime>
  <Words>1941</Words>
  <Application>Microsoft Macintosh PowerPoint</Application>
  <PresentationFormat>Widescreen</PresentationFormat>
  <Paragraphs>271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</vt:lpstr>
      <vt:lpstr>Calibri</vt:lpstr>
      <vt:lpstr>Courier New</vt:lpstr>
      <vt:lpstr>Lucida Grande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Microsoft Office User</cp:lastModifiedBy>
  <cp:revision>16981</cp:revision>
  <cp:lastPrinted>2020-01-16T15:11:18Z</cp:lastPrinted>
  <dcterms:created xsi:type="dcterms:W3CDTF">2015-10-09T13:44:56Z</dcterms:created>
  <dcterms:modified xsi:type="dcterms:W3CDTF">2023-11-28T06:11:09Z</dcterms:modified>
</cp:coreProperties>
</file>