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371" r:id="rId2"/>
    <p:sldId id="418" r:id="rId3"/>
    <p:sldId id="419" r:id="rId4"/>
    <p:sldId id="421" r:id="rId5"/>
    <p:sldId id="441" r:id="rId6"/>
    <p:sldId id="442" r:id="rId7"/>
    <p:sldId id="420" r:id="rId8"/>
    <p:sldId id="422" r:id="rId9"/>
    <p:sldId id="423" r:id="rId10"/>
    <p:sldId id="430" r:id="rId11"/>
    <p:sldId id="425" r:id="rId12"/>
    <p:sldId id="429" r:id="rId13"/>
    <p:sldId id="426" r:id="rId14"/>
    <p:sldId id="427" r:id="rId15"/>
    <p:sldId id="443" r:id="rId16"/>
    <p:sldId id="444" r:id="rId17"/>
    <p:sldId id="448" r:id="rId18"/>
    <p:sldId id="445" r:id="rId19"/>
    <p:sldId id="446" r:id="rId20"/>
    <p:sldId id="447" r:id="rId21"/>
    <p:sldId id="449" r:id="rId22"/>
    <p:sldId id="450" r:id="rId23"/>
    <p:sldId id="453" r:id="rId24"/>
    <p:sldId id="451" r:id="rId25"/>
    <p:sldId id="452" r:id="rId26"/>
    <p:sldId id="432" r:id="rId27"/>
    <p:sldId id="431" r:id="rId28"/>
    <p:sldId id="349" r:id="rId29"/>
    <p:sldId id="4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008F"/>
    <a:srgbClr val="940504"/>
    <a:srgbClr val="FF6368"/>
    <a:srgbClr val="9F0403"/>
    <a:srgbClr val="ECFFFF"/>
    <a:srgbClr val="424C90"/>
    <a:srgbClr val="1F2BCB"/>
    <a:srgbClr val="F2293B"/>
    <a:srgbClr val="4389FF"/>
    <a:srgbClr val="041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D76C5-9ADC-CA4C-9069-E3579D70B82A}" v="309" dt="2023-05-08T08:32:48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8"/>
    <p:restoredTop sz="94830"/>
  </p:normalViewPr>
  <p:slideViewPr>
    <p:cSldViewPr snapToGrid="0" snapToObjects="1">
      <p:cViewPr varScale="1">
        <p:scale>
          <a:sx n="68" d="100"/>
          <a:sy n="68" d="100"/>
        </p:scale>
        <p:origin x="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714AD-12B3-1E43-9443-84B4EE0725E0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6FA2D-AB63-8146-B846-47659013DD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DA59-A389-7847-BC6D-4503B024262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4363-B615-B245-8C96-D6A0CAF11F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6647" y="337625"/>
            <a:ext cx="6815015" cy="317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466406" cy="7110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308" y="98475"/>
            <a:ext cx="3454400" cy="82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DA59-A389-7847-BC6D-4503B024262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84363-B615-B245-8C96-D6A0CAF11F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6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xStyles>
    <p:titleStyle>
      <a:lvl1pPr algn="r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05740" indent="-205740" algn="r" defTabSz="822960" rtl="1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17220" indent="-205740" algn="r" defTabSz="82296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028700" indent="-205740" algn="r" defTabSz="82296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440180" indent="-205740" algn="r" defTabSz="82296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1851660" indent="-205740" algn="r" defTabSz="82296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7832" y="1557783"/>
            <a:ext cx="60166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Jet propagation and shocks in the ejecta</a:t>
            </a:r>
          </a:p>
          <a:p>
            <a:pPr algn="ctr"/>
            <a:r>
              <a:rPr lang="en-US" sz="2800" dirty="0"/>
              <a:t>Ehud </a:t>
            </a:r>
            <a:r>
              <a:rPr lang="en-US" sz="2800" dirty="0" err="1"/>
              <a:t>Nakar</a:t>
            </a:r>
            <a:endParaRPr lang="en-US" sz="2800" dirty="0"/>
          </a:p>
          <a:p>
            <a:pPr algn="ctr"/>
            <a:r>
              <a:rPr lang="en-US" sz="2800" dirty="0"/>
              <a:t>Tel Aviv university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089" y="5781887"/>
            <a:ext cx="10241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Ready, set, go! Preparing for the O4 LIGO-Virgo-KAGRA observing run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Humboldt University of Berlin, June 8-9, 2023</a:t>
            </a:r>
          </a:p>
        </p:txBody>
      </p:sp>
    </p:spTree>
    <p:extLst>
      <p:ext uri="{BB962C8B-B14F-4D97-AF65-F5344CB8AC3E}">
        <p14:creationId xmlns:p14="http://schemas.microsoft.com/office/powerpoint/2010/main" val="1781456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B195C-CEE8-81CA-182B-C93BC08A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668" y="920351"/>
            <a:ext cx="5625371" cy="5229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EF79D8-48CE-943B-BFAF-30675AE4EA81}"/>
                  </a:ext>
                </a:extLst>
              </p:cNvPr>
              <p:cNvSpPr txBox="1"/>
              <p:nvPr/>
            </p:nvSpPr>
            <p:spPr>
              <a:xfrm>
                <a:off x="1720645" y="235974"/>
                <a:ext cx="7848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dirty="0"/>
                  <a:t>Weakly magnetized jets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L" dirty="0"/>
                  <a:t>) propagates faster than unmagnetized jets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EF79D8-48CE-943B-BFAF-30675AE4E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45" y="235974"/>
                <a:ext cx="7848431" cy="369332"/>
              </a:xfrm>
              <a:prstGeom prst="rect">
                <a:avLst/>
              </a:prstGeom>
              <a:blipFill>
                <a:blip r:embed="rId3"/>
                <a:stretch>
                  <a:fillRect l="-646" t="-6667" b="-2666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371DBC-E20C-9ABB-4405-BBB844302023}"/>
              </a:ext>
            </a:extLst>
          </p:cNvPr>
          <p:cNvSpPr txBox="1"/>
          <p:nvPr/>
        </p:nvSpPr>
        <p:spPr>
          <a:xfrm>
            <a:off x="9153832" y="5948516"/>
            <a:ext cx="192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Gottlieb et al 2020</a:t>
            </a:r>
          </a:p>
        </p:txBody>
      </p:sp>
    </p:spTree>
    <p:extLst>
      <p:ext uri="{BB962C8B-B14F-4D97-AF65-F5344CB8AC3E}">
        <p14:creationId xmlns:p14="http://schemas.microsoft.com/office/powerpoint/2010/main" val="2824125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89E449-9B63-CEDE-AA41-110D193C32BB}"/>
              </a:ext>
            </a:extLst>
          </p:cNvPr>
          <p:cNvSpPr txBox="1"/>
          <p:nvPr/>
        </p:nvSpPr>
        <p:spPr>
          <a:xfrm>
            <a:off x="4017417" y="198130"/>
            <a:ext cx="4157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2800" b="1" dirty="0"/>
              <a:t>Breakout criterion</a:t>
            </a:r>
          </a:p>
          <a:p>
            <a:pPr algn="ctr"/>
            <a:r>
              <a:rPr lang="en-IL" sz="2800" dirty="0"/>
              <a:t>(</a:t>
            </a:r>
            <a:r>
              <a:rPr lang="en-US" sz="2800" dirty="0"/>
              <a:t>necessary</a:t>
            </a:r>
            <a:r>
              <a:rPr lang="en-IL" sz="2800" dirty="0"/>
              <a:t> but insuficient)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F3F523-F10F-E7DC-9E3B-889BCC34DCD7}"/>
                  </a:ext>
                </a:extLst>
              </p:cNvPr>
              <p:cNvSpPr txBox="1"/>
              <p:nvPr/>
            </p:nvSpPr>
            <p:spPr>
              <a:xfrm>
                <a:off x="3027762" y="2514600"/>
                <a:ext cx="5480668" cy="1051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L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F3F523-F10F-E7DC-9E3B-889BCC34D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762" y="2514600"/>
                <a:ext cx="5480668" cy="1051185"/>
              </a:xfrm>
              <a:prstGeom prst="rect">
                <a:avLst/>
              </a:prstGeom>
              <a:blipFill>
                <a:blip r:embed="rId2"/>
                <a:stretch>
                  <a:fillRect l="-1155" b="-1325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39186E7-1883-84FB-DE85-988C694C635F}"/>
              </a:ext>
            </a:extLst>
          </p:cNvPr>
          <p:cNvSpPr txBox="1"/>
          <p:nvPr/>
        </p:nvSpPr>
        <p:spPr>
          <a:xfrm>
            <a:off x="3630562" y="1970356"/>
            <a:ext cx="191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IL" sz="2400" dirty="0"/>
              <a:t>otal energies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156B0F-CFC7-2150-86C3-1864FC6819CA}"/>
              </a:ext>
            </a:extLst>
          </p:cNvPr>
          <p:cNvCxnSpPr>
            <a:cxnSpLocks/>
          </p:cNvCxnSpPr>
          <p:nvPr/>
        </p:nvCxnSpPr>
        <p:spPr>
          <a:xfrm flipH="1">
            <a:off x="3534032" y="2432021"/>
            <a:ext cx="704336" cy="521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823C53-A821-1EC1-8E01-BE91BDDDA242}"/>
              </a:ext>
            </a:extLst>
          </p:cNvPr>
          <p:cNvCxnSpPr>
            <a:cxnSpLocks/>
          </p:cNvCxnSpPr>
          <p:nvPr/>
        </p:nvCxnSpPr>
        <p:spPr>
          <a:xfrm>
            <a:off x="5177481" y="2432021"/>
            <a:ext cx="720530" cy="521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E4A574-B601-D631-57E7-FD06E285E1DE}"/>
                  </a:ext>
                </a:extLst>
              </p:cNvPr>
              <p:cNvSpPr txBox="1"/>
              <p:nvPr/>
            </p:nvSpPr>
            <p:spPr>
              <a:xfrm>
                <a:off x="1920095" y="5577278"/>
                <a:ext cx="7955832" cy="648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For GW170817 observations suggest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𝑟𝑎𝑑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E4A574-B601-D631-57E7-FD06E285E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095" y="5577278"/>
                <a:ext cx="7955832" cy="648511"/>
              </a:xfrm>
              <a:prstGeom prst="rect">
                <a:avLst/>
              </a:prstGeom>
              <a:blipFill>
                <a:blip r:embed="rId3"/>
                <a:stretch>
                  <a:fillRect l="-2392" r="-638" b="-1346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8FCB5C-DB14-4D04-49A0-E5AB107D634F}"/>
              </a:ext>
            </a:extLst>
          </p:cNvPr>
          <p:cNvCxnSpPr>
            <a:cxnSpLocks/>
          </p:cNvCxnSpPr>
          <p:nvPr/>
        </p:nvCxnSpPr>
        <p:spPr>
          <a:xfrm flipV="1">
            <a:off x="4589254" y="3429000"/>
            <a:ext cx="464660" cy="673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8A6217-50B4-9945-107A-9BFCE60846D4}"/>
              </a:ext>
            </a:extLst>
          </p:cNvPr>
          <p:cNvSpPr txBox="1"/>
          <p:nvPr/>
        </p:nvSpPr>
        <p:spPr>
          <a:xfrm>
            <a:off x="3057373" y="4172034"/>
            <a:ext cx="313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Weakly magnetized jets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2827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71F51-EFC3-F539-1227-49BBAD76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8" y="986625"/>
            <a:ext cx="4757377" cy="2936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1A15C-012E-D0D9-DCBB-7295F93D5C9C}"/>
              </a:ext>
            </a:extLst>
          </p:cNvPr>
          <p:cNvSpPr txBox="1"/>
          <p:nvPr/>
        </p:nvSpPr>
        <p:spPr>
          <a:xfrm>
            <a:off x="1182912" y="2586811"/>
            <a:ext cx="306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eaLnBrk="1" latinLnBrk="0" hangingPunct="1"/>
            <a:r>
              <a:rPr lang="en-US" dirty="0"/>
              <a:t>e.g., Wanderman &amp; </a:t>
            </a:r>
            <a:r>
              <a:rPr lang="en-US" dirty="0" err="1"/>
              <a:t>Piran</a:t>
            </a:r>
            <a:r>
              <a:rPr lang="en-US" dirty="0"/>
              <a:t> 2015</a:t>
            </a:r>
          </a:p>
          <a:p>
            <a:pPr marL="0" algn="l" defTabSz="914400" eaLnBrk="1" latinLnBrk="0" hangingPunct="1"/>
            <a:r>
              <a:rPr lang="en-US" dirty="0"/>
              <a:t>(and many others)</a:t>
            </a:r>
            <a:endParaRPr lang="en-I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321AC-73FF-5FD0-81D8-DFCB78F44159}"/>
              </a:ext>
            </a:extLst>
          </p:cNvPr>
          <p:cNvSpPr txBox="1"/>
          <p:nvPr/>
        </p:nvSpPr>
        <p:spPr>
          <a:xfrm>
            <a:off x="3027933" y="372223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iso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73512-4E03-DF30-10F7-DECD1FA49A56}"/>
              </a:ext>
            </a:extLst>
          </p:cNvPr>
          <p:cNvSpPr txBox="1"/>
          <p:nvPr/>
        </p:nvSpPr>
        <p:spPr>
          <a:xfrm>
            <a:off x="3296436" y="3602078"/>
            <a:ext cx="81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[erg/s]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1B60B-C4A6-CD8F-A8B3-4309F3EE50F1}"/>
              </a:ext>
            </a:extLst>
          </p:cNvPr>
          <p:cNvSpPr txBox="1"/>
          <p:nvPr/>
        </p:nvSpPr>
        <p:spPr>
          <a:xfrm>
            <a:off x="3840436" y="32518"/>
            <a:ext cx="4157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2800" b="1" dirty="0"/>
              <a:t>Breakout criterion</a:t>
            </a:r>
          </a:p>
          <a:p>
            <a:pPr algn="ctr"/>
            <a:r>
              <a:rPr lang="en-IL" sz="2800" dirty="0"/>
              <a:t>(</a:t>
            </a:r>
            <a:r>
              <a:rPr lang="en-US" sz="2800" dirty="0"/>
              <a:t>necessary</a:t>
            </a:r>
            <a:r>
              <a:rPr lang="en-IL" sz="2800" dirty="0"/>
              <a:t> but insuficient)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15AF0A-0B7B-AECE-D81A-DE1D24379789}"/>
                  </a:ext>
                </a:extLst>
              </p:cNvPr>
              <p:cNvSpPr txBox="1"/>
              <p:nvPr/>
            </p:nvSpPr>
            <p:spPr>
              <a:xfrm>
                <a:off x="5349511" y="2060100"/>
                <a:ext cx="6251455" cy="845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𝑖𝑠𝑜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𝑒𝑟𝑔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𝑒𝑟𝑔</m:t>
                      </m:r>
                    </m:oMath>
                  </m:oMathPara>
                </a14:m>
                <a:endParaRPr lang="en-IL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15AF0A-0B7B-AECE-D81A-DE1D24379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511" y="2060100"/>
                <a:ext cx="6251455" cy="845424"/>
              </a:xfrm>
              <a:prstGeom prst="rect">
                <a:avLst/>
              </a:prstGeom>
              <a:blipFill>
                <a:blip r:embed="rId3"/>
                <a:stretch>
                  <a:fillRect l="-609" r="-609" b="-1194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B876A7-E6B2-595B-99BA-0A43112CAAA1}"/>
                  </a:ext>
                </a:extLst>
              </p:cNvPr>
              <p:cNvSpPr txBox="1"/>
              <p:nvPr/>
            </p:nvSpPr>
            <p:spPr>
              <a:xfrm>
                <a:off x="2715494" y="1149006"/>
                <a:ext cx="1780616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IL" dirty="0"/>
                  <a:t>(if BNS mergers)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B876A7-E6B2-595B-99BA-0A43112C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94" y="1149006"/>
                <a:ext cx="1780616" cy="668645"/>
              </a:xfrm>
              <a:prstGeom prst="rect">
                <a:avLst/>
              </a:prstGeom>
              <a:blipFill>
                <a:blip r:embed="rId4"/>
                <a:stretch>
                  <a:fillRect l="-2817" b="-1296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6160E2-5DF6-086F-5C6D-0448E46DDB0E}"/>
              </a:ext>
            </a:extLst>
          </p:cNvPr>
          <p:cNvCxnSpPr>
            <a:cxnSpLocks/>
          </p:cNvCxnSpPr>
          <p:nvPr/>
        </p:nvCxnSpPr>
        <p:spPr>
          <a:xfrm flipH="1">
            <a:off x="2421239" y="1483329"/>
            <a:ext cx="293984" cy="275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760F0B-14FA-1214-6398-C8EB3A1B232E}"/>
              </a:ext>
            </a:extLst>
          </p:cNvPr>
          <p:cNvSpPr txBox="1"/>
          <p:nvPr/>
        </p:nvSpPr>
        <p:spPr>
          <a:xfrm>
            <a:off x="5280685" y="1559495"/>
            <a:ext cx="249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For a succesful jet: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BDF3B8-7E47-4310-19A0-113BF1F0381D}"/>
              </a:ext>
            </a:extLst>
          </p:cNvPr>
          <p:cNvSpPr txBox="1"/>
          <p:nvPr/>
        </p:nvSpPr>
        <p:spPr>
          <a:xfrm>
            <a:off x="636700" y="4085735"/>
            <a:ext cx="1021068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Successful jets in faint </a:t>
            </a:r>
            <a:r>
              <a:rPr lang="en-US" sz="2400" dirty="0" err="1"/>
              <a:t>sGRBs</a:t>
            </a:r>
            <a:r>
              <a:rPr lang="en-US" sz="2400" dirty="0"/>
              <a:t> imply one of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ejecta in a large fraction of BNS merger is less massive than in GW170817</a:t>
            </a:r>
          </a:p>
          <a:p>
            <a:r>
              <a:rPr lang="en-US" sz="2000" dirty="0"/>
              <a:t>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ejecta in GW170817 was highly aspherical (c.f. </a:t>
            </a:r>
            <a:r>
              <a:rPr lang="en-US" sz="2400" dirty="0" err="1"/>
              <a:t>Snappen</a:t>
            </a:r>
            <a:r>
              <a:rPr lang="en-US" sz="2400" dirty="0"/>
              <a:t> et al 2023)</a:t>
            </a:r>
          </a:p>
          <a:p>
            <a:r>
              <a:rPr lang="en-US" sz="2000" dirty="0"/>
              <a:t>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short delay time – jets are launched before most of the polar ejecta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81669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D9C2A-C48F-022C-8C49-72F03167AF11}"/>
              </a:ext>
            </a:extLst>
          </p:cNvPr>
          <p:cNvSpPr txBox="1"/>
          <p:nvPr/>
        </p:nvSpPr>
        <p:spPr>
          <a:xfrm>
            <a:off x="4940778" y="198130"/>
            <a:ext cx="2310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2800" b="1" dirty="0"/>
              <a:t>Breakout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F9A13-3D6B-7FB9-E0A1-8339621CA9A9}"/>
              </a:ext>
            </a:extLst>
          </p:cNvPr>
          <p:cNvGrpSpPr/>
          <p:nvPr/>
        </p:nvGrpSpPr>
        <p:grpSpPr>
          <a:xfrm>
            <a:off x="670027" y="1226984"/>
            <a:ext cx="6997700" cy="4089400"/>
            <a:chOff x="2597150" y="1384300"/>
            <a:chExt cx="6997700" cy="4089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76762B-0B06-D637-10E3-908D6BF07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150" y="1384300"/>
              <a:ext cx="6997700" cy="4089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2F5CD7-F41C-7DF8-6D67-DB754D0FF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4090" y="3567676"/>
              <a:ext cx="2438400" cy="10795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0F5284-A603-D536-B2DC-56A997608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75" b="13105"/>
          <a:stretch/>
        </p:blipFill>
        <p:spPr>
          <a:xfrm>
            <a:off x="7751300" y="3456038"/>
            <a:ext cx="2795785" cy="358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081842-C3EF-3BA3-DDAC-8A9600ED467F}"/>
                  </a:ext>
                </a:extLst>
              </p:cNvPr>
              <p:cNvSpPr/>
              <p:nvPr/>
            </p:nvSpPr>
            <p:spPr>
              <a:xfrm>
                <a:off x="7723793" y="3982064"/>
                <a:ext cx="37981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GW170817: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081842-C3EF-3BA3-DDAC-8A9600ED4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793" y="3982064"/>
                <a:ext cx="3798180" cy="369332"/>
              </a:xfrm>
              <a:prstGeom prst="rect">
                <a:avLst/>
              </a:prstGeom>
              <a:blipFill>
                <a:blip r:embed="rId5"/>
                <a:stretch>
                  <a:fillRect l="-1333" t="-6667" b="-2666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7338D4F-31D3-B7A2-3BDE-90EAB23855D5}"/>
              </a:ext>
            </a:extLst>
          </p:cNvPr>
          <p:cNvSpPr txBox="1"/>
          <p:nvPr/>
        </p:nvSpPr>
        <p:spPr>
          <a:xfrm>
            <a:off x="2762865" y="5591185"/>
            <a:ext cx="7335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In GW170817 the propagation may have taken up to 1sec</a:t>
            </a:r>
          </a:p>
        </p:txBody>
      </p:sp>
    </p:spTree>
    <p:extLst>
      <p:ext uri="{BB962C8B-B14F-4D97-AF65-F5344CB8AC3E}">
        <p14:creationId xmlns:p14="http://schemas.microsoft.com/office/powerpoint/2010/main" val="146331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F785E3-6ECC-1220-48BE-2C630171F8A1}"/>
              </a:ext>
            </a:extLst>
          </p:cNvPr>
          <p:cNvSpPr/>
          <p:nvPr/>
        </p:nvSpPr>
        <p:spPr>
          <a:xfrm>
            <a:off x="2965622" y="1514433"/>
            <a:ext cx="5847641" cy="628520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94E7A-AD2C-CCD5-DC18-CF5D0A8071AC}"/>
              </a:ext>
            </a:extLst>
          </p:cNvPr>
          <p:cNvSpPr txBox="1"/>
          <p:nvPr/>
        </p:nvSpPr>
        <p:spPr>
          <a:xfrm>
            <a:off x="2429901" y="276788"/>
            <a:ext cx="6919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2800" b="1" dirty="0"/>
              <a:t>The delay between the merger and the </a:t>
            </a:r>
            <a:r>
              <a:rPr lang="en-IL" sz="2800" b="1" dirty="0">
                <a:latin typeface="Symbol" pitchFamily="2" charset="2"/>
              </a:rPr>
              <a:t>g</a:t>
            </a:r>
            <a:r>
              <a:rPr lang="en-IL" sz="2800" b="1" dirty="0"/>
              <a:t>-rays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B9F7F-86D9-5A5B-EFF4-6C4F89426E49}"/>
              </a:ext>
            </a:extLst>
          </p:cNvPr>
          <p:cNvSpPr txBox="1"/>
          <p:nvPr/>
        </p:nvSpPr>
        <p:spPr>
          <a:xfrm>
            <a:off x="4005849" y="4944367"/>
            <a:ext cx="3767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The sum of three time scales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40083-9A6E-53E3-8EB4-205072208EFF}"/>
              </a:ext>
            </a:extLst>
          </p:cNvPr>
          <p:cNvSpPr/>
          <p:nvPr/>
        </p:nvSpPr>
        <p:spPr>
          <a:xfrm>
            <a:off x="3110355" y="1622278"/>
            <a:ext cx="570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L" sz="2400" dirty="0"/>
              <a:t>delay between the merger and jet launching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19EADC-78ED-E5D8-E6B7-D746148E882A}"/>
              </a:ext>
            </a:extLst>
          </p:cNvPr>
          <p:cNvSpPr/>
          <p:nvPr/>
        </p:nvSpPr>
        <p:spPr>
          <a:xfrm>
            <a:off x="2896100" y="2556028"/>
            <a:ext cx="5917163" cy="713845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57E79-31A0-34EB-FE3F-FCED55FAE9DF}"/>
              </a:ext>
            </a:extLst>
          </p:cNvPr>
          <p:cNvSpPr/>
          <p:nvPr/>
        </p:nvSpPr>
        <p:spPr>
          <a:xfrm>
            <a:off x="4264490" y="2682117"/>
            <a:ext cx="2763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J</a:t>
            </a:r>
            <a:r>
              <a:rPr lang="en-IL" sz="2400" dirty="0"/>
              <a:t>et propagation time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794B45-D586-3D83-16FD-BC5B6EA06B9F}"/>
              </a:ext>
            </a:extLst>
          </p:cNvPr>
          <p:cNvSpPr/>
          <p:nvPr/>
        </p:nvSpPr>
        <p:spPr>
          <a:xfrm>
            <a:off x="2965622" y="3746356"/>
            <a:ext cx="5847641" cy="721528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4A179A-2F7D-1D20-F8DA-9199559CC78C}"/>
                  </a:ext>
                </a:extLst>
              </p:cNvPr>
              <p:cNvSpPr/>
              <p:nvPr/>
            </p:nvSpPr>
            <p:spPr>
              <a:xfrm>
                <a:off x="3614449" y="3777509"/>
                <a:ext cx="4445576" cy="6774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Emission L</a:t>
                </a:r>
                <a:r>
                  <a:rPr lang="en-IL" sz="2400" dirty="0"/>
                  <a:t>ocation: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IL" sz="2400" dirty="0"/>
                  <a:t> 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4A179A-2F7D-1D20-F8DA-9199559CC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49" y="3777509"/>
                <a:ext cx="4445576" cy="677430"/>
              </a:xfrm>
              <a:prstGeom prst="rect">
                <a:avLst/>
              </a:prstGeom>
              <a:blipFill>
                <a:blip r:embed="rId2"/>
                <a:stretch>
                  <a:fillRect l="-2279" b="-370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3B9D0F0-7C53-99ED-38B0-23FB545016B1}"/>
              </a:ext>
            </a:extLst>
          </p:cNvPr>
          <p:cNvSpPr txBox="1"/>
          <p:nvPr/>
        </p:nvSpPr>
        <p:spPr>
          <a:xfrm>
            <a:off x="5646055" y="202155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6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CBF3AB-2939-EE15-D1E1-0A0419A240E3}"/>
              </a:ext>
            </a:extLst>
          </p:cNvPr>
          <p:cNvSpPr txBox="1"/>
          <p:nvPr/>
        </p:nvSpPr>
        <p:spPr>
          <a:xfrm>
            <a:off x="5646055" y="3161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6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F8B89-62FF-DD63-A037-842AD7944A47}"/>
              </a:ext>
            </a:extLst>
          </p:cNvPr>
          <p:cNvSpPr txBox="1"/>
          <p:nvPr/>
        </p:nvSpPr>
        <p:spPr>
          <a:xfrm>
            <a:off x="1576616" y="5751823"/>
            <a:ext cx="943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In GW170817 each of these scale may have dominated the observed delay</a:t>
            </a:r>
          </a:p>
        </p:txBody>
      </p:sp>
    </p:spTree>
    <p:extLst>
      <p:ext uri="{BB962C8B-B14F-4D97-AF65-F5344CB8AC3E}">
        <p14:creationId xmlns:p14="http://schemas.microsoft.com/office/powerpoint/2010/main" val="160731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1D375-BF15-1C6A-E376-49C4EC4E352C}"/>
              </a:ext>
            </a:extLst>
          </p:cNvPr>
          <p:cNvSpPr txBox="1"/>
          <p:nvPr/>
        </p:nvSpPr>
        <p:spPr>
          <a:xfrm>
            <a:off x="2326307" y="2481071"/>
            <a:ext cx="79228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dirty="0"/>
              <a:t>The effect of shocks on the ejecta composition</a:t>
            </a:r>
          </a:p>
          <a:p>
            <a:pPr algn="ctr"/>
            <a:r>
              <a:rPr lang="en-IL" sz="2400" dirty="0"/>
              <a:t>Granot, Levinson &amp; Nakar in prep</a:t>
            </a:r>
            <a:endParaRPr lang="en-IL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1C02B-E490-CB5F-2E3A-8620AC91E9F9}"/>
              </a:ext>
            </a:extLst>
          </p:cNvPr>
          <p:cNvSpPr txBox="1"/>
          <p:nvPr/>
        </p:nvSpPr>
        <p:spPr>
          <a:xfrm>
            <a:off x="308919" y="5795318"/>
            <a:ext cx="686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See also Derishev 2018; </a:t>
            </a:r>
            <a:r>
              <a:rPr lang="en-US" sz="2000" dirty="0"/>
              <a:t>Levinson 2020; </a:t>
            </a:r>
            <a:r>
              <a:rPr lang="en-US" sz="2000" dirty="0" err="1"/>
              <a:t>Vanthieghem</a:t>
            </a:r>
            <a:r>
              <a:rPr lang="en-US" sz="2000" dirty="0"/>
              <a:t> et al. 2022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104974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ECF3B-9874-BB1D-913C-70022814DC25}"/>
              </a:ext>
            </a:extLst>
          </p:cNvPr>
          <p:cNvSpPr txBox="1"/>
          <p:nvPr/>
        </p:nvSpPr>
        <p:spPr>
          <a:xfrm>
            <a:off x="1035824" y="794892"/>
            <a:ext cx="101593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800" dirty="0"/>
              <a:t>Some, and possibly most, of the ejecta is shocked after ejection:</a:t>
            </a:r>
          </a:p>
          <a:p>
            <a:endParaRPr lang="en-IL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L" sz="2800" dirty="0"/>
              <a:t>Jet propagation: shocked ejecta dominates the early emission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IL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L" sz="2800" dirty="0"/>
              <a:t> Collisions between different part of the ejecta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IL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L" sz="2800" dirty="0"/>
              <a:t>Energy injection from the central merger remnant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5E448-AA1C-B442-48B8-F1DCD55300D4}"/>
              </a:ext>
            </a:extLst>
          </p:cNvPr>
          <p:cNvSpPr txBox="1"/>
          <p:nvPr/>
        </p:nvSpPr>
        <p:spPr>
          <a:xfrm>
            <a:off x="1035824" y="5263979"/>
            <a:ext cx="10597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shocks, at velocities of 0.1-0.3 c, may affect the ejecta composition 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149478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A2AAC-E729-7AB5-ABA4-EF96CFFE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17" y="854293"/>
            <a:ext cx="5465593" cy="4126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5910F-57A9-CD05-83D0-F46B6FE7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99" y="854293"/>
            <a:ext cx="5427371" cy="4025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61C31-610F-28B8-9A10-8EC99F95D1A6}"/>
              </a:ext>
            </a:extLst>
          </p:cNvPr>
          <p:cNvSpPr txBox="1"/>
          <p:nvPr/>
        </p:nvSpPr>
        <p:spPr>
          <a:xfrm>
            <a:off x="241737" y="5058170"/>
            <a:ext cx="5762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IL" sz="2400" dirty="0"/>
              <a:t>umber density dominated by free neutrons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4D039-0F67-79B8-F827-3450F8CFB454}"/>
              </a:ext>
            </a:extLst>
          </p:cNvPr>
          <p:cNvSpPr txBox="1"/>
          <p:nvPr/>
        </p:nvSpPr>
        <p:spPr>
          <a:xfrm>
            <a:off x="7556075" y="5049564"/>
            <a:ext cx="3677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Free neutrons are negligible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87DAB5-030C-3A66-4866-A32043147B0C}"/>
                  </a:ext>
                </a:extLst>
              </p:cNvPr>
              <p:cNvSpPr txBox="1"/>
              <p:nvPr/>
            </p:nvSpPr>
            <p:spPr>
              <a:xfrm>
                <a:off x="1940086" y="5519835"/>
                <a:ext cx="8128251" cy="727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sz="2400" b="1" dirty="0"/>
                  <a:t>The energy of a free neutron behind the shock: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𝟐𝟎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IL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87DAB5-030C-3A66-4866-A3204314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86" y="5519835"/>
                <a:ext cx="8128251" cy="727443"/>
              </a:xfrm>
              <a:prstGeom prst="rect">
                <a:avLst/>
              </a:prstGeom>
              <a:blipFill>
                <a:blip r:embed="rId4"/>
                <a:stretch>
                  <a:fillRect l="-1092" b="-508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BC80BAF-59C1-FBB2-B369-5E9CB26A4081}"/>
              </a:ext>
            </a:extLst>
          </p:cNvPr>
          <p:cNvSpPr txBox="1"/>
          <p:nvPr/>
        </p:nvSpPr>
        <p:spPr>
          <a:xfrm>
            <a:off x="4899223" y="100241"/>
            <a:ext cx="241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L" sz="2800" b="1" dirty="0"/>
              <a:t>Free neutrons</a:t>
            </a:r>
          </a:p>
        </p:txBody>
      </p:sp>
    </p:spTree>
    <p:extLst>
      <p:ext uri="{BB962C8B-B14F-4D97-AF65-F5344CB8AC3E}">
        <p14:creationId xmlns:p14="http://schemas.microsoft.com/office/powerpoint/2010/main" val="363572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EF8434-AE36-63DD-ECAC-286EE7D09611}"/>
              </a:ext>
            </a:extLst>
          </p:cNvPr>
          <p:cNvCxnSpPr/>
          <p:nvPr/>
        </p:nvCxnSpPr>
        <p:spPr>
          <a:xfrm>
            <a:off x="4780895" y="946451"/>
            <a:ext cx="0" cy="34575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DB1E9C5-6D63-C6D0-4D22-02F04FEBECB6}"/>
              </a:ext>
            </a:extLst>
          </p:cNvPr>
          <p:cNvSpPr/>
          <p:nvPr/>
        </p:nvSpPr>
        <p:spPr>
          <a:xfrm>
            <a:off x="8652820" y="1644760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C56E41-B132-C905-45D6-B161CAEA35D5}"/>
              </a:ext>
            </a:extLst>
          </p:cNvPr>
          <p:cNvSpPr/>
          <p:nvPr/>
        </p:nvSpPr>
        <p:spPr>
          <a:xfrm>
            <a:off x="9486233" y="1663246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9C1B3B-B9FD-84C7-B746-D2EC6AB360B9}"/>
              </a:ext>
            </a:extLst>
          </p:cNvPr>
          <p:cNvSpPr/>
          <p:nvPr/>
        </p:nvSpPr>
        <p:spPr>
          <a:xfrm>
            <a:off x="9510022" y="2494584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440535-D1B1-45B2-7DC0-BEE1B9119C39}"/>
              </a:ext>
            </a:extLst>
          </p:cNvPr>
          <p:cNvSpPr/>
          <p:nvPr/>
        </p:nvSpPr>
        <p:spPr>
          <a:xfrm>
            <a:off x="10243481" y="1634668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372514-2D29-27EA-C4E8-AFB5CACE1F88}"/>
              </a:ext>
            </a:extLst>
          </p:cNvPr>
          <p:cNvSpPr/>
          <p:nvPr/>
        </p:nvSpPr>
        <p:spPr>
          <a:xfrm>
            <a:off x="8890932" y="2119882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1EC651-0237-53A4-FFB4-F8E0F9DE3E2D}"/>
              </a:ext>
            </a:extLst>
          </p:cNvPr>
          <p:cNvSpPr/>
          <p:nvPr/>
        </p:nvSpPr>
        <p:spPr>
          <a:xfrm>
            <a:off x="8600432" y="2926435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3B2DBC-5B13-5EE2-1C0E-51AD0501D39B}"/>
              </a:ext>
            </a:extLst>
          </p:cNvPr>
          <p:cNvSpPr/>
          <p:nvPr/>
        </p:nvSpPr>
        <p:spPr>
          <a:xfrm>
            <a:off x="9460039" y="3469922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0F024-1645-83AE-9E99-D2908F86FF47}"/>
              </a:ext>
            </a:extLst>
          </p:cNvPr>
          <p:cNvSpPr/>
          <p:nvPr/>
        </p:nvSpPr>
        <p:spPr>
          <a:xfrm>
            <a:off x="10262545" y="2854435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518110-742A-3BAF-566F-3D59B97B3C28}"/>
              </a:ext>
            </a:extLst>
          </p:cNvPr>
          <p:cNvSpPr/>
          <p:nvPr/>
        </p:nvSpPr>
        <p:spPr>
          <a:xfrm>
            <a:off x="2147238" y="1827512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9ADB5E-7152-21FD-421A-4C4E60A77441}"/>
              </a:ext>
            </a:extLst>
          </p:cNvPr>
          <p:cNvSpPr/>
          <p:nvPr/>
        </p:nvSpPr>
        <p:spPr>
          <a:xfrm>
            <a:off x="2980651" y="1845998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EF1A7A-76D7-EF3F-D11E-86C7B74D1B21}"/>
              </a:ext>
            </a:extLst>
          </p:cNvPr>
          <p:cNvSpPr/>
          <p:nvPr/>
        </p:nvSpPr>
        <p:spPr>
          <a:xfrm>
            <a:off x="3004440" y="2677336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FA5306-E7A0-11C6-76BC-D2C43C3843EB}"/>
              </a:ext>
            </a:extLst>
          </p:cNvPr>
          <p:cNvSpPr/>
          <p:nvPr/>
        </p:nvSpPr>
        <p:spPr>
          <a:xfrm>
            <a:off x="3737899" y="1817420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BDE3E1-E2CB-5307-52BE-0CB315804ED4}"/>
              </a:ext>
            </a:extLst>
          </p:cNvPr>
          <p:cNvSpPr/>
          <p:nvPr/>
        </p:nvSpPr>
        <p:spPr>
          <a:xfrm>
            <a:off x="2385350" y="2302634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C9D17-449D-121A-0F7C-059D81AC8D0D}"/>
              </a:ext>
            </a:extLst>
          </p:cNvPr>
          <p:cNvSpPr/>
          <p:nvPr/>
        </p:nvSpPr>
        <p:spPr>
          <a:xfrm>
            <a:off x="2094850" y="3109187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094CE1-0639-AA0E-52EB-9EEEE24AF77F}"/>
              </a:ext>
            </a:extLst>
          </p:cNvPr>
          <p:cNvSpPr/>
          <p:nvPr/>
        </p:nvSpPr>
        <p:spPr>
          <a:xfrm>
            <a:off x="2954457" y="3652674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A4B64E-91CB-1EE6-E473-0E1344FBDA96}"/>
              </a:ext>
            </a:extLst>
          </p:cNvPr>
          <p:cNvSpPr/>
          <p:nvPr/>
        </p:nvSpPr>
        <p:spPr>
          <a:xfrm>
            <a:off x="3756963" y="3037187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FBE0-6ADF-3D65-575A-3036203983FB}"/>
              </a:ext>
            </a:extLst>
          </p:cNvPr>
          <p:cNvSpPr txBox="1"/>
          <p:nvPr/>
        </p:nvSpPr>
        <p:spPr>
          <a:xfrm>
            <a:off x="5823894" y="4530835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shock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426214-EC10-BC69-568B-36899034EEE6}"/>
              </a:ext>
            </a:extLst>
          </p:cNvPr>
          <p:cNvSpPr txBox="1"/>
          <p:nvPr/>
        </p:nvSpPr>
        <p:spPr>
          <a:xfrm>
            <a:off x="9095706" y="4516548"/>
            <a:ext cx="1822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Upstream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38B01-B3DE-0A39-46E1-76E930032E30}"/>
              </a:ext>
            </a:extLst>
          </p:cNvPr>
          <p:cNvSpPr txBox="1"/>
          <p:nvPr/>
        </p:nvSpPr>
        <p:spPr>
          <a:xfrm>
            <a:off x="1557509" y="4530835"/>
            <a:ext cx="232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Downstream</a:t>
            </a:r>
            <a:endParaRPr lang="en-US" sz="32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59DB51-6095-7447-18B9-F654126FBA4C}"/>
              </a:ext>
            </a:extLst>
          </p:cNvPr>
          <p:cNvCxnSpPr/>
          <p:nvPr/>
        </p:nvCxnSpPr>
        <p:spPr>
          <a:xfrm flipV="1">
            <a:off x="2299615" y="1665020"/>
            <a:ext cx="228610" cy="1958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02245-CA24-A09E-E39B-A5D44044C701}"/>
              </a:ext>
            </a:extLst>
          </p:cNvPr>
          <p:cNvCxnSpPr/>
          <p:nvPr/>
        </p:nvCxnSpPr>
        <p:spPr>
          <a:xfrm flipH="1">
            <a:off x="2147238" y="2372535"/>
            <a:ext cx="305207" cy="2871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C53912-6846-D326-28A9-E9D0968E4193}"/>
              </a:ext>
            </a:extLst>
          </p:cNvPr>
          <p:cNvCxnSpPr/>
          <p:nvPr/>
        </p:nvCxnSpPr>
        <p:spPr>
          <a:xfrm>
            <a:off x="3108069" y="1915399"/>
            <a:ext cx="307204" cy="32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6C66F7-6640-3241-9E93-74E208D9D82E}"/>
              </a:ext>
            </a:extLst>
          </p:cNvPr>
          <p:cNvCxnSpPr/>
          <p:nvPr/>
        </p:nvCxnSpPr>
        <p:spPr>
          <a:xfrm>
            <a:off x="2206738" y="3228807"/>
            <a:ext cx="185754" cy="2893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A44FF5-78E9-6E22-C490-3CF8DA01BFEE}"/>
              </a:ext>
            </a:extLst>
          </p:cNvPr>
          <p:cNvCxnSpPr/>
          <p:nvPr/>
        </p:nvCxnSpPr>
        <p:spPr>
          <a:xfrm>
            <a:off x="3085447" y="2820167"/>
            <a:ext cx="45244" cy="3226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D9FC89-4C70-B3D6-31D2-BBA4C8A319D4}"/>
              </a:ext>
            </a:extLst>
          </p:cNvPr>
          <p:cNvCxnSpPr/>
          <p:nvPr/>
        </p:nvCxnSpPr>
        <p:spPr>
          <a:xfrm flipV="1">
            <a:off x="3050872" y="3488660"/>
            <a:ext cx="228610" cy="1958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0B9B9E-F7C6-3E23-EC5F-1D0CD5DE6A3B}"/>
              </a:ext>
            </a:extLst>
          </p:cNvPr>
          <p:cNvCxnSpPr/>
          <p:nvPr/>
        </p:nvCxnSpPr>
        <p:spPr>
          <a:xfrm>
            <a:off x="3837905" y="1883534"/>
            <a:ext cx="309552" cy="3387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E00E28-D7AB-4DB8-6D97-ED377A51D49C}"/>
              </a:ext>
            </a:extLst>
          </p:cNvPr>
          <p:cNvCxnSpPr/>
          <p:nvPr/>
        </p:nvCxnSpPr>
        <p:spPr>
          <a:xfrm flipH="1" flipV="1">
            <a:off x="3509318" y="2761093"/>
            <a:ext cx="297650" cy="318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9BF3F6-35AB-5D42-E4A9-43929F533F5F}"/>
              </a:ext>
            </a:extLst>
          </p:cNvPr>
          <p:cNvCxnSpPr/>
          <p:nvPr/>
        </p:nvCxnSpPr>
        <p:spPr>
          <a:xfrm flipH="1">
            <a:off x="8261080" y="1720956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D12666-F55F-46CB-DC32-6DE59987F94E}"/>
              </a:ext>
            </a:extLst>
          </p:cNvPr>
          <p:cNvCxnSpPr/>
          <p:nvPr/>
        </p:nvCxnSpPr>
        <p:spPr>
          <a:xfrm flipH="1">
            <a:off x="8441975" y="2191882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1EF2BB-44A8-D3A3-B525-B77E6C0349C1}"/>
              </a:ext>
            </a:extLst>
          </p:cNvPr>
          <p:cNvCxnSpPr/>
          <p:nvPr/>
        </p:nvCxnSpPr>
        <p:spPr>
          <a:xfrm flipH="1">
            <a:off x="8212081" y="2985741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F125BA-8F41-E122-A2C6-0E4C1DAA038F}"/>
              </a:ext>
            </a:extLst>
          </p:cNvPr>
          <p:cNvCxnSpPr/>
          <p:nvPr/>
        </p:nvCxnSpPr>
        <p:spPr>
          <a:xfrm flipH="1">
            <a:off x="9026481" y="1732581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AF236C-39EC-1079-998C-E916E2905829}"/>
              </a:ext>
            </a:extLst>
          </p:cNvPr>
          <p:cNvCxnSpPr/>
          <p:nvPr/>
        </p:nvCxnSpPr>
        <p:spPr>
          <a:xfrm flipH="1">
            <a:off x="9840434" y="170247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00E4A6-7157-F231-D5DE-B9649A842720}"/>
              </a:ext>
            </a:extLst>
          </p:cNvPr>
          <p:cNvCxnSpPr/>
          <p:nvPr/>
        </p:nvCxnSpPr>
        <p:spPr>
          <a:xfrm flipH="1">
            <a:off x="9038567" y="2574005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31A07A-4A63-D59E-51F6-C0F02930C82C}"/>
              </a:ext>
            </a:extLst>
          </p:cNvPr>
          <p:cNvCxnSpPr/>
          <p:nvPr/>
        </p:nvCxnSpPr>
        <p:spPr>
          <a:xfrm flipH="1">
            <a:off x="9807520" y="294610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28CF77F-E3C5-CCFF-0CBF-5F54AE32E039}"/>
              </a:ext>
            </a:extLst>
          </p:cNvPr>
          <p:cNvCxnSpPr/>
          <p:nvPr/>
        </p:nvCxnSpPr>
        <p:spPr>
          <a:xfrm flipH="1">
            <a:off x="9014096" y="354193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C4BEBA-5C49-8B55-8CA7-E75C1E3DF77E}"/>
              </a:ext>
            </a:extLst>
          </p:cNvPr>
          <p:cNvCxnSpPr/>
          <p:nvPr/>
        </p:nvCxnSpPr>
        <p:spPr>
          <a:xfrm>
            <a:off x="7862232" y="909796"/>
            <a:ext cx="0" cy="34575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516EF472-B19A-97D5-A11C-932E90682965}"/>
              </a:ext>
            </a:extLst>
          </p:cNvPr>
          <p:cNvSpPr/>
          <p:nvPr/>
        </p:nvSpPr>
        <p:spPr>
          <a:xfrm>
            <a:off x="7306148" y="1704311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4A75A6-F2D5-CB14-DCCD-B41BF97B3354}"/>
              </a:ext>
            </a:extLst>
          </p:cNvPr>
          <p:cNvSpPr/>
          <p:nvPr/>
        </p:nvSpPr>
        <p:spPr>
          <a:xfrm>
            <a:off x="7062601" y="3464015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D0AE0C1-CD8D-2DC7-8D07-D99256AC275E}"/>
              </a:ext>
            </a:extLst>
          </p:cNvPr>
          <p:cNvSpPr/>
          <p:nvPr/>
        </p:nvSpPr>
        <p:spPr>
          <a:xfrm>
            <a:off x="7074304" y="2631970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CDCF887-6270-8BF5-4C78-6DEF96556F26}"/>
              </a:ext>
            </a:extLst>
          </p:cNvPr>
          <p:cNvSpPr/>
          <p:nvPr/>
        </p:nvSpPr>
        <p:spPr>
          <a:xfrm>
            <a:off x="7402152" y="1867642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AF93C98-D8CC-0A82-1592-9C4B8EB68EAA}"/>
              </a:ext>
            </a:extLst>
          </p:cNvPr>
          <p:cNvSpPr/>
          <p:nvPr/>
        </p:nvSpPr>
        <p:spPr>
          <a:xfrm>
            <a:off x="7519546" y="2179433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FEF6C8A-81A1-76C5-D8F9-BB2674B0C883}"/>
              </a:ext>
            </a:extLst>
          </p:cNvPr>
          <p:cNvSpPr/>
          <p:nvPr/>
        </p:nvSpPr>
        <p:spPr>
          <a:xfrm>
            <a:off x="7229046" y="2985986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064D338-4879-302F-BACB-6E792127D42D}"/>
              </a:ext>
            </a:extLst>
          </p:cNvPr>
          <p:cNvSpPr/>
          <p:nvPr/>
        </p:nvSpPr>
        <p:spPr>
          <a:xfrm>
            <a:off x="7421903" y="3665825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59DC92-4CA4-D850-3AD5-31F993C3290C}"/>
              </a:ext>
            </a:extLst>
          </p:cNvPr>
          <p:cNvSpPr/>
          <p:nvPr/>
        </p:nvSpPr>
        <p:spPr>
          <a:xfrm>
            <a:off x="7421216" y="3087409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3B11F99-7FF1-3CE4-2181-73522024404C}"/>
              </a:ext>
            </a:extLst>
          </p:cNvPr>
          <p:cNvCxnSpPr/>
          <p:nvPr/>
        </p:nvCxnSpPr>
        <p:spPr>
          <a:xfrm flipH="1">
            <a:off x="6889694" y="1780507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59060F-4D3A-123E-DA66-E13836C8A75E}"/>
              </a:ext>
            </a:extLst>
          </p:cNvPr>
          <p:cNvCxnSpPr/>
          <p:nvPr/>
        </p:nvCxnSpPr>
        <p:spPr>
          <a:xfrm flipH="1">
            <a:off x="7070589" y="225143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E3D8455-A51F-355B-5EE8-0AC61D69CD7C}"/>
              </a:ext>
            </a:extLst>
          </p:cNvPr>
          <p:cNvCxnSpPr/>
          <p:nvPr/>
        </p:nvCxnSpPr>
        <p:spPr>
          <a:xfrm flipH="1">
            <a:off x="6840695" y="3045292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A615353-A119-03BE-B1F3-0C2C6EEC0E78}"/>
              </a:ext>
            </a:extLst>
          </p:cNvPr>
          <p:cNvCxnSpPr>
            <a:cxnSpLocks/>
          </p:cNvCxnSpPr>
          <p:nvPr/>
        </p:nvCxnSpPr>
        <p:spPr>
          <a:xfrm flipH="1">
            <a:off x="6568676" y="3533350"/>
            <a:ext cx="4939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276F967-15FC-9B33-CC4C-30CA55B335EC}"/>
              </a:ext>
            </a:extLst>
          </p:cNvPr>
          <p:cNvCxnSpPr>
            <a:cxnSpLocks/>
          </p:cNvCxnSpPr>
          <p:nvPr/>
        </p:nvCxnSpPr>
        <p:spPr>
          <a:xfrm flipH="1" flipV="1">
            <a:off x="7052304" y="1934839"/>
            <a:ext cx="406588" cy="6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36A60FE-30D8-653F-565D-3ADC577E8B16}"/>
              </a:ext>
            </a:extLst>
          </p:cNvPr>
          <p:cNvCxnSpPr>
            <a:cxnSpLocks/>
          </p:cNvCxnSpPr>
          <p:nvPr/>
        </p:nvCxnSpPr>
        <p:spPr>
          <a:xfrm flipH="1">
            <a:off x="6665246" y="2699034"/>
            <a:ext cx="409747" cy="176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A3006AA-3F23-5D87-86BA-AC883CF758E3}"/>
              </a:ext>
            </a:extLst>
          </p:cNvPr>
          <p:cNvCxnSpPr>
            <a:cxnSpLocks/>
          </p:cNvCxnSpPr>
          <p:nvPr/>
        </p:nvCxnSpPr>
        <p:spPr>
          <a:xfrm flipH="1" flipV="1">
            <a:off x="7022369" y="3152347"/>
            <a:ext cx="403609" cy="20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4CE213C-4ED7-7BDD-39DA-476DCE2F2E65}"/>
              </a:ext>
            </a:extLst>
          </p:cNvPr>
          <p:cNvCxnSpPr/>
          <p:nvPr/>
        </p:nvCxnSpPr>
        <p:spPr>
          <a:xfrm flipH="1">
            <a:off x="6975960" y="3737836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78">
            <a:extLst>
              <a:ext uri="{FF2B5EF4-FFF2-40B4-BE49-F238E27FC236}">
                <a16:creationId xmlns:a16="http://schemas.microsoft.com/office/drawing/2014/main" id="{51CF697B-B6F7-A559-67B7-B5542BDCD79D}"/>
              </a:ext>
            </a:extLst>
          </p:cNvPr>
          <p:cNvSpPr/>
          <p:nvPr/>
        </p:nvSpPr>
        <p:spPr>
          <a:xfrm>
            <a:off x="5793499" y="2000007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D40B7A9F-F5BA-9004-51F4-5C9BF8489C0D}"/>
              </a:ext>
            </a:extLst>
          </p:cNvPr>
          <p:cNvSpPr/>
          <p:nvPr/>
        </p:nvSpPr>
        <p:spPr>
          <a:xfrm>
            <a:off x="5757554" y="2523116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02926D9C-6867-CD87-37E7-B05AD8C597AD}"/>
              </a:ext>
            </a:extLst>
          </p:cNvPr>
          <p:cNvSpPr/>
          <p:nvPr/>
        </p:nvSpPr>
        <p:spPr>
          <a:xfrm>
            <a:off x="5816617" y="3145088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2D0E47F-01E3-6002-0BE1-7A1D6F101B41}"/>
              </a:ext>
            </a:extLst>
          </p:cNvPr>
          <p:cNvSpPr txBox="1"/>
          <p:nvPr/>
        </p:nvSpPr>
        <p:spPr>
          <a:xfrm>
            <a:off x="4251666" y="145019"/>
            <a:ext cx="419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/>
              <a:t>Radiation mediated shocks</a:t>
            </a: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AAA0EB02-1D23-526B-C38C-A045E8BE6633}"/>
              </a:ext>
            </a:extLst>
          </p:cNvPr>
          <p:cNvSpPr/>
          <p:nvPr/>
        </p:nvSpPr>
        <p:spPr>
          <a:xfrm>
            <a:off x="5874436" y="3623054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04F6C782-F16A-3D92-3BA0-E22BB7997CA3}"/>
              </a:ext>
            </a:extLst>
          </p:cNvPr>
          <p:cNvSpPr/>
          <p:nvPr/>
        </p:nvSpPr>
        <p:spPr>
          <a:xfrm rot="1252443">
            <a:off x="2728036" y="2226676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4961C12B-7870-B4CB-2D16-E4E39A43FFE7}"/>
              </a:ext>
            </a:extLst>
          </p:cNvPr>
          <p:cNvSpPr/>
          <p:nvPr/>
        </p:nvSpPr>
        <p:spPr>
          <a:xfrm rot="19965747">
            <a:off x="2333618" y="2883707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8A10680F-EBDC-7DA1-2B9F-8E1DBE99F907}"/>
              </a:ext>
            </a:extLst>
          </p:cNvPr>
          <p:cNvSpPr/>
          <p:nvPr/>
        </p:nvSpPr>
        <p:spPr>
          <a:xfrm rot="20220815">
            <a:off x="3608598" y="2415237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C992D918-FAD1-9F92-5FB2-A47400A4A284}"/>
              </a:ext>
            </a:extLst>
          </p:cNvPr>
          <p:cNvSpPr/>
          <p:nvPr/>
        </p:nvSpPr>
        <p:spPr>
          <a:xfrm rot="13965470">
            <a:off x="3267384" y="3224058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74071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EF8434-AE36-63DD-ECAC-286EE7D09611}"/>
              </a:ext>
            </a:extLst>
          </p:cNvPr>
          <p:cNvCxnSpPr/>
          <p:nvPr/>
        </p:nvCxnSpPr>
        <p:spPr>
          <a:xfrm>
            <a:off x="4780895" y="946451"/>
            <a:ext cx="0" cy="34575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DB1E9C5-6D63-C6D0-4D22-02F04FEBECB6}"/>
              </a:ext>
            </a:extLst>
          </p:cNvPr>
          <p:cNvSpPr/>
          <p:nvPr/>
        </p:nvSpPr>
        <p:spPr>
          <a:xfrm>
            <a:off x="8652820" y="1644760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C56E41-B132-C905-45D6-B161CAEA35D5}"/>
              </a:ext>
            </a:extLst>
          </p:cNvPr>
          <p:cNvSpPr/>
          <p:nvPr/>
        </p:nvSpPr>
        <p:spPr>
          <a:xfrm>
            <a:off x="9486233" y="1663246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9C1B3B-B9FD-84C7-B746-D2EC6AB360B9}"/>
              </a:ext>
            </a:extLst>
          </p:cNvPr>
          <p:cNvSpPr/>
          <p:nvPr/>
        </p:nvSpPr>
        <p:spPr>
          <a:xfrm>
            <a:off x="9510022" y="2494584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440535-D1B1-45B2-7DC0-BEE1B9119C39}"/>
              </a:ext>
            </a:extLst>
          </p:cNvPr>
          <p:cNvSpPr/>
          <p:nvPr/>
        </p:nvSpPr>
        <p:spPr>
          <a:xfrm>
            <a:off x="10243481" y="1634668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372514-2D29-27EA-C4E8-AFB5CACE1F88}"/>
              </a:ext>
            </a:extLst>
          </p:cNvPr>
          <p:cNvSpPr/>
          <p:nvPr/>
        </p:nvSpPr>
        <p:spPr>
          <a:xfrm>
            <a:off x="8890932" y="2119882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1EC651-0237-53A4-FFB4-F8E0F9DE3E2D}"/>
              </a:ext>
            </a:extLst>
          </p:cNvPr>
          <p:cNvSpPr/>
          <p:nvPr/>
        </p:nvSpPr>
        <p:spPr>
          <a:xfrm>
            <a:off x="8600432" y="2926435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3B2DBC-5B13-5EE2-1C0E-51AD0501D39B}"/>
              </a:ext>
            </a:extLst>
          </p:cNvPr>
          <p:cNvSpPr/>
          <p:nvPr/>
        </p:nvSpPr>
        <p:spPr>
          <a:xfrm>
            <a:off x="9460039" y="3469922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0F024-1645-83AE-9E99-D2908F86FF47}"/>
              </a:ext>
            </a:extLst>
          </p:cNvPr>
          <p:cNvSpPr/>
          <p:nvPr/>
        </p:nvSpPr>
        <p:spPr>
          <a:xfrm>
            <a:off x="10262545" y="2854435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518110-742A-3BAF-566F-3D59B97B3C28}"/>
              </a:ext>
            </a:extLst>
          </p:cNvPr>
          <p:cNvSpPr/>
          <p:nvPr/>
        </p:nvSpPr>
        <p:spPr>
          <a:xfrm>
            <a:off x="2147238" y="1827512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9ADB5E-7152-21FD-421A-4C4E60A77441}"/>
              </a:ext>
            </a:extLst>
          </p:cNvPr>
          <p:cNvSpPr/>
          <p:nvPr/>
        </p:nvSpPr>
        <p:spPr>
          <a:xfrm>
            <a:off x="2980651" y="1845998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EF1A7A-76D7-EF3F-D11E-86C7B74D1B21}"/>
              </a:ext>
            </a:extLst>
          </p:cNvPr>
          <p:cNvSpPr/>
          <p:nvPr/>
        </p:nvSpPr>
        <p:spPr>
          <a:xfrm>
            <a:off x="3004440" y="2677336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FA5306-E7A0-11C6-76BC-D2C43C3843EB}"/>
              </a:ext>
            </a:extLst>
          </p:cNvPr>
          <p:cNvSpPr/>
          <p:nvPr/>
        </p:nvSpPr>
        <p:spPr>
          <a:xfrm>
            <a:off x="3737899" y="1817420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BDE3E1-E2CB-5307-52BE-0CB315804ED4}"/>
              </a:ext>
            </a:extLst>
          </p:cNvPr>
          <p:cNvSpPr/>
          <p:nvPr/>
        </p:nvSpPr>
        <p:spPr>
          <a:xfrm>
            <a:off x="2385350" y="2302634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C9D17-449D-121A-0F7C-059D81AC8D0D}"/>
              </a:ext>
            </a:extLst>
          </p:cNvPr>
          <p:cNvSpPr/>
          <p:nvPr/>
        </p:nvSpPr>
        <p:spPr>
          <a:xfrm>
            <a:off x="2094850" y="3109187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094CE1-0639-AA0E-52EB-9EEEE24AF77F}"/>
              </a:ext>
            </a:extLst>
          </p:cNvPr>
          <p:cNvSpPr/>
          <p:nvPr/>
        </p:nvSpPr>
        <p:spPr>
          <a:xfrm>
            <a:off x="2954457" y="3652674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A4B64E-91CB-1EE6-E473-0E1344FBDA96}"/>
              </a:ext>
            </a:extLst>
          </p:cNvPr>
          <p:cNvSpPr/>
          <p:nvPr/>
        </p:nvSpPr>
        <p:spPr>
          <a:xfrm>
            <a:off x="3756963" y="3037187"/>
            <a:ext cx="142875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FBE0-6ADF-3D65-575A-3036203983FB}"/>
              </a:ext>
            </a:extLst>
          </p:cNvPr>
          <p:cNvSpPr txBox="1"/>
          <p:nvPr/>
        </p:nvSpPr>
        <p:spPr>
          <a:xfrm>
            <a:off x="5823894" y="4530835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shock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426214-EC10-BC69-568B-36899034EEE6}"/>
              </a:ext>
            </a:extLst>
          </p:cNvPr>
          <p:cNvSpPr txBox="1"/>
          <p:nvPr/>
        </p:nvSpPr>
        <p:spPr>
          <a:xfrm>
            <a:off x="9095706" y="4516548"/>
            <a:ext cx="1822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Upstream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38B01-B3DE-0A39-46E1-76E930032E30}"/>
              </a:ext>
            </a:extLst>
          </p:cNvPr>
          <p:cNvSpPr txBox="1"/>
          <p:nvPr/>
        </p:nvSpPr>
        <p:spPr>
          <a:xfrm>
            <a:off x="1557509" y="4530835"/>
            <a:ext cx="232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Downstream</a:t>
            </a:r>
            <a:endParaRPr lang="en-US" sz="32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59DB51-6095-7447-18B9-F654126FBA4C}"/>
              </a:ext>
            </a:extLst>
          </p:cNvPr>
          <p:cNvCxnSpPr/>
          <p:nvPr/>
        </p:nvCxnSpPr>
        <p:spPr>
          <a:xfrm flipV="1">
            <a:off x="2299615" y="1665020"/>
            <a:ext cx="228610" cy="1958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02245-CA24-A09E-E39B-A5D44044C701}"/>
              </a:ext>
            </a:extLst>
          </p:cNvPr>
          <p:cNvCxnSpPr/>
          <p:nvPr/>
        </p:nvCxnSpPr>
        <p:spPr>
          <a:xfrm flipH="1">
            <a:off x="2147238" y="2372535"/>
            <a:ext cx="305207" cy="2871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C53912-6846-D326-28A9-E9D0968E4193}"/>
              </a:ext>
            </a:extLst>
          </p:cNvPr>
          <p:cNvCxnSpPr/>
          <p:nvPr/>
        </p:nvCxnSpPr>
        <p:spPr>
          <a:xfrm>
            <a:off x="3108069" y="1915399"/>
            <a:ext cx="307204" cy="32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6C66F7-6640-3241-9E93-74E208D9D82E}"/>
              </a:ext>
            </a:extLst>
          </p:cNvPr>
          <p:cNvCxnSpPr/>
          <p:nvPr/>
        </p:nvCxnSpPr>
        <p:spPr>
          <a:xfrm>
            <a:off x="2206738" y="3228807"/>
            <a:ext cx="185754" cy="2893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A44FF5-78E9-6E22-C490-3CF8DA01BFEE}"/>
              </a:ext>
            </a:extLst>
          </p:cNvPr>
          <p:cNvCxnSpPr/>
          <p:nvPr/>
        </p:nvCxnSpPr>
        <p:spPr>
          <a:xfrm>
            <a:off x="3085447" y="2820167"/>
            <a:ext cx="45244" cy="3226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D9FC89-4C70-B3D6-31D2-BBA4C8A319D4}"/>
              </a:ext>
            </a:extLst>
          </p:cNvPr>
          <p:cNvCxnSpPr/>
          <p:nvPr/>
        </p:nvCxnSpPr>
        <p:spPr>
          <a:xfrm flipV="1">
            <a:off x="3050872" y="3488660"/>
            <a:ext cx="228610" cy="1958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0B9B9E-F7C6-3E23-EC5F-1D0CD5DE6A3B}"/>
              </a:ext>
            </a:extLst>
          </p:cNvPr>
          <p:cNvCxnSpPr/>
          <p:nvPr/>
        </p:nvCxnSpPr>
        <p:spPr>
          <a:xfrm>
            <a:off x="3825548" y="1908248"/>
            <a:ext cx="309552" cy="3387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E00E28-D7AB-4DB8-6D97-ED377A51D49C}"/>
              </a:ext>
            </a:extLst>
          </p:cNvPr>
          <p:cNvCxnSpPr/>
          <p:nvPr/>
        </p:nvCxnSpPr>
        <p:spPr>
          <a:xfrm flipH="1" flipV="1">
            <a:off x="3509318" y="2761093"/>
            <a:ext cx="297650" cy="318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9BF3F6-35AB-5D42-E4A9-43929F533F5F}"/>
              </a:ext>
            </a:extLst>
          </p:cNvPr>
          <p:cNvCxnSpPr/>
          <p:nvPr/>
        </p:nvCxnSpPr>
        <p:spPr>
          <a:xfrm flipH="1">
            <a:off x="8261080" y="1720956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D12666-F55F-46CB-DC32-6DE59987F94E}"/>
              </a:ext>
            </a:extLst>
          </p:cNvPr>
          <p:cNvCxnSpPr/>
          <p:nvPr/>
        </p:nvCxnSpPr>
        <p:spPr>
          <a:xfrm flipH="1">
            <a:off x="8441975" y="2191882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1EF2BB-44A8-D3A3-B525-B77E6C0349C1}"/>
              </a:ext>
            </a:extLst>
          </p:cNvPr>
          <p:cNvCxnSpPr/>
          <p:nvPr/>
        </p:nvCxnSpPr>
        <p:spPr>
          <a:xfrm flipH="1">
            <a:off x="8212081" y="2985741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F125BA-8F41-E122-A2C6-0E4C1DAA038F}"/>
              </a:ext>
            </a:extLst>
          </p:cNvPr>
          <p:cNvCxnSpPr/>
          <p:nvPr/>
        </p:nvCxnSpPr>
        <p:spPr>
          <a:xfrm flipH="1">
            <a:off x="9026481" y="1732581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AF236C-39EC-1079-998C-E916E2905829}"/>
              </a:ext>
            </a:extLst>
          </p:cNvPr>
          <p:cNvCxnSpPr/>
          <p:nvPr/>
        </p:nvCxnSpPr>
        <p:spPr>
          <a:xfrm flipH="1">
            <a:off x="9840434" y="170247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00E4A6-7157-F231-D5DE-B9649A842720}"/>
              </a:ext>
            </a:extLst>
          </p:cNvPr>
          <p:cNvCxnSpPr/>
          <p:nvPr/>
        </p:nvCxnSpPr>
        <p:spPr>
          <a:xfrm flipH="1">
            <a:off x="9038567" y="2574005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31A07A-4A63-D59E-51F6-C0F02930C82C}"/>
              </a:ext>
            </a:extLst>
          </p:cNvPr>
          <p:cNvCxnSpPr/>
          <p:nvPr/>
        </p:nvCxnSpPr>
        <p:spPr>
          <a:xfrm flipH="1">
            <a:off x="9807520" y="294610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28CF77F-E3C5-CCFF-0CBF-5F54AE32E039}"/>
              </a:ext>
            </a:extLst>
          </p:cNvPr>
          <p:cNvCxnSpPr/>
          <p:nvPr/>
        </p:nvCxnSpPr>
        <p:spPr>
          <a:xfrm flipH="1">
            <a:off x="9014096" y="354193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C4BEBA-5C49-8B55-8CA7-E75C1E3DF77E}"/>
              </a:ext>
            </a:extLst>
          </p:cNvPr>
          <p:cNvCxnSpPr/>
          <p:nvPr/>
        </p:nvCxnSpPr>
        <p:spPr>
          <a:xfrm>
            <a:off x="7862232" y="909796"/>
            <a:ext cx="0" cy="34575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516EF472-B19A-97D5-A11C-932E90682965}"/>
              </a:ext>
            </a:extLst>
          </p:cNvPr>
          <p:cNvSpPr/>
          <p:nvPr/>
        </p:nvSpPr>
        <p:spPr>
          <a:xfrm>
            <a:off x="6231103" y="1741382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4A75A6-F2D5-CB14-DCCD-B41BF97B3354}"/>
              </a:ext>
            </a:extLst>
          </p:cNvPr>
          <p:cNvSpPr/>
          <p:nvPr/>
        </p:nvSpPr>
        <p:spPr>
          <a:xfrm>
            <a:off x="6815463" y="3464015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D0AE0C1-CD8D-2DC7-8D07-D99256AC275E}"/>
              </a:ext>
            </a:extLst>
          </p:cNvPr>
          <p:cNvSpPr/>
          <p:nvPr/>
        </p:nvSpPr>
        <p:spPr>
          <a:xfrm>
            <a:off x="6827166" y="2631970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CDCF887-6270-8BF5-4C78-6DEF96556F26}"/>
              </a:ext>
            </a:extLst>
          </p:cNvPr>
          <p:cNvSpPr/>
          <p:nvPr/>
        </p:nvSpPr>
        <p:spPr>
          <a:xfrm>
            <a:off x="7155014" y="1867642"/>
            <a:ext cx="142875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AF93C98-D8CC-0A82-1592-9C4B8EB68EAA}"/>
              </a:ext>
            </a:extLst>
          </p:cNvPr>
          <p:cNvSpPr/>
          <p:nvPr/>
        </p:nvSpPr>
        <p:spPr>
          <a:xfrm>
            <a:off x="6469215" y="2216504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FEF6C8A-81A1-76C5-D8F9-BB2674B0C883}"/>
              </a:ext>
            </a:extLst>
          </p:cNvPr>
          <p:cNvSpPr/>
          <p:nvPr/>
        </p:nvSpPr>
        <p:spPr>
          <a:xfrm>
            <a:off x="6178715" y="3023057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064D338-4879-302F-BACB-6E792127D42D}"/>
              </a:ext>
            </a:extLst>
          </p:cNvPr>
          <p:cNvSpPr/>
          <p:nvPr/>
        </p:nvSpPr>
        <p:spPr>
          <a:xfrm>
            <a:off x="6371572" y="3702896"/>
            <a:ext cx="142875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59DC92-4CA4-D850-3AD5-31F993C3290C}"/>
              </a:ext>
            </a:extLst>
          </p:cNvPr>
          <p:cNvSpPr/>
          <p:nvPr/>
        </p:nvSpPr>
        <p:spPr>
          <a:xfrm>
            <a:off x="7174078" y="3087409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3B11F99-7FF1-3CE4-2181-73522024404C}"/>
              </a:ext>
            </a:extLst>
          </p:cNvPr>
          <p:cNvCxnSpPr/>
          <p:nvPr/>
        </p:nvCxnSpPr>
        <p:spPr>
          <a:xfrm flipH="1">
            <a:off x="5839363" y="1817578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59060F-4D3A-123E-DA66-E13836C8A75E}"/>
              </a:ext>
            </a:extLst>
          </p:cNvPr>
          <p:cNvCxnSpPr/>
          <p:nvPr/>
        </p:nvCxnSpPr>
        <p:spPr>
          <a:xfrm flipH="1">
            <a:off x="6020258" y="2288504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E3D8455-A51F-355B-5EE8-0AC61D69CD7C}"/>
              </a:ext>
            </a:extLst>
          </p:cNvPr>
          <p:cNvCxnSpPr/>
          <p:nvPr/>
        </p:nvCxnSpPr>
        <p:spPr>
          <a:xfrm flipH="1">
            <a:off x="5790364" y="3082363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A615353-A119-03BE-B1F3-0C2C6EEC0E78}"/>
              </a:ext>
            </a:extLst>
          </p:cNvPr>
          <p:cNvCxnSpPr>
            <a:cxnSpLocks/>
          </p:cNvCxnSpPr>
          <p:nvPr/>
        </p:nvCxnSpPr>
        <p:spPr>
          <a:xfrm flipH="1" flipV="1">
            <a:off x="6321538" y="3464015"/>
            <a:ext cx="493960" cy="693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276F967-15FC-9B33-CC4C-30CA55B335EC}"/>
              </a:ext>
            </a:extLst>
          </p:cNvPr>
          <p:cNvCxnSpPr>
            <a:cxnSpLocks/>
          </p:cNvCxnSpPr>
          <p:nvPr/>
        </p:nvCxnSpPr>
        <p:spPr>
          <a:xfrm flipH="1" flipV="1">
            <a:off x="6756167" y="1837411"/>
            <a:ext cx="455587" cy="98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36A60FE-30D8-653F-565D-3ADC577E8B16}"/>
              </a:ext>
            </a:extLst>
          </p:cNvPr>
          <p:cNvCxnSpPr>
            <a:cxnSpLocks/>
          </p:cNvCxnSpPr>
          <p:nvPr/>
        </p:nvCxnSpPr>
        <p:spPr>
          <a:xfrm flipH="1">
            <a:off x="6371572" y="2711391"/>
            <a:ext cx="443926" cy="968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A3006AA-3F23-5D87-86BA-AC883CF758E3}"/>
              </a:ext>
            </a:extLst>
          </p:cNvPr>
          <p:cNvCxnSpPr>
            <a:cxnSpLocks/>
          </p:cNvCxnSpPr>
          <p:nvPr/>
        </p:nvCxnSpPr>
        <p:spPr>
          <a:xfrm flipH="1">
            <a:off x="6756167" y="3179077"/>
            <a:ext cx="422673" cy="854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4CE213C-4ED7-7BDD-39DA-476DCE2F2E65}"/>
              </a:ext>
            </a:extLst>
          </p:cNvPr>
          <p:cNvCxnSpPr/>
          <p:nvPr/>
        </p:nvCxnSpPr>
        <p:spPr>
          <a:xfrm flipH="1">
            <a:off x="5925629" y="3774907"/>
            <a:ext cx="459787" cy="100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 81">
            <a:extLst>
              <a:ext uri="{FF2B5EF4-FFF2-40B4-BE49-F238E27FC236}">
                <a16:creationId xmlns:a16="http://schemas.microsoft.com/office/drawing/2014/main" id="{7AD797C4-5C93-BFC5-DB6A-5338F1D9BC90}"/>
              </a:ext>
            </a:extLst>
          </p:cNvPr>
          <p:cNvSpPr/>
          <p:nvPr/>
        </p:nvSpPr>
        <p:spPr>
          <a:xfrm rot="2062743">
            <a:off x="7306203" y="2123574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3610E297-369B-941E-516B-1D4418BAB3BE}"/>
              </a:ext>
            </a:extLst>
          </p:cNvPr>
          <p:cNvSpPr/>
          <p:nvPr/>
        </p:nvSpPr>
        <p:spPr>
          <a:xfrm rot="1486464">
            <a:off x="7001401" y="3659932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EF02AAC6-64D5-FC10-D82D-568972136C4E}"/>
              </a:ext>
            </a:extLst>
          </p:cNvPr>
          <p:cNvSpPr/>
          <p:nvPr/>
        </p:nvSpPr>
        <p:spPr>
          <a:xfrm rot="19555236">
            <a:off x="6994317" y="2450114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9DF1CA61-443D-F1A8-C374-1C73937D453E}"/>
              </a:ext>
            </a:extLst>
          </p:cNvPr>
          <p:cNvSpPr/>
          <p:nvPr/>
        </p:nvSpPr>
        <p:spPr>
          <a:xfrm rot="20459777">
            <a:off x="7319714" y="2948505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2D0E47F-01E3-6002-0BE1-7A1D6F101B41}"/>
              </a:ext>
            </a:extLst>
          </p:cNvPr>
          <p:cNvSpPr txBox="1"/>
          <p:nvPr/>
        </p:nvSpPr>
        <p:spPr>
          <a:xfrm>
            <a:off x="4251666" y="145019"/>
            <a:ext cx="419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/>
              <a:t>Radiation mediated shocks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7D3907-6712-4D29-ED94-95D859FD666B}"/>
              </a:ext>
            </a:extLst>
          </p:cNvPr>
          <p:cNvGrpSpPr/>
          <p:nvPr/>
        </p:nvGrpSpPr>
        <p:grpSpPr>
          <a:xfrm>
            <a:off x="6283292" y="568665"/>
            <a:ext cx="691589" cy="574340"/>
            <a:chOff x="6283292" y="803445"/>
            <a:chExt cx="691589" cy="5743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B80E610-EA0A-3C4E-D31E-2E4EF3E97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869" y="1374217"/>
              <a:ext cx="683418" cy="3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012E2350-624D-501D-302C-1B42BB1A1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1463" y="1280671"/>
              <a:ext cx="683418" cy="3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FAACFF4-0518-7570-7CBE-A63626C66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3292" y="1172904"/>
              <a:ext cx="683418" cy="3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54CCFC0-A228-C384-7DB5-F0979131D018}"/>
                    </a:ext>
                  </a:extLst>
                </p:cNvPr>
                <p:cNvSpPr txBox="1"/>
                <p:nvPr/>
              </p:nvSpPr>
              <p:spPr>
                <a:xfrm>
                  <a:off x="6405751" y="803445"/>
                  <a:ext cx="412677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IL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oMath>
                    </m:oMathPara>
                  </a14:m>
                  <a:endParaRPr lang="en-IL" sz="2000" b="1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54CCFC0-A228-C384-7DB5-F0979131D0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751" y="803445"/>
                  <a:ext cx="412677" cy="43749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B3880C-2B17-2C94-5486-D0ABEB2BFC9B}"/>
              </a:ext>
            </a:extLst>
          </p:cNvPr>
          <p:cNvSpPr txBox="1"/>
          <p:nvPr/>
        </p:nvSpPr>
        <p:spPr>
          <a:xfrm>
            <a:off x="1029946" y="5396156"/>
            <a:ext cx="2440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Radiation apply </a:t>
            </a:r>
          </a:p>
          <a:p>
            <a:r>
              <a:rPr lang="en-IL" sz="2400" dirty="0"/>
              <a:t>force on electrons</a:t>
            </a:r>
          </a:p>
        </p:txBody>
      </p:sp>
      <p:sp>
        <p:nvSpPr>
          <p:cNvPr id="41" name="Striped Right Arrow 40">
            <a:extLst>
              <a:ext uri="{FF2B5EF4-FFF2-40B4-BE49-F238E27FC236}">
                <a16:creationId xmlns:a16="http://schemas.microsoft.com/office/drawing/2014/main" id="{03C25018-E09F-B064-416F-A18EACA17F23}"/>
              </a:ext>
            </a:extLst>
          </p:cNvPr>
          <p:cNvSpPr/>
          <p:nvPr/>
        </p:nvSpPr>
        <p:spPr>
          <a:xfrm>
            <a:off x="3658141" y="5611381"/>
            <a:ext cx="742348" cy="3595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C84EEC-20B9-8AA3-199F-867AF17166BA}"/>
              </a:ext>
            </a:extLst>
          </p:cNvPr>
          <p:cNvSpPr txBox="1"/>
          <p:nvPr/>
        </p:nvSpPr>
        <p:spPr>
          <a:xfrm>
            <a:off x="4786281" y="5375663"/>
            <a:ext cx="2730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Electrons decelerate</a:t>
            </a:r>
          </a:p>
          <a:p>
            <a:r>
              <a:rPr lang="en-IL" sz="2400" dirty="0"/>
              <a:t>Charge separation</a:t>
            </a:r>
          </a:p>
        </p:txBody>
      </p:sp>
      <p:sp>
        <p:nvSpPr>
          <p:cNvPr id="43" name="Striped Right Arrow 42">
            <a:extLst>
              <a:ext uri="{FF2B5EF4-FFF2-40B4-BE49-F238E27FC236}">
                <a16:creationId xmlns:a16="http://schemas.microsoft.com/office/drawing/2014/main" id="{ADDE91CF-2D37-471D-36E6-7FD7232BAA43}"/>
              </a:ext>
            </a:extLst>
          </p:cNvPr>
          <p:cNvSpPr/>
          <p:nvPr/>
        </p:nvSpPr>
        <p:spPr>
          <a:xfrm>
            <a:off x="7735301" y="5599412"/>
            <a:ext cx="742348" cy="3595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4289FA-2B17-A21A-EF62-B16762599D01}"/>
              </a:ext>
            </a:extLst>
          </p:cNvPr>
          <p:cNvSpPr txBox="1"/>
          <p:nvPr/>
        </p:nvSpPr>
        <p:spPr>
          <a:xfrm>
            <a:off x="8795695" y="5363694"/>
            <a:ext cx="2725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Electrostatic field </a:t>
            </a:r>
          </a:p>
          <a:p>
            <a:r>
              <a:rPr lang="en-US" sz="2400" dirty="0"/>
              <a:t>D</a:t>
            </a:r>
            <a:r>
              <a:rPr lang="en-IL" sz="2400" dirty="0"/>
              <a:t>ecelerates the ions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4FB0E122-2B19-CA44-3F36-D0E07DEBA638}"/>
              </a:ext>
            </a:extLst>
          </p:cNvPr>
          <p:cNvSpPr/>
          <p:nvPr/>
        </p:nvSpPr>
        <p:spPr>
          <a:xfrm rot="1252443">
            <a:off x="2728036" y="2226676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FDF5219E-3A9B-7A1F-E541-5D9F01BBC454}"/>
              </a:ext>
            </a:extLst>
          </p:cNvPr>
          <p:cNvSpPr/>
          <p:nvPr/>
        </p:nvSpPr>
        <p:spPr>
          <a:xfrm rot="19965747">
            <a:off x="2333618" y="2883707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150B063B-9F32-C422-84C5-7D72AA0E9C19}"/>
              </a:ext>
            </a:extLst>
          </p:cNvPr>
          <p:cNvSpPr/>
          <p:nvPr/>
        </p:nvSpPr>
        <p:spPr>
          <a:xfrm rot="20220815">
            <a:off x="3608598" y="2415237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E22C4C-ED09-8BBE-5B1F-3AF37ACDF8AC}"/>
              </a:ext>
            </a:extLst>
          </p:cNvPr>
          <p:cNvSpPr/>
          <p:nvPr/>
        </p:nvSpPr>
        <p:spPr>
          <a:xfrm rot="13965470">
            <a:off x="3267384" y="3224058"/>
            <a:ext cx="531315" cy="86935"/>
          </a:xfrm>
          <a:custGeom>
            <a:avLst/>
            <a:gdLst>
              <a:gd name="connsiteX0" fmla="*/ 0 w 494270"/>
              <a:gd name="connsiteY0" fmla="*/ 210503 h 261273"/>
              <a:gd name="connsiteX1" fmla="*/ 98854 w 494270"/>
              <a:gd name="connsiteY1" fmla="*/ 438 h 261273"/>
              <a:gd name="connsiteX2" fmla="*/ 160638 w 494270"/>
              <a:gd name="connsiteY2" fmla="*/ 259930 h 261273"/>
              <a:gd name="connsiteX3" fmla="*/ 247135 w 494270"/>
              <a:gd name="connsiteY3" fmla="*/ 12794 h 261273"/>
              <a:gd name="connsiteX4" fmla="*/ 308919 w 494270"/>
              <a:gd name="connsiteY4" fmla="*/ 259930 h 261273"/>
              <a:gd name="connsiteX5" fmla="*/ 395416 w 494270"/>
              <a:gd name="connsiteY5" fmla="*/ 111649 h 261273"/>
              <a:gd name="connsiteX6" fmla="*/ 494270 w 494270"/>
              <a:gd name="connsiteY6" fmla="*/ 111649 h 26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270" h="261273">
                <a:moveTo>
                  <a:pt x="0" y="210503"/>
                </a:moveTo>
                <a:cubicBezTo>
                  <a:pt x="36040" y="101351"/>
                  <a:pt x="72081" y="-7800"/>
                  <a:pt x="98854" y="438"/>
                </a:cubicBezTo>
                <a:cubicBezTo>
                  <a:pt x="125627" y="8676"/>
                  <a:pt x="135925" y="257871"/>
                  <a:pt x="160638" y="259930"/>
                </a:cubicBezTo>
                <a:cubicBezTo>
                  <a:pt x="185351" y="261989"/>
                  <a:pt x="222422" y="12794"/>
                  <a:pt x="247135" y="12794"/>
                </a:cubicBezTo>
                <a:cubicBezTo>
                  <a:pt x="271848" y="12794"/>
                  <a:pt x="284206" y="243454"/>
                  <a:pt x="308919" y="259930"/>
                </a:cubicBezTo>
                <a:cubicBezTo>
                  <a:pt x="333633" y="276406"/>
                  <a:pt x="364524" y="136363"/>
                  <a:pt x="395416" y="111649"/>
                </a:cubicBezTo>
                <a:cubicBezTo>
                  <a:pt x="426308" y="86935"/>
                  <a:pt x="385119" y="163135"/>
                  <a:pt x="494270" y="111649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2B868C8-4A4F-EA79-171E-726222DD75CE}"/>
              </a:ext>
            </a:extLst>
          </p:cNvPr>
          <p:cNvGrpSpPr/>
          <p:nvPr/>
        </p:nvGrpSpPr>
        <p:grpSpPr>
          <a:xfrm>
            <a:off x="7188346" y="1165910"/>
            <a:ext cx="754757" cy="463219"/>
            <a:chOff x="7188346" y="1165910"/>
            <a:chExt cx="754757" cy="463219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519BBA3-0CD6-4009-07F1-27A23CFC6B9E}"/>
                </a:ext>
              </a:extLst>
            </p:cNvPr>
            <p:cNvCxnSpPr>
              <a:cxnSpLocks/>
            </p:cNvCxnSpPr>
            <p:nvPr/>
          </p:nvCxnSpPr>
          <p:spPr>
            <a:xfrm>
              <a:off x="7216815" y="1629129"/>
              <a:ext cx="29989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93D8128-BDBC-A917-760A-A9B6437C82C1}"/>
                    </a:ext>
                  </a:extLst>
                </p:cNvPr>
                <p:cNvSpPr txBox="1"/>
                <p:nvPr/>
              </p:nvSpPr>
              <p:spPr>
                <a:xfrm>
                  <a:off x="7188346" y="1165910"/>
                  <a:ext cx="754757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IL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𝒓𝒂𝒅</m:t>
                            </m:r>
                          </m:sub>
                        </m:sSub>
                      </m:oMath>
                    </m:oMathPara>
                  </a14:m>
                  <a:endParaRPr lang="en-IL" sz="2000" b="1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93D8128-BDBC-A917-760A-A9B6437C8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346" y="1165910"/>
                  <a:ext cx="754757" cy="43749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0B7F7A9-FE97-B350-B22E-3CD8323515AB}"/>
              </a:ext>
            </a:extLst>
          </p:cNvPr>
          <p:cNvGrpSpPr/>
          <p:nvPr/>
        </p:nvGrpSpPr>
        <p:grpSpPr>
          <a:xfrm>
            <a:off x="6138431" y="1157525"/>
            <a:ext cx="1137201" cy="475720"/>
            <a:chOff x="6138431" y="1157525"/>
            <a:chExt cx="1137201" cy="47572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D1D1DAB-254B-CACC-589D-3964E7295328}"/>
                </a:ext>
              </a:extLst>
            </p:cNvPr>
            <p:cNvCxnSpPr>
              <a:cxnSpLocks/>
            </p:cNvCxnSpPr>
            <p:nvPr/>
          </p:nvCxnSpPr>
          <p:spPr>
            <a:xfrm>
              <a:off x="6283292" y="1629129"/>
              <a:ext cx="29989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7E29565-A50B-41D6-985D-C004A58AABD1}"/>
                </a:ext>
              </a:extLst>
            </p:cNvPr>
            <p:cNvCxnSpPr>
              <a:cxnSpLocks/>
            </p:cNvCxnSpPr>
            <p:nvPr/>
          </p:nvCxnSpPr>
          <p:spPr>
            <a:xfrm>
              <a:off x="6862588" y="1633245"/>
              <a:ext cx="29989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2F3320C-78C5-1A81-E93F-AB3168B44261}"/>
                    </a:ext>
                  </a:extLst>
                </p:cNvPr>
                <p:cNvSpPr txBox="1"/>
                <p:nvPr/>
              </p:nvSpPr>
              <p:spPr>
                <a:xfrm>
                  <a:off x="6138431" y="1157525"/>
                  <a:ext cx="539955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IL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oMath>
                    </m:oMathPara>
                  </a14:m>
                  <a:endParaRPr lang="en-IL" sz="2000" b="1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2F3320C-78C5-1A81-E93F-AB3168B44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8431" y="1157525"/>
                  <a:ext cx="539955" cy="437492"/>
                </a:xfrm>
                <a:prstGeom prst="rect">
                  <a:avLst/>
                </a:prstGeom>
                <a:blipFill>
                  <a:blip r:embed="rId4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7EFEF6A-A699-36F8-83E5-A0F065232F3F}"/>
                    </a:ext>
                  </a:extLst>
                </p:cNvPr>
                <p:cNvSpPr txBox="1"/>
                <p:nvPr/>
              </p:nvSpPr>
              <p:spPr>
                <a:xfrm>
                  <a:off x="6735677" y="1173999"/>
                  <a:ext cx="539955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IL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oMath>
                    </m:oMathPara>
                  </a14:m>
                  <a:endParaRPr lang="en-IL" sz="2000" b="1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7EFEF6A-A699-36F8-83E5-A0F065232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677" y="1173999"/>
                  <a:ext cx="539955" cy="437492"/>
                </a:xfrm>
                <a:prstGeom prst="rect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43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D45E0-ADE2-A268-6573-741A3210D326}"/>
              </a:ext>
            </a:extLst>
          </p:cNvPr>
          <p:cNvSpPr txBox="1"/>
          <p:nvPr/>
        </p:nvSpPr>
        <p:spPr>
          <a:xfrm>
            <a:off x="3032089" y="2338968"/>
            <a:ext cx="6127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3200" dirty="0"/>
              <a:t>Jet Propagation in expanding media</a:t>
            </a:r>
          </a:p>
          <a:p>
            <a:pPr algn="ctr"/>
            <a:r>
              <a:rPr lang="en-IL" sz="2400" dirty="0"/>
              <a:t>(Gottlieb &amp; Nakar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86D07-63EE-4567-4D88-CC96755F4253}"/>
              </a:ext>
            </a:extLst>
          </p:cNvPr>
          <p:cNvSpPr txBox="1"/>
          <p:nvPr/>
        </p:nvSpPr>
        <p:spPr>
          <a:xfrm>
            <a:off x="285136" y="5358581"/>
            <a:ext cx="1142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See also:</a:t>
            </a:r>
            <a:r>
              <a:rPr lang="en-US" dirty="0"/>
              <a:t> </a:t>
            </a:r>
            <a:r>
              <a:rPr lang="en-US" dirty="0" err="1"/>
              <a:t>Murguia</a:t>
            </a:r>
            <a:r>
              <a:rPr lang="en-US" dirty="0"/>
              <a:t>-Berthier et al. 2014, 2017, 2021; </a:t>
            </a:r>
            <a:r>
              <a:rPr lang="en-US" dirty="0" err="1"/>
              <a:t>Duffell</a:t>
            </a:r>
            <a:r>
              <a:rPr lang="en-US" dirty="0"/>
              <a:t> et al. 2018; Margalit et al. 2018; Matsumoto &amp; Kimura 2018; Gill et al. 2019; </a:t>
            </a:r>
            <a:r>
              <a:rPr lang="en-US" dirty="0" err="1"/>
              <a:t>Lazzati</a:t>
            </a:r>
            <a:r>
              <a:rPr lang="en-US" dirty="0"/>
              <a:t> &amp; </a:t>
            </a:r>
            <a:r>
              <a:rPr lang="en-US" dirty="0" err="1"/>
              <a:t>Perna</a:t>
            </a:r>
            <a:r>
              <a:rPr lang="en-US" dirty="0"/>
              <a:t> 2019; </a:t>
            </a:r>
            <a:r>
              <a:rPr lang="en-US" dirty="0" err="1"/>
              <a:t>Nakar</a:t>
            </a:r>
            <a:r>
              <a:rPr lang="en-US" dirty="0"/>
              <a:t> 2020; </a:t>
            </a:r>
            <a:r>
              <a:rPr lang="en-US" dirty="0" err="1"/>
              <a:t>Beniamini</a:t>
            </a:r>
            <a:r>
              <a:rPr lang="en-US" dirty="0"/>
              <a:t> et al. 2020; </a:t>
            </a:r>
            <a:r>
              <a:rPr lang="en-US" dirty="0" err="1"/>
              <a:t>Lyutikov</a:t>
            </a:r>
            <a:r>
              <a:rPr lang="en-US" dirty="0"/>
              <a:t> 2020; </a:t>
            </a:r>
            <a:r>
              <a:rPr lang="en-US" dirty="0" err="1"/>
              <a:t>Hamidani</a:t>
            </a:r>
            <a:r>
              <a:rPr lang="en-US" dirty="0"/>
              <a:t> et al. 2020; </a:t>
            </a:r>
            <a:r>
              <a:rPr lang="en-US" dirty="0" err="1"/>
              <a:t>Hamidani</a:t>
            </a:r>
            <a:r>
              <a:rPr lang="en-US" dirty="0"/>
              <a:t> &amp; </a:t>
            </a:r>
            <a:r>
              <a:rPr lang="en-US" dirty="0" err="1"/>
              <a:t>Ioka</a:t>
            </a:r>
            <a:r>
              <a:rPr lang="en-US" dirty="0"/>
              <a:t> 2021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243111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B401D-61F5-1C70-6DA3-032C51A1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730251"/>
            <a:ext cx="7772400" cy="476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2E7A7-DC2A-7FA6-DA1F-D8E34398CB46}"/>
              </a:ext>
            </a:extLst>
          </p:cNvPr>
          <p:cNvSpPr txBox="1"/>
          <p:nvPr/>
        </p:nvSpPr>
        <p:spPr>
          <a:xfrm>
            <a:off x="1077606" y="268586"/>
            <a:ext cx="1003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The deceleration in the electrostatic field depends on the charge-to-mass ratio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1281A-26ED-C26A-D719-7950B996286C}"/>
              </a:ext>
            </a:extLst>
          </p:cNvPr>
          <p:cNvSpPr txBox="1"/>
          <p:nvPr/>
        </p:nvSpPr>
        <p:spPr>
          <a:xfrm>
            <a:off x="2285963" y="5666084"/>
            <a:ext cx="818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Relative velocity </a:t>
            </a:r>
            <a:r>
              <a:rPr lang="en-IL" sz="2400" dirty="0">
                <a:sym typeface="Wingdings" pitchFamily="2" charset="2"/>
              </a:rPr>
              <a:t> inelastic collisions  change in composition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16282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3A785-304B-333A-7D0E-91FD854C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47" y="369394"/>
            <a:ext cx="69088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F28353-C8EF-0E06-8643-752DD55E961F}"/>
                  </a:ext>
                </a:extLst>
              </p:cNvPr>
              <p:cNvSpPr txBox="1"/>
              <p:nvPr/>
            </p:nvSpPr>
            <p:spPr>
              <a:xfrm>
                <a:off x="7451835" y="3244334"/>
                <a:ext cx="1063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I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F28353-C8EF-0E06-8643-752DD55E9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835" y="3244334"/>
                <a:ext cx="1063048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95B87-25F4-A269-68CF-161846944156}"/>
                  </a:ext>
                </a:extLst>
              </p:cNvPr>
              <p:cNvSpPr txBox="1"/>
              <p:nvPr/>
            </p:nvSpPr>
            <p:spPr>
              <a:xfrm>
                <a:off x="2108818" y="5392162"/>
                <a:ext cx="75203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sz="2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IL" sz="2400" dirty="0"/>
                  <a:t> many collisions are above the Coulomb barier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95B87-25F4-A269-68CF-161846944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818" y="5392162"/>
                <a:ext cx="7520392" cy="461665"/>
              </a:xfrm>
              <a:prstGeom prst="rect">
                <a:avLst/>
              </a:prstGeom>
              <a:blipFill>
                <a:blip r:embed="rId4"/>
                <a:stretch>
                  <a:fillRect l="-1349" t="-8108" r="-169" b="-297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794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F0906-2B94-42E4-39EE-85C5FDE3BCD5}"/>
              </a:ext>
            </a:extLst>
          </p:cNvPr>
          <p:cNvSpPr txBox="1"/>
          <p:nvPr/>
        </p:nvSpPr>
        <p:spPr>
          <a:xfrm>
            <a:off x="5208172" y="384200"/>
            <a:ext cx="14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/>
              <a:t>Caveiats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7C35FE-546F-16D8-0A05-F9E2C5F82527}"/>
                  </a:ext>
                </a:extLst>
              </p:cNvPr>
              <p:cNvSpPr txBox="1"/>
              <p:nvPr/>
            </p:nvSpPr>
            <p:spPr>
              <a:xfrm>
                <a:off x="675179" y="1566042"/>
                <a:ext cx="1121202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defTabSz="914400" eaLnBrk="1" latinLnBrk="0" hangingPunct="1">
                  <a:buFont typeface="Arial" panose="020B0604020202020204" pitchFamily="34" charset="0"/>
                  <a:buChar char="•"/>
                </a:pPr>
                <a:r>
                  <a:rPr lang="en-IL" sz="2400" dirty="0"/>
                  <a:t>Pairs –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IL" sz="2400" dirty="0"/>
                  <a:t> pairs are produced. This is expected to alter the shock structure.</a:t>
                </a:r>
              </a:p>
              <a:p>
                <a:pPr marL="285750" indent="-285750" algn="l" defTabSz="914400" eaLnBrk="1" latinLnBrk="0" hangingPunct="1">
                  <a:buFont typeface="Arial" panose="020B0604020202020204" pitchFamily="34" charset="0"/>
                  <a:buChar char="•"/>
                </a:pPr>
                <a:endParaRPr lang="en-IL" sz="2400" dirty="0"/>
              </a:p>
              <a:p>
                <a:pPr marL="285750" indent="-285750" algn="l" defTabSz="914400" eaLnBrk="1" latinLnBrk="0" hangingPunct="1">
                  <a:buFont typeface="Arial" panose="020B0604020202020204" pitchFamily="34" charset="0"/>
                  <a:buChar char="•"/>
                </a:pPr>
                <a:r>
                  <a:rPr lang="en-IL" sz="2400" dirty="0"/>
                  <a:t>Anomolous friction – plasma instabilities may couple the ions on short length scales (plasma skin depth). </a:t>
                </a:r>
                <a:r>
                  <a:rPr lang="en-US" sz="2400" dirty="0"/>
                  <a:t>A</a:t>
                </a:r>
                <a:r>
                  <a:rPr lang="en-IL" sz="2400" dirty="0"/>
                  <a:t>t the relevant </a:t>
                </a:r>
                <a:r>
                  <a:rPr lang="en-US" sz="2400" dirty="0"/>
                  <a:t>densities,</a:t>
                </a:r>
                <a:r>
                  <a:rPr lang="en-IL" sz="2400" dirty="0"/>
                  <a:t> the scale separation is </a:t>
                </a:r>
                <a:r>
                  <a:rPr lang="en-US" sz="2400" dirty="0"/>
                  <a:t>moderate,</a:t>
                </a:r>
                <a:r>
                  <a:rPr lang="en-IL" sz="2400" dirty="0"/>
                  <a:t> so exact calculation is needed.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7C35FE-546F-16D8-0A05-F9E2C5F82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79" y="1566042"/>
                <a:ext cx="11212021" cy="1938992"/>
              </a:xfrm>
              <a:prstGeom prst="rect">
                <a:avLst/>
              </a:prstGeom>
              <a:blipFill>
                <a:blip r:embed="rId2"/>
                <a:stretch>
                  <a:fillRect l="-792" t="-1961" b="-653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2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240DA-44F4-5317-7C11-7D07AFE2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92" y="1532870"/>
            <a:ext cx="6376062" cy="379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2ED30-3201-F270-1550-35163A807EE4}"/>
              </a:ext>
            </a:extLst>
          </p:cNvPr>
          <p:cNvSpPr txBox="1"/>
          <p:nvPr/>
        </p:nvSpPr>
        <p:spPr>
          <a:xfrm>
            <a:off x="4286992" y="237507"/>
            <a:ext cx="3205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/>
              <a:t>A note on measuring H</a:t>
            </a:r>
            <a:r>
              <a:rPr lang="en-IL" sz="2400" b="1" baseline="-25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FCAE3-79A0-B862-B677-6BFD9C7FC9CA}"/>
              </a:ext>
            </a:extLst>
          </p:cNvPr>
          <p:cNvSpPr txBox="1"/>
          <p:nvPr/>
        </p:nvSpPr>
        <p:spPr>
          <a:xfrm>
            <a:off x="2516558" y="1071205"/>
            <a:ext cx="715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Constraining the viewing angle improves the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CF98A-FADA-3E8C-79C7-CA42A2ECD265}"/>
              </a:ext>
            </a:extLst>
          </p:cNvPr>
          <p:cNvSpPr txBox="1"/>
          <p:nvPr/>
        </p:nvSpPr>
        <p:spPr>
          <a:xfrm>
            <a:off x="615536" y="5325130"/>
            <a:ext cx="1096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</a:t>
            </a:r>
            <a:r>
              <a:rPr lang="en-IL" sz="2400" dirty="0"/>
              <a:t>ight curve + VLBI images constraints can be largely insensitive to the jet structure (Govreen-Segal &amp; Nakar 2023)</a:t>
            </a:r>
          </a:p>
        </p:txBody>
      </p:sp>
    </p:spTree>
    <p:extLst>
      <p:ext uri="{BB962C8B-B14F-4D97-AF65-F5344CB8AC3E}">
        <p14:creationId xmlns:p14="http://schemas.microsoft.com/office/powerpoint/2010/main" val="265425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BC29-6765-C18F-A318-C355D7D5FB94}"/>
              </a:ext>
            </a:extLst>
          </p:cNvPr>
          <p:cNvSpPr txBox="1"/>
          <p:nvPr/>
        </p:nvSpPr>
        <p:spPr>
          <a:xfrm>
            <a:off x="4659263" y="273131"/>
            <a:ext cx="3304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/>
              <a:t>Take home messages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8A467-899F-2D3A-205D-48EC5E4DCF99}"/>
              </a:ext>
            </a:extLst>
          </p:cNvPr>
          <p:cNvSpPr txBox="1"/>
          <p:nvPr/>
        </p:nvSpPr>
        <p:spPr>
          <a:xfrm>
            <a:off x="961901" y="1235033"/>
            <a:ext cx="106996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u="sng" dirty="0"/>
              <a:t>Jet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dirty="0"/>
              <a:t>There is a simple (</a:t>
            </a:r>
            <a:r>
              <a:rPr lang="en-US" sz="2400" dirty="0"/>
              <a:t>necessary</a:t>
            </a:r>
            <a:r>
              <a:rPr lang="en-IL" sz="2400" dirty="0"/>
              <a:t> but insuficient) breakout criterion for jets in merger ejecta, which depends only on the jet and ejecta total energy and the jet opening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dirty="0"/>
              <a:t>Jet propagation may be delayed for a long time before the jet starts propagating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dirty="0"/>
              <a:t>Lower luminosity sGRBs are probably acomponied by less massive ejecta than GW170817 (at least along the poles)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  <a:p>
            <a:r>
              <a:rPr lang="en-IL" sz="2400" u="sng" dirty="0"/>
              <a:t>Shocks in the ejecta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2400" dirty="0"/>
              <a:t>The composition of shocked ejecta may be significantly different than the one predicted by current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1884613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A96E0-8E52-59C9-8839-426BAC952F35}"/>
              </a:ext>
            </a:extLst>
          </p:cNvPr>
          <p:cNvSpPr txBox="1"/>
          <p:nvPr/>
        </p:nvSpPr>
        <p:spPr>
          <a:xfrm>
            <a:off x="5350732" y="2945081"/>
            <a:ext cx="1490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682103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6706A-8A08-DE69-C8B1-3CF1D7BCDD3F}"/>
              </a:ext>
            </a:extLst>
          </p:cNvPr>
          <p:cNvSpPr txBox="1"/>
          <p:nvPr/>
        </p:nvSpPr>
        <p:spPr>
          <a:xfrm>
            <a:off x="2996456" y="2779835"/>
            <a:ext cx="647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Determining the ejecta mass with the Katz integral</a:t>
            </a:r>
          </a:p>
        </p:txBody>
      </p:sp>
    </p:spTree>
    <p:extLst>
      <p:ext uri="{BB962C8B-B14F-4D97-AF65-F5344CB8AC3E}">
        <p14:creationId xmlns:p14="http://schemas.microsoft.com/office/powerpoint/2010/main" val="40985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11272-5A7F-E1B9-C16F-CEF01257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445" y="949891"/>
            <a:ext cx="6214112" cy="3997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64B8C-46CB-D4A5-363D-B73FBEED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99" y="5035464"/>
            <a:ext cx="4445403" cy="7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38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0798" y="270112"/>
            <a:ext cx="3451777" cy="4293852"/>
            <a:chOff x="343363" y="1771649"/>
            <a:chExt cx="2574863" cy="33575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363" y="1771649"/>
              <a:ext cx="2574863" cy="3357563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1675293" y="2416580"/>
              <a:ext cx="291730" cy="2612143"/>
            </a:xfrm>
            <a:custGeom>
              <a:avLst/>
              <a:gdLst>
                <a:gd name="connsiteX0" fmla="*/ 0 w 397897"/>
                <a:gd name="connsiteY0" fmla="*/ 3418889 h 3418889"/>
                <a:gd name="connsiteX1" fmla="*/ 147145 w 397897"/>
                <a:gd name="connsiteY1" fmla="*/ 2651634 h 3418889"/>
                <a:gd name="connsiteX2" fmla="*/ 136635 w 397897"/>
                <a:gd name="connsiteY2" fmla="*/ 160682 h 3418889"/>
                <a:gd name="connsiteX3" fmla="*/ 378373 w 397897"/>
                <a:gd name="connsiteY3" fmla="*/ 307827 h 3418889"/>
                <a:gd name="connsiteX4" fmla="*/ 388883 w 397897"/>
                <a:gd name="connsiteY4" fmla="*/ 801813 h 3418889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471"/>
                <a:gd name="connsiteY0" fmla="*/ 3397581 h 3397581"/>
                <a:gd name="connsiteX1" fmla="*/ 89272 w 397471"/>
                <a:gd name="connsiteY1" fmla="*/ 2404619 h 3397581"/>
                <a:gd name="connsiteX2" fmla="*/ 142422 w 397471"/>
                <a:gd name="connsiteY2" fmla="*/ 145161 h 3397581"/>
                <a:gd name="connsiteX3" fmla="*/ 378373 w 397471"/>
                <a:gd name="connsiteY3" fmla="*/ 286519 h 3397581"/>
                <a:gd name="connsiteX4" fmla="*/ 388883 w 397471"/>
                <a:gd name="connsiteY4" fmla="*/ 780505 h 3397581"/>
                <a:gd name="connsiteX0" fmla="*/ 0 w 397471"/>
                <a:gd name="connsiteY0" fmla="*/ 3392477 h 3392477"/>
                <a:gd name="connsiteX1" fmla="*/ 89272 w 397471"/>
                <a:gd name="connsiteY1" fmla="*/ 2399515 h 3392477"/>
                <a:gd name="connsiteX2" fmla="*/ 142422 w 397471"/>
                <a:gd name="connsiteY2" fmla="*/ 140057 h 3392477"/>
                <a:gd name="connsiteX3" fmla="*/ 378373 w 397471"/>
                <a:gd name="connsiteY3" fmla="*/ 281415 h 3392477"/>
                <a:gd name="connsiteX4" fmla="*/ 388883 w 397471"/>
                <a:gd name="connsiteY4" fmla="*/ 775401 h 3392477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0045"/>
                <a:gd name="connsiteY0" fmla="*/ 3381487 h 3381487"/>
                <a:gd name="connsiteX1" fmla="*/ 89272 w 390045"/>
                <a:gd name="connsiteY1" fmla="*/ 2388525 h 3381487"/>
                <a:gd name="connsiteX2" fmla="*/ 142422 w 390045"/>
                <a:gd name="connsiteY2" fmla="*/ 129067 h 3381487"/>
                <a:gd name="connsiteX3" fmla="*/ 212003 w 390045"/>
                <a:gd name="connsiteY3" fmla="*/ 5337 h 3381487"/>
                <a:gd name="connsiteX4" fmla="*/ 366798 w 390045"/>
                <a:gd name="connsiteY4" fmla="*/ 276213 h 3381487"/>
                <a:gd name="connsiteX5" fmla="*/ 388883 w 390045"/>
                <a:gd name="connsiteY5" fmla="*/ 764411 h 3381487"/>
                <a:gd name="connsiteX0" fmla="*/ 0 w 388883"/>
                <a:gd name="connsiteY0" fmla="*/ 3381487 h 3381487"/>
                <a:gd name="connsiteX1" fmla="*/ 89272 w 388883"/>
                <a:gd name="connsiteY1" fmla="*/ 2388525 h 3381487"/>
                <a:gd name="connsiteX2" fmla="*/ 142422 w 388883"/>
                <a:gd name="connsiteY2" fmla="*/ 129067 h 3381487"/>
                <a:gd name="connsiteX3" fmla="*/ 212003 w 388883"/>
                <a:gd name="connsiteY3" fmla="*/ 5337 h 3381487"/>
                <a:gd name="connsiteX4" fmla="*/ 366798 w 388883"/>
                <a:gd name="connsiteY4" fmla="*/ 276213 h 3381487"/>
                <a:gd name="connsiteX5" fmla="*/ 388883 w 388883"/>
                <a:gd name="connsiteY5" fmla="*/ 764411 h 3381487"/>
                <a:gd name="connsiteX0" fmla="*/ 0 w 366798"/>
                <a:gd name="connsiteY0" fmla="*/ 3381487 h 3381487"/>
                <a:gd name="connsiteX1" fmla="*/ 89272 w 366798"/>
                <a:gd name="connsiteY1" fmla="*/ 2388525 h 3381487"/>
                <a:gd name="connsiteX2" fmla="*/ 142422 w 366798"/>
                <a:gd name="connsiteY2" fmla="*/ 129067 h 3381487"/>
                <a:gd name="connsiteX3" fmla="*/ 212003 w 366798"/>
                <a:gd name="connsiteY3" fmla="*/ 5337 h 3381487"/>
                <a:gd name="connsiteX4" fmla="*/ 366798 w 366798"/>
                <a:gd name="connsiteY4" fmla="*/ 276213 h 3381487"/>
                <a:gd name="connsiteX0" fmla="*/ 0 w 378373"/>
                <a:gd name="connsiteY0" fmla="*/ 3381487 h 3381487"/>
                <a:gd name="connsiteX1" fmla="*/ 89272 w 378373"/>
                <a:gd name="connsiteY1" fmla="*/ 2388525 h 3381487"/>
                <a:gd name="connsiteX2" fmla="*/ 142422 w 378373"/>
                <a:gd name="connsiteY2" fmla="*/ 129067 h 3381487"/>
                <a:gd name="connsiteX3" fmla="*/ 212003 w 378373"/>
                <a:gd name="connsiteY3" fmla="*/ 5337 h 3381487"/>
                <a:gd name="connsiteX4" fmla="*/ 378373 w 378373"/>
                <a:gd name="connsiteY4" fmla="*/ 374598 h 3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73" h="3381487">
                  <a:moveTo>
                    <a:pt x="0" y="3381487"/>
                  </a:moveTo>
                  <a:cubicBezTo>
                    <a:pt x="137422" y="1857265"/>
                    <a:pt x="65535" y="2930595"/>
                    <a:pt x="89272" y="2388525"/>
                  </a:cubicBezTo>
                  <a:cubicBezTo>
                    <a:pt x="113009" y="1846455"/>
                    <a:pt x="133542" y="219536"/>
                    <a:pt x="142422" y="129067"/>
                  </a:cubicBezTo>
                  <a:cubicBezTo>
                    <a:pt x="151302" y="38598"/>
                    <a:pt x="172678" y="-18223"/>
                    <a:pt x="212003" y="5337"/>
                  </a:cubicBezTo>
                  <a:cubicBezTo>
                    <a:pt x="367075" y="5748"/>
                    <a:pt x="377807" y="233983"/>
                    <a:pt x="378373" y="374598"/>
                  </a:cubicBezTo>
                </a:path>
              </a:pathLst>
            </a:custGeom>
            <a:ln>
              <a:round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1409195" y="2416580"/>
              <a:ext cx="268100" cy="2590876"/>
            </a:xfrm>
            <a:custGeom>
              <a:avLst/>
              <a:gdLst>
                <a:gd name="connsiteX0" fmla="*/ 0 w 397897"/>
                <a:gd name="connsiteY0" fmla="*/ 3418889 h 3418889"/>
                <a:gd name="connsiteX1" fmla="*/ 147145 w 397897"/>
                <a:gd name="connsiteY1" fmla="*/ 2651634 h 3418889"/>
                <a:gd name="connsiteX2" fmla="*/ 136635 w 397897"/>
                <a:gd name="connsiteY2" fmla="*/ 160682 h 3418889"/>
                <a:gd name="connsiteX3" fmla="*/ 378373 w 397897"/>
                <a:gd name="connsiteY3" fmla="*/ 307827 h 3418889"/>
                <a:gd name="connsiteX4" fmla="*/ 388883 w 397897"/>
                <a:gd name="connsiteY4" fmla="*/ 801813 h 3418889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471"/>
                <a:gd name="connsiteY0" fmla="*/ 3397581 h 3397581"/>
                <a:gd name="connsiteX1" fmla="*/ 89272 w 397471"/>
                <a:gd name="connsiteY1" fmla="*/ 2404619 h 3397581"/>
                <a:gd name="connsiteX2" fmla="*/ 142422 w 397471"/>
                <a:gd name="connsiteY2" fmla="*/ 145161 h 3397581"/>
                <a:gd name="connsiteX3" fmla="*/ 378373 w 397471"/>
                <a:gd name="connsiteY3" fmla="*/ 286519 h 3397581"/>
                <a:gd name="connsiteX4" fmla="*/ 388883 w 397471"/>
                <a:gd name="connsiteY4" fmla="*/ 780505 h 3397581"/>
                <a:gd name="connsiteX0" fmla="*/ 0 w 397471"/>
                <a:gd name="connsiteY0" fmla="*/ 3392477 h 3392477"/>
                <a:gd name="connsiteX1" fmla="*/ 89272 w 397471"/>
                <a:gd name="connsiteY1" fmla="*/ 2399515 h 3392477"/>
                <a:gd name="connsiteX2" fmla="*/ 142422 w 397471"/>
                <a:gd name="connsiteY2" fmla="*/ 140057 h 3392477"/>
                <a:gd name="connsiteX3" fmla="*/ 378373 w 397471"/>
                <a:gd name="connsiteY3" fmla="*/ 281415 h 3392477"/>
                <a:gd name="connsiteX4" fmla="*/ 388883 w 397471"/>
                <a:gd name="connsiteY4" fmla="*/ 775401 h 3392477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0045"/>
                <a:gd name="connsiteY0" fmla="*/ 3381487 h 3381487"/>
                <a:gd name="connsiteX1" fmla="*/ 89272 w 390045"/>
                <a:gd name="connsiteY1" fmla="*/ 2388525 h 3381487"/>
                <a:gd name="connsiteX2" fmla="*/ 142422 w 390045"/>
                <a:gd name="connsiteY2" fmla="*/ 129067 h 3381487"/>
                <a:gd name="connsiteX3" fmla="*/ 212003 w 390045"/>
                <a:gd name="connsiteY3" fmla="*/ 5337 h 3381487"/>
                <a:gd name="connsiteX4" fmla="*/ 366798 w 390045"/>
                <a:gd name="connsiteY4" fmla="*/ 276213 h 3381487"/>
                <a:gd name="connsiteX5" fmla="*/ 388883 w 390045"/>
                <a:gd name="connsiteY5" fmla="*/ 764411 h 3381487"/>
                <a:gd name="connsiteX0" fmla="*/ 0 w 388883"/>
                <a:gd name="connsiteY0" fmla="*/ 3381487 h 3381487"/>
                <a:gd name="connsiteX1" fmla="*/ 89272 w 388883"/>
                <a:gd name="connsiteY1" fmla="*/ 2388525 h 3381487"/>
                <a:gd name="connsiteX2" fmla="*/ 142422 w 388883"/>
                <a:gd name="connsiteY2" fmla="*/ 129067 h 3381487"/>
                <a:gd name="connsiteX3" fmla="*/ 212003 w 388883"/>
                <a:gd name="connsiteY3" fmla="*/ 5337 h 3381487"/>
                <a:gd name="connsiteX4" fmla="*/ 366798 w 388883"/>
                <a:gd name="connsiteY4" fmla="*/ 276213 h 3381487"/>
                <a:gd name="connsiteX5" fmla="*/ 388883 w 388883"/>
                <a:gd name="connsiteY5" fmla="*/ 764411 h 3381487"/>
                <a:gd name="connsiteX0" fmla="*/ 0 w 366798"/>
                <a:gd name="connsiteY0" fmla="*/ 3381487 h 3381487"/>
                <a:gd name="connsiteX1" fmla="*/ 89272 w 366798"/>
                <a:gd name="connsiteY1" fmla="*/ 2388525 h 3381487"/>
                <a:gd name="connsiteX2" fmla="*/ 142422 w 366798"/>
                <a:gd name="connsiteY2" fmla="*/ 129067 h 3381487"/>
                <a:gd name="connsiteX3" fmla="*/ 212003 w 366798"/>
                <a:gd name="connsiteY3" fmla="*/ 5337 h 3381487"/>
                <a:gd name="connsiteX4" fmla="*/ 366798 w 366798"/>
                <a:gd name="connsiteY4" fmla="*/ 276213 h 3381487"/>
                <a:gd name="connsiteX0" fmla="*/ 0 w 378373"/>
                <a:gd name="connsiteY0" fmla="*/ 3381487 h 3381487"/>
                <a:gd name="connsiteX1" fmla="*/ 89272 w 378373"/>
                <a:gd name="connsiteY1" fmla="*/ 2388525 h 3381487"/>
                <a:gd name="connsiteX2" fmla="*/ 142422 w 378373"/>
                <a:gd name="connsiteY2" fmla="*/ 129067 h 3381487"/>
                <a:gd name="connsiteX3" fmla="*/ 212003 w 378373"/>
                <a:gd name="connsiteY3" fmla="*/ 5337 h 3381487"/>
                <a:gd name="connsiteX4" fmla="*/ 378373 w 378373"/>
                <a:gd name="connsiteY4" fmla="*/ 374598 h 3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73" h="3381487">
                  <a:moveTo>
                    <a:pt x="0" y="3381487"/>
                  </a:moveTo>
                  <a:cubicBezTo>
                    <a:pt x="137422" y="1857265"/>
                    <a:pt x="65535" y="2930595"/>
                    <a:pt x="89272" y="2388525"/>
                  </a:cubicBezTo>
                  <a:cubicBezTo>
                    <a:pt x="113009" y="1846455"/>
                    <a:pt x="133542" y="219536"/>
                    <a:pt x="142422" y="129067"/>
                  </a:cubicBezTo>
                  <a:cubicBezTo>
                    <a:pt x="151302" y="38598"/>
                    <a:pt x="172678" y="-18223"/>
                    <a:pt x="212003" y="5337"/>
                  </a:cubicBezTo>
                  <a:cubicBezTo>
                    <a:pt x="367075" y="5748"/>
                    <a:pt x="377807" y="233983"/>
                    <a:pt x="378373" y="374598"/>
                  </a:cubicBezTo>
                </a:path>
              </a:pathLst>
            </a:custGeom>
            <a:ln>
              <a:round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1742456" y="4436019"/>
              <a:ext cx="4096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782399" y="2741267"/>
              <a:ext cx="4506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579097" y="2735480"/>
              <a:ext cx="0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616503" y="4446618"/>
              <a:ext cx="15763" cy="747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159538" y="2503288"/>
              <a:ext cx="186495" cy="1094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414007" y="3158097"/>
              <a:ext cx="175219" cy="547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031021" y="2558004"/>
              <a:ext cx="163417" cy="1094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766794" y="3212814"/>
              <a:ext cx="153735" cy="5471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246665" y="4643901"/>
            <a:ext cx="20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Bromberg et al 2011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2981" y="270111"/>
            <a:ext cx="5877674" cy="4713361"/>
            <a:chOff x="2019509" y="416688"/>
            <a:chExt cx="8103020" cy="6529510"/>
          </a:xfrm>
        </p:grpSpPr>
        <p:grpSp>
          <p:nvGrpSpPr>
            <p:cNvPr id="16" name="Group 15"/>
            <p:cNvGrpSpPr/>
            <p:nvPr/>
          </p:nvGrpSpPr>
          <p:grpSpPr>
            <a:xfrm>
              <a:off x="3257952" y="416688"/>
              <a:ext cx="5775192" cy="6529510"/>
              <a:chOff x="3674641" y="328490"/>
              <a:chExt cx="5775192" cy="652951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/>
              <a:srcRect r="6481"/>
              <a:stretch/>
            </p:blipFill>
            <p:spPr>
              <a:xfrm>
                <a:off x="3674641" y="328490"/>
                <a:ext cx="5775192" cy="652951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/>
              <a:srcRect l="52240" t="1824" r="6836" b="7856"/>
              <a:stretch/>
            </p:blipFill>
            <p:spPr>
              <a:xfrm flipH="1">
                <a:off x="3729722" y="532436"/>
                <a:ext cx="2856271" cy="5729467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 rot="5400000">
              <a:off x="8263422" y="3176302"/>
              <a:ext cx="3081758" cy="63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Density [gr/cm</a:t>
              </a:r>
              <a:r>
                <a:rPr lang="en-US" sz="2400" baseline="30000" dirty="0"/>
                <a:t>3</a:t>
              </a:r>
              <a:r>
                <a:rPr lang="en-US" sz="2400" dirty="0"/>
                <a:t>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11114" y="3095764"/>
              <a:ext cx="4453245" cy="63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Energy per baryon [mc</a:t>
              </a:r>
              <a:r>
                <a:rPr lang="en-US" sz="2400" baseline="30000" dirty="0"/>
                <a:t>2</a:t>
              </a:r>
              <a:r>
                <a:rPr lang="en-US" sz="2400" dirty="0"/>
                <a:t>]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28396" y="759529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10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1348" y="2092551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2798" y="3413993"/>
              <a:ext cx="476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0.1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37405" y="4781738"/>
              <a:ext cx="593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0.01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12011" y="5987433"/>
              <a:ext cx="7104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0.001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14660" y="759529"/>
              <a:ext cx="497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3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44718" y="1796433"/>
              <a:ext cx="497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2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033143" y="2833337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058221" y="3900135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71723" y="4966935"/>
              <a:ext cx="476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0.1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050500" y="5987442"/>
              <a:ext cx="593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0.01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98233" y="4740474"/>
            <a:ext cx="196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Harrison et al 2018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53910" y="0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Head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585142" y="284268"/>
            <a:ext cx="49694" cy="4148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99825" y="725556"/>
            <a:ext cx="937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Inner</a:t>
            </a:r>
          </a:p>
          <a:p>
            <a:r>
              <a:rPr lang="en-US" sz="2000" dirty="0"/>
              <a:t>cocoon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021655" y="1042652"/>
            <a:ext cx="392562" cy="599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519779" y="3556057"/>
            <a:ext cx="937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Outer</a:t>
            </a:r>
          </a:p>
          <a:p>
            <a:r>
              <a:rPr lang="en-US" sz="2000" dirty="0"/>
              <a:t>cocoon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513060" y="3421045"/>
            <a:ext cx="42377" cy="45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6200000">
            <a:off x="3278627" y="2177107"/>
            <a:ext cx="53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Jet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89416" y="3724750"/>
            <a:ext cx="1374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Collimation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shock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3039500" y="4078693"/>
            <a:ext cx="406489" cy="1145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97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CDA7B-6FDB-7CA2-FFA9-8E7D06F3F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50" y="839313"/>
            <a:ext cx="9802139" cy="5179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FEFA3-85A7-D1E6-B9FE-7B42E2FE6664}"/>
              </a:ext>
            </a:extLst>
          </p:cNvPr>
          <p:cNvSpPr txBox="1"/>
          <p:nvPr/>
        </p:nvSpPr>
        <p:spPr>
          <a:xfrm>
            <a:off x="3812586" y="198130"/>
            <a:ext cx="456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dirty="0"/>
              <a:t>Numerical test and calibration</a:t>
            </a:r>
          </a:p>
        </p:txBody>
      </p:sp>
    </p:spTree>
    <p:extLst>
      <p:ext uri="{BB962C8B-B14F-4D97-AF65-F5344CB8AC3E}">
        <p14:creationId xmlns:p14="http://schemas.microsoft.com/office/powerpoint/2010/main" val="8106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apezoid 12">
            <a:extLst>
              <a:ext uri="{FF2B5EF4-FFF2-40B4-BE49-F238E27FC236}">
                <a16:creationId xmlns:a16="http://schemas.microsoft.com/office/drawing/2014/main" id="{D9EB97E6-76A5-129E-2BC6-49D420E6692C}"/>
              </a:ext>
            </a:extLst>
          </p:cNvPr>
          <p:cNvSpPr/>
          <p:nvPr/>
        </p:nvSpPr>
        <p:spPr>
          <a:xfrm>
            <a:off x="3101633" y="3291847"/>
            <a:ext cx="288235" cy="695739"/>
          </a:xfrm>
          <a:prstGeom prst="trapezoi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DFEBCA-E39E-82BF-3081-676C0A594557}"/>
              </a:ext>
            </a:extLst>
          </p:cNvPr>
          <p:cNvSpPr/>
          <p:nvPr/>
        </p:nvSpPr>
        <p:spPr>
          <a:xfrm>
            <a:off x="3101634" y="3028459"/>
            <a:ext cx="288235" cy="2981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03125971-8776-D50C-A382-91374F275133}"/>
              </a:ext>
            </a:extLst>
          </p:cNvPr>
          <p:cNvSpPr/>
          <p:nvPr/>
        </p:nvSpPr>
        <p:spPr>
          <a:xfrm>
            <a:off x="2333009" y="2839616"/>
            <a:ext cx="1818861" cy="695739"/>
          </a:xfrm>
          <a:prstGeom prst="donut">
            <a:avLst>
              <a:gd name="adj" fmla="val 24759"/>
            </a:avLst>
          </a:prstGeom>
          <a:solidFill>
            <a:srgbClr val="FF63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C1A45FB-F838-937C-B6DA-B4F4F8945F74}"/>
              </a:ext>
            </a:extLst>
          </p:cNvPr>
          <p:cNvSpPr/>
          <p:nvPr/>
        </p:nvSpPr>
        <p:spPr>
          <a:xfrm rot="10800000">
            <a:off x="3101633" y="2341834"/>
            <a:ext cx="288235" cy="695739"/>
          </a:xfrm>
          <a:prstGeom prst="trapezoi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7B3A5-C49A-C10C-8BAC-AFE66EBC4841}"/>
              </a:ext>
            </a:extLst>
          </p:cNvPr>
          <p:cNvSpPr txBox="1"/>
          <p:nvPr/>
        </p:nvSpPr>
        <p:spPr>
          <a:xfrm>
            <a:off x="6890402" y="3987586"/>
            <a:ext cx="5140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t=0 – merger time</a:t>
            </a:r>
          </a:p>
          <a:p>
            <a:r>
              <a:rPr lang="en-US" sz="2800" dirty="0"/>
              <a:t>t</a:t>
            </a:r>
            <a:r>
              <a:rPr lang="en-US" sz="2800" baseline="-25000" dirty="0"/>
              <a:t>d </a:t>
            </a:r>
            <a:r>
              <a:rPr lang="en-US" sz="2800" dirty="0"/>
              <a:t>– jet launch starts (delay time)   </a:t>
            </a:r>
            <a:endParaRPr lang="en-IL" sz="28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E544EE04-4F4D-49C7-5B96-BC6C4D214676}"/>
              </a:ext>
            </a:extLst>
          </p:cNvPr>
          <p:cNvSpPr/>
          <p:nvPr/>
        </p:nvSpPr>
        <p:spPr>
          <a:xfrm>
            <a:off x="160639" y="197708"/>
            <a:ext cx="6120000" cy="6120000"/>
          </a:xfrm>
          <a:prstGeom prst="donut">
            <a:avLst>
              <a:gd name="adj" fmla="val 19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1CC6C6-7027-E967-68C5-978F1D24637B}"/>
              </a:ext>
            </a:extLst>
          </p:cNvPr>
          <p:cNvCxnSpPr>
            <a:cxnSpLocks/>
          </p:cNvCxnSpPr>
          <p:nvPr/>
        </p:nvCxnSpPr>
        <p:spPr>
          <a:xfrm flipH="1" flipV="1">
            <a:off x="1902623" y="548657"/>
            <a:ext cx="1272055" cy="247980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1BE2A9-6083-F658-935E-6CDDC4144A5A}"/>
              </a:ext>
            </a:extLst>
          </p:cNvPr>
          <p:cNvSpPr txBox="1"/>
          <p:nvPr/>
        </p:nvSpPr>
        <p:spPr>
          <a:xfrm>
            <a:off x="2122628" y="306080"/>
            <a:ext cx="77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r=</a:t>
            </a:r>
            <a:r>
              <a:rPr lang="en-US" sz="2800" dirty="0" err="1"/>
              <a:t>vt</a:t>
            </a:r>
            <a:endParaRPr lang="en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B0A969-2CCB-503E-A6F0-03A1831537F3}"/>
                  </a:ext>
                </a:extLst>
              </p:cNvPr>
              <p:cNvSpPr txBox="1"/>
              <p:nvPr/>
            </p:nvSpPr>
            <p:spPr>
              <a:xfrm>
                <a:off x="2299445" y="733832"/>
                <a:ext cx="15288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B0A969-2CCB-503E-A6F0-03A18315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45" y="733832"/>
                <a:ext cx="1528880" cy="523220"/>
              </a:xfrm>
              <a:prstGeom prst="rect">
                <a:avLst/>
              </a:prstGeom>
              <a:blipFill>
                <a:blip r:embed="rId2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A3EC05-84D2-28AC-C641-AFA32D2CF7D3}"/>
                  </a:ext>
                </a:extLst>
              </p:cNvPr>
              <p:cNvSpPr txBox="1"/>
              <p:nvPr/>
            </p:nvSpPr>
            <p:spPr>
              <a:xfrm>
                <a:off x="6096000" y="189146"/>
                <a:ext cx="6232634" cy="1599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e-IL" sz="2400" dirty="0"/>
                  <a:t>H</a:t>
                </a:r>
                <a:r>
                  <a:rPr lang="en-US" sz="2400" dirty="0" err="1"/>
                  <a:t>omologous</a:t>
                </a:r>
                <a:r>
                  <a:rPr lang="en-US" sz="2400" dirty="0"/>
                  <a:t> outflow -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sz="2400" dirty="0"/>
                  <a:t> 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(Observations suggest that in GW170817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dirty="0"/>
                  <a:t> )</a:t>
                </a:r>
                <a:endParaRPr lang="en-IL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he-IL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e-IL" sz="2400" dirty="0" err="1"/>
                  <a:t>N</a:t>
                </a:r>
                <a:r>
                  <a:rPr lang="en-US" sz="2400" dirty="0"/>
                  <a:t>o strong angular dependence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A3EC05-84D2-28AC-C641-AFA32D2CF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9146"/>
                <a:ext cx="6232634" cy="1599412"/>
              </a:xfrm>
              <a:prstGeom prst="rect">
                <a:avLst/>
              </a:prstGeom>
              <a:blipFill>
                <a:blip r:embed="rId3"/>
                <a:stretch>
                  <a:fillRect l="-1629" t="-1575" r="-1426" b="-629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5AD5DD-3377-8A9D-BCA4-FEB40BD7849D}"/>
                  </a:ext>
                </a:extLst>
              </p:cNvPr>
              <p:cNvSpPr txBox="1"/>
              <p:nvPr/>
            </p:nvSpPr>
            <p:spPr>
              <a:xfrm>
                <a:off x="8569462" y="5245444"/>
                <a:ext cx="1026115" cy="851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5AD5DD-3377-8A9D-BCA4-FEB40BD7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462" y="5245444"/>
                <a:ext cx="1026115" cy="851002"/>
              </a:xfrm>
              <a:prstGeom prst="rect">
                <a:avLst/>
              </a:prstGeom>
              <a:blipFill>
                <a:blip r:embed="rId4"/>
                <a:stretch>
                  <a:fillRect l="-4878" r="-2439" b="-869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D79F610E-1D1A-9A0F-2933-02521B9B0016}"/>
              </a:ext>
            </a:extLst>
          </p:cNvPr>
          <p:cNvSpPr/>
          <p:nvPr/>
        </p:nvSpPr>
        <p:spPr>
          <a:xfrm>
            <a:off x="2288937" y="4026752"/>
            <a:ext cx="2100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/>
              <a:t>Weakly magnetized</a:t>
            </a:r>
          </a:p>
          <a:p>
            <a:pPr algn="l"/>
            <a:r>
              <a:rPr lang="en-US" dirty="0"/>
              <a:t>or Unmagnetized jet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16044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204E0D4-9BCE-4A78-6F1B-18C4BB58F1B5}"/>
              </a:ext>
            </a:extLst>
          </p:cNvPr>
          <p:cNvSpPr/>
          <p:nvPr/>
        </p:nvSpPr>
        <p:spPr>
          <a:xfrm>
            <a:off x="5111788" y="370852"/>
            <a:ext cx="6389751" cy="238485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E20A64-A5B1-7BAF-E7AB-051DCE4AD599}"/>
              </a:ext>
            </a:extLst>
          </p:cNvPr>
          <p:cNvGrpSpPr/>
          <p:nvPr/>
        </p:nvGrpSpPr>
        <p:grpSpPr>
          <a:xfrm>
            <a:off x="1149620" y="912664"/>
            <a:ext cx="3451777" cy="4293852"/>
            <a:chOff x="343363" y="1771649"/>
            <a:chExt cx="2574863" cy="3357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8F9C3A-4C45-297A-CA87-38BA5C60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363" y="1771649"/>
              <a:ext cx="2574863" cy="3357563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6D239F-F42F-EE2C-D0AC-D346610FDCF0}"/>
                </a:ext>
              </a:extLst>
            </p:cNvPr>
            <p:cNvSpPr/>
            <p:nvPr/>
          </p:nvSpPr>
          <p:spPr>
            <a:xfrm>
              <a:off x="1675293" y="2416580"/>
              <a:ext cx="291730" cy="2612143"/>
            </a:xfrm>
            <a:custGeom>
              <a:avLst/>
              <a:gdLst>
                <a:gd name="connsiteX0" fmla="*/ 0 w 397897"/>
                <a:gd name="connsiteY0" fmla="*/ 3418889 h 3418889"/>
                <a:gd name="connsiteX1" fmla="*/ 147145 w 397897"/>
                <a:gd name="connsiteY1" fmla="*/ 2651634 h 3418889"/>
                <a:gd name="connsiteX2" fmla="*/ 136635 w 397897"/>
                <a:gd name="connsiteY2" fmla="*/ 160682 h 3418889"/>
                <a:gd name="connsiteX3" fmla="*/ 378373 w 397897"/>
                <a:gd name="connsiteY3" fmla="*/ 307827 h 3418889"/>
                <a:gd name="connsiteX4" fmla="*/ 388883 w 397897"/>
                <a:gd name="connsiteY4" fmla="*/ 801813 h 3418889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471"/>
                <a:gd name="connsiteY0" fmla="*/ 3397581 h 3397581"/>
                <a:gd name="connsiteX1" fmla="*/ 89272 w 397471"/>
                <a:gd name="connsiteY1" fmla="*/ 2404619 h 3397581"/>
                <a:gd name="connsiteX2" fmla="*/ 142422 w 397471"/>
                <a:gd name="connsiteY2" fmla="*/ 145161 h 3397581"/>
                <a:gd name="connsiteX3" fmla="*/ 378373 w 397471"/>
                <a:gd name="connsiteY3" fmla="*/ 286519 h 3397581"/>
                <a:gd name="connsiteX4" fmla="*/ 388883 w 397471"/>
                <a:gd name="connsiteY4" fmla="*/ 780505 h 3397581"/>
                <a:gd name="connsiteX0" fmla="*/ 0 w 397471"/>
                <a:gd name="connsiteY0" fmla="*/ 3392477 h 3392477"/>
                <a:gd name="connsiteX1" fmla="*/ 89272 w 397471"/>
                <a:gd name="connsiteY1" fmla="*/ 2399515 h 3392477"/>
                <a:gd name="connsiteX2" fmla="*/ 142422 w 397471"/>
                <a:gd name="connsiteY2" fmla="*/ 140057 h 3392477"/>
                <a:gd name="connsiteX3" fmla="*/ 378373 w 397471"/>
                <a:gd name="connsiteY3" fmla="*/ 281415 h 3392477"/>
                <a:gd name="connsiteX4" fmla="*/ 388883 w 397471"/>
                <a:gd name="connsiteY4" fmla="*/ 775401 h 3392477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0045"/>
                <a:gd name="connsiteY0" fmla="*/ 3381487 h 3381487"/>
                <a:gd name="connsiteX1" fmla="*/ 89272 w 390045"/>
                <a:gd name="connsiteY1" fmla="*/ 2388525 h 3381487"/>
                <a:gd name="connsiteX2" fmla="*/ 142422 w 390045"/>
                <a:gd name="connsiteY2" fmla="*/ 129067 h 3381487"/>
                <a:gd name="connsiteX3" fmla="*/ 212003 w 390045"/>
                <a:gd name="connsiteY3" fmla="*/ 5337 h 3381487"/>
                <a:gd name="connsiteX4" fmla="*/ 366798 w 390045"/>
                <a:gd name="connsiteY4" fmla="*/ 276213 h 3381487"/>
                <a:gd name="connsiteX5" fmla="*/ 388883 w 390045"/>
                <a:gd name="connsiteY5" fmla="*/ 764411 h 3381487"/>
                <a:gd name="connsiteX0" fmla="*/ 0 w 388883"/>
                <a:gd name="connsiteY0" fmla="*/ 3381487 h 3381487"/>
                <a:gd name="connsiteX1" fmla="*/ 89272 w 388883"/>
                <a:gd name="connsiteY1" fmla="*/ 2388525 h 3381487"/>
                <a:gd name="connsiteX2" fmla="*/ 142422 w 388883"/>
                <a:gd name="connsiteY2" fmla="*/ 129067 h 3381487"/>
                <a:gd name="connsiteX3" fmla="*/ 212003 w 388883"/>
                <a:gd name="connsiteY3" fmla="*/ 5337 h 3381487"/>
                <a:gd name="connsiteX4" fmla="*/ 366798 w 388883"/>
                <a:gd name="connsiteY4" fmla="*/ 276213 h 3381487"/>
                <a:gd name="connsiteX5" fmla="*/ 388883 w 388883"/>
                <a:gd name="connsiteY5" fmla="*/ 764411 h 3381487"/>
                <a:gd name="connsiteX0" fmla="*/ 0 w 366798"/>
                <a:gd name="connsiteY0" fmla="*/ 3381487 h 3381487"/>
                <a:gd name="connsiteX1" fmla="*/ 89272 w 366798"/>
                <a:gd name="connsiteY1" fmla="*/ 2388525 h 3381487"/>
                <a:gd name="connsiteX2" fmla="*/ 142422 w 366798"/>
                <a:gd name="connsiteY2" fmla="*/ 129067 h 3381487"/>
                <a:gd name="connsiteX3" fmla="*/ 212003 w 366798"/>
                <a:gd name="connsiteY3" fmla="*/ 5337 h 3381487"/>
                <a:gd name="connsiteX4" fmla="*/ 366798 w 366798"/>
                <a:gd name="connsiteY4" fmla="*/ 276213 h 3381487"/>
                <a:gd name="connsiteX0" fmla="*/ 0 w 378373"/>
                <a:gd name="connsiteY0" fmla="*/ 3381487 h 3381487"/>
                <a:gd name="connsiteX1" fmla="*/ 89272 w 378373"/>
                <a:gd name="connsiteY1" fmla="*/ 2388525 h 3381487"/>
                <a:gd name="connsiteX2" fmla="*/ 142422 w 378373"/>
                <a:gd name="connsiteY2" fmla="*/ 129067 h 3381487"/>
                <a:gd name="connsiteX3" fmla="*/ 212003 w 378373"/>
                <a:gd name="connsiteY3" fmla="*/ 5337 h 3381487"/>
                <a:gd name="connsiteX4" fmla="*/ 378373 w 378373"/>
                <a:gd name="connsiteY4" fmla="*/ 374598 h 3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73" h="3381487">
                  <a:moveTo>
                    <a:pt x="0" y="3381487"/>
                  </a:moveTo>
                  <a:cubicBezTo>
                    <a:pt x="137422" y="1857265"/>
                    <a:pt x="65535" y="2930595"/>
                    <a:pt x="89272" y="2388525"/>
                  </a:cubicBezTo>
                  <a:cubicBezTo>
                    <a:pt x="113009" y="1846455"/>
                    <a:pt x="133542" y="219536"/>
                    <a:pt x="142422" y="129067"/>
                  </a:cubicBezTo>
                  <a:cubicBezTo>
                    <a:pt x="151302" y="38598"/>
                    <a:pt x="172678" y="-18223"/>
                    <a:pt x="212003" y="5337"/>
                  </a:cubicBezTo>
                  <a:cubicBezTo>
                    <a:pt x="367075" y="5748"/>
                    <a:pt x="377807" y="233983"/>
                    <a:pt x="378373" y="374598"/>
                  </a:cubicBezTo>
                </a:path>
              </a:pathLst>
            </a:custGeom>
            <a:ln>
              <a:round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64ABF52-9B2B-7262-1B54-EB7F246CEAF3}"/>
                </a:ext>
              </a:extLst>
            </p:cNvPr>
            <p:cNvSpPr/>
            <p:nvPr/>
          </p:nvSpPr>
          <p:spPr>
            <a:xfrm flipH="1">
              <a:off x="1409195" y="2416580"/>
              <a:ext cx="268100" cy="2590876"/>
            </a:xfrm>
            <a:custGeom>
              <a:avLst/>
              <a:gdLst>
                <a:gd name="connsiteX0" fmla="*/ 0 w 397897"/>
                <a:gd name="connsiteY0" fmla="*/ 3418889 h 3418889"/>
                <a:gd name="connsiteX1" fmla="*/ 147145 w 397897"/>
                <a:gd name="connsiteY1" fmla="*/ 2651634 h 3418889"/>
                <a:gd name="connsiteX2" fmla="*/ 136635 w 397897"/>
                <a:gd name="connsiteY2" fmla="*/ 160682 h 3418889"/>
                <a:gd name="connsiteX3" fmla="*/ 378373 w 397897"/>
                <a:gd name="connsiteY3" fmla="*/ 307827 h 3418889"/>
                <a:gd name="connsiteX4" fmla="*/ 388883 w 397897"/>
                <a:gd name="connsiteY4" fmla="*/ 801813 h 3418889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897"/>
                <a:gd name="connsiteY0" fmla="*/ 3402306 h 3402306"/>
                <a:gd name="connsiteX1" fmla="*/ 89272 w 397897"/>
                <a:gd name="connsiteY1" fmla="*/ 2409344 h 3402306"/>
                <a:gd name="connsiteX2" fmla="*/ 136635 w 397897"/>
                <a:gd name="connsiteY2" fmla="*/ 144099 h 3402306"/>
                <a:gd name="connsiteX3" fmla="*/ 378373 w 397897"/>
                <a:gd name="connsiteY3" fmla="*/ 291244 h 3402306"/>
                <a:gd name="connsiteX4" fmla="*/ 388883 w 397897"/>
                <a:gd name="connsiteY4" fmla="*/ 785230 h 3402306"/>
                <a:gd name="connsiteX0" fmla="*/ 0 w 397471"/>
                <a:gd name="connsiteY0" fmla="*/ 3397581 h 3397581"/>
                <a:gd name="connsiteX1" fmla="*/ 89272 w 397471"/>
                <a:gd name="connsiteY1" fmla="*/ 2404619 h 3397581"/>
                <a:gd name="connsiteX2" fmla="*/ 142422 w 397471"/>
                <a:gd name="connsiteY2" fmla="*/ 145161 h 3397581"/>
                <a:gd name="connsiteX3" fmla="*/ 378373 w 397471"/>
                <a:gd name="connsiteY3" fmla="*/ 286519 h 3397581"/>
                <a:gd name="connsiteX4" fmla="*/ 388883 w 397471"/>
                <a:gd name="connsiteY4" fmla="*/ 780505 h 3397581"/>
                <a:gd name="connsiteX0" fmla="*/ 0 w 397471"/>
                <a:gd name="connsiteY0" fmla="*/ 3392477 h 3392477"/>
                <a:gd name="connsiteX1" fmla="*/ 89272 w 397471"/>
                <a:gd name="connsiteY1" fmla="*/ 2399515 h 3392477"/>
                <a:gd name="connsiteX2" fmla="*/ 142422 w 397471"/>
                <a:gd name="connsiteY2" fmla="*/ 140057 h 3392477"/>
                <a:gd name="connsiteX3" fmla="*/ 378373 w 397471"/>
                <a:gd name="connsiteY3" fmla="*/ 281415 h 3392477"/>
                <a:gd name="connsiteX4" fmla="*/ 388883 w 397471"/>
                <a:gd name="connsiteY4" fmla="*/ 775401 h 3392477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475314 h 3475314"/>
                <a:gd name="connsiteX1" fmla="*/ 89272 w 397471"/>
                <a:gd name="connsiteY1" fmla="*/ 2482352 h 3475314"/>
                <a:gd name="connsiteX2" fmla="*/ 142422 w 397471"/>
                <a:gd name="connsiteY2" fmla="*/ 222894 h 3475314"/>
                <a:gd name="connsiteX3" fmla="*/ 212003 w 397471"/>
                <a:gd name="connsiteY3" fmla="*/ 99164 h 3475314"/>
                <a:gd name="connsiteX4" fmla="*/ 378373 w 397471"/>
                <a:gd name="connsiteY4" fmla="*/ 364252 h 3475314"/>
                <a:gd name="connsiteX5" fmla="*/ 388883 w 397471"/>
                <a:gd name="connsiteY5" fmla="*/ 858238 h 3475314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7471"/>
                <a:gd name="connsiteY0" fmla="*/ 3381487 h 3381487"/>
                <a:gd name="connsiteX1" fmla="*/ 89272 w 397471"/>
                <a:gd name="connsiteY1" fmla="*/ 2388525 h 3381487"/>
                <a:gd name="connsiteX2" fmla="*/ 142422 w 397471"/>
                <a:gd name="connsiteY2" fmla="*/ 129067 h 3381487"/>
                <a:gd name="connsiteX3" fmla="*/ 212003 w 397471"/>
                <a:gd name="connsiteY3" fmla="*/ 5337 h 3381487"/>
                <a:gd name="connsiteX4" fmla="*/ 378373 w 397471"/>
                <a:gd name="connsiteY4" fmla="*/ 270425 h 3381487"/>
                <a:gd name="connsiteX5" fmla="*/ 388883 w 397471"/>
                <a:gd name="connsiteY5" fmla="*/ 764411 h 3381487"/>
                <a:gd name="connsiteX0" fmla="*/ 0 w 390045"/>
                <a:gd name="connsiteY0" fmla="*/ 3381487 h 3381487"/>
                <a:gd name="connsiteX1" fmla="*/ 89272 w 390045"/>
                <a:gd name="connsiteY1" fmla="*/ 2388525 h 3381487"/>
                <a:gd name="connsiteX2" fmla="*/ 142422 w 390045"/>
                <a:gd name="connsiteY2" fmla="*/ 129067 h 3381487"/>
                <a:gd name="connsiteX3" fmla="*/ 212003 w 390045"/>
                <a:gd name="connsiteY3" fmla="*/ 5337 h 3381487"/>
                <a:gd name="connsiteX4" fmla="*/ 366798 w 390045"/>
                <a:gd name="connsiteY4" fmla="*/ 276213 h 3381487"/>
                <a:gd name="connsiteX5" fmla="*/ 388883 w 390045"/>
                <a:gd name="connsiteY5" fmla="*/ 764411 h 3381487"/>
                <a:gd name="connsiteX0" fmla="*/ 0 w 388883"/>
                <a:gd name="connsiteY0" fmla="*/ 3381487 h 3381487"/>
                <a:gd name="connsiteX1" fmla="*/ 89272 w 388883"/>
                <a:gd name="connsiteY1" fmla="*/ 2388525 h 3381487"/>
                <a:gd name="connsiteX2" fmla="*/ 142422 w 388883"/>
                <a:gd name="connsiteY2" fmla="*/ 129067 h 3381487"/>
                <a:gd name="connsiteX3" fmla="*/ 212003 w 388883"/>
                <a:gd name="connsiteY3" fmla="*/ 5337 h 3381487"/>
                <a:gd name="connsiteX4" fmla="*/ 366798 w 388883"/>
                <a:gd name="connsiteY4" fmla="*/ 276213 h 3381487"/>
                <a:gd name="connsiteX5" fmla="*/ 388883 w 388883"/>
                <a:gd name="connsiteY5" fmla="*/ 764411 h 3381487"/>
                <a:gd name="connsiteX0" fmla="*/ 0 w 366798"/>
                <a:gd name="connsiteY0" fmla="*/ 3381487 h 3381487"/>
                <a:gd name="connsiteX1" fmla="*/ 89272 w 366798"/>
                <a:gd name="connsiteY1" fmla="*/ 2388525 h 3381487"/>
                <a:gd name="connsiteX2" fmla="*/ 142422 w 366798"/>
                <a:gd name="connsiteY2" fmla="*/ 129067 h 3381487"/>
                <a:gd name="connsiteX3" fmla="*/ 212003 w 366798"/>
                <a:gd name="connsiteY3" fmla="*/ 5337 h 3381487"/>
                <a:gd name="connsiteX4" fmla="*/ 366798 w 366798"/>
                <a:gd name="connsiteY4" fmla="*/ 276213 h 3381487"/>
                <a:gd name="connsiteX0" fmla="*/ 0 w 378373"/>
                <a:gd name="connsiteY0" fmla="*/ 3381487 h 3381487"/>
                <a:gd name="connsiteX1" fmla="*/ 89272 w 378373"/>
                <a:gd name="connsiteY1" fmla="*/ 2388525 h 3381487"/>
                <a:gd name="connsiteX2" fmla="*/ 142422 w 378373"/>
                <a:gd name="connsiteY2" fmla="*/ 129067 h 3381487"/>
                <a:gd name="connsiteX3" fmla="*/ 212003 w 378373"/>
                <a:gd name="connsiteY3" fmla="*/ 5337 h 3381487"/>
                <a:gd name="connsiteX4" fmla="*/ 378373 w 378373"/>
                <a:gd name="connsiteY4" fmla="*/ 374598 h 3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73" h="3381487">
                  <a:moveTo>
                    <a:pt x="0" y="3381487"/>
                  </a:moveTo>
                  <a:cubicBezTo>
                    <a:pt x="137422" y="1857265"/>
                    <a:pt x="65535" y="2930595"/>
                    <a:pt x="89272" y="2388525"/>
                  </a:cubicBezTo>
                  <a:cubicBezTo>
                    <a:pt x="113009" y="1846455"/>
                    <a:pt x="133542" y="219536"/>
                    <a:pt x="142422" y="129067"/>
                  </a:cubicBezTo>
                  <a:cubicBezTo>
                    <a:pt x="151302" y="38598"/>
                    <a:pt x="172678" y="-18223"/>
                    <a:pt x="212003" y="5337"/>
                  </a:cubicBezTo>
                  <a:cubicBezTo>
                    <a:pt x="367075" y="5748"/>
                    <a:pt x="377807" y="233983"/>
                    <a:pt x="378373" y="374598"/>
                  </a:cubicBezTo>
                </a:path>
              </a:pathLst>
            </a:custGeom>
            <a:ln>
              <a:round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0874207-4F4F-C081-A296-85239946D13D}"/>
                </a:ext>
              </a:extLst>
            </p:cNvPr>
            <p:cNvCxnSpPr/>
            <p:nvPr/>
          </p:nvCxnSpPr>
          <p:spPr>
            <a:xfrm flipV="1">
              <a:off x="1742456" y="4436019"/>
              <a:ext cx="4096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A5D1019-0944-8562-5EA7-35789C8170B8}"/>
                </a:ext>
              </a:extLst>
            </p:cNvPr>
            <p:cNvCxnSpPr/>
            <p:nvPr/>
          </p:nvCxnSpPr>
          <p:spPr>
            <a:xfrm flipV="1">
              <a:off x="1782399" y="2741267"/>
              <a:ext cx="4506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2A1FBD5-E324-41B7-15EF-6C656A8DAFF8}"/>
                </a:ext>
              </a:extLst>
            </p:cNvPr>
            <p:cNvCxnSpPr/>
            <p:nvPr/>
          </p:nvCxnSpPr>
          <p:spPr>
            <a:xfrm flipV="1">
              <a:off x="1579097" y="2735480"/>
              <a:ext cx="0" cy="43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CA621E-CF45-9139-1133-6B59CB960F08}"/>
                </a:ext>
              </a:extLst>
            </p:cNvPr>
            <p:cNvCxnSpPr/>
            <p:nvPr/>
          </p:nvCxnSpPr>
          <p:spPr>
            <a:xfrm flipH="1" flipV="1">
              <a:off x="1616503" y="4446618"/>
              <a:ext cx="15763" cy="747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A1A8E6-1149-A7D2-95BD-DA73A0ECA1AD}"/>
                </a:ext>
              </a:extLst>
            </p:cNvPr>
            <p:cNvCxnSpPr/>
            <p:nvPr/>
          </p:nvCxnSpPr>
          <p:spPr>
            <a:xfrm flipV="1">
              <a:off x="2159538" y="2503288"/>
              <a:ext cx="186495" cy="1094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65D080-FBF3-17C2-8B49-6E85198A05BA}"/>
                </a:ext>
              </a:extLst>
            </p:cNvPr>
            <p:cNvCxnSpPr/>
            <p:nvPr/>
          </p:nvCxnSpPr>
          <p:spPr>
            <a:xfrm flipV="1">
              <a:off x="2414007" y="3158097"/>
              <a:ext cx="175219" cy="547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AD3A80-BCB0-503F-FC0C-761B07514547}"/>
                </a:ext>
              </a:extLst>
            </p:cNvPr>
            <p:cNvCxnSpPr/>
            <p:nvPr/>
          </p:nvCxnSpPr>
          <p:spPr>
            <a:xfrm flipH="1" flipV="1">
              <a:off x="1031021" y="2558004"/>
              <a:ext cx="163417" cy="1094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3080D56-5D84-BABF-BEC2-56B1387CFE1E}"/>
                </a:ext>
              </a:extLst>
            </p:cNvPr>
            <p:cNvCxnSpPr/>
            <p:nvPr/>
          </p:nvCxnSpPr>
          <p:spPr>
            <a:xfrm flipH="1" flipV="1">
              <a:off x="766794" y="3212814"/>
              <a:ext cx="153735" cy="5471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4DE307A-954D-F428-4970-E511D5BA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86" y="909226"/>
            <a:ext cx="6129304" cy="1846485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478B3FE-6386-A1F6-4B0A-1F646C3D0EB6}"/>
              </a:ext>
            </a:extLst>
          </p:cNvPr>
          <p:cNvSpPr/>
          <p:nvPr/>
        </p:nvSpPr>
        <p:spPr>
          <a:xfrm>
            <a:off x="5256486" y="909226"/>
            <a:ext cx="6129304" cy="7218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537439-FC93-0967-9655-B12C20DD6525}"/>
              </a:ext>
            </a:extLst>
          </p:cNvPr>
          <p:cNvCxnSpPr/>
          <p:nvPr/>
        </p:nvCxnSpPr>
        <p:spPr>
          <a:xfrm flipV="1">
            <a:off x="8600303" y="790832"/>
            <a:ext cx="0" cy="840259"/>
          </a:xfrm>
          <a:prstGeom prst="straightConnector1">
            <a:avLst/>
          </a:prstGeom>
          <a:ln w="44450">
            <a:solidFill>
              <a:srgbClr val="94050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3CDCEA-2769-3204-109D-76961F2EC74D}"/>
                  </a:ext>
                </a:extLst>
              </p:cNvPr>
              <p:cNvSpPr txBox="1"/>
              <p:nvPr/>
            </p:nvSpPr>
            <p:spPr>
              <a:xfrm>
                <a:off x="8756257" y="460993"/>
                <a:ext cx="157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3CDCEA-2769-3204-109D-76961F2EC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257" y="460993"/>
                <a:ext cx="1573892" cy="430887"/>
              </a:xfrm>
              <a:prstGeom prst="rect">
                <a:avLst/>
              </a:prstGeom>
              <a:blipFill>
                <a:blip r:embed="rId4"/>
                <a:stretch>
                  <a:fillRect l="-2400" r="-4000" b="-1142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E01454-3EE8-CAA0-6593-F77D7571687C}"/>
                  </a:ext>
                </a:extLst>
              </p:cNvPr>
              <p:cNvSpPr txBox="1"/>
              <p:nvPr/>
            </p:nvSpPr>
            <p:spPr>
              <a:xfrm>
                <a:off x="7005666" y="443649"/>
                <a:ext cx="78835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E01454-3EE8-CAA0-6593-F77D75716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666" y="443649"/>
                <a:ext cx="788357" cy="465577"/>
              </a:xfrm>
              <a:prstGeom prst="rect">
                <a:avLst/>
              </a:prstGeom>
              <a:blipFill>
                <a:blip r:embed="rId5"/>
                <a:stretch>
                  <a:fillRect l="-4762" r="-3175" b="-2702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5E346-3A96-65F1-C4A6-A57E2D8342BF}"/>
              </a:ext>
            </a:extLst>
          </p:cNvPr>
          <p:cNvCxnSpPr>
            <a:cxnSpLocks/>
          </p:cNvCxnSpPr>
          <p:nvPr/>
        </p:nvCxnSpPr>
        <p:spPr>
          <a:xfrm flipV="1">
            <a:off x="7900087" y="786956"/>
            <a:ext cx="0" cy="568563"/>
          </a:xfrm>
          <a:prstGeom prst="straightConnector1">
            <a:avLst/>
          </a:prstGeom>
          <a:ln w="44450">
            <a:solidFill>
              <a:srgbClr val="07008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6260B4-FB00-6831-2384-5EC51E96281C}"/>
                  </a:ext>
                </a:extLst>
              </p:cNvPr>
              <p:cNvSpPr txBox="1"/>
              <p:nvPr/>
            </p:nvSpPr>
            <p:spPr>
              <a:xfrm>
                <a:off x="6475938" y="3564416"/>
                <a:ext cx="3481915" cy="864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𝑒𝑗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L" sz="3200" dirty="0"/>
                  <a:t> </a:t>
                </a:r>
                <a:r>
                  <a:rPr lang="en-IL" sz="2400" dirty="0"/>
                  <a:t>: </a:t>
                </a:r>
                <a:r>
                  <a:rPr lang="en-IL" sz="2800" dirty="0"/>
                  <a:t>A key parameter</a:t>
                </a:r>
                <a:endParaRPr lang="en-IL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6260B4-FB00-6831-2384-5EC51E96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938" y="3564416"/>
                <a:ext cx="3481915" cy="864917"/>
              </a:xfrm>
              <a:prstGeom prst="rect">
                <a:avLst/>
              </a:prstGeom>
              <a:blipFill>
                <a:blip r:embed="rId6"/>
                <a:stretch>
                  <a:fillRect r="-2899" b="-724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EE63CE26-855D-795D-ECD2-A664D566C40E}"/>
              </a:ext>
            </a:extLst>
          </p:cNvPr>
          <p:cNvSpPr/>
          <p:nvPr/>
        </p:nvSpPr>
        <p:spPr>
          <a:xfrm>
            <a:off x="1482811" y="1355520"/>
            <a:ext cx="2842054" cy="824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01AE68-97AC-08C8-A7D6-5A02FFEDC72C}"/>
              </a:ext>
            </a:extLst>
          </p:cNvPr>
          <p:cNvCxnSpPr>
            <a:cxnSpLocks/>
          </p:cNvCxnSpPr>
          <p:nvPr/>
        </p:nvCxnSpPr>
        <p:spPr>
          <a:xfrm>
            <a:off x="4324865" y="2152669"/>
            <a:ext cx="815872" cy="603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85CFF6-028A-6E3D-57CB-D9DD7B46C454}"/>
              </a:ext>
            </a:extLst>
          </p:cNvPr>
          <p:cNvCxnSpPr/>
          <p:nvPr/>
        </p:nvCxnSpPr>
        <p:spPr>
          <a:xfrm flipV="1">
            <a:off x="4324865" y="370852"/>
            <a:ext cx="786923" cy="984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79C86C-A48C-FEE2-E1BF-74D2F8DFEF7A}"/>
              </a:ext>
            </a:extLst>
          </p:cNvPr>
          <p:cNvSpPr txBox="1"/>
          <p:nvPr/>
        </p:nvSpPr>
        <p:spPr>
          <a:xfrm>
            <a:off x="2504220" y="5201480"/>
            <a:ext cx="20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Bromberg et al 2011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159C41-0286-7893-EBC8-FD0C5F75A75C}"/>
                  </a:ext>
                </a:extLst>
              </p:cNvPr>
              <p:cNvSpPr txBox="1"/>
              <p:nvPr/>
            </p:nvSpPr>
            <p:spPr>
              <a:xfrm>
                <a:off x="5379286" y="5201480"/>
                <a:ext cx="6122253" cy="660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 err="1"/>
                  <a:t>Th</a:t>
                </a:r>
                <a:r>
                  <a:rPr lang="en-US" sz="2800" b="0" dirty="0"/>
                  <a:t>e time is measured in units of t</a:t>
                </a:r>
                <a:r>
                  <a:rPr lang="en-US" sz="2800" b="0" baseline="-25000" dirty="0"/>
                  <a:t>d</a:t>
                </a:r>
                <a:r>
                  <a:rPr lang="en-US" sz="2800" b="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IL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159C41-0286-7893-EBC8-FD0C5F75A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286" y="5201480"/>
                <a:ext cx="6122253" cy="660822"/>
              </a:xfrm>
              <a:prstGeom prst="rect">
                <a:avLst/>
              </a:prstGeom>
              <a:blipFill>
                <a:blip r:embed="rId7"/>
                <a:stretch>
                  <a:fillRect l="-3520" t="-1887" b="-113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963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76183-8E02-87DB-DDBD-6C0B130F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37" y="2019682"/>
            <a:ext cx="8306326" cy="3194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6D62C-7A85-D819-76C7-244A441C15F9}"/>
              </a:ext>
            </a:extLst>
          </p:cNvPr>
          <p:cNvSpPr txBox="1"/>
          <p:nvPr/>
        </p:nvSpPr>
        <p:spPr>
          <a:xfrm>
            <a:off x="3604135" y="84382"/>
            <a:ext cx="475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800" b="1" dirty="0"/>
              <a:t>Strong jet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2A98F4-7243-142A-A772-D3549CFE2E0B}"/>
                  </a:ext>
                </a:extLst>
              </p:cNvPr>
              <p:cNvSpPr txBox="1"/>
              <p:nvPr/>
            </p:nvSpPr>
            <p:spPr>
              <a:xfrm flipH="1">
                <a:off x="2759766" y="1670199"/>
                <a:ext cx="2422635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IL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2A98F4-7243-142A-A772-D3549CFE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59766" y="1670199"/>
                <a:ext cx="2422635" cy="332463"/>
              </a:xfrm>
              <a:prstGeom prst="rect">
                <a:avLst/>
              </a:prstGeom>
              <a:blipFill>
                <a:blip r:embed="rId3"/>
                <a:stretch>
                  <a:fillRect l="-2604" t="-7407" r="-1562" b="-296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A0CAB5-4681-7DF9-0FB1-028B9967F8E5}"/>
                  </a:ext>
                </a:extLst>
              </p:cNvPr>
              <p:cNvSpPr txBox="1"/>
              <p:nvPr/>
            </p:nvSpPr>
            <p:spPr>
              <a:xfrm flipH="1">
                <a:off x="6841434" y="1687219"/>
                <a:ext cx="2422635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IL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A0CAB5-4681-7DF9-0FB1-028B9967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841434" y="1687219"/>
                <a:ext cx="2422635" cy="332463"/>
              </a:xfrm>
              <a:prstGeom prst="rect">
                <a:avLst/>
              </a:prstGeom>
              <a:blipFill>
                <a:blip r:embed="rId4"/>
                <a:stretch>
                  <a:fillRect l="-2083" t="-3704" r="-1563" b="-296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BE6855-455E-3EBC-D851-9DBC40B4D043}"/>
                  </a:ext>
                </a:extLst>
              </p:cNvPr>
              <p:cNvSpPr txBox="1"/>
              <p:nvPr/>
            </p:nvSpPr>
            <p:spPr>
              <a:xfrm>
                <a:off x="4923183" y="776762"/>
                <a:ext cx="2112579" cy="833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𝑒𝑗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L" sz="2800" dirty="0">
                    <a:solidFill>
                      <a:prstClr val="black"/>
                    </a:solidFill>
                  </a:rPr>
                  <a:t> </a:t>
                </a:r>
                <a:endParaRPr lang="en-I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BE6855-455E-3EBC-D851-9DBC40B4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183" y="776762"/>
                <a:ext cx="2112579" cy="833754"/>
              </a:xfrm>
              <a:prstGeom prst="rect">
                <a:avLst/>
              </a:prstGeom>
              <a:blipFill>
                <a:blip r:embed="rId5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38C2E8-7444-3FA5-6D31-0BA1D9F720C7}"/>
                  </a:ext>
                </a:extLst>
              </p:cNvPr>
              <p:cNvSpPr txBox="1"/>
              <p:nvPr/>
            </p:nvSpPr>
            <p:spPr>
              <a:xfrm>
                <a:off x="4372303" y="5350676"/>
                <a:ext cx="3426373" cy="768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𝑒𝑗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L" dirty="0"/>
                  <a:t>  </a:t>
                </a:r>
                <a:r>
                  <a:rPr lang="en-IL" sz="2400" dirty="0"/>
                  <a:t>decreases with time</a:t>
                </a:r>
                <a:endParaRPr lang="en-I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38C2E8-7444-3FA5-6D31-0BA1D9F72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303" y="5350676"/>
                <a:ext cx="3426373" cy="768352"/>
              </a:xfrm>
              <a:prstGeom prst="rect">
                <a:avLst/>
              </a:prstGeom>
              <a:blipFill>
                <a:blip r:embed="rId6"/>
                <a:stretch>
                  <a:fillRect r="-741"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3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16D62C-7A85-D819-76C7-244A441C15F9}"/>
              </a:ext>
            </a:extLst>
          </p:cNvPr>
          <p:cNvSpPr txBox="1"/>
          <p:nvPr/>
        </p:nvSpPr>
        <p:spPr>
          <a:xfrm>
            <a:off x="3720662" y="76288"/>
            <a:ext cx="475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800" b="1" dirty="0"/>
              <a:t>Weak jet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2A98F4-7243-142A-A772-D3549CFE2E0B}"/>
                  </a:ext>
                </a:extLst>
              </p:cNvPr>
              <p:cNvSpPr txBox="1"/>
              <p:nvPr/>
            </p:nvSpPr>
            <p:spPr>
              <a:xfrm flipH="1">
                <a:off x="2770277" y="1923598"/>
                <a:ext cx="2422635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IL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2A98F4-7243-142A-A772-D3549CFE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70277" y="1923598"/>
                <a:ext cx="2422635" cy="332463"/>
              </a:xfrm>
              <a:prstGeom prst="rect">
                <a:avLst/>
              </a:prstGeom>
              <a:blipFill>
                <a:blip r:embed="rId2"/>
                <a:stretch>
                  <a:fillRect t="-7407" b="-296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A0CAB5-4681-7DF9-0FB1-028B9967F8E5}"/>
                  </a:ext>
                </a:extLst>
              </p:cNvPr>
              <p:cNvSpPr txBox="1"/>
              <p:nvPr/>
            </p:nvSpPr>
            <p:spPr>
              <a:xfrm flipH="1">
                <a:off x="6757351" y="1923597"/>
                <a:ext cx="2422635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IL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A0CAB5-4681-7DF9-0FB1-028B9967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757351" y="1923597"/>
                <a:ext cx="2422635" cy="332463"/>
              </a:xfrm>
              <a:prstGeom prst="rect">
                <a:avLst/>
              </a:prstGeom>
              <a:blipFill>
                <a:blip r:embed="rId3"/>
                <a:stretch>
                  <a:fillRect t="-7407" b="-296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9DD39E2-E6A2-5F84-643F-311D502CF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2411849"/>
            <a:ext cx="7772400" cy="2938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4B4F7F-2B62-0F82-AC4C-2F8E90B9AC9B}"/>
                  </a:ext>
                </a:extLst>
              </p:cNvPr>
              <p:cNvSpPr txBox="1"/>
              <p:nvPr/>
            </p:nvSpPr>
            <p:spPr>
              <a:xfrm>
                <a:off x="4755931" y="838881"/>
                <a:ext cx="2680137" cy="833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𝑒𝑗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L" sz="2800" dirty="0">
                    <a:solidFill>
                      <a:prstClr val="black"/>
                    </a:solidFill>
                  </a:rPr>
                  <a:t> </a:t>
                </a:r>
                <a:endParaRPr lang="en-I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4B4F7F-2B62-0F82-AC4C-2F8E90B9A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931" y="838881"/>
                <a:ext cx="2680137" cy="833754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13601-FF49-4801-5708-8EF1389A4E05}"/>
                  </a:ext>
                </a:extLst>
              </p:cNvPr>
              <p:cNvSpPr txBox="1"/>
              <p:nvPr/>
            </p:nvSpPr>
            <p:spPr>
              <a:xfrm>
                <a:off x="4372303" y="5350676"/>
                <a:ext cx="3426373" cy="768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𝑒𝑗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L" dirty="0"/>
                  <a:t>  </a:t>
                </a:r>
                <a:r>
                  <a:rPr lang="en-IL" sz="2400" dirty="0"/>
                  <a:t>increases with time</a:t>
                </a:r>
                <a:endParaRPr lang="en-I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13601-FF49-4801-5708-8EF1389A4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303" y="5350676"/>
                <a:ext cx="3426373" cy="76835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25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25EF26-AEC7-3264-7B34-7141746F8FBE}"/>
              </a:ext>
            </a:extLst>
          </p:cNvPr>
          <p:cNvSpPr txBox="1"/>
          <p:nvPr/>
        </p:nvSpPr>
        <p:spPr>
          <a:xfrm>
            <a:off x="3134404" y="210066"/>
            <a:ext cx="64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2800" dirty="0"/>
              <a:t>All jets reach the same asymptotic solution </a:t>
            </a:r>
            <a:endParaRPr lang="en-I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25353-9930-14D0-0109-2EF57CCD9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78"/>
          <a:stretch/>
        </p:blipFill>
        <p:spPr>
          <a:xfrm>
            <a:off x="619350" y="1188401"/>
            <a:ext cx="5030107" cy="209785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635174-410F-A816-B49E-34C84E13363E}"/>
                  </a:ext>
                </a:extLst>
              </p:cNvPr>
              <p:cNvSpPr txBox="1"/>
              <p:nvPr/>
            </p:nvSpPr>
            <p:spPr>
              <a:xfrm>
                <a:off x="7383828" y="2472393"/>
                <a:ext cx="3124380" cy="93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635174-410F-A816-B49E-34C84E133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828" y="2472393"/>
                <a:ext cx="3124380" cy="931024"/>
              </a:xfrm>
              <a:prstGeom prst="rect">
                <a:avLst/>
              </a:prstGeom>
              <a:blipFill>
                <a:blip r:embed="rId3"/>
                <a:stretch>
                  <a:fillRect l="-1215" t="-1351" r="-2429" b="-1216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AA66BB-D380-276D-3C9D-DE2E7A611473}"/>
              </a:ext>
            </a:extLst>
          </p:cNvPr>
          <p:cNvSpPr txBox="1"/>
          <p:nvPr/>
        </p:nvSpPr>
        <p:spPr>
          <a:xfrm>
            <a:off x="4481914" y="823587"/>
            <a:ext cx="376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During the asymptotic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F5A001-3A9D-F25D-D59E-908C51667009}"/>
                  </a:ext>
                </a:extLst>
              </p:cNvPr>
              <p:cNvSpPr txBox="1"/>
              <p:nvPr/>
            </p:nvSpPr>
            <p:spPr>
              <a:xfrm>
                <a:off x="3081723" y="4082516"/>
                <a:ext cx="6562630" cy="10642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𝒊𝒔𝒐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𝒆𝒋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𝒊𝒔𝒐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𝒆𝒋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𝒓𝒂𝒅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IL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F5A001-3A9D-F25D-D59E-908C51667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723" y="4082516"/>
                <a:ext cx="6562630" cy="1064266"/>
              </a:xfrm>
              <a:prstGeom prst="rect">
                <a:avLst/>
              </a:prstGeom>
              <a:blipFill>
                <a:blip r:embed="rId4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13B1A6-B073-352E-1BD6-0BA06A1F054F}"/>
                  </a:ext>
                </a:extLst>
              </p:cNvPr>
              <p:cNvSpPr txBox="1"/>
              <p:nvPr/>
            </p:nvSpPr>
            <p:spPr>
              <a:xfrm>
                <a:off x="9591672" y="183721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IL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13B1A6-B073-352E-1BD6-0BA06A1F0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672" y="1837219"/>
                <a:ext cx="91440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C910D0-9E5F-0443-C864-1C3722A8098D}"/>
              </a:ext>
            </a:extLst>
          </p:cNvPr>
          <p:cNvCxnSpPr>
            <a:cxnSpLocks/>
          </p:cNvCxnSpPr>
          <p:nvPr/>
        </p:nvCxnSpPr>
        <p:spPr>
          <a:xfrm flipH="1">
            <a:off x="9796623" y="2186899"/>
            <a:ext cx="252249" cy="593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998B8-D4CA-E240-EAD3-2BAC9AA0BD01}"/>
                  </a:ext>
                </a:extLst>
              </p:cNvPr>
              <p:cNvSpPr txBox="1"/>
              <p:nvPr/>
            </p:nvSpPr>
            <p:spPr>
              <a:xfrm rot="16200000">
                <a:off x="262758" y="2034863"/>
                <a:ext cx="1160779" cy="6453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998B8-D4CA-E240-EAD3-2BAC9AA0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2758" y="2034863"/>
                <a:ext cx="1160779" cy="645305"/>
              </a:xfrm>
              <a:prstGeom prst="rect">
                <a:avLst/>
              </a:prstGeom>
              <a:blipFill>
                <a:blip r:embed="rId6"/>
                <a:stretch>
                  <a:fillRect r="-57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B5D74ED-DAC7-D44E-1F0E-9047834B6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22" b="7554"/>
          <a:stretch/>
        </p:blipFill>
        <p:spPr>
          <a:xfrm>
            <a:off x="619349" y="3236829"/>
            <a:ext cx="5030107" cy="34598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61511D-28FE-3D9A-5080-7FBF422C1D04}"/>
                  </a:ext>
                </a:extLst>
              </p:cNvPr>
              <p:cNvSpPr txBox="1"/>
              <p:nvPr/>
            </p:nvSpPr>
            <p:spPr>
              <a:xfrm>
                <a:off x="3134402" y="3743242"/>
                <a:ext cx="4739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61511D-28FE-3D9A-5080-7FBF422C1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02" y="3743242"/>
                <a:ext cx="473976" cy="276999"/>
              </a:xfrm>
              <a:prstGeom prst="rect">
                <a:avLst/>
              </a:prstGeom>
              <a:blipFill>
                <a:blip r:embed="rId7"/>
                <a:stretch>
                  <a:fillRect l="-7692" r="-2564" b="-3478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D332761-038F-49FD-E16B-3D4EB8B8A21B}"/>
              </a:ext>
            </a:extLst>
          </p:cNvPr>
          <p:cNvSpPr txBox="1"/>
          <p:nvPr/>
        </p:nvSpPr>
        <p:spPr>
          <a:xfrm>
            <a:off x="1788141" y="5391331"/>
            <a:ext cx="2693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dirty="0"/>
              <a:t>Energy injected into the jet up to time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69EADD2-9E3C-29A7-7B5D-AF4D54F03DAB}"/>
                  </a:ext>
                </a:extLst>
              </p:cNvPr>
              <p:cNvSpPr txBox="1"/>
              <p:nvPr/>
            </p:nvSpPr>
            <p:spPr>
              <a:xfrm>
                <a:off x="5549861" y="5348783"/>
                <a:ext cx="2346107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L" sz="2400" dirty="0"/>
                  <a:t>Ejecta energy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69EADD2-9E3C-29A7-7B5D-AF4D54F0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861" y="5348783"/>
                <a:ext cx="2346107" cy="860748"/>
              </a:xfrm>
              <a:prstGeom prst="rect">
                <a:avLst/>
              </a:prstGeom>
              <a:blipFill>
                <a:blip r:embed="rId8"/>
                <a:stretch>
                  <a:fillRect l="-3763" t="-4286" b="-571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9B09DD-2EAC-BE64-D9D2-531F1719DA88}"/>
              </a:ext>
            </a:extLst>
          </p:cNvPr>
          <p:cNvCxnSpPr>
            <a:cxnSpLocks/>
          </p:cNvCxnSpPr>
          <p:nvPr/>
        </p:nvCxnSpPr>
        <p:spPr>
          <a:xfrm flipV="1">
            <a:off x="2985755" y="4989806"/>
            <a:ext cx="390526" cy="496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26DE9D-E31D-29F5-9D41-B32AD6F34A8D}"/>
              </a:ext>
            </a:extLst>
          </p:cNvPr>
          <p:cNvCxnSpPr>
            <a:cxnSpLocks/>
          </p:cNvCxnSpPr>
          <p:nvPr/>
        </p:nvCxnSpPr>
        <p:spPr>
          <a:xfrm flipH="1" flipV="1">
            <a:off x="5649456" y="4933159"/>
            <a:ext cx="541279" cy="458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65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817BF5-7ECD-A69D-D833-0AFE156CB9CC}"/>
                  </a:ext>
                </a:extLst>
              </p:cNvPr>
              <p:cNvSpPr txBox="1"/>
              <p:nvPr/>
            </p:nvSpPr>
            <p:spPr>
              <a:xfrm>
                <a:off x="1878750" y="1821998"/>
                <a:ext cx="8115363" cy="912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𝒊𝒔𝒐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he-IL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he-IL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e-IL" sz="2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𝒊𝒔𝒐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𝒆𝒋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𝒓𝒂𝒅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IL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817BF5-7ECD-A69D-D833-0AFE156C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750" y="1821998"/>
                <a:ext cx="8115363" cy="912237"/>
              </a:xfrm>
              <a:prstGeom prst="rect">
                <a:avLst/>
              </a:prstGeom>
              <a:blipFill>
                <a:blip r:embed="rId2"/>
                <a:stretch>
                  <a:fillRect l="-313" b="-274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842766-B066-0E49-11BE-DD08F525613B}"/>
                  </a:ext>
                </a:extLst>
              </p:cNvPr>
              <p:cNvSpPr txBox="1"/>
              <p:nvPr/>
            </p:nvSpPr>
            <p:spPr>
              <a:xfrm>
                <a:off x="3263331" y="3429000"/>
                <a:ext cx="6011326" cy="1482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sz="2400" dirty="0"/>
                  <a:t>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L" sz="2400" dirty="0"/>
                  <a:t>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𝒆𝒋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𝒊𝒔𝒐</m:t>
                        </m:r>
                      </m:sub>
                    </m:sSub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𝒓𝒂𝒅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IL" sz="2400" dirty="0"/>
              </a:p>
              <a:p>
                <a:endParaRPr lang="en-IL" sz="2400" dirty="0"/>
              </a:p>
              <a:p>
                <a:r>
                  <a:rPr lang="en-IL" sz="2400" dirty="0"/>
                  <a:t>The asymptotic phase is approched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842766-B066-0E49-11BE-DD08F5256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31" y="3429000"/>
                <a:ext cx="6011326" cy="1482265"/>
              </a:xfrm>
              <a:prstGeom prst="rect">
                <a:avLst/>
              </a:prstGeom>
              <a:blipFill>
                <a:blip r:embed="rId3"/>
                <a:stretch>
                  <a:fillRect l="-1474" b="-854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149B78-F3AE-F2F7-B4F4-4D89233E2886}"/>
              </a:ext>
            </a:extLst>
          </p:cNvPr>
          <p:cNvSpPr txBox="1"/>
          <p:nvPr/>
        </p:nvSpPr>
        <p:spPr>
          <a:xfrm>
            <a:off x="3418779" y="264363"/>
            <a:ext cx="475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800" b="1" dirty="0"/>
              <a:t>Strong jets </a:t>
            </a:r>
          </a:p>
        </p:txBody>
      </p:sp>
    </p:spTree>
    <p:extLst>
      <p:ext uri="{BB962C8B-B14F-4D97-AF65-F5344CB8AC3E}">
        <p14:creationId xmlns:p14="http://schemas.microsoft.com/office/powerpoint/2010/main" val="10300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842766-B066-0E49-11BE-DD08F525613B}"/>
              </a:ext>
            </a:extLst>
          </p:cNvPr>
          <p:cNvSpPr txBox="1"/>
          <p:nvPr/>
        </p:nvSpPr>
        <p:spPr>
          <a:xfrm>
            <a:off x="2423326" y="1650123"/>
            <a:ext cx="290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The </a:t>
            </a:r>
            <a:r>
              <a:rPr lang="en-US" sz="2400" dirty="0"/>
              <a:t>jet is stalled until</a:t>
            </a:r>
            <a:endParaRPr lang="en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EC6C2C-4A90-0701-101C-D6F360166410}"/>
                  </a:ext>
                </a:extLst>
              </p:cNvPr>
              <p:cNvSpPr txBox="1"/>
              <p:nvPr/>
            </p:nvSpPr>
            <p:spPr>
              <a:xfrm>
                <a:off x="5577428" y="1409801"/>
                <a:ext cx="4226735" cy="78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EC6C2C-4A90-0701-101C-D6F360166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428" y="1409801"/>
                <a:ext cx="4226735" cy="788486"/>
              </a:xfrm>
              <a:prstGeom prst="rect">
                <a:avLst/>
              </a:prstGeom>
              <a:blipFill>
                <a:blip r:embed="rId2"/>
                <a:stretch>
                  <a:fillRect l="-1201" r="-300" b="-1093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B2F3D1-AEE4-ED15-570F-C6D38B39775A}"/>
              </a:ext>
            </a:extLst>
          </p:cNvPr>
          <p:cNvSpPr txBox="1"/>
          <p:nvPr/>
        </p:nvSpPr>
        <p:spPr>
          <a:xfrm>
            <a:off x="905092" y="4428881"/>
            <a:ext cx="51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Weak jets have an effective delay time:  </a:t>
            </a:r>
            <a:endParaRPr lang="en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5EC1A-829F-8E62-5ADF-AB3C26000344}"/>
                  </a:ext>
                </a:extLst>
              </p:cNvPr>
              <p:cNvSpPr txBox="1"/>
              <p:nvPr/>
            </p:nvSpPr>
            <p:spPr>
              <a:xfrm>
                <a:off x="2929952" y="5009777"/>
                <a:ext cx="7075270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𝑖𝑠𝑜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𝑒𝑟𝑔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𝑒𝑟𝑔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L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5EC1A-829F-8E62-5ADF-AB3C26000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952" y="5009777"/>
                <a:ext cx="7075270" cy="876843"/>
              </a:xfrm>
              <a:prstGeom prst="rect">
                <a:avLst/>
              </a:prstGeom>
              <a:blipFill>
                <a:blip r:embed="rId3"/>
                <a:stretch>
                  <a:fillRect l="-358" b="-1142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433CA2-B6A2-A92F-4F1E-B78F9F38BE51}"/>
              </a:ext>
            </a:extLst>
          </p:cNvPr>
          <p:cNvSpPr txBox="1"/>
          <p:nvPr/>
        </p:nvSpPr>
        <p:spPr>
          <a:xfrm>
            <a:off x="3720662" y="226889"/>
            <a:ext cx="475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800" b="1" dirty="0"/>
              <a:t>Weak jets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1E46C-1C55-F5EF-F3F1-52E29CA2D6F9}"/>
              </a:ext>
            </a:extLst>
          </p:cNvPr>
          <p:cNvSpPr txBox="1"/>
          <p:nvPr/>
        </p:nvSpPr>
        <p:spPr>
          <a:xfrm>
            <a:off x="2165921" y="2515791"/>
            <a:ext cx="826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After that the jet propagation converges to the asymptotic phase 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14208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ER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" id="{C1832401-75F4-7249-A4CF-E932B40DF4C1}" vid="{12F426E9-A93C-0E44-A141-836288F6E4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966</Words>
  <Application>Microsoft Office PowerPoint</Application>
  <PresentationFormat>Breitbild</PresentationFormat>
  <Paragraphs>169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Symbol</vt:lpstr>
      <vt:lpstr>Tahoma</vt:lpstr>
      <vt:lpstr>Wingdings</vt:lpstr>
      <vt:lpstr>ERC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nb317</cp:lastModifiedBy>
  <cp:revision>545</cp:revision>
  <cp:lastPrinted>2021-07-15T13:28:36Z</cp:lastPrinted>
  <dcterms:created xsi:type="dcterms:W3CDTF">2017-09-19T07:54:03Z</dcterms:created>
  <dcterms:modified xsi:type="dcterms:W3CDTF">2023-05-08T09:47:58Z</dcterms:modified>
</cp:coreProperties>
</file>