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58" r:id="rId3"/>
    <p:sldId id="671" r:id="rId4"/>
    <p:sldId id="672" r:id="rId5"/>
    <p:sldId id="359" r:id="rId6"/>
    <p:sldId id="507" r:id="rId7"/>
    <p:sldId id="513" r:id="rId8"/>
    <p:sldId id="677" r:id="rId9"/>
    <p:sldId id="521" r:id="rId10"/>
    <p:sldId id="284" r:id="rId11"/>
    <p:sldId id="285" r:id="rId12"/>
    <p:sldId id="670" r:id="rId13"/>
    <p:sldId id="673" r:id="rId14"/>
    <p:sldId id="676" r:id="rId15"/>
    <p:sldId id="683" r:id="rId16"/>
    <p:sldId id="684" r:id="rId17"/>
    <p:sldId id="682" r:id="rId18"/>
    <p:sldId id="681" r:id="rId19"/>
    <p:sldId id="680" r:id="rId20"/>
    <p:sldId id="679" r:id="rId21"/>
    <p:sldId id="675" r:id="rId22"/>
    <p:sldId id="557" r:id="rId23"/>
    <p:sldId id="454" r:id="rId24"/>
    <p:sldId id="686"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F0E9"/>
    <a:srgbClr val="F400FF"/>
    <a:srgbClr val="757501"/>
    <a:srgbClr val="2B21FF"/>
    <a:srgbClr val="244CA4"/>
    <a:srgbClr val="E89B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9"/>
    <p:restoredTop sz="94665"/>
  </p:normalViewPr>
  <p:slideViewPr>
    <p:cSldViewPr snapToGrid="0" snapToObjects="1">
      <p:cViewPr varScale="1">
        <p:scale>
          <a:sx n="111" d="100"/>
          <a:sy n="111" d="100"/>
        </p:scale>
        <p:origin x="200" y="608"/>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0" d="100"/>
          <a:sy n="80" d="100"/>
        </p:scale>
        <p:origin x="-276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6CA63-EF1F-1742-BEF3-92A162B30B6C}" type="datetimeFigureOut">
              <a:rPr lang="en-US" smtClean="0"/>
              <a:t>5/8/23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257544-0D3E-C14E-B9EA-052D0EEBEFB1}" type="slidenum">
              <a:rPr lang="en-US" smtClean="0"/>
              <a:t>‹#›</a:t>
            </a:fld>
            <a:endParaRPr lang="en-US"/>
          </a:p>
        </p:txBody>
      </p:sp>
    </p:spTree>
    <p:extLst>
      <p:ext uri="{BB962C8B-B14F-4D97-AF65-F5344CB8AC3E}">
        <p14:creationId xmlns:p14="http://schemas.microsoft.com/office/powerpoint/2010/main" val="1772343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 the next step in the exploration of the dynamic universe has been to increase the power of our surveys yet again.  The project that I'll be talking about is the Zwicky Transient Facility, a wide-area survey of the transient night sky.  The core of the survey is the 47 square degree camera equipped on the 1.2 meter telescope telescope – the same telescope, in fact, that Zwicky initially used to conduct his pioneering supernova survey.  While this is neither the biggest telescope nor the best site, a 30-second exposure is enough to reach well below 20</a:t>
            </a:r>
            <a:r>
              <a:rPr lang="en-GB" baseline="30000" dirty="0"/>
              <a:t>th</a:t>
            </a:r>
            <a:r>
              <a:rPr lang="en-GB" dirty="0"/>
              <a:t> magnitude, which as I'll show later is more than enough for our aims.</a:t>
            </a:r>
          </a:p>
        </p:txBody>
      </p:sp>
      <p:sp>
        <p:nvSpPr>
          <p:cNvPr id="4" name="Slide Number Placeholder 3"/>
          <p:cNvSpPr>
            <a:spLocks noGrp="1"/>
          </p:cNvSpPr>
          <p:nvPr>
            <p:ph type="sldNum" sz="quarter" idx="5"/>
          </p:nvPr>
        </p:nvSpPr>
        <p:spPr/>
        <p:txBody>
          <a:bodyPr/>
          <a:lstStyle/>
          <a:p>
            <a:fld id="{F9257544-0D3E-C14E-B9EA-052D0EEBEFB1}" type="slidenum">
              <a:rPr lang="en-US" smtClean="0"/>
              <a:t>2</a:t>
            </a:fld>
            <a:endParaRPr lang="en-US"/>
          </a:p>
        </p:txBody>
      </p:sp>
    </p:spTree>
    <p:extLst>
      <p:ext uri="{BB962C8B-B14F-4D97-AF65-F5344CB8AC3E}">
        <p14:creationId xmlns:p14="http://schemas.microsoft.com/office/powerpoint/2010/main" val="407804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ZTF's primary public legacy product is the northern sky survey.  Every night, about half the observable sky is imaged in two different filters – g-band and r-band.  </a:t>
            </a:r>
          </a:p>
        </p:txBody>
      </p:sp>
      <p:sp>
        <p:nvSpPr>
          <p:cNvPr id="4" name="Slide Number Placeholder 3"/>
          <p:cNvSpPr>
            <a:spLocks noGrp="1"/>
          </p:cNvSpPr>
          <p:nvPr>
            <p:ph type="sldNum" sz="quarter" idx="5"/>
          </p:nvPr>
        </p:nvSpPr>
        <p:spPr/>
        <p:txBody>
          <a:bodyPr/>
          <a:lstStyle/>
          <a:p>
            <a:fld id="{F9257544-0D3E-C14E-B9EA-052D0EEBEFB1}" type="slidenum">
              <a:rPr lang="en-US" smtClean="0"/>
              <a:t>5</a:t>
            </a:fld>
            <a:endParaRPr lang="en-US"/>
          </a:p>
        </p:txBody>
      </p:sp>
    </p:spTree>
    <p:extLst>
      <p:ext uri="{BB962C8B-B14F-4D97-AF65-F5344CB8AC3E}">
        <p14:creationId xmlns:p14="http://schemas.microsoft.com/office/powerpoint/2010/main" val="332552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night, the other half of the observable sky is imaged.</a:t>
            </a:r>
          </a:p>
        </p:txBody>
      </p:sp>
      <p:sp>
        <p:nvSpPr>
          <p:cNvPr id="4" name="Slide Number Placeholder 3"/>
          <p:cNvSpPr>
            <a:spLocks noGrp="1"/>
          </p:cNvSpPr>
          <p:nvPr>
            <p:ph type="sldNum" sz="quarter" idx="5"/>
          </p:nvPr>
        </p:nvSpPr>
        <p:spPr/>
        <p:txBody>
          <a:bodyPr/>
          <a:lstStyle/>
          <a:p>
            <a:fld id="{F9257544-0D3E-C14E-B9EA-052D0EEBEFB1}" type="slidenum">
              <a:rPr lang="en-US" smtClean="0"/>
              <a:t>6</a:t>
            </a:fld>
            <a:endParaRPr lang="en-US"/>
          </a:p>
        </p:txBody>
      </p:sp>
    </p:spTree>
    <p:extLst>
      <p:ext uri="{BB962C8B-B14F-4D97-AF65-F5344CB8AC3E}">
        <p14:creationId xmlns:p14="http://schemas.microsoft.com/office/powerpoint/2010/main" val="65909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 every two nights, almost the entire night sky visible from the Northern hemisphere is recorded in two different filters – depending on season and weather, between 12 and 20 thousand square degrees.</a:t>
            </a:r>
          </a:p>
        </p:txBody>
      </p:sp>
      <p:sp>
        <p:nvSpPr>
          <p:cNvPr id="4" name="Slide Number Placeholder 3"/>
          <p:cNvSpPr>
            <a:spLocks noGrp="1"/>
          </p:cNvSpPr>
          <p:nvPr>
            <p:ph type="sldNum" sz="quarter" idx="5"/>
          </p:nvPr>
        </p:nvSpPr>
        <p:spPr/>
        <p:txBody>
          <a:bodyPr/>
          <a:lstStyle/>
          <a:p>
            <a:fld id="{F9257544-0D3E-C14E-B9EA-052D0EEBEFB1}" type="slidenum">
              <a:rPr lang="en-US" smtClean="0"/>
              <a:t>7</a:t>
            </a:fld>
            <a:endParaRPr lang="en-US"/>
          </a:p>
        </p:txBody>
      </p:sp>
    </p:spTree>
    <p:extLst>
      <p:ext uri="{BB962C8B-B14F-4D97-AF65-F5344CB8AC3E}">
        <p14:creationId xmlns:p14="http://schemas.microsoft.com/office/powerpoint/2010/main" val="422289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30AF89-2F9E-DD42-8B25-3119F7572969}" type="datetimeFigureOut">
              <a:rPr lang="en-US" smtClean="0"/>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177700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0AF89-2F9E-DD42-8B25-3119F7572969}" type="datetimeFigureOut">
              <a:rPr lang="en-US" smtClean="0"/>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65374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0AF89-2F9E-DD42-8B25-3119F7572969}" type="datetimeFigureOut">
              <a:rPr lang="en-US" smtClean="0"/>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57728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0AF89-2F9E-DD42-8B25-3119F7572969}" type="datetimeFigureOut">
              <a:rPr lang="en-US" smtClean="0"/>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3144020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0AF89-2F9E-DD42-8B25-3119F7572969}" type="datetimeFigureOut">
              <a:rPr lang="en-US" smtClean="0"/>
              <a:t>5/8/23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65750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30AF89-2F9E-DD42-8B25-3119F7572969}" type="datetimeFigureOut">
              <a:rPr lang="en-US" smtClean="0"/>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20624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30AF89-2F9E-DD42-8B25-3119F7572969}" type="datetimeFigureOut">
              <a:rPr lang="en-US" smtClean="0"/>
              <a:t>5/8/23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41120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30AF89-2F9E-DD42-8B25-3119F7572969}" type="datetimeFigureOut">
              <a:rPr lang="en-US" smtClean="0"/>
              <a:t>5/8/23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40069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30AF89-2F9E-DD42-8B25-3119F7572969}" type="datetimeFigureOut">
              <a:rPr lang="en-US" smtClean="0"/>
              <a:t>5/8/23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400545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0AF89-2F9E-DD42-8B25-3119F7572969}" type="datetimeFigureOut">
              <a:rPr lang="en-US" smtClean="0"/>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309973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30AF89-2F9E-DD42-8B25-3119F7572969}" type="datetimeFigureOut">
              <a:rPr lang="en-US" smtClean="0"/>
              <a:t>5/8/23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E71DC-829A-B349-96BA-EC330B6AEC14}" type="slidenum">
              <a:rPr lang="en-US" smtClean="0"/>
              <a:t>‹#›</a:t>
            </a:fld>
            <a:endParaRPr lang="en-US"/>
          </a:p>
        </p:txBody>
      </p:sp>
    </p:spTree>
    <p:extLst>
      <p:ext uri="{BB962C8B-B14F-4D97-AF65-F5344CB8AC3E}">
        <p14:creationId xmlns:p14="http://schemas.microsoft.com/office/powerpoint/2010/main" val="190409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683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30AF89-2F9E-DD42-8B25-3119F7572969}" type="datetimeFigureOut">
              <a:rPr lang="en-US" smtClean="0"/>
              <a:t>5/8/23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5E71DC-829A-B349-96BA-EC330B6AEC14}" type="slidenum">
              <a:rPr lang="en-US" smtClean="0"/>
              <a:t>‹#›</a:t>
            </a:fld>
            <a:endParaRPr lang="en-US"/>
          </a:p>
        </p:txBody>
      </p:sp>
    </p:spTree>
    <p:extLst>
      <p:ext uri="{BB962C8B-B14F-4D97-AF65-F5344CB8AC3E}">
        <p14:creationId xmlns:p14="http://schemas.microsoft.com/office/powerpoint/2010/main" val="374401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1" kern="1200">
          <a:solidFill>
            <a:srgbClr val="000090"/>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2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ites.astro.caltech.edu/ztf/bts/explorer.php" TargetMode="External"/><Relationship Id="rId2" Type="http://schemas.openxmlformats.org/officeDocument/2006/relationships/hyperlink" Target="https://sites.astro.caltech.edu/ztf/b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13" y="84017"/>
            <a:ext cx="8623623" cy="2499928"/>
          </a:xfrm>
        </p:spPr>
        <p:txBody>
          <a:bodyPr>
            <a:noAutofit/>
          </a:bodyPr>
          <a:lstStyle/>
          <a:p>
            <a:r>
              <a:rPr lang="en-US" sz="4500"/>
              <a:t>Zwicky Transient Facility:</a:t>
            </a:r>
            <a:br>
              <a:rPr lang="en-US" sz="4500"/>
            </a:br>
            <a:r>
              <a:rPr lang="en-US" sz="4500"/>
              <a:t>Surveys in a GW Context</a:t>
            </a:r>
            <a:br>
              <a:rPr lang="en-US" sz="2200"/>
            </a:br>
            <a:endParaRPr lang="en-US" sz="3000" b="1" dirty="0"/>
          </a:p>
        </p:txBody>
      </p:sp>
      <p:sp>
        <p:nvSpPr>
          <p:cNvPr id="3" name="Subtitle 2"/>
          <p:cNvSpPr>
            <a:spLocks noGrp="1"/>
          </p:cNvSpPr>
          <p:nvPr>
            <p:ph type="subTitle" idx="1"/>
          </p:nvPr>
        </p:nvSpPr>
        <p:spPr>
          <a:xfrm>
            <a:off x="344701" y="2037673"/>
            <a:ext cx="3195820" cy="792771"/>
          </a:xfrm>
          <a:solidFill>
            <a:srgbClr val="FFFFFF">
              <a:alpha val="50000"/>
            </a:srgbClr>
          </a:solidFill>
        </p:spPr>
        <p:txBody>
          <a:bodyPr>
            <a:normAutofit/>
          </a:bodyPr>
          <a:lstStyle/>
          <a:p>
            <a:r>
              <a:rPr lang="en-US" sz="2800" b="1">
                <a:solidFill>
                  <a:srgbClr val="000000"/>
                </a:solidFill>
              </a:rPr>
              <a:t>Daniel Perley</a:t>
            </a:r>
            <a:br>
              <a:rPr lang="en-US" sz="2800" b="1">
                <a:solidFill>
                  <a:srgbClr val="000000"/>
                </a:solidFill>
              </a:rPr>
            </a:br>
            <a:r>
              <a:rPr lang="en-US" sz="1400" b="1">
                <a:solidFill>
                  <a:srgbClr val="000000"/>
                </a:solidFill>
              </a:rPr>
              <a:t>(Liverpool John Moores University)</a:t>
            </a:r>
            <a:endParaRPr lang="en-US" sz="1400" dirty="0"/>
          </a:p>
        </p:txBody>
      </p:sp>
      <p:sp>
        <p:nvSpPr>
          <p:cNvPr id="6" name="TextBox 5">
            <a:extLst>
              <a:ext uri="{FF2B5EF4-FFF2-40B4-BE49-F238E27FC236}">
                <a16:creationId xmlns:a16="http://schemas.microsoft.com/office/drawing/2014/main" id="{A4AAF8A2-74BA-084E-B214-FEAA88D2BDB8}"/>
              </a:ext>
            </a:extLst>
          </p:cNvPr>
          <p:cNvSpPr txBox="1"/>
          <p:nvPr/>
        </p:nvSpPr>
        <p:spPr>
          <a:xfrm>
            <a:off x="4914525" y="4400074"/>
            <a:ext cx="3793402" cy="461665"/>
          </a:xfrm>
          <a:prstGeom prst="rect">
            <a:avLst/>
          </a:prstGeom>
          <a:noFill/>
        </p:spPr>
        <p:txBody>
          <a:bodyPr wrap="square" rtlCol="0">
            <a:spAutoFit/>
          </a:bodyPr>
          <a:lstStyle/>
          <a:p>
            <a:pPr algn="r"/>
            <a:r>
              <a:rPr lang="en-US" sz="1200" dirty="0" err="1">
                <a:solidFill>
                  <a:schemeClr val="tx1">
                    <a:lumMod val="50000"/>
                    <a:lumOff val="50000"/>
                  </a:schemeClr>
                </a:solidFill>
                <a:latin typeface="Arial" panose="020B0604020202020204" pitchFamily="34" charset="0"/>
                <a:cs typeface="Arial" panose="020B0604020202020204" pitchFamily="34" charset="0"/>
              </a:rPr>
              <a:t>Skymap</a:t>
            </a:r>
            <a:r>
              <a:rPr lang="en-US" sz="1200" dirty="0">
                <a:solidFill>
                  <a:schemeClr val="tx1">
                    <a:lumMod val="50000"/>
                    <a:lumOff val="50000"/>
                  </a:schemeClr>
                </a:solidFill>
                <a:latin typeface="Arial" panose="020B0604020202020204" pitchFamily="34" charset="0"/>
                <a:cs typeface="Arial" panose="020B0604020202020204" pitchFamily="34" charset="0"/>
              </a:rPr>
              <a:t> of 7671 classified extragalactic transients</a:t>
            </a:r>
            <a:br>
              <a:rPr lang="en-US" sz="1200" dirty="0">
                <a:solidFill>
                  <a:schemeClr val="tx1">
                    <a:lumMod val="50000"/>
                    <a:lumOff val="50000"/>
                  </a:schemeClr>
                </a:solidFill>
                <a:latin typeface="Arial" panose="020B0604020202020204" pitchFamily="34" charset="0"/>
                <a:cs typeface="Arial" panose="020B0604020202020204" pitchFamily="34" charset="0"/>
              </a:rPr>
            </a:br>
            <a:r>
              <a:rPr lang="en-US" sz="1200" dirty="0">
                <a:solidFill>
                  <a:schemeClr val="tx1">
                    <a:lumMod val="50000"/>
                    <a:lumOff val="50000"/>
                  </a:schemeClr>
                </a:solidFill>
                <a:latin typeface="Arial" panose="020B0604020202020204" pitchFamily="34" charset="0"/>
                <a:cs typeface="Arial" panose="020B0604020202020204" pitchFamily="34" charset="0"/>
              </a:rPr>
              <a:t>(m&lt;19 mag) from the ZTF Bright Transient Survey</a:t>
            </a:r>
          </a:p>
        </p:txBody>
      </p:sp>
      <p:pic>
        <p:nvPicPr>
          <p:cNvPr id="5" name="Picture 4">
            <a:extLst>
              <a:ext uri="{FF2B5EF4-FFF2-40B4-BE49-F238E27FC236}">
                <a16:creationId xmlns:a16="http://schemas.microsoft.com/office/drawing/2014/main" id="{80A5EAB5-9676-0251-1C8D-0E08EE4A2668}"/>
              </a:ext>
            </a:extLst>
          </p:cNvPr>
          <p:cNvPicPr>
            <a:picLocks noChangeAspect="1"/>
          </p:cNvPicPr>
          <p:nvPr/>
        </p:nvPicPr>
        <p:blipFill>
          <a:blip r:embed="rId2"/>
          <a:stretch>
            <a:fillRect/>
          </a:stretch>
        </p:blipFill>
        <p:spPr>
          <a:xfrm>
            <a:off x="4636523" y="2130979"/>
            <a:ext cx="4192513" cy="2245078"/>
          </a:xfrm>
          <a:prstGeom prst="rect">
            <a:avLst/>
          </a:prstGeom>
        </p:spPr>
      </p:pic>
      <p:pic>
        <p:nvPicPr>
          <p:cNvPr id="7" name="Picture 6">
            <a:extLst>
              <a:ext uri="{FF2B5EF4-FFF2-40B4-BE49-F238E27FC236}">
                <a16:creationId xmlns:a16="http://schemas.microsoft.com/office/drawing/2014/main" id="{68A5AAF6-4B2E-D0EF-30D9-C299AA0DD084}"/>
              </a:ext>
            </a:extLst>
          </p:cNvPr>
          <p:cNvPicPr>
            <a:picLocks noChangeAspect="1"/>
          </p:cNvPicPr>
          <p:nvPr/>
        </p:nvPicPr>
        <p:blipFill>
          <a:blip r:embed="rId3"/>
          <a:stretch>
            <a:fillRect/>
          </a:stretch>
        </p:blipFill>
        <p:spPr>
          <a:xfrm>
            <a:off x="609836" y="2974957"/>
            <a:ext cx="2830172" cy="1886782"/>
          </a:xfrm>
          <a:prstGeom prst="rect">
            <a:avLst/>
          </a:prstGeom>
        </p:spPr>
      </p:pic>
    </p:spTree>
    <p:extLst>
      <p:ext uri="{BB962C8B-B14F-4D97-AF65-F5344CB8AC3E}">
        <p14:creationId xmlns:p14="http://schemas.microsoft.com/office/powerpoint/2010/main" val="165453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21576-7AF4-40BD-6DF0-CB57E7E355A6}"/>
              </a:ext>
            </a:extLst>
          </p:cNvPr>
          <p:cNvSpPr>
            <a:spLocks noGrp="1"/>
          </p:cNvSpPr>
          <p:nvPr>
            <p:ph type="title"/>
          </p:nvPr>
        </p:nvSpPr>
        <p:spPr/>
        <p:txBody>
          <a:bodyPr>
            <a:normAutofit/>
          </a:bodyPr>
          <a:lstStyle/>
          <a:p>
            <a:r>
              <a:rPr lang="en-GB" dirty="0"/>
              <a:t>Bright Transient Survey</a:t>
            </a:r>
          </a:p>
        </p:txBody>
      </p:sp>
      <p:sp>
        <p:nvSpPr>
          <p:cNvPr id="3" name="Content Placeholder 2">
            <a:extLst>
              <a:ext uri="{FF2B5EF4-FFF2-40B4-BE49-F238E27FC236}">
                <a16:creationId xmlns:a16="http://schemas.microsoft.com/office/drawing/2014/main" id="{4367CDE4-86CD-9AF4-E6EE-BB4D78585348}"/>
              </a:ext>
            </a:extLst>
          </p:cNvPr>
          <p:cNvSpPr>
            <a:spLocks noGrp="1"/>
          </p:cNvSpPr>
          <p:nvPr>
            <p:ph idx="1"/>
          </p:nvPr>
        </p:nvSpPr>
        <p:spPr>
          <a:xfrm>
            <a:off x="628650" y="1085126"/>
            <a:ext cx="6494368" cy="3902510"/>
          </a:xfrm>
        </p:spPr>
        <p:txBody>
          <a:bodyPr>
            <a:normAutofit/>
          </a:bodyPr>
          <a:lstStyle/>
          <a:p>
            <a:r>
              <a:rPr lang="en-GB" dirty="0"/>
              <a:t>Record every transient to </a:t>
            </a:r>
            <a:r>
              <a:rPr lang="en-GB" b="1" dirty="0"/>
              <a:t>&lt;19.8 mag</a:t>
            </a:r>
            <a:r>
              <a:rPr lang="en-GB" dirty="0"/>
              <a:t>; </a:t>
            </a:r>
            <a:br>
              <a:rPr lang="en-GB" dirty="0"/>
            </a:br>
            <a:r>
              <a:rPr lang="en-GB" dirty="0">
                <a:solidFill>
                  <a:srgbClr val="7030A0"/>
                </a:solidFill>
              </a:rPr>
              <a:t>c</a:t>
            </a:r>
            <a:r>
              <a:rPr lang="en-GB" dirty="0">
                <a:solidFill>
                  <a:srgbClr val="002060"/>
                </a:solidFill>
              </a:rPr>
              <a:t>l</a:t>
            </a:r>
            <a:r>
              <a:rPr lang="en-GB" dirty="0">
                <a:solidFill>
                  <a:srgbClr val="0070C0"/>
                </a:solidFill>
              </a:rPr>
              <a:t>a</a:t>
            </a:r>
            <a:r>
              <a:rPr lang="en-GB" dirty="0">
                <a:solidFill>
                  <a:schemeClr val="accent6">
                    <a:lumMod val="75000"/>
                  </a:schemeClr>
                </a:solidFill>
              </a:rPr>
              <a:t>s</a:t>
            </a:r>
            <a:r>
              <a:rPr lang="en-GB" dirty="0">
                <a:solidFill>
                  <a:schemeClr val="accent4">
                    <a:lumMod val="75000"/>
                  </a:schemeClr>
                </a:solidFill>
              </a:rPr>
              <a:t>s</a:t>
            </a:r>
            <a:r>
              <a:rPr lang="en-GB" dirty="0">
                <a:solidFill>
                  <a:schemeClr val="accent2">
                    <a:lumMod val="75000"/>
                  </a:schemeClr>
                </a:solidFill>
              </a:rPr>
              <a:t>i</a:t>
            </a:r>
            <a:r>
              <a:rPr lang="en-GB" dirty="0">
                <a:solidFill>
                  <a:srgbClr val="FF0000"/>
                </a:solidFill>
              </a:rPr>
              <a:t>f</a:t>
            </a:r>
            <a:r>
              <a:rPr lang="en-GB" dirty="0">
                <a:solidFill>
                  <a:srgbClr val="C00000"/>
                </a:solidFill>
              </a:rPr>
              <a:t>y</a:t>
            </a:r>
            <a:r>
              <a:rPr lang="en-GB" dirty="0"/>
              <a:t> every transient to  </a:t>
            </a:r>
            <a:r>
              <a:rPr lang="en-GB" b="1" dirty="0"/>
              <a:t>&lt;18.5 mag</a:t>
            </a:r>
            <a:br>
              <a:rPr lang="en-GB" dirty="0"/>
            </a:br>
            <a:r>
              <a:rPr lang="en-GB" dirty="0">
                <a:solidFill>
                  <a:schemeClr val="bg1">
                    <a:lumMod val="50000"/>
                  </a:schemeClr>
                </a:solidFill>
              </a:rPr>
              <a:t>(in public data)</a:t>
            </a:r>
            <a:endParaRPr lang="en-GB" dirty="0"/>
          </a:p>
          <a:p>
            <a:pPr lvl="1"/>
            <a:endParaRPr lang="en-GB" dirty="0"/>
          </a:p>
        </p:txBody>
      </p:sp>
      <p:pic>
        <p:nvPicPr>
          <p:cNvPr id="3074" name="Picture 2">
            <a:extLst>
              <a:ext uri="{FF2B5EF4-FFF2-40B4-BE49-F238E27FC236}">
                <a16:creationId xmlns:a16="http://schemas.microsoft.com/office/drawing/2014/main" id="{F154FDF1-420D-25AB-BAAB-D505E89CC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14" y="2606886"/>
            <a:ext cx="3286394" cy="247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A208B32-9F1B-F278-6481-5869E42C5419}"/>
              </a:ext>
            </a:extLst>
          </p:cNvPr>
          <p:cNvPicPr>
            <a:picLocks noChangeAspect="1"/>
          </p:cNvPicPr>
          <p:nvPr/>
        </p:nvPicPr>
        <p:blipFill>
          <a:blip r:embed="rId3"/>
          <a:stretch>
            <a:fillRect/>
          </a:stretch>
        </p:blipFill>
        <p:spPr>
          <a:xfrm>
            <a:off x="4065608" y="2710527"/>
            <a:ext cx="3562618" cy="1907771"/>
          </a:xfrm>
          <a:prstGeom prst="rect">
            <a:avLst/>
          </a:prstGeom>
        </p:spPr>
      </p:pic>
      <p:pic>
        <p:nvPicPr>
          <p:cNvPr id="6" name="Picture 5" descr="A picture containing text, number, screenshot, font&#10;&#10;Description automatically generated">
            <a:extLst>
              <a:ext uri="{FF2B5EF4-FFF2-40B4-BE49-F238E27FC236}">
                <a16:creationId xmlns:a16="http://schemas.microsoft.com/office/drawing/2014/main" id="{7829C4F9-CB0E-3124-6F39-0F9190362A7D}"/>
              </a:ext>
            </a:extLst>
          </p:cNvPr>
          <p:cNvPicPr>
            <a:picLocks noChangeAspect="1"/>
          </p:cNvPicPr>
          <p:nvPr/>
        </p:nvPicPr>
        <p:blipFill>
          <a:blip r:embed="rId4"/>
          <a:stretch>
            <a:fillRect/>
          </a:stretch>
        </p:blipFill>
        <p:spPr>
          <a:xfrm>
            <a:off x="7674015" y="116571"/>
            <a:ext cx="1333610" cy="4980630"/>
          </a:xfrm>
          <a:prstGeom prst="rect">
            <a:avLst/>
          </a:prstGeom>
        </p:spPr>
      </p:pic>
    </p:spTree>
    <p:extLst>
      <p:ext uri="{BB962C8B-B14F-4D97-AF65-F5344CB8AC3E}">
        <p14:creationId xmlns:p14="http://schemas.microsoft.com/office/powerpoint/2010/main" val="215454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77BE-43DD-C5D2-4486-895F459CB5F4}"/>
              </a:ext>
            </a:extLst>
          </p:cNvPr>
          <p:cNvSpPr>
            <a:spLocks noGrp="1"/>
          </p:cNvSpPr>
          <p:nvPr>
            <p:ph type="title"/>
          </p:nvPr>
        </p:nvSpPr>
        <p:spPr/>
        <p:txBody>
          <a:bodyPr>
            <a:normAutofit/>
          </a:bodyPr>
          <a:lstStyle/>
          <a:p>
            <a:r>
              <a:rPr lang="en-GB" dirty="0"/>
              <a:t>Census of the Local Universe</a:t>
            </a:r>
          </a:p>
        </p:txBody>
      </p:sp>
      <p:sp>
        <p:nvSpPr>
          <p:cNvPr id="3" name="Content Placeholder 2">
            <a:extLst>
              <a:ext uri="{FF2B5EF4-FFF2-40B4-BE49-F238E27FC236}">
                <a16:creationId xmlns:a16="http://schemas.microsoft.com/office/drawing/2014/main" id="{AD608079-BF82-A414-0418-8CCE6339D979}"/>
              </a:ext>
            </a:extLst>
          </p:cNvPr>
          <p:cNvSpPr>
            <a:spLocks noGrp="1"/>
          </p:cNvSpPr>
          <p:nvPr>
            <p:ph idx="1"/>
          </p:nvPr>
        </p:nvSpPr>
        <p:spPr>
          <a:xfrm>
            <a:off x="628650" y="1085126"/>
            <a:ext cx="8155410" cy="3547596"/>
          </a:xfrm>
        </p:spPr>
        <p:txBody>
          <a:bodyPr>
            <a:normAutofit/>
          </a:bodyPr>
          <a:lstStyle/>
          <a:p>
            <a:r>
              <a:rPr lang="en-GB" dirty="0"/>
              <a:t>Record every z&lt;0.03 transient (via crossmatch)</a:t>
            </a:r>
          </a:p>
          <a:p>
            <a:r>
              <a:rPr lang="en-GB" dirty="0">
                <a:solidFill>
                  <a:srgbClr val="7030A0"/>
                </a:solidFill>
              </a:rPr>
              <a:t>C</a:t>
            </a:r>
            <a:r>
              <a:rPr lang="en-GB" dirty="0">
                <a:solidFill>
                  <a:srgbClr val="002060"/>
                </a:solidFill>
              </a:rPr>
              <a:t>l</a:t>
            </a:r>
            <a:r>
              <a:rPr lang="en-GB" dirty="0">
                <a:solidFill>
                  <a:schemeClr val="accent1">
                    <a:lumMod val="75000"/>
                  </a:schemeClr>
                </a:solidFill>
              </a:rPr>
              <a:t>a</a:t>
            </a:r>
            <a:r>
              <a:rPr lang="en-GB" dirty="0">
                <a:solidFill>
                  <a:schemeClr val="accent6">
                    <a:lumMod val="75000"/>
                  </a:schemeClr>
                </a:solidFill>
              </a:rPr>
              <a:t>s</a:t>
            </a:r>
            <a:r>
              <a:rPr lang="en-GB" dirty="0">
                <a:solidFill>
                  <a:schemeClr val="accent4">
                    <a:lumMod val="75000"/>
                  </a:schemeClr>
                </a:solidFill>
              </a:rPr>
              <a:t>s</a:t>
            </a:r>
            <a:r>
              <a:rPr lang="en-GB" dirty="0">
                <a:solidFill>
                  <a:schemeClr val="accent2">
                    <a:lumMod val="75000"/>
                  </a:schemeClr>
                </a:solidFill>
              </a:rPr>
              <a:t>i</a:t>
            </a:r>
            <a:r>
              <a:rPr lang="en-GB" dirty="0">
                <a:solidFill>
                  <a:srgbClr val="FF0000"/>
                </a:solidFill>
              </a:rPr>
              <a:t>f</a:t>
            </a:r>
            <a:r>
              <a:rPr lang="en-GB" dirty="0">
                <a:solidFill>
                  <a:srgbClr val="C00000"/>
                </a:solidFill>
              </a:rPr>
              <a:t>y</a:t>
            </a:r>
            <a:r>
              <a:rPr lang="en-GB" dirty="0"/>
              <a:t> every z&lt;0.03 transient (unless M &lt; -17)</a:t>
            </a:r>
          </a:p>
          <a:p>
            <a:endParaRPr lang="en-GB" dirty="0"/>
          </a:p>
        </p:txBody>
      </p:sp>
      <p:pic>
        <p:nvPicPr>
          <p:cNvPr id="4" name="Google Shape;86;p16">
            <a:extLst>
              <a:ext uri="{FF2B5EF4-FFF2-40B4-BE49-F238E27FC236}">
                <a16:creationId xmlns:a16="http://schemas.microsoft.com/office/drawing/2014/main" id="{828F56C4-6FE9-AF07-4B24-76A97178E0DE}"/>
              </a:ext>
            </a:extLst>
          </p:cNvPr>
          <p:cNvPicPr preferRelativeResize="0"/>
          <p:nvPr/>
        </p:nvPicPr>
        <p:blipFill>
          <a:blip r:embed="rId2">
            <a:alphaModFix/>
          </a:blip>
          <a:stretch>
            <a:fillRect/>
          </a:stretch>
        </p:blipFill>
        <p:spPr>
          <a:xfrm>
            <a:off x="4934198" y="2297988"/>
            <a:ext cx="3849862" cy="2334734"/>
          </a:xfrm>
          <a:prstGeom prst="rect">
            <a:avLst/>
          </a:prstGeom>
          <a:noFill/>
          <a:ln>
            <a:noFill/>
          </a:ln>
        </p:spPr>
      </p:pic>
      <p:pic>
        <p:nvPicPr>
          <p:cNvPr id="5" name="Google Shape;77;p15">
            <a:extLst>
              <a:ext uri="{FF2B5EF4-FFF2-40B4-BE49-F238E27FC236}">
                <a16:creationId xmlns:a16="http://schemas.microsoft.com/office/drawing/2014/main" id="{0A440C58-6FC7-3CB8-8482-F1FD4DB7565E}"/>
              </a:ext>
            </a:extLst>
          </p:cNvPr>
          <p:cNvPicPr preferRelativeResize="0"/>
          <p:nvPr/>
        </p:nvPicPr>
        <p:blipFill>
          <a:blip r:embed="rId3">
            <a:alphaModFix/>
          </a:blip>
          <a:stretch>
            <a:fillRect/>
          </a:stretch>
        </p:blipFill>
        <p:spPr>
          <a:xfrm>
            <a:off x="644854" y="2535657"/>
            <a:ext cx="3989538" cy="2097065"/>
          </a:xfrm>
          <a:prstGeom prst="rect">
            <a:avLst/>
          </a:prstGeom>
          <a:noFill/>
          <a:ln>
            <a:noFill/>
          </a:ln>
        </p:spPr>
      </p:pic>
    </p:spTree>
    <p:extLst>
      <p:ext uri="{BB962C8B-B14F-4D97-AF65-F5344CB8AC3E}">
        <p14:creationId xmlns:p14="http://schemas.microsoft.com/office/powerpoint/2010/main" val="153164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785D-9871-7A3A-C62B-CF031D8AF52F}"/>
              </a:ext>
            </a:extLst>
          </p:cNvPr>
          <p:cNvSpPr>
            <a:spLocks noGrp="1"/>
          </p:cNvSpPr>
          <p:nvPr>
            <p:ph type="title"/>
          </p:nvPr>
        </p:nvSpPr>
        <p:spPr/>
        <p:txBody>
          <a:bodyPr/>
          <a:lstStyle/>
          <a:p>
            <a:r>
              <a:rPr lang="en-GB" dirty="0"/>
              <a:t>Fast Transients in Real Time</a:t>
            </a:r>
          </a:p>
        </p:txBody>
      </p:sp>
      <p:sp>
        <p:nvSpPr>
          <p:cNvPr id="3" name="Content Placeholder 2">
            <a:extLst>
              <a:ext uri="{FF2B5EF4-FFF2-40B4-BE49-F238E27FC236}">
                <a16:creationId xmlns:a16="http://schemas.microsoft.com/office/drawing/2014/main" id="{0126B5D6-E319-2927-139E-2A17F4527EBD}"/>
              </a:ext>
            </a:extLst>
          </p:cNvPr>
          <p:cNvSpPr>
            <a:spLocks noGrp="1"/>
          </p:cNvSpPr>
          <p:nvPr>
            <p:ph idx="1"/>
          </p:nvPr>
        </p:nvSpPr>
        <p:spPr/>
        <p:txBody>
          <a:bodyPr/>
          <a:lstStyle/>
          <a:p>
            <a:r>
              <a:rPr lang="en-GB" dirty="0"/>
              <a:t>Use </a:t>
            </a:r>
            <a:r>
              <a:rPr lang="en-GB" dirty="0">
                <a:solidFill>
                  <a:srgbClr val="00B050"/>
                </a:solidFill>
              </a:rPr>
              <a:t>timescale</a:t>
            </a:r>
            <a:r>
              <a:rPr lang="en-GB" dirty="0"/>
              <a:t>, </a:t>
            </a:r>
            <a:r>
              <a:rPr lang="en-GB" dirty="0">
                <a:solidFill>
                  <a:srgbClr val="2B21FF"/>
                </a:solidFill>
              </a:rPr>
              <a:t>crossmatch</a:t>
            </a:r>
            <a:r>
              <a:rPr lang="en-GB" dirty="0"/>
              <a:t>, and </a:t>
            </a:r>
            <a:r>
              <a:rPr lang="en-GB" dirty="0" err="1">
                <a:solidFill>
                  <a:srgbClr val="FF0000"/>
                </a:solidFill>
              </a:rPr>
              <a:t>color</a:t>
            </a:r>
            <a:r>
              <a:rPr lang="en-GB" dirty="0"/>
              <a:t> to isolate </a:t>
            </a:r>
            <a:r>
              <a:rPr lang="en-GB"/>
              <a:t>fast transients </a:t>
            </a:r>
            <a:r>
              <a:rPr lang="en-GB" dirty="0"/>
              <a:t>from new </a:t>
            </a:r>
            <a:r>
              <a:rPr lang="en-GB" dirty="0" err="1"/>
              <a:t>SNe</a:t>
            </a:r>
            <a:r>
              <a:rPr lang="en-GB" dirty="0"/>
              <a:t> and flare stars</a:t>
            </a:r>
          </a:p>
        </p:txBody>
      </p:sp>
      <p:pic>
        <p:nvPicPr>
          <p:cNvPr id="4" name="Picture 2">
            <a:extLst>
              <a:ext uri="{FF2B5EF4-FFF2-40B4-BE49-F238E27FC236}">
                <a16:creationId xmlns:a16="http://schemas.microsoft.com/office/drawing/2014/main" id="{03982E30-36C8-7969-5702-30F5ACA59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189" y="3052035"/>
            <a:ext cx="989302" cy="1018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905802-F532-4EF6-4685-DAB181D81B67}"/>
              </a:ext>
            </a:extLst>
          </p:cNvPr>
          <p:cNvSpPr txBox="1"/>
          <p:nvPr/>
        </p:nvSpPr>
        <p:spPr>
          <a:xfrm>
            <a:off x="5592040" y="2544204"/>
            <a:ext cx="1047451" cy="477054"/>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Anna Ho </a:t>
            </a:r>
            <a:br>
              <a:rPr lang="en-US" sz="15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pic>
        <p:nvPicPr>
          <p:cNvPr id="6" name="Picture 2" descr="Igor Andreoni astronomy astrophysics gravitational waves">
            <a:extLst>
              <a:ext uri="{FF2B5EF4-FFF2-40B4-BE49-F238E27FC236}">
                <a16:creationId xmlns:a16="http://schemas.microsoft.com/office/drawing/2014/main" id="{3BB12B9E-EEBC-26CB-885E-BE838EAFA5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35" t="12404" b="36418"/>
          <a:stretch/>
        </p:blipFill>
        <p:spPr bwMode="auto">
          <a:xfrm>
            <a:off x="6757093" y="3062423"/>
            <a:ext cx="929849" cy="10085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816C79-0443-4FC8-824B-63F69195361E}"/>
              </a:ext>
            </a:extLst>
          </p:cNvPr>
          <p:cNvSpPr txBox="1"/>
          <p:nvPr/>
        </p:nvSpPr>
        <p:spPr>
          <a:xfrm>
            <a:off x="6639491" y="2382758"/>
            <a:ext cx="1047451" cy="707886"/>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Igor </a:t>
            </a:r>
            <a:r>
              <a:rPr lang="en-US" sz="1500" dirty="0" err="1">
                <a:latin typeface="Arial" panose="020B0604020202020204" pitchFamily="34" charset="0"/>
                <a:cs typeface="Arial" panose="020B0604020202020204" pitchFamily="34" charset="0"/>
              </a:rPr>
              <a:t>Andreoni</a:t>
            </a:r>
            <a:br>
              <a:rPr lang="en-US" sz="15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097EEB-D5AB-E65F-16D1-BE0BA22853FB}"/>
              </a:ext>
            </a:extLst>
          </p:cNvPr>
          <p:cNvSpPr txBox="1"/>
          <p:nvPr/>
        </p:nvSpPr>
        <p:spPr>
          <a:xfrm>
            <a:off x="5327830" y="4497169"/>
            <a:ext cx="3722914" cy="584775"/>
          </a:xfrm>
          <a:prstGeom prst="rect">
            <a:avLst/>
          </a:prstGeom>
          <a:noFill/>
        </p:spPr>
        <p:txBody>
          <a:bodyPr wrap="square" rtlCol="0">
            <a:spAutoFit/>
          </a:bodyPr>
          <a:lstStyle/>
          <a:p>
            <a:r>
              <a:rPr lang="en-GB" sz="1600" b="1" i="1" dirty="0">
                <a:latin typeface="Arial" panose="020B0604020202020204" pitchFamily="34" charset="0"/>
                <a:cs typeface="Arial" panose="020B0604020202020204" pitchFamily="34" charset="0"/>
              </a:rPr>
              <a:t>Spectroscopy needed: have to act fast and be confident of candidates!</a:t>
            </a:r>
          </a:p>
        </p:txBody>
      </p:sp>
      <p:sp>
        <p:nvSpPr>
          <p:cNvPr id="10" name="Slide Number Placeholder 9">
            <a:extLst>
              <a:ext uri="{FF2B5EF4-FFF2-40B4-BE49-F238E27FC236}">
                <a16:creationId xmlns:a16="http://schemas.microsoft.com/office/drawing/2014/main" id="{1290F84C-E23F-A350-B875-7824E9EDAB7A}"/>
              </a:ext>
            </a:extLst>
          </p:cNvPr>
          <p:cNvSpPr>
            <a:spLocks noGrp="1"/>
          </p:cNvSpPr>
          <p:nvPr>
            <p:ph type="sldNum" sz="quarter" idx="12"/>
          </p:nvPr>
        </p:nvSpPr>
        <p:spPr/>
        <p:txBody>
          <a:bodyPr/>
          <a:lstStyle/>
          <a:p>
            <a:fld id="{2C5E71DC-829A-B349-96BA-EC330B6AEC14}" type="slidenum">
              <a:rPr lang="en-US" smtClean="0"/>
              <a:t>12</a:t>
            </a:fld>
            <a:endParaRPr lang="en-US"/>
          </a:p>
        </p:txBody>
      </p:sp>
      <p:sp>
        <p:nvSpPr>
          <p:cNvPr id="11" name="Rectangle 10">
            <a:extLst>
              <a:ext uri="{FF2B5EF4-FFF2-40B4-BE49-F238E27FC236}">
                <a16:creationId xmlns:a16="http://schemas.microsoft.com/office/drawing/2014/main" id="{5233CC38-54EC-9D62-5B02-4DA6FDEEA097}"/>
              </a:ext>
            </a:extLst>
          </p:cNvPr>
          <p:cNvSpPr/>
          <p:nvPr/>
        </p:nvSpPr>
        <p:spPr>
          <a:xfrm>
            <a:off x="3962400" y="4920345"/>
            <a:ext cx="1270244" cy="2231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4" descr="Figure 1.">
            <a:extLst>
              <a:ext uri="{FF2B5EF4-FFF2-40B4-BE49-F238E27FC236}">
                <a16:creationId xmlns:a16="http://schemas.microsoft.com/office/drawing/2014/main" id="{5506A8DC-70B9-E671-9258-9612B60B2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424" y="2271909"/>
            <a:ext cx="4220220" cy="28071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chael Coughlin | School of Physics and Astronomy | College of Science and  Engineering">
            <a:extLst>
              <a:ext uri="{FF2B5EF4-FFF2-40B4-BE49-F238E27FC236}">
                <a16:creationId xmlns:a16="http://schemas.microsoft.com/office/drawing/2014/main" id="{07B31116-86D8-D0C8-F810-8368A7C266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544" y="3052014"/>
            <a:ext cx="668124" cy="10043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D1DC6C0-A031-B7B0-BB86-ACD641DC2E58}"/>
              </a:ext>
            </a:extLst>
          </p:cNvPr>
          <p:cNvSpPr txBox="1"/>
          <p:nvPr/>
        </p:nvSpPr>
        <p:spPr>
          <a:xfrm>
            <a:off x="7628701" y="2402320"/>
            <a:ext cx="1047451" cy="707886"/>
          </a:xfrm>
          <a:prstGeom prst="rect">
            <a:avLst/>
          </a:prstGeom>
          <a:noFill/>
        </p:spPr>
        <p:txBody>
          <a:bodyPr wrap="square" rtlCol="0">
            <a:spAutoFit/>
          </a:bodyPr>
          <a:lstStyle/>
          <a:p>
            <a:pPr algn="ctr"/>
            <a:r>
              <a:rPr lang="en-US" sz="1500" dirty="0">
                <a:latin typeface="Arial" panose="020B0604020202020204" pitchFamily="34" charset="0"/>
                <a:cs typeface="Arial" panose="020B0604020202020204" pitchFamily="34" charset="0"/>
              </a:rPr>
              <a:t>Michael</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Coughlin</a:t>
            </a:r>
            <a:br>
              <a:rPr lang="en-US" sz="15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075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89B8-9EC0-03A9-6BC1-9C46C086F04E}"/>
              </a:ext>
            </a:extLst>
          </p:cNvPr>
          <p:cNvSpPr>
            <a:spLocks noGrp="1"/>
          </p:cNvSpPr>
          <p:nvPr>
            <p:ph type="title"/>
          </p:nvPr>
        </p:nvSpPr>
        <p:spPr/>
        <p:txBody>
          <a:bodyPr/>
          <a:lstStyle/>
          <a:p>
            <a:r>
              <a:rPr lang="en-GB" dirty="0"/>
              <a:t>ZTF Surveys in O4</a:t>
            </a:r>
          </a:p>
        </p:txBody>
      </p:sp>
      <p:sp>
        <p:nvSpPr>
          <p:cNvPr id="3" name="Content Placeholder 2">
            <a:extLst>
              <a:ext uri="{FF2B5EF4-FFF2-40B4-BE49-F238E27FC236}">
                <a16:creationId xmlns:a16="http://schemas.microsoft.com/office/drawing/2014/main" id="{97C49E10-5B6C-667E-5B5C-0E7622CF7515}"/>
              </a:ext>
            </a:extLst>
          </p:cNvPr>
          <p:cNvSpPr>
            <a:spLocks noGrp="1"/>
          </p:cNvSpPr>
          <p:nvPr>
            <p:ph idx="1"/>
          </p:nvPr>
        </p:nvSpPr>
        <p:spPr/>
        <p:txBody>
          <a:bodyPr>
            <a:normAutofit/>
          </a:bodyPr>
          <a:lstStyle/>
          <a:p>
            <a:pPr marL="0" indent="0">
              <a:buNone/>
            </a:pPr>
            <a:r>
              <a:rPr lang="en-GB" dirty="0"/>
              <a:t>ZTF will be a powerful follow-up machine in O4...</a:t>
            </a:r>
            <a:br>
              <a:rPr lang="en-GB" dirty="0"/>
            </a:br>
            <a:r>
              <a:rPr lang="en-GB" dirty="0"/>
              <a:t>but it is also critical in other ways!</a:t>
            </a:r>
            <a:br>
              <a:rPr lang="en-GB" sz="1600" dirty="0"/>
            </a:br>
            <a:endParaRPr lang="en-GB" sz="1600" dirty="0"/>
          </a:p>
          <a:p>
            <a:r>
              <a:rPr lang="en-GB" dirty="0"/>
              <a:t>Continuous, deep pre-imaging</a:t>
            </a:r>
          </a:p>
          <a:p>
            <a:r>
              <a:rPr lang="en-GB" dirty="0"/>
              <a:t>Very slow counterparts (AGN disk flares)</a:t>
            </a:r>
          </a:p>
          <a:p>
            <a:r>
              <a:rPr lang="en-GB" dirty="0"/>
              <a:t>The transient landscape (false positives &amp; oddballs)</a:t>
            </a:r>
            <a:endParaRPr lang="en-GB" sz="2400" dirty="0"/>
          </a:p>
          <a:p>
            <a:r>
              <a:rPr lang="en-GB" dirty="0"/>
              <a:t>"Blind" </a:t>
            </a:r>
            <a:r>
              <a:rPr lang="en-GB" dirty="0" err="1"/>
              <a:t>kilonova</a:t>
            </a:r>
            <a:r>
              <a:rPr lang="en-GB" dirty="0"/>
              <a:t>/afterglow searches (rates, beaming)</a:t>
            </a:r>
          </a:p>
        </p:txBody>
      </p:sp>
    </p:spTree>
    <p:extLst>
      <p:ext uri="{BB962C8B-B14F-4D97-AF65-F5344CB8AC3E}">
        <p14:creationId xmlns:p14="http://schemas.microsoft.com/office/powerpoint/2010/main" val="46022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C69DC-466E-544C-DDED-3F84540B2183}"/>
              </a:ext>
            </a:extLst>
          </p:cNvPr>
          <p:cNvSpPr>
            <a:spLocks noGrp="1"/>
          </p:cNvSpPr>
          <p:nvPr>
            <p:ph type="title"/>
          </p:nvPr>
        </p:nvSpPr>
        <p:spPr/>
        <p:txBody>
          <a:bodyPr/>
          <a:lstStyle/>
          <a:p>
            <a:r>
              <a:rPr lang="en-GB" dirty="0"/>
              <a:t>Pre-imaging</a:t>
            </a:r>
          </a:p>
        </p:txBody>
      </p:sp>
      <p:sp>
        <p:nvSpPr>
          <p:cNvPr id="3" name="Content Placeholder 2">
            <a:extLst>
              <a:ext uri="{FF2B5EF4-FFF2-40B4-BE49-F238E27FC236}">
                <a16:creationId xmlns:a16="http://schemas.microsoft.com/office/drawing/2014/main" id="{CFE62C17-A3B8-2A6C-CD27-1CFE26D58FBC}"/>
              </a:ext>
            </a:extLst>
          </p:cNvPr>
          <p:cNvSpPr>
            <a:spLocks noGrp="1"/>
          </p:cNvSpPr>
          <p:nvPr>
            <p:ph idx="1"/>
          </p:nvPr>
        </p:nvSpPr>
        <p:spPr/>
        <p:txBody>
          <a:bodyPr/>
          <a:lstStyle/>
          <a:p>
            <a:r>
              <a:rPr lang="en-GB" dirty="0"/>
              <a:t>Most of the observable sky north of </a:t>
            </a:r>
            <a:r>
              <a:rPr lang="el-GR" dirty="0"/>
              <a:t>δ</a:t>
            </a:r>
            <a:r>
              <a:rPr lang="en-GB" dirty="0"/>
              <a:t> &gt; -28° will have been imaged to g~r~20 within 2 nights of any future GW trigger [some gaps]</a:t>
            </a:r>
          </a:p>
          <a:p>
            <a:r>
              <a:rPr lang="en-GB" dirty="0"/>
              <a:t>Most </a:t>
            </a:r>
            <a:r>
              <a:rPr lang="en-GB" dirty="0" err="1"/>
              <a:t>unassociated</a:t>
            </a:r>
            <a:r>
              <a:rPr lang="en-GB" dirty="0"/>
              <a:t> transients and variables in GW error boxes can be ruled out immediately via pre-merger detections</a:t>
            </a:r>
          </a:p>
          <a:p>
            <a:pPr marL="457200" lvl="1" indent="0">
              <a:buNone/>
            </a:pPr>
            <a:r>
              <a:rPr lang="en-GB" dirty="0"/>
              <a:t>	</a:t>
            </a:r>
            <a:r>
              <a:rPr lang="en-GB" i="1" dirty="0"/>
              <a:t>(Reported to TNS, or accessible via public brokers)</a:t>
            </a:r>
            <a:br>
              <a:rPr lang="en-GB" i="1" dirty="0"/>
            </a:br>
            <a:r>
              <a:rPr lang="en-GB" i="1" dirty="0"/>
              <a:t>	+ forced photometry possible</a:t>
            </a:r>
            <a:r>
              <a:rPr lang="en-GB" dirty="0"/>
              <a:t> </a:t>
            </a:r>
            <a:endParaRPr lang="en-GB" dirty="0">
              <a:solidFill>
                <a:schemeClr val="tx1">
                  <a:lumMod val="65000"/>
                  <a:lumOff val="35000"/>
                </a:schemeClr>
              </a:solidFill>
            </a:endParaRPr>
          </a:p>
        </p:txBody>
      </p:sp>
      <p:sp>
        <p:nvSpPr>
          <p:cNvPr id="5" name="TextBox 4">
            <a:extLst>
              <a:ext uri="{FF2B5EF4-FFF2-40B4-BE49-F238E27FC236}">
                <a16:creationId xmlns:a16="http://schemas.microsoft.com/office/drawing/2014/main" id="{B40C3B07-199F-E58D-2FB0-0F4673551C99}"/>
              </a:ext>
            </a:extLst>
          </p:cNvPr>
          <p:cNvSpPr txBox="1"/>
          <p:nvPr/>
        </p:nvSpPr>
        <p:spPr>
          <a:xfrm>
            <a:off x="5029200" y="785717"/>
            <a:ext cx="3125755" cy="338554"/>
          </a:xfrm>
          <a:prstGeom prst="rect">
            <a:avLst/>
          </a:prstGeom>
          <a:noFill/>
        </p:spPr>
        <p:txBody>
          <a:bodyPr wrap="square">
            <a:spAutoFit/>
          </a:bodyPr>
          <a:lstStyle/>
          <a:p>
            <a:r>
              <a:rPr kumimoji="0" lang="en-GB" sz="1600" b="1" i="0" u="none" strike="noStrike" kern="1200" cap="none" spc="0" normalizeH="0" baseline="0" noProof="0" dirty="0">
                <a:ln>
                  <a:noFill/>
                </a:ln>
                <a:solidFill>
                  <a:srgbClr val="000090"/>
                </a:solidFill>
                <a:effectLst/>
                <a:uLnTx/>
                <a:uFillTx/>
                <a:latin typeface="Helvetica"/>
                <a:ea typeface="+mj-ea"/>
              </a:rPr>
              <a:t>(and incidental post-imaging)</a:t>
            </a:r>
            <a:endParaRPr lang="en-GB" sz="1600" dirty="0"/>
          </a:p>
        </p:txBody>
      </p:sp>
    </p:spTree>
    <p:extLst>
      <p:ext uri="{BB962C8B-B14F-4D97-AF65-F5344CB8AC3E}">
        <p14:creationId xmlns:p14="http://schemas.microsoft.com/office/powerpoint/2010/main" val="60022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E811-F338-FA6C-FB2B-78D407B4284D}"/>
              </a:ext>
            </a:extLst>
          </p:cNvPr>
          <p:cNvSpPr>
            <a:spLocks noGrp="1"/>
          </p:cNvSpPr>
          <p:nvPr>
            <p:ph type="title"/>
          </p:nvPr>
        </p:nvSpPr>
        <p:spPr/>
        <p:txBody>
          <a:bodyPr/>
          <a:lstStyle/>
          <a:p>
            <a:r>
              <a:rPr lang="en-GB" dirty="0"/>
              <a:t>BBH Counterparts?</a:t>
            </a:r>
          </a:p>
        </p:txBody>
      </p:sp>
      <p:pic>
        <p:nvPicPr>
          <p:cNvPr id="5" name="Picture 4" descr="A picture containing text, line, plot, font&#10;&#10;Description automatically generated">
            <a:extLst>
              <a:ext uri="{FF2B5EF4-FFF2-40B4-BE49-F238E27FC236}">
                <a16:creationId xmlns:a16="http://schemas.microsoft.com/office/drawing/2014/main" id="{59725012-251E-6196-66BE-9EEC1E0D9878}"/>
              </a:ext>
            </a:extLst>
          </p:cNvPr>
          <p:cNvPicPr>
            <a:picLocks noChangeAspect="1"/>
          </p:cNvPicPr>
          <p:nvPr/>
        </p:nvPicPr>
        <p:blipFill>
          <a:blip r:embed="rId2"/>
          <a:stretch>
            <a:fillRect/>
          </a:stretch>
        </p:blipFill>
        <p:spPr>
          <a:xfrm>
            <a:off x="19213" y="1066865"/>
            <a:ext cx="3907262" cy="3009770"/>
          </a:xfrm>
          <a:prstGeom prst="rect">
            <a:avLst/>
          </a:prstGeom>
        </p:spPr>
      </p:pic>
      <p:pic>
        <p:nvPicPr>
          <p:cNvPr id="7" name="Picture 6" descr="A picture containing line, plot, diagram, font&#10;&#10;Description automatically generated">
            <a:extLst>
              <a:ext uri="{FF2B5EF4-FFF2-40B4-BE49-F238E27FC236}">
                <a16:creationId xmlns:a16="http://schemas.microsoft.com/office/drawing/2014/main" id="{576685A7-676F-CE8A-FAE1-8FF3BBD949C4}"/>
              </a:ext>
            </a:extLst>
          </p:cNvPr>
          <p:cNvPicPr>
            <a:picLocks noChangeAspect="1"/>
          </p:cNvPicPr>
          <p:nvPr/>
        </p:nvPicPr>
        <p:blipFill>
          <a:blip r:embed="rId3"/>
          <a:stretch>
            <a:fillRect/>
          </a:stretch>
        </p:blipFill>
        <p:spPr>
          <a:xfrm>
            <a:off x="3874204" y="964229"/>
            <a:ext cx="5214535" cy="3973292"/>
          </a:xfrm>
          <a:prstGeom prst="rect">
            <a:avLst/>
          </a:prstGeom>
        </p:spPr>
      </p:pic>
      <p:sp>
        <p:nvSpPr>
          <p:cNvPr id="8" name="TextBox 7">
            <a:extLst>
              <a:ext uri="{FF2B5EF4-FFF2-40B4-BE49-F238E27FC236}">
                <a16:creationId xmlns:a16="http://schemas.microsoft.com/office/drawing/2014/main" id="{F4C454EC-204F-D565-75D6-EEAC2071BA81}"/>
              </a:ext>
            </a:extLst>
          </p:cNvPr>
          <p:cNvSpPr txBox="1"/>
          <p:nvPr/>
        </p:nvSpPr>
        <p:spPr>
          <a:xfrm>
            <a:off x="531845" y="4357396"/>
            <a:ext cx="2771191" cy="323165"/>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Graham+2020, 2023</a:t>
            </a:r>
          </a:p>
        </p:txBody>
      </p:sp>
    </p:spTree>
    <p:extLst>
      <p:ext uri="{BB962C8B-B14F-4D97-AF65-F5344CB8AC3E}">
        <p14:creationId xmlns:p14="http://schemas.microsoft.com/office/powerpoint/2010/main" val="270421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5CCC-5F2B-C843-33F3-A1B053F1EFB9}"/>
              </a:ext>
            </a:extLst>
          </p:cNvPr>
          <p:cNvSpPr>
            <a:spLocks noGrp="1"/>
          </p:cNvSpPr>
          <p:nvPr>
            <p:ph type="title"/>
          </p:nvPr>
        </p:nvSpPr>
        <p:spPr/>
        <p:txBody>
          <a:bodyPr/>
          <a:lstStyle/>
          <a:p>
            <a:r>
              <a:rPr lang="en-GB" dirty="0"/>
              <a:t>False Positives</a:t>
            </a:r>
          </a:p>
        </p:txBody>
      </p:sp>
      <p:pic>
        <p:nvPicPr>
          <p:cNvPr id="5" name="Picture 4" descr="A collage of images of stars and galaxies&#10;&#10;Description automatically generated with low confidence">
            <a:extLst>
              <a:ext uri="{FF2B5EF4-FFF2-40B4-BE49-F238E27FC236}">
                <a16:creationId xmlns:a16="http://schemas.microsoft.com/office/drawing/2014/main" id="{BE0E035E-BE45-07BE-59B3-6AC004A80B8B}"/>
              </a:ext>
            </a:extLst>
          </p:cNvPr>
          <p:cNvPicPr>
            <a:picLocks noChangeAspect="1"/>
          </p:cNvPicPr>
          <p:nvPr/>
        </p:nvPicPr>
        <p:blipFill rotWithShape="1">
          <a:blip r:embed="rId2"/>
          <a:srcRect b="50000"/>
          <a:stretch/>
        </p:blipFill>
        <p:spPr>
          <a:xfrm>
            <a:off x="792866" y="946874"/>
            <a:ext cx="2355448" cy="4074288"/>
          </a:xfrm>
          <a:prstGeom prst="rect">
            <a:avLst/>
          </a:prstGeom>
        </p:spPr>
      </p:pic>
      <p:pic>
        <p:nvPicPr>
          <p:cNvPr id="6" name="Picture 5" descr="A collage of images of stars and galaxies&#10;&#10;Description automatically generated with low confidence">
            <a:extLst>
              <a:ext uri="{FF2B5EF4-FFF2-40B4-BE49-F238E27FC236}">
                <a16:creationId xmlns:a16="http://schemas.microsoft.com/office/drawing/2014/main" id="{8FE5F4D4-4E52-A43A-3F0A-2CABA5A1E517}"/>
              </a:ext>
            </a:extLst>
          </p:cNvPr>
          <p:cNvPicPr>
            <a:picLocks noChangeAspect="1"/>
          </p:cNvPicPr>
          <p:nvPr/>
        </p:nvPicPr>
        <p:blipFill rotWithShape="1">
          <a:blip r:embed="rId2"/>
          <a:srcRect t="50000"/>
          <a:stretch/>
        </p:blipFill>
        <p:spPr>
          <a:xfrm>
            <a:off x="5275438" y="889000"/>
            <a:ext cx="2355448" cy="4074290"/>
          </a:xfrm>
          <a:prstGeom prst="rect">
            <a:avLst/>
          </a:prstGeom>
        </p:spPr>
      </p:pic>
      <p:sp>
        <p:nvSpPr>
          <p:cNvPr id="7" name="TextBox 6">
            <a:extLst>
              <a:ext uri="{FF2B5EF4-FFF2-40B4-BE49-F238E27FC236}">
                <a16:creationId xmlns:a16="http://schemas.microsoft.com/office/drawing/2014/main" id="{AA0C2DCA-3880-542B-0E67-C9BD462E5339}"/>
              </a:ext>
            </a:extLst>
          </p:cNvPr>
          <p:cNvSpPr txBox="1"/>
          <p:nvPr/>
        </p:nvSpPr>
        <p:spPr>
          <a:xfrm>
            <a:off x="3275635" y="1215342"/>
            <a:ext cx="1203768" cy="369332"/>
          </a:xfrm>
          <a:prstGeom prst="rect">
            <a:avLst/>
          </a:prstGeom>
          <a:noFill/>
        </p:spPr>
        <p:txBody>
          <a:bodyPr wrap="square" rtlCol="0">
            <a:spAutoFit/>
          </a:bodyPr>
          <a:lstStyle/>
          <a:p>
            <a:r>
              <a:rPr lang="en-GB" dirty="0"/>
              <a:t>M31 nova</a:t>
            </a:r>
          </a:p>
        </p:txBody>
      </p:sp>
      <p:sp>
        <p:nvSpPr>
          <p:cNvPr id="8" name="TextBox 7">
            <a:extLst>
              <a:ext uri="{FF2B5EF4-FFF2-40B4-BE49-F238E27FC236}">
                <a16:creationId xmlns:a16="http://schemas.microsoft.com/office/drawing/2014/main" id="{D27FF02A-4933-13CD-99F5-3EF49C115535}"/>
              </a:ext>
            </a:extLst>
          </p:cNvPr>
          <p:cNvSpPr txBox="1"/>
          <p:nvPr/>
        </p:nvSpPr>
        <p:spPr>
          <a:xfrm>
            <a:off x="3395860" y="2225568"/>
            <a:ext cx="1203768" cy="369332"/>
          </a:xfrm>
          <a:prstGeom prst="rect">
            <a:avLst/>
          </a:prstGeom>
          <a:noFill/>
        </p:spPr>
        <p:txBody>
          <a:bodyPr wrap="square" rtlCol="0">
            <a:spAutoFit/>
          </a:bodyPr>
          <a:lstStyle/>
          <a:p>
            <a:r>
              <a:rPr lang="en-GB" dirty="0"/>
              <a:t>IIb</a:t>
            </a:r>
          </a:p>
        </p:txBody>
      </p:sp>
      <p:sp>
        <p:nvSpPr>
          <p:cNvPr id="9" name="TextBox 8">
            <a:extLst>
              <a:ext uri="{FF2B5EF4-FFF2-40B4-BE49-F238E27FC236}">
                <a16:creationId xmlns:a16="http://schemas.microsoft.com/office/drawing/2014/main" id="{ED49F869-7B4C-86B9-FCD1-5D0E9148BAF7}"/>
              </a:ext>
            </a:extLst>
          </p:cNvPr>
          <p:cNvSpPr txBox="1"/>
          <p:nvPr/>
        </p:nvSpPr>
        <p:spPr>
          <a:xfrm>
            <a:off x="3395860" y="4322514"/>
            <a:ext cx="1203768" cy="369332"/>
          </a:xfrm>
          <a:prstGeom prst="rect">
            <a:avLst/>
          </a:prstGeom>
          <a:noFill/>
        </p:spPr>
        <p:txBody>
          <a:bodyPr wrap="square" rtlCol="0">
            <a:spAutoFit/>
          </a:bodyPr>
          <a:lstStyle/>
          <a:p>
            <a:r>
              <a:rPr lang="en-GB" dirty="0"/>
              <a:t>IIb</a:t>
            </a:r>
          </a:p>
        </p:txBody>
      </p:sp>
      <p:sp>
        <p:nvSpPr>
          <p:cNvPr id="10" name="TextBox 9">
            <a:extLst>
              <a:ext uri="{FF2B5EF4-FFF2-40B4-BE49-F238E27FC236}">
                <a16:creationId xmlns:a16="http://schemas.microsoft.com/office/drawing/2014/main" id="{73EA73C9-430A-85A5-1891-EC2E2D98A907}"/>
              </a:ext>
            </a:extLst>
          </p:cNvPr>
          <p:cNvSpPr txBox="1"/>
          <p:nvPr/>
        </p:nvSpPr>
        <p:spPr>
          <a:xfrm>
            <a:off x="7825037" y="4322514"/>
            <a:ext cx="1203768" cy="369332"/>
          </a:xfrm>
          <a:prstGeom prst="rect">
            <a:avLst/>
          </a:prstGeom>
          <a:noFill/>
        </p:spPr>
        <p:txBody>
          <a:bodyPr wrap="square" rtlCol="0">
            <a:spAutoFit/>
          </a:bodyPr>
          <a:lstStyle/>
          <a:p>
            <a:r>
              <a:rPr lang="en-GB" dirty="0"/>
              <a:t>IIb</a:t>
            </a:r>
          </a:p>
        </p:txBody>
      </p:sp>
      <p:sp>
        <p:nvSpPr>
          <p:cNvPr id="11" name="TextBox 10">
            <a:extLst>
              <a:ext uri="{FF2B5EF4-FFF2-40B4-BE49-F238E27FC236}">
                <a16:creationId xmlns:a16="http://schemas.microsoft.com/office/drawing/2014/main" id="{3E83E8B7-775A-927E-11DA-BA5DD80842AB}"/>
              </a:ext>
            </a:extLst>
          </p:cNvPr>
          <p:cNvSpPr txBox="1"/>
          <p:nvPr/>
        </p:nvSpPr>
        <p:spPr>
          <a:xfrm>
            <a:off x="7828207" y="3257644"/>
            <a:ext cx="779810" cy="369332"/>
          </a:xfrm>
          <a:prstGeom prst="rect">
            <a:avLst/>
          </a:prstGeom>
          <a:noFill/>
        </p:spPr>
        <p:txBody>
          <a:bodyPr wrap="square" rtlCol="0">
            <a:spAutoFit/>
          </a:bodyPr>
          <a:lstStyle/>
          <a:p>
            <a:r>
              <a:rPr lang="en-GB" dirty="0"/>
              <a:t>LBV</a:t>
            </a:r>
          </a:p>
        </p:txBody>
      </p:sp>
      <p:sp>
        <p:nvSpPr>
          <p:cNvPr id="12" name="TextBox 11">
            <a:extLst>
              <a:ext uri="{FF2B5EF4-FFF2-40B4-BE49-F238E27FC236}">
                <a16:creationId xmlns:a16="http://schemas.microsoft.com/office/drawing/2014/main" id="{EB7A97B4-50F3-0762-FDAB-40CC6B0EC510}"/>
              </a:ext>
            </a:extLst>
          </p:cNvPr>
          <p:cNvSpPr txBox="1"/>
          <p:nvPr/>
        </p:nvSpPr>
        <p:spPr>
          <a:xfrm>
            <a:off x="7863482" y="2192774"/>
            <a:ext cx="779810" cy="369332"/>
          </a:xfrm>
          <a:prstGeom prst="rect">
            <a:avLst/>
          </a:prstGeom>
          <a:noFill/>
        </p:spPr>
        <p:txBody>
          <a:bodyPr wrap="square" rtlCol="0">
            <a:spAutoFit/>
          </a:bodyPr>
          <a:lstStyle/>
          <a:p>
            <a:r>
              <a:rPr lang="en-GB" dirty="0"/>
              <a:t>IIb</a:t>
            </a:r>
          </a:p>
        </p:txBody>
      </p:sp>
      <p:sp>
        <p:nvSpPr>
          <p:cNvPr id="13" name="TextBox 12">
            <a:extLst>
              <a:ext uri="{FF2B5EF4-FFF2-40B4-BE49-F238E27FC236}">
                <a16:creationId xmlns:a16="http://schemas.microsoft.com/office/drawing/2014/main" id="{B5F1AC7C-4855-CF72-DCC8-09BC9982A24A}"/>
              </a:ext>
            </a:extLst>
          </p:cNvPr>
          <p:cNvSpPr txBox="1"/>
          <p:nvPr/>
        </p:nvSpPr>
        <p:spPr>
          <a:xfrm>
            <a:off x="7863569" y="1171555"/>
            <a:ext cx="779810" cy="369332"/>
          </a:xfrm>
          <a:prstGeom prst="rect">
            <a:avLst/>
          </a:prstGeom>
          <a:noFill/>
        </p:spPr>
        <p:txBody>
          <a:bodyPr wrap="square" rtlCol="0">
            <a:spAutoFit/>
          </a:bodyPr>
          <a:lstStyle/>
          <a:p>
            <a:r>
              <a:rPr lang="en-GB" dirty="0"/>
              <a:t>IIP</a:t>
            </a:r>
          </a:p>
        </p:txBody>
      </p:sp>
      <p:sp>
        <p:nvSpPr>
          <p:cNvPr id="14" name="TextBox 13">
            <a:extLst>
              <a:ext uri="{FF2B5EF4-FFF2-40B4-BE49-F238E27FC236}">
                <a16:creationId xmlns:a16="http://schemas.microsoft.com/office/drawing/2014/main" id="{71FEA44B-043B-ACCA-2633-06EAE2182873}"/>
              </a:ext>
            </a:extLst>
          </p:cNvPr>
          <p:cNvSpPr txBox="1"/>
          <p:nvPr/>
        </p:nvSpPr>
        <p:spPr>
          <a:xfrm>
            <a:off x="3411913" y="3235794"/>
            <a:ext cx="1203768" cy="369332"/>
          </a:xfrm>
          <a:prstGeom prst="rect">
            <a:avLst/>
          </a:prstGeom>
          <a:noFill/>
        </p:spPr>
        <p:txBody>
          <a:bodyPr wrap="square" rtlCol="0">
            <a:spAutoFit/>
          </a:bodyPr>
          <a:lstStyle/>
          <a:p>
            <a:r>
              <a:rPr lang="en-GB" dirty="0"/>
              <a:t>II</a:t>
            </a:r>
          </a:p>
        </p:txBody>
      </p:sp>
    </p:spTree>
    <p:extLst>
      <p:ext uri="{BB962C8B-B14F-4D97-AF65-F5344CB8AC3E}">
        <p14:creationId xmlns:p14="http://schemas.microsoft.com/office/powerpoint/2010/main" val="363318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71D8-CEF3-6A6C-D021-34F77178161F}"/>
              </a:ext>
            </a:extLst>
          </p:cNvPr>
          <p:cNvSpPr>
            <a:spLocks noGrp="1"/>
          </p:cNvSpPr>
          <p:nvPr>
            <p:ph type="title"/>
          </p:nvPr>
        </p:nvSpPr>
        <p:spPr/>
        <p:txBody>
          <a:bodyPr/>
          <a:lstStyle/>
          <a:p>
            <a:r>
              <a:rPr lang="en-GB" dirty="0"/>
              <a:t>Oddballs: Orphan Afterglows</a:t>
            </a:r>
          </a:p>
        </p:txBody>
      </p:sp>
      <p:pic>
        <p:nvPicPr>
          <p:cNvPr id="5" name="Picture 4">
            <a:extLst>
              <a:ext uri="{FF2B5EF4-FFF2-40B4-BE49-F238E27FC236}">
                <a16:creationId xmlns:a16="http://schemas.microsoft.com/office/drawing/2014/main" id="{0652B25C-13A8-0ED4-D9FD-7E965D13C897}"/>
              </a:ext>
            </a:extLst>
          </p:cNvPr>
          <p:cNvPicPr>
            <a:picLocks noChangeAspect="1"/>
          </p:cNvPicPr>
          <p:nvPr/>
        </p:nvPicPr>
        <p:blipFill>
          <a:blip r:embed="rId2"/>
          <a:stretch>
            <a:fillRect/>
          </a:stretch>
        </p:blipFill>
        <p:spPr>
          <a:xfrm>
            <a:off x="4665307" y="1113180"/>
            <a:ext cx="4375710" cy="2917140"/>
          </a:xfrm>
          <a:prstGeom prst="rect">
            <a:avLst/>
          </a:prstGeom>
        </p:spPr>
      </p:pic>
      <p:pic>
        <p:nvPicPr>
          <p:cNvPr id="7" name="Picture 6">
            <a:extLst>
              <a:ext uri="{FF2B5EF4-FFF2-40B4-BE49-F238E27FC236}">
                <a16:creationId xmlns:a16="http://schemas.microsoft.com/office/drawing/2014/main" id="{7720E6AB-8CB8-B1E6-F6C7-3759319815E9}"/>
              </a:ext>
            </a:extLst>
          </p:cNvPr>
          <p:cNvPicPr>
            <a:picLocks noChangeAspect="1"/>
          </p:cNvPicPr>
          <p:nvPr/>
        </p:nvPicPr>
        <p:blipFill>
          <a:blip r:embed="rId3"/>
          <a:stretch>
            <a:fillRect/>
          </a:stretch>
        </p:blipFill>
        <p:spPr>
          <a:xfrm>
            <a:off x="-74992" y="1109837"/>
            <a:ext cx="4831973" cy="2842337"/>
          </a:xfrm>
          <a:prstGeom prst="rect">
            <a:avLst/>
          </a:prstGeom>
        </p:spPr>
      </p:pic>
      <p:sp>
        <p:nvSpPr>
          <p:cNvPr id="10" name="TextBox 9">
            <a:extLst>
              <a:ext uri="{FF2B5EF4-FFF2-40B4-BE49-F238E27FC236}">
                <a16:creationId xmlns:a16="http://schemas.microsoft.com/office/drawing/2014/main" id="{1CAACCC4-B332-40C6-459D-A4F731B0FFEC}"/>
              </a:ext>
            </a:extLst>
          </p:cNvPr>
          <p:cNvSpPr txBox="1"/>
          <p:nvPr/>
        </p:nvSpPr>
        <p:spPr>
          <a:xfrm>
            <a:off x="6032500" y="4317442"/>
            <a:ext cx="3111500" cy="338554"/>
          </a:xfrm>
          <a:prstGeom prst="rect">
            <a:avLst/>
          </a:prstGeom>
          <a:noFill/>
        </p:spPr>
        <p:txBody>
          <a:bodyPr wrap="square" rtlCol="0">
            <a:spAutoFit/>
          </a:bodyPr>
          <a:lstStyle/>
          <a:p>
            <a:pPr algn="r"/>
            <a:r>
              <a:rPr lang="en-US" sz="1600" dirty="0">
                <a:latin typeface="Arial"/>
                <a:cs typeface="Arial"/>
              </a:rPr>
              <a:t>Perley+2023</a:t>
            </a:r>
          </a:p>
        </p:txBody>
      </p:sp>
    </p:spTree>
    <p:extLst>
      <p:ext uri="{BB962C8B-B14F-4D97-AF65-F5344CB8AC3E}">
        <p14:creationId xmlns:p14="http://schemas.microsoft.com/office/powerpoint/2010/main" val="564521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05E8E5-E052-753F-F9DB-49AC8A78320C}"/>
              </a:ext>
            </a:extLst>
          </p:cNvPr>
          <p:cNvPicPr>
            <a:picLocks noChangeAspect="1"/>
          </p:cNvPicPr>
          <p:nvPr/>
        </p:nvPicPr>
        <p:blipFill>
          <a:blip r:embed="rId2"/>
          <a:stretch>
            <a:fillRect/>
          </a:stretch>
        </p:blipFill>
        <p:spPr>
          <a:xfrm>
            <a:off x="653389" y="801915"/>
            <a:ext cx="4354039" cy="4233488"/>
          </a:xfrm>
          <a:prstGeom prst="rect">
            <a:avLst/>
          </a:prstGeom>
        </p:spPr>
      </p:pic>
      <p:sp>
        <p:nvSpPr>
          <p:cNvPr id="2" name="Title 1">
            <a:extLst>
              <a:ext uri="{FF2B5EF4-FFF2-40B4-BE49-F238E27FC236}">
                <a16:creationId xmlns:a16="http://schemas.microsoft.com/office/drawing/2014/main" id="{B9DA52CC-8FEB-2C33-BB32-328646DB946D}"/>
              </a:ext>
            </a:extLst>
          </p:cNvPr>
          <p:cNvSpPr>
            <a:spLocks noGrp="1"/>
          </p:cNvSpPr>
          <p:nvPr>
            <p:ph type="title"/>
          </p:nvPr>
        </p:nvSpPr>
        <p:spPr/>
        <p:txBody>
          <a:bodyPr/>
          <a:lstStyle/>
          <a:p>
            <a:r>
              <a:rPr lang="en-GB" dirty="0"/>
              <a:t>Oddballs: Relativistic TDE</a:t>
            </a:r>
          </a:p>
        </p:txBody>
      </p:sp>
      <p:cxnSp>
        <p:nvCxnSpPr>
          <p:cNvPr id="9" name="Straight Connector 8">
            <a:extLst>
              <a:ext uri="{FF2B5EF4-FFF2-40B4-BE49-F238E27FC236}">
                <a16:creationId xmlns:a16="http://schemas.microsoft.com/office/drawing/2014/main" id="{F81DB18E-72E5-424C-17D7-22DDD36FF241}"/>
              </a:ext>
            </a:extLst>
          </p:cNvPr>
          <p:cNvCxnSpPr>
            <a:cxnSpLocks/>
          </p:cNvCxnSpPr>
          <p:nvPr/>
        </p:nvCxnSpPr>
        <p:spPr>
          <a:xfrm flipV="1">
            <a:off x="1121229" y="1839686"/>
            <a:ext cx="97971" cy="83820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4E0EF82-EC81-C68B-2617-A86082FF55B0}"/>
              </a:ext>
            </a:extLst>
          </p:cNvPr>
          <p:cNvCxnSpPr>
            <a:cxnSpLocks/>
          </p:cNvCxnSpPr>
          <p:nvPr/>
        </p:nvCxnSpPr>
        <p:spPr>
          <a:xfrm flipH="1" flipV="1">
            <a:off x="1219200" y="1839686"/>
            <a:ext cx="196189" cy="41910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C825AC5-1F8E-96DD-6BC7-575F7B8CB869}"/>
              </a:ext>
            </a:extLst>
          </p:cNvPr>
          <p:cNvCxnSpPr>
            <a:cxnSpLocks/>
          </p:cNvCxnSpPr>
          <p:nvPr/>
        </p:nvCxnSpPr>
        <p:spPr>
          <a:xfrm flipH="1" flipV="1">
            <a:off x="1415389" y="2258786"/>
            <a:ext cx="112601" cy="31296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71A5BBC-B27B-9930-AB51-50A78ED755F7}"/>
              </a:ext>
            </a:extLst>
          </p:cNvPr>
          <p:cNvCxnSpPr>
            <a:cxnSpLocks/>
          </p:cNvCxnSpPr>
          <p:nvPr/>
        </p:nvCxnSpPr>
        <p:spPr>
          <a:xfrm>
            <a:off x="1527990" y="2571750"/>
            <a:ext cx="296672" cy="330085"/>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19367B2-8733-5190-C6D2-85F472773B40}"/>
              </a:ext>
            </a:extLst>
          </p:cNvPr>
          <p:cNvCxnSpPr>
            <a:cxnSpLocks/>
          </p:cNvCxnSpPr>
          <p:nvPr/>
        </p:nvCxnSpPr>
        <p:spPr>
          <a:xfrm>
            <a:off x="1824662" y="2885013"/>
            <a:ext cx="1005746" cy="18475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DE5E0E0-E340-D6A7-5EE1-142F1CE81B32}"/>
              </a:ext>
            </a:extLst>
          </p:cNvPr>
          <p:cNvCxnSpPr>
            <a:cxnSpLocks/>
          </p:cNvCxnSpPr>
          <p:nvPr/>
        </p:nvCxnSpPr>
        <p:spPr>
          <a:xfrm>
            <a:off x="2830408" y="3069771"/>
            <a:ext cx="1523878" cy="16824"/>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E9F0148-D951-5645-8E90-565A55255D8F}"/>
              </a:ext>
            </a:extLst>
          </p:cNvPr>
          <p:cNvCxnSpPr>
            <a:cxnSpLocks/>
          </p:cNvCxnSpPr>
          <p:nvPr/>
        </p:nvCxnSpPr>
        <p:spPr>
          <a:xfrm flipV="1">
            <a:off x="1159328" y="2161360"/>
            <a:ext cx="97971" cy="838200"/>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2178174-2E88-BC51-A406-A306AF0F2E72}"/>
              </a:ext>
            </a:extLst>
          </p:cNvPr>
          <p:cNvCxnSpPr>
            <a:cxnSpLocks/>
          </p:cNvCxnSpPr>
          <p:nvPr/>
        </p:nvCxnSpPr>
        <p:spPr>
          <a:xfrm flipH="1" flipV="1">
            <a:off x="1257299" y="2161360"/>
            <a:ext cx="196189" cy="419100"/>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44E0534-A89B-2DCB-270A-3D8CF5F0EF6D}"/>
              </a:ext>
            </a:extLst>
          </p:cNvPr>
          <p:cNvCxnSpPr>
            <a:cxnSpLocks/>
          </p:cNvCxnSpPr>
          <p:nvPr/>
        </p:nvCxnSpPr>
        <p:spPr>
          <a:xfrm flipH="1" flipV="1">
            <a:off x="1453488" y="2580460"/>
            <a:ext cx="112601" cy="312964"/>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FD35717-6BEC-89D9-9C9F-E17B04774539}"/>
              </a:ext>
            </a:extLst>
          </p:cNvPr>
          <p:cNvCxnSpPr>
            <a:cxnSpLocks/>
          </p:cNvCxnSpPr>
          <p:nvPr/>
        </p:nvCxnSpPr>
        <p:spPr>
          <a:xfrm>
            <a:off x="1566089" y="2893424"/>
            <a:ext cx="304813" cy="193171"/>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A749F50-7DFF-F064-8591-6D7795E48B63}"/>
              </a:ext>
            </a:extLst>
          </p:cNvPr>
          <p:cNvCxnSpPr>
            <a:cxnSpLocks/>
          </p:cNvCxnSpPr>
          <p:nvPr/>
        </p:nvCxnSpPr>
        <p:spPr>
          <a:xfrm>
            <a:off x="1870902" y="3095006"/>
            <a:ext cx="997605" cy="173924"/>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A707BC2-A943-1AAD-B231-3A148747812F}"/>
              </a:ext>
            </a:extLst>
          </p:cNvPr>
          <p:cNvCxnSpPr>
            <a:cxnSpLocks/>
          </p:cNvCxnSpPr>
          <p:nvPr/>
        </p:nvCxnSpPr>
        <p:spPr>
          <a:xfrm>
            <a:off x="2868507" y="3277341"/>
            <a:ext cx="1485779" cy="97230"/>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D7F0B877-606F-BB5E-F8B8-9CFE7D19F78B}"/>
              </a:ext>
            </a:extLst>
          </p:cNvPr>
          <p:cNvCxnSpPr>
            <a:cxnSpLocks/>
          </p:cNvCxnSpPr>
          <p:nvPr/>
        </p:nvCxnSpPr>
        <p:spPr>
          <a:xfrm flipH="1" flipV="1">
            <a:off x="1219200" y="1272061"/>
            <a:ext cx="308790" cy="728462"/>
          </a:xfrm>
          <a:prstGeom prst="line">
            <a:avLst/>
          </a:prstGeom>
          <a:ln w="38100">
            <a:solidFill>
              <a:srgbClr val="C8D1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9F4365AF-F73F-B706-1567-74D243AE9AB3}"/>
              </a:ext>
            </a:extLst>
          </p:cNvPr>
          <p:cNvCxnSpPr>
            <a:cxnSpLocks/>
          </p:cNvCxnSpPr>
          <p:nvPr/>
        </p:nvCxnSpPr>
        <p:spPr>
          <a:xfrm>
            <a:off x="1527990" y="2004125"/>
            <a:ext cx="314982" cy="412524"/>
          </a:xfrm>
          <a:prstGeom prst="line">
            <a:avLst/>
          </a:prstGeom>
          <a:ln w="38100">
            <a:solidFill>
              <a:srgbClr val="C8D1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C4336C0C-73CA-D2C0-935B-3E17CE6B4A5E}"/>
              </a:ext>
            </a:extLst>
          </p:cNvPr>
          <p:cNvCxnSpPr>
            <a:cxnSpLocks/>
          </p:cNvCxnSpPr>
          <p:nvPr/>
        </p:nvCxnSpPr>
        <p:spPr>
          <a:xfrm>
            <a:off x="1842221" y="2408238"/>
            <a:ext cx="988187" cy="268079"/>
          </a:xfrm>
          <a:prstGeom prst="line">
            <a:avLst/>
          </a:prstGeom>
          <a:ln w="38100">
            <a:solidFill>
              <a:srgbClr val="C8D100"/>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E80AF11-6C3C-B330-F974-1344CE03C888}"/>
              </a:ext>
            </a:extLst>
          </p:cNvPr>
          <p:cNvCxnSpPr>
            <a:cxnSpLocks/>
          </p:cNvCxnSpPr>
          <p:nvPr/>
        </p:nvCxnSpPr>
        <p:spPr>
          <a:xfrm>
            <a:off x="2830408" y="2676317"/>
            <a:ext cx="1523878" cy="16824"/>
          </a:xfrm>
          <a:prstGeom prst="line">
            <a:avLst/>
          </a:prstGeom>
          <a:ln w="38100">
            <a:solidFill>
              <a:srgbClr val="C8D100"/>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40B7B302-0F1E-8832-2500-21A725968DAF}"/>
              </a:ext>
            </a:extLst>
          </p:cNvPr>
          <p:cNvSpPr txBox="1"/>
          <p:nvPr/>
        </p:nvSpPr>
        <p:spPr>
          <a:xfrm>
            <a:off x="6324081" y="2953392"/>
            <a:ext cx="1661638" cy="323165"/>
          </a:xfrm>
          <a:prstGeom prst="rect">
            <a:avLst/>
          </a:prstGeom>
          <a:noFill/>
        </p:spPr>
        <p:txBody>
          <a:bodyPr wrap="square" rtlCol="0">
            <a:spAutoFit/>
          </a:bodyPr>
          <a:lstStyle/>
          <a:p>
            <a:r>
              <a:rPr lang="en-GB" sz="1500" dirty="0">
                <a:solidFill>
                  <a:srgbClr val="FFFF00"/>
                </a:solidFill>
                <a:latin typeface="Arial" panose="020B0604020202020204" pitchFamily="34" charset="0"/>
                <a:cs typeface="Arial" panose="020B0604020202020204" pitchFamily="34" charset="0"/>
              </a:rPr>
              <a:t>PS1</a:t>
            </a:r>
          </a:p>
        </p:txBody>
      </p:sp>
      <p:pic>
        <p:nvPicPr>
          <p:cNvPr id="7" name="Picture 6">
            <a:extLst>
              <a:ext uri="{FF2B5EF4-FFF2-40B4-BE49-F238E27FC236}">
                <a16:creationId xmlns:a16="http://schemas.microsoft.com/office/drawing/2014/main" id="{0639D9FD-925D-74FA-818F-B13D0A630B33}"/>
              </a:ext>
            </a:extLst>
          </p:cNvPr>
          <p:cNvPicPr>
            <a:picLocks noChangeAspect="1"/>
          </p:cNvPicPr>
          <p:nvPr/>
        </p:nvPicPr>
        <p:blipFill rotWithShape="1">
          <a:blip r:embed="rId3"/>
          <a:srcRect b="50227"/>
          <a:stretch/>
        </p:blipFill>
        <p:spPr>
          <a:xfrm>
            <a:off x="5413526" y="2904310"/>
            <a:ext cx="2039226" cy="2026440"/>
          </a:xfrm>
          <a:prstGeom prst="rect">
            <a:avLst/>
          </a:prstGeom>
        </p:spPr>
      </p:pic>
      <p:sp>
        <p:nvSpPr>
          <p:cNvPr id="3" name="TextBox 2">
            <a:extLst>
              <a:ext uri="{FF2B5EF4-FFF2-40B4-BE49-F238E27FC236}">
                <a16:creationId xmlns:a16="http://schemas.microsoft.com/office/drawing/2014/main" id="{CBB69BB9-6DBF-A7C5-DC1B-06384BEC78E6}"/>
              </a:ext>
            </a:extLst>
          </p:cNvPr>
          <p:cNvSpPr txBox="1"/>
          <p:nvPr/>
        </p:nvSpPr>
        <p:spPr>
          <a:xfrm>
            <a:off x="18692" y="2812636"/>
            <a:ext cx="778082" cy="353943"/>
          </a:xfrm>
          <a:prstGeom prst="rect">
            <a:avLst/>
          </a:prstGeom>
          <a:noFill/>
        </p:spPr>
        <p:txBody>
          <a:bodyPr wrap="square" rtlCol="0">
            <a:spAutoFit/>
          </a:bodyPr>
          <a:lstStyle/>
          <a:p>
            <a:r>
              <a:rPr lang="en-GB" sz="1700" dirty="0">
                <a:solidFill>
                  <a:srgbClr val="00B050"/>
                </a:solidFill>
                <a:latin typeface="Arial" panose="020B0604020202020204" pitchFamily="34" charset="0"/>
                <a:cs typeface="Arial" panose="020B0604020202020204" pitchFamily="34" charset="0"/>
              </a:rPr>
              <a:t>g+0.5</a:t>
            </a:r>
          </a:p>
        </p:txBody>
      </p:sp>
      <p:sp>
        <p:nvSpPr>
          <p:cNvPr id="28" name="TextBox 27">
            <a:extLst>
              <a:ext uri="{FF2B5EF4-FFF2-40B4-BE49-F238E27FC236}">
                <a16:creationId xmlns:a16="http://schemas.microsoft.com/office/drawing/2014/main" id="{0200AD32-86D9-1329-9BB0-93F94446C392}"/>
              </a:ext>
            </a:extLst>
          </p:cNvPr>
          <p:cNvSpPr txBox="1"/>
          <p:nvPr/>
        </p:nvSpPr>
        <p:spPr>
          <a:xfrm>
            <a:off x="43789" y="2365305"/>
            <a:ext cx="778082" cy="353943"/>
          </a:xfrm>
          <a:prstGeom prst="rect">
            <a:avLst/>
          </a:prstGeom>
          <a:noFill/>
        </p:spPr>
        <p:txBody>
          <a:bodyPr wrap="square" rtlCol="0">
            <a:spAutoFit/>
          </a:bodyPr>
          <a:lstStyle/>
          <a:p>
            <a:r>
              <a:rPr lang="en-GB" sz="1700" dirty="0">
                <a:solidFill>
                  <a:srgbClr val="FF0000"/>
                </a:solidFill>
                <a:latin typeface="Arial" panose="020B0604020202020204" pitchFamily="34" charset="0"/>
                <a:cs typeface="Arial" panose="020B0604020202020204" pitchFamily="34" charset="0"/>
              </a:rPr>
              <a:t>r</a:t>
            </a:r>
          </a:p>
        </p:txBody>
      </p:sp>
      <p:sp>
        <p:nvSpPr>
          <p:cNvPr id="35" name="TextBox 34">
            <a:extLst>
              <a:ext uri="{FF2B5EF4-FFF2-40B4-BE49-F238E27FC236}">
                <a16:creationId xmlns:a16="http://schemas.microsoft.com/office/drawing/2014/main" id="{FB2B217F-A306-28EB-D90D-F360913BE2CE}"/>
              </a:ext>
            </a:extLst>
          </p:cNvPr>
          <p:cNvSpPr txBox="1"/>
          <p:nvPr/>
        </p:nvSpPr>
        <p:spPr>
          <a:xfrm>
            <a:off x="19050" y="1807417"/>
            <a:ext cx="865377" cy="353943"/>
          </a:xfrm>
          <a:prstGeom prst="rect">
            <a:avLst/>
          </a:prstGeom>
          <a:noFill/>
        </p:spPr>
        <p:txBody>
          <a:bodyPr wrap="square" rtlCol="0">
            <a:spAutoFit/>
          </a:bodyPr>
          <a:lstStyle/>
          <a:p>
            <a:r>
              <a:rPr lang="en-GB" sz="1700" dirty="0" err="1">
                <a:solidFill>
                  <a:srgbClr val="C8D100"/>
                </a:solidFill>
                <a:latin typeface="Arial" panose="020B0604020202020204" pitchFamily="34" charset="0"/>
                <a:cs typeface="Arial" panose="020B0604020202020204" pitchFamily="34" charset="0"/>
              </a:rPr>
              <a:t>i</a:t>
            </a:r>
            <a:r>
              <a:rPr lang="en-GB" sz="1700" dirty="0">
                <a:solidFill>
                  <a:srgbClr val="C8D100"/>
                </a:solidFill>
                <a:latin typeface="Arial" panose="020B0604020202020204" pitchFamily="34" charset="0"/>
                <a:cs typeface="Arial" panose="020B0604020202020204" pitchFamily="34" charset="0"/>
              </a:rPr>
              <a:t> – 1.0</a:t>
            </a:r>
          </a:p>
        </p:txBody>
      </p:sp>
      <p:sp>
        <p:nvSpPr>
          <p:cNvPr id="37" name="TextBox 36">
            <a:extLst>
              <a:ext uri="{FF2B5EF4-FFF2-40B4-BE49-F238E27FC236}">
                <a16:creationId xmlns:a16="http://schemas.microsoft.com/office/drawing/2014/main" id="{496CF9BF-20F7-403A-4194-82EE5B313332}"/>
              </a:ext>
            </a:extLst>
          </p:cNvPr>
          <p:cNvSpPr txBox="1"/>
          <p:nvPr/>
        </p:nvSpPr>
        <p:spPr>
          <a:xfrm>
            <a:off x="6032500" y="4317442"/>
            <a:ext cx="3111500" cy="338554"/>
          </a:xfrm>
          <a:prstGeom prst="rect">
            <a:avLst/>
          </a:prstGeom>
          <a:noFill/>
        </p:spPr>
        <p:txBody>
          <a:bodyPr wrap="square" rtlCol="0">
            <a:spAutoFit/>
          </a:bodyPr>
          <a:lstStyle/>
          <a:p>
            <a:pPr algn="r"/>
            <a:r>
              <a:rPr lang="en-US" sz="1600" dirty="0">
                <a:latin typeface="Arial"/>
                <a:cs typeface="Arial"/>
              </a:rPr>
              <a:t>Andreoni+2022</a:t>
            </a:r>
          </a:p>
        </p:txBody>
      </p:sp>
      <p:pic>
        <p:nvPicPr>
          <p:cNvPr id="6" name="Picture 5">
            <a:extLst>
              <a:ext uri="{FF2B5EF4-FFF2-40B4-BE49-F238E27FC236}">
                <a16:creationId xmlns:a16="http://schemas.microsoft.com/office/drawing/2014/main" id="{7631F41C-BAB0-6AB9-6024-E50190902E9D}"/>
              </a:ext>
            </a:extLst>
          </p:cNvPr>
          <p:cNvPicPr>
            <a:picLocks noChangeAspect="1"/>
          </p:cNvPicPr>
          <p:nvPr/>
        </p:nvPicPr>
        <p:blipFill rotWithShape="1">
          <a:blip r:embed="rId4"/>
          <a:srcRect b="66968"/>
          <a:stretch/>
        </p:blipFill>
        <p:spPr>
          <a:xfrm>
            <a:off x="5238947" y="1084728"/>
            <a:ext cx="3654681" cy="1280577"/>
          </a:xfrm>
          <a:prstGeom prst="rect">
            <a:avLst/>
          </a:prstGeom>
        </p:spPr>
      </p:pic>
      <p:sp>
        <p:nvSpPr>
          <p:cNvPr id="8" name="TextBox 7">
            <a:extLst>
              <a:ext uri="{FF2B5EF4-FFF2-40B4-BE49-F238E27FC236}">
                <a16:creationId xmlns:a16="http://schemas.microsoft.com/office/drawing/2014/main" id="{63BDD343-FA3D-93F0-048F-62E5D9CFD2AD}"/>
              </a:ext>
            </a:extLst>
          </p:cNvPr>
          <p:cNvSpPr txBox="1"/>
          <p:nvPr/>
        </p:nvSpPr>
        <p:spPr>
          <a:xfrm>
            <a:off x="6874329" y="2323809"/>
            <a:ext cx="2024743" cy="369332"/>
          </a:xfrm>
          <a:prstGeom prst="rect">
            <a:avLst/>
          </a:prstGeom>
          <a:noFill/>
        </p:spPr>
        <p:txBody>
          <a:bodyPr wrap="square" rtlCol="0">
            <a:spAutoFit/>
          </a:bodyPr>
          <a:lstStyle/>
          <a:p>
            <a:pPr algn="r"/>
            <a:r>
              <a:rPr lang="en-GB" b="1" dirty="0">
                <a:solidFill>
                  <a:srgbClr val="FF0000"/>
                </a:solidFill>
                <a:latin typeface="Arial" panose="020B0604020202020204" pitchFamily="34" charset="0"/>
                <a:cs typeface="Arial" panose="020B0604020202020204" pitchFamily="34" charset="0"/>
              </a:rPr>
              <a:t>z = 1.19</a:t>
            </a:r>
          </a:p>
        </p:txBody>
      </p:sp>
      <p:sp>
        <p:nvSpPr>
          <p:cNvPr id="4" name="Slide Number Placeholder 3">
            <a:extLst>
              <a:ext uri="{FF2B5EF4-FFF2-40B4-BE49-F238E27FC236}">
                <a16:creationId xmlns:a16="http://schemas.microsoft.com/office/drawing/2014/main" id="{94DBFFA5-F7E3-148E-35EA-E8FDE2958346}"/>
              </a:ext>
            </a:extLst>
          </p:cNvPr>
          <p:cNvSpPr>
            <a:spLocks noGrp="1"/>
          </p:cNvSpPr>
          <p:nvPr>
            <p:ph type="sldNum" sz="quarter" idx="12"/>
          </p:nvPr>
        </p:nvSpPr>
        <p:spPr/>
        <p:txBody>
          <a:bodyPr/>
          <a:lstStyle/>
          <a:p>
            <a:fld id="{2C5E71DC-829A-B349-96BA-EC330B6AEC14}" type="slidenum">
              <a:rPr lang="en-US" smtClean="0"/>
              <a:t>18</a:t>
            </a:fld>
            <a:endParaRPr lang="en-US"/>
          </a:p>
        </p:txBody>
      </p:sp>
    </p:spTree>
    <p:extLst>
      <p:ext uri="{BB962C8B-B14F-4D97-AF65-F5344CB8AC3E}">
        <p14:creationId xmlns:p14="http://schemas.microsoft.com/office/powerpoint/2010/main" val="314149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3DA4-55AF-A58D-DE85-C29A6EDEE912}"/>
              </a:ext>
            </a:extLst>
          </p:cNvPr>
          <p:cNvSpPr>
            <a:spLocks noGrp="1"/>
          </p:cNvSpPr>
          <p:nvPr>
            <p:ph type="title"/>
          </p:nvPr>
        </p:nvSpPr>
        <p:spPr/>
        <p:txBody>
          <a:bodyPr/>
          <a:lstStyle/>
          <a:p>
            <a:r>
              <a:rPr lang="en-GB" dirty="0"/>
              <a:t>Oddballs: Flashing FBOT</a:t>
            </a:r>
          </a:p>
        </p:txBody>
      </p:sp>
      <p:pic>
        <p:nvPicPr>
          <p:cNvPr id="7" name="Picture 6" descr="A picture containing text, line, screenshot, diagram&#10;&#10;Description automatically generated">
            <a:extLst>
              <a:ext uri="{FF2B5EF4-FFF2-40B4-BE49-F238E27FC236}">
                <a16:creationId xmlns:a16="http://schemas.microsoft.com/office/drawing/2014/main" id="{4302CF59-6CD0-9FD7-276A-E915BAB0C577}"/>
              </a:ext>
            </a:extLst>
          </p:cNvPr>
          <p:cNvPicPr>
            <a:picLocks noChangeAspect="1"/>
          </p:cNvPicPr>
          <p:nvPr/>
        </p:nvPicPr>
        <p:blipFill rotWithShape="1">
          <a:blip r:embed="rId2"/>
          <a:srcRect t="14163"/>
          <a:stretch/>
        </p:blipFill>
        <p:spPr>
          <a:xfrm>
            <a:off x="0" y="1217045"/>
            <a:ext cx="5403979" cy="2270388"/>
          </a:xfrm>
          <a:prstGeom prst="rect">
            <a:avLst/>
          </a:prstGeom>
        </p:spPr>
      </p:pic>
      <p:sp>
        <p:nvSpPr>
          <p:cNvPr id="8" name="TextBox 7">
            <a:extLst>
              <a:ext uri="{FF2B5EF4-FFF2-40B4-BE49-F238E27FC236}">
                <a16:creationId xmlns:a16="http://schemas.microsoft.com/office/drawing/2014/main" id="{B5D6D97B-10F0-262B-AA12-326413C178C1}"/>
              </a:ext>
            </a:extLst>
          </p:cNvPr>
          <p:cNvSpPr txBox="1"/>
          <p:nvPr/>
        </p:nvSpPr>
        <p:spPr>
          <a:xfrm>
            <a:off x="6032500" y="4317442"/>
            <a:ext cx="3111500" cy="338554"/>
          </a:xfrm>
          <a:prstGeom prst="rect">
            <a:avLst/>
          </a:prstGeom>
          <a:noFill/>
        </p:spPr>
        <p:txBody>
          <a:bodyPr wrap="square" rtlCol="0">
            <a:spAutoFit/>
          </a:bodyPr>
          <a:lstStyle/>
          <a:p>
            <a:pPr algn="r"/>
            <a:r>
              <a:rPr lang="en-US" sz="1600" dirty="0">
                <a:latin typeface="Arial"/>
                <a:cs typeface="Arial"/>
              </a:rPr>
              <a:t>Ho+2023</a:t>
            </a:r>
          </a:p>
        </p:txBody>
      </p:sp>
      <p:pic>
        <p:nvPicPr>
          <p:cNvPr id="10" name="Picture 9">
            <a:extLst>
              <a:ext uri="{FF2B5EF4-FFF2-40B4-BE49-F238E27FC236}">
                <a16:creationId xmlns:a16="http://schemas.microsoft.com/office/drawing/2014/main" id="{ADF087C4-C23F-E439-0BE6-5DEB1B628375}"/>
              </a:ext>
            </a:extLst>
          </p:cNvPr>
          <p:cNvPicPr>
            <a:picLocks noChangeAspect="1"/>
          </p:cNvPicPr>
          <p:nvPr/>
        </p:nvPicPr>
        <p:blipFill>
          <a:blip r:embed="rId3"/>
          <a:stretch>
            <a:fillRect/>
          </a:stretch>
        </p:blipFill>
        <p:spPr>
          <a:xfrm>
            <a:off x="5677874" y="1076268"/>
            <a:ext cx="3281068" cy="2551942"/>
          </a:xfrm>
          <a:prstGeom prst="rect">
            <a:avLst/>
          </a:prstGeom>
        </p:spPr>
      </p:pic>
    </p:spTree>
    <p:extLst>
      <p:ext uri="{BB962C8B-B14F-4D97-AF65-F5344CB8AC3E}">
        <p14:creationId xmlns:p14="http://schemas.microsoft.com/office/powerpoint/2010/main" val="178484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ZTF: An Unprecedented Discovery Machine</a:t>
            </a:r>
          </a:p>
        </p:txBody>
      </p:sp>
      <p:pic>
        <p:nvPicPr>
          <p:cNvPr id="4" name="Picture 3"/>
          <p:cNvPicPr>
            <a:picLocks noChangeAspect="1"/>
          </p:cNvPicPr>
          <p:nvPr/>
        </p:nvPicPr>
        <p:blipFill>
          <a:blip r:embed="rId3"/>
          <a:stretch>
            <a:fillRect/>
          </a:stretch>
        </p:blipFill>
        <p:spPr>
          <a:xfrm>
            <a:off x="5751002" y="888999"/>
            <a:ext cx="2830172" cy="1886781"/>
          </a:xfrm>
          <a:prstGeom prst="rect">
            <a:avLst/>
          </a:prstGeom>
        </p:spPr>
      </p:pic>
      <p:pic>
        <p:nvPicPr>
          <p:cNvPr id="5" name="Picture 4"/>
          <p:cNvPicPr>
            <a:picLocks noChangeAspect="1"/>
          </p:cNvPicPr>
          <p:nvPr/>
        </p:nvPicPr>
        <p:blipFill>
          <a:blip r:embed="rId4"/>
          <a:stretch>
            <a:fillRect/>
          </a:stretch>
        </p:blipFill>
        <p:spPr>
          <a:xfrm>
            <a:off x="5751003" y="2827088"/>
            <a:ext cx="2830172" cy="1886782"/>
          </a:xfrm>
          <a:prstGeom prst="rect">
            <a:avLst/>
          </a:prstGeom>
        </p:spPr>
      </p:pic>
      <p:pic>
        <p:nvPicPr>
          <p:cNvPr id="2050" name="Picture 2" descr="Image result for Palomar observatory panorama">
            <a:extLst>
              <a:ext uri="{FF2B5EF4-FFF2-40B4-BE49-F238E27FC236}">
                <a16:creationId xmlns:a16="http://schemas.microsoft.com/office/drawing/2014/main" id="{B66384D2-AA96-854B-B7A2-3318AA8F96C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73"/>
          <a:stretch/>
        </p:blipFill>
        <p:spPr bwMode="auto">
          <a:xfrm>
            <a:off x="430306" y="894043"/>
            <a:ext cx="5276871" cy="38159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68857D7-45EE-8046-B5A9-2CF8D7B79043}"/>
              </a:ext>
            </a:extLst>
          </p:cNvPr>
          <p:cNvSpPr/>
          <p:nvPr/>
        </p:nvSpPr>
        <p:spPr>
          <a:xfrm>
            <a:off x="7238371" y="2809859"/>
            <a:ext cx="1342803" cy="369332"/>
          </a:xfrm>
          <a:prstGeom prst="rect">
            <a:avLst/>
          </a:prstGeom>
        </p:spPr>
        <p:txBody>
          <a:bodyPr wrap="none">
            <a:spAutoFit/>
          </a:bodyPr>
          <a:lstStyle/>
          <a:p>
            <a:r>
              <a:rPr lang="en-US" b="1" dirty="0">
                <a:solidFill>
                  <a:srgbClr val="FFFF00"/>
                </a:solidFill>
              </a:rPr>
              <a:t>47 deg</a:t>
            </a:r>
            <a:r>
              <a:rPr lang="en-US" b="1" baseline="30000" dirty="0">
                <a:solidFill>
                  <a:srgbClr val="FFFF00"/>
                </a:solidFill>
              </a:rPr>
              <a:t>2</a:t>
            </a:r>
            <a:r>
              <a:rPr lang="en-US" b="1" dirty="0">
                <a:solidFill>
                  <a:srgbClr val="FFFF00"/>
                </a:solidFill>
              </a:rPr>
              <a:t> FOV</a:t>
            </a:r>
            <a:endParaRPr lang="en-US" dirty="0">
              <a:solidFill>
                <a:srgbClr val="FFFF00"/>
              </a:solidFill>
            </a:endParaRPr>
          </a:p>
        </p:txBody>
      </p:sp>
      <p:sp>
        <p:nvSpPr>
          <p:cNvPr id="12" name="Rectangle 11">
            <a:extLst>
              <a:ext uri="{FF2B5EF4-FFF2-40B4-BE49-F238E27FC236}">
                <a16:creationId xmlns:a16="http://schemas.microsoft.com/office/drawing/2014/main" id="{0D04B5D3-B2E3-D140-A2F2-1D144592FB71}"/>
              </a:ext>
            </a:extLst>
          </p:cNvPr>
          <p:cNvSpPr/>
          <p:nvPr/>
        </p:nvSpPr>
        <p:spPr>
          <a:xfrm>
            <a:off x="5787254" y="2404008"/>
            <a:ext cx="2899546" cy="369332"/>
          </a:xfrm>
          <a:prstGeom prst="rect">
            <a:avLst/>
          </a:prstGeom>
        </p:spPr>
        <p:txBody>
          <a:bodyPr wrap="square">
            <a:spAutoFit/>
          </a:bodyPr>
          <a:lstStyle/>
          <a:p>
            <a:r>
              <a:rPr lang="en-US" b="1" dirty="0">
                <a:solidFill>
                  <a:srgbClr val="FFFF00"/>
                </a:solidFill>
              </a:rPr>
              <a:t>1.2m: limit ~ 20.5 mag (30s)</a:t>
            </a:r>
            <a:endParaRPr lang="en-US" dirty="0">
              <a:solidFill>
                <a:srgbClr val="FFFF00"/>
              </a:solidFill>
            </a:endParaRPr>
          </a:p>
        </p:txBody>
      </p:sp>
      <p:sp>
        <p:nvSpPr>
          <p:cNvPr id="13" name="Oval 12">
            <a:extLst>
              <a:ext uri="{FF2B5EF4-FFF2-40B4-BE49-F238E27FC236}">
                <a16:creationId xmlns:a16="http://schemas.microsoft.com/office/drawing/2014/main" id="{6B30D22E-ACC4-9E4F-BF56-B85E0FDB527A}"/>
              </a:ext>
            </a:extLst>
          </p:cNvPr>
          <p:cNvSpPr/>
          <p:nvPr/>
        </p:nvSpPr>
        <p:spPr>
          <a:xfrm>
            <a:off x="717176" y="2061882"/>
            <a:ext cx="439271" cy="439271"/>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6C86DD9-06C5-6543-BA08-C2632F176BC8}"/>
              </a:ext>
            </a:extLst>
          </p:cNvPr>
          <p:cNvSpPr txBox="1"/>
          <p:nvPr/>
        </p:nvSpPr>
        <p:spPr>
          <a:xfrm>
            <a:off x="975860" y="2414550"/>
            <a:ext cx="630789" cy="369332"/>
          </a:xfrm>
          <a:prstGeom prst="rect">
            <a:avLst/>
          </a:prstGeom>
          <a:noFill/>
        </p:spPr>
        <p:txBody>
          <a:bodyPr wrap="square" rtlCol="0">
            <a:spAutoFit/>
          </a:bodyPr>
          <a:lstStyle/>
          <a:p>
            <a:r>
              <a:rPr lang="en-US" b="1" dirty="0">
                <a:solidFill>
                  <a:srgbClr val="FFFF00"/>
                </a:solidFill>
              </a:rPr>
              <a:t>P48</a:t>
            </a:r>
          </a:p>
        </p:txBody>
      </p:sp>
      <p:pic>
        <p:nvPicPr>
          <p:cNvPr id="4098" name="Picture 2" descr="Zwicky Transient Facility Digital Art by Nikki Sandler">
            <a:extLst>
              <a:ext uri="{FF2B5EF4-FFF2-40B4-BE49-F238E27FC236}">
                <a16:creationId xmlns:a16="http://schemas.microsoft.com/office/drawing/2014/main" id="{BCC915E3-F9AD-C446-AD45-65CC09229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825" y="3668992"/>
            <a:ext cx="2009553" cy="91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22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36962E8-188B-415C-661E-7D79E56B9099}"/>
              </a:ext>
            </a:extLst>
          </p:cNvPr>
          <p:cNvPicPr>
            <a:picLocks noChangeAspect="1"/>
          </p:cNvPicPr>
          <p:nvPr/>
        </p:nvPicPr>
        <p:blipFill rotWithShape="1">
          <a:blip r:embed="rId2"/>
          <a:srcRect l="3484" b="3129"/>
          <a:stretch/>
        </p:blipFill>
        <p:spPr>
          <a:xfrm>
            <a:off x="1868010" y="512216"/>
            <a:ext cx="5752828" cy="4415384"/>
          </a:xfrm>
          <a:prstGeom prst="rect">
            <a:avLst/>
          </a:prstGeom>
        </p:spPr>
      </p:pic>
      <p:sp>
        <p:nvSpPr>
          <p:cNvPr id="2" name="Title 1"/>
          <p:cNvSpPr>
            <a:spLocks noGrp="1"/>
          </p:cNvSpPr>
          <p:nvPr>
            <p:ph type="title"/>
          </p:nvPr>
        </p:nvSpPr>
        <p:spPr>
          <a:xfrm>
            <a:off x="457200" y="35243"/>
            <a:ext cx="8229600" cy="683021"/>
          </a:xfrm>
        </p:spPr>
        <p:txBody>
          <a:bodyPr/>
          <a:lstStyle/>
          <a:p>
            <a:r>
              <a:rPr lang="en-US" dirty="0"/>
              <a:t>Transient Parameter Space</a:t>
            </a:r>
          </a:p>
        </p:txBody>
      </p:sp>
      <p:sp>
        <p:nvSpPr>
          <p:cNvPr id="43" name="TextBox 42">
            <a:extLst>
              <a:ext uri="{FF2B5EF4-FFF2-40B4-BE49-F238E27FC236}">
                <a16:creationId xmlns:a16="http://schemas.microsoft.com/office/drawing/2014/main" id="{7E67F87F-5C97-6142-8649-F1E14021E953}"/>
              </a:ext>
            </a:extLst>
          </p:cNvPr>
          <p:cNvSpPr txBox="1"/>
          <p:nvPr/>
        </p:nvSpPr>
        <p:spPr>
          <a:xfrm>
            <a:off x="4458256" y="2025393"/>
            <a:ext cx="711200" cy="384721"/>
          </a:xfrm>
          <a:prstGeom prst="rect">
            <a:avLst/>
          </a:prstGeom>
          <a:noFill/>
        </p:spPr>
        <p:txBody>
          <a:bodyPr wrap="square" rtlCol="0">
            <a:spAutoFit/>
          </a:bodyPr>
          <a:lstStyle/>
          <a:p>
            <a:pPr algn="ctr"/>
            <a:r>
              <a:rPr lang="en-US" sz="1900" b="1" dirty="0" err="1">
                <a:solidFill>
                  <a:schemeClr val="bg1"/>
                </a:solidFill>
                <a:latin typeface="Arial" panose="020B0604020202020204" pitchFamily="34" charset="0"/>
                <a:cs typeface="Arial" panose="020B0604020202020204" pitchFamily="34" charset="0"/>
              </a:rPr>
              <a:t>Ib</a:t>
            </a:r>
            <a:r>
              <a:rPr lang="en-US" sz="1900" b="1" dirty="0">
                <a:solidFill>
                  <a:schemeClr val="bg1"/>
                </a:solidFill>
                <a:latin typeface="Arial" panose="020B0604020202020204" pitchFamily="34" charset="0"/>
                <a:cs typeface="Arial" panose="020B0604020202020204" pitchFamily="34" charset="0"/>
              </a:rPr>
              <a:t>/c</a:t>
            </a:r>
          </a:p>
        </p:txBody>
      </p:sp>
      <p:sp>
        <p:nvSpPr>
          <p:cNvPr id="4" name="TextBox 3"/>
          <p:cNvSpPr txBox="1"/>
          <p:nvPr/>
        </p:nvSpPr>
        <p:spPr>
          <a:xfrm>
            <a:off x="4800600" y="1587500"/>
            <a:ext cx="711200" cy="369332"/>
          </a:xfrm>
          <a:prstGeom prst="rect">
            <a:avLst/>
          </a:prstGeom>
          <a:noFill/>
        </p:spPr>
        <p:txBody>
          <a:bodyPr wrap="square" rtlCol="0">
            <a:spAutoFit/>
          </a:bodyPr>
          <a:lstStyle/>
          <a:p>
            <a:pPr algn="ctr"/>
            <a:r>
              <a:rPr lang="en-US" b="1" dirty="0" err="1">
                <a:latin typeface="Arial" panose="020B0604020202020204" pitchFamily="34" charset="0"/>
                <a:cs typeface="Arial" panose="020B0604020202020204" pitchFamily="34" charset="0"/>
              </a:rPr>
              <a:t>Ia</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4464878" y="2041961"/>
            <a:ext cx="711200" cy="384721"/>
          </a:xfrm>
          <a:prstGeom prst="rect">
            <a:avLst/>
          </a:prstGeom>
          <a:noFill/>
        </p:spPr>
        <p:txBody>
          <a:bodyPr wrap="square" rtlCol="0">
            <a:spAutoFit/>
          </a:bodyPr>
          <a:lstStyle/>
          <a:p>
            <a:pPr algn="ctr"/>
            <a:r>
              <a:rPr lang="en-US" sz="1900" b="1" dirty="0" err="1">
                <a:latin typeface="Arial" panose="020B0604020202020204" pitchFamily="34" charset="0"/>
                <a:cs typeface="Arial" panose="020B0604020202020204" pitchFamily="34" charset="0"/>
              </a:rPr>
              <a:t>Ib</a:t>
            </a:r>
            <a:r>
              <a:rPr lang="en-US" sz="1900" b="1" dirty="0">
                <a:latin typeface="Arial" panose="020B0604020202020204" pitchFamily="34" charset="0"/>
                <a:cs typeface="Arial" panose="020B0604020202020204" pitchFamily="34" charset="0"/>
              </a:rPr>
              <a:t>/c</a:t>
            </a:r>
          </a:p>
        </p:txBody>
      </p:sp>
      <p:sp>
        <p:nvSpPr>
          <p:cNvPr id="6" name="TextBox 5"/>
          <p:cNvSpPr txBox="1"/>
          <p:nvPr/>
        </p:nvSpPr>
        <p:spPr>
          <a:xfrm>
            <a:off x="5511800" y="2041961"/>
            <a:ext cx="393700" cy="384721"/>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II</a:t>
            </a:r>
          </a:p>
        </p:txBody>
      </p:sp>
      <p:sp>
        <p:nvSpPr>
          <p:cNvPr id="7" name="TextBox 6"/>
          <p:cNvSpPr txBox="1"/>
          <p:nvPr/>
        </p:nvSpPr>
        <p:spPr>
          <a:xfrm>
            <a:off x="5905500" y="1587500"/>
            <a:ext cx="565150" cy="369332"/>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IIn</a:t>
            </a:r>
            <a:endParaRPr lang="en-US" b="1" dirty="0">
              <a:latin typeface="Arial" panose="020B0604020202020204" pitchFamily="34" charset="0"/>
              <a:cs typeface="Arial" panose="020B0604020202020204" pitchFamily="34" charset="0"/>
            </a:endParaRPr>
          </a:p>
        </p:txBody>
      </p:sp>
      <p:sp>
        <p:nvSpPr>
          <p:cNvPr id="8" name="TextBox 7"/>
          <p:cNvSpPr txBox="1"/>
          <p:nvPr/>
        </p:nvSpPr>
        <p:spPr>
          <a:xfrm>
            <a:off x="4800600" y="1202779"/>
            <a:ext cx="85090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SLSN-I</a:t>
            </a:r>
          </a:p>
        </p:txBody>
      </p:sp>
      <p:sp>
        <p:nvSpPr>
          <p:cNvPr id="9" name="TextBox 8"/>
          <p:cNvSpPr txBox="1"/>
          <p:nvPr/>
        </p:nvSpPr>
        <p:spPr>
          <a:xfrm>
            <a:off x="5803900" y="1228179"/>
            <a:ext cx="123190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SLSN-II</a:t>
            </a:r>
          </a:p>
        </p:txBody>
      </p:sp>
      <p:sp>
        <p:nvSpPr>
          <p:cNvPr id="10" name="TextBox 9"/>
          <p:cNvSpPr txBox="1"/>
          <p:nvPr/>
        </p:nvSpPr>
        <p:spPr>
          <a:xfrm>
            <a:off x="3860800" y="1676181"/>
            <a:ext cx="584200" cy="307777"/>
          </a:xfrm>
          <a:prstGeom prst="rect">
            <a:avLst/>
          </a:prstGeom>
          <a:noFill/>
        </p:spPr>
        <p:txBody>
          <a:bodyPr wrap="square" rtlCol="0">
            <a:spAutoFit/>
          </a:bodyPr>
          <a:lstStyle/>
          <a:p>
            <a:r>
              <a:rPr lang="en-US" sz="1400" b="1" dirty="0" err="1">
                <a:latin typeface="Arial" panose="020B0604020202020204" pitchFamily="34" charset="0"/>
                <a:cs typeface="Arial" panose="020B0604020202020204" pitchFamily="34" charset="0"/>
              </a:rPr>
              <a:t>Ibn</a:t>
            </a:r>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3429000" y="4165381"/>
            <a:ext cx="863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nova</a:t>
            </a:r>
          </a:p>
        </p:txBody>
      </p:sp>
      <p:sp>
        <p:nvSpPr>
          <p:cNvPr id="12" name="TextBox 11"/>
          <p:cNvSpPr txBox="1"/>
          <p:nvPr/>
        </p:nvSpPr>
        <p:spPr>
          <a:xfrm>
            <a:off x="5581650" y="2878504"/>
            <a:ext cx="6477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ILRT</a:t>
            </a:r>
          </a:p>
        </p:txBody>
      </p:sp>
      <p:sp>
        <p:nvSpPr>
          <p:cNvPr id="13" name="TextBox 12"/>
          <p:cNvSpPr txBox="1"/>
          <p:nvPr/>
        </p:nvSpPr>
        <p:spPr>
          <a:xfrm>
            <a:off x="2692400" y="1479778"/>
            <a:ext cx="647700" cy="292388"/>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FBOT</a:t>
            </a:r>
          </a:p>
        </p:txBody>
      </p:sp>
      <p:sp>
        <p:nvSpPr>
          <p:cNvPr id="15" name="TextBox 14"/>
          <p:cNvSpPr txBox="1"/>
          <p:nvPr/>
        </p:nvSpPr>
        <p:spPr>
          <a:xfrm>
            <a:off x="7124700" y="4786868"/>
            <a:ext cx="1993900" cy="338554"/>
          </a:xfrm>
          <a:prstGeom prst="rect">
            <a:avLst/>
          </a:prstGeom>
          <a:noFill/>
        </p:spPr>
        <p:txBody>
          <a:bodyPr wrap="square" rtlCol="0">
            <a:spAutoFit/>
          </a:bodyPr>
          <a:lstStyle/>
          <a:p>
            <a:pPr algn="r"/>
            <a:r>
              <a:rPr lang="en-US" sz="1600" dirty="0">
                <a:latin typeface="Arial"/>
                <a:cs typeface="Arial"/>
              </a:rPr>
              <a:t>Perley+2020</a:t>
            </a:r>
          </a:p>
        </p:txBody>
      </p:sp>
      <p:sp>
        <p:nvSpPr>
          <p:cNvPr id="18" name="TextBox 17">
            <a:extLst>
              <a:ext uri="{FF2B5EF4-FFF2-40B4-BE49-F238E27FC236}">
                <a16:creationId xmlns:a16="http://schemas.microsoft.com/office/drawing/2014/main" id="{189C86B7-B020-8044-AECD-0B1C790898FF}"/>
              </a:ext>
            </a:extLst>
          </p:cNvPr>
          <p:cNvSpPr txBox="1"/>
          <p:nvPr/>
        </p:nvSpPr>
        <p:spPr>
          <a:xfrm>
            <a:off x="3404354" y="2041961"/>
            <a:ext cx="685045" cy="446276"/>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II</a:t>
            </a:r>
            <a:br>
              <a:rPr lang="en-US" sz="1600" b="1" dirty="0">
                <a:latin typeface="Arial" panose="020B0604020202020204" pitchFamily="34" charset="0"/>
                <a:cs typeface="Arial" panose="020B0604020202020204" pitchFamily="34" charset="0"/>
              </a:rPr>
            </a:br>
            <a:r>
              <a:rPr lang="en-US" sz="900" b="1" dirty="0">
                <a:latin typeface="Arial" panose="020B0604020202020204" pitchFamily="34" charset="0"/>
                <a:cs typeface="Arial" panose="020B0604020202020204" pitchFamily="34" charset="0"/>
              </a:rPr>
              <a:t>w/SBO</a:t>
            </a:r>
          </a:p>
        </p:txBody>
      </p:sp>
      <p:sp>
        <p:nvSpPr>
          <p:cNvPr id="26" name="TextBox 25">
            <a:extLst>
              <a:ext uri="{FF2B5EF4-FFF2-40B4-BE49-F238E27FC236}">
                <a16:creationId xmlns:a16="http://schemas.microsoft.com/office/drawing/2014/main" id="{BC2F9059-C1CF-4F45-AFD6-71C213D18C57}"/>
              </a:ext>
            </a:extLst>
          </p:cNvPr>
          <p:cNvSpPr txBox="1"/>
          <p:nvPr/>
        </p:nvSpPr>
        <p:spPr>
          <a:xfrm rot="16200000">
            <a:off x="-221454" y="501308"/>
            <a:ext cx="100857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m &lt; 18.5</a:t>
            </a:r>
          </a:p>
        </p:txBody>
      </p:sp>
      <p:sp>
        <p:nvSpPr>
          <p:cNvPr id="27" name="TextBox 26">
            <a:extLst>
              <a:ext uri="{FF2B5EF4-FFF2-40B4-BE49-F238E27FC236}">
                <a16:creationId xmlns:a16="http://schemas.microsoft.com/office/drawing/2014/main" id="{90E5B7C0-4FF4-0E43-9711-456919ABCC86}"/>
              </a:ext>
            </a:extLst>
          </p:cNvPr>
          <p:cNvSpPr txBox="1"/>
          <p:nvPr/>
        </p:nvSpPr>
        <p:spPr>
          <a:xfrm rot="16200000">
            <a:off x="-31698" y="501308"/>
            <a:ext cx="1008578"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m &gt; 18.5</a:t>
            </a:r>
          </a:p>
        </p:txBody>
      </p:sp>
      <p:sp>
        <p:nvSpPr>
          <p:cNvPr id="44" name="TextBox 43">
            <a:extLst>
              <a:ext uri="{FF2B5EF4-FFF2-40B4-BE49-F238E27FC236}">
                <a16:creationId xmlns:a16="http://schemas.microsoft.com/office/drawing/2014/main" id="{82F259DD-6AE7-8F4A-8E98-B1E65DCFEE3E}"/>
              </a:ext>
            </a:extLst>
          </p:cNvPr>
          <p:cNvSpPr txBox="1"/>
          <p:nvPr/>
        </p:nvSpPr>
        <p:spPr>
          <a:xfrm>
            <a:off x="3400977" y="4840838"/>
            <a:ext cx="2854351" cy="307777"/>
          </a:xfrm>
          <a:prstGeom prst="rect">
            <a:avLst/>
          </a:prstGeom>
          <a:noFill/>
        </p:spPr>
        <p:txBody>
          <a:bodyPr wrap="square" rtlCol="0">
            <a:spAutoFit/>
          </a:bodyPr>
          <a:lstStyle/>
          <a:p>
            <a:pPr algn="ctr"/>
            <a:r>
              <a:rPr lang="en-US" sz="1400" dirty="0">
                <a:latin typeface="Arial"/>
                <a:cs typeface="Arial"/>
              </a:rPr>
              <a:t>Rest-frame duration (days)</a:t>
            </a:r>
          </a:p>
        </p:txBody>
      </p:sp>
      <p:sp>
        <p:nvSpPr>
          <p:cNvPr id="45" name="TextBox 44">
            <a:extLst>
              <a:ext uri="{FF2B5EF4-FFF2-40B4-BE49-F238E27FC236}">
                <a16:creationId xmlns:a16="http://schemas.microsoft.com/office/drawing/2014/main" id="{B3373B28-5D73-AF40-9AE0-499EDCC05A3E}"/>
              </a:ext>
            </a:extLst>
          </p:cNvPr>
          <p:cNvSpPr txBox="1"/>
          <p:nvPr/>
        </p:nvSpPr>
        <p:spPr>
          <a:xfrm rot="16200000">
            <a:off x="324078" y="2502947"/>
            <a:ext cx="2854351" cy="307777"/>
          </a:xfrm>
          <a:prstGeom prst="rect">
            <a:avLst/>
          </a:prstGeom>
          <a:noFill/>
        </p:spPr>
        <p:txBody>
          <a:bodyPr wrap="square" rtlCol="0">
            <a:spAutoFit/>
          </a:bodyPr>
          <a:lstStyle/>
          <a:p>
            <a:pPr algn="ctr"/>
            <a:r>
              <a:rPr lang="en-US" sz="1400" dirty="0">
                <a:latin typeface="Arial"/>
                <a:cs typeface="Arial"/>
              </a:rPr>
              <a:t>Peak absolute magnitude (AB)</a:t>
            </a:r>
          </a:p>
        </p:txBody>
      </p:sp>
      <p:pic>
        <p:nvPicPr>
          <p:cNvPr id="50" name="Picture 49">
            <a:extLst>
              <a:ext uri="{FF2B5EF4-FFF2-40B4-BE49-F238E27FC236}">
                <a16:creationId xmlns:a16="http://schemas.microsoft.com/office/drawing/2014/main" id="{ADAD1A17-E302-B24A-9968-96A2C19CEF0C}"/>
              </a:ext>
            </a:extLst>
          </p:cNvPr>
          <p:cNvPicPr>
            <a:picLocks noChangeAspect="1"/>
          </p:cNvPicPr>
          <p:nvPr/>
        </p:nvPicPr>
        <p:blipFill>
          <a:blip r:embed="rId3"/>
          <a:stretch>
            <a:fillRect/>
          </a:stretch>
        </p:blipFill>
        <p:spPr>
          <a:xfrm>
            <a:off x="235427" y="1136398"/>
            <a:ext cx="336481" cy="3909600"/>
          </a:xfrm>
          <a:prstGeom prst="rect">
            <a:avLst/>
          </a:prstGeom>
        </p:spPr>
      </p:pic>
      <p:sp>
        <p:nvSpPr>
          <p:cNvPr id="51" name="TextBox 50">
            <a:extLst>
              <a:ext uri="{FF2B5EF4-FFF2-40B4-BE49-F238E27FC236}">
                <a16:creationId xmlns:a16="http://schemas.microsoft.com/office/drawing/2014/main" id="{AA6AB054-45B7-B844-9AA9-3311F62BEB2D}"/>
              </a:ext>
            </a:extLst>
          </p:cNvPr>
          <p:cNvSpPr txBox="1"/>
          <p:nvPr/>
        </p:nvSpPr>
        <p:spPr>
          <a:xfrm>
            <a:off x="613335" y="1063268"/>
            <a:ext cx="1064918" cy="4031873"/>
          </a:xfrm>
          <a:prstGeom prst="rect">
            <a:avLst/>
          </a:prstGeom>
          <a:noFill/>
        </p:spPr>
        <p:txBody>
          <a:bodyPr wrap="square" rtlCol="0">
            <a:spAutoFit/>
          </a:bodyPr>
          <a:lstStyle/>
          <a:p>
            <a:r>
              <a:rPr lang="en-US" sz="1500" dirty="0">
                <a:solidFill>
                  <a:schemeClr val="accent6">
                    <a:lumMod val="75000"/>
                  </a:schemeClr>
                </a:solidFill>
                <a:latin typeface="Arial" panose="020B0604020202020204" pitchFamily="34" charset="0"/>
                <a:cs typeface="Arial" panose="020B0604020202020204" pitchFamily="34" charset="0"/>
              </a:rPr>
              <a:t>SN </a:t>
            </a:r>
            <a:r>
              <a:rPr lang="en-US" sz="1500" dirty="0" err="1">
                <a:solidFill>
                  <a:schemeClr val="accent6">
                    <a:lumMod val="75000"/>
                  </a:schemeClr>
                </a:solidFill>
                <a:latin typeface="Arial" panose="020B0604020202020204" pitchFamily="34" charset="0"/>
                <a:cs typeface="Arial" panose="020B0604020202020204" pitchFamily="34" charset="0"/>
              </a:rPr>
              <a:t>Ia</a:t>
            </a:r>
            <a:br>
              <a:rPr lang="en-US" sz="1500" dirty="0">
                <a:solidFill>
                  <a:schemeClr val="accent6">
                    <a:lumMod val="75000"/>
                  </a:schemeClr>
                </a:solidFill>
                <a:latin typeface="Arial" panose="020B0604020202020204" pitchFamily="34" charset="0"/>
                <a:cs typeface="Arial" panose="020B0604020202020204" pitchFamily="34" charset="0"/>
              </a:rPr>
            </a:br>
            <a:br>
              <a:rPr lang="en-US" sz="100" dirty="0">
                <a:latin typeface="Arial" panose="020B0604020202020204" pitchFamily="34" charset="0"/>
                <a:cs typeface="Arial" panose="020B0604020202020204" pitchFamily="34" charset="0"/>
              </a:rPr>
            </a:br>
            <a:r>
              <a:rPr lang="en-US" sz="1500" dirty="0">
                <a:solidFill>
                  <a:srgbClr val="63381D"/>
                </a:solidFill>
                <a:latin typeface="Arial" panose="020B0604020202020204" pitchFamily="34" charset="0"/>
                <a:cs typeface="Arial" panose="020B0604020202020204" pitchFamily="34" charset="0"/>
              </a:rPr>
              <a:t>SN </a:t>
            </a:r>
            <a:r>
              <a:rPr lang="en-US" sz="1500" dirty="0" err="1">
                <a:solidFill>
                  <a:srgbClr val="63381D"/>
                </a:solidFill>
                <a:latin typeface="Arial" panose="020B0604020202020204" pitchFamily="34" charset="0"/>
                <a:cs typeface="Arial" panose="020B0604020202020204" pitchFamily="34" charset="0"/>
              </a:rPr>
              <a:t>Iax</a:t>
            </a:r>
            <a:endParaRPr lang="en-US" sz="1500" dirty="0">
              <a:solidFill>
                <a:srgbClr val="63381D"/>
              </a:solidFill>
              <a:latin typeface="Arial" panose="020B0604020202020204" pitchFamily="34" charset="0"/>
              <a:cs typeface="Arial" panose="020B0604020202020204" pitchFamily="34" charset="0"/>
            </a:endParaRPr>
          </a:p>
          <a:p>
            <a:br>
              <a:rPr lang="en-US" sz="100" dirty="0">
                <a:latin typeface="Arial" panose="020B0604020202020204" pitchFamily="34" charset="0"/>
                <a:cs typeface="Arial" panose="020B0604020202020204" pitchFamily="34" charset="0"/>
              </a:rPr>
            </a:br>
            <a:r>
              <a:rPr lang="en-US" sz="1500" dirty="0">
                <a:solidFill>
                  <a:srgbClr val="FF0000"/>
                </a:solidFill>
                <a:latin typeface="Arial" panose="020B0604020202020204" pitchFamily="34" charset="0"/>
                <a:cs typeface="Arial" panose="020B0604020202020204" pitchFamily="34" charset="0"/>
              </a:rPr>
              <a:t>SN II</a:t>
            </a:r>
          </a:p>
          <a:p>
            <a:endParaRPr lang="en-US" sz="100" dirty="0">
              <a:latin typeface="Arial" panose="020B0604020202020204" pitchFamily="34" charset="0"/>
              <a:cs typeface="Arial" panose="020B0604020202020204" pitchFamily="34" charset="0"/>
            </a:endParaRPr>
          </a:p>
          <a:p>
            <a:r>
              <a:rPr lang="en-US" sz="1500" dirty="0">
                <a:solidFill>
                  <a:srgbClr val="FFA694"/>
                </a:solidFill>
                <a:latin typeface="Arial" panose="020B0604020202020204" pitchFamily="34" charset="0"/>
                <a:cs typeface="Arial" panose="020B0604020202020204" pitchFamily="34" charset="0"/>
              </a:rPr>
              <a:t>SN IIb</a:t>
            </a:r>
          </a:p>
          <a:p>
            <a:endParaRPr lang="en-US" sz="100" dirty="0">
              <a:latin typeface="Arial" panose="020B0604020202020204" pitchFamily="34" charset="0"/>
              <a:cs typeface="Arial" panose="020B0604020202020204" pitchFamily="34" charset="0"/>
            </a:endParaRPr>
          </a:p>
          <a:p>
            <a:r>
              <a:rPr lang="en-US" sz="1500" dirty="0">
                <a:solidFill>
                  <a:srgbClr val="D1B800"/>
                </a:solidFill>
                <a:latin typeface="Arial" panose="020B0604020202020204" pitchFamily="34" charset="0"/>
                <a:cs typeface="Arial" panose="020B0604020202020204" pitchFamily="34" charset="0"/>
              </a:rPr>
              <a:t>SN </a:t>
            </a:r>
            <a:r>
              <a:rPr lang="en-US" sz="1500" dirty="0" err="1">
                <a:solidFill>
                  <a:srgbClr val="D1B800"/>
                </a:solidFill>
                <a:latin typeface="Arial" panose="020B0604020202020204" pitchFamily="34" charset="0"/>
                <a:cs typeface="Arial" panose="020B0604020202020204" pitchFamily="34" charset="0"/>
              </a:rPr>
              <a:t>IIn</a:t>
            </a:r>
            <a:endParaRPr lang="en-US" sz="1500" dirty="0">
              <a:solidFill>
                <a:srgbClr val="D1B800"/>
              </a:solidFill>
              <a:latin typeface="Arial" panose="020B0604020202020204" pitchFamily="34" charset="0"/>
              <a:cs typeface="Arial" panose="020B0604020202020204" pitchFamily="34" charset="0"/>
            </a:endParaRPr>
          </a:p>
          <a:p>
            <a:endParaRPr lang="en-US" sz="100" dirty="0">
              <a:solidFill>
                <a:srgbClr val="D1B800"/>
              </a:solidFill>
              <a:latin typeface="Arial" panose="020B0604020202020204" pitchFamily="34" charset="0"/>
              <a:cs typeface="Arial" panose="020B0604020202020204" pitchFamily="34" charset="0"/>
            </a:endParaRPr>
          </a:p>
          <a:p>
            <a:r>
              <a:rPr lang="en-US" sz="1500" dirty="0">
                <a:solidFill>
                  <a:srgbClr val="92D050"/>
                </a:solidFill>
                <a:latin typeface="Arial" panose="020B0604020202020204" pitchFamily="34" charset="0"/>
                <a:cs typeface="Arial" panose="020B0604020202020204" pitchFamily="34" charset="0"/>
              </a:rPr>
              <a:t>SN Ibn</a:t>
            </a:r>
            <a:br>
              <a:rPr lang="en-US" sz="1500" dirty="0">
                <a:solidFill>
                  <a:srgbClr val="92D050"/>
                </a:solidFill>
                <a:latin typeface="Arial" panose="020B0604020202020204" pitchFamily="34" charset="0"/>
                <a:cs typeface="Arial" panose="020B0604020202020204" pitchFamily="34" charset="0"/>
              </a:rPr>
            </a:br>
            <a:br>
              <a:rPr lang="en-US" sz="100" dirty="0">
                <a:solidFill>
                  <a:srgbClr val="92D050"/>
                </a:solidFill>
                <a:latin typeface="Arial" panose="020B0604020202020204" pitchFamily="34" charset="0"/>
                <a:cs typeface="Arial" panose="020B0604020202020204" pitchFamily="34" charset="0"/>
              </a:rPr>
            </a:br>
            <a:r>
              <a:rPr lang="en-US" sz="1500" dirty="0">
                <a:solidFill>
                  <a:srgbClr val="00DDDD"/>
                </a:solidFill>
                <a:latin typeface="Arial" panose="020B0604020202020204" pitchFamily="34" charset="0"/>
                <a:cs typeface="Arial" panose="020B0604020202020204" pitchFamily="34" charset="0"/>
              </a:rPr>
              <a:t>SN </a:t>
            </a:r>
            <a:r>
              <a:rPr lang="en-US" sz="1500" dirty="0" err="1">
                <a:solidFill>
                  <a:srgbClr val="00DDDD"/>
                </a:solidFill>
                <a:latin typeface="Arial" panose="020B0604020202020204" pitchFamily="34" charset="0"/>
                <a:cs typeface="Arial" panose="020B0604020202020204" pitchFamily="34" charset="0"/>
              </a:rPr>
              <a:t>Icn</a:t>
            </a:r>
            <a:endParaRPr lang="en-US" sz="1500" dirty="0">
              <a:solidFill>
                <a:srgbClr val="00DDDD"/>
              </a:solidFill>
              <a:latin typeface="Arial" panose="020B0604020202020204" pitchFamily="34" charset="0"/>
              <a:cs typeface="Arial" panose="020B0604020202020204" pitchFamily="34" charset="0"/>
            </a:endParaRPr>
          </a:p>
          <a:p>
            <a:endParaRPr lang="en-US" sz="100" dirty="0">
              <a:latin typeface="Arial" panose="020B0604020202020204" pitchFamily="34" charset="0"/>
              <a:cs typeface="Arial" panose="020B0604020202020204" pitchFamily="34" charset="0"/>
            </a:endParaRPr>
          </a:p>
          <a:p>
            <a:pPr lvl="0"/>
            <a:r>
              <a:rPr lang="en-US" sz="1500" dirty="0">
                <a:solidFill>
                  <a:srgbClr val="2B21FF"/>
                </a:solidFill>
                <a:latin typeface="Arial" panose="020B0604020202020204" pitchFamily="34" charset="0"/>
                <a:cs typeface="Arial" panose="020B0604020202020204" pitchFamily="34" charset="0"/>
              </a:rPr>
              <a:t>SN </a:t>
            </a:r>
            <a:r>
              <a:rPr lang="en-US" sz="1500" dirty="0" err="1">
                <a:solidFill>
                  <a:srgbClr val="2B21FF"/>
                </a:solidFill>
                <a:latin typeface="Arial" panose="020B0604020202020204" pitchFamily="34" charset="0"/>
                <a:cs typeface="Arial" panose="020B0604020202020204" pitchFamily="34" charset="0"/>
              </a:rPr>
              <a:t>Ibc</a:t>
            </a:r>
            <a:endParaRPr lang="en-US" sz="1500" dirty="0">
              <a:solidFill>
                <a:srgbClr val="2B21FF"/>
              </a:solidFill>
              <a:latin typeface="Arial" panose="020B0604020202020204" pitchFamily="34" charset="0"/>
              <a:cs typeface="Arial" panose="020B0604020202020204" pitchFamily="34" charset="0"/>
            </a:endParaRPr>
          </a:p>
          <a:p>
            <a:pPr lvl="0"/>
            <a:br>
              <a:rPr lang="en-US" sz="100" dirty="0">
                <a:solidFill>
                  <a:srgbClr val="2B21FF"/>
                </a:solidFill>
                <a:latin typeface="Arial" panose="020B0604020202020204" pitchFamily="34" charset="0"/>
                <a:cs typeface="Arial" panose="020B0604020202020204" pitchFamily="34" charset="0"/>
              </a:rPr>
            </a:br>
            <a:r>
              <a:rPr lang="en-US" sz="1500" dirty="0">
                <a:solidFill>
                  <a:srgbClr val="C100AC"/>
                </a:solidFill>
                <a:latin typeface="Arial" panose="020B0604020202020204" pitchFamily="34" charset="0"/>
                <a:cs typeface="Arial" panose="020B0604020202020204" pitchFamily="34" charset="0"/>
              </a:rPr>
              <a:t>SN </a:t>
            </a:r>
            <a:r>
              <a:rPr lang="en-US" sz="1500" dirty="0" err="1">
                <a:solidFill>
                  <a:srgbClr val="C100AC"/>
                </a:solidFill>
                <a:latin typeface="Arial" panose="020B0604020202020204" pitchFamily="34" charset="0"/>
                <a:cs typeface="Arial" panose="020B0604020202020204" pitchFamily="34" charset="0"/>
              </a:rPr>
              <a:t>Ic</a:t>
            </a:r>
            <a:r>
              <a:rPr lang="en-US" sz="1500" dirty="0">
                <a:solidFill>
                  <a:srgbClr val="C100AC"/>
                </a:solidFill>
                <a:latin typeface="Arial" panose="020B0604020202020204" pitchFamily="34" charset="0"/>
                <a:cs typeface="Arial" panose="020B0604020202020204" pitchFamily="34" charset="0"/>
              </a:rPr>
              <a:t>-BL</a:t>
            </a:r>
            <a:endParaRPr lang="en-US" sz="100" dirty="0">
              <a:solidFill>
                <a:srgbClr val="2B21FF"/>
              </a:solidFill>
              <a:latin typeface="Arial" panose="020B0604020202020204" pitchFamily="34" charset="0"/>
              <a:cs typeface="Arial" panose="020B0604020202020204" pitchFamily="34" charset="0"/>
            </a:endParaRPr>
          </a:p>
          <a:p>
            <a:br>
              <a:rPr lang="en-US" sz="100" dirty="0">
                <a:solidFill>
                  <a:srgbClr val="2B21FF"/>
                </a:solidFill>
                <a:latin typeface="Arial" panose="020B0604020202020204" pitchFamily="34" charset="0"/>
                <a:cs typeface="Arial" panose="020B0604020202020204" pitchFamily="34" charset="0"/>
              </a:rPr>
            </a:br>
            <a:r>
              <a:rPr lang="en-US" sz="1500" dirty="0">
                <a:solidFill>
                  <a:srgbClr val="00DDDD"/>
                </a:solidFill>
                <a:latin typeface="Arial" panose="020B0604020202020204" pitchFamily="34" charset="0"/>
                <a:cs typeface="Arial" panose="020B0604020202020204" pitchFamily="34" charset="0"/>
              </a:rPr>
              <a:t>SLSN-I</a:t>
            </a:r>
            <a:endParaRPr lang="en-US" sz="100" dirty="0">
              <a:solidFill>
                <a:srgbClr val="2B21FF"/>
              </a:solidFill>
              <a:latin typeface="Arial" panose="020B0604020202020204" pitchFamily="34" charset="0"/>
              <a:cs typeface="Arial" panose="020B0604020202020204" pitchFamily="34" charset="0"/>
            </a:endParaRPr>
          </a:p>
          <a:p>
            <a:br>
              <a:rPr lang="en-US" sz="100" dirty="0">
                <a:solidFill>
                  <a:srgbClr val="2B21FF"/>
                </a:solidFill>
                <a:latin typeface="Arial" panose="020B0604020202020204" pitchFamily="34" charset="0"/>
                <a:cs typeface="Arial" panose="020B0604020202020204" pitchFamily="34" charset="0"/>
              </a:rPr>
            </a:br>
            <a:r>
              <a:rPr lang="en-US" sz="1500" dirty="0">
                <a:solidFill>
                  <a:srgbClr val="D1B800"/>
                </a:solidFill>
                <a:latin typeface="Arial" panose="020B0604020202020204" pitchFamily="34" charset="0"/>
                <a:cs typeface="Arial" panose="020B0604020202020204" pitchFamily="34" charset="0"/>
              </a:rPr>
              <a:t>SLSN-II</a:t>
            </a:r>
            <a:endParaRPr lang="en-US" sz="100" dirty="0">
              <a:solidFill>
                <a:srgbClr val="2B21FF"/>
              </a:solidFill>
              <a:latin typeface="Arial" panose="020B0604020202020204" pitchFamily="34" charset="0"/>
              <a:cs typeface="Arial" panose="020B0604020202020204" pitchFamily="34" charset="0"/>
            </a:endParaRPr>
          </a:p>
          <a:p>
            <a:br>
              <a:rPr lang="en-US" sz="200" dirty="0">
                <a:solidFill>
                  <a:srgbClr val="2B21FF"/>
                </a:solidFill>
                <a:latin typeface="Arial" panose="020B0604020202020204" pitchFamily="34" charset="0"/>
                <a:cs typeface="Arial" panose="020B0604020202020204" pitchFamily="34" charset="0"/>
              </a:rPr>
            </a:br>
            <a:r>
              <a:rPr lang="en-US" sz="1500" dirty="0">
                <a:solidFill>
                  <a:srgbClr val="C00000"/>
                </a:solidFill>
                <a:latin typeface="Arial" panose="020B0604020202020204" pitchFamily="34" charset="0"/>
                <a:cs typeface="Arial" panose="020B0604020202020204" pitchFamily="34" charset="0"/>
              </a:rPr>
              <a:t>TDE</a:t>
            </a:r>
          </a:p>
          <a:p>
            <a:br>
              <a:rPr lang="en-US" sz="100" dirty="0">
                <a:solidFill>
                  <a:srgbClr val="C00000"/>
                </a:solidFill>
                <a:latin typeface="Arial" panose="020B0604020202020204" pitchFamily="34" charset="0"/>
                <a:cs typeface="Arial" panose="020B0604020202020204" pitchFamily="34" charset="0"/>
              </a:rPr>
            </a:br>
            <a:r>
              <a:rPr lang="en-US" sz="1500" dirty="0">
                <a:solidFill>
                  <a:srgbClr val="63D8E3"/>
                </a:solidFill>
                <a:latin typeface="Arial" panose="020B0604020202020204" pitchFamily="34" charset="0"/>
                <a:cs typeface="Arial" panose="020B0604020202020204" pitchFamily="34" charset="0"/>
              </a:rPr>
              <a:t>LBV</a:t>
            </a:r>
          </a:p>
          <a:p>
            <a:br>
              <a:rPr lang="en-US" sz="100" dirty="0">
                <a:solidFill>
                  <a:srgbClr val="63D8E3"/>
                </a:solidFill>
                <a:latin typeface="Arial" panose="020B0604020202020204" pitchFamily="34" charset="0"/>
                <a:cs typeface="Arial" panose="020B0604020202020204" pitchFamily="34" charset="0"/>
              </a:rPr>
            </a:br>
            <a:r>
              <a:rPr lang="en-US" sz="1500" dirty="0">
                <a:solidFill>
                  <a:schemeClr val="accent6">
                    <a:lumMod val="75000"/>
                  </a:schemeClr>
                </a:solidFill>
                <a:latin typeface="Arial" panose="020B0604020202020204" pitchFamily="34" charset="0"/>
                <a:cs typeface="Arial" panose="020B0604020202020204" pitchFamily="34" charset="0"/>
              </a:rPr>
              <a:t>Ca-rich</a:t>
            </a:r>
          </a:p>
          <a:p>
            <a:br>
              <a:rPr lang="en-US" sz="100" dirty="0">
                <a:solidFill>
                  <a:schemeClr val="accent6">
                    <a:lumMod val="75000"/>
                  </a:schemeClr>
                </a:solidFill>
                <a:latin typeface="Arial" panose="020B0604020202020204" pitchFamily="34" charset="0"/>
                <a:cs typeface="Arial" panose="020B0604020202020204" pitchFamily="34" charset="0"/>
              </a:rPr>
            </a:br>
            <a:r>
              <a:rPr lang="en-US" sz="1500" dirty="0">
                <a:solidFill>
                  <a:srgbClr val="A19435"/>
                </a:solidFill>
                <a:latin typeface="Arial" panose="020B0604020202020204" pitchFamily="34" charset="0"/>
                <a:cs typeface="Arial" panose="020B0604020202020204" pitchFamily="34" charset="0"/>
              </a:rPr>
              <a:t>ILRT/LRN</a:t>
            </a:r>
          </a:p>
          <a:p>
            <a:br>
              <a:rPr lang="en-US" sz="100" dirty="0">
                <a:latin typeface="Arial" panose="020B0604020202020204" pitchFamily="34" charset="0"/>
                <a:cs typeface="Arial" panose="020B0604020202020204" pitchFamily="34" charset="0"/>
              </a:rPr>
            </a:br>
            <a:r>
              <a:rPr lang="en-US" sz="1500" dirty="0">
                <a:solidFill>
                  <a:srgbClr val="FF00F6"/>
                </a:solidFill>
                <a:latin typeface="Arial" panose="020B0604020202020204" pitchFamily="34" charset="0"/>
                <a:cs typeface="Arial" panose="020B0604020202020204" pitchFamily="34" charset="0"/>
              </a:rPr>
              <a:t>FBOT</a:t>
            </a:r>
          </a:p>
        </p:txBody>
      </p:sp>
      <p:sp>
        <p:nvSpPr>
          <p:cNvPr id="46" name="TextBox 45">
            <a:extLst>
              <a:ext uri="{FF2B5EF4-FFF2-40B4-BE49-F238E27FC236}">
                <a16:creationId xmlns:a16="http://schemas.microsoft.com/office/drawing/2014/main" id="{6E702E3C-E747-8DFB-7A64-4EDC6A828208}"/>
              </a:ext>
            </a:extLst>
          </p:cNvPr>
          <p:cNvSpPr txBox="1"/>
          <p:nvPr/>
        </p:nvSpPr>
        <p:spPr>
          <a:xfrm>
            <a:off x="4901020" y="604763"/>
            <a:ext cx="1886445" cy="292388"/>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"Featureless TDE"</a:t>
            </a:r>
          </a:p>
        </p:txBody>
      </p:sp>
      <p:sp>
        <p:nvSpPr>
          <p:cNvPr id="3" name="Rectangle 2">
            <a:extLst>
              <a:ext uri="{FF2B5EF4-FFF2-40B4-BE49-F238E27FC236}">
                <a16:creationId xmlns:a16="http://schemas.microsoft.com/office/drawing/2014/main" id="{C86B6356-FF5D-29B4-BB1B-5F7795B256D9}"/>
              </a:ext>
            </a:extLst>
          </p:cNvPr>
          <p:cNvSpPr/>
          <p:nvPr/>
        </p:nvSpPr>
        <p:spPr>
          <a:xfrm>
            <a:off x="2715208" y="2097157"/>
            <a:ext cx="345233" cy="4745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D897FA0-0193-648E-8A79-30F8EFB2521A}"/>
              </a:ext>
            </a:extLst>
          </p:cNvPr>
          <p:cNvSpPr txBox="1"/>
          <p:nvPr/>
        </p:nvSpPr>
        <p:spPr>
          <a:xfrm>
            <a:off x="2286997" y="2436036"/>
            <a:ext cx="1149610" cy="492443"/>
          </a:xfrm>
          <a:prstGeom prst="rect">
            <a:avLst/>
          </a:prstGeom>
          <a:noFill/>
        </p:spPr>
        <p:txBody>
          <a:bodyPr wrap="square" rtlCol="0">
            <a:spAutoFit/>
          </a:bodyPr>
          <a:lstStyle/>
          <a:p>
            <a:r>
              <a:rPr lang="en-US" sz="1300" b="1" i="1" dirty="0">
                <a:latin typeface="Arial" panose="020B0604020202020204" pitchFamily="34" charset="0"/>
                <a:cs typeface="Arial" panose="020B0604020202020204" pitchFamily="34" charset="0"/>
              </a:rPr>
              <a:t>KN: </a:t>
            </a:r>
            <a:br>
              <a:rPr lang="en-US" sz="1300" b="1" i="1" dirty="0">
                <a:latin typeface="Arial" panose="020B0604020202020204" pitchFamily="34" charset="0"/>
                <a:cs typeface="Arial" panose="020B0604020202020204" pitchFamily="34" charset="0"/>
              </a:rPr>
            </a:br>
            <a:r>
              <a:rPr lang="en-US" sz="1300" b="1" i="1" dirty="0">
                <a:latin typeface="Arial" panose="020B0604020202020204" pitchFamily="34" charset="0"/>
                <a:cs typeface="Arial" panose="020B0604020202020204" pitchFamily="34" charset="0"/>
              </a:rPr>
              <a:t>none yet</a:t>
            </a:r>
          </a:p>
        </p:txBody>
      </p:sp>
    </p:spTree>
    <p:extLst>
      <p:ext uri="{BB962C8B-B14F-4D97-AF65-F5344CB8AC3E}">
        <p14:creationId xmlns:p14="http://schemas.microsoft.com/office/powerpoint/2010/main" val="164960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93C0-CAB9-A74D-911A-A372264FE446}"/>
              </a:ext>
            </a:extLst>
          </p:cNvPr>
          <p:cNvSpPr>
            <a:spLocks noGrp="1"/>
          </p:cNvSpPr>
          <p:nvPr>
            <p:ph type="title"/>
          </p:nvPr>
        </p:nvSpPr>
        <p:spPr/>
        <p:txBody>
          <a:bodyPr/>
          <a:lstStyle/>
          <a:p>
            <a:r>
              <a:rPr lang="en-US" dirty="0" err="1"/>
              <a:t>Kilonova</a:t>
            </a:r>
            <a:r>
              <a:rPr lang="en-US" dirty="0"/>
              <a:t> Rate Constraints</a:t>
            </a:r>
          </a:p>
        </p:txBody>
      </p:sp>
      <p:pic>
        <p:nvPicPr>
          <p:cNvPr id="5" name="Picture 4" descr="Timeline&#10;&#10;Description automatically generated">
            <a:extLst>
              <a:ext uri="{FF2B5EF4-FFF2-40B4-BE49-F238E27FC236}">
                <a16:creationId xmlns:a16="http://schemas.microsoft.com/office/drawing/2014/main" id="{26D70A93-1593-0B48-9BBB-D3F0384D6132}"/>
              </a:ext>
            </a:extLst>
          </p:cNvPr>
          <p:cNvPicPr>
            <a:picLocks noChangeAspect="1"/>
          </p:cNvPicPr>
          <p:nvPr/>
        </p:nvPicPr>
        <p:blipFill>
          <a:blip r:embed="rId2"/>
          <a:stretch>
            <a:fillRect/>
          </a:stretch>
        </p:blipFill>
        <p:spPr>
          <a:xfrm>
            <a:off x="0" y="984947"/>
            <a:ext cx="9144000" cy="4158553"/>
          </a:xfrm>
          <a:prstGeom prst="rect">
            <a:avLst/>
          </a:prstGeom>
        </p:spPr>
      </p:pic>
      <p:sp>
        <p:nvSpPr>
          <p:cNvPr id="6" name="TextBox 5">
            <a:extLst>
              <a:ext uri="{FF2B5EF4-FFF2-40B4-BE49-F238E27FC236}">
                <a16:creationId xmlns:a16="http://schemas.microsoft.com/office/drawing/2014/main" id="{13337526-3989-1945-BAF5-7493F5ADB84D}"/>
              </a:ext>
            </a:extLst>
          </p:cNvPr>
          <p:cNvSpPr txBox="1"/>
          <p:nvPr/>
        </p:nvSpPr>
        <p:spPr>
          <a:xfrm>
            <a:off x="7124700" y="4786868"/>
            <a:ext cx="1993900" cy="338554"/>
          </a:xfrm>
          <a:prstGeom prst="rect">
            <a:avLst/>
          </a:prstGeom>
          <a:noFill/>
        </p:spPr>
        <p:txBody>
          <a:bodyPr wrap="square" rtlCol="0">
            <a:spAutoFit/>
          </a:bodyPr>
          <a:lstStyle/>
          <a:p>
            <a:pPr algn="r"/>
            <a:r>
              <a:rPr lang="en-US" sz="1600" dirty="0">
                <a:latin typeface="Arial"/>
                <a:cs typeface="Arial"/>
              </a:rPr>
              <a:t>Andreoni+2020</a:t>
            </a:r>
          </a:p>
        </p:txBody>
      </p:sp>
      <p:cxnSp>
        <p:nvCxnSpPr>
          <p:cNvPr id="4" name="Straight Arrow Connector 3">
            <a:extLst>
              <a:ext uri="{FF2B5EF4-FFF2-40B4-BE49-F238E27FC236}">
                <a16:creationId xmlns:a16="http://schemas.microsoft.com/office/drawing/2014/main" id="{D7DDB4A2-8B78-3C4F-5EE0-069AEF93A1A8}"/>
              </a:ext>
            </a:extLst>
          </p:cNvPr>
          <p:cNvCxnSpPr/>
          <p:nvPr/>
        </p:nvCxnSpPr>
        <p:spPr>
          <a:xfrm flipH="1">
            <a:off x="1086840" y="4618653"/>
            <a:ext cx="3900196" cy="0"/>
          </a:xfrm>
          <a:prstGeom prst="straightConnector1">
            <a:avLst/>
          </a:prstGeom>
          <a:ln w="44450">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8503E97-6135-0855-B016-162C8733F4BC}"/>
              </a:ext>
            </a:extLst>
          </p:cNvPr>
          <p:cNvSpPr txBox="1"/>
          <p:nvPr/>
        </p:nvSpPr>
        <p:spPr>
          <a:xfrm>
            <a:off x="567160" y="4618653"/>
            <a:ext cx="1296364" cy="369332"/>
          </a:xfrm>
          <a:prstGeom prst="rect">
            <a:avLst/>
          </a:prstGeom>
          <a:noFill/>
        </p:spPr>
        <p:txBody>
          <a:bodyPr wrap="square" rtlCol="0">
            <a:spAutoFit/>
          </a:bodyPr>
          <a:lstStyle/>
          <a:p>
            <a:r>
              <a:rPr lang="en-GB" dirty="0">
                <a:solidFill>
                  <a:srgbClr val="002060"/>
                </a:solidFill>
                <a:latin typeface="Arial" panose="020B0604020202020204" pitchFamily="34" charset="0"/>
                <a:cs typeface="Arial" panose="020B0604020202020204" pitchFamily="34" charset="0"/>
              </a:rPr>
              <a:t>Abbott+23</a:t>
            </a:r>
          </a:p>
        </p:txBody>
      </p:sp>
    </p:spTree>
    <p:extLst>
      <p:ext uri="{BB962C8B-B14F-4D97-AF65-F5344CB8AC3E}">
        <p14:creationId xmlns:p14="http://schemas.microsoft.com/office/powerpoint/2010/main" val="28702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7EC4-66EE-C74B-A235-C3B7C43CD048}"/>
              </a:ext>
            </a:extLst>
          </p:cNvPr>
          <p:cNvSpPr>
            <a:spLocks noGrp="1"/>
          </p:cNvSpPr>
          <p:nvPr>
            <p:ph type="title"/>
          </p:nvPr>
        </p:nvSpPr>
        <p:spPr/>
        <p:txBody>
          <a:bodyPr/>
          <a:lstStyle/>
          <a:p>
            <a:r>
              <a:rPr lang="en-US" dirty="0"/>
              <a:t>Volumetric Supernova Rates</a:t>
            </a:r>
          </a:p>
        </p:txBody>
      </p:sp>
      <p:sp>
        <p:nvSpPr>
          <p:cNvPr id="3" name="Content Placeholder 2">
            <a:extLst>
              <a:ext uri="{FF2B5EF4-FFF2-40B4-BE49-F238E27FC236}">
                <a16:creationId xmlns:a16="http://schemas.microsoft.com/office/drawing/2014/main" id="{9BB60715-35FD-274C-ACA5-6122A4C6CD6E}"/>
              </a:ext>
            </a:extLst>
          </p:cNvPr>
          <p:cNvSpPr>
            <a:spLocks noGrp="1"/>
          </p:cNvSpPr>
          <p:nvPr>
            <p:ph idx="1"/>
          </p:nvPr>
        </p:nvSpPr>
        <p:spPr>
          <a:xfrm>
            <a:off x="457200" y="1200151"/>
            <a:ext cx="8229600" cy="3737370"/>
          </a:xfrm>
        </p:spPr>
        <p:txBody>
          <a:bodyPr>
            <a:normAutofit/>
          </a:bodyPr>
          <a:lstStyle/>
          <a:p>
            <a:pPr marL="0" indent="0">
              <a:buNone/>
            </a:pPr>
            <a:r>
              <a:rPr lang="en-US" b="1" dirty="0">
                <a:solidFill>
                  <a:schemeClr val="accent6">
                    <a:lumMod val="75000"/>
                  </a:schemeClr>
                </a:solidFill>
              </a:rPr>
              <a:t>SN </a:t>
            </a:r>
            <a:r>
              <a:rPr lang="en-US" b="1" dirty="0" err="1">
                <a:solidFill>
                  <a:schemeClr val="accent6">
                    <a:lumMod val="75000"/>
                  </a:schemeClr>
                </a:solidFill>
              </a:rPr>
              <a:t>Ia</a:t>
            </a:r>
            <a:r>
              <a:rPr lang="en-US" b="1" dirty="0">
                <a:solidFill>
                  <a:schemeClr val="accent6">
                    <a:lumMod val="75000"/>
                  </a:schemeClr>
                </a:solidFill>
              </a:rPr>
              <a:t>:  	2.4 × 10</a:t>
            </a:r>
            <a:r>
              <a:rPr lang="en-US" b="1" baseline="30000" dirty="0">
                <a:solidFill>
                  <a:schemeClr val="accent6">
                    <a:lumMod val="75000"/>
                  </a:schemeClr>
                </a:solidFill>
              </a:rPr>
              <a:t>4</a:t>
            </a:r>
            <a:r>
              <a:rPr lang="en-US" b="1" dirty="0">
                <a:solidFill>
                  <a:schemeClr val="accent6">
                    <a:lumMod val="75000"/>
                  </a:schemeClr>
                </a:solidFill>
              </a:rPr>
              <a:t> Gpc</a:t>
            </a:r>
            <a:r>
              <a:rPr lang="en-US" b="1" baseline="30000" dirty="0">
                <a:solidFill>
                  <a:schemeClr val="accent6">
                    <a:lumMod val="75000"/>
                  </a:schemeClr>
                </a:solidFill>
              </a:rPr>
              <a:t>-3 </a:t>
            </a:r>
            <a:r>
              <a:rPr lang="en-US" b="1" dirty="0">
                <a:solidFill>
                  <a:schemeClr val="accent6">
                    <a:lumMod val="75000"/>
                  </a:schemeClr>
                </a:solidFill>
              </a:rPr>
              <a:t>yr</a:t>
            </a:r>
            <a:r>
              <a:rPr lang="en-US" b="1" baseline="30000" dirty="0">
                <a:solidFill>
                  <a:schemeClr val="accent6">
                    <a:lumMod val="75000"/>
                  </a:schemeClr>
                </a:solidFill>
              </a:rPr>
              <a:t>-1</a:t>
            </a:r>
            <a:r>
              <a:rPr lang="en-US" b="1" dirty="0">
                <a:solidFill>
                  <a:schemeClr val="accent6">
                    <a:lumMod val="75000"/>
                  </a:schemeClr>
                </a:solidFill>
              </a:rPr>
              <a:t>  (± 10%)</a:t>
            </a:r>
            <a:br>
              <a:rPr lang="en-US" b="1" dirty="0">
                <a:solidFill>
                  <a:schemeClr val="accent6">
                    <a:lumMod val="75000"/>
                  </a:schemeClr>
                </a:solidFill>
              </a:rPr>
            </a:br>
            <a:r>
              <a:rPr lang="en-US" b="1" dirty="0">
                <a:solidFill>
                  <a:srgbClr val="00B050"/>
                </a:solidFill>
              </a:rPr>
              <a:t>SN CC:  	8.0 × 10</a:t>
            </a:r>
            <a:r>
              <a:rPr lang="en-US" b="1" baseline="30000" dirty="0">
                <a:solidFill>
                  <a:srgbClr val="00B050"/>
                </a:solidFill>
              </a:rPr>
              <a:t>4</a:t>
            </a:r>
            <a:r>
              <a:rPr lang="en-US" b="1" dirty="0">
                <a:solidFill>
                  <a:srgbClr val="00B050"/>
                </a:solidFill>
              </a:rPr>
              <a:t> Gpc</a:t>
            </a:r>
            <a:r>
              <a:rPr lang="en-US" b="1" baseline="30000" dirty="0">
                <a:solidFill>
                  <a:srgbClr val="00B050"/>
                </a:solidFill>
              </a:rPr>
              <a:t>-3 </a:t>
            </a:r>
            <a:r>
              <a:rPr lang="en-US" b="1" dirty="0">
                <a:solidFill>
                  <a:srgbClr val="00B050"/>
                </a:solidFill>
              </a:rPr>
              <a:t>yr</a:t>
            </a:r>
            <a:r>
              <a:rPr lang="en-US" b="1" baseline="30000" dirty="0">
                <a:solidFill>
                  <a:srgbClr val="00B050"/>
                </a:solidFill>
              </a:rPr>
              <a:t>-1</a:t>
            </a:r>
            <a:r>
              <a:rPr lang="en-US" b="1" dirty="0">
                <a:solidFill>
                  <a:srgbClr val="00B050"/>
                </a:solidFill>
              </a:rPr>
              <a:t>  (± 30%)</a:t>
            </a:r>
            <a:br>
              <a:rPr lang="en-US" b="1" dirty="0">
                <a:solidFill>
                  <a:srgbClr val="00B050"/>
                </a:solidFill>
              </a:rPr>
            </a:br>
            <a:r>
              <a:rPr lang="en-US" dirty="0">
                <a:solidFill>
                  <a:srgbClr val="FF0000"/>
                </a:solidFill>
              </a:rPr>
              <a:t>		SN II:		76% (</a:t>
            </a:r>
            <a:r>
              <a:rPr lang="en-GB" dirty="0">
                <a:solidFill>
                  <a:srgbClr val="FF0000"/>
                </a:solidFill>
              </a:rPr>
              <a:t>±</a:t>
            </a:r>
            <a:r>
              <a:rPr lang="en-US" dirty="0">
                <a:solidFill>
                  <a:srgbClr val="FF0000"/>
                </a:solidFill>
              </a:rPr>
              <a:t> 9%) of CCSN</a:t>
            </a:r>
            <a:br>
              <a:rPr lang="en-US" dirty="0">
                <a:solidFill>
                  <a:srgbClr val="FF0000"/>
                </a:solidFill>
              </a:rPr>
            </a:br>
            <a:r>
              <a:rPr lang="en-US" dirty="0">
                <a:solidFill>
                  <a:srgbClr val="2B21FF"/>
                </a:solidFill>
              </a:rPr>
              <a:t>		SN </a:t>
            </a:r>
            <a:r>
              <a:rPr lang="en-US" dirty="0" err="1">
                <a:solidFill>
                  <a:srgbClr val="2B21FF"/>
                </a:solidFill>
              </a:rPr>
              <a:t>Ib</a:t>
            </a:r>
            <a:r>
              <a:rPr lang="en-US" dirty="0">
                <a:solidFill>
                  <a:srgbClr val="2B21FF"/>
                </a:solidFill>
              </a:rPr>
              <a:t>/c:	24% (</a:t>
            </a:r>
            <a:r>
              <a:rPr lang="en-GB" dirty="0">
                <a:solidFill>
                  <a:srgbClr val="2B21FF"/>
                </a:solidFill>
              </a:rPr>
              <a:t>± 9%) of CCSN</a:t>
            </a:r>
            <a:br>
              <a:rPr lang="en-GB" dirty="0">
                <a:solidFill>
                  <a:srgbClr val="2B21FF"/>
                </a:solidFill>
              </a:rPr>
            </a:br>
            <a:r>
              <a:rPr lang="en-US" dirty="0">
                <a:solidFill>
                  <a:srgbClr val="757501"/>
                </a:solidFill>
              </a:rPr>
              <a:t>			</a:t>
            </a:r>
            <a:r>
              <a:rPr lang="en-US" dirty="0">
                <a:solidFill>
                  <a:srgbClr val="D1B800"/>
                </a:solidFill>
                <a:latin typeface="Arial" panose="020B0604020202020204" pitchFamily="34" charset="0"/>
                <a:cs typeface="Arial" panose="020B0604020202020204" pitchFamily="34" charset="0"/>
              </a:rPr>
              <a:t>SN </a:t>
            </a:r>
            <a:r>
              <a:rPr lang="en-US" dirty="0" err="1">
                <a:solidFill>
                  <a:srgbClr val="D1B800"/>
                </a:solidFill>
                <a:latin typeface="Arial" panose="020B0604020202020204" pitchFamily="34" charset="0"/>
                <a:cs typeface="Arial" panose="020B0604020202020204" pitchFamily="34" charset="0"/>
              </a:rPr>
              <a:t>IIn</a:t>
            </a:r>
            <a:r>
              <a:rPr lang="en-US" dirty="0">
                <a:solidFill>
                  <a:srgbClr val="D1B800"/>
                </a:solidFill>
                <a:latin typeface="Arial" panose="020B0604020202020204" pitchFamily="34" charset="0"/>
                <a:cs typeface="Arial" panose="020B0604020202020204" pitchFamily="34" charset="0"/>
              </a:rPr>
              <a:t>:	2-4% of CCSN</a:t>
            </a:r>
            <a:br>
              <a:rPr lang="en-US" dirty="0">
                <a:solidFill>
                  <a:srgbClr val="757501"/>
                </a:solidFill>
              </a:rPr>
            </a:br>
            <a:r>
              <a:rPr lang="en-GB" dirty="0">
                <a:solidFill>
                  <a:srgbClr val="F400FF"/>
                </a:solidFill>
              </a:rPr>
              <a:t>			</a:t>
            </a:r>
            <a:r>
              <a:rPr lang="en-GB" dirty="0" err="1">
                <a:solidFill>
                  <a:srgbClr val="F400FF"/>
                </a:solidFill>
              </a:rPr>
              <a:t>Ic</a:t>
            </a:r>
            <a:r>
              <a:rPr lang="en-GB" dirty="0">
                <a:solidFill>
                  <a:srgbClr val="F400FF"/>
                </a:solidFill>
              </a:rPr>
              <a:t>-BL:		1-5% of CCSN, 4-20% of </a:t>
            </a:r>
            <a:r>
              <a:rPr lang="en-GB" dirty="0" err="1">
                <a:solidFill>
                  <a:srgbClr val="F400FF"/>
                </a:solidFill>
              </a:rPr>
              <a:t>Ib</a:t>
            </a:r>
            <a:r>
              <a:rPr lang="en-GB" dirty="0">
                <a:solidFill>
                  <a:srgbClr val="F400FF"/>
                </a:solidFill>
              </a:rPr>
              <a:t>/c</a:t>
            </a:r>
            <a:br>
              <a:rPr lang="en-GB" dirty="0">
                <a:solidFill>
                  <a:srgbClr val="F400FF"/>
                </a:solidFill>
              </a:rPr>
            </a:br>
            <a:r>
              <a:rPr lang="en-GB" dirty="0">
                <a:solidFill>
                  <a:schemeClr val="accent3">
                    <a:lumMod val="50000"/>
                  </a:schemeClr>
                </a:solidFill>
              </a:rPr>
              <a:t>			</a:t>
            </a:r>
            <a:r>
              <a:rPr lang="en-US" dirty="0">
                <a:solidFill>
                  <a:srgbClr val="92D050"/>
                </a:solidFill>
                <a:latin typeface="Arial" panose="020B0604020202020204" pitchFamily="34" charset="0"/>
                <a:cs typeface="Arial" panose="020B0604020202020204" pitchFamily="34" charset="0"/>
              </a:rPr>
              <a:t>Ibn:		0.1-0.5% of CCSN</a:t>
            </a:r>
            <a:br>
              <a:rPr lang="en-GB" dirty="0">
                <a:solidFill>
                  <a:schemeClr val="accent3">
                    <a:lumMod val="50000"/>
                  </a:schemeClr>
                </a:solidFill>
              </a:rPr>
            </a:br>
            <a:r>
              <a:rPr lang="en-GB" dirty="0">
                <a:solidFill>
                  <a:schemeClr val="accent5">
                    <a:lumMod val="75000"/>
                  </a:schemeClr>
                </a:solidFill>
              </a:rPr>
              <a:t>			</a:t>
            </a:r>
            <a:r>
              <a:rPr lang="en-US" dirty="0">
                <a:solidFill>
                  <a:srgbClr val="00DDDD"/>
                </a:solidFill>
                <a:latin typeface="Arial" panose="020B0604020202020204" pitchFamily="34" charset="0"/>
                <a:cs typeface="Arial" panose="020B0604020202020204" pitchFamily="34" charset="0"/>
              </a:rPr>
              <a:t>SLSN-I:	0.01-0.05% of CCSN</a:t>
            </a:r>
            <a:br>
              <a:rPr lang="en-US" dirty="0">
                <a:solidFill>
                  <a:schemeClr val="accent5">
                    <a:lumMod val="75000"/>
                  </a:schemeClr>
                </a:solidFill>
              </a:rPr>
            </a:br>
            <a:endParaRPr lang="en-US" dirty="0">
              <a:solidFill>
                <a:schemeClr val="accent5">
                  <a:lumMod val="75000"/>
                </a:schemeClr>
              </a:solidFill>
            </a:endParaRPr>
          </a:p>
          <a:p>
            <a:pPr marL="0" indent="0">
              <a:buNone/>
            </a:pPr>
            <a:endParaRPr lang="en-US" dirty="0"/>
          </a:p>
        </p:txBody>
      </p:sp>
    </p:spTree>
    <p:extLst>
      <p:ext uri="{BB962C8B-B14F-4D97-AF65-F5344CB8AC3E}">
        <p14:creationId xmlns:p14="http://schemas.microsoft.com/office/powerpoint/2010/main" val="1209086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Resources Online</a:t>
            </a:r>
          </a:p>
        </p:txBody>
      </p:sp>
      <p:sp>
        <p:nvSpPr>
          <p:cNvPr id="3" name="Content Placeholder 2"/>
          <p:cNvSpPr>
            <a:spLocks noGrp="1"/>
          </p:cNvSpPr>
          <p:nvPr>
            <p:ph idx="1"/>
          </p:nvPr>
        </p:nvSpPr>
        <p:spPr>
          <a:xfrm>
            <a:off x="457200" y="1200150"/>
            <a:ext cx="8229600" cy="3943349"/>
          </a:xfrm>
        </p:spPr>
        <p:txBody>
          <a:bodyPr>
            <a:normAutofit/>
          </a:bodyPr>
          <a:lstStyle/>
          <a:p>
            <a:pPr marL="0" indent="0">
              <a:buNone/>
            </a:pPr>
            <a:r>
              <a:rPr lang="en-US" dirty="0"/>
              <a:t>Survey description and statistics:</a:t>
            </a:r>
          </a:p>
          <a:p>
            <a:r>
              <a:rPr lang="en-US" dirty="0">
                <a:hlinkClick r:id="rId2"/>
              </a:rPr>
              <a:t>https://sites.astro.caltech.edu/ztf/bts/</a:t>
            </a:r>
            <a:endParaRPr lang="en-US" dirty="0"/>
          </a:p>
          <a:p>
            <a:endParaRPr lang="en-US" dirty="0"/>
          </a:p>
          <a:p>
            <a:pPr marL="0" indent="0">
              <a:buNone/>
            </a:pPr>
            <a:r>
              <a:rPr lang="en-US" b="1" u="sng" dirty="0"/>
              <a:t>Live</a:t>
            </a:r>
            <a:r>
              <a:rPr lang="en-US" dirty="0"/>
              <a:t> catalog with light curves, classifications, pretty host galaxy images, and much more:</a:t>
            </a:r>
          </a:p>
          <a:p>
            <a:r>
              <a:rPr lang="en-US" dirty="0">
                <a:hlinkClick r:id="rId3"/>
              </a:rPr>
              <a:t>https://sites.astro.caltech.edu/ztf/bts/explorer.php</a:t>
            </a:r>
            <a:endParaRPr lang="en-US" dirty="0"/>
          </a:p>
          <a:p>
            <a:endParaRPr lang="en-US" dirty="0"/>
          </a:p>
          <a:p>
            <a:pPr marL="0" indent="0">
              <a:buNone/>
            </a:pPr>
            <a:r>
              <a:rPr lang="en-US" sz="1800" dirty="0"/>
              <a:t>  Survey papers: 	</a:t>
            </a:r>
            <a:r>
              <a:rPr lang="en-US" sz="1800" dirty="0" err="1"/>
              <a:t>Fremling</a:t>
            </a:r>
            <a:r>
              <a:rPr lang="en-US" sz="1800" dirty="0"/>
              <a:t> et al. (2020, </a:t>
            </a:r>
            <a:r>
              <a:rPr lang="en-US" sz="1800" dirty="0" err="1"/>
              <a:t>ApJ</a:t>
            </a:r>
            <a:r>
              <a:rPr lang="en-US" sz="1800" dirty="0"/>
              <a:t> 895:32), </a:t>
            </a:r>
            <a:br>
              <a:rPr lang="en-US" sz="1800" dirty="0"/>
            </a:br>
            <a:r>
              <a:rPr lang="en-US" sz="1800" dirty="0"/>
              <a:t>				</a:t>
            </a:r>
            <a:r>
              <a:rPr lang="en-US" sz="1800" dirty="0" err="1"/>
              <a:t>Perley</a:t>
            </a:r>
            <a:r>
              <a:rPr lang="en-US" sz="1800" dirty="0"/>
              <a:t> et al. (2020, </a:t>
            </a:r>
            <a:r>
              <a:rPr lang="en-US" sz="1800" dirty="0" err="1"/>
              <a:t>ApJ</a:t>
            </a:r>
            <a:r>
              <a:rPr lang="en-US" sz="1800" dirty="0"/>
              <a:t> 904:35)</a:t>
            </a:r>
          </a:p>
        </p:txBody>
      </p:sp>
    </p:spTree>
    <p:extLst>
      <p:ext uri="{BB962C8B-B14F-4D97-AF65-F5344CB8AC3E}">
        <p14:creationId xmlns:p14="http://schemas.microsoft.com/office/powerpoint/2010/main" val="1832915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89B8-9EC0-03A9-6BC1-9C46C086F04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97C49E10-5B6C-667E-5B5C-0E7622CF7515}"/>
              </a:ext>
            </a:extLst>
          </p:cNvPr>
          <p:cNvSpPr>
            <a:spLocks noGrp="1"/>
          </p:cNvSpPr>
          <p:nvPr>
            <p:ph idx="1"/>
          </p:nvPr>
        </p:nvSpPr>
        <p:spPr/>
        <p:txBody>
          <a:bodyPr>
            <a:normAutofit/>
          </a:bodyPr>
          <a:lstStyle/>
          <a:p>
            <a:pPr marL="0" indent="0">
              <a:buNone/>
            </a:pPr>
            <a:r>
              <a:rPr lang="en-GB" dirty="0"/>
              <a:t>ZTF will be a powerful follow-up machine in O4...</a:t>
            </a:r>
            <a:br>
              <a:rPr lang="en-GB" dirty="0"/>
            </a:br>
            <a:r>
              <a:rPr lang="en-GB" dirty="0"/>
              <a:t>but it is also critical in other ways!</a:t>
            </a:r>
            <a:br>
              <a:rPr lang="en-GB" sz="1600" dirty="0"/>
            </a:br>
            <a:endParaRPr lang="en-GB" sz="1600" dirty="0"/>
          </a:p>
          <a:p>
            <a:r>
              <a:rPr lang="en-GB" dirty="0"/>
              <a:t>Continuous, deep pre-imaging</a:t>
            </a:r>
          </a:p>
          <a:p>
            <a:r>
              <a:rPr lang="en-GB" dirty="0"/>
              <a:t>Very slow counterparts (AGN disk flares)</a:t>
            </a:r>
          </a:p>
          <a:p>
            <a:r>
              <a:rPr lang="en-GB" dirty="0"/>
              <a:t>The transient landscape (false positives &amp; oddballs)</a:t>
            </a:r>
            <a:endParaRPr lang="en-GB" sz="2400" dirty="0"/>
          </a:p>
          <a:p>
            <a:r>
              <a:rPr lang="en-GB" dirty="0"/>
              <a:t>"Blind" </a:t>
            </a:r>
            <a:r>
              <a:rPr lang="en-GB" dirty="0" err="1"/>
              <a:t>kilonova</a:t>
            </a:r>
            <a:r>
              <a:rPr lang="en-GB" dirty="0"/>
              <a:t>/afterglow searches (rates, beaming)</a:t>
            </a:r>
          </a:p>
        </p:txBody>
      </p:sp>
    </p:spTree>
    <p:extLst>
      <p:ext uri="{BB962C8B-B14F-4D97-AF65-F5344CB8AC3E}">
        <p14:creationId xmlns:p14="http://schemas.microsoft.com/office/powerpoint/2010/main" val="97313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D8BA-003C-C533-AEA8-F2D081DC0BCA}"/>
              </a:ext>
            </a:extLst>
          </p:cNvPr>
          <p:cNvSpPr>
            <a:spLocks noGrp="1"/>
          </p:cNvSpPr>
          <p:nvPr>
            <p:ph type="title"/>
          </p:nvPr>
        </p:nvSpPr>
        <p:spPr/>
        <p:txBody>
          <a:bodyPr/>
          <a:lstStyle/>
          <a:p>
            <a:endParaRPr lang="en-GB"/>
          </a:p>
        </p:txBody>
      </p:sp>
      <p:pic>
        <p:nvPicPr>
          <p:cNvPr id="1026" name="Picture 2">
            <a:extLst>
              <a:ext uri="{FF2B5EF4-FFF2-40B4-BE49-F238E27FC236}">
                <a16:creationId xmlns:a16="http://schemas.microsoft.com/office/drawing/2014/main" id="{0AB9D530-500F-0377-5AE3-71345A144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6" y="0"/>
            <a:ext cx="894873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74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5851-64CC-410D-728A-2065E253C215}"/>
              </a:ext>
            </a:extLst>
          </p:cNvPr>
          <p:cNvSpPr>
            <a:spLocks noGrp="1"/>
          </p:cNvSpPr>
          <p:nvPr>
            <p:ph type="title"/>
          </p:nvPr>
        </p:nvSpPr>
        <p:spPr/>
        <p:txBody>
          <a:bodyPr/>
          <a:lstStyle/>
          <a:p>
            <a:r>
              <a:rPr lang="en-GB" dirty="0"/>
              <a:t>ZTF Surveys</a:t>
            </a:r>
          </a:p>
        </p:txBody>
      </p:sp>
      <p:sp>
        <p:nvSpPr>
          <p:cNvPr id="3" name="Content Placeholder 2">
            <a:extLst>
              <a:ext uri="{FF2B5EF4-FFF2-40B4-BE49-F238E27FC236}">
                <a16:creationId xmlns:a16="http://schemas.microsoft.com/office/drawing/2014/main" id="{6A9C9311-8352-2056-DA34-2BC763799210}"/>
              </a:ext>
            </a:extLst>
          </p:cNvPr>
          <p:cNvSpPr>
            <a:spLocks noGrp="1"/>
          </p:cNvSpPr>
          <p:nvPr>
            <p:ph idx="1"/>
          </p:nvPr>
        </p:nvSpPr>
        <p:spPr/>
        <p:txBody>
          <a:bodyPr>
            <a:normAutofit/>
          </a:bodyPr>
          <a:lstStyle/>
          <a:p>
            <a:r>
              <a:rPr lang="en-GB" dirty="0"/>
              <a:t>Public extragalactic survey</a:t>
            </a:r>
          </a:p>
          <a:p>
            <a:pPr lvl="1"/>
            <a:r>
              <a:rPr lang="en-GB" dirty="0"/>
              <a:t>40% of time (~3 hours/night)</a:t>
            </a:r>
          </a:p>
          <a:p>
            <a:pPr lvl="1"/>
            <a:r>
              <a:rPr lang="en-GB" dirty="0"/>
              <a:t>Entire observable sky every two nights in </a:t>
            </a:r>
            <a:r>
              <a:rPr lang="en-GB" b="1" dirty="0">
                <a:solidFill>
                  <a:srgbClr val="00B050"/>
                </a:solidFill>
              </a:rPr>
              <a:t>g</a:t>
            </a:r>
            <a:r>
              <a:rPr lang="en-GB" dirty="0"/>
              <a:t> and </a:t>
            </a:r>
            <a:r>
              <a:rPr lang="en-GB" b="1" dirty="0">
                <a:solidFill>
                  <a:srgbClr val="FF0000"/>
                </a:solidFill>
              </a:rPr>
              <a:t>r</a:t>
            </a:r>
          </a:p>
          <a:p>
            <a:pPr lvl="1"/>
            <a:r>
              <a:rPr lang="en-GB" dirty="0"/>
              <a:t>Likely to continue in similar form throughout O4</a:t>
            </a:r>
          </a:p>
          <a:p>
            <a:r>
              <a:rPr lang="en-GB" dirty="0"/>
              <a:t>Galactic plane survey</a:t>
            </a:r>
          </a:p>
          <a:p>
            <a:r>
              <a:rPr lang="en-GB" dirty="0"/>
              <a:t>Twilight NEO survey</a:t>
            </a:r>
          </a:p>
          <a:p>
            <a:r>
              <a:rPr lang="en-GB" dirty="0"/>
              <a:t>High-cadence surveys</a:t>
            </a:r>
          </a:p>
        </p:txBody>
      </p:sp>
    </p:spTree>
    <p:extLst>
      <p:ext uri="{BB962C8B-B14F-4D97-AF65-F5344CB8AC3E}">
        <p14:creationId xmlns:p14="http://schemas.microsoft.com/office/powerpoint/2010/main" val="121477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ZTF Public Northern Sky Survey</a:t>
            </a:r>
          </a:p>
        </p:txBody>
      </p:sp>
      <p:sp>
        <p:nvSpPr>
          <p:cNvPr id="185" name="TextBox 184"/>
          <p:cNvSpPr txBox="1"/>
          <p:nvPr/>
        </p:nvSpPr>
        <p:spPr>
          <a:xfrm>
            <a:off x="5677295" y="727417"/>
            <a:ext cx="2197962" cy="323165"/>
          </a:xfrm>
          <a:prstGeom prst="rect">
            <a:avLst/>
          </a:prstGeom>
          <a:noFill/>
        </p:spPr>
        <p:txBody>
          <a:bodyPr wrap="square" rtlCol="0">
            <a:spAutoFit/>
          </a:bodyPr>
          <a:lstStyle/>
          <a:p>
            <a:r>
              <a:rPr lang="en-US" sz="1500" dirty="0">
                <a:latin typeface="Arial"/>
                <a:cs typeface="Arial"/>
              </a:rPr>
              <a:t>("MSIP survey")</a:t>
            </a:r>
          </a:p>
        </p:txBody>
      </p:sp>
      <p:pic>
        <p:nvPicPr>
          <p:cNvPr id="187" name="Picture 186">
            <a:extLst>
              <a:ext uri="{FF2B5EF4-FFF2-40B4-BE49-F238E27FC236}">
                <a16:creationId xmlns:a16="http://schemas.microsoft.com/office/drawing/2014/main" id="{107430AE-D31F-8D4D-9120-5B27397EC75C}"/>
              </a:ext>
            </a:extLst>
          </p:cNvPr>
          <p:cNvPicPr>
            <a:picLocks noChangeAspect="1"/>
          </p:cNvPicPr>
          <p:nvPr/>
        </p:nvPicPr>
        <p:blipFill>
          <a:blip r:embed="rId3"/>
          <a:srcRect/>
          <a:stretch/>
        </p:blipFill>
        <p:spPr>
          <a:xfrm>
            <a:off x="291807" y="808209"/>
            <a:ext cx="4265353" cy="3199015"/>
          </a:xfrm>
          <a:prstGeom prst="rect">
            <a:avLst/>
          </a:prstGeom>
        </p:spPr>
      </p:pic>
      <p:pic>
        <p:nvPicPr>
          <p:cNvPr id="189" name="Picture 188">
            <a:extLst>
              <a:ext uri="{FF2B5EF4-FFF2-40B4-BE49-F238E27FC236}">
                <a16:creationId xmlns:a16="http://schemas.microsoft.com/office/drawing/2014/main" id="{37542B51-1A93-EE49-B157-BE4BA7D455DD}"/>
              </a:ext>
            </a:extLst>
          </p:cNvPr>
          <p:cNvPicPr>
            <a:picLocks noChangeAspect="1"/>
          </p:cNvPicPr>
          <p:nvPr/>
        </p:nvPicPr>
        <p:blipFill>
          <a:blip r:embed="rId4"/>
          <a:srcRect/>
          <a:stretch/>
        </p:blipFill>
        <p:spPr>
          <a:xfrm>
            <a:off x="4473390" y="808208"/>
            <a:ext cx="4265353" cy="3199015"/>
          </a:xfrm>
          <a:prstGeom prst="rect">
            <a:avLst/>
          </a:prstGeom>
        </p:spPr>
      </p:pic>
      <p:sp>
        <p:nvSpPr>
          <p:cNvPr id="194" name="Rectangle 193">
            <a:extLst>
              <a:ext uri="{FF2B5EF4-FFF2-40B4-BE49-F238E27FC236}">
                <a16:creationId xmlns:a16="http://schemas.microsoft.com/office/drawing/2014/main" id="{C1968B89-0C0D-4D46-9444-431CB454FAD9}"/>
              </a:ext>
            </a:extLst>
          </p:cNvPr>
          <p:cNvSpPr/>
          <p:nvPr/>
        </p:nvSpPr>
        <p:spPr>
          <a:xfrm>
            <a:off x="457200" y="4101897"/>
            <a:ext cx="7367723"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~6000-10000 deg</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surveyed in </a:t>
            </a:r>
            <a:r>
              <a:rPr lang="en-US" sz="2000" b="1" dirty="0">
                <a:latin typeface="Arial" panose="020B0604020202020204" pitchFamily="34" charset="0"/>
                <a:cs typeface="Arial" panose="020B0604020202020204" pitchFamily="34" charset="0"/>
              </a:rPr>
              <a:t>both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a:t>
            </a:r>
            <a:r>
              <a:rPr lang="en-US" sz="2000" dirty="0">
                <a:latin typeface="Arial" panose="020B0604020202020204" pitchFamily="34" charset="0"/>
                <a:cs typeface="Arial" panose="020B0604020202020204" pitchFamily="34" charset="0"/>
              </a:rPr>
              <a:t> filters every clear night</a:t>
            </a:r>
            <a:r>
              <a:rPr lang="en-US" dirty="0"/>
              <a:t> </a:t>
            </a:r>
          </a:p>
        </p:txBody>
      </p:sp>
    </p:spTree>
    <p:extLst>
      <p:ext uri="{BB962C8B-B14F-4D97-AF65-F5344CB8AC3E}">
        <p14:creationId xmlns:p14="http://schemas.microsoft.com/office/powerpoint/2010/main" val="167008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ZTF Public Northern Sky Survey</a:t>
            </a:r>
          </a:p>
        </p:txBody>
      </p:sp>
      <p:sp>
        <p:nvSpPr>
          <p:cNvPr id="185" name="TextBox 184"/>
          <p:cNvSpPr txBox="1"/>
          <p:nvPr/>
        </p:nvSpPr>
        <p:spPr>
          <a:xfrm>
            <a:off x="5677295" y="727417"/>
            <a:ext cx="2197962" cy="323165"/>
          </a:xfrm>
          <a:prstGeom prst="rect">
            <a:avLst/>
          </a:prstGeom>
          <a:noFill/>
        </p:spPr>
        <p:txBody>
          <a:bodyPr wrap="square" rtlCol="0">
            <a:spAutoFit/>
          </a:bodyPr>
          <a:lstStyle/>
          <a:p>
            <a:r>
              <a:rPr lang="en-US" sz="1500" dirty="0">
                <a:latin typeface="Arial"/>
                <a:cs typeface="Arial"/>
              </a:rPr>
              <a:t>("MSIP survey")</a:t>
            </a:r>
          </a:p>
        </p:txBody>
      </p:sp>
      <p:pic>
        <p:nvPicPr>
          <p:cNvPr id="187" name="Picture 186">
            <a:extLst>
              <a:ext uri="{FF2B5EF4-FFF2-40B4-BE49-F238E27FC236}">
                <a16:creationId xmlns:a16="http://schemas.microsoft.com/office/drawing/2014/main" id="{107430AE-D31F-8D4D-9120-5B27397EC75C}"/>
              </a:ext>
            </a:extLst>
          </p:cNvPr>
          <p:cNvPicPr>
            <a:picLocks noChangeAspect="1"/>
          </p:cNvPicPr>
          <p:nvPr/>
        </p:nvPicPr>
        <p:blipFill>
          <a:blip r:embed="rId3"/>
          <a:srcRect/>
          <a:stretch/>
        </p:blipFill>
        <p:spPr>
          <a:xfrm>
            <a:off x="291807" y="808209"/>
            <a:ext cx="4265353" cy="3199015"/>
          </a:xfrm>
          <a:prstGeom prst="rect">
            <a:avLst/>
          </a:prstGeom>
        </p:spPr>
      </p:pic>
      <p:pic>
        <p:nvPicPr>
          <p:cNvPr id="189" name="Picture 188">
            <a:extLst>
              <a:ext uri="{FF2B5EF4-FFF2-40B4-BE49-F238E27FC236}">
                <a16:creationId xmlns:a16="http://schemas.microsoft.com/office/drawing/2014/main" id="{37542B51-1A93-EE49-B157-BE4BA7D455DD}"/>
              </a:ext>
            </a:extLst>
          </p:cNvPr>
          <p:cNvPicPr>
            <a:picLocks noChangeAspect="1"/>
          </p:cNvPicPr>
          <p:nvPr/>
        </p:nvPicPr>
        <p:blipFill>
          <a:blip r:embed="rId4"/>
          <a:srcRect/>
          <a:stretch/>
        </p:blipFill>
        <p:spPr>
          <a:xfrm>
            <a:off x="4473390" y="808208"/>
            <a:ext cx="4265353" cy="3199015"/>
          </a:xfrm>
          <a:prstGeom prst="rect">
            <a:avLst/>
          </a:prstGeom>
        </p:spPr>
      </p:pic>
      <p:sp>
        <p:nvSpPr>
          <p:cNvPr id="7" name="Rectangle 6">
            <a:extLst>
              <a:ext uri="{FF2B5EF4-FFF2-40B4-BE49-F238E27FC236}">
                <a16:creationId xmlns:a16="http://schemas.microsoft.com/office/drawing/2014/main" id="{B1EB109B-F012-7C44-BA16-B44E64A8FDAB}"/>
              </a:ext>
            </a:extLst>
          </p:cNvPr>
          <p:cNvSpPr/>
          <p:nvPr/>
        </p:nvSpPr>
        <p:spPr>
          <a:xfrm>
            <a:off x="457200" y="4101897"/>
            <a:ext cx="7367723"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~6000-10000 deg</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surveyed in </a:t>
            </a:r>
            <a:r>
              <a:rPr lang="en-US" sz="2000" b="1" dirty="0">
                <a:latin typeface="Arial" panose="020B0604020202020204" pitchFamily="34" charset="0"/>
                <a:cs typeface="Arial" panose="020B0604020202020204" pitchFamily="34" charset="0"/>
              </a:rPr>
              <a:t>both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a:t>
            </a:r>
            <a:r>
              <a:rPr lang="en-US" sz="2000" dirty="0">
                <a:latin typeface="Arial" panose="020B0604020202020204" pitchFamily="34" charset="0"/>
                <a:cs typeface="Arial" panose="020B0604020202020204" pitchFamily="34" charset="0"/>
              </a:rPr>
              <a:t> filters every clear night</a:t>
            </a:r>
            <a:r>
              <a:rPr lang="en-US" dirty="0"/>
              <a:t> </a:t>
            </a:r>
          </a:p>
        </p:txBody>
      </p:sp>
    </p:spTree>
    <p:extLst>
      <p:ext uri="{BB962C8B-B14F-4D97-AF65-F5344CB8AC3E}">
        <p14:creationId xmlns:p14="http://schemas.microsoft.com/office/powerpoint/2010/main" val="110273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ZTF Public Northern Sky Survey</a:t>
            </a:r>
          </a:p>
        </p:txBody>
      </p:sp>
      <p:sp>
        <p:nvSpPr>
          <p:cNvPr id="185" name="TextBox 184"/>
          <p:cNvSpPr txBox="1"/>
          <p:nvPr/>
        </p:nvSpPr>
        <p:spPr>
          <a:xfrm>
            <a:off x="5677295" y="727417"/>
            <a:ext cx="2197962" cy="323165"/>
          </a:xfrm>
          <a:prstGeom prst="rect">
            <a:avLst/>
          </a:prstGeom>
          <a:noFill/>
        </p:spPr>
        <p:txBody>
          <a:bodyPr wrap="square" rtlCol="0">
            <a:spAutoFit/>
          </a:bodyPr>
          <a:lstStyle/>
          <a:p>
            <a:r>
              <a:rPr lang="en-US" sz="1500" dirty="0">
                <a:latin typeface="Arial"/>
                <a:cs typeface="Arial"/>
              </a:rPr>
              <a:t>("MSIP survey")</a:t>
            </a:r>
          </a:p>
        </p:txBody>
      </p:sp>
      <p:pic>
        <p:nvPicPr>
          <p:cNvPr id="187" name="Picture 186">
            <a:extLst>
              <a:ext uri="{FF2B5EF4-FFF2-40B4-BE49-F238E27FC236}">
                <a16:creationId xmlns:a16="http://schemas.microsoft.com/office/drawing/2014/main" id="{107430AE-D31F-8D4D-9120-5B27397EC75C}"/>
              </a:ext>
            </a:extLst>
          </p:cNvPr>
          <p:cNvPicPr>
            <a:picLocks noChangeAspect="1"/>
          </p:cNvPicPr>
          <p:nvPr/>
        </p:nvPicPr>
        <p:blipFill>
          <a:blip r:embed="rId3"/>
          <a:srcRect/>
          <a:stretch/>
        </p:blipFill>
        <p:spPr>
          <a:xfrm>
            <a:off x="291807" y="808209"/>
            <a:ext cx="4265353" cy="3199015"/>
          </a:xfrm>
          <a:prstGeom prst="rect">
            <a:avLst/>
          </a:prstGeom>
        </p:spPr>
      </p:pic>
      <p:pic>
        <p:nvPicPr>
          <p:cNvPr id="189" name="Picture 188">
            <a:extLst>
              <a:ext uri="{FF2B5EF4-FFF2-40B4-BE49-F238E27FC236}">
                <a16:creationId xmlns:a16="http://schemas.microsoft.com/office/drawing/2014/main" id="{37542B51-1A93-EE49-B157-BE4BA7D455DD}"/>
              </a:ext>
            </a:extLst>
          </p:cNvPr>
          <p:cNvPicPr>
            <a:picLocks noChangeAspect="1"/>
          </p:cNvPicPr>
          <p:nvPr/>
        </p:nvPicPr>
        <p:blipFill>
          <a:blip r:embed="rId4"/>
          <a:srcRect/>
          <a:stretch/>
        </p:blipFill>
        <p:spPr>
          <a:xfrm>
            <a:off x="4473390" y="808208"/>
            <a:ext cx="4265353" cy="3199015"/>
          </a:xfrm>
          <a:prstGeom prst="rect">
            <a:avLst/>
          </a:prstGeom>
        </p:spPr>
      </p:pic>
      <p:sp>
        <p:nvSpPr>
          <p:cNvPr id="6" name="Rectangle 5">
            <a:extLst>
              <a:ext uri="{FF2B5EF4-FFF2-40B4-BE49-F238E27FC236}">
                <a16:creationId xmlns:a16="http://schemas.microsoft.com/office/drawing/2014/main" id="{9873AB77-37DE-6D42-B3AA-E6BB0504944A}"/>
              </a:ext>
            </a:extLst>
          </p:cNvPr>
          <p:cNvSpPr/>
          <p:nvPr/>
        </p:nvSpPr>
        <p:spPr>
          <a:xfrm>
            <a:off x="457200" y="4101897"/>
            <a:ext cx="7683514" cy="707886"/>
          </a:xfrm>
          <a:prstGeom prst="rect">
            <a:avLst/>
          </a:prstGeom>
        </p:spPr>
        <p:txBody>
          <a:bodyPr wrap="none">
            <a:spAutoFit/>
          </a:bodyPr>
          <a:lstStyle/>
          <a:p>
            <a:r>
              <a:rPr lang="en-US" sz="2000" dirty="0">
                <a:latin typeface="Arial" panose="020B0604020202020204" pitchFamily="34" charset="0"/>
                <a:cs typeface="Arial" panose="020B0604020202020204" pitchFamily="34" charset="0"/>
              </a:rPr>
              <a:t>~6000-10000 deg</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surveyed in </a:t>
            </a:r>
            <a:r>
              <a:rPr lang="en-US" sz="2000" b="1" dirty="0">
                <a:latin typeface="Arial" panose="020B0604020202020204" pitchFamily="34" charset="0"/>
                <a:cs typeface="Arial" panose="020B0604020202020204" pitchFamily="34" charset="0"/>
              </a:rPr>
              <a:t>both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g+r</a:t>
            </a:r>
            <a:r>
              <a:rPr lang="en-US" sz="2000" dirty="0">
                <a:latin typeface="Arial" panose="020B0604020202020204" pitchFamily="34" charset="0"/>
                <a:cs typeface="Arial" panose="020B0604020202020204" pitchFamily="34" charset="0"/>
              </a:rPr>
              <a:t> filters every night;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~12000-20000</a:t>
            </a:r>
            <a:r>
              <a:rPr lang="en-US" dirty="0"/>
              <a:t> </a:t>
            </a:r>
            <a:r>
              <a:rPr lang="en-US" sz="2000" dirty="0">
                <a:solidFill>
                  <a:prstClr val="black"/>
                </a:solidFill>
                <a:latin typeface="Arial" panose="020B0604020202020204" pitchFamily="34" charset="0"/>
                <a:cs typeface="Arial" panose="020B0604020202020204" pitchFamily="34" charset="0"/>
              </a:rPr>
              <a:t>deg</a:t>
            </a:r>
            <a:r>
              <a:rPr lang="en-US" sz="2000" baseline="30000" dirty="0">
                <a:solidFill>
                  <a:prstClr val="black"/>
                </a:solidFill>
                <a:latin typeface="Arial" panose="020B0604020202020204" pitchFamily="34" charset="0"/>
                <a:cs typeface="Arial" panose="020B0604020202020204" pitchFamily="34" charset="0"/>
              </a:rPr>
              <a:t>2</a:t>
            </a:r>
            <a:r>
              <a:rPr lang="en-US" sz="2000" dirty="0">
                <a:solidFill>
                  <a:prstClr val="black"/>
                </a:solidFill>
                <a:latin typeface="Arial" panose="020B0604020202020204" pitchFamily="34" charset="0"/>
                <a:cs typeface="Arial" panose="020B0604020202020204" pitchFamily="34" charset="0"/>
              </a:rPr>
              <a:t> surveyed every </a:t>
            </a:r>
            <a:r>
              <a:rPr lang="en-US" sz="2000" b="1" dirty="0">
                <a:solidFill>
                  <a:prstClr val="black"/>
                </a:solidFill>
                <a:latin typeface="Arial" panose="020B0604020202020204" pitchFamily="34" charset="0"/>
                <a:cs typeface="Arial" panose="020B0604020202020204" pitchFamily="34" charset="0"/>
              </a:rPr>
              <a:t>two</a:t>
            </a:r>
            <a:r>
              <a:rPr lang="en-US" sz="2000" dirty="0">
                <a:solidFill>
                  <a:prstClr val="black"/>
                </a:solidFill>
                <a:latin typeface="Arial" panose="020B0604020202020204" pitchFamily="34" charset="0"/>
                <a:cs typeface="Arial" panose="020B0604020202020204" pitchFamily="34" charset="0"/>
              </a:rPr>
              <a:t> nights (¼ to ½ entire sky!)</a:t>
            </a:r>
            <a:endParaRPr lang="en-US" dirty="0"/>
          </a:p>
        </p:txBody>
      </p:sp>
      <p:pic>
        <p:nvPicPr>
          <p:cNvPr id="7" name="Picture 6">
            <a:extLst>
              <a:ext uri="{FF2B5EF4-FFF2-40B4-BE49-F238E27FC236}">
                <a16:creationId xmlns:a16="http://schemas.microsoft.com/office/drawing/2014/main" id="{A433A7A4-1E3A-B148-84A4-A3D933520087}"/>
              </a:ext>
            </a:extLst>
          </p:cNvPr>
          <p:cNvPicPr>
            <a:picLocks noChangeAspect="1"/>
          </p:cNvPicPr>
          <p:nvPr/>
        </p:nvPicPr>
        <p:blipFill>
          <a:blip r:embed="rId5">
            <a:clrChange>
              <a:clrFrom>
                <a:srgbClr val="C0C0C0"/>
              </a:clrFrom>
              <a:clrTo>
                <a:srgbClr val="C0C0C0">
                  <a:alpha val="0"/>
                </a:srgbClr>
              </a:clrTo>
            </a:clrChange>
          </a:blip>
          <a:srcRect/>
          <a:stretch/>
        </p:blipFill>
        <p:spPr>
          <a:xfrm>
            <a:off x="291807" y="808209"/>
            <a:ext cx="4265353" cy="3199015"/>
          </a:xfrm>
          <a:prstGeom prst="rect">
            <a:avLst/>
          </a:prstGeom>
        </p:spPr>
      </p:pic>
      <p:pic>
        <p:nvPicPr>
          <p:cNvPr id="8" name="Picture 7">
            <a:extLst>
              <a:ext uri="{FF2B5EF4-FFF2-40B4-BE49-F238E27FC236}">
                <a16:creationId xmlns:a16="http://schemas.microsoft.com/office/drawing/2014/main" id="{85FDBFC3-2AD0-AF4C-A87F-696CE4634217}"/>
              </a:ext>
            </a:extLst>
          </p:cNvPr>
          <p:cNvPicPr>
            <a:picLocks noChangeAspect="1"/>
          </p:cNvPicPr>
          <p:nvPr/>
        </p:nvPicPr>
        <p:blipFill>
          <a:blip r:embed="rId6">
            <a:clrChange>
              <a:clrFrom>
                <a:srgbClr val="C0C0C0"/>
              </a:clrFrom>
              <a:clrTo>
                <a:srgbClr val="C0C0C0">
                  <a:alpha val="0"/>
                </a:srgbClr>
              </a:clrTo>
            </a:clrChange>
          </a:blip>
          <a:srcRect/>
          <a:stretch/>
        </p:blipFill>
        <p:spPr>
          <a:xfrm>
            <a:off x="4473390" y="808208"/>
            <a:ext cx="4265353" cy="3199015"/>
          </a:xfrm>
          <a:prstGeom prst="rect">
            <a:avLst/>
          </a:prstGeom>
        </p:spPr>
      </p:pic>
      <p:sp>
        <p:nvSpPr>
          <p:cNvPr id="10" name="Rectangle 9">
            <a:extLst>
              <a:ext uri="{FF2B5EF4-FFF2-40B4-BE49-F238E27FC236}">
                <a16:creationId xmlns:a16="http://schemas.microsoft.com/office/drawing/2014/main" id="{AB281F99-BA00-8E41-B576-1EE90B5F80C1}"/>
              </a:ext>
            </a:extLst>
          </p:cNvPr>
          <p:cNvSpPr/>
          <p:nvPr/>
        </p:nvSpPr>
        <p:spPr>
          <a:xfrm>
            <a:off x="800986" y="966252"/>
            <a:ext cx="7885814" cy="393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93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1174-C7D9-35F4-2672-77EA520C37EF}"/>
              </a:ext>
            </a:extLst>
          </p:cNvPr>
          <p:cNvSpPr>
            <a:spLocks noGrp="1"/>
          </p:cNvSpPr>
          <p:nvPr>
            <p:ph type="title"/>
          </p:nvPr>
        </p:nvSpPr>
        <p:spPr/>
        <p:txBody>
          <a:bodyPr/>
          <a:lstStyle/>
          <a:p>
            <a:r>
              <a:rPr lang="en-GB" dirty="0"/>
              <a:t>ZTF Public + High-Cadence Surveys</a:t>
            </a:r>
          </a:p>
        </p:txBody>
      </p:sp>
      <p:sp>
        <p:nvSpPr>
          <p:cNvPr id="4" name="TextBox 3">
            <a:extLst>
              <a:ext uri="{FF2B5EF4-FFF2-40B4-BE49-F238E27FC236}">
                <a16:creationId xmlns:a16="http://schemas.microsoft.com/office/drawing/2014/main" id="{F9FBF437-3667-2599-A353-0C17303B0F92}"/>
              </a:ext>
            </a:extLst>
          </p:cNvPr>
          <p:cNvSpPr txBox="1"/>
          <p:nvPr/>
        </p:nvSpPr>
        <p:spPr>
          <a:xfrm>
            <a:off x="5677295" y="727417"/>
            <a:ext cx="2197962" cy="323165"/>
          </a:xfrm>
          <a:prstGeom prst="rect">
            <a:avLst/>
          </a:prstGeom>
          <a:noFill/>
        </p:spPr>
        <p:txBody>
          <a:bodyPr wrap="square" rtlCol="0">
            <a:spAutoFit/>
          </a:bodyPr>
          <a:lstStyle/>
          <a:p>
            <a:r>
              <a:rPr lang="en-US" sz="1500" dirty="0">
                <a:latin typeface="Arial"/>
                <a:cs typeface="Arial"/>
              </a:rPr>
              <a:t>("MSIP survey")</a:t>
            </a:r>
          </a:p>
        </p:txBody>
      </p:sp>
      <p:pic>
        <p:nvPicPr>
          <p:cNvPr id="5" name="Picture 4">
            <a:extLst>
              <a:ext uri="{FF2B5EF4-FFF2-40B4-BE49-F238E27FC236}">
                <a16:creationId xmlns:a16="http://schemas.microsoft.com/office/drawing/2014/main" id="{13F85F3D-7879-0353-5775-0E76D0AED920}"/>
              </a:ext>
            </a:extLst>
          </p:cNvPr>
          <p:cNvPicPr>
            <a:picLocks noChangeAspect="1"/>
          </p:cNvPicPr>
          <p:nvPr/>
        </p:nvPicPr>
        <p:blipFill>
          <a:blip r:embed="rId2"/>
          <a:srcRect/>
          <a:stretch/>
        </p:blipFill>
        <p:spPr>
          <a:xfrm>
            <a:off x="291807" y="808209"/>
            <a:ext cx="4265353" cy="3199015"/>
          </a:xfrm>
          <a:prstGeom prst="rect">
            <a:avLst/>
          </a:prstGeom>
        </p:spPr>
      </p:pic>
      <p:pic>
        <p:nvPicPr>
          <p:cNvPr id="6" name="Picture 5">
            <a:extLst>
              <a:ext uri="{FF2B5EF4-FFF2-40B4-BE49-F238E27FC236}">
                <a16:creationId xmlns:a16="http://schemas.microsoft.com/office/drawing/2014/main" id="{64329741-1655-AFFC-DD31-3D2ADBBB3B58}"/>
              </a:ext>
            </a:extLst>
          </p:cNvPr>
          <p:cNvPicPr>
            <a:picLocks noChangeAspect="1"/>
          </p:cNvPicPr>
          <p:nvPr/>
        </p:nvPicPr>
        <p:blipFill>
          <a:blip r:embed="rId3"/>
          <a:srcRect/>
          <a:stretch/>
        </p:blipFill>
        <p:spPr>
          <a:xfrm>
            <a:off x="4473390" y="808208"/>
            <a:ext cx="4265353" cy="3199015"/>
          </a:xfrm>
          <a:prstGeom prst="rect">
            <a:avLst/>
          </a:prstGeom>
        </p:spPr>
      </p:pic>
      <p:pic>
        <p:nvPicPr>
          <p:cNvPr id="7" name="Picture 6">
            <a:extLst>
              <a:ext uri="{FF2B5EF4-FFF2-40B4-BE49-F238E27FC236}">
                <a16:creationId xmlns:a16="http://schemas.microsoft.com/office/drawing/2014/main" id="{410129F1-0EC3-8D41-E8AE-8F0CD383FD80}"/>
              </a:ext>
            </a:extLst>
          </p:cNvPr>
          <p:cNvPicPr>
            <a:picLocks noChangeAspect="1"/>
          </p:cNvPicPr>
          <p:nvPr/>
        </p:nvPicPr>
        <p:blipFill>
          <a:blip r:embed="rId4">
            <a:clrChange>
              <a:clrFrom>
                <a:srgbClr val="C0C0C0"/>
              </a:clrFrom>
              <a:clrTo>
                <a:srgbClr val="C0C0C0">
                  <a:alpha val="0"/>
                </a:srgbClr>
              </a:clrTo>
            </a:clrChange>
          </a:blip>
          <a:srcRect/>
          <a:stretch/>
        </p:blipFill>
        <p:spPr>
          <a:xfrm>
            <a:off x="291807" y="808209"/>
            <a:ext cx="4265353" cy="3199015"/>
          </a:xfrm>
          <a:prstGeom prst="rect">
            <a:avLst/>
          </a:prstGeom>
        </p:spPr>
      </p:pic>
      <p:pic>
        <p:nvPicPr>
          <p:cNvPr id="8" name="Picture 7">
            <a:extLst>
              <a:ext uri="{FF2B5EF4-FFF2-40B4-BE49-F238E27FC236}">
                <a16:creationId xmlns:a16="http://schemas.microsoft.com/office/drawing/2014/main" id="{262A7DDD-50A8-B0B2-EA2A-B6004B85B5C9}"/>
              </a:ext>
            </a:extLst>
          </p:cNvPr>
          <p:cNvPicPr>
            <a:picLocks noChangeAspect="1"/>
          </p:cNvPicPr>
          <p:nvPr/>
        </p:nvPicPr>
        <p:blipFill>
          <a:blip r:embed="rId5">
            <a:clrChange>
              <a:clrFrom>
                <a:srgbClr val="C0C0C0"/>
              </a:clrFrom>
              <a:clrTo>
                <a:srgbClr val="C0C0C0">
                  <a:alpha val="0"/>
                </a:srgbClr>
              </a:clrTo>
            </a:clrChange>
          </a:blip>
          <a:srcRect/>
          <a:stretch/>
        </p:blipFill>
        <p:spPr>
          <a:xfrm>
            <a:off x="4473390" y="808208"/>
            <a:ext cx="4265353" cy="3199015"/>
          </a:xfrm>
          <a:prstGeom prst="rect">
            <a:avLst/>
          </a:prstGeom>
        </p:spPr>
      </p:pic>
      <p:pic>
        <p:nvPicPr>
          <p:cNvPr id="11" name="Picture 10">
            <a:extLst>
              <a:ext uri="{FF2B5EF4-FFF2-40B4-BE49-F238E27FC236}">
                <a16:creationId xmlns:a16="http://schemas.microsoft.com/office/drawing/2014/main" id="{90462078-CCBA-7CF6-98AC-976C03FD1685}"/>
              </a:ext>
            </a:extLst>
          </p:cNvPr>
          <p:cNvPicPr>
            <a:picLocks noChangeAspect="1"/>
          </p:cNvPicPr>
          <p:nvPr/>
        </p:nvPicPr>
        <p:blipFill>
          <a:blip r:embed="rId6">
            <a:clrChange>
              <a:clrFrom>
                <a:srgbClr val="C0C0C0"/>
              </a:clrFrom>
              <a:clrTo>
                <a:srgbClr val="C0C0C0">
                  <a:alpha val="0"/>
                </a:srgbClr>
              </a:clrTo>
            </a:clrChange>
          </a:blip>
          <a:srcRect/>
          <a:stretch/>
        </p:blipFill>
        <p:spPr>
          <a:xfrm>
            <a:off x="291807" y="808209"/>
            <a:ext cx="4265353" cy="3199014"/>
          </a:xfrm>
          <a:prstGeom prst="rect">
            <a:avLst/>
          </a:prstGeom>
        </p:spPr>
      </p:pic>
      <p:pic>
        <p:nvPicPr>
          <p:cNvPr id="12" name="Picture 11">
            <a:extLst>
              <a:ext uri="{FF2B5EF4-FFF2-40B4-BE49-F238E27FC236}">
                <a16:creationId xmlns:a16="http://schemas.microsoft.com/office/drawing/2014/main" id="{3EF4E239-F244-2AF6-9FF3-4BA16C383502}"/>
              </a:ext>
            </a:extLst>
          </p:cNvPr>
          <p:cNvPicPr>
            <a:picLocks noChangeAspect="1"/>
          </p:cNvPicPr>
          <p:nvPr/>
        </p:nvPicPr>
        <p:blipFill>
          <a:blip r:embed="rId7">
            <a:clrChange>
              <a:clrFrom>
                <a:srgbClr val="C0C0C0"/>
              </a:clrFrom>
              <a:clrTo>
                <a:srgbClr val="C0C0C0">
                  <a:alpha val="0"/>
                </a:srgbClr>
              </a:clrTo>
            </a:clrChange>
          </a:blip>
          <a:srcRect/>
          <a:stretch/>
        </p:blipFill>
        <p:spPr>
          <a:xfrm>
            <a:off x="4473390" y="808208"/>
            <a:ext cx="4265353" cy="3199014"/>
          </a:xfrm>
          <a:prstGeom prst="rect">
            <a:avLst/>
          </a:prstGeom>
        </p:spPr>
      </p:pic>
      <p:sp>
        <p:nvSpPr>
          <p:cNvPr id="10" name="Rectangle 9">
            <a:extLst>
              <a:ext uri="{FF2B5EF4-FFF2-40B4-BE49-F238E27FC236}">
                <a16:creationId xmlns:a16="http://schemas.microsoft.com/office/drawing/2014/main" id="{97B2A199-0182-79F4-A13E-241A03FB121C}"/>
              </a:ext>
            </a:extLst>
          </p:cNvPr>
          <p:cNvSpPr/>
          <p:nvPr/>
        </p:nvSpPr>
        <p:spPr>
          <a:xfrm>
            <a:off x="800986" y="966252"/>
            <a:ext cx="7885814" cy="393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C21B30-C126-75E1-501C-12EEFCC7C0B1}"/>
              </a:ext>
            </a:extLst>
          </p:cNvPr>
          <p:cNvSpPr/>
          <p:nvPr/>
        </p:nvSpPr>
        <p:spPr>
          <a:xfrm>
            <a:off x="1254642" y="3508744"/>
            <a:ext cx="6620615" cy="3934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3B8EED6-52B9-37A4-0B16-A2125E7C31B3}"/>
              </a:ext>
            </a:extLst>
          </p:cNvPr>
          <p:cNvSpPr txBox="1"/>
          <p:nvPr/>
        </p:nvSpPr>
        <p:spPr>
          <a:xfrm>
            <a:off x="2308226" y="3705446"/>
            <a:ext cx="2090057" cy="553998"/>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High-cadence extragalactic survey</a:t>
            </a:r>
          </a:p>
        </p:txBody>
      </p:sp>
      <p:cxnSp>
        <p:nvCxnSpPr>
          <p:cNvPr id="16" name="Straight Arrow Connector 15">
            <a:extLst>
              <a:ext uri="{FF2B5EF4-FFF2-40B4-BE49-F238E27FC236}">
                <a16:creationId xmlns:a16="http://schemas.microsoft.com/office/drawing/2014/main" id="{24BAAF18-6252-3773-B14A-B589BC5B4F50}"/>
              </a:ext>
            </a:extLst>
          </p:cNvPr>
          <p:cNvCxnSpPr>
            <a:cxnSpLocks/>
          </p:cNvCxnSpPr>
          <p:nvPr/>
        </p:nvCxnSpPr>
        <p:spPr>
          <a:xfrm flipH="1" flipV="1">
            <a:off x="1791478" y="2761861"/>
            <a:ext cx="737118" cy="87192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F010E24-25BE-1DB6-3C39-74523075B434}"/>
              </a:ext>
            </a:extLst>
          </p:cNvPr>
          <p:cNvCxnSpPr>
            <a:cxnSpLocks/>
          </p:cNvCxnSpPr>
          <p:nvPr/>
        </p:nvCxnSpPr>
        <p:spPr>
          <a:xfrm flipV="1">
            <a:off x="3722914" y="2756313"/>
            <a:ext cx="1940617" cy="10275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CBE9F6E-0247-B0AF-6B04-AFDE5375B18E}"/>
              </a:ext>
            </a:extLst>
          </p:cNvPr>
          <p:cNvCxnSpPr>
            <a:cxnSpLocks/>
          </p:cNvCxnSpPr>
          <p:nvPr/>
        </p:nvCxnSpPr>
        <p:spPr>
          <a:xfrm flipV="1">
            <a:off x="6993876" y="2446991"/>
            <a:ext cx="994391" cy="139061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ED1EA87-8396-13FF-B835-DBDB1539AA18}"/>
              </a:ext>
            </a:extLst>
          </p:cNvPr>
          <p:cNvSpPr txBox="1"/>
          <p:nvPr/>
        </p:nvSpPr>
        <p:spPr>
          <a:xfrm>
            <a:off x="6324416" y="3679703"/>
            <a:ext cx="1550841" cy="553998"/>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NEO </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twilight survey</a:t>
            </a:r>
          </a:p>
        </p:txBody>
      </p:sp>
      <p:cxnSp>
        <p:nvCxnSpPr>
          <p:cNvPr id="23" name="Straight Arrow Connector 22">
            <a:extLst>
              <a:ext uri="{FF2B5EF4-FFF2-40B4-BE49-F238E27FC236}">
                <a16:creationId xmlns:a16="http://schemas.microsoft.com/office/drawing/2014/main" id="{BC545110-85B6-3DC7-58EF-3B75A876B171}"/>
              </a:ext>
            </a:extLst>
          </p:cNvPr>
          <p:cNvCxnSpPr>
            <a:cxnSpLocks/>
          </p:cNvCxnSpPr>
          <p:nvPr/>
        </p:nvCxnSpPr>
        <p:spPr>
          <a:xfrm>
            <a:off x="4743893" y="1296431"/>
            <a:ext cx="563743" cy="41501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91F04E3-F78F-EC35-2330-95C77149363B}"/>
              </a:ext>
            </a:extLst>
          </p:cNvPr>
          <p:cNvCxnSpPr>
            <a:cxnSpLocks/>
          </p:cNvCxnSpPr>
          <p:nvPr/>
        </p:nvCxnSpPr>
        <p:spPr>
          <a:xfrm flipH="1">
            <a:off x="1618348" y="1085702"/>
            <a:ext cx="2134997" cy="6709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50DEA5C2-D3CD-82C5-0AC3-367281824100}"/>
              </a:ext>
            </a:extLst>
          </p:cNvPr>
          <p:cNvSpPr txBox="1"/>
          <p:nvPr/>
        </p:nvSpPr>
        <p:spPr>
          <a:xfrm>
            <a:off x="3889946" y="918327"/>
            <a:ext cx="1550841" cy="553998"/>
          </a:xfrm>
          <a:prstGeom prst="rect">
            <a:avLst/>
          </a:prstGeom>
          <a:noFill/>
        </p:spPr>
        <p:txBody>
          <a:bodyPr wrap="square" rtlCol="0">
            <a:spAutoFit/>
          </a:bodyPr>
          <a:lstStyle/>
          <a:p>
            <a:r>
              <a:rPr lang="en-GB" sz="1500" dirty="0">
                <a:latin typeface="Arial" panose="020B0604020202020204" pitchFamily="34" charset="0"/>
                <a:cs typeface="Arial" panose="020B0604020202020204" pitchFamily="34" charset="0"/>
              </a:rPr>
              <a:t>Nightly Galactic</a:t>
            </a:r>
            <a:br>
              <a:rPr lang="en-GB" sz="1500" dirty="0">
                <a:latin typeface="Arial" panose="020B0604020202020204" pitchFamily="34" charset="0"/>
                <a:cs typeface="Arial" panose="020B0604020202020204" pitchFamily="34" charset="0"/>
              </a:rPr>
            </a:br>
            <a:r>
              <a:rPr lang="en-GB" sz="1500" dirty="0">
                <a:latin typeface="Arial" panose="020B0604020202020204" pitchFamily="34" charset="0"/>
                <a:cs typeface="Arial" panose="020B0604020202020204" pitchFamily="34" charset="0"/>
              </a:rPr>
              <a:t>survey</a:t>
            </a:r>
          </a:p>
        </p:txBody>
      </p:sp>
      <p:cxnSp>
        <p:nvCxnSpPr>
          <p:cNvPr id="3" name="Straight Arrow Connector 2">
            <a:extLst>
              <a:ext uri="{FF2B5EF4-FFF2-40B4-BE49-F238E27FC236}">
                <a16:creationId xmlns:a16="http://schemas.microsoft.com/office/drawing/2014/main" id="{8C744312-27F2-3FF6-F255-4144AF38ED82}"/>
              </a:ext>
            </a:extLst>
          </p:cNvPr>
          <p:cNvCxnSpPr>
            <a:cxnSpLocks/>
          </p:cNvCxnSpPr>
          <p:nvPr/>
        </p:nvCxnSpPr>
        <p:spPr>
          <a:xfrm flipV="1">
            <a:off x="6776276" y="2813439"/>
            <a:ext cx="347285" cy="82034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3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indoor, telescope&#10;&#10;Description automatically generated">
            <a:extLst>
              <a:ext uri="{FF2B5EF4-FFF2-40B4-BE49-F238E27FC236}">
                <a16:creationId xmlns:a16="http://schemas.microsoft.com/office/drawing/2014/main" id="{670E6D04-787D-944C-BF94-9A45C376BA43}"/>
              </a:ext>
            </a:extLst>
          </p:cNvPr>
          <p:cNvPicPr>
            <a:picLocks noChangeAspect="1"/>
          </p:cNvPicPr>
          <p:nvPr/>
        </p:nvPicPr>
        <p:blipFill>
          <a:blip r:embed="rId2"/>
          <a:stretch>
            <a:fillRect/>
          </a:stretch>
        </p:blipFill>
        <p:spPr>
          <a:xfrm>
            <a:off x="5751003" y="895596"/>
            <a:ext cx="2830355" cy="1888377"/>
          </a:xfrm>
          <a:prstGeom prst="rect">
            <a:avLst/>
          </a:prstGeom>
        </p:spPr>
      </p:pic>
      <p:sp>
        <p:nvSpPr>
          <p:cNvPr id="2" name="Title 1"/>
          <p:cNvSpPr>
            <a:spLocks noGrp="1"/>
          </p:cNvSpPr>
          <p:nvPr>
            <p:ph type="title"/>
          </p:nvPr>
        </p:nvSpPr>
        <p:spPr/>
        <p:txBody>
          <a:bodyPr>
            <a:normAutofit/>
          </a:bodyPr>
          <a:lstStyle/>
          <a:p>
            <a:r>
              <a:rPr lang="en-US" dirty="0"/>
              <a:t>Dedicated Spectroscopic Follow-up</a:t>
            </a:r>
          </a:p>
        </p:txBody>
      </p:sp>
      <p:sp>
        <p:nvSpPr>
          <p:cNvPr id="7" name="Rectangle 6"/>
          <p:cNvSpPr/>
          <p:nvPr/>
        </p:nvSpPr>
        <p:spPr>
          <a:xfrm>
            <a:off x="4008241" y="3934078"/>
            <a:ext cx="1380796" cy="779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079674" y="3931347"/>
            <a:ext cx="1166186" cy="769683"/>
          </a:xfrm>
          <a:prstGeom prst="rect">
            <a:avLst/>
          </a:prstGeom>
        </p:spPr>
      </p:pic>
      <p:pic>
        <p:nvPicPr>
          <p:cNvPr id="2050" name="Picture 2" descr="Image result for Palomar observatory panorama">
            <a:extLst>
              <a:ext uri="{FF2B5EF4-FFF2-40B4-BE49-F238E27FC236}">
                <a16:creationId xmlns:a16="http://schemas.microsoft.com/office/drawing/2014/main" id="{B66384D2-AA96-854B-B7A2-3318AA8F96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73"/>
          <a:stretch/>
        </p:blipFill>
        <p:spPr bwMode="auto">
          <a:xfrm>
            <a:off x="430306" y="894043"/>
            <a:ext cx="5276871" cy="38159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68857D7-45EE-8046-B5A9-2CF8D7B79043}"/>
              </a:ext>
            </a:extLst>
          </p:cNvPr>
          <p:cNvSpPr/>
          <p:nvPr/>
        </p:nvSpPr>
        <p:spPr>
          <a:xfrm>
            <a:off x="7238371" y="2809859"/>
            <a:ext cx="1342803" cy="369332"/>
          </a:xfrm>
          <a:prstGeom prst="rect">
            <a:avLst/>
          </a:prstGeom>
        </p:spPr>
        <p:txBody>
          <a:bodyPr wrap="none">
            <a:spAutoFit/>
          </a:bodyPr>
          <a:lstStyle/>
          <a:p>
            <a:r>
              <a:rPr lang="en-US" b="1" dirty="0">
                <a:solidFill>
                  <a:srgbClr val="FFFF00"/>
                </a:solidFill>
              </a:rPr>
              <a:t>47 deg</a:t>
            </a:r>
            <a:r>
              <a:rPr lang="en-US" b="1" baseline="30000" dirty="0">
                <a:solidFill>
                  <a:srgbClr val="FFFF00"/>
                </a:solidFill>
              </a:rPr>
              <a:t>2</a:t>
            </a:r>
            <a:r>
              <a:rPr lang="en-US" b="1" dirty="0">
                <a:solidFill>
                  <a:srgbClr val="FFFF00"/>
                </a:solidFill>
              </a:rPr>
              <a:t> FOV</a:t>
            </a:r>
            <a:endParaRPr lang="en-US" dirty="0">
              <a:solidFill>
                <a:srgbClr val="FFFF00"/>
              </a:solidFill>
            </a:endParaRPr>
          </a:p>
        </p:txBody>
      </p:sp>
      <p:sp>
        <p:nvSpPr>
          <p:cNvPr id="12" name="Rectangle 11">
            <a:extLst>
              <a:ext uri="{FF2B5EF4-FFF2-40B4-BE49-F238E27FC236}">
                <a16:creationId xmlns:a16="http://schemas.microsoft.com/office/drawing/2014/main" id="{0D04B5D3-B2E3-D140-A2F2-1D144592FB71}"/>
              </a:ext>
            </a:extLst>
          </p:cNvPr>
          <p:cNvSpPr/>
          <p:nvPr/>
        </p:nvSpPr>
        <p:spPr>
          <a:xfrm>
            <a:off x="5776621" y="2446540"/>
            <a:ext cx="2899546" cy="323165"/>
          </a:xfrm>
          <a:prstGeom prst="rect">
            <a:avLst/>
          </a:prstGeom>
        </p:spPr>
        <p:txBody>
          <a:bodyPr wrap="square">
            <a:spAutoFit/>
          </a:bodyPr>
          <a:lstStyle/>
          <a:p>
            <a:r>
              <a:rPr lang="en-US" sz="1500" b="1" dirty="0">
                <a:solidFill>
                  <a:srgbClr val="FFFF00"/>
                </a:solidFill>
              </a:rPr>
              <a:t>1.8m: spec limit ~ 19 mag (1 </a:t>
            </a:r>
            <a:r>
              <a:rPr lang="en-US" sz="1500" b="1" dirty="0" err="1">
                <a:solidFill>
                  <a:srgbClr val="FFFF00"/>
                </a:solidFill>
              </a:rPr>
              <a:t>hr</a:t>
            </a:r>
            <a:r>
              <a:rPr lang="en-US" sz="1500" b="1" dirty="0">
                <a:solidFill>
                  <a:srgbClr val="FFFF00"/>
                </a:solidFill>
              </a:rPr>
              <a:t>)</a:t>
            </a:r>
            <a:endParaRPr lang="en-US" sz="1500" dirty="0">
              <a:solidFill>
                <a:srgbClr val="FFFF00"/>
              </a:solidFill>
            </a:endParaRPr>
          </a:p>
        </p:txBody>
      </p:sp>
      <p:sp>
        <p:nvSpPr>
          <p:cNvPr id="13" name="Oval 12">
            <a:extLst>
              <a:ext uri="{FF2B5EF4-FFF2-40B4-BE49-F238E27FC236}">
                <a16:creationId xmlns:a16="http://schemas.microsoft.com/office/drawing/2014/main" id="{6B30D22E-ACC4-9E4F-BF56-B85E0FDB527A}"/>
              </a:ext>
            </a:extLst>
          </p:cNvPr>
          <p:cNvSpPr/>
          <p:nvPr/>
        </p:nvSpPr>
        <p:spPr>
          <a:xfrm>
            <a:off x="5162378" y="1900939"/>
            <a:ext cx="439271" cy="439271"/>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6" name="Picture 4" descr="Image result for SED machine palomar">
            <a:extLst>
              <a:ext uri="{FF2B5EF4-FFF2-40B4-BE49-F238E27FC236}">
                <a16:creationId xmlns:a16="http://schemas.microsoft.com/office/drawing/2014/main" id="{15A62BDC-648C-8B4D-8D5E-7E61973CF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6620" y="2817792"/>
            <a:ext cx="2804553" cy="18922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FFD975F-D809-6341-A9E7-92780FAA982F}"/>
              </a:ext>
            </a:extLst>
          </p:cNvPr>
          <p:cNvSpPr txBox="1"/>
          <p:nvPr/>
        </p:nvSpPr>
        <p:spPr>
          <a:xfrm>
            <a:off x="4803157" y="2261874"/>
            <a:ext cx="630789" cy="369332"/>
          </a:xfrm>
          <a:prstGeom prst="rect">
            <a:avLst/>
          </a:prstGeom>
          <a:noFill/>
        </p:spPr>
        <p:txBody>
          <a:bodyPr wrap="square" rtlCol="0">
            <a:spAutoFit/>
          </a:bodyPr>
          <a:lstStyle/>
          <a:p>
            <a:r>
              <a:rPr lang="en-US" b="1" dirty="0">
                <a:solidFill>
                  <a:srgbClr val="FFFF00"/>
                </a:solidFill>
              </a:rPr>
              <a:t>P60</a:t>
            </a:r>
          </a:p>
        </p:txBody>
      </p:sp>
      <p:sp>
        <p:nvSpPr>
          <p:cNvPr id="14" name="TextBox 13">
            <a:extLst>
              <a:ext uri="{FF2B5EF4-FFF2-40B4-BE49-F238E27FC236}">
                <a16:creationId xmlns:a16="http://schemas.microsoft.com/office/drawing/2014/main" id="{4440D851-7B5D-D54E-A618-75D4F110E103}"/>
              </a:ext>
            </a:extLst>
          </p:cNvPr>
          <p:cNvSpPr txBox="1"/>
          <p:nvPr/>
        </p:nvSpPr>
        <p:spPr>
          <a:xfrm>
            <a:off x="5751003" y="2768914"/>
            <a:ext cx="1169342" cy="646331"/>
          </a:xfrm>
          <a:prstGeom prst="rect">
            <a:avLst/>
          </a:prstGeom>
          <a:noFill/>
        </p:spPr>
        <p:txBody>
          <a:bodyPr wrap="square" rtlCol="0">
            <a:spAutoFit/>
          </a:bodyPr>
          <a:lstStyle/>
          <a:p>
            <a:r>
              <a:rPr lang="en-US" b="1" dirty="0">
                <a:solidFill>
                  <a:srgbClr val="A19435"/>
                </a:solidFill>
                <a:latin typeface="Arial" panose="020B0604020202020204" pitchFamily="34" charset="0"/>
                <a:cs typeface="Arial" panose="020B0604020202020204" pitchFamily="34" charset="0"/>
              </a:rPr>
              <a:t>SED Machine</a:t>
            </a:r>
          </a:p>
        </p:txBody>
      </p:sp>
      <p:sp>
        <p:nvSpPr>
          <p:cNvPr id="3" name="TextBox 2">
            <a:extLst>
              <a:ext uri="{FF2B5EF4-FFF2-40B4-BE49-F238E27FC236}">
                <a16:creationId xmlns:a16="http://schemas.microsoft.com/office/drawing/2014/main" id="{A83AF2C8-F64D-C84F-941D-DC44A8CC7044}"/>
              </a:ext>
            </a:extLst>
          </p:cNvPr>
          <p:cNvSpPr txBox="1"/>
          <p:nvPr/>
        </p:nvSpPr>
        <p:spPr>
          <a:xfrm>
            <a:off x="5776620" y="4709995"/>
            <a:ext cx="2317898" cy="292388"/>
          </a:xfrm>
          <a:prstGeom prst="rect">
            <a:avLst/>
          </a:prstGeom>
          <a:noFill/>
        </p:spPr>
        <p:txBody>
          <a:bodyPr wrap="square" rtlCol="0">
            <a:spAutoFit/>
          </a:bodyPr>
          <a:lstStyle/>
          <a:p>
            <a:r>
              <a:rPr lang="en-US" sz="1300" dirty="0">
                <a:solidFill>
                  <a:schemeClr val="bg1">
                    <a:lumMod val="50000"/>
                  </a:schemeClr>
                </a:solidFill>
                <a:latin typeface="Arial" panose="020B0604020202020204" pitchFamily="34" charset="0"/>
                <a:cs typeface="Arial" panose="020B0604020202020204" pitchFamily="34" charset="0"/>
              </a:rPr>
              <a:t>Blagorodnova+2018</a:t>
            </a:r>
          </a:p>
        </p:txBody>
      </p:sp>
      <p:sp>
        <p:nvSpPr>
          <p:cNvPr id="15" name="Oval 14">
            <a:extLst>
              <a:ext uri="{FF2B5EF4-FFF2-40B4-BE49-F238E27FC236}">
                <a16:creationId xmlns:a16="http://schemas.microsoft.com/office/drawing/2014/main" id="{7DC3EB7A-9B58-AE47-A3D0-1666C3655622}"/>
              </a:ext>
            </a:extLst>
          </p:cNvPr>
          <p:cNvSpPr/>
          <p:nvPr/>
        </p:nvSpPr>
        <p:spPr>
          <a:xfrm>
            <a:off x="707267" y="2040751"/>
            <a:ext cx="439271" cy="439271"/>
          </a:xfrm>
          <a:prstGeom prst="ellipse">
            <a:avLst/>
          </a:prstGeom>
          <a:noFill/>
          <a:ln w="381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09B8411-383B-D24E-A5DF-563302416E17}"/>
              </a:ext>
            </a:extLst>
          </p:cNvPr>
          <p:cNvSpPr txBox="1"/>
          <p:nvPr/>
        </p:nvSpPr>
        <p:spPr>
          <a:xfrm>
            <a:off x="967759" y="2387084"/>
            <a:ext cx="630789" cy="369332"/>
          </a:xfrm>
          <a:prstGeom prst="rect">
            <a:avLst/>
          </a:prstGeom>
          <a:noFill/>
        </p:spPr>
        <p:txBody>
          <a:bodyPr wrap="square" rtlCol="0">
            <a:spAutoFit/>
          </a:bodyPr>
          <a:lstStyle/>
          <a:p>
            <a:r>
              <a:rPr lang="en-US" b="1" dirty="0">
                <a:solidFill>
                  <a:schemeClr val="bg1">
                    <a:lumMod val="75000"/>
                  </a:schemeClr>
                </a:solidFill>
              </a:rPr>
              <a:t>P48</a:t>
            </a:r>
          </a:p>
        </p:txBody>
      </p:sp>
    </p:spTree>
    <p:extLst>
      <p:ext uri="{BB962C8B-B14F-4D97-AF65-F5344CB8AC3E}">
        <p14:creationId xmlns:p14="http://schemas.microsoft.com/office/powerpoint/2010/main" val="32194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25229</TotalTime>
  <Words>1070</Words>
  <Application>Microsoft Macintosh PowerPoint</Application>
  <PresentationFormat>On-screen Show (16:9)</PresentationFormat>
  <Paragraphs>147</Paragraphs>
  <Slides>24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Helvetica</vt:lpstr>
      <vt:lpstr>Office Theme</vt:lpstr>
      <vt:lpstr>Zwicky Transient Facility: Surveys in a GW Context </vt:lpstr>
      <vt:lpstr>ZTF: An Unprecedented Discovery Machine</vt:lpstr>
      <vt:lpstr>PowerPoint Presentation</vt:lpstr>
      <vt:lpstr>ZTF Surveys</vt:lpstr>
      <vt:lpstr>ZTF Public Northern Sky Survey</vt:lpstr>
      <vt:lpstr>ZTF Public Northern Sky Survey</vt:lpstr>
      <vt:lpstr>ZTF Public Northern Sky Survey</vt:lpstr>
      <vt:lpstr>ZTF Public + High-Cadence Surveys</vt:lpstr>
      <vt:lpstr>Dedicated Spectroscopic Follow-up</vt:lpstr>
      <vt:lpstr>Bright Transient Survey</vt:lpstr>
      <vt:lpstr>Census of the Local Universe</vt:lpstr>
      <vt:lpstr>Fast Transients in Real Time</vt:lpstr>
      <vt:lpstr>ZTF Surveys in O4</vt:lpstr>
      <vt:lpstr>Pre-imaging</vt:lpstr>
      <vt:lpstr>BBH Counterparts?</vt:lpstr>
      <vt:lpstr>False Positives</vt:lpstr>
      <vt:lpstr>Oddballs: Orphan Afterglows</vt:lpstr>
      <vt:lpstr>Oddballs: Relativistic TDE</vt:lpstr>
      <vt:lpstr>Oddballs: Flashing FBOT</vt:lpstr>
      <vt:lpstr>Transient Parameter Space</vt:lpstr>
      <vt:lpstr>Kilonova Rate Constraints</vt:lpstr>
      <vt:lpstr>Volumetric Supernova Rates</vt:lpstr>
      <vt:lpstr>Public Resources Online</vt:lpstr>
      <vt:lpstr>Summary</vt:lpstr>
    </vt:vector>
  </TitlesOfParts>
  <Company>Dark Cosmology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Zwicky Transient Facility: Supernova Surveys</dc:title>
  <dc:creator>Daniel Perley</dc:creator>
  <cp:lastModifiedBy>Perley, Daniel</cp:lastModifiedBy>
  <cp:revision>540</cp:revision>
  <cp:lastPrinted>2020-10-21T13:08:34Z</cp:lastPrinted>
  <dcterms:created xsi:type="dcterms:W3CDTF">2018-04-02T21:48:25Z</dcterms:created>
  <dcterms:modified xsi:type="dcterms:W3CDTF">2023-05-08T11:00:33Z</dcterms:modified>
</cp:coreProperties>
</file>