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6"/>
  </p:notesMasterIdLst>
  <p:sldIdLst>
    <p:sldId id="256" r:id="rId3"/>
    <p:sldId id="257" r:id="rId4"/>
    <p:sldId id="267" r:id="rId5"/>
    <p:sldId id="266" r:id="rId6"/>
    <p:sldId id="258" r:id="rId7"/>
    <p:sldId id="259" r:id="rId8"/>
    <p:sldId id="260" r:id="rId9"/>
    <p:sldId id="261" r:id="rId10"/>
    <p:sldId id="262" r:id="rId11"/>
    <p:sldId id="263" r:id="rId12"/>
    <p:sldId id="264" r:id="rId13"/>
    <p:sldId id="268" r:id="rId14"/>
    <p:sldId id="265" r:id="rId15"/>
  </p:sldIdLst>
  <p:sldSz cx="9144000" cy="6858000" type="screen4x3"/>
  <p:notesSz cx="6794500" cy="9906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924" y="24"/>
      </p:cViewPr>
      <p:guideLst/>
    </p:cSldViewPr>
  </p:slideViewPr>
  <p:notesTextViewPr>
    <p:cViewPr>
      <p:scale>
        <a:sx n="1" d="1"/>
        <a:sy n="1" d="1"/>
      </p:scale>
      <p:origin x="0" y="0"/>
    </p:cViewPr>
  </p:notesTextViewPr>
  <p:notesViewPr>
    <p:cSldViewPr snapToGrid="0">
      <p:cViewPr varScale="1">
        <p:scale>
          <a:sx n="29" d="100"/>
          <a:sy n="29" d="100"/>
        </p:scale>
        <p:origin x="221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buNone/>
            </a:pPr>
            <a:r>
              <a:rPr lang="de-DE" sz="4400" b="0" strike="noStrike" spc="-1">
                <a:latin typeface="Arial"/>
              </a:rPr>
              <a:t>Click to move the slide</a:t>
            </a:r>
          </a:p>
        </p:txBody>
      </p:sp>
      <p:sp>
        <p:nvSpPr>
          <p:cNvPr id="91"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de-DE" sz="2000" b="0" strike="noStrike" spc="-1">
                <a:latin typeface="Arial"/>
              </a:rPr>
              <a:t>Click to edit the notes format</a:t>
            </a:r>
          </a:p>
        </p:txBody>
      </p:sp>
      <p:sp>
        <p:nvSpPr>
          <p:cNvPr id="92"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de-DE" sz="1400" b="0" strike="noStrike" spc="-1">
                <a:latin typeface="Times New Roman"/>
              </a:rPr>
              <a:t>&lt;header&gt;</a:t>
            </a:r>
          </a:p>
        </p:txBody>
      </p:sp>
      <p:sp>
        <p:nvSpPr>
          <p:cNvPr id="93" name="PlaceHolder 4"/>
          <p:cNvSpPr>
            <a:spLocks noGrp="1"/>
          </p:cNvSpPr>
          <p:nvPr>
            <p:ph type="dt" idx="1"/>
          </p:nvPr>
        </p:nvSpPr>
        <p:spPr>
          <a:xfrm>
            <a:off x="4278960" y="0"/>
            <a:ext cx="3280680" cy="534240"/>
          </a:xfrm>
          <a:prstGeom prst="rect">
            <a:avLst/>
          </a:prstGeom>
          <a:noFill/>
          <a:ln w="0">
            <a:noFill/>
          </a:ln>
        </p:spPr>
        <p:txBody>
          <a:bodyPr lIns="0" tIns="0" rIns="0" bIns="0" anchor="t">
            <a:noAutofit/>
          </a:bodyPr>
          <a:lstStyle>
            <a:lvl1pPr algn="r">
              <a:buNone/>
              <a:defRPr lang="de-DE" sz="1400" b="0" strike="noStrike" spc="-1">
                <a:latin typeface="Times New Roman"/>
              </a:defRPr>
            </a:lvl1pPr>
          </a:lstStyle>
          <a:p>
            <a:pPr algn="r">
              <a:buNone/>
            </a:pPr>
            <a:r>
              <a:rPr lang="de-DE" sz="1400" b="0" strike="noStrike" spc="-1">
                <a:latin typeface="Times New Roman"/>
              </a:rPr>
              <a:t>&lt;date/time&gt;</a:t>
            </a:r>
          </a:p>
        </p:txBody>
      </p:sp>
      <p:sp>
        <p:nvSpPr>
          <p:cNvPr id="94" name="PlaceHolder 5"/>
          <p:cNvSpPr>
            <a:spLocks noGrp="1"/>
          </p:cNvSpPr>
          <p:nvPr>
            <p:ph type="ftr" idx="2"/>
          </p:nvPr>
        </p:nvSpPr>
        <p:spPr>
          <a:xfrm>
            <a:off x="0" y="10157400"/>
            <a:ext cx="3280680" cy="534240"/>
          </a:xfrm>
          <a:prstGeom prst="rect">
            <a:avLst/>
          </a:prstGeom>
          <a:noFill/>
          <a:ln w="0">
            <a:noFill/>
          </a:ln>
        </p:spPr>
        <p:txBody>
          <a:bodyPr lIns="0" tIns="0" rIns="0" bIns="0" anchor="b">
            <a:noAutofit/>
          </a:bodyPr>
          <a:lstStyle>
            <a:lvl1pPr>
              <a:defRPr lang="de-DE" sz="1400" b="0" strike="noStrike" spc="-1">
                <a:latin typeface="Times New Roman"/>
              </a:defRPr>
            </a:lvl1pPr>
          </a:lstStyle>
          <a:p>
            <a:r>
              <a:rPr lang="de-DE" sz="1400" b="0" strike="noStrike" spc="-1">
                <a:latin typeface="Times New Roman"/>
              </a:rPr>
              <a:t>&lt;footer&gt;</a:t>
            </a:r>
          </a:p>
        </p:txBody>
      </p:sp>
      <p:sp>
        <p:nvSpPr>
          <p:cNvPr id="95" name="PlaceHolder 6"/>
          <p:cNvSpPr>
            <a:spLocks noGrp="1"/>
          </p:cNvSpPr>
          <p:nvPr>
            <p:ph type="sldNum" idx="3"/>
          </p:nvPr>
        </p:nvSpPr>
        <p:spPr>
          <a:xfrm>
            <a:off x="4278960" y="10157400"/>
            <a:ext cx="3280680" cy="534240"/>
          </a:xfrm>
          <a:prstGeom prst="rect">
            <a:avLst/>
          </a:prstGeom>
          <a:noFill/>
          <a:ln w="0">
            <a:noFill/>
          </a:ln>
        </p:spPr>
        <p:txBody>
          <a:bodyPr lIns="0" tIns="0" rIns="0" bIns="0" anchor="b">
            <a:noAutofit/>
          </a:bodyPr>
          <a:lstStyle>
            <a:lvl1pPr algn="r">
              <a:buNone/>
              <a:defRPr lang="de-DE" sz="1400" b="0" strike="noStrike" spc="-1">
                <a:latin typeface="Times New Roman"/>
              </a:defRPr>
            </a:lvl1pPr>
          </a:lstStyle>
          <a:p>
            <a:pPr algn="r">
              <a:buNone/>
            </a:pPr>
            <a:fld id="{56D8E298-7190-4378-B51B-D31A3C554240}" type="slidenum">
              <a:rPr lang="de-DE" sz="1400" b="0" strike="noStrike" spc="-1">
                <a:latin typeface="Times New Roman"/>
              </a:rPr>
              <a:t>‹#›</a:t>
            </a:fld>
            <a:endParaRPr lang="de-D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noRot="1" noChangeAspect="1"/>
          </p:cNvSpPr>
          <p:nvPr>
            <p:ph type="sldImg"/>
          </p:nvPr>
        </p:nvSpPr>
        <p:spPr>
          <a:xfrm>
            <a:off x="920750" y="742950"/>
            <a:ext cx="4951413" cy="3713163"/>
          </a:xfrm>
          <a:prstGeom prst="rect">
            <a:avLst/>
          </a:prstGeom>
          <a:ln w="0">
            <a:noFill/>
          </a:ln>
        </p:spPr>
      </p:sp>
      <p:sp>
        <p:nvSpPr>
          <p:cNvPr id="170"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71" name="PlaceHolder 3"/>
          <p:cNvSpPr>
            <a:spLocks noGrp="1"/>
          </p:cNvSpPr>
          <p:nvPr>
            <p:ph type="sldNum" idx="4"/>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1C167196-E242-4346-B755-AC3E4C6136F2}" type="slidenum">
              <a:rPr lang="en-GB" sz="1200" b="0" strike="noStrike" spc="-1">
                <a:solidFill>
                  <a:srgbClr val="000000"/>
                </a:solidFill>
                <a:latin typeface="Arial"/>
                <a:ea typeface="+mn-ea"/>
              </a:rPr>
              <a:t>1</a:t>
            </a:fld>
            <a:endParaRPr lang="de-DE"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noRot="1" noChangeAspect="1"/>
          </p:cNvSpPr>
          <p:nvPr>
            <p:ph type="sldImg"/>
          </p:nvPr>
        </p:nvSpPr>
        <p:spPr>
          <a:xfrm>
            <a:off x="920880" y="743040"/>
            <a:ext cx="4951080" cy="3713040"/>
          </a:xfrm>
          <a:prstGeom prst="rect">
            <a:avLst/>
          </a:prstGeom>
          <a:ln w="0">
            <a:noFill/>
          </a:ln>
        </p:spPr>
      </p:sp>
      <p:sp>
        <p:nvSpPr>
          <p:cNvPr id="191"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92" name="PlaceHolder 3"/>
          <p:cNvSpPr>
            <a:spLocks noGrp="1"/>
          </p:cNvSpPr>
          <p:nvPr>
            <p:ph type="sldNum" idx="11"/>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12423BA5-CC07-498C-A454-80144AD0AAE4}" type="slidenum">
              <a:rPr lang="en-GB" sz="1200" b="0" strike="noStrike" spc="-1">
                <a:solidFill>
                  <a:srgbClr val="000000"/>
                </a:solidFill>
                <a:latin typeface="Arial"/>
                <a:ea typeface="+mn-ea"/>
              </a:rPr>
              <a:t>10</a:t>
            </a:fld>
            <a:endParaRPr lang="de-DE"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noRot="1" noChangeAspect="1"/>
          </p:cNvSpPr>
          <p:nvPr>
            <p:ph type="sldImg"/>
          </p:nvPr>
        </p:nvSpPr>
        <p:spPr>
          <a:xfrm>
            <a:off x="920750" y="742950"/>
            <a:ext cx="4951413" cy="3713163"/>
          </a:xfrm>
          <a:prstGeom prst="rect">
            <a:avLst/>
          </a:prstGeom>
          <a:ln w="0">
            <a:noFill/>
          </a:ln>
        </p:spPr>
      </p:sp>
      <p:sp>
        <p:nvSpPr>
          <p:cNvPr id="194"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dirty="0">
              <a:latin typeface="Arial"/>
            </a:endParaRPr>
          </a:p>
        </p:txBody>
      </p:sp>
      <p:sp>
        <p:nvSpPr>
          <p:cNvPr id="195" name="PlaceHolder 3"/>
          <p:cNvSpPr>
            <a:spLocks noGrp="1"/>
          </p:cNvSpPr>
          <p:nvPr>
            <p:ph type="sldNum" idx="12"/>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A094C437-461C-49DF-A5AA-8D3528A3C501}" type="slidenum">
              <a:rPr lang="en-GB" sz="1200" b="0" strike="noStrike" spc="-1">
                <a:solidFill>
                  <a:srgbClr val="000000"/>
                </a:solidFill>
                <a:latin typeface="Arial"/>
                <a:ea typeface="+mn-ea"/>
              </a:rPr>
              <a:t>11</a:t>
            </a:fld>
            <a:endParaRPr lang="de-DE"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noRot="1" noChangeAspect="1"/>
          </p:cNvSpPr>
          <p:nvPr>
            <p:ph type="sldImg"/>
          </p:nvPr>
        </p:nvSpPr>
        <p:spPr>
          <a:xfrm>
            <a:off x="920750" y="742950"/>
            <a:ext cx="4951413" cy="3713163"/>
          </a:xfrm>
          <a:prstGeom prst="rect">
            <a:avLst/>
          </a:prstGeom>
          <a:ln w="0">
            <a:noFill/>
          </a:ln>
        </p:spPr>
      </p:sp>
      <p:sp>
        <p:nvSpPr>
          <p:cNvPr id="194"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95" name="PlaceHolder 3"/>
          <p:cNvSpPr>
            <a:spLocks noGrp="1"/>
          </p:cNvSpPr>
          <p:nvPr>
            <p:ph type="sldNum" idx="12"/>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A094C437-461C-49DF-A5AA-8D3528A3C501}" type="slidenum">
              <a:rPr lang="en-GB" sz="1200" b="0" strike="noStrike" spc="-1">
                <a:solidFill>
                  <a:srgbClr val="000000"/>
                </a:solidFill>
                <a:latin typeface="Arial"/>
                <a:ea typeface="+mn-ea"/>
              </a:rPr>
              <a:t>12</a:t>
            </a:fld>
            <a:endParaRPr lang="de-DE" sz="1200" b="0" strike="noStrike" spc="-1">
              <a:latin typeface="Times New Roman"/>
            </a:endParaRPr>
          </a:p>
        </p:txBody>
      </p:sp>
    </p:spTree>
    <p:extLst>
      <p:ext uri="{BB962C8B-B14F-4D97-AF65-F5344CB8AC3E}">
        <p14:creationId xmlns:p14="http://schemas.microsoft.com/office/powerpoint/2010/main" val="4046368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ceHolder 1"/>
          <p:cNvSpPr>
            <a:spLocks noGrp="1" noRot="1" noChangeAspect="1"/>
          </p:cNvSpPr>
          <p:nvPr>
            <p:ph type="sldImg"/>
          </p:nvPr>
        </p:nvSpPr>
        <p:spPr>
          <a:xfrm>
            <a:off x="920880" y="743040"/>
            <a:ext cx="4951080" cy="3713040"/>
          </a:xfrm>
          <a:prstGeom prst="rect">
            <a:avLst/>
          </a:prstGeom>
          <a:ln w="0">
            <a:noFill/>
          </a:ln>
        </p:spPr>
      </p:sp>
      <p:sp>
        <p:nvSpPr>
          <p:cNvPr id="197"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98" name="PlaceHolder 3"/>
          <p:cNvSpPr>
            <a:spLocks noGrp="1"/>
          </p:cNvSpPr>
          <p:nvPr>
            <p:ph type="sldNum" idx="13"/>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4EDDC5E1-2042-4E9A-B3F6-B23E063F6061}" type="slidenum">
              <a:rPr lang="en-GB" sz="1200" b="0" strike="noStrike" spc="-1">
                <a:solidFill>
                  <a:srgbClr val="000000"/>
                </a:solidFill>
                <a:latin typeface="Arial"/>
                <a:ea typeface="+mn-ea"/>
              </a:rPr>
              <a:t>13</a:t>
            </a:fld>
            <a:endParaRPr lang="de-DE"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920750" y="742950"/>
            <a:ext cx="4951413" cy="3713163"/>
          </a:xfrm>
          <a:prstGeom prst="rect">
            <a:avLst/>
          </a:prstGeom>
          <a:ln w="0">
            <a:noFill/>
          </a:ln>
        </p:spPr>
      </p:sp>
      <p:sp>
        <p:nvSpPr>
          <p:cNvPr id="173"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74" name="PlaceHolder 3"/>
          <p:cNvSpPr>
            <a:spLocks noGrp="1"/>
          </p:cNvSpPr>
          <p:nvPr>
            <p:ph type="sldNum" idx="5"/>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A0755083-92FC-4D52-8E74-E5766686CBDD}" type="slidenum">
              <a:rPr lang="en-GB" sz="1200" b="0" strike="noStrike" spc="-1">
                <a:solidFill>
                  <a:srgbClr val="000000"/>
                </a:solidFill>
                <a:latin typeface="Arial"/>
                <a:ea typeface="+mn-ea"/>
              </a:rPr>
              <a:t>2</a:t>
            </a:fld>
            <a:endParaRPr lang="de-DE"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920750" y="742950"/>
            <a:ext cx="4951413" cy="3713163"/>
          </a:xfrm>
          <a:prstGeom prst="rect">
            <a:avLst/>
          </a:prstGeom>
          <a:ln w="0">
            <a:noFill/>
          </a:ln>
        </p:spPr>
      </p:sp>
      <p:sp>
        <p:nvSpPr>
          <p:cNvPr id="173"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74" name="PlaceHolder 3"/>
          <p:cNvSpPr>
            <a:spLocks noGrp="1"/>
          </p:cNvSpPr>
          <p:nvPr>
            <p:ph type="sldNum" idx="5"/>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A0755083-92FC-4D52-8E74-E5766686CBDD}" type="slidenum">
              <a:rPr lang="en-GB" sz="1200" b="0" strike="noStrike" spc="-1">
                <a:solidFill>
                  <a:srgbClr val="000000"/>
                </a:solidFill>
                <a:latin typeface="Arial"/>
                <a:ea typeface="+mn-ea"/>
              </a:rPr>
              <a:t>3</a:t>
            </a:fld>
            <a:endParaRPr lang="de-DE" sz="1200" b="0" strike="noStrike" spc="-1">
              <a:latin typeface="Times New Roman"/>
            </a:endParaRPr>
          </a:p>
        </p:txBody>
      </p:sp>
    </p:spTree>
    <p:extLst>
      <p:ext uri="{BB962C8B-B14F-4D97-AF65-F5344CB8AC3E}">
        <p14:creationId xmlns:p14="http://schemas.microsoft.com/office/powerpoint/2010/main" val="24601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920750" y="742950"/>
            <a:ext cx="4951413" cy="3713163"/>
          </a:xfrm>
          <a:prstGeom prst="rect">
            <a:avLst/>
          </a:prstGeom>
          <a:ln w="0">
            <a:noFill/>
          </a:ln>
        </p:spPr>
      </p:sp>
      <p:sp>
        <p:nvSpPr>
          <p:cNvPr id="173"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74" name="PlaceHolder 3"/>
          <p:cNvSpPr>
            <a:spLocks noGrp="1"/>
          </p:cNvSpPr>
          <p:nvPr>
            <p:ph type="sldNum" idx="5"/>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A0755083-92FC-4D52-8E74-E5766686CBDD}" type="slidenum">
              <a:rPr lang="en-GB" sz="1200" b="0" strike="noStrike" spc="-1">
                <a:solidFill>
                  <a:srgbClr val="000000"/>
                </a:solidFill>
                <a:latin typeface="Arial"/>
                <a:ea typeface="+mn-ea"/>
              </a:rPr>
              <a:t>4</a:t>
            </a:fld>
            <a:endParaRPr lang="de-DE" sz="1200" b="0" strike="noStrike" spc="-1">
              <a:latin typeface="Times New Roman"/>
            </a:endParaRPr>
          </a:p>
        </p:txBody>
      </p:sp>
    </p:spTree>
    <p:extLst>
      <p:ext uri="{BB962C8B-B14F-4D97-AF65-F5344CB8AC3E}">
        <p14:creationId xmlns:p14="http://schemas.microsoft.com/office/powerpoint/2010/main" val="1404230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noRot="1" noChangeAspect="1"/>
          </p:cNvSpPr>
          <p:nvPr>
            <p:ph type="sldImg"/>
          </p:nvPr>
        </p:nvSpPr>
        <p:spPr>
          <a:xfrm>
            <a:off x="920880" y="743040"/>
            <a:ext cx="4951080" cy="3713040"/>
          </a:xfrm>
          <a:prstGeom prst="rect">
            <a:avLst/>
          </a:prstGeom>
          <a:ln w="0">
            <a:noFill/>
          </a:ln>
        </p:spPr>
      </p:sp>
      <p:sp>
        <p:nvSpPr>
          <p:cNvPr id="176"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77" name="PlaceHolder 3"/>
          <p:cNvSpPr>
            <a:spLocks noGrp="1"/>
          </p:cNvSpPr>
          <p:nvPr>
            <p:ph type="sldNum" idx="6"/>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FF265182-E020-4CB2-81E7-FB8AA04BF95C}" type="slidenum">
              <a:rPr lang="en-GB" sz="1200" b="0" strike="noStrike" spc="-1">
                <a:solidFill>
                  <a:srgbClr val="000000"/>
                </a:solidFill>
                <a:latin typeface="Arial"/>
                <a:ea typeface="+mn-ea"/>
              </a:rPr>
              <a:t>5</a:t>
            </a:fld>
            <a:endParaRPr lang="de-DE"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noRot="1" noChangeAspect="1"/>
          </p:cNvSpPr>
          <p:nvPr>
            <p:ph type="sldImg"/>
          </p:nvPr>
        </p:nvSpPr>
        <p:spPr>
          <a:xfrm>
            <a:off x="920750" y="742950"/>
            <a:ext cx="4951413" cy="3713163"/>
          </a:xfrm>
          <a:prstGeom prst="rect">
            <a:avLst/>
          </a:prstGeom>
          <a:ln w="0">
            <a:noFill/>
          </a:ln>
        </p:spPr>
      </p:sp>
      <p:sp>
        <p:nvSpPr>
          <p:cNvPr id="179"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80" name="PlaceHolder 3"/>
          <p:cNvSpPr>
            <a:spLocks noGrp="1"/>
          </p:cNvSpPr>
          <p:nvPr>
            <p:ph type="sldNum" idx="7"/>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698E7490-7771-484A-9F55-E1AA6331A374}" type="slidenum">
              <a:rPr lang="en-GB" sz="1200" b="0" strike="noStrike" spc="-1">
                <a:solidFill>
                  <a:srgbClr val="000000"/>
                </a:solidFill>
                <a:latin typeface="Arial"/>
                <a:ea typeface="+mn-ea"/>
              </a:rPr>
              <a:t>6</a:t>
            </a:fld>
            <a:endParaRPr lang="de-DE"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noRot="1" noChangeAspect="1"/>
          </p:cNvSpPr>
          <p:nvPr>
            <p:ph type="sldImg"/>
          </p:nvPr>
        </p:nvSpPr>
        <p:spPr>
          <a:xfrm>
            <a:off x="920750" y="742950"/>
            <a:ext cx="4951413" cy="3713163"/>
          </a:xfrm>
          <a:prstGeom prst="rect">
            <a:avLst/>
          </a:prstGeom>
          <a:ln w="0">
            <a:noFill/>
          </a:ln>
        </p:spPr>
      </p:sp>
      <p:sp>
        <p:nvSpPr>
          <p:cNvPr id="182"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83" name="PlaceHolder 3"/>
          <p:cNvSpPr>
            <a:spLocks noGrp="1"/>
          </p:cNvSpPr>
          <p:nvPr>
            <p:ph type="sldNum" idx="8"/>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4BCDEF84-77E2-40A2-AF34-36EB699B4038}" type="slidenum">
              <a:rPr lang="en-GB" sz="1200" b="0" strike="noStrike" spc="-1">
                <a:solidFill>
                  <a:srgbClr val="000000"/>
                </a:solidFill>
                <a:latin typeface="Arial"/>
                <a:ea typeface="+mn-ea"/>
              </a:rPr>
              <a:t>7</a:t>
            </a:fld>
            <a:endParaRPr lang="de-DE"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noRot="1" noChangeAspect="1"/>
          </p:cNvSpPr>
          <p:nvPr>
            <p:ph type="sldImg"/>
          </p:nvPr>
        </p:nvSpPr>
        <p:spPr>
          <a:xfrm>
            <a:off x="920750" y="742950"/>
            <a:ext cx="4951413" cy="3713163"/>
          </a:xfrm>
          <a:prstGeom prst="rect">
            <a:avLst/>
          </a:prstGeom>
          <a:ln w="0">
            <a:noFill/>
          </a:ln>
        </p:spPr>
      </p:sp>
      <p:sp>
        <p:nvSpPr>
          <p:cNvPr id="185"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86" name="PlaceHolder 3"/>
          <p:cNvSpPr>
            <a:spLocks noGrp="1"/>
          </p:cNvSpPr>
          <p:nvPr>
            <p:ph type="sldNum" idx="9"/>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AF8C7D73-6F66-4536-B407-38D610A5C05E}" type="slidenum">
              <a:rPr lang="en-GB" sz="1200" b="0" strike="noStrike" spc="-1">
                <a:solidFill>
                  <a:srgbClr val="000000"/>
                </a:solidFill>
                <a:latin typeface="Arial"/>
                <a:ea typeface="+mn-ea"/>
              </a:rPr>
              <a:t>8</a:t>
            </a:fld>
            <a:endParaRPr lang="de-DE"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noRot="1" noChangeAspect="1"/>
          </p:cNvSpPr>
          <p:nvPr>
            <p:ph type="sldImg"/>
          </p:nvPr>
        </p:nvSpPr>
        <p:spPr>
          <a:xfrm>
            <a:off x="920750" y="742950"/>
            <a:ext cx="4951413" cy="3713163"/>
          </a:xfrm>
          <a:prstGeom prst="rect">
            <a:avLst/>
          </a:prstGeom>
          <a:ln w="0">
            <a:noFill/>
          </a:ln>
        </p:spPr>
      </p:sp>
      <p:sp>
        <p:nvSpPr>
          <p:cNvPr id="188" name="PlaceHolder 2"/>
          <p:cNvSpPr>
            <a:spLocks noGrp="1"/>
          </p:cNvSpPr>
          <p:nvPr>
            <p:ph type="body"/>
          </p:nvPr>
        </p:nvSpPr>
        <p:spPr>
          <a:xfrm>
            <a:off x="679320" y="4705200"/>
            <a:ext cx="5433840" cy="4456080"/>
          </a:xfrm>
          <a:prstGeom prst="rect">
            <a:avLst/>
          </a:prstGeom>
          <a:noFill/>
          <a:ln w="0">
            <a:noFill/>
          </a:ln>
        </p:spPr>
        <p:txBody>
          <a:bodyPr lIns="0" tIns="0" rIns="0" bIns="0" numCol="1" spcCol="0" anchor="t">
            <a:noAutofit/>
          </a:bodyPr>
          <a:lstStyle/>
          <a:p>
            <a:endParaRPr lang="de-DE" sz="2000" b="0" strike="noStrike" spc="-1">
              <a:latin typeface="Arial"/>
            </a:endParaRPr>
          </a:p>
        </p:txBody>
      </p:sp>
      <p:sp>
        <p:nvSpPr>
          <p:cNvPr id="189" name="PlaceHolder 3"/>
          <p:cNvSpPr>
            <a:spLocks noGrp="1"/>
          </p:cNvSpPr>
          <p:nvPr>
            <p:ph type="sldNum" idx="10"/>
          </p:nvPr>
        </p:nvSpPr>
        <p:spPr>
          <a:xfrm>
            <a:off x="3848040" y="9408960"/>
            <a:ext cx="2943000" cy="493560"/>
          </a:xfrm>
          <a:prstGeom prst="rect">
            <a:avLst/>
          </a:prstGeom>
          <a:noFill/>
          <a:ln w="0">
            <a:noFill/>
          </a:ln>
        </p:spPr>
        <p:txBody>
          <a:bodyPr lIns="0" tIns="0" rIns="0" bIns="0" numCol="1" spcCol="0" anchor="b">
            <a:noAutofit/>
          </a:bodyPr>
          <a:lstStyle>
            <a:lvl1pPr algn="r">
              <a:lnSpc>
                <a:spcPct val="100000"/>
              </a:lnSpc>
              <a:buNone/>
              <a:defRPr lang="en-GB" sz="1200" b="0" strike="noStrike" spc="-1">
                <a:solidFill>
                  <a:srgbClr val="000000"/>
                </a:solidFill>
                <a:latin typeface="Arial"/>
                <a:ea typeface="+mn-ea"/>
              </a:defRPr>
            </a:lvl1pPr>
          </a:lstStyle>
          <a:p>
            <a:pPr algn="r">
              <a:lnSpc>
                <a:spcPct val="100000"/>
              </a:lnSpc>
              <a:buNone/>
            </a:pPr>
            <a:fld id="{F63C618D-663E-4CE9-A318-CC481EBDB7F1}" type="slidenum">
              <a:rPr lang="en-GB" sz="1200" b="0" strike="noStrike" spc="-1">
                <a:solidFill>
                  <a:srgbClr val="000000"/>
                </a:solidFill>
                <a:latin typeface="Arial"/>
                <a:ea typeface="+mn-ea"/>
              </a:rPr>
              <a:t>9</a:t>
            </a:fld>
            <a:endParaRPr lang="de-DE"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31"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32"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de-DE"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3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3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3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37"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39"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40"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41"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42"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43"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44"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de-DE"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55"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de-D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57"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de-DE"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5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de-DE" sz="3200" b="0" strike="noStrike" spc="-1">
              <a:latin typeface="Arial"/>
            </a:endParaRPr>
          </a:p>
        </p:txBody>
      </p:sp>
      <p:sp>
        <p:nvSpPr>
          <p:cNvPr id="6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de-DE"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de-D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6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6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de-DE" sz="3200" b="0" strike="noStrike" spc="-1">
              <a:latin typeface="Arial"/>
            </a:endParaRPr>
          </a:p>
        </p:txBody>
      </p:sp>
      <p:sp>
        <p:nvSpPr>
          <p:cNvPr id="66"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10"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68"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de-DE" sz="3200" b="0" strike="noStrike" spc="-1">
              <a:latin typeface="Arial"/>
            </a:endParaRPr>
          </a:p>
        </p:txBody>
      </p:sp>
      <p:sp>
        <p:nvSpPr>
          <p:cNvPr id="6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70"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7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7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74"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de-DE"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76"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77"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de-DE"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7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2"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84"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5"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6"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7"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8"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89"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de-DE"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12"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de-DE"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1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de-DE" sz="3200" b="0" strike="noStrike" spc="-1">
              <a:latin typeface="Arial"/>
            </a:endParaRPr>
          </a:p>
        </p:txBody>
      </p:sp>
      <p:sp>
        <p:nvSpPr>
          <p:cNvPr id="15"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de-DE"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19"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20"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de-DE" sz="3200" b="0" strike="noStrike" spc="-1">
              <a:latin typeface="Arial"/>
            </a:endParaRPr>
          </a:p>
        </p:txBody>
      </p:sp>
      <p:sp>
        <p:nvSpPr>
          <p:cNvPr id="21"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2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de-DE" sz="3200" b="0" strike="noStrike" spc="-1">
              <a:latin typeface="Arial"/>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25"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endParaRPr lang="de-DE" sz="4400" b="0" strike="noStrike" spc="-1">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de-DE" sz="3200" b="0" strike="noStrike" spc="-1">
              <a:latin typeface="Arial"/>
            </a:endParaRPr>
          </a:p>
        </p:txBody>
      </p:sp>
      <p:sp>
        <p:nvSpPr>
          <p:cNvPr id="29"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de-DE"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2" hidden="1"/>
          <p:cNvSpPr/>
          <p:nvPr/>
        </p:nvSpPr>
        <p:spPr>
          <a:xfrm>
            <a:off x="0" y="0"/>
            <a:ext cx="9142200" cy="742680"/>
          </a:xfrm>
          <a:prstGeom prst="rect">
            <a:avLst/>
          </a:prstGeom>
          <a:solidFill>
            <a:srgbClr val="00A6EB"/>
          </a:solidFill>
          <a:ln w="0">
            <a:noFill/>
          </a:ln>
        </p:spPr>
        <p:style>
          <a:lnRef idx="0">
            <a:scrgbClr r="0" g="0" b="0"/>
          </a:lnRef>
          <a:fillRef idx="0">
            <a:scrgbClr r="0" g="0" b="0"/>
          </a:fillRef>
          <a:effectRef idx="0">
            <a:scrgbClr r="0" g="0" b="0"/>
          </a:effectRef>
          <a:fontRef idx="minor"/>
        </p:style>
      </p:sp>
      <p:sp>
        <p:nvSpPr>
          <p:cNvPr id="10" name="Rectangle 5" hidden="1"/>
          <p:cNvSpPr/>
          <p:nvPr/>
        </p:nvSpPr>
        <p:spPr>
          <a:xfrm>
            <a:off x="282600" y="6280200"/>
            <a:ext cx="7591320" cy="39816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buNone/>
            </a:pPr>
            <a:r>
              <a:rPr lang="en-GB" sz="900" b="1" strike="noStrike" spc="-1">
                <a:solidFill>
                  <a:srgbClr val="808080"/>
                </a:solidFill>
                <a:latin typeface="Arial"/>
                <a:ea typeface="DejaVu Sans"/>
              </a:rPr>
              <a:t>Wolfgang Lohmann</a:t>
            </a:r>
            <a:r>
              <a:rPr lang="en-GB" sz="900" b="0" strike="noStrike" spc="-1">
                <a:solidFill>
                  <a:srgbClr val="808080"/>
                </a:solidFill>
                <a:latin typeface="Arial"/>
                <a:ea typeface="DejaVu Sans"/>
              </a:rPr>
              <a:t>  |  24.06.2014 |  </a:t>
            </a:r>
            <a:r>
              <a:rPr lang="en-GB" sz="900" b="1" strike="noStrike" spc="-1">
                <a:solidFill>
                  <a:srgbClr val="808080"/>
                </a:solidFill>
                <a:latin typeface="Arial"/>
                <a:ea typeface="DejaVu Sans"/>
              </a:rPr>
              <a:t>Page </a:t>
            </a:r>
            <a:fld id="{5AB14B4E-E387-4D6F-9744-8D5FD3D8372B}" type="slidenum">
              <a:rPr lang="en-GB" sz="900" b="1" strike="noStrike" spc="-1">
                <a:solidFill>
                  <a:srgbClr val="808080"/>
                </a:solidFill>
                <a:latin typeface="Arial"/>
                <a:ea typeface="DejaVu Sans"/>
              </a:rPr>
              <a:t>‹#›</a:t>
            </a:fld>
            <a:endParaRPr lang="de-DE" sz="900" b="0" strike="noStrike" spc="-1">
              <a:latin typeface="Arial"/>
            </a:endParaRPr>
          </a:p>
        </p:txBody>
      </p:sp>
      <p:pic>
        <p:nvPicPr>
          <p:cNvPr id="2" name="Picture 25" descr="CMSLogo"/>
          <p:cNvPicPr/>
          <p:nvPr/>
        </p:nvPicPr>
        <p:blipFill>
          <a:blip r:embed="rId14"/>
          <a:stretch/>
        </p:blipFill>
        <p:spPr>
          <a:xfrm>
            <a:off x="0" y="0"/>
            <a:ext cx="898200" cy="898200"/>
          </a:xfrm>
          <a:prstGeom prst="rect">
            <a:avLst/>
          </a:prstGeom>
          <a:ln w="0">
            <a:noFill/>
          </a:ln>
        </p:spPr>
      </p:pic>
      <p:sp>
        <p:nvSpPr>
          <p:cNvPr id="3" name="Rectangle 2"/>
          <p:cNvSpPr/>
          <p:nvPr/>
        </p:nvSpPr>
        <p:spPr>
          <a:xfrm>
            <a:off x="0" y="0"/>
            <a:ext cx="9142200" cy="898200"/>
          </a:xfrm>
          <a:prstGeom prst="rect">
            <a:avLst/>
          </a:prstGeom>
          <a:solidFill>
            <a:srgbClr val="00A6EB"/>
          </a:solidFill>
          <a:ln w="0">
            <a:noFill/>
          </a:ln>
        </p:spPr>
        <p:style>
          <a:lnRef idx="0">
            <a:scrgbClr r="0" g="0" b="0"/>
          </a:lnRef>
          <a:fillRef idx="0">
            <a:scrgbClr r="0" g="0" b="0"/>
          </a:fillRef>
          <a:effectRef idx="0">
            <a:scrgbClr r="0" g="0" b="0"/>
          </a:effectRef>
          <a:fontRef idx="minor"/>
        </p:style>
      </p:sp>
      <p:sp>
        <p:nvSpPr>
          <p:cNvPr id="4" name="Text Box 16"/>
          <p:cNvSpPr/>
          <p:nvPr/>
        </p:nvSpPr>
        <p:spPr>
          <a:xfrm>
            <a:off x="2003400" y="2481120"/>
            <a:ext cx="2854080" cy="334800"/>
          </a:xfrm>
          <a:prstGeom prst="rect">
            <a:avLst/>
          </a:prstGeom>
          <a:noFill/>
          <a:ln w="0">
            <a:noFill/>
          </a:ln>
        </p:spPr>
        <p:style>
          <a:lnRef idx="0">
            <a:scrgbClr r="0" g="0" b="0"/>
          </a:lnRef>
          <a:fillRef idx="0">
            <a:scrgbClr r="0" g="0" b="0"/>
          </a:fillRef>
          <a:effectRef idx="0">
            <a:scrgbClr r="0" g="0" b="0"/>
          </a:effectRef>
          <a:fontRef idx="minor"/>
        </p:style>
      </p:sp>
      <p:pic>
        <p:nvPicPr>
          <p:cNvPr id="5" name="Picture 25" descr="CMSLogo"/>
          <p:cNvPicPr/>
          <p:nvPr/>
        </p:nvPicPr>
        <p:blipFill>
          <a:blip r:embed="rId14"/>
          <a:stretch/>
        </p:blipFill>
        <p:spPr>
          <a:xfrm>
            <a:off x="0" y="0"/>
            <a:ext cx="898200" cy="898200"/>
          </a:xfrm>
          <a:prstGeom prst="rect">
            <a:avLst/>
          </a:prstGeom>
          <a:ln w="0">
            <a:noFill/>
          </a:ln>
        </p:spPr>
      </p:pic>
      <p:sp>
        <p:nvSpPr>
          <p:cNvPr id="6" name="Rectangle 5"/>
          <p:cNvSpPr/>
          <p:nvPr/>
        </p:nvSpPr>
        <p:spPr>
          <a:xfrm>
            <a:off x="282600" y="6280200"/>
            <a:ext cx="7591320" cy="39816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buNone/>
            </a:pPr>
            <a:r>
              <a:rPr lang="en-GB" sz="900" b="1" strike="noStrike" spc="-1" dirty="0">
                <a:solidFill>
                  <a:srgbClr val="808080"/>
                </a:solidFill>
                <a:latin typeface="Arial"/>
                <a:ea typeface="DejaVu Sans"/>
              </a:rPr>
              <a:t>Wolfgang Lohmann</a:t>
            </a:r>
            <a:r>
              <a:rPr lang="en-GB" sz="900" b="0" strike="noStrike" spc="-1" dirty="0">
                <a:solidFill>
                  <a:srgbClr val="808080"/>
                </a:solidFill>
                <a:latin typeface="Arial"/>
                <a:ea typeface="DejaVu Sans"/>
              </a:rPr>
              <a:t>  05.03.2023 |  </a:t>
            </a:r>
            <a:r>
              <a:rPr lang="en-GB" sz="900" b="1" strike="noStrike" spc="-1" dirty="0">
                <a:solidFill>
                  <a:srgbClr val="808080"/>
                </a:solidFill>
                <a:latin typeface="Arial"/>
                <a:ea typeface="DejaVu Sans"/>
              </a:rPr>
              <a:t>Page </a:t>
            </a:r>
            <a:fld id="{C78848DE-A5CA-4065-9A6B-208D7DF01445}" type="slidenum">
              <a:rPr lang="en-GB" sz="900" b="1" strike="noStrike" spc="-1">
                <a:solidFill>
                  <a:srgbClr val="808080"/>
                </a:solidFill>
                <a:latin typeface="Arial"/>
                <a:ea typeface="DejaVu Sans"/>
              </a:rPr>
              <a:t>‹#›</a:t>
            </a:fld>
            <a:endParaRPr lang="de-DE" sz="900" b="0" strike="noStrike" spc="-1" dirty="0">
              <a:latin typeface="Arial"/>
            </a:endParaRPr>
          </a:p>
        </p:txBody>
      </p:sp>
      <p:sp>
        <p:nvSpPr>
          <p:cNvPr id="7" name="PlaceHolder 1"/>
          <p:cNvSpPr>
            <a:spLocks noGrp="1"/>
          </p:cNvSpPr>
          <p:nvPr>
            <p:ph type="title"/>
          </p:nvPr>
        </p:nvSpPr>
        <p:spPr>
          <a:xfrm>
            <a:off x="457200" y="273600"/>
            <a:ext cx="8228880" cy="1144440"/>
          </a:xfrm>
          <a:prstGeom prst="rect">
            <a:avLst/>
          </a:prstGeom>
          <a:noFill/>
          <a:ln w="0">
            <a:noFill/>
          </a:ln>
        </p:spPr>
        <p:txBody>
          <a:bodyPr lIns="0" tIns="0" rIns="0" bIns="0" anchor="ctr">
            <a:noAutofit/>
          </a:bodyPr>
          <a:lstStyle/>
          <a:p>
            <a:r>
              <a:rPr lang="de-DE" sz="1800" b="0" strike="noStrike" spc="-1">
                <a:latin typeface="Arial"/>
              </a:rPr>
              <a:t>Click to edit the title text format</a:t>
            </a:r>
          </a:p>
        </p:txBody>
      </p:sp>
      <p:sp>
        <p:nvSpPr>
          <p:cNvPr id="8"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de-DE" sz="2800" b="0" strike="noStrike" spc="-1">
                <a:latin typeface="Arial"/>
              </a:rPr>
              <a:t>Second Outline Level</a:t>
            </a:r>
          </a:p>
          <a:p>
            <a:pPr marL="1296000" lvl="2" indent="-288000">
              <a:spcBef>
                <a:spcPts val="850"/>
              </a:spcBef>
              <a:buClr>
                <a:srgbClr val="000000"/>
              </a:buClr>
              <a:buSzPct val="45000"/>
              <a:buFont typeface="Wingdings" charset="2"/>
              <a:buChar char=""/>
            </a:pPr>
            <a:r>
              <a:rPr lang="de-DE" sz="2400" b="0" strike="noStrike" spc="-1">
                <a:latin typeface="Arial"/>
              </a:rPr>
              <a:t>Third Outline Level</a:t>
            </a:r>
          </a:p>
          <a:p>
            <a:pPr marL="1728000" lvl="3" indent="-216000">
              <a:spcBef>
                <a:spcPts val="567"/>
              </a:spcBef>
              <a:buClr>
                <a:srgbClr val="000000"/>
              </a:buClr>
              <a:buSzPct val="75000"/>
              <a:buFont typeface="Symbol" charset="2"/>
              <a:buChar char=""/>
            </a:pPr>
            <a:r>
              <a:rPr lang="de-DE" sz="2000" b="0" strike="noStrike" spc="-1">
                <a:latin typeface="Arial"/>
              </a:rPr>
              <a:t>Fourth Outline Level</a:t>
            </a:r>
          </a:p>
          <a:p>
            <a:pPr marL="2160000" lvl="4" indent="-216000">
              <a:spcBef>
                <a:spcPts val="283"/>
              </a:spcBef>
              <a:buClr>
                <a:srgbClr val="000000"/>
              </a:buClr>
              <a:buSzPct val="45000"/>
              <a:buFont typeface="Wingdings" charset="2"/>
              <a:buChar char=""/>
            </a:pPr>
            <a:r>
              <a:rPr lang="de-DE" sz="2000" b="0" strike="noStrike" spc="-1">
                <a:latin typeface="Arial"/>
              </a:rPr>
              <a:t>Fifth Outline Level</a:t>
            </a:r>
          </a:p>
          <a:p>
            <a:pPr marL="2592000" lvl="5" indent="-216000">
              <a:spcBef>
                <a:spcPts val="283"/>
              </a:spcBef>
              <a:buClr>
                <a:srgbClr val="000000"/>
              </a:buClr>
              <a:buSzPct val="45000"/>
              <a:buFont typeface="Wingdings" charset="2"/>
              <a:buChar char=""/>
            </a:pPr>
            <a:r>
              <a:rPr lang="de-DE" sz="2000" b="0" strike="noStrike" spc="-1">
                <a:latin typeface="Arial"/>
              </a:rPr>
              <a:t>Sixth Outline Level</a:t>
            </a:r>
          </a:p>
          <a:p>
            <a:pPr marL="3024000" lvl="6" indent="-216000">
              <a:spcBef>
                <a:spcPts val="283"/>
              </a:spcBef>
              <a:buClr>
                <a:srgbClr val="000000"/>
              </a:buClr>
              <a:buSzPct val="45000"/>
              <a:buFont typeface="Wingdings" charset="2"/>
              <a:buChar char=""/>
            </a:pPr>
            <a:r>
              <a:rPr lang="de-DE"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Rectangle 2" hidden="1"/>
          <p:cNvSpPr/>
          <p:nvPr/>
        </p:nvSpPr>
        <p:spPr>
          <a:xfrm>
            <a:off x="0" y="0"/>
            <a:ext cx="9142200" cy="742680"/>
          </a:xfrm>
          <a:prstGeom prst="rect">
            <a:avLst/>
          </a:prstGeom>
          <a:solidFill>
            <a:srgbClr val="00A6EB"/>
          </a:solidFill>
          <a:ln w="0">
            <a:noFill/>
          </a:ln>
        </p:spPr>
        <p:style>
          <a:lnRef idx="0">
            <a:scrgbClr r="0" g="0" b="0"/>
          </a:lnRef>
          <a:fillRef idx="0">
            <a:scrgbClr r="0" g="0" b="0"/>
          </a:fillRef>
          <a:effectRef idx="0">
            <a:scrgbClr r="0" g="0" b="0"/>
          </a:effectRef>
          <a:fontRef idx="minor"/>
        </p:style>
      </p:sp>
      <p:sp>
        <p:nvSpPr>
          <p:cNvPr id="46" name="Rectangle 5" hidden="1"/>
          <p:cNvSpPr/>
          <p:nvPr/>
        </p:nvSpPr>
        <p:spPr>
          <a:xfrm>
            <a:off x="282600" y="6280200"/>
            <a:ext cx="7591320" cy="39816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buNone/>
            </a:pPr>
            <a:r>
              <a:rPr lang="en-GB" sz="900" b="1" strike="noStrike" spc="-1">
                <a:solidFill>
                  <a:srgbClr val="808080"/>
                </a:solidFill>
                <a:latin typeface="Arial"/>
                <a:ea typeface="DejaVu Sans"/>
              </a:rPr>
              <a:t>Wolfgang Lohmann</a:t>
            </a:r>
            <a:r>
              <a:rPr lang="en-GB" sz="900" b="0" strike="noStrike" spc="-1">
                <a:solidFill>
                  <a:srgbClr val="808080"/>
                </a:solidFill>
                <a:latin typeface="Arial"/>
                <a:ea typeface="DejaVu Sans"/>
              </a:rPr>
              <a:t>  |  24.06.2014 |  </a:t>
            </a:r>
            <a:r>
              <a:rPr lang="en-GB" sz="900" b="1" strike="noStrike" spc="-1">
                <a:solidFill>
                  <a:srgbClr val="808080"/>
                </a:solidFill>
                <a:latin typeface="Arial"/>
                <a:ea typeface="DejaVu Sans"/>
              </a:rPr>
              <a:t>Page </a:t>
            </a:r>
            <a:fld id="{294A4834-3845-4901-9EF0-F31687A6BC68}" type="slidenum">
              <a:rPr lang="en-GB" sz="900" b="1" strike="noStrike" spc="-1">
                <a:solidFill>
                  <a:srgbClr val="808080"/>
                </a:solidFill>
                <a:latin typeface="Arial"/>
                <a:ea typeface="DejaVu Sans"/>
              </a:rPr>
              <a:t>‹#›</a:t>
            </a:fld>
            <a:endParaRPr lang="de-DE" sz="900" b="0" strike="noStrike" spc="-1">
              <a:latin typeface="Arial"/>
            </a:endParaRPr>
          </a:p>
        </p:txBody>
      </p:sp>
      <p:pic>
        <p:nvPicPr>
          <p:cNvPr id="47" name="Picture 25" descr="CMSLogo"/>
          <p:cNvPicPr/>
          <p:nvPr/>
        </p:nvPicPr>
        <p:blipFill>
          <a:blip r:embed="rId14"/>
          <a:stretch/>
        </p:blipFill>
        <p:spPr>
          <a:xfrm>
            <a:off x="0" y="0"/>
            <a:ext cx="898200" cy="898200"/>
          </a:xfrm>
          <a:prstGeom prst="rect">
            <a:avLst/>
          </a:prstGeom>
          <a:ln w="0">
            <a:noFill/>
          </a:ln>
        </p:spPr>
      </p:pic>
      <p:sp>
        <p:nvSpPr>
          <p:cNvPr id="48" name="Rectangle 2"/>
          <p:cNvSpPr/>
          <p:nvPr/>
        </p:nvSpPr>
        <p:spPr>
          <a:xfrm>
            <a:off x="0" y="0"/>
            <a:ext cx="9142200" cy="898200"/>
          </a:xfrm>
          <a:prstGeom prst="rect">
            <a:avLst/>
          </a:prstGeom>
          <a:solidFill>
            <a:srgbClr val="00A6EB"/>
          </a:solidFill>
          <a:ln w="0">
            <a:noFill/>
          </a:ln>
        </p:spPr>
        <p:style>
          <a:lnRef idx="0">
            <a:scrgbClr r="0" g="0" b="0"/>
          </a:lnRef>
          <a:fillRef idx="0">
            <a:scrgbClr r="0" g="0" b="0"/>
          </a:fillRef>
          <a:effectRef idx="0">
            <a:scrgbClr r="0" g="0" b="0"/>
          </a:effectRef>
          <a:fontRef idx="minor"/>
        </p:style>
      </p:sp>
      <p:sp>
        <p:nvSpPr>
          <p:cNvPr id="49" name="Text Box 16"/>
          <p:cNvSpPr/>
          <p:nvPr/>
        </p:nvSpPr>
        <p:spPr>
          <a:xfrm>
            <a:off x="2003400" y="2481120"/>
            <a:ext cx="2854080" cy="334800"/>
          </a:xfrm>
          <a:prstGeom prst="rect">
            <a:avLst/>
          </a:prstGeom>
          <a:noFill/>
          <a:ln w="0">
            <a:noFill/>
          </a:ln>
        </p:spPr>
        <p:style>
          <a:lnRef idx="0">
            <a:scrgbClr r="0" g="0" b="0"/>
          </a:lnRef>
          <a:fillRef idx="0">
            <a:scrgbClr r="0" g="0" b="0"/>
          </a:fillRef>
          <a:effectRef idx="0">
            <a:scrgbClr r="0" g="0" b="0"/>
          </a:effectRef>
          <a:fontRef idx="minor"/>
        </p:style>
      </p:sp>
      <p:pic>
        <p:nvPicPr>
          <p:cNvPr id="50" name="Picture 25" descr="CMSLogo"/>
          <p:cNvPicPr/>
          <p:nvPr/>
        </p:nvPicPr>
        <p:blipFill>
          <a:blip r:embed="rId14"/>
          <a:stretch/>
        </p:blipFill>
        <p:spPr>
          <a:xfrm>
            <a:off x="0" y="0"/>
            <a:ext cx="898200" cy="898200"/>
          </a:xfrm>
          <a:prstGeom prst="rect">
            <a:avLst/>
          </a:prstGeom>
          <a:ln w="0">
            <a:noFill/>
          </a:ln>
        </p:spPr>
      </p:pic>
      <p:sp>
        <p:nvSpPr>
          <p:cNvPr id="51" name="Rectangle 5"/>
          <p:cNvSpPr/>
          <p:nvPr/>
        </p:nvSpPr>
        <p:spPr>
          <a:xfrm>
            <a:off x="282600" y="6280200"/>
            <a:ext cx="7591320" cy="398160"/>
          </a:xfrm>
          <a:prstGeom prst="rect">
            <a:avLst/>
          </a:prstGeom>
          <a:noFill/>
          <a:ln w="0">
            <a:noFill/>
          </a:ln>
        </p:spPr>
        <p:style>
          <a:lnRef idx="0">
            <a:scrgbClr r="0" g="0" b="0"/>
          </a:lnRef>
          <a:fillRef idx="0">
            <a:scrgbClr r="0" g="0" b="0"/>
          </a:fillRef>
          <a:effectRef idx="0">
            <a:scrgbClr r="0" g="0" b="0"/>
          </a:effectRef>
          <a:fontRef idx="minor"/>
        </p:style>
        <p:txBody>
          <a:bodyPr lIns="90000" tIns="45000" rIns="0" bIns="45000" anchor="ctr">
            <a:noAutofit/>
          </a:bodyPr>
          <a:lstStyle/>
          <a:p>
            <a:pPr algn="r">
              <a:lnSpc>
                <a:spcPct val="100000"/>
              </a:lnSpc>
              <a:buNone/>
            </a:pPr>
            <a:r>
              <a:rPr lang="en-GB" sz="900" b="1" strike="noStrike" spc="-1">
                <a:solidFill>
                  <a:srgbClr val="808080"/>
                </a:solidFill>
                <a:latin typeface="Arial"/>
                <a:ea typeface="DejaVu Sans"/>
              </a:rPr>
              <a:t>Wolfgang Lohmann</a:t>
            </a:r>
            <a:r>
              <a:rPr lang="en-GB" sz="900" b="0" strike="noStrike" spc="-1">
                <a:solidFill>
                  <a:srgbClr val="808080"/>
                </a:solidFill>
                <a:latin typeface="Arial"/>
                <a:ea typeface="DejaVu Sans"/>
              </a:rPr>
              <a:t>  29.09.2022 |  </a:t>
            </a:r>
            <a:r>
              <a:rPr lang="en-GB" sz="900" b="1" strike="noStrike" spc="-1">
                <a:solidFill>
                  <a:srgbClr val="808080"/>
                </a:solidFill>
                <a:latin typeface="Arial"/>
                <a:ea typeface="DejaVu Sans"/>
              </a:rPr>
              <a:t>Page </a:t>
            </a:r>
            <a:fld id="{982B8B51-4982-4A87-9873-84C2BFCF4874}" type="slidenum">
              <a:rPr lang="en-GB" sz="900" b="1" strike="noStrike" spc="-1">
                <a:solidFill>
                  <a:srgbClr val="808080"/>
                </a:solidFill>
                <a:latin typeface="Arial"/>
                <a:ea typeface="DejaVu Sans"/>
              </a:rPr>
              <a:t>‹#›</a:t>
            </a:fld>
            <a:endParaRPr lang="de-DE" sz="900" b="0" strike="noStrike" spc="-1">
              <a:latin typeface="Arial"/>
            </a:endParaRPr>
          </a:p>
        </p:txBody>
      </p:sp>
      <p:sp>
        <p:nvSpPr>
          <p:cNvPr id="5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buNone/>
            </a:pPr>
            <a:r>
              <a:rPr lang="de-DE" sz="4400" b="0" strike="noStrike" spc="-1">
                <a:latin typeface="Arial"/>
              </a:rPr>
              <a:t>Click to edit the title text format</a:t>
            </a:r>
          </a:p>
        </p:txBody>
      </p:sp>
      <p:sp>
        <p:nvSpPr>
          <p:cNvPr id="53"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de-DE" sz="2800" b="0" strike="noStrike" spc="-1">
                <a:latin typeface="Arial"/>
              </a:rPr>
              <a:t>Second Outline Level</a:t>
            </a:r>
          </a:p>
          <a:p>
            <a:pPr marL="1296000" lvl="2" indent="-288000">
              <a:spcBef>
                <a:spcPts val="850"/>
              </a:spcBef>
              <a:buClr>
                <a:srgbClr val="000000"/>
              </a:buClr>
              <a:buSzPct val="45000"/>
              <a:buFont typeface="Wingdings" charset="2"/>
              <a:buChar char=""/>
            </a:pPr>
            <a:r>
              <a:rPr lang="de-DE" sz="2400" b="0" strike="noStrike" spc="-1">
                <a:latin typeface="Arial"/>
              </a:rPr>
              <a:t>Third Outline Level</a:t>
            </a:r>
          </a:p>
          <a:p>
            <a:pPr marL="1728000" lvl="3" indent="-216000">
              <a:spcBef>
                <a:spcPts val="567"/>
              </a:spcBef>
              <a:buClr>
                <a:srgbClr val="000000"/>
              </a:buClr>
              <a:buSzPct val="75000"/>
              <a:buFont typeface="Symbol" charset="2"/>
              <a:buChar char=""/>
            </a:pPr>
            <a:r>
              <a:rPr lang="de-DE" sz="2000" b="0" strike="noStrike" spc="-1">
                <a:latin typeface="Arial"/>
              </a:rPr>
              <a:t>Fourth Outline Level</a:t>
            </a:r>
          </a:p>
          <a:p>
            <a:pPr marL="2160000" lvl="4" indent="-216000">
              <a:spcBef>
                <a:spcPts val="283"/>
              </a:spcBef>
              <a:buClr>
                <a:srgbClr val="000000"/>
              </a:buClr>
              <a:buSzPct val="45000"/>
              <a:buFont typeface="Wingdings" charset="2"/>
              <a:buChar char=""/>
            </a:pPr>
            <a:r>
              <a:rPr lang="de-DE" sz="2000" b="0" strike="noStrike" spc="-1">
                <a:latin typeface="Arial"/>
              </a:rPr>
              <a:t>Fifth Outline Level</a:t>
            </a:r>
          </a:p>
          <a:p>
            <a:pPr marL="2592000" lvl="5" indent="-216000">
              <a:spcBef>
                <a:spcPts val="283"/>
              </a:spcBef>
              <a:buClr>
                <a:srgbClr val="000000"/>
              </a:buClr>
              <a:buSzPct val="45000"/>
              <a:buFont typeface="Wingdings" charset="2"/>
              <a:buChar char=""/>
            </a:pPr>
            <a:r>
              <a:rPr lang="de-DE" sz="2000" b="0" strike="noStrike" spc="-1">
                <a:latin typeface="Arial"/>
              </a:rPr>
              <a:t>Sixth Outline Level</a:t>
            </a:r>
          </a:p>
          <a:p>
            <a:pPr marL="3024000" lvl="6" indent="-216000">
              <a:spcBef>
                <a:spcPts val="283"/>
              </a:spcBef>
              <a:buClr>
                <a:srgbClr val="000000"/>
              </a:buClr>
              <a:buSzPct val="45000"/>
              <a:buFont typeface="Wingdings" charset="2"/>
              <a:buChar char=""/>
            </a:pPr>
            <a:r>
              <a:rPr lang="de-DE"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97" name="TextBox 3"/>
          <p:cNvSpPr/>
          <p:nvPr/>
        </p:nvSpPr>
        <p:spPr>
          <a:xfrm>
            <a:off x="1716120" y="1690920"/>
            <a:ext cx="6048360" cy="70643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4000" b="0" strike="noStrike" spc="-1" dirty="0">
                <a:solidFill>
                  <a:srgbClr val="000000"/>
                </a:solidFill>
                <a:latin typeface="Arial"/>
                <a:ea typeface="DejaVu Sans"/>
              </a:rPr>
              <a:t>Test-beam </a:t>
            </a:r>
            <a:r>
              <a:rPr lang="en-US" sz="4000" spc="-1" dirty="0">
                <a:solidFill>
                  <a:srgbClr val="000000"/>
                </a:solidFill>
                <a:latin typeface="Arial"/>
                <a:ea typeface="DejaVu Sans"/>
              </a:rPr>
              <a:t>Analysis</a:t>
            </a:r>
            <a:endParaRPr lang="de-DE" sz="4000" b="0" strike="noStrike" spc="-1" dirty="0">
              <a:latin typeface="Arial"/>
            </a:endParaRPr>
          </a:p>
        </p:txBody>
      </p:sp>
      <p:sp>
        <p:nvSpPr>
          <p:cNvPr id="98" name="TextBox 7"/>
          <p:cNvSpPr/>
          <p:nvPr/>
        </p:nvSpPr>
        <p:spPr>
          <a:xfrm>
            <a:off x="2718000" y="3020400"/>
            <a:ext cx="3668400" cy="5217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endParaRPr lang="de-DE" sz="2800" b="0" strike="noStrike" spc="-1" dirty="0">
              <a:latin typeface="Arial"/>
            </a:endParaRPr>
          </a:p>
        </p:txBody>
      </p:sp>
      <p:sp>
        <p:nvSpPr>
          <p:cNvPr id="99" name="TextBox 9"/>
          <p:cNvSpPr/>
          <p:nvPr/>
        </p:nvSpPr>
        <p:spPr>
          <a:xfrm>
            <a:off x="1716120" y="4371480"/>
            <a:ext cx="56098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000000"/>
                </a:solidFill>
                <a:latin typeface="Arial"/>
                <a:ea typeface="DejaVu Sans"/>
              </a:rPr>
              <a:t>Wolfgang Lohmann, DESY, BTU and RWTH</a:t>
            </a:r>
            <a:endParaRPr lang="de-DE" sz="18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54" name="TextBox 2"/>
          <p:cNvSpPr/>
          <p:nvPr/>
        </p:nvSpPr>
        <p:spPr>
          <a:xfrm>
            <a:off x="1114920" y="300600"/>
            <a:ext cx="70254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00"/>
                </a:solidFill>
                <a:latin typeface="Arial"/>
                <a:ea typeface="DejaVu Sans"/>
              </a:rPr>
              <a:t>Goals of data analysis</a:t>
            </a:r>
            <a:endParaRPr lang="de-DE" sz="2400" b="0" strike="noStrike" spc="-1">
              <a:latin typeface="Arial"/>
            </a:endParaRPr>
          </a:p>
        </p:txBody>
      </p:sp>
      <p:sp>
        <p:nvSpPr>
          <p:cNvPr id="155" name="TextBox 1"/>
          <p:cNvSpPr/>
          <p:nvPr/>
        </p:nvSpPr>
        <p:spPr>
          <a:xfrm>
            <a:off x="900000" y="1340280"/>
            <a:ext cx="7903800" cy="3686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000000"/>
                </a:solidFill>
                <a:latin typeface="Arial"/>
                <a:ea typeface="DejaVu Sans"/>
              </a:rPr>
              <a:t>Analysis of data with tungsten absorber</a:t>
            </a:r>
            <a:endParaRPr lang="de-DE" sz="2400" b="0" strike="noStrike" spc="-1">
              <a:latin typeface="Arial"/>
            </a:endParaRPr>
          </a:p>
          <a:p>
            <a:pPr>
              <a:lnSpc>
                <a:spcPct val="100000"/>
              </a:lnSpc>
              <a:buNone/>
            </a:pPr>
            <a:endParaRPr lang="de-DE" sz="1600" b="0" strike="noStrike" spc="-1">
              <a:latin typeface="Arial"/>
            </a:endParaRPr>
          </a:p>
          <a:p>
            <a:pPr marL="343080" indent="-343080">
              <a:lnSpc>
                <a:spcPct val="100000"/>
              </a:lnSpc>
              <a:buClr>
                <a:srgbClr val="002060"/>
              </a:buClr>
              <a:buSzPct val="149000"/>
              <a:buFont typeface="Arial"/>
              <a:buChar char="•"/>
            </a:pPr>
            <a:r>
              <a:rPr lang="en-US" sz="2000" b="0" strike="noStrike" spc="-1">
                <a:solidFill>
                  <a:srgbClr val="000000"/>
                </a:solidFill>
                <a:latin typeface="Arial"/>
                <a:ea typeface="DejaVu Sans"/>
              </a:rPr>
              <a:t>Understand the response of the readout to larger signals, potential cross talk</a:t>
            </a:r>
            <a:endParaRPr lang="de-DE" sz="2000" b="0" strike="noStrike" spc="-1">
              <a:latin typeface="Arial"/>
            </a:endParaRPr>
          </a:p>
          <a:p>
            <a:pPr>
              <a:lnSpc>
                <a:spcPct val="100000"/>
              </a:lnSpc>
              <a:buNone/>
            </a:pPr>
            <a:endParaRPr lang="de-DE" sz="2000" b="0" strike="noStrike" spc="-1">
              <a:latin typeface="Arial"/>
            </a:endParaRPr>
          </a:p>
          <a:p>
            <a:pPr marL="343080" indent="-343080">
              <a:lnSpc>
                <a:spcPct val="100000"/>
              </a:lnSpc>
              <a:buClr>
                <a:srgbClr val="002060"/>
              </a:buClr>
              <a:buSzPct val="149000"/>
              <a:buFont typeface="Arial"/>
              <a:buChar char="•"/>
            </a:pPr>
            <a:r>
              <a:rPr lang="en-US" sz="2000" b="0" strike="noStrike" spc="-1">
                <a:solidFill>
                  <a:srgbClr val="000000"/>
                </a:solidFill>
                <a:latin typeface="Arial"/>
                <a:ea typeface="DejaVu Sans"/>
              </a:rPr>
              <a:t>Understand the response for “low gain”, define the overlap in amplitudes</a:t>
            </a:r>
            <a:endParaRPr lang="de-DE" sz="2000" b="0" strike="noStrike" spc="-1">
              <a:latin typeface="Arial"/>
            </a:endParaRPr>
          </a:p>
          <a:p>
            <a:pPr>
              <a:lnSpc>
                <a:spcPct val="100000"/>
              </a:lnSpc>
              <a:buNone/>
            </a:pPr>
            <a:endParaRPr lang="de-DE" sz="2000" b="0" strike="noStrike" spc="-1">
              <a:latin typeface="Arial"/>
            </a:endParaRPr>
          </a:p>
          <a:p>
            <a:pPr marL="343080" indent="-343080">
              <a:lnSpc>
                <a:spcPct val="100000"/>
              </a:lnSpc>
              <a:buClr>
                <a:srgbClr val="002060"/>
              </a:buClr>
              <a:buSzPct val="149000"/>
              <a:buFont typeface="Arial"/>
              <a:buChar char="•"/>
            </a:pPr>
            <a:r>
              <a:rPr lang="en-US" sz="2000" b="0" strike="noStrike" spc="-1">
                <a:solidFill>
                  <a:srgbClr val="000000"/>
                </a:solidFill>
                <a:latin typeface="Arial"/>
                <a:ea typeface="DejaVu Sans"/>
              </a:rPr>
              <a:t>Illustrate longitudinal and transversal shower profiles, compare with simulation and previous results (our first measurements of the shower tails)</a:t>
            </a:r>
            <a:endParaRPr lang="de-DE" sz="2000" b="0" strike="noStrike" spc="-1">
              <a:latin typeface="Arial"/>
            </a:endParaRPr>
          </a:p>
          <a:p>
            <a:pPr>
              <a:lnSpc>
                <a:spcPct val="100000"/>
              </a:lnSpc>
              <a:buNone/>
            </a:pPr>
            <a:endParaRPr lang="de-DE" sz="16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57" name="Text Box 13"/>
          <p:cNvSpPr/>
          <p:nvPr/>
        </p:nvSpPr>
        <p:spPr>
          <a:xfrm>
            <a:off x="350640" y="936360"/>
            <a:ext cx="8429760" cy="1796760"/>
          </a:xfrm>
          <a:prstGeom prst="rect">
            <a:avLst/>
          </a:prstGeom>
          <a:solidFill>
            <a:srgbClr val="FFFFCC"/>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000000"/>
                </a:solidFill>
                <a:latin typeface="Arial"/>
                <a:ea typeface="DejaVu Sans"/>
              </a:rPr>
              <a:t>4.5 GeV electron beam,</a:t>
            </a:r>
            <a:endParaRPr lang="de-DE" sz="2400" b="0" strike="noStrike" spc="-1">
              <a:latin typeface="Arial"/>
            </a:endParaRPr>
          </a:p>
          <a:p>
            <a:pPr>
              <a:lnSpc>
                <a:spcPct val="100000"/>
              </a:lnSpc>
              <a:buNone/>
            </a:pPr>
            <a:r>
              <a:rPr lang="en-US" sz="2400" b="0" strike="noStrike" spc="-1">
                <a:solidFill>
                  <a:srgbClr val="000000"/>
                </a:solidFill>
                <a:latin typeface="Arial"/>
                <a:ea typeface="DejaVu Sans"/>
              </a:rPr>
              <a:t>500 </a:t>
            </a:r>
            <a:r>
              <a:rPr lang="el-GR" sz="2400" b="0" strike="noStrike" spc="-1">
                <a:solidFill>
                  <a:srgbClr val="000000"/>
                </a:solidFill>
                <a:latin typeface="Arial"/>
                <a:ea typeface="DejaVu Sans"/>
              </a:rPr>
              <a:t>μ</a:t>
            </a:r>
            <a:r>
              <a:rPr lang="de-DE" sz="2400" b="0" strike="noStrike" spc="-1">
                <a:solidFill>
                  <a:srgbClr val="000000"/>
                </a:solidFill>
                <a:latin typeface="Arial"/>
                <a:ea typeface="DejaVu Sans"/>
              </a:rPr>
              <a:t>m sensor thickness</a:t>
            </a:r>
            <a:endParaRPr lang="de-DE" sz="2400" b="0" strike="noStrike" spc="-1">
              <a:latin typeface="Arial"/>
            </a:endParaRPr>
          </a:p>
          <a:p>
            <a:pPr>
              <a:lnSpc>
                <a:spcPct val="100000"/>
              </a:lnSpc>
              <a:buNone/>
            </a:pPr>
            <a:r>
              <a:rPr lang="de-DE" sz="2400" b="0" strike="noStrike" spc="-1">
                <a:solidFill>
                  <a:srgbClr val="000000"/>
                </a:solidFill>
                <a:latin typeface="Arial"/>
                <a:ea typeface="DejaVu Sans"/>
              </a:rPr>
              <a:t>GEANT4 simulation</a:t>
            </a:r>
            <a:r>
              <a:rPr lang="en-US" sz="2400" b="0" strike="noStrike" spc="-1">
                <a:solidFill>
                  <a:srgbClr val="000000"/>
                </a:solidFill>
                <a:latin typeface="Arial"/>
                <a:ea typeface="DejaVu Sans"/>
              </a:rPr>
              <a:t> </a:t>
            </a:r>
            <a:endParaRPr lang="de-DE" sz="2400" b="0" strike="noStrike" spc="-1">
              <a:latin typeface="Arial"/>
            </a:endParaRPr>
          </a:p>
          <a:p>
            <a:pPr>
              <a:lnSpc>
                <a:spcPct val="100000"/>
              </a:lnSpc>
              <a:buNone/>
            </a:pPr>
            <a:endParaRPr lang="de-DE" sz="2000" b="0" strike="noStrike" spc="-1">
              <a:latin typeface="Arial"/>
            </a:endParaRPr>
          </a:p>
          <a:p>
            <a:pPr>
              <a:lnSpc>
                <a:spcPct val="100000"/>
              </a:lnSpc>
              <a:buNone/>
            </a:pPr>
            <a:endParaRPr lang="de-DE" sz="2000" b="0" strike="noStrike" spc="-1">
              <a:latin typeface="Arial"/>
            </a:endParaRPr>
          </a:p>
        </p:txBody>
      </p:sp>
      <p:pic>
        <p:nvPicPr>
          <p:cNvPr id="158" name="Picture 1"/>
          <p:cNvPicPr/>
          <p:nvPr/>
        </p:nvPicPr>
        <p:blipFill>
          <a:blip r:embed="rId3"/>
          <a:stretch/>
        </p:blipFill>
        <p:spPr>
          <a:xfrm>
            <a:off x="4807440" y="900000"/>
            <a:ext cx="4069080" cy="4132080"/>
          </a:xfrm>
          <a:prstGeom prst="rect">
            <a:avLst/>
          </a:prstGeom>
          <a:ln w="0">
            <a:noFill/>
          </a:ln>
        </p:spPr>
      </p:pic>
      <p:pic>
        <p:nvPicPr>
          <p:cNvPr id="159" name="Picture 2"/>
          <p:cNvPicPr/>
          <p:nvPr/>
        </p:nvPicPr>
        <p:blipFill>
          <a:blip r:embed="rId4"/>
          <a:stretch/>
        </p:blipFill>
        <p:spPr>
          <a:xfrm>
            <a:off x="401760" y="5056560"/>
            <a:ext cx="3217680" cy="1279800"/>
          </a:xfrm>
          <a:prstGeom prst="rect">
            <a:avLst/>
          </a:prstGeom>
          <a:ln w="0">
            <a:noFill/>
          </a:ln>
        </p:spPr>
      </p:pic>
      <p:sp>
        <p:nvSpPr>
          <p:cNvPr id="160" name="Text Box 13"/>
          <p:cNvSpPr/>
          <p:nvPr/>
        </p:nvSpPr>
        <p:spPr>
          <a:xfrm>
            <a:off x="3591000" y="4428720"/>
            <a:ext cx="5067000" cy="1918440"/>
          </a:xfrm>
          <a:prstGeom prst="rect">
            <a:avLst/>
          </a:prstGeom>
          <a:solidFill>
            <a:srgbClr val="FFFFCC"/>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000000"/>
                </a:solidFill>
                <a:latin typeface="Arial"/>
                <a:ea typeface="DejaVu Sans"/>
              </a:rPr>
              <a:t>Estimated number of e/h pairs per </a:t>
            </a:r>
            <a:r>
              <a:rPr lang="el-GR" sz="2400" b="0" strike="noStrike" spc="-1">
                <a:solidFill>
                  <a:srgbClr val="000000"/>
                </a:solidFill>
                <a:latin typeface="Arial"/>
                <a:ea typeface="DejaVu Sans"/>
              </a:rPr>
              <a:t>μ</a:t>
            </a:r>
            <a:r>
              <a:rPr lang="de-DE" sz="2400" b="0" strike="noStrike" spc="-1">
                <a:solidFill>
                  <a:srgbClr val="000000"/>
                </a:solidFill>
                <a:latin typeface="Arial"/>
                <a:ea typeface="DejaVu Sans"/>
              </a:rPr>
              <a:t>m GaAs for different electron energies,</a:t>
            </a:r>
            <a:endParaRPr lang="de-DE" sz="2400" b="0" strike="noStrike" spc="-1">
              <a:latin typeface="Arial"/>
            </a:endParaRPr>
          </a:p>
          <a:p>
            <a:pPr>
              <a:lnSpc>
                <a:spcPct val="100000"/>
              </a:lnSpc>
              <a:buNone/>
            </a:pPr>
            <a:r>
              <a:rPr lang="de-DE" sz="2400" b="0" strike="noStrike" spc="-1">
                <a:solidFill>
                  <a:srgbClr val="000000"/>
                </a:solidFill>
                <a:latin typeface="Arial"/>
                <a:ea typeface="DejaVu Sans"/>
              </a:rPr>
              <a:t>In a 500 </a:t>
            </a:r>
            <a:r>
              <a:rPr lang="el-GR" sz="2400" b="0" strike="noStrike" spc="-1">
                <a:solidFill>
                  <a:srgbClr val="000000"/>
                </a:solidFill>
                <a:latin typeface="Arial"/>
                <a:ea typeface="DejaVu Sans"/>
              </a:rPr>
              <a:t>μ</a:t>
            </a:r>
            <a:r>
              <a:rPr lang="de-DE" sz="2400" b="0" strike="noStrike" spc="-1">
                <a:solidFill>
                  <a:srgbClr val="000000"/>
                </a:solidFill>
                <a:latin typeface="Arial"/>
                <a:ea typeface="DejaVu Sans"/>
              </a:rPr>
              <a:t>m thick sensor this corresponds to 41000 electrons</a:t>
            </a:r>
            <a:endParaRPr lang="de-DE" sz="2400" b="0" strike="noStrike" spc="-1">
              <a:latin typeface="Arial"/>
            </a:endParaRPr>
          </a:p>
        </p:txBody>
      </p:sp>
      <p:sp>
        <p:nvSpPr>
          <p:cNvPr id="161" name="Straight Arrow Connector 4"/>
          <p:cNvSpPr/>
          <p:nvPr/>
        </p:nvSpPr>
        <p:spPr>
          <a:xfrm>
            <a:off x="1927440" y="2357640"/>
            <a:ext cx="2382840" cy="360"/>
          </a:xfrm>
          <a:custGeom>
            <a:avLst/>
            <a:gdLst/>
            <a:ahLst/>
            <a:cxnLst/>
            <a:rect l="l" t="t" r="r" b="b"/>
            <a:pathLst>
              <a:path w="21600" h="21600">
                <a:moveTo>
                  <a:pt x="0" y="0"/>
                </a:moveTo>
                <a:lnTo>
                  <a:pt x="21600" y="21600"/>
                </a:lnTo>
              </a:path>
            </a:pathLst>
          </a:custGeom>
          <a:solidFill>
            <a:srgbClr val="00A5EB"/>
          </a:solidFill>
          <a:ln w="76320">
            <a:solidFill>
              <a:srgbClr val="FF0000"/>
            </a:solidFill>
            <a:round/>
            <a:tailEnd type="triangle" w="med" len="med"/>
          </a:ln>
        </p:spPr>
        <p:style>
          <a:lnRef idx="0">
            <a:scrgbClr r="0" g="0" b="0"/>
          </a:lnRef>
          <a:fillRef idx="0">
            <a:scrgbClr r="0" g="0" b="0"/>
          </a:fillRef>
          <a:effectRef idx="0">
            <a:scrgbClr r="0" g="0" b="0"/>
          </a:effectRef>
          <a:fontRef idx="minor"/>
        </p:style>
      </p:sp>
      <p:sp>
        <p:nvSpPr>
          <p:cNvPr id="162" name="Straight Arrow Connector 8"/>
          <p:cNvSpPr/>
          <p:nvPr/>
        </p:nvSpPr>
        <p:spPr>
          <a:xfrm flipH="1" flipV="1">
            <a:off x="1556280" y="4788000"/>
            <a:ext cx="2019960" cy="30960"/>
          </a:xfrm>
          <a:custGeom>
            <a:avLst/>
            <a:gdLst/>
            <a:ahLst/>
            <a:cxnLst/>
            <a:rect l="l" t="t" r="r" b="b"/>
            <a:pathLst>
              <a:path w="21600" h="21600">
                <a:moveTo>
                  <a:pt x="0" y="0"/>
                </a:moveTo>
                <a:lnTo>
                  <a:pt x="21600" y="21600"/>
                </a:lnTo>
              </a:path>
            </a:pathLst>
          </a:custGeom>
          <a:solidFill>
            <a:srgbClr val="00A5EB"/>
          </a:solidFill>
          <a:ln w="76320">
            <a:solidFill>
              <a:srgbClr val="FF0000"/>
            </a:solidFill>
            <a:round/>
            <a:tailEnd type="triangle" w="med" len="med"/>
          </a:ln>
        </p:spPr>
        <p:style>
          <a:lnRef idx="0">
            <a:scrgbClr r="0" g="0" b="0"/>
          </a:lnRef>
          <a:fillRef idx="0">
            <a:scrgbClr r="0" g="0" b="0"/>
          </a:fillRef>
          <a:effectRef idx="0">
            <a:scrgbClr r="0" g="0" b="0"/>
          </a:effectRef>
          <a:fontRef idx="minor"/>
        </p:style>
      </p:sp>
      <p:sp>
        <p:nvSpPr>
          <p:cNvPr id="163" name="TextBox 12"/>
          <p:cNvSpPr/>
          <p:nvPr/>
        </p:nvSpPr>
        <p:spPr>
          <a:xfrm>
            <a:off x="1114920" y="300600"/>
            <a:ext cx="702540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spc="-1" dirty="0">
                <a:solidFill>
                  <a:srgbClr val="FFFF00"/>
                </a:solidFill>
                <a:latin typeface="Arial"/>
                <a:ea typeface="DejaVu Sans"/>
              </a:rPr>
              <a:t>Aim</a:t>
            </a:r>
            <a:r>
              <a:rPr lang="en-US" sz="2400" b="0" strike="noStrike" spc="-1" dirty="0">
                <a:solidFill>
                  <a:srgbClr val="FFFF00"/>
                </a:solidFill>
                <a:latin typeface="Arial"/>
                <a:ea typeface="DejaVu Sans"/>
              </a:rPr>
              <a:t> of data analysis</a:t>
            </a:r>
            <a:endParaRPr lang="de-DE" sz="2400" b="0" strike="noStrike" spc="-1" dirty="0">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63" name="TextBox 12"/>
          <p:cNvSpPr/>
          <p:nvPr/>
        </p:nvSpPr>
        <p:spPr>
          <a:xfrm>
            <a:off x="1114920" y="300600"/>
            <a:ext cx="702540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spc="-1" dirty="0">
                <a:solidFill>
                  <a:srgbClr val="FFFF00"/>
                </a:solidFill>
                <a:latin typeface="Arial"/>
                <a:ea typeface="DejaVu Sans"/>
              </a:rPr>
              <a:t>General </a:t>
            </a:r>
            <a:r>
              <a:rPr lang="en-US" sz="2400" spc="-1" dirty="0" err="1">
                <a:solidFill>
                  <a:srgbClr val="FFFF00"/>
                </a:solidFill>
                <a:latin typeface="Arial"/>
                <a:ea typeface="DejaVu Sans"/>
              </a:rPr>
              <a:t>informtions</a:t>
            </a:r>
            <a:endParaRPr lang="de-DE" sz="2400" b="0" strike="noStrike" spc="-1" dirty="0">
              <a:latin typeface="Arial"/>
            </a:endParaRPr>
          </a:p>
        </p:txBody>
      </p:sp>
      <p:sp>
        <p:nvSpPr>
          <p:cNvPr id="2" name="TextBox 1">
            <a:extLst>
              <a:ext uri="{FF2B5EF4-FFF2-40B4-BE49-F238E27FC236}">
                <a16:creationId xmlns:a16="http://schemas.microsoft.com/office/drawing/2014/main" id="{64848DAE-6103-437D-B68C-BB4683F4F623}"/>
              </a:ext>
            </a:extLst>
          </p:cNvPr>
          <p:cNvSpPr txBox="1"/>
          <p:nvPr/>
        </p:nvSpPr>
        <p:spPr>
          <a:xfrm>
            <a:off x="596842" y="936927"/>
            <a:ext cx="8217360" cy="2400657"/>
          </a:xfrm>
          <a:prstGeom prst="rect">
            <a:avLst/>
          </a:prstGeom>
          <a:noFill/>
        </p:spPr>
        <p:txBody>
          <a:bodyPr wrap="square" rtlCol="0">
            <a:spAutoFit/>
          </a:bodyPr>
          <a:lstStyle/>
          <a:p>
            <a:r>
              <a:rPr lang="en-US" sz="2400" dirty="0"/>
              <a:t>IFIC</a:t>
            </a:r>
          </a:p>
          <a:p>
            <a:endParaRPr lang="en-US" dirty="0"/>
          </a:p>
          <a:p>
            <a:pPr marL="285750" indent="-285750">
              <a:buSzPct val="153000"/>
              <a:buFont typeface="Arial" panose="020B0604020202020204" pitchFamily="34" charset="0"/>
              <a:buChar char="•"/>
            </a:pPr>
            <a:r>
              <a:rPr lang="en-US" dirty="0">
                <a:solidFill>
                  <a:srgbClr val="002060"/>
                </a:solidFill>
              </a:rPr>
              <a:t>Preparation of the lab space</a:t>
            </a:r>
          </a:p>
          <a:p>
            <a:pPr marL="285750" indent="-285750">
              <a:buSzPct val="153000"/>
              <a:buFont typeface="Arial" panose="020B0604020202020204" pitchFamily="34" charset="0"/>
              <a:buChar char="•"/>
            </a:pPr>
            <a:endParaRPr lang="en-US" dirty="0">
              <a:solidFill>
                <a:srgbClr val="002060"/>
              </a:solidFill>
            </a:endParaRPr>
          </a:p>
          <a:p>
            <a:pPr marL="285750" indent="-285750">
              <a:buSzPct val="153000"/>
              <a:buFont typeface="Arial" panose="020B0604020202020204" pitchFamily="34" charset="0"/>
              <a:buChar char="•"/>
            </a:pPr>
            <a:r>
              <a:rPr lang="en-US" dirty="0">
                <a:solidFill>
                  <a:srgbClr val="002060"/>
                </a:solidFill>
              </a:rPr>
              <a:t>Material and structure of the gluing tests</a:t>
            </a:r>
          </a:p>
          <a:p>
            <a:pPr marL="285750" indent="-285750">
              <a:buSzPct val="153000"/>
              <a:buFont typeface="Arial" panose="020B0604020202020204" pitchFamily="34" charset="0"/>
              <a:buChar char="•"/>
            </a:pPr>
            <a:endParaRPr lang="en-US" dirty="0">
              <a:solidFill>
                <a:srgbClr val="002060"/>
              </a:solidFill>
            </a:endParaRPr>
          </a:p>
          <a:p>
            <a:pPr marL="285750" indent="-285750">
              <a:buSzPct val="153000"/>
              <a:buFont typeface="Arial" panose="020B0604020202020204" pitchFamily="34" charset="0"/>
              <a:buChar char="•"/>
            </a:pPr>
            <a:r>
              <a:rPr lang="en-US" dirty="0">
                <a:solidFill>
                  <a:srgbClr val="002060"/>
                </a:solidFill>
              </a:rPr>
              <a:t>Hiring one postdoc and one Ph.D., potential participation in test beam analysis  </a:t>
            </a:r>
            <a:endParaRPr lang="de-DE" dirty="0">
              <a:solidFill>
                <a:srgbClr val="002060"/>
              </a:solidFill>
            </a:endParaRPr>
          </a:p>
        </p:txBody>
      </p:sp>
      <p:sp>
        <p:nvSpPr>
          <p:cNvPr id="12" name="TextBox 11">
            <a:extLst>
              <a:ext uri="{FF2B5EF4-FFF2-40B4-BE49-F238E27FC236}">
                <a16:creationId xmlns:a16="http://schemas.microsoft.com/office/drawing/2014/main" id="{87EDE657-C3E4-4724-A671-7C48C50761D1}"/>
              </a:ext>
            </a:extLst>
          </p:cNvPr>
          <p:cNvSpPr txBox="1"/>
          <p:nvPr/>
        </p:nvSpPr>
        <p:spPr>
          <a:xfrm>
            <a:off x="522284" y="3429000"/>
            <a:ext cx="8217360" cy="2954655"/>
          </a:xfrm>
          <a:prstGeom prst="rect">
            <a:avLst/>
          </a:prstGeom>
          <a:noFill/>
        </p:spPr>
        <p:txBody>
          <a:bodyPr wrap="square" rtlCol="0">
            <a:spAutoFit/>
          </a:bodyPr>
          <a:lstStyle/>
          <a:p>
            <a:r>
              <a:rPr lang="en-US" sz="2400" dirty="0" err="1"/>
              <a:t>IJCLab</a:t>
            </a:r>
            <a:endParaRPr lang="en-US" sz="2400" dirty="0"/>
          </a:p>
          <a:p>
            <a:endParaRPr lang="en-US" dirty="0"/>
          </a:p>
          <a:p>
            <a:pPr marL="285750" indent="-285750">
              <a:buSzPct val="143000"/>
              <a:buFont typeface="Arial" panose="020B0604020202020204" pitchFamily="34" charset="0"/>
              <a:buChar char="•"/>
            </a:pPr>
            <a:r>
              <a:rPr lang="en-US" dirty="0">
                <a:solidFill>
                  <a:srgbClr val="002060"/>
                </a:solidFill>
              </a:rPr>
              <a:t>Strategy of gluing studies (Technical meeting planned)</a:t>
            </a:r>
          </a:p>
          <a:p>
            <a:pPr marL="285750" indent="-285750">
              <a:buSzPct val="143000"/>
              <a:buFont typeface="Arial" panose="020B0604020202020204" pitchFamily="34" charset="0"/>
              <a:buChar char="•"/>
            </a:pPr>
            <a:endParaRPr lang="en-US" dirty="0">
              <a:solidFill>
                <a:srgbClr val="002060"/>
              </a:solidFill>
            </a:endParaRPr>
          </a:p>
          <a:p>
            <a:pPr marL="285750" indent="-285750">
              <a:buSzPct val="143000"/>
              <a:buFont typeface="Arial" panose="020B0604020202020204" pitchFamily="34" charset="0"/>
              <a:buChar char="•"/>
            </a:pPr>
            <a:r>
              <a:rPr lang="en-US" dirty="0">
                <a:solidFill>
                  <a:srgbClr val="002060"/>
                </a:solidFill>
              </a:rPr>
              <a:t>Delivery of PCB (for LUXE) in progress</a:t>
            </a:r>
          </a:p>
          <a:p>
            <a:pPr marL="285750" indent="-285750">
              <a:buSzPct val="143000"/>
              <a:buFont typeface="Arial" panose="020B0604020202020204" pitchFamily="34" charset="0"/>
              <a:buChar char="•"/>
            </a:pPr>
            <a:endParaRPr lang="en-US" dirty="0">
              <a:solidFill>
                <a:srgbClr val="002060"/>
              </a:solidFill>
            </a:endParaRPr>
          </a:p>
          <a:p>
            <a:pPr marL="285750" indent="-285750">
              <a:buSzPct val="143000"/>
              <a:buFont typeface="Arial" panose="020B0604020202020204" pitchFamily="34" charset="0"/>
              <a:buChar char="•"/>
            </a:pPr>
            <a:r>
              <a:rPr lang="en-US" dirty="0" err="1">
                <a:solidFill>
                  <a:srgbClr val="002060"/>
                </a:solidFill>
              </a:rPr>
              <a:t>IJCLab</a:t>
            </a:r>
            <a:r>
              <a:rPr lang="en-US" dirty="0">
                <a:solidFill>
                  <a:srgbClr val="002060"/>
                </a:solidFill>
              </a:rPr>
              <a:t> kickoff meeting worked well, soon meeting with mechanics department</a:t>
            </a:r>
          </a:p>
          <a:p>
            <a:pPr marL="285750" indent="-285750">
              <a:buSzPct val="143000"/>
              <a:buFont typeface="Arial" panose="020B0604020202020204" pitchFamily="34" charset="0"/>
              <a:buChar char="•"/>
            </a:pPr>
            <a:endParaRPr lang="en-US" dirty="0">
              <a:solidFill>
                <a:srgbClr val="002060"/>
              </a:solidFill>
            </a:endParaRPr>
          </a:p>
          <a:p>
            <a:pPr marL="285750" indent="-285750">
              <a:buSzPct val="143000"/>
              <a:buFont typeface="Arial" panose="020B0604020202020204" pitchFamily="34" charset="0"/>
              <a:buChar char="•"/>
            </a:pPr>
            <a:r>
              <a:rPr lang="en-US" dirty="0">
                <a:solidFill>
                  <a:srgbClr val="002060"/>
                </a:solidFill>
              </a:rPr>
              <a:t>Status report in April   </a:t>
            </a:r>
            <a:endParaRPr lang="de-DE" dirty="0">
              <a:solidFill>
                <a:srgbClr val="002060"/>
              </a:solidFill>
            </a:endParaRPr>
          </a:p>
        </p:txBody>
      </p:sp>
    </p:spTree>
    <p:extLst>
      <p:ext uri="{BB962C8B-B14F-4D97-AF65-F5344CB8AC3E}">
        <p14:creationId xmlns:p14="http://schemas.microsoft.com/office/powerpoint/2010/main" val="2915684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65" name="TextBox 13"/>
          <p:cNvSpPr/>
          <p:nvPr/>
        </p:nvSpPr>
        <p:spPr>
          <a:xfrm>
            <a:off x="1114920" y="300600"/>
            <a:ext cx="70254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00"/>
                </a:solidFill>
                <a:latin typeface="Arial"/>
                <a:ea typeface="DejaVu Sans"/>
              </a:rPr>
              <a:t>Goals of data analysis</a:t>
            </a:r>
            <a:endParaRPr lang="de-DE" sz="2400" b="0" strike="noStrike" spc="-1">
              <a:latin typeface="Arial"/>
            </a:endParaRPr>
          </a:p>
        </p:txBody>
      </p:sp>
      <p:sp>
        <p:nvSpPr>
          <p:cNvPr id="166" name="TextBox 165"/>
          <p:cNvSpPr txBox="1"/>
          <p:nvPr/>
        </p:nvSpPr>
        <p:spPr>
          <a:xfrm>
            <a:off x="900000" y="1440000"/>
            <a:ext cx="8100000" cy="2905920"/>
          </a:xfrm>
          <a:prstGeom prst="rect">
            <a:avLst/>
          </a:prstGeom>
          <a:noFill/>
          <a:ln w="0">
            <a:noFill/>
          </a:ln>
        </p:spPr>
        <p:txBody>
          <a:bodyPr lIns="90000" tIns="45000" rIns="90000" bIns="45000" anchor="t">
            <a:noAutofit/>
          </a:bodyPr>
          <a:lstStyle/>
          <a:p>
            <a:r>
              <a:rPr lang="de-DE" sz="1800" b="0" strike="noStrike" spc="-1">
                <a:latin typeface="Arial"/>
              </a:rPr>
              <a:t>Auxiliary informations:</a:t>
            </a:r>
          </a:p>
          <a:p>
            <a:endParaRPr lang="de-DE" sz="1800" b="0" strike="noStrike" spc="-1">
              <a:latin typeface="Arial"/>
            </a:endParaRPr>
          </a:p>
          <a:p>
            <a:r>
              <a:rPr lang="de-DE" sz="1800" b="0" strike="noStrike" spc="-1">
                <a:latin typeface="Arial"/>
              </a:rPr>
              <a:t>Pedestals for all channels in all runs, pedestal width is needed for S/N</a:t>
            </a:r>
          </a:p>
          <a:p>
            <a:endParaRPr lang="de-DE" sz="1800" b="0" strike="noStrike" spc="-1">
              <a:latin typeface="Arial"/>
            </a:endParaRPr>
          </a:p>
          <a:p>
            <a:r>
              <a:rPr lang="de-DE" sz="1800" b="0" strike="noStrike" spc="-1">
                <a:latin typeface="Arial"/>
              </a:rPr>
              <a:t>Calibration constants for all channels (important for homogeneity plots)</a:t>
            </a:r>
          </a:p>
          <a:p>
            <a:endParaRPr lang="de-DE" sz="1800" b="0" strike="noStrike" spc="-1">
              <a:latin typeface="Arial"/>
            </a:endParaRPr>
          </a:p>
          <a:p>
            <a:r>
              <a:rPr lang="de-DE" sz="1800" b="0" strike="noStrike" spc="-1">
                <a:latin typeface="Arial"/>
              </a:rPr>
              <a:t>‚zero point‘ of signal distributions (to be done with raw data) at least for a few channles</a:t>
            </a:r>
          </a:p>
          <a:p>
            <a:endParaRPr lang="de-DE" sz="1800" b="0" strike="noStrike" spc="-1">
              <a:latin typeface="Arial"/>
            </a:endParaRPr>
          </a:p>
          <a:p>
            <a:r>
              <a:rPr lang="de-DE" sz="1800" b="0" strike="noStrike" spc="-1">
                <a:latin typeface="Arial"/>
              </a:rPr>
              <a:t>Signal distribution from raw data without using the FPGA preprocessing algorithm</a:t>
            </a:r>
          </a:p>
        </p:txBody>
      </p:sp>
      <p:pic>
        <p:nvPicPr>
          <p:cNvPr id="167" name="Grafik 2"/>
          <p:cNvPicPr/>
          <p:nvPr/>
        </p:nvPicPr>
        <p:blipFill>
          <a:blip r:embed="rId3"/>
          <a:stretch/>
        </p:blipFill>
        <p:spPr>
          <a:xfrm>
            <a:off x="1077480" y="4500000"/>
            <a:ext cx="2882520" cy="1980000"/>
          </a:xfrm>
          <a:prstGeom prst="rect">
            <a:avLst/>
          </a:prstGeom>
          <a:ln w="0">
            <a:noFill/>
          </a:ln>
        </p:spPr>
      </p:pic>
      <p:pic>
        <p:nvPicPr>
          <p:cNvPr id="168" name="Grafik 3"/>
          <p:cNvPicPr/>
          <p:nvPr/>
        </p:nvPicPr>
        <p:blipFill>
          <a:blip r:embed="rId4"/>
          <a:stretch/>
        </p:blipFill>
        <p:spPr>
          <a:xfrm>
            <a:off x="4860000" y="4345920"/>
            <a:ext cx="3060000" cy="203148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01" name="TextBox 1"/>
          <p:cNvSpPr/>
          <p:nvPr/>
        </p:nvSpPr>
        <p:spPr>
          <a:xfrm>
            <a:off x="900000" y="1801704"/>
            <a:ext cx="7088040" cy="267620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spc="-1" dirty="0">
                <a:solidFill>
                  <a:srgbClr val="002060"/>
                </a:solidFill>
                <a:latin typeface="Arial"/>
                <a:ea typeface="DejaVu Sans"/>
              </a:rPr>
              <a:t>Aim of this meeting</a:t>
            </a:r>
            <a:endParaRPr lang="de-DE" sz="2400" b="0" strike="noStrike" spc="-1" dirty="0">
              <a:solidFill>
                <a:srgbClr val="002060"/>
              </a:solidFill>
              <a:latin typeface="Arial"/>
            </a:endParaRPr>
          </a:p>
          <a:p>
            <a:pPr>
              <a:lnSpc>
                <a:spcPct val="100000"/>
              </a:lnSpc>
              <a:buNone/>
            </a:pPr>
            <a:endParaRPr lang="de-DE" sz="1800" b="0" strike="noStrike" spc="-1" dirty="0">
              <a:latin typeface="Arial"/>
            </a:endParaRPr>
          </a:p>
          <a:p>
            <a:pPr marL="285750" indent="-285750">
              <a:lnSpc>
                <a:spcPct val="100000"/>
              </a:lnSpc>
              <a:buSzPct val="158000"/>
              <a:buFont typeface="Arial" panose="020B0604020202020204" pitchFamily="34" charset="0"/>
              <a:buChar char="•"/>
            </a:pPr>
            <a:r>
              <a:rPr lang="en-US" spc="-1" dirty="0">
                <a:solidFill>
                  <a:srgbClr val="002060"/>
                </a:solidFill>
                <a:latin typeface="Arial"/>
                <a:ea typeface="DejaVu Sans"/>
              </a:rPr>
              <a:t>Get an overview on all software activities</a:t>
            </a:r>
          </a:p>
          <a:p>
            <a:pPr marL="285750" indent="-285750">
              <a:lnSpc>
                <a:spcPct val="100000"/>
              </a:lnSpc>
              <a:buSzPct val="158000"/>
              <a:buFont typeface="Arial" panose="020B0604020202020204" pitchFamily="34" charset="0"/>
              <a:buChar char="•"/>
            </a:pPr>
            <a:endParaRPr lang="en-US" sz="1800" b="0" strike="noStrike" spc="-1" dirty="0">
              <a:solidFill>
                <a:srgbClr val="002060"/>
              </a:solidFill>
              <a:latin typeface="Arial"/>
              <a:ea typeface="DejaVu Sans"/>
            </a:endParaRPr>
          </a:p>
          <a:p>
            <a:pPr marL="285750" indent="-285750">
              <a:lnSpc>
                <a:spcPct val="100000"/>
              </a:lnSpc>
              <a:buSzPct val="158000"/>
              <a:buFont typeface="Arial" panose="020B0604020202020204" pitchFamily="34" charset="0"/>
              <a:buChar char="•"/>
            </a:pPr>
            <a:r>
              <a:rPr lang="en-US" spc="-1" dirty="0">
                <a:solidFill>
                  <a:srgbClr val="002060"/>
                </a:solidFill>
                <a:latin typeface="Arial"/>
                <a:ea typeface="DejaVu Sans"/>
              </a:rPr>
              <a:t>Define the next steps</a:t>
            </a:r>
          </a:p>
          <a:p>
            <a:pPr marL="285750" indent="-285750">
              <a:lnSpc>
                <a:spcPct val="100000"/>
              </a:lnSpc>
              <a:buSzPct val="158000"/>
              <a:buFont typeface="Arial" panose="020B0604020202020204" pitchFamily="34" charset="0"/>
              <a:buChar char="•"/>
            </a:pPr>
            <a:endParaRPr lang="en-US" sz="1800" b="0" strike="noStrike" spc="-1" dirty="0">
              <a:solidFill>
                <a:srgbClr val="002060"/>
              </a:solidFill>
              <a:latin typeface="Arial"/>
              <a:ea typeface="DejaVu Sans"/>
            </a:endParaRPr>
          </a:p>
          <a:p>
            <a:pPr marL="285750" indent="-285750">
              <a:lnSpc>
                <a:spcPct val="100000"/>
              </a:lnSpc>
              <a:buSzPct val="158000"/>
              <a:buFont typeface="Arial" panose="020B0604020202020204" pitchFamily="34" charset="0"/>
              <a:buChar char="•"/>
            </a:pPr>
            <a:r>
              <a:rPr lang="en-US" spc="-1" dirty="0">
                <a:solidFill>
                  <a:srgbClr val="002060"/>
                </a:solidFill>
                <a:latin typeface="Arial"/>
                <a:ea typeface="DejaVu Sans"/>
              </a:rPr>
              <a:t>Prepare publication(s)</a:t>
            </a:r>
          </a:p>
          <a:p>
            <a:pPr marL="285750" indent="-285750">
              <a:lnSpc>
                <a:spcPct val="100000"/>
              </a:lnSpc>
              <a:buSzPct val="158000"/>
              <a:buFont typeface="Arial" panose="020B0604020202020204" pitchFamily="34" charset="0"/>
              <a:buChar char="•"/>
            </a:pPr>
            <a:endParaRPr lang="en-US" sz="1800" b="0" strike="noStrike" spc="-1" dirty="0">
              <a:solidFill>
                <a:srgbClr val="002060"/>
              </a:solidFill>
              <a:latin typeface="Arial"/>
              <a:ea typeface="DejaVu Sans"/>
            </a:endParaRPr>
          </a:p>
          <a:p>
            <a:pPr marL="285750" indent="-285750">
              <a:lnSpc>
                <a:spcPct val="100000"/>
              </a:lnSpc>
              <a:buSzPct val="158000"/>
              <a:buFont typeface="Arial" panose="020B0604020202020204" pitchFamily="34" charset="0"/>
              <a:buChar char="•"/>
            </a:pPr>
            <a:r>
              <a:rPr lang="en-US" spc="-1" dirty="0">
                <a:solidFill>
                  <a:srgbClr val="002060"/>
                </a:solidFill>
                <a:latin typeface="Arial"/>
                <a:ea typeface="DejaVu Sans"/>
              </a:rPr>
              <a:t>General </a:t>
            </a:r>
            <a:r>
              <a:rPr lang="en-US" spc="-1">
                <a:solidFill>
                  <a:srgbClr val="002060"/>
                </a:solidFill>
                <a:latin typeface="Arial"/>
                <a:ea typeface="DejaVu Sans"/>
              </a:rPr>
              <a:t>informations</a:t>
            </a:r>
            <a:endParaRPr lang="de-DE" sz="1800" b="0" strike="noStrike" spc="-1" dirty="0">
              <a:solidFill>
                <a:srgbClr val="002060"/>
              </a:solidFill>
              <a:latin typeface="Arial"/>
            </a:endParaRPr>
          </a:p>
        </p:txBody>
      </p:sp>
      <p:sp>
        <p:nvSpPr>
          <p:cNvPr id="102" name="TextBox 3"/>
          <p:cNvSpPr/>
          <p:nvPr/>
        </p:nvSpPr>
        <p:spPr>
          <a:xfrm>
            <a:off x="1114920" y="300600"/>
            <a:ext cx="702540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spc="-1" dirty="0">
                <a:solidFill>
                  <a:srgbClr val="FFFF00"/>
                </a:solidFill>
                <a:latin typeface="Arial"/>
                <a:ea typeface="DejaVu Sans"/>
              </a:rPr>
              <a:t>ECAL Analysis Meeting</a:t>
            </a:r>
            <a:endParaRPr lang="de-DE" sz="2400" b="0" strike="noStrike" spc="-1" dirty="0">
              <a:latin typeface="Arial"/>
            </a:endParaRPr>
          </a:p>
        </p:txBody>
      </p:sp>
      <p:sp>
        <p:nvSpPr>
          <p:cNvPr id="103" name="TextBox 4"/>
          <p:cNvSpPr/>
          <p:nvPr/>
        </p:nvSpPr>
        <p:spPr>
          <a:xfrm>
            <a:off x="883080" y="4735080"/>
            <a:ext cx="7488720" cy="3371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600" b="0" strike="noStrike" spc="-1" dirty="0">
                <a:solidFill>
                  <a:srgbClr val="000000"/>
                </a:solidFill>
                <a:latin typeface="Arial"/>
                <a:ea typeface="DejaVu Sans"/>
              </a:rPr>
              <a:t>                 </a:t>
            </a:r>
            <a:endParaRPr lang="de-DE" sz="16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01" name="TextBox 1"/>
          <p:cNvSpPr/>
          <p:nvPr/>
        </p:nvSpPr>
        <p:spPr>
          <a:xfrm>
            <a:off x="1052280" y="1122622"/>
            <a:ext cx="708804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dirty="0">
                <a:solidFill>
                  <a:srgbClr val="000000"/>
                </a:solidFill>
                <a:latin typeface="Arial"/>
                <a:ea typeface="DejaVu Sans"/>
              </a:rPr>
              <a:t>We used an electron beam of 5 GeV</a:t>
            </a:r>
            <a:endParaRPr lang="de-DE" sz="1800" b="0" strike="noStrike" spc="-1" dirty="0">
              <a:latin typeface="Arial"/>
            </a:endParaRPr>
          </a:p>
          <a:p>
            <a:pPr>
              <a:lnSpc>
                <a:spcPct val="100000"/>
              </a:lnSpc>
              <a:buNone/>
            </a:pPr>
            <a:endParaRPr lang="de-DE" sz="1800" b="0" strike="noStrike" spc="-1" dirty="0">
              <a:latin typeface="Arial"/>
            </a:endParaRPr>
          </a:p>
          <a:p>
            <a:pPr>
              <a:lnSpc>
                <a:spcPct val="100000"/>
              </a:lnSpc>
              <a:buNone/>
            </a:pPr>
            <a:r>
              <a:rPr lang="en-US" sz="1800" b="0" strike="noStrike" spc="-1" dirty="0">
                <a:solidFill>
                  <a:srgbClr val="000000"/>
                </a:solidFill>
                <a:latin typeface="Arial"/>
                <a:ea typeface="DejaVu Sans"/>
              </a:rPr>
              <a:t>The track of a beam particle is defined by 5 telescope planes</a:t>
            </a:r>
            <a:endParaRPr lang="de-DE" sz="1800" b="0" strike="noStrike" spc="-1" dirty="0">
              <a:latin typeface="Arial"/>
            </a:endParaRPr>
          </a:p>
        </p:txBody>
      </p:sp>
      <p:sp>
        <p:nvSpPr>
          <p:cNvPr id="102" name="TextBox 3"/>
          <p:cNvSpPr/>
          <p:nvPr/>
        </p:nvSpPr>
        <p:spPr>
          <a:xfrm>
            <a:off x="1114920" y="300600"/>
            <a:ext cx="70254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00"/>
                </a:solidFill>
                <a:latin typeface="Arial"/>
                <a:ea typeface="DejaVu Sans"/>
              </a:rPr>
              <a:t>Testbeam data</a:t>
            </a:r>
            <a:endParaRPr lang="de-DE" sz="2400" b="0" strike="noStrike" spc="-1">
              <a:latin typeface="Arial"/>
            </a:endParaRPr>
          </a:p>
        </p:txBody>
      </p:sp>
      <p:sp>
        <p:nvSpPr>
          <p:cNvPr id="103" name="TextBox 4"/>
          <p:cNvSpPr/>
          <p:nvPr/>
        </p:nvSpPr>
        <p:spPr>
          <a:xfrm>
            <a:off x="1114920" y="4579778"/>
            <a:ext cx="7488720" cy="115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600" b="0" strike="noStrike" spc="-1" dirty="0">
                <a:solidFill>
                  <a:srgbClr val="000000"/>
                </a:solidFill>
                <a:latin typeface="Arial"/>
                <a:ea typeface="DejaVu Sans"/>
              </a:rPr>
              <a:t>4 sensors were tested, </a:t>
            </a:r>
            <a:endParaRPr lang="de-DE" sz="1600" b="0" strike="noStrike" spc="-1" dirty="0">
              <a:latin typeface="Arial"/>
            </a:endParaRPr>
          </a:p>
          <a:p>
            <a:pPr>
              <a:lnSpc>
                <a:spcPct val="100000"/>
              </a:lnSpc>
              <a:buNone/>
            </a:pPr>
            <a:r>
              <a:rPr lang="en-US" sz="1600" b="0" strike="noStrike" spc="-1" dirty="0">
                <a:solidFill>
                  <a:srgbClr val="000000"/>
                </a:solidFill>
                <a:latin typeface="Arial"/>
                <a:ea typeface="DejaVu Sans"/>
              </a:rPr>
              <a:t>Two silicon sensors, thickness 320 </a:t>
            </a:r>
            <a:r>
              <a:rPr lang="en-US" sz="1800" b="0" strike="noStrike" spc="-1" dirty="0">
                <a:solidFill>
                  <a:srgbClr val="000000"/>
                </a:solidFill>
                <a:latin typeface="Symbol"/>
                <a:ea typeface="DejaVu Sans"/>
              </a:rPr>
              <a:t>m</a:t>
            </a:r>
            <a:r>
              <a:rPr lang="en-US" sz="1600" b="0" strike="noStrike" spc="-1" dirty="0">
                <a:solidFill>
                  <a:srgbClr val="000000"/>
                </a:solidFill>
                <a:latin typeface="Arial"/>
                <a:ea typeface="DejaVu Sans"/>
              </a:rPr>
              <a:t>m, denoted as C74 and C75 </a:t>
            </a:r>
            <a:endParaRPr lang="de-DE" sz="1600" b="0" strike="noStrike" spc="-1" dirty="0">
              <a:latin typeface="Arial"/>
            </a:endParaRPr>
          </a:p>
          <a:p>
            <a:pPr>
              <a:lnSpc>
                <a:spcPct val="100000"/>
              </a:lnSpc>
              <a:buNone/>
            </a:pPr>
            <a:r>
              <a:rPr lang="en-US" sz="1600" b="0" strike="noStrike" spc="-1" dirty="0">
                <a:solidFill>
                  <a:srgbClr val="000000"/>
                </a:solidFill>
                <a:latin typeface="Arial"/>
                <a:ea typeface="DejaVu Sans"/>
              </a:rPr>
              <a:t>Two GaAs sensors, thickness 500</a:t>
            </a:r>
            <a:r>
              <a:rPr lang="en-US" sz="2000" b="0" strike="noStrike" spc="-1" dirty="0">
                <a:solidFill>
                  <a:srgbClr val="000000"/>
                </a:solidFill>
                <a:latin typeface="Symbol"/>
                <a:ea typeface="DejaVu Sans"/>
              </a:rPr>
              <a:t> m</a:t>
            </a:r>
            <a:r>
              <a:rPr lang="en-US" sz="1600" b="0" strike="noStrike" spc="-1" dirty="0">
                <a:solidFill>
                  <a:srgbClr val="000000"/>
                </a:solidFill>
                <a:latin typeface="Arial"/>
                <a:ea typeface="DejaVu Sans"/>
              </a:rPr>
              <a:t>m, denoted as Anton1 and Yan 1.</a:t>
            </a:r>
            <a:endParaRPr lang="de-DE" sz="1600" b="0" strike="noStrike" spc="-1" dirty="0">
              <a:latin typeface="Arial"/>
            </a:endParaRPr>
          </a:p>
          <a:p>
            <a:pPr>
              <a:lnSpc>
                <a:spcPct val="100000"/>
              </a:lnSpc>
              <a:buNone/>
            </a:pPr>
            <a:r>
              <a:rPr lang="en-US" sz="1600" b="0" strike="noStrike" spc="-1" dirty="0">
                <a:solidFill>
                  <a:srgbClr val="000000"/>
                </a:solidFill>
                <a:latin typeface="Arial"/>
                <a:ea typeface="DejaVu Sans"/>
              </a:rPr>
              <a:t>                 </a:t>
            </a:r>
            <a:endParaRPr lang="de-DE" sz="1600" b="0" strike="noStrike" spc="-1" dirty="0">
              <a:latin typeface="Arial"/>
            </a:endParaRPr>
          </a:p>
        </p:txBody>
      </p:sp>
      <p:pic>
        <p:nvPicPr>
          <p:cNvPr id="104" name="Picture 103"/>
          <p:cNvPicPr/>
          <p:nvPr/>
        </p:nvPicPr>
        <p:blipFill>
          <a:blip r:embed="rId3"/>
          <a:stretch/>
        </p:blipFill>
        <p:spPr>
          <a:xfrm>
            <a:off x="1114920" y="2123981"/>
            <a:ext cx="6606720" cy="2050200"/>
          </a:xfrm>
          <a:prstGeom prst="rect">
            <a:avLst/>
          </a:prstGeom>
          <a:ln w="0">
            <a:noFill/>
          </a:ln>
        </p:spPr>
      </p:pic>
    </p:spTree>
    <p:extLst>
      <p:ext uri="{BB962C8B-B14F-4D97-AF65-F5344CB8AC3E}">
        <p14:creationId xmlns:p14="http://schemas.microsoft.com/office/powerpoint/2010/main" val="3820664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01" name="TextBox 1"/>
          <p:cNvSpPr/>
          <p:nvPr/>
        </p:nvSpPr>
        <p:spPr>
          <a:xfrm>
            <a:off x="1052280" y="1122622"/>
            <a:ext cx="708804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dirty="0">
                <a:solidFill>
                  <a:srgbClr val="000000"/>
                </a:solidFill>
                <a:latin typeface="Arial"/>
                <a:ea typeface="DejaVu Sans"/>
              </a:rPr>
              <a:t>We used an electron beam of 5 GeV</a:t>
            </a:r>
            <a:endParaRPr lang="de-DE" sz="1800" b="0" strike="noStrike" spc="-1" dirty="0">
              <a:latin typeface="Arial"/>
            </a:endParaRPr>
          </a:p>
          <a:p>
            <a:pPr>
              <a:lnSpc>
                <a:spcPct val="100000"/>
              </a:lnSpc>
              <a:buNone/>
            </a:pPr>
            <a:endParaRPr lang="de-DE" sz="1800" b="0" strike="noStrike" spc="-1" dirty="0">
              <a:latin typeface="Arial"/>
            </a:endParaRPr>
          </a:p>
          <a:p>
            <a:pPr>
              <a:lnSpc>
                <a:spcPct val="100000"/>
              </a:lnSpc>
              <a:buNone/>
            </a:pPr>
            <a:r>
              <a:rPr lang="en-US" sz="1800" b="0" strike="noStrike" spc="-1" dirty="0">
                <a:solidFill>
                  <a:srgbClr val="000000"/>
                </a:solidFill>
                <a:latin typeface="Arial"/>
                <a:ea typeface="DejaVu Sans"/>
              </a:rPr>
              <a:t>The track of a beam particle is defined by 5 telescope planes</a:t>
            </a:r>
            <a:endParaRPr lang="de-DE" sz="1800" b="0" strike="noStrike" spc="-1" dirty="0">
              <a:latin typeface="Arial"/>
            </a:endParaRPr>
          </a:p>
        </p:txBody>
      </p:sp>
      <p:sp>
        <p:nvSpPr>
          <p:cNvPr id="102" name="TextBox 3"/>
          <p:cNvSpPr/>
          <p:nvPr/>
        </p:nvSpPr>
        <p:spPr>
          <a:xfrm>
            <a:off x="1114920" y="300600"/>
            <a:ext cx="70254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00"/>
                </a:solidFill>
                <a:latin typeface="Arial"/>
                <a:ea typeface="DejaVu Sans"/>
              </a:rPr>
              <a:t>Testbeam data</a:t>
            </a:r>
            <a:endParaRPr lang="de-DE" sz="2400" b="0" strike="noStrike" spc="-1">
              <a:latin typeface="Arial"/>
            </a:endParaRPr>
          </a:p>
        </p:txBody>
      </p:sp>
      <p:pic>
        <p:nvPicPr>
          <p:cNvPr id="104" name="Picture 103"/>
          <p:cNvPicPr/>
          <p:nvPr/>
        </p:nvPicPr>
        <p:blipFill>
          <a:blip r:embed="rId3"/>
          <a:stretch/>
        </p:blipFill>
        <p:spPr>
          <a:xfrm>
            <a:off x="1114920" y="2123981"/>
            <a:ext cx="6606720" cy="2050200"/>
          </a:xfrm>
          <a:prstGeom prst="rect">
            <a:avLst/>
          </a:prstGeom>
          <a:ln w="0">
            <a:noFill/>
          </a:ln>
        </p:spPr>
      </p:pic>
      <p:sp>
        <p:nvSpPr>
          <p:cNvPr id="2" name="TextBox 1">
            <a:extLst>
              <a:ext uri="{FF2B5EF4-FFF2-40B4-BE49-F238E27FC236}">
                <a16:creationId xmlns:a16="http://schemas.microsoft.com/office/drawing/2014/main" id="{0B206670-D197-41ED-A3DA-8166A8F0A803}"/>
              </a:ext>
            </a:extLst>
          </p:cNvPr>
          <p:cNvSpPr txBox="1"/>
          <p:nvPr/>
        </p:nvSpPr>
        <p:spPr>
          <a:xfrm>
            <a:off x="1052280" y="4668253"/>
            <a:ext cx="6431362" cy="923330"/>
          </a:xfrm>
          <a:prstGeom prst="rect">
            <a:avLst/>
          </a:prstGeom>
          <a:noFill/>
        </p:spPr>
        <p:txBody>
          <a:bodyPr wrap="square" rtlCol="0">
            <a:spAutoFit/>
          </a:bodyPr>
          <a:lstStyle/>
          <a:p>
            <a:r>
              <a:rPr lang="en-US" dirty="0"/>
              <a:t>Alignment of telescope planes done (thank you, Shan)</a:t>
            </a:r>
          </a:p>
          <a:p>
            <a:endParaRPr lang="en-US" dirty="0"/>
          </a:p>
          <a:p>
            <a:r>
              <a:rPr lang="en-US" dirty="0"/>
              <a:t>Tracking works, sensor alignment in preparation </a:t>
            </a:r>
            <a:endParaRPr lang="de-DE" dirty="0"/>
          </a:p>
        </p:txBody>
      </p:sp>
    </p:spTree>
    <p:extLst>
      <p:ext uri="{BB962C8B-B14F-4D97-AF65-F5344CB8AC3E}">
        <p14:creationId xmlns:p14="http://schemas.microsoft.com/office/powerpoint/2010/main" val="364695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06" name="TextBox 6"/>
          <p:cNvSpPr/>
          <p:nvPr/>
        </p:nvSpPr>
        <p:spPr>
          <a:xfrm>
            <a:off x="1010520" y="1240200"/>
            <a:ext cx="7088040" cy="338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000000"/>
                </a:solidFill>
                <a:latin typeface="Arial"/>
                <a:ea typeface="DejaVu Sans"/>
              </a:rPr>
              <a:t>Number of triggers</a:t>
            </a:r>
            <a:endParaRPr lang="de-DE" sz="1800" b="0" strike="noStrike" spc="-1">
              <a:latin typeface="Arial"/>
            </a:endParaRPr>
          </a:p>
          <a:p>
            <a:pPr>
              <a:lnSpc>
                <a:spcPct val="100000"/>
              </a:lnSpc>
              <a:buNone/>
            </a:pP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C74     18 x 10</a:t>
            </a:r>
            <a:r>
              <a:rPr lang="en-US" sz="1800" b="0" strike="noStrike" spc="-1" baseline="33000">
                <a:solidFill>
                  <a:srgbClr val="000000"/>
                </a:solidFill>
                <a:latin typeface="Arial"/>
                <a:ea typeface="DejaVu Sans"/>
              </a:rPr>
              <a:t>6</a:t>
            </a:r>
            <a:r>
              <a:rPr lang="en-US" sz="1800" b="0" strike="noStrike" spc="-1">
                <a:solidFill>
                  <a:srgbClr val="000000"/>
                </a:solidFill>
                <a:latin typeface="Arial"/>
                <a:ea typeface="DejaVu Sans"/>
              </a:rPr>
              <a:t>   scan over the sensor</a:t>
            </a: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              7 x 10</a:t>
            </a:r>
            <a:r>
              <a:rPr lang="en-US" sz="1800" b="0" strike="noStrike" spc="-1" baseline="33000">
                <a:solidFill>
                  <a:srgbClr val="000000"/>
                </a:solidFill>
                <a:latin typeface="Arial"/>
                <a:ea typeface="DejaVu Sans"/>
              </a:rPr>
              <a:t>6</a:t>
            </a:r>
            <a:r>
              <a:rPr lang="en-US" sz="1800" b="0" strike="noStrike" spc="-1">
                <a:solidFill>
                  <a:srgbClr val="000000"/>
                </a:solidFill>
                <a:latin typeface="Arial"/>
                <a:ea typeface="DejaVu Sans"/>
              </a:rPr>
              <a:t>  at position – 37,5, - 6.5</a:t>
            </a:r>
            <a:endParaRPr lang="de-DE" sz="1800" b="0" strike="noStrike" spc="-1">
              <a:latin typeface="Arial"/>
            </a:endParaRPr>
          </a:p>
          <a:p>
            <a:pPr>
              <a:lnSpc>
                <a:spcPct val="100000"/>
              </a:lnSpc>
              <a:buNone/>
            </a:pP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C75      27 x 10</a:t>
            </a:r>
            <a:r>
              <a:rPr lang="en-US" sz="1800" b="0" strike="noStrike" spc="-1" baseline="33000">
                <a:solidFill>
                  <a:srgbClr val="000000"/>
                </a:solidFill>
                <a:latin typeface="Arial"/>
                <a:ea typeface="DejaVu Sans"/>
              </a:rPr>
              <a:t>6</a:t>
            </a:r>
            <a:r>
              <a:rPr lang="en-US" sz="1800" b="0" strike="noStrike" spc="-1">
                <a:solidFill>
                  <a:srgbClr val="000000"/>
                </a:solidFill>
                <a:latin typeface="Arial"/>
                <a:ea typeface="DejaVu Sans"/>
              </a:rPr>
              <a:t>  scan over the sensor</a:t>
            </a: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             18 x 10</a:t>
            </a:r>
            <a:r>
              <a:rPr lang="en-US" sz="1800" b="0" strike="noStrike" spc="-1" baseline="33000">
                <a:solidFill>
                  <a:srgbClr val="000000"/>
                </a:solidFill>
                <a:latin typeface="Arial"/>
                <a:ea typeface="DejaVu Sans"/>
              </a:rPr>
              <a:t>6</a:t>
            </a:r>
            <a:r>
              <a:rPr lang="en-US" sz="1800" b="0" strike="noStrike" spc="-1">
                <a:solidFill>
                  <a:srgbClr val="000000"/>
                </a:solidFill>
                <a:latin typeface="Arial"/>
                <a:ea typeface="DejaVu Sans"/>
              </a:rPr>
              <a:t>   at position – 1.5, - 88.5</a:t>
            </a:r>
            <a:endParaRPr lang="de-DE" sz="1800" b="0" strike="noStrike" spc="-1">
              <a:latin typeface="Arial"/>
            </a:endParaRPr>
          </a:p>
          <a:p>
            <a:pPr>
              <a:lnSpc>
                <a:spcPct val="100000"/>
              </a:lnSpc>
              <a:buNone/>
            </a:pP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A1         46 x 10</a:t>
            </a:r>
            <a:r>
              <a:rPr lang="en-US" sz="1800" b="0" strike="noStrike" spc="-1" baseline="33000">
                <a:solidFill>
                  <a:srgbClr val="000000"/>
                </a:solidFill>
                <a:latin typeface="Arial"/>
                <a:ea typeface="DejaVu Sans"/>
              </a:rPr>
              <a:t>6</a:t>
            </a:r>
            <a:r>
              <a:rPr lang="en-US" sz="1800" b="0" strike="noStrike" spc="-1">
                <a:solidFill>
                  <a:srgbClr val="000000"/>
                </a:solidFill>
                <a:latin typeface="Arial"/>
                <a:ea typeface="DejaVu Sans"/>
              </a:rPr>
              <a:t>  scan over the sensor</a:t>
            </a:r>
            <a:endParaRPr lang="de-DE" sz="1800" b="0" strike="noStrike" spc="-1">
              <a:latin typeface="Arial"/>
            </a:endParaRPr>
          </a:p>
          <a:p>
            <a:pPr>
              <a:lnSpc>
                <a:spcPct val="100000"/>
              </a:lnSpc>
              <a:buNone/>
            </a:pP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Y1         44 x 10</a:t>
            </a:r>
            <a:r>
              <a:rPr lang="en-US" sz="1800" b="0" strike="noStrike" spc="-1" baseline="33000">
                <a:solidFill>
                  <a:srgbClr val="000000"/>
                </a:solidFill>
                <a:latin typeface="Arial"/>
                <a:ea typeface="DejaVu Sans"/>
              </a:rPr>
              <a:t>6</a:t>
            </a:r>
            <a:r>
              <a:rPr lang="en-US" sz="1800" b="0" strike="noStrike" spc="-1">
                <a:solidFill>
                  <a:srgbClr val="000000"/>
                </a:solidFill>
                <a:latin typeface="Arial"/>
                <a:ea typeface="DejaVu Sans"/>
              </a:rPr>
              <a:t> scan over the sensor</a:t>
            </a: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              33 x 10</a:t>
            </a:r>
            <a:r>
              <a:rPr lang="en-US" sz="1800" b="0" strike="noStrike" spc="-1" baseline="33000">
                <a:solidFill>
                  <a:srgbClr val="000000"/>
                </a:solidFill>
                <a:latin typeface="Arial"/>
                <a:ea typeface="DejaVu Sans"/>
              </a:rPr>
              <a:t>6</a:t>
            </a:r>
            <a:r>
              <a:rPr lang="en-US" sz="1800" b="0" strike="noStrike" spc="-1">
                <a:solidFill>
                  <a:srgbClr val="000000"/>
                </a:solidFill>
                <a:latin typeface="Arial"/>
                <a:ea typeface="DejaVu Sans"/>
              </a:rPr>
              <a:t> at position 1, - 94,4    </a:t>
            </a:r>
            <a:endParaRPr lang="de-DE" sz="1800" b="0" strike="noStrike" spc="-1">
              <a:latin typeface="Arial"/>
            </a:endParaRPr>
          </a:p>
        </p:txBody>
      </p:sp>
      <p:sp>
        <p:nvSpPr>
          <p:cNvPr id="107" name="TextBox 10"/>
          <p:cNvSpPr/>
          <p:nvPr/>
        </p:nvSpPr>
        <p:spPr>
          <a:xfrm>
            <a:off x="1114920" y="300600"/>
            <a:ext cx="70254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FFFF00"/>
                </a:solidFill>
                <a:latin typeface="Arial"/>
                <a:ea typeface="DejaVu Sans"/>
              </a:rPr>
              <a:t>Testbeam data</a:t>
            </a:r>
            <a:endParaRPr lang="de-DE" sz="2400" b="0" strike="noStrike" spc="-1">
              <a:latin typeface="Arial"/>
            </a:endParaRPr>
          </a:p>
        </p:txBody>
      </p:sp>
      <p:sp>
        <p:nvSpPr>
          <p:cNvPr id="108" name="TextBox 11"/>
          <p:cNvSpPr/>
          <p:nvPr/>
        </p:nvSpPr>
        <p:spPr>
          <a:xfrm>
            <a:off x="883080" y="4735080"/>
            <a:ext cx="748872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endParaRPr lang="de-DE" sz="1600" b="0" strike="noStrike" spc="-1">
              <a:latin typeface="Arial"/>
            </a:endParaRPr>
          </a:p>
          <a:p>
            <a:pPr>
              <a:lnSpc>
                <a:spcPct val="100000"/>
              </a:lnSpc>
              <a:buNone/>
            </a:pPr>
            <a:r>
              <a:rPr lang="en-US" sz="1600" b="0" strike="noStrike" spc="-1">
                <a:solidFill>
                  <a:srgbClr val="000000"/>
                </a:solidFill>
                <a:latin typeface="Arial"/>
                <a:ea typeface="DejaVu Sans"/>
              </a:rPr>
              <a:t>                 </a:t>
            </a:r>
            <a:endParaRPr lang="de-DE" sz="16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10" name="TextBox 2"/>
          <p:cNvSpPr/>
          <p:nvPr/>
        </p:nvSpPr>
        <p:spPr>
          <a:xfrm>
            <a:off x="1114920" y="300600"/>
            <a:ext cx="702540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spc="-1" dirty="0">
                <a:solidFill>
                  <a:srgbClr val="FFFF00"/>
                </a:solidFill>
                <a:latin typeface="Arial"/>
                <a:ea typeface="DejaVu Sans"/>
              </a:rPr>
              <a:t>Aim</a:t>
            </a:r>
            <a:r>
              <a:rPr lang="en-US" sz="2400" b="0" strike="noStrike" spc="-1" dirty="0">
                <a:solidFill>
                  <a:srgbClr val="FFFF00"/>
                </a:solidFill>
                <a:latin typeface="Arial"/>
                <a:ea typeface="DejaVu Sans"/>
              </a:rPr>
              <a:t> of data analysis</a:t>
            </a:r>
            <a:endParaRPr lang="de-DE" sz="2400" b="0" strike="noStrike" spc="-1" dirty="0">
              <a:latin typeface="Arial"/>
            </a:endParaRPr>
          </a:p>
        </p:txBody>
      </p:sp>
      <p:sp>
        <p:nvSpPr>
          <p:cNvPr id="111" name="Rectangle 110"/>
          <p:cNvSpPr/>
          <p:nvPr/>
        </p:nvSpPr>
        <p:spPr>
          <a:xfrm>
            <a:off x="540000" y="1440000"/>
            <a:ext cx="5038560" cy="372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de-DE" sz="2200" b="0" strike="noStrike" spc="-1">
                <a:solidFill>
                  <a:srgbClr val="000000"/>
                </a:solidFill>
                <a:latin typeface="Arial"/>
                <a:ea typeface="DejaVu Sans"/>
              </a:rPr>
              <a:t>Homogeneity of the response</a:t>
            </a:r>
            <a:endParaRPr lang="de-DE" sz="2200" b="0" strike="noStrike" spc="-1">
              <a:latin typeface="Arial"/>
            </a:endParaRPr>
          </a:p>
          <a:p>
            <a:pPr>
              <a:lnSpc>
                <a:spcPct val="100000"/>
              </a:lnSpc>
              <a:buNone/>
            </a:pPr>
            <a:endParaRPr lang="de-DE" sz="1800" b="0" strike="noStrike" spc="-1">
              <a:latin typeface="Arial"/>
            </a:endParaRPr>
          </a:p>
          <a:p>
            <a:pPr>
              <a:lnSpc>
                <a:spcPct val="100000"/>
              </a:lnSpc>
              <a:buNone/>
            </a:pPr>
            <a:r>
              <a:rPr lang="de-DE" sz="1800" b="0" strike="noStrike" spc="-1">
                <a:solidFill>
                  <a:srgbClr val="000000"/>
                </a:solidFill>
                <a:latin typeface="Arial"/>
                <a:ea typeface="DejaVu Sans"/>
              </a:rPr>
              <a:t>Take only tracks hitting the central </a:t>
            </a:r>
            <a:endParaRPr lang="de-DE" sz="1800" b="0" strike="noStrike" spc="-1">
              <a:latin typeface="Arial"/>
            </a:endParaRPr>
          </a:p>
          <a:p>
            <a:pPr>
              <a:lnSpc>
                <a:spcPct val="100000"/>
              </a:lnSpc>
              <a:buNone/>
            </a:pPr>
            <a:r>
              <a:rPr lang="de-DE" sz="1800" b="0" strike="noStrike" spc="-1">
                <a:solidFill>
                  <a:srgbClr val="000000"/>
                </a:solidFill>
                <a:latin typeface="Arial"/>
                <a:ea typeface="DejaVu Sans"/>
              </a:rPr>
              <a:t>part of a pad (e.g.the red area</a:t>
            </a:r>
            <a:endParaRPr lang="de-DE" sz="1800" b="0" strike="noStrike" spc="-1">
              <a:latin typeface="Arial"/>
            </a:endParaRPr>
          </a:p>
          <a:p>
            <a:pPr>
              <a:lnSpc>
                <a:spcPct val="100000"/>
              </a:lnSpc>
              <a:buNone/>
            </a:pPr>
            <a:endParaRPr lang="de-DE" sz="1800" b="0" strike="noStrike" spc="-1">
              <a:latin typeface="Arial"/>
            </a:endParaRPr>
          </a:p>
          <a:p>
            <a:pPr>
              <a:lnSpc>
                <a:spcPct val="100000"/>
              </a:lnSpc>
              <a:buNone/>
            </a:pPr>
            <a:r>
              <a:rPr lang="de-DE" sz="1800" b="0" strike="noStrike" spc="-1">
                <a:solidFill>
                  <a:srgbClr val="000000"/>
                </a:solidFill>
                <a:latin typeface="Arial"/>
                <a:ea typeface="DejaVu Sans"/>
              </a:rPr>
              <a:t>Plot the signal size, determine MPV</a:t>
            </a:r>
            <a:endParaRPr lang="de-DE" sz="1800" b="0" strike="noStrike" spc="-1">
              <a:latin typeface="Arial"/>
            </a:endParaRPr>
          </a:p>
          <a:p>
            <a:pPr>
              <a:lnSpc>
                <a:spcPct val="100000"/>
              </a:lnSpc>
              <a:buNone/>
            </a:pPr>
            <a:r>
              <a:rPr lang="de-DE" sz="1800" b="0" strike="noStrike" spc="-1">
                <a:solidFill>
                  <a:srgbClr val="000000"/>
                </a:solidFill>
                <a:latin typeface="Arial"/>
                <a:ea typeface="DejaVu Sans"/>
              </a:rPr>
              <a:t>of signals in each pad </a:t>
            </a:r>
            <a:endParaRPr lang="de-DE" sz="1800" b="0" strike="noStrike" spc="-1">
              <a:latin typeface="Arial"/>
            </a:endParaRPr>
          </a:p>
          <a:p>
            <a:pPr>
              <a:lnSpc>
                <a:spcPct val="100000"/>
              </a:lnSpc>
              <a:buNone/>
            </a:pPr>
            <a:endParaRPr lang="de-DE" sz="1800" b="0" strike="noStrike" spc="-1">
              <a:latin typeface="Arial"/>
            </a:endParaRPr>
          </a:p>
          <a:p>
            <a:pPr>
              <a:lnSpc>
                <a:spcPct val="100000"/>
              </a:lnSpc>
              <a:buNone/>
            </a:pPr>
            <a:r>
              <a:rPr lang="de-DE" sz="1800" b="0" strike="noStrike" spc="-1">
                <a:solidFill>
                  <a:srgbClr val="000000"/>
                </a:solidFill>
                <a:latin typeface="Arial"/>
                <a:ea typeface="DejaVu Sans"/>
              </a:rPr>
              <a:t>Use the pedestal width to calculate </a:t>
            </a:r>
            <a:endParaRPr lang="de-DE" sz="1800" b="0" strike="noStrike" spc="-1">
              <a:latin typeface="Arial"/>
            </a:endParaRPr>
          </a:p>
          <a:p>
            <a:pPr>
              <a:lnSpc>
                <a:spcPct val="100000"/>
              </a:lnSpc>
              <a:buNone/>
            </a:pPr>
            <a:r>
              <a:rPr lang="de-DE" sz="1800" b="0" strike="noStrike" spc="-1">
                <a:solidFill>
                  <a:srgbClr val="000000"/>
                </a:solidFill>
                <a:latin typeface="Arial"/>
                <a:ea typeface="DejaVu Sans"/>
              </a:rPr>
              <a:t>S/N</a:t>
            </a:r>
            <a:endParaRPr lang="de-DE" sz="1800" b="0" strike="noStrike" spc="-1">
              <a:latin typeface="Arial"/>
            </a:endParaRPr>
          </a:p>
          <a:p>
            <a:pPr>
              <a:lnSpc>
                <a:spcPct val="100000"/>
              </a:lnSpc>
              <a:buNone/>
            </a:pPr>
            <a:endParaRPr lang="de-DE" sz="1800" b="0" strike="noStrike" spc="-1">
              <a:latin typeface="Arial"/>
            </a:endParaRPr>
          </a:p>
          <a:p>
            <a:pPr>
              <a:lnSpc>
                <a:spcPct val="100000"/>
              </a:lnSpc>
              <a:buNone/>
            </a:pPr>
            <a:r>
              <a:rPr lang="de-DE" sz="1800" b="0" strike="noStrike" spc="-1">
                <a:solidFill>
                  <a:srgbClr val="000000"/>
                </a:solidFill>
                <a:latin typeface="Arial"/>
                <a:ea typeface="DejaVu Sans"/>
              </a:rPr>
              <a:t>Apply calibration constants</a:t>
            </a:r>
            <a:endParaRPr lang="de-DE" sz="1800" b="0" strike="noStrike" spc="-1">
              <a:latin typeface="Arial"/>
            </a:endParaRPr>
          </a:p>
          <a:p>
            <a:pPr>
              <a:lnSpc>
                <a:spcPct val="100000"/>
              </a:lnSpc>
              <a:buNone/>
            </a:pPr>
            <a:endParaRPr lang="de-DE" sz="1800" b="0" strike="noStrike" spc="-1">
              <a:latin typeface="Arial"/>
            </a:endParaRPr>
          </a:p>
          <a:p>
            <a:pPr>
              <a:lnSpc>
                <a:spcPct val="100000"/>
              </a:lnSpc>
              <a:buNone/>
            </a:pPr>
            <a:endParaRPr lang="de-DE" sz="1800" b="0" strike="noStrike" spc="-1">
              <a:latin typeface="Arial"/>
            </a:endParaRPr>
          </a:p>
        </p:txBody>
      </p:sp>
      <p:pic>
        <p:nvPicPr>
          <p:cNvPr id="112" name="Picture 111"/>
          <p:cNvPicPr/>
          <p:nvPr/>
        </p:nvPicPr>
        <p:blipFill>
          <a:blip r:embed="rId3"/>
          <a:stretch/>
        </p:blipFill>
        <p:spPr>
          <a:xfrm>
            <a:off x="4320000" y="1548000"/>
            <a:ext cx="4697640" cy="4570560"/>
          </a:xfrm>
          <a:prstGeom prst="rect">
            <a:avLst/>
          </a:prstGeom>
          <a:ln w="0">
            <a:noFill/>
          </a:ln>
        </p:spPr>
      </p:pic>
      <p:sp>
        <p:nvSpPr>
          <p:cNvPr id="113" name="Rectangle 112"/>
          <p:cNvSpPr/>
          <p:nvPr/>
        </p:nvSpPr>
        <p:spPr>
          <a:xfrm>
            <a:off x="5940000" y="1188000"/>
            <a:ext cx="1258560" cy="1078560"/>
          </a:xfrm>
          <a:prstGeom prst="rect">
            <a:avLst/>
          </a:pr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114" name="Freeform: Shape 113"/>
          <p:cNvSpPr/>
          <p:nvPr/>
        </p:nvSpPr>
        <p:spPr>
          <a:xfrm>
            <a:off x="6155640" y="1305360"/>
            <a:ext cx="816840" cy="853200"/>
          </a:xfrm>
          <a:custGeom>
            <a:avLst/>
            <a:gdLst/>
            <a:ahLst/>
            <a:cxnLst/>
            <a:rect l="l" t="t" r="r" b="b"/>
            <a:pathLst>
              <a:path w="2273" h="2374">
                <a:moveTo>
                  <a:pt x="0" y="2374"/>
                </a:moveTo>
                <a:cubicBezTo>
                  <a:pt x="0" y="1583"/>
                  <a:pt x="0" y="791"/>
                  <a:pt x="0" y="0"/>
                </a:cubicBezTo>
                <a:cubicBezTo>
                  <a:pt x="758" y="0"/>
                  <a:pt x="1515" y="0"/>
                  <a:pt x="2273" y="0"/>
                </a:cubicBezTo>
                <a:cubicBezTo>
                  <a:pt x="2273" y="791"/>
                  <a:pt x="2273" y="1583"/>
                  <a:pt x="2273" y="2374"/>
                </a:cubicBezTo>
                <a:cubicBezTo>
                  <a:pt x="1515" y="2374"/>
                  <a:pt x="758" y="2374"/>
                  <a:pt x="0" y="2374"/>
                </a:cubicBezTo>
                <a:close/>
              </a:path>
            </a:pathLst>
          </a:custGeom>
          <a:solidFill>
            <a:srgbClr val="FF4000"/>
          </a:solidFill>
          <a:ln w="0">
            <a:solidFill>
              <a:srgbClr val="3465A4"/>
            </a:solidFill>
          </a:ln>
        </p:spPr>
        <p:style>
          <a:lnRef idx="0">
            <a:scrgbClr r="0" g="0" b="0"/>
          </a:lnRef>
          <a:fillRef idx="0">
            <a:scrgbClr r="0" g="0" b="0"/>
          </a:fillRef>
          <a:effectRef idx="0">
            <a:scrgbClr r="0" g="0" b="0"/>
          </a:effectRef>
          <a:fontRef idx="minor"/>
        </p:style>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16" name="TextBox 8"/>
          <p:cNvSpPr/>
          <p:nvPr/>
        </p:nvSpPr>
        <p:spPr>
          <a:xfrm>
            <a:off x="1114920" y="300600"/>
            <a:ext cx="702540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spc="-1" dirty="0">
                <a:solidFill>
                  <a:srgbClr val="FFFF00"/>
                </a:solidFill>
                <a:latin typeface="Arial"/>
                <a:ea typeface="DejaVu Sans"/>
              </a:rPr>
              <a:t>Aim</a:t>
            </a:r>
            <a:r>
              <a:rPr lang="en-US" sz="2400" b="0" strike="noStrike" spc="-1" dirty="0">
                <a:solidFill>
                  <a:srgbClr val="FFFF00"/>
                </a:solidFill>
                <a:latin typeface="Arial"/>
                <a:ea typeface="DejaVu Sans"/>
              </a:rPr>
              <a:t> of data analysis</a:t>
            </a:r>
            <a:endParaRPr lang="de-DE" sz="2400" b="0" strike="noStrike" spc="-1" dirty="0">
              <a:latin typeface="Arial"/>
            </a:endParaRPr>
          </a:p>
        </p:txBody>
      </p:sp>
      <p:sp>
        <p:nvSpPr>
          <p:cNvPr id="117" name="Rectangle 116"/>
          <p:cNvSpPr/>
          <p:nvPr/>
        </p:nvSpPr>
        <p:spPr>
          <a:xfrm>
            <a:off x="540000" y="1440000"/>
            <a:ext cx="5038560" cy="429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de-DE" sz="2200" b="0" strike="noStrike" spc="-1">
                <a:solidFill>
                  <a:srgbClr val="000000"/>
                </a:solidFill>
                <a:latin typeface="Arial"/>
                <a:ea typeface="DejaVu Sans"/>
              </a:rPr>
              <a:t>Performance near the edges of the pads</a:t>
            </a:r>
            <a:endParaRPr lang="de-DE" sz="2200" b="0" strike="noStrike" spc="-1">
              <a:latin typeface="Arial"/>
            </a:endParaRPr>
          </a:p>
          <a:p>
            <a:pPr>
              <a:lnSpc>
                <a:spcPct val="100000"/>
              </a:lnSpc>
              <a:buNone/>
            </a:pPr>
            <a:endParaRPr lang="de-DE" sz="1800" b="0" strike="noStrike" spc="-1">
              <a:latin typeface="Arial"/>
            </a:endParaRPr>
          </a:p>
          <a:p>
            <a:pPr>
              <a:lnSpc>
                <a:spcPct val="100000"/>
              </a:lnSpc>
              <a:buNone/>
            </a:pPr>
            <a:r>
              <a:rPr lang="de-DE" sz="1800" b="0" strike="noStrike" spc="-1">
                <a:solidFill>
                  <a:srgbClr val="000000"/>
                </a:solidFill>
                <a:latin typeface="Arial"/>
                <a:ea typeface="DejaVu Sans"/>
              </a:rPr>
              <a:t>Take tracks hitting a certain strip in x </a:t>
            </a:r>
            <a:endParaRPr lang="de-DE" sz="1800" b="0" strike="noStrike" spc="-1">
              <a:latin typeface="Arial"/>
            </a:endParaRPr>
          </a:p>
          <a:p>
            <a:pPr>
              <a:lnSpc>
                <a:spcPct val="100000"/>
              </a:lnSpc>
              <a:buNone/>
            </a:pPr>
            <a:endParaRPr lang="de-DE" sz="1800" b="0" strike="noStrike" spc="-1">
              <a:latin typeface="Arial"/>
            </a:endParaRPr>
          </a:p>
          <a:p>
            <a:pPr>
              <a:lnSpc>
                <a:spcPct val="100000"/>
              </a:lnSpc>
              <a:buNone/>
            </a:pPr>
            <a:endParaRPr lang="de-DE" sz="1800" b="0" strike="noStrike" spc="-1">
              <a:latin typeface="Arial"/>
            </a:endParaRPr>
          </a:p>
          <a:p>
            <a:pPr>
              <a:lnSpc>
                <a:spcPct val="100000"/>
              </a:lnSpc>
              <a:buNone/>
            </a:pPr>
            <a:r>
              <a:rPr lang="de-DE" sz="1800" b="0" strike="noStrike" spc="-1">
                <a:solidFill>
                  <a:srgbClr val="000000"/>
                </a:solidFill>
                <a:latin typeface="Arial"/>
                <a:ea typeface="DejaVu Sans"/>
              </a:rPr>
              <a:t>Plot the signal size of these events, determine MPV of signals in each strip</a:t>
            </a:r>
            <a:endParaRPr lang="de-DE" sz="1800" b="0" strike="noStrike" spc="-1">
              <a:latin typeface="Arial"/>
            </a:endParaRPr>
          </a:p>
          <a:p>
            <a:pPr>
              <a:lnSpc>
                <a:spcPct val="100000"/>
              </a:lnSpc>
              <a:buNone/>
            </a:pPr>
            <a:endParaRPr lang="de-DE" sz="1800" b="0" strike="noStrike" spc="-1">
              <a:latin typeface="Arial"/>
            </a:endParaRPr>
          </a:p>
          <a:p>
            <a:pPr>
              <a:lnSpc>
                <a:spcPct val="100000"/>
              </a:lnSpc>
              <a:buNone/>
            </a:pPr>
            <a:r>
              <a:rPr lang="de-DE" sz="1800" b="0" strike="noStrike" spc="-1">
                <a:solidFill>
                  <a:srgbClr val="000000"/>
                </a:solidFill>
                <a:latin typeface="Arial"/>
                <a:ea typeface="DejaVu Sans"/>
              </a:rPr>
              <a:t>Plot the MPV as a function of x </a:t>
            </a:r>
            <a:endParaRPr lang="de-DE" sz="1800" b="0" strike="noStrike" spc="-1">
              <a:latin typeface="Arial"/>
            </a:endParaRPr>
          </a:p>
          <a:p>
            <a:pPr>
              <a:lnSpc>
                <a:spcPct val="100000"/>
              </a:lnSpc>
              <a:buNone/>
            </a:pPr>
            <a:r>
              <a:rPr lang="de-DE" sz="1800" b="0" strike="noStrike" spc="-1">
                <a:solidFill>
                  <a:srgbClr val="000000"/>
                </a:solidFill>
                <a:latin typeface="Arial"/>
                <a:ea typeface="DejaVu Sans"/>
              </a:rPr>
              <a:t>(or equivalently y)</a:t>
            </a:r>
            <a:endParaRPr lang="de-DE" sz="1800" b="0" strike="noStrike" spc="-1">
              <a:latin typeface="Arial"/>
            </a:endParaRPr>
          </a:p>
          <a:p>
            <a:pPr>
              <a:lnSpc>
                <a:spcPct val="100000"/>
              </a:lnSpc>
              <a:buNone/>
            </a:pPr>
            <a:endParaRPr lang="de-DE" sz="1800" b="0" strike="noStrike" spc="-1">
              <a:latin typeface="Arial"/>
            </a:endParaRPr>
          </a:p>
          <a:p>
            <a:pPr>
              <a:lnSpc>
                <a:spcPct val="100000"/>
              </a:lnSpc>
              <a:buNone/>
            </a:pPr>
            <a:r>
              <a:rPr lang="de-DE" sz="1800" b="0" strike="noStrike" spc="-1">
                <a:solidFill>
                  <a:srgbClr val="000000"/>
                </a:solidFill>
                <a:latin typeface="Arial"/>
                <a:ea typeface="DejaVu Sans"/>
              </a:rPr>
              <a:t>Example of such a plot from previous </a:t>
            </a:r>
            <a:endParaRPr lang="de-DE" sz="1800" b="0" strike="noStrike" spc="-1">
              <a:latin typeface="Arial"/>
            </a:endParaRPr>
          </a:p>
          <a:p>
            <a:pPr>
              <a:lnSpc>
                <a:spcPct val="100000"/>
              </a:lnSpc>
              <a:buNone/>
            </a:pPr>
            <a:r>
              <a:rPr lang="de-DE" sz="1800" b="0" strike="noStrike" spc="-1">
                <a:solidFill>
                  <a:srgbClr val="000000"/>
                </a:solidFill>
                <a:latin typeface="Arial"/>
                <a:ea typeface="DejaVu Sans"/>
              </a:rPr>
              <a:t>studies</a:t>
            </a:r>
            <a:endParaRPr lang="de-DE" sz="1800" b="0" strike="noStrike" spc="-1">
              <a:latin typeface="Arial"/>
            </a:endParaRPr>
          </a:p>
          <a:p>
            <a:pPr>
              <a:lnSpc>
                <a:spcPct val="100000"/>
              </a:lnSpc>
              <a:buNone/>
            </a:pPr>
            <a:endParaRPr lang="de-DE" sz="1800" b="0" strike="noStrike" spc="-1">
              <a:latin typeface="Arial"/>
            </a:endParaRPr>
          </a:p>
          <a:p>
            <a:pPr>
              <a:lnSpc>
                <a:spcPct val="100000"/>
              </a:lnSpc>
              <a:buNone/>
            </a:pPr>
            <a:endParaRPr lang="de-DE" sz="1800" b="0" strike="noStrike" spc="-1">
              <a:latin typeface="Arial"/>
            </a:endParaRPr>
          </a:p>
        </p:txBody>
      </p:sp>
      <p:sp>
        <p:nvSpPr>
          <p:cNvPr id="118" name="Rectangle 117"/>
          <p:cNvSpPr/>
          <p:nvPr/>
        </p:nvSpPr>
        <p:spPr>
          <a:xfrm>
            <a:off x="6480000" y="1080000"/>
            <a:ext cx="1258560" cy="1078560"/>
          </a:xfrm>
          <a:prstGeom prst="rect">
            <a:avLst/>
          </a:pr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119" name="Rectangle 118"/>
          <p:cNvSpPr/>
          <p:nvPr/>
        </p:nvSpPr>
        <p:spPr>
          <a:xfrm>
            <a:off x="6480000" y="2520000"/>
            <a:ext cx="1258560" cy="1078560"/>
          </a:xfrm>
          <a:prstGeom prst="rect">
            <a:avLst/>
          </a:prstGeom>
          <a:solidFill>
            <a:srgbClr val="729FCF"/>
          </a:solidFill>
          <a:ln w="0">
            <a:solidFill>
              <a:srgbClr val="3465A4"/>
            </a:solidFill>
          </a:ln>
        </p:spPr>
        <p:style>
          <a:lnRef idx="0">
            <a:scrgbClr r="0" g="0" b="0"/>
          </a:lnRef>
          <a:fillRef idx="0">
            <a:scrgbClr r="0" g="0" b="0"/>
          </a:fillRef>
          <a:effectRef idx="0">
            <a:scrgbClr r="0" g="0" b="0"/>
          </a:effectRef>
          <a:fontRef idx="minor"/>
        </p:style>
      </p:sp>
      <p:sp>
        <p:nvSpPr>
          <p:cNvPr id="120" name="Straight Connector 119"/>
          <p:cNvSpPr/>
          <p:nvPr/>
        </p:nvSpPr>
        <p:spPr>
          <a:xfrm>
            <a:off x="6300000" y="1440000"/>
            <a:ext cx="1620000" cy="360"/>
          </a:xfrm>
          <a:prstGeom prst="line">
            <a:avLst/>
          </a:prstGeom>
          <a:ln w="0">
            <a:solidFill>
              <a:srgbClr val="3465A4"/>
            </a:solidFill>
          </a:ln>
        </p:spPr>
        <p:style>
          <a:lnRef idx="0">
            <a:scrgbClr r="0" g="0" b="0"/>
          </a:lnRef>
          <a:fillRef idx="0">
            <a:scrgbClr r="0" g="0" b="0"/>
          </a:fillRef>
          <a:effectRef idx="0">
            <a:scrgbClr r="0" g="0" b="0"/>
          </a:effectRef>
          <a:fontRef idx="minor"/>
        </p:style>
      </p:sp>
      <p:sp>
        <p:nvSpPr>
          <p:cNvPr id="121" name="Straight Connector 120"/>
          <p:cNvSpPr/>
          <p:nvPr/>
        </p:nvSpPr>
        <p:spPr>
          <a:xfrm>
            <a:off x="6300000" y="1620000"/>
            <a:ext cx="1620000" cy="360"/>
          </a:xfrm>
          <a:prstGeom prst="line">
            <a:avLst/>
          </a:prstGeom>
          <a:ln w="0">
            <a:solidFill>
              <a:srgbClr val="3465A4"/>
            </a:solidFill>
          </a:ln>
        </p:spPr>
        <p:style>
          <a:lnRef idx="0">
            <a:scrgbClr r="0" g="0" b="0"/>
          </a:lnRef>
          <a:fillRef idx="0">
            <a:scrgbClr r="0" g="0" b="0"/>
          </a:fillRef>
          <a:effectRef idx="0">
            <a:scrgbClr r="0" g="0" b="0"/>
          </a:effectRef>
          <a:fontRef idx="minor"/>
        </p:style>
      </p:sp>
      <p:sp>
        <p:nvSpPr>
          <p:cNvPr id="122" name="Straight Connector 121"/>
          <p:cNvSpPr/>
          <p:nvPr/>
        </p:nvSpPr>
        <p:spPr>
          <a:xfrm>
            <a:off x="6300000" y="1800000"/>
            <a:ext cx="1620000" cy="360"/>
          </a:xfrm>
          <a:prstGeom prst="line">
            <a:avLst/>
          </a:prstGeom>
          <a:ln w="0">
            <a:solidFill>
              <a:srgbClr val="3465A4"/>
            </a:solidFill>
          </a:ln>
        </p:spPr>
        <p:style>
          <a:lnRef idx="0">
            <a:scrgbClr r="0" g="0" b="0"/>
          </a:lnRef>
          <a:fillRef idx="0">
            <a:scrgbClr r="0" g="0" b="0"/>
          </a:fillRef>
          <a:effectRef idx="0">
            <a:scrgbClr r="0" g="0" b="0"/>
          </a:effectRef>
          <a:fontRef idx="minor"/>
        </p:style>
      </p:sp>
      <p:sp>
        <p:nvSpPr>
          <p:cNvPr id="123" name="Straight Connector 122"/>
          <p:cNvSpPr/>
          <p:nvPr/>
        </p:nvSpPr>
        <p:spPr>
          <a:xfrm>
            <a:off x="6300000" y="1980000"/>
            <a:ext cx="1620000" cy="360"/>
          </a:xfrm>
          <a:prstGeom prst="line">
            <a:avLst/>
          </a:prstGeom>
          <a:ln w="0">
            <a:solidFill>
              <a:srgbClr val="3465A4"/>
            </a:solidFill>
          </a:ln>
        </p:spPr>
        <p:style>
          <a:lnRef idx="0">
            <a:scrgbClr r="0" g="0" b="0"/>
          </a:lnRef>
          <a:fillRef idx="0">
            <a:scrgbClr r="0" g="0" b="0"/>
          </a:fillRef>
          <a:effectRef idx="0">
            <a:scrgbClr r="0" g="0" b="0"/>
          </a:effectRef>
          <a:fontRef idx="minor"/>
        </p:style>
      </p:sp>
      <p:sp>
        <p:nvSpPr>
          <p:cNvPr id="124" name="Straight Connector 123"/>
          <p:cNvSpPr/>
          <p:nvPr/>
        </p:nvSpPr>
        <p:spPr>
          <a:xfrm>
            <a:off x="6300000" y="2160000"/>
            <a:ext cx="1620000" cy="360"/>
          </a:xfrm>
          <a:prstGeom prst="line">
            <a:avLst/>
          </a:prstGeom>
          <a:ln w="0">
            <a:solidFill>
              <a:srgbClr val="3465A4"/>
            </a:solidFill>
          </a:ln>
        </p:spPr>
        <p:style>
          <a:lnRef idx="0">
            <a:scrgbClr r="0" g="0" b="0"/>
          </a:lnRef>
          <a:fillRef idx="0">
            <a:scrgbClr r="0" g="0" b="0"/>
          </a:fillRef>
          <a:effectRef idx="0">
            <a:scrgbClr r="0" g="0" b="0"/>
          </a:effectRef>
          <a:fontRef idx="minor"/>
        </p:style>
      </p:sp>
      <p:sp>
        <p:nvSpPr>
          <p:cNvPr id="125" name="Straight Connector 124"/>
          <p:cNvSpPr/>
          <p:nvPr/>
        </p:nvSpPr>
        <p:spPr>
          <a:xfrm>
            <a:off x="6300000" y="1800000"/>
            <a:ext cx="1620000" cy="360"/>
          </a:xfrm>
          <a:prstGeom prst="line">
            <a:avLst/>
          </a:prstGeom>
          <a:ln w="0">
            <a:solidFill>
              <a:srgbClr val="3465A4"/>
            </a:solidFill>
          </a:ln>
        </p:spPr>
        <p:style>
          <a:lnRef idx="0">
            <a:scrgbClr r="0" g="0" b="0"/>
          </a:lnRef>
          <a:fillRef idx="0">
            <a:scrgbClr r="0" g="0" b="0"/>
          </a:fillRef>
          <a:effectRef idx="0">
            <a:scrgbClr r="0" g="0" b="0"/>
          </a:effectRef>
          <a:fontRef idx="minor"/>
        </p:style>
      </p:sp>
      <p:sp>
        <p:nvSpPr>
          <p:cNvPr id="126" name="Straight Connector 125"/>
          <p:cNvSpPr/>
          <p:nvPr/>
        </p:nvSpPr>
        <p:spPr>
          <a:xfrm>
            <a:off x="6300000" y="2340000"/>
            <a:ext cx="1620000" cy="360"/>
          </a:xfrm>
          <a:prstGeom prst="line">
            <a:avLst/>
          </a:prstGeom>
          <a:ln w="0">
            <a:solidFill>
              <a:srgbClr val="3465A4"/>
            </a:solidFill>
          </a:ln>
        </p:spPr>
        <p:style>
          <a:lnRef idx="0">
            <a:scrgbClr r="0" g="0" b="0"/>
          </a:lnRef>
          <a:fillRef idx="0">
            <a:scrgbClr r="0" g="0" b="0"/>
          </a:fillRef>
          <a:effectRef idx="0">
            <a:scrgbClr r="0" g="0" b="0"/>
          </a:effectRef>
          <a:fontRef idx="minor"/>
        </p:style>
      </p:sp>
      <p:sp>
        <p:nvSpPr>
          <p:cNvPr id="127" name="Straight Connector 126"/>
          <p:cNvSpPr/>
          <p:nvPr/>
        </p:nvSpPr>
        <p:spPr>
          <a:xfrm>
            <a:off x="6300000" y="2520000"/>
            <a:ext cx="1620000" cy="360"/>
          </a:xfrm>
          <a:prstGeom prst="line">
            <a:avLst/>
          </a:prstGeom>
          <a:ln w="0">
            <a:solidFill>
              <a:srgbClr val="3465A4"/>
            </a:solidFill>
          </a:ln>
        </p:spPr>
        <p:style>
          <a:lnRef idx="0">
            <a:scrgbClr r="0" g="0" b="0"/>
          </a:lnRef>
          <a:fillRef idx="0">
            <a:scrgbClr r="0" g="0" b="0"/>
          </a:fillRef>
          <a:effectRef idx="0">
            <a:scrgbClr r="0" g="0" b="0"/>
          </a:effectRef>
          <a:fontRef idx="minor"/>
        </p:style>
      </p:sp>
      <p:sp>
        <p:nvSpPr>
          <p:cNvPr id="128" name="Straight Connector 127"/>
          <p:cNvSpPr/>
          <p:nvPr/>
        </p:nvSpPr>
        <p:spPr>
          <a:xfrm>
            <a:off x="6300000" y="2700000"/>
            <a:ext cx="1620000" cy="360"/>
          </a:xfrm>
          <a:prstGeom prst="line">
            <a:avLst/>
          </a:prstGeom>
          <a:ln w="0">
            <a:solidFill>
              <a:srgbClr val="3465A4"/>
            </a:solidFill>
          </a:ln>
        </p:spPr>
        <p:style>
          <a:lnRef idx="0">
            <a:scrgbClr r="0" g="0" b="0"/>
          </a:lnRef>
          <a:fillRef idx="0">
            <a:scrgbClr r="0" g="0" b="0"/>
          </a:fillRef>
          <a:effectRef idx="0">
            <a:scrgbClr r="0" g="0" b="0"/>
          </a:effectRef>
          <a:fontRef idx="minor"/>
        </p:style>
      </p:sp>
      <p:sp>
        <p:nvSpPr>
          <p:cNvPr id="129" name="Straight Connector 128"/>
          <p:cNvSpPr/>
          <p:nvPr/>
        </p:nvSpPr>
        <p:spPr>
          <a:xfrm>
            <a:off x="6300000" y="2880000"/>
            <a:ext cx="1620000" cy="360"/>
          </a:xfrm>
          <a:prstGeom prst="line">
            <a:avLst/>
          </a:prstGeom>
          <a:ln w="0">
            <a:solidFill>
              <a:srgbClr val="3465A4"/>
            </a:solidFill>
          </a:ln>
        </p:spPr>
        <p:style>
          <a:lnRef idx="0">
            <a:scrgbClr r="0" g="0" b="0"/>
          </a:lnRef>
          <a:fillRef idx="0">
            <a:scrgbClr r="0" g="0" b="0"/>
          </a:fillRef>
          <a:effectRef idx="0">
            <a:scrgbClr r="0" g="0" b="0"/>
          </a:effectRef>
          <a:fontRef idx="minor"/>
        </p:style>
      </p:sp>
      <p:sp>
        <p:nvSpPr>
          <p:cNvPr id="130" name="Straight Connector 129"/>
          <p:cNvSpPr/>
          <p:nvPr/>
        </p:nvSpPr>
        <p:spPr>
          <a:xfrm>
            <a:off x="6300000" y="3060000"/>
            <a:ext cx="1620000" cy="360"/>
          </a:xfrm>
          <a:prstGeom prst="line">
            <a:avLst/>
          </a:prstGeom>
          <a:ln w="0">
            <a:solidFill>
              <a:srgbClr val="3465A4"/>
            </a:solidFill>
          </a:ln>
        </p:spPr>
        <p:style>
          <a:lnRef idx="0">
            <a:scrgbClr r="0" g="0" b="0"/>
          </a:lnRef>
          <a:fillRef idx="0">
            <a:scrgbClr r="0" g="0" b="0"/>
          </a:fillRef>
          <a:effectRef idx="0">
            <a:scrgbClr r="0" g="0" b="0"/>
          </a:effectRef>
          <a:fontRef idx="minor"/>
        </p:style>
      </p:sp>
      <p:sp>
        <p:nvSpPr>
          <p:cNvPr id="131" name="Straight Connector 130"/>
          <p:cNvSpPr/>
          <p:nvPr/>
        </p:nvSpPr>
        <p:spPr>
          <a:xfrm>
            <a:off x="8460000" y="1800000"/>
            <a:ext cx="360" cy="1260000"/>
          </a:xfrm>
          <a:prstGeom prst="line">
            <a:avLst/>
          </a:prstGeom>
          <a:ln w="0">
            <a:solidFill>
              <a:srgbClr val="3465A4"/>
            </a:solidFill>
            <a:tailEnd type="triangle" w="med" len="med"/>
          </a:ln>
        </p:spPr>
        <p:style>
          <a:lnRef idx="0">
            <a:scrgbClr r="0" g="0" b="0"/>
          </a:lnRef>
          <a:fillRef idx="0">
            <a:scrgbClr r="0" g="0" b="0"/>
          </a:fillRef>
          <a:effectRef idx="0">
            <a:scrgbClr r="0" g="0" b="0"/>
          </a:effectRef>
          <a:fontRef idx="minor"/>
        </p:style>
      </p:sp>
      <p:sp>
        <p:nvSpPr>
          <p:cNvPr id="132" name="Rectangle 131"/>
          <p:cNvSpPr/>
          <p:nvPr/>
        </p:nvSpPr>
        <p:spPr>
          <a:xfrm>
            <a:off x="8640000" y="2160000"/>
            <a:ext cx="358560" cy="344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de-DE" sz="1800" b="0" strike="noStrike" spc="-1">
                <a:solidFill>
                  <a:srgbClr val="000000"/>
                </a:solidFill>
                <a:latin typeface="Arial"/>
                <a:ea typeface="DejaVu Sans"/>
              </a:rPr>
              <a:t>x</a:t>
            </a:r>
            <a:endParaRPr lang="de-DE" sz="1800" b="0" strike="noStrike" spc="-1">
              <a:latin typeface="Arial"/>
            </a:endParaRPr>
          </a:p>
        </p:txBody>
      </p:sp>
      <p:pic>
        <p:nvPicPr>
          <p:cNvPr id="133" name="Picture 132"/>
          <p:cNvPicPr/>
          <p:nvPr/>
        </p:nvPicPr>
        <p:blipFill>
          <a:blip r:embed="rId3"/>
          <a:stretch/>
        </p:blipFill>
        <p:spPr>
          <a:xfrm>
            <a:off x="4320000" y="3828600"/>
            <a:ext cx="4859640" cy="282996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35" name="TextBox 2"/>
          <p:cNvSpPr/>
          <p:nvPr/>
        </p:nvSpPr>
        <p:spPr>
          <a:xfrm>
            <a:off x="1114920" y="300600"/>
            <a:ext cx="702540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dirty="0">
                <a:solidFill>
                  <a:srgbClr val="FFFF00"/>
                </a:solidFill>
                <a:latin typeface="Arial"/>
                <a:ea typeface="DejaVu Sans"/>
              </a:rPr>
              <a:t>Aim of data analysis</a:t>
            </a:r>
            <a:endParaRPr lang="de-DE" sz="2400" b="0" strike="noStrike" spc="-1" dirty="0">
              <a:latin typeface="Arial"/>
            </a:endParaRPr>
          </a:p>
        </p:txBody>
      </p:sp>
      <p:sp>
        <p:nvSpPr>
          <p:cNvPr id="136" name="TextBox 3"/>
          <p:cNvSpPr/>
          <p:nvPr/>
        </p:nvSpPr>
        <p:spPr>
          <a:xfrm>
            <a:off x="588600" y="1063080"/>
            <a:ext cx="7025400" cy="213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000000"/>
                </a:solidFill>
                <a:latin typeface="Arial"/>
                <a:ea typeface="DejaVu Sans"/>
              </a:rPr>
              <a:t>Cross talk 1</a:t>
            </a:r>
            <a:endParaRPr lang="de-DE" sz="2400" b="0" strike="noStrike" spc="-1">
              <a:latin typeface="Arial"/>
            </a:endParaRPr>
          </a:p>
          <a:p>
            <a:pPr>
              <a:lnSpc>
                <a:spcPct val="100000"/>
              </a:lnSpc>
              <a:buNone/>
            </a:pPr>
            <a:endParaRPr lang="de-DE" sz="2000" b="0" strike="noStrike" spc="-1">
              <a:latin typeface="Arial"/>
            </a:endParaRPr>
          </a:p>
          <a:p>
            <a:pPr>
              <a:lnSpc>
                <a:spcPct val="100000"/>
              </a:lnSpc>
              <a:buNone/>
            </a:pPr>
            <a:r>
              <a:rPr lang="en-US" sz="1800" b="0" strike="noStrike" spc="-1">
                <a:solidFill>
                  <a:srgbClr val="000000"/>
                </a:solidFill>
                <a:latin typeface="Arial"/>
                <a:ea typeface="DejaVu Sans"/>
              </a:rPr>
              <a:t>At the GaAs sensors, the signals of the pads are routed to the edge via traces in between the pads. Electrons impinging on these traces may induce signals assigned wrongly to the pad where the trace is connected. To study these effects, events with predicted beam positions in between pads should be used. </a:t>
            </a:r>
            <a:endParaRPr lang="de-DE" sz="1800" b="0" strike="noStrike" spc="-1">
              <a:latin typeface="Arial"/>
            </a:endParaRPr>
          </a:p>
        </p:txBody>
      </p:sp>
      <p:grpSp>
        <p:nvGrpSpPr>
          <p:cNvPr id="137" name="Gruppieren 11"/>
          <p:cNvGrpSpPr/>
          <p:nvPr/>
        </p:nvGrpSpPr>
        <p:grpSpPr>
          <a:xfrm>
            <a:off x="6327360" y="3277080"/>
            <a:ext cx="2360160" cy="2879640"/>
            <a:chOff x="6327360" y="3277080"/>
            <a:chExt cx="2360160" cy="2879640"/>
          </a:xfrm>
        </p:grpSpPr>
        <p:pic>
          <p:nvPicPr>
            <p:cNvPr id="138" name="Picture 3"/>
            <p:cNvPicPr/>
            <p:nvPr/>
          </p:nvPicPr>
          <p:blipFill>
            <a:blip r:embed="rId3"/>
            <a:stretch/>
          </p:blipFill>
          <p:spPr>
            <a:xfrm rot="5400000">
              <a:off x="6067440" y="3536640"/>
              <a:ext cx="2879640" cy="2360160"/>
            </a:xfrm>
            <a:prstGeom prst="rect">
              <a:avLst/>
            </a:prstGeom>
            <a:ln w="0">
              <a:noFill/>
            </a:ln>
          </p:spPr>
        </p:pic>
        <p:sp>
          <p:nvSpPr>
            <p:cNvPr id="139" name="Gerade Verbindung mit Pfeil 1"/>
            <p:cNvSpPr/>
            <p:nvPr/>
          </p:nvSpPr>
          <p:spPr>
            <a:xfrm flipV="1">
              <a:off x="7247880" y="4386960"/>
              <a:ext cx="514440" cy="198000"/>
            </a:xfrm>
            <a:custGeom>
              <a:avLst/>
              <a:gdLst/>
              <a:ahLst/>
              <a:cxnLst/>
              <a:rect l="l" t="t" r="r" b="b"/>
              <a:pathLst>
                <a:path w="21600" h="21600">
                  <a:moveTo>
                    <a:pt x="0" y="0"/>
                  </a:moveTo>
                  <a:lnTo>
                    <a:pt x="21600" y="21600"/>
                  </a:lnTo>
                </a:path>
              </a:pathLst>
            </a:custGeom>
            <a:solidFill>
              <a:srgbClr val="00A5EB"/>
            </a:solidFill>
            <a:ln w="28440">
              <a:solidFill>
                <a:srgbClr val="C00000"/>
              </a:solidFill>
              <a:round/>
              <a:tailEnd type="triangle" w="med" len="med"/>
            </a:ln>
          </p:spPr>
          <p:style>
            <a:lnRef idx="0">
              <a:scrgbClr r="0" g="0" b="0"/>
            </a:lnRef>
            <a:fillRef idx="0">
              <a:scrgbClr r="0" g="0" b="0"/>
            </a:fillRef>
            <a:effectRef idx="0">
              <a:scrgbClr r="0" g="0" b="0"/>
            </a:effectRef>
            <a:fontRef idx="minor"/>
          </p:style>
        </p:sp>
        <p:sp>
          <p:nvSpPr>
            <p:cNvPr id="140" name="Textfeld 1"/>
            <p:cNvSpPr/>
            <p:nvPr/>
          </p:nvSpPr>
          <p:spPr>
            <a:xfrm>
              <a:off x="6383880" y="4463280"/>
              <a:ext cx="896760" cy="100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de-DE" sz="1200" b="0" strike="noStrike" spc="-1">
                  <a:solidFill>
                    <a:srgbClr val="000000"/>
                  </a:solidFill>
                  <a:latin typeface="Arial"/>
                  <a:ea typeface="DejaVu Sans"/>
                </a:rPr>
                <a:t>Pad connected to Al  readout trace</a:t>
              </a:r>
              <a:endParaRPr lang="de-DE" sz="1200" b="0" strike="noStrike" spc="-1">
                <a:latin typeface="Arial"/>
              </a:endParaRPr>
            </a:p>
          </p:txBody>
        </p:sp>
      </p:grpSp>
      <p:sp>
        <p:nvSpPr>
          <p:cNvPr id="141" name="Rectangle 140"/>
          <p:cNvSpPr/>
          <p:nvPr/>
        </p:nvSpPr>
        <p:spPr>
          <a:xfrm rot="960000">
            <a:off x="7542720" y="4519440"/>
            <a:ext cx="359640" cy="1387440"/>
          </a:xfrm>
          <a:prstGeom prst="rect">
            <a:avLst/>
          </a:prstGeom>
          <a:solidFill>
            <a:srgbClr val="FFFFFF">
              <a:alpha val="8000"/>
            </a:srgbClr>
          </a:solidFill>
          <a:ln w="36000">
            <a:solidFill>
              <a:srgbClr val="FF972F"/>
            </a:solidFill>
            <a:round/>
          </a:ln>
        </p:spPr>
        <p:style>
          <a:lnRef idx="0">
            <a:scrgbClr r="0" g="0" b="0"/>
          </a:lnRef>
          <a:fillRef idx="0">
            <a:scrgbClr r="0" g="0" b="0"/>
          </a:fillRef>
          <a:effectRef idx="0">
            <a:scrgbClr r="0" g="0" b="0"/>
          </a:effectRef>
          <a:fontRef idx="minor"/>
        </p:style>
      </p:sp>
      <p:sp>
        <p:nvSpPr>
          <p:cNvPr id="142" name="Rectangle 141"/>
          <p:cNvSpPr/>
          <p:nvPr/>
        </p:nvSpPr>
        <p:spPr>
          <a:xfrm>
            <a:off x="720000" y="3960000"/>
            <a:ext cx="4679640" cy="85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de-DE" sz="1800" b="0" strike="noStrike" spc="-1">
                <a:latin typeface="Arial"/>
              </a:rPr>
              <a:t>Select tracks in the orange area, and search for signals in pads to which the traces are connected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900000" y="0"/>
            <a:ext cx="8217360" cy="898200"/>
          </a:xfrm>
          <a:prstGeom prst="rect">
            <a:avLst/>
          </a:prstGeom>
          <a:noFill/>
          <a:ln w="0">
            <a:noFill/>
          </a:ln>
        </p:spPr>
        <p:txBody>
          <a:bodyPr lIns="0" tIns="0" rIns="0" bIns="0" numCol="1" spcCol="0" anchor="b">
            <a:noAutofit/>
          </a:bodyPr>
          <a:lstStyle/>
          <a:p>
            <a:pPr>
              <a:lnSpc>
                <a:spcPct val="80000"/>
              </a:lnSpc>
              <a:buNone/>
            </a:pPr>
            <a:r>
              <a:rPr lang="en-US" sz="2800" b="1" strike="noStrike" spc="-1">
                <a:solidFill>
                  <a:srgbClr val="FFFFFF"/>
                </a:solidFill>
                <a:latin typeface="Arial"/>
              </a:rPr>
              <a:t>  </a:t>
            </a:r>
            <a:endParaRPr lang="de-DE" sz="2800" b="0" strike="noStrike" spc="-1">
              <a:latin typeface="Arial"/>
            </a:endParaRPr>
          </a:p>
        </p:txBody>
      </p:sp>
      <p:sp>
        <p:nvSpPr>
          <p:cNvPr id="144" name="TextBox 2"/>
          <p:cNvSpPr/>
          <p:nvPr/>
        </p:nvSpPr>
        <p:spPr>
          <a:xfrm>
            <a:off x="1114920" y="300600"/>
            <a:ext cx="702540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spc="-1" dirty="0">
                <a:solidFill>
                  <a:srgbClr val="FFFF00"/>
                </a:solidFill>
                <a:latin typeface="Arial"/>
                <a:ea typeface="DejaVu Sans"/>
              </a:rPr>
              <a:t>Aim</a:t>
            </a:r>
            <a:r>
              <a:rPr lang="en-US" sz="2400" b="0" strike="noStrike" spc="-1" dirty="0">
                <a:solidFill>
                  <a:srgbClr val="FFFF00"/>
                </a:solidFill>
                <a:latin typeface="Arial"/>
                <a:ea typeface="DejaVu Sans"/>
              </a:rPr>
              <a:t> of data analysis</a:t>
            </a:r>
            <a:endParaRPr lang="de-DE" sz="2400" b="0" strike="noStrike" spc="-1" dirty="0">
              <a:latin typeface="Arial"/>
            </a:endParaRPr>
          </a:p>
        </p:txBody>
      </p:sp>
      <p:sp>
        <p:nvSpPr>
          <p:cNvPr id="145" name="TextBox 5"/>
          <p:cNvSpPr/>
          <p:nvPr/>
        </p:nvSpPr>
        <p:spPr>
          <a:xfrm>
            <a:off x="588600" y="1063080"/>
            <a:ext cx="7025400" cy="2680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0" strike="noStrike" spc="-1">
                <a:solidFill>
                  <a:srgbClr val="000000"/>
                </a:solidFill>
                <a:latin typeface="Arial"/>
                <a:ea typeface="DejaVu Sans"/>
              </a:rPr>
              <a:t>Cross talk 2</a:t>
            </a:r>
            <a:endParaRPr lang="de-DE" sz="2400" b="0" strike="noStrike" spc="-1">
              <a:latin typeface="Arial"/>
            </a:endParaRPr>
          </a:p>
          <a:p>
            <a:pPr>
              <a:lnSpc>
                <a:spcPct val="100000"/>
              </a:lnSpc>
              <a:buNone/>
            </a:pPr>
            <a:endParaRPr lang="de-DE" sz="2000" b="0" strike="noStrike" spc="-1">
              <a:latin typeface="Arial"/>
            </a:endParaRPr>
          </a:p>
          <a:p>
            <a:pPr>
              <a:lnSpc>
                <a:spcPct val="100000"/>
              </a:lnSpc>
              <a:buNone/>
            </a:pPr>
            <a:r>
              <a:rPr lang="en-US" sz="1800" b="0" strike="noStrike" spc="-1">
                <a:solidFill>
                  <a:srgbClr val="000000"/>
                </a:solidFill>
                <a:latin typeface="Arial"/>
                <a:ea typeface="DejaVu Sans"/>
              </a:rPr>
              <a:t>Both in Calice and GaAs sensors signal routing traces have a non-zero capacitance to neighbors, resulting in cross talk of signals between traces.</a:t>
            </a: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To study this effect runs with the beam spot in the lower part of the sensors should be used. Then, for signals in pads in the upper part, not covered by the beam, should be searched for.</a:t>
            </a:r>
            <a:endParaRPr lang="de-DE" sz="1800" b="0" strike="noStrike" spc="-1">
              <a:latin typeface="Arial"/>
            </a:endParaRPr>
          </a:p>
          <a:p>
            <a:pPr>
              <a:lnSpc>
                <a:spcPct val="100000"/>
              </a:lnSpc>
              <a:buNone/>
            </a:pPr>
            <a:r>
              <a:rPr lang="en-US" sz="1800" b="0" strike="noStrike" spc="-1">
                <a:solidFill>
                  <a:srgbClr val="000000"/>
                </a:solidFill>
                <a:latin typeface="Arial"/>
                <a:ea typeface="DejaVu Sans"/>
              </a:rPr>
              <a:t> </a:t>
            </a:r>
            <a:endParaRPr lang="de-DE" sz="1800" b="0" strike="noStrike" spc="-1">
              <a:latin typeface="Arial"/>
            </a:endParaRPr>
          </a:p>
        </p:txBody>
      </p:sp>
      <p:pic>
        <p:nvPicPr>
          <p:cNvPr id="146" name="Picture 6"/>
          <p:cNvPicPr/>
          <p:nvPr/>
        </p:nvPicPr>
        <p:blipFill>
          <a:blip r:embed="rId3"/>
          <a:srcRect l="13799" t="17685" r="12726" b="28558"/>
          <a:stretch/>
        </p:blipFill>
        <p:spPr>
          <a:xfrm>
            <a:off x="4320000" y="3780000"/>
            <a:ext cx="4602240" cy="2525400"/>
          </a:xfrm>
          <a:prstGeom prst="rect">
            <a:avLst/>
          </a:prstGeom>
          <a:ln w="0">
            <a:noFill/>
          </a:ln>
        </p:spPr>
      </p:pic>
      <p:sp>
        <p:nvSpPr>
          <p:cNvPr id="147" name="Oval 146"/>
          <p:cNvSpPr/>
          <p:nvPr/>
        </p:nvSpPr>
        <p:spPr>
          <a:xfrm>
            <a:off x="5040000" y="5400000"/>
            <a:ext cx="899640" cy="539640"/>
          </a:xfrm>
          <a:prstGeom prst="ellipse">
            <a:avLst/>
          </a:prstGeom>
          <a:solidFill>
            <a:srgbClr val="FF860D">
              <a:alpha val="10000"/>
            </a:srgbClr>
          </a:solidFill>
          <a:ln w="36000">
            <a:solidFill>
              <a:srgbClr val="FF860D"/>
            </a:solidFill>
            <a:round/>
          </a:ln>
        </p:spPr>
        <p:style>
          <a:lnRef idx="0">
            <a:scrgbClr r="0" g="0" b="0"/>
          </a:lnRef>
          <a:fillRef idx="0">
            <a:scrgbClr r="0" g="0" b="0"/>
          </a:fillRef>
          <a:effectRef idx="0">
            <a:scrgbClr r="0" g="0" b="0"/>
          </a:effectRef>
          <a:fontRef idx="minor"/>
        </p:style>
      </p:sp>
      <p:sp>
        <p:nvSpPr>
          <p:cNvPr id="148" name="Oval 147"/>
          <p:cNvSpPr/>
          <p:nvPr/>
        </p:nvSpPr>
        <p:spPr>
          <a:xfrm>
            <a:off x="5220000" y="4320000"/>
            <a:ext cx="539640" cy="899640"/>
          </a:xfrm>
          <a:prstGeom prst="ellipse">
            <a:avLst/>
          </a:prstGeom>
          <a:solidFill>
            <a:srgbClr val="FF860D">
              <a:alpha val="10000"/>
            </a:srgbClr>
          </a:solidFill>
          <a:ln w="36000">
            <a:solidFill>
              <a:srgbClr val="FF860D"/>
            </a:solidFill>
            <a:round/>
          </a:ln>
        </p:spPr>
        <p:style>
          <a:lnRef idx="0">
            <a:scrgbClr r="0" g="0" b="0"/>
          </a:lnRef>
          <a:fillRef idx="0">
            <a:scrgbClr r="0" g="0" b="0"/>
          </a:fillRef>
          <a:effectRef idx="0">
            <a:scrgbClr r="0" g="0" b="0"/>
          </a:effectRef>
          <a:fontRef idx="minor"/>
        </p:style>
      </p:sp>
      <p:sp>
        <p:nvSpPr>
          <p:cNvPr id="149" name="Straight Connector 148"/>
          <p:cNvSpPr/>
          <p:nvPr/>
        </p:nvSpPr>
        <p:spPr>
          <a:xfrm>
            <a:off x="3600000" y="5760000"/>
            <a:ext cx="1080000" cy="360"/>
          </a:xfrm>
          <a:prstGeom prst="line">
            <a:avLst/>
          </a:prstGeom>
          <a:ln w="36000">
            <a:solidFill>
              <a:srgbClr val="3465A4"/>
            </a:solidFill>
            <a:round/>
            <a:tailEnd type="triangle" w="med" len="med"/>
          </a:ln>
        </p:spPr>
        <p:style>
          <a:lnRef idx="0">
            <a:scrgbClr r="0" g="0" b="0"/>
          </a:lnRef>
          <a:fillRef idx="0">
            <a:scrgbClr r="0" g="0" b="0"/>
          </a:fillRef>
          <a:effectRef idx="0">
            <a:scrgbClr r="0" g="0" b="0"/>
          </a:effectRef>
          <a:fontRef idx="minor"/>
        </p:style>
      </p:sp>
      <p:sp>
        <p:nvSpPr>
          <p:cNvPr id="150" name="Straight Connector 149"/>
          <p:cNvSpPr/>
          <p:nvPr/>
        </p:nvSpPr>
        <p:spPr>
          <a:xfrm>
            <a:off x="3600000" y="4500000"/>
            <a:ext cx="1080000" cy="360"/>
          </a:xfrm>
          <a:prstGeom prst="line">
            <a:avLst/>
          </a:prstGeom>
          <a:ln w="36000">
            <a:solidFill>
              <a:srgbClr val="3465A4"/>
            </a:solidFill>
            <a:round/>
            <a:tailEnd type="triangle" w="med" len="med"/>
          </a:ln>
        </p:spPr>
        <p:style>
          <a:lnRef idx="0">
            <a:scrgbClr r="0" g="0" b="0"/>
          </a:lnRef>
          <a:fillRef idx="0">
            <a:scrgbClr r="0" g="0" b="0"/>
          </a:fillRef>
          <a:effectRef idx="0">
            <a:scrgbClr r="0" g="0" b="0"/>
          </a:effectRef>
          <a:fontRef idx="minor"/>
        </p:style>
      </p:sp>
      <p:sp>
        <p:nvSpPr>
          <p:cNvPr id="151" name="Rectangle 150"/>
          <p:cNvSpPr/>
          <p:nvPr/>
        </p:nvSpPr>
        <p:spPr>
          <a:xfrm>
            <a:off x="1440000" y="5517720"/>
            <a:ext cx="1979640" cy="60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de-DE" sz="1800" b="0" strike="noStrike" spc="-1">
                <a:latin typeface="Arial"/>
              </a:rPr>
              <a:t>Beamspot here</a:t>
            </a:r>
          </a:p>
        </p:txBody>
      </p:sp>
      <p:sp>
        <p:nvSpPr>
          <p:cNvPr id="152" name="Rectangle 151"/>
          <p:cNvSpPr/>
          <p:nvPr/>
        </p:nvSpPr>
        <p:spPr>
          <a:xfrm>
            <a:off x="1440000" y="3849840"/>
            <a:ext cx="2519640" cy="1369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de-DE" sz="1800" b="0" strike="noStrike" spc="-1">
                <a:latin typeface="Arial"/>
              </a:rPr>
              <a:t>Search for potetial signals here, in addition to signals in the beamspot area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PPT-Vorlage_en</Template>
  <TotalTime>0</TotalTime>
  <Words>747</Words>
  <Application>Microsoft Office PowerPoint</Application>
  <PresentationFormat>On-screen Show (4:3)</PresentationFormat>
  <Paragraphs>151</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DejaVu Sans</vt:lpstr>
      <vt:lpstr>Symbol</vt:lpstr>
      <vt:lpstr>Times New Roman</vt:lpstr>
      <vt:lpstr>Wingdings</vt:lpstr>
      <vt:lpstr>Office Theme</vt:lpstr>
      <vt:lpstr>Office Theme</vt:lpstr>
      <vt:lpstr>  </vt:lpstr>
      <vt:lpstr>  </vt:lpstr>
      <vt:lpstr>  </vt:lpstr>
      <vt:lpstr>  </vt:lpstr>
      <vt:lpstr>  </vt:lpstr>
      <vt:lpstr>  </vt:lpstr>
      <vt:lpstr>  </vt:lpstr>
      <vt:lpstr>  </vt:lpstr>
      <vt:lpstr>  </vt:lpstr>
      <vt:lpstr>  </vt:lpstr>
      <vt:lpstr>  </vt:lpstr>
      <vt:lpstr>  </vt:lpstr>
      <vt:lpstr>  </vt:lpstr>
    </vt:vector>
  </TitlesOfParts>
  <Company>DESY Zeuthen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BCM1F Workshop Report</dc:title>
  <dc:subject/>
  <dc:creator>DESY Mitarbeiter</dc:creator>
  <dc:description/>
  <cp:lastModifiedBy>Lohmann, Wolfgang</cp:lastModifiedBy>
  <cp:revision>282</cp:revision>
  <dcterms:created xsi:type="dcterms:W3CDTF">2012-02-28T14:56:30Z</dcterms:created>
  <dcterms:modified xsi:type="dcterms:W3CDTF">2023-03-05T14:35:21Z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7</vt:r8>
  </property>
  <property fmtid="{D5CDD505-2E9C-101B-9397-08002B2CF9AE}" pid="3" name="PresentationFormat">
    <vt:lpwstr>On-screen Show (4:3)</vt:lpwstr>
  </property>
  <property fmtid="{D5CDD505-2E9C-101B-9397-08002B2CF9AE}" pid="4" name="Slides">
    <vt:r8>7</vt:r8>
  </property>
</Properties>
</file>