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378" r:id="rId3"/>
    <p:sldId id="386" r:id="rId4"/>
    <p:sldId id="385" r:id="rId5"/>
    <p:sldId id="376" r:id="rId6"/>
  </p:sldIdLst>
  <p:sldSz cx="12190413" cy="6859588"/>
  <p:notesSz cx="6858000" cy="9144000"/>
  <p:defaultTextStyle>
    <a:defPPr>
      <a:defRPr lang="en-US"/>
    </a:defPPr>
    <a:lvl1pPr marL="0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3936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7872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1808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5743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9679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3615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7551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1487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14" y="10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6F50-02F6-4BB0-ADC8-F9C1E90CFAD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70C9B-E1AA-4AFE-9ECA-6CB2A9D72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3936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7872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1808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35743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9679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3615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7551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1487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9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099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9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5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5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operation meeting 22.02.2021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35" y="817689"/>
            <a:ext cx="11374543" cy="37934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73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8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3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78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51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357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196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03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875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714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3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8"/>
            <a:ext cx="5386216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36" indent="0">
              <a:buNone/>
              <a:defRPr sz="2600" b="1"/>
            </a:lvl2pPr>
            <a:lvl3pPr marL="1167872" indent="0">
              <a:buNone/>
              <a:defRPr sz="2300" b="1"/>
            </a:lvl3pPr>
            <a:lvl4pPr marL="1751808" indent="0">
              <a:buNone/>
              <a:defRPr sz="2000" b="1"/>
            </a:lvl4pPr>
            <a:lvl5pPr marL="2335743" indent="0">
              <a:buNone/>
              <a:defRPr sz="2000" b="1"/>
            </a:lvl5pPr>
            <a:lvl6pPr marL="2919679" indent="0">
              <a:buNone/>
              <a:defRPr sz="2000" b="1"/>
            </a:lvl6pPr>
            <a:lvl7pPr marL="3503615" indent="0">
              <a:buNone/>
              <a:defRPr sz="2000" b="1"/>
            </a:lvl7pPr>
            <a:lvl8pPr marL="4087551" indent="0">
              <a:buNone/>
              <a:defRPr sz="2000" b="1"/>
            </a:lvl8pPr>
            <a:lvl9pPr marL="467148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8"/>
            <a:ext cx="5388332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36" indent="0">
              <a:buNone/>
              <a:defRPr sz="2600" b="1"/>
            </a:lvl2pPr>
            <a:lvl3pPr marL="1167872" indent="0">
              <a:buNone/>
              <a:defRPr sz="2300" b="1"/>
            </a:lvl3pPr>
            <a:lvl4pPr marL="1751808" indent="0">
              <a:buNone/>
              <a:defRPr sz="2000" b="1"/>
            </a:lvl4pPr>
            <a:lvl5pPr marL="2335743" indent="0">
              <a:buNone/>
              <a:defRPr sz="2000" b="1"/>
            </a:lvl5pPr>
            <a:lvl6pPr marL="2919679" indent="0">
              <a:buNone/>
              <a:defRPr sz="2000" b="1"/>
            </a:lvl6pPr>
            <a:lvl7pPr marL="3503615" indent="0">
              <a:buNone/>
              <a:defRPr sz="2000" b="1"/>
            </a:lvl7pPr>
            <a:lvl8pPr marL="4087551" indent="0">
              <a:buNone/>
              <a:defRPr sz="2000" b="1"/>
            </a:lvl8pPr>
            <a:lvl9pPr marL="467148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0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2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4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3"/>
            <a:ext cx="4010562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00"/>
            </a:lvl1pPr>
            <a:lvl2pPr marL="583936" indent="0">
              <a:buNone/>
              <a:defRPr sz="1500"/>
            </a:lvl2pPr>
            <a:lvl3pPr marL="1167872" indent="0">
              <a:buNone/>
              <a:defRPr sz="1300"/>
            </a:lvl3pPr>
            <a:lvl4pPr marL="1751808" indent="0">
              <a:buNone/>
              <a:defRPr sz="1100"/>
            </a:lvl4pPr>
            <a:lvl5pPr marL="2335743" indent="0">
              <a:buNone/>
              <a:defRPr sz="1100"/>
            </a:lvl5pPr>
            <a:lvl6pPr marL="2919679" indent="0">
              <a:buNone/>
              <a:defRPr sz="1100"/>
            </a:lvl6pPr>
            <a:lvl7pPr marL="3503615" indent="0">
              <a:buNone/>
              <a:defRPr sz="1100"/>
            </a:lvl7pPr>
            <a:lvl8pPr marL="4087551" indent="0">
              <a:buNone/>
              <a:defRPr sz="1100"/>
            </a:lvl8pPr>
            <a:lvl9pPr marL="46714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7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4100"/>
            </a:lvl1pPr>
            <a:lvl2pPr marL="583936" indent="0">
              <a:buNone/>
              <a:defRPr sz="3600"/>
            </a:lvl2pPr>
            <a:lvl3pPr marL="1167872" indent="0">
              <a:buNone/>
              <a:defRPr sz="3100"/>
            </a:lvl3pPr>
            <a:lvl4pPr marL="1751808" indent="0">
              <a:buNone/>
              <a:defRPr sz="2600"/>
            </a:lvl4pPr>
            <a:lvl5pPr marL="2335743" indent="0">
              <a:buNone/>
              <a:defRPr sz="2600"/>
            </a:lvl5pPr>
            <a:lvl6pPr marL="2919679" indent="0">
              <a:buNone/>
              <a:defRPr sz="2600"/>
            </a:lvl6pPr>
            <a:lvl7pPr marL="3503615" indent="0">
              <a:buNone/>
              <a:defRPr sz="2600"/>
            </a:lvl7pPr>
            <a:lvl8pPr marL="4087551" indent="0">
              <a:buNone/>
              <a:defRPr sz="2600"/>
            </a:lvl8pPr>
            <a:lvl9pPr marL="4671487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800"/>
            </a:lvl1pPr>
            <a:lvl2pPr marL="583936" indent="0">
              <a:buNone/>
              <a:defRPr sz="1500"/>
            </a:lvl2pPr>
            <a:lvl3pPr marL="1167872" indent="0">
              <a:buNone/>
              <a:defRPr sz="1300"/>
            </a:lvl3pPr>
            <a:lvl4pPr marL="1751808" indent="0">
              <a:buNone/>
              <a:defRPr sz="1100"/>
            </a:lvl4pPr>
            <a:lvl5pPr marL="2335743" indent="0">
              <a:buNone/>
              <a:defRPr sz="1100"/>
            </a:lvl5pPr>
            <a:lvl6pPr marL="2919679" indent="0">
              <a:buNone/>
              <a:defRPr sz="1100"/>
            </a:lvl6pPr>
            <a:lvl7pPr marL="3503615" indent="0">
              <a:buNone/>
              <a:defRPr sz="1100"/>
            </a:lvl7pPr>
            <a:lvl8pPr marL="4087551" indent="0">
              <a:buNone/>
              <a:defRPr sz="1100"/>
            </a:lvl8pPr>
            <a:lvl9pPr marL="46714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1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16787" tIns="58394" rIns="116787" bIns="583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0"/>
          </a:xfrm>
          <a:prstGeom prst="rect">
            <a:avLst/>
          </a:prstGeom>
        </p:spPr>
        <p:txBody>
          <a:bodyPr vert="horz" lIns="116787" tIns="58394" rIns="116787" bIns="583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29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D4EB-98CB-41A6-AD4E-090390A44E3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8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29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167872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952" indent="-437952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8896" indent="-364960" algn="l" defTabSz="11678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840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3775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7711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1647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5583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9519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3455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3936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7872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808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5743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9679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3615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7551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1487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-26590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Summary </a:t>
            </a:r>
            <a:r>
              <a:rPr lang="de-DE" sz="3600" b="1" dirty="0" err="1"/>
              <a:t>of</a:t>
            </a:r>
            <a:r>
              <a:rPr lang="de-DE" sz="3600" b="1" dirty="0"/>
              <a:t> KW 9</a:t>
            </a:r>
            <a:endParaRPr lang="en-US" sz="36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567356"/>
              </p:ext>
            </p:extLst>
          </p:nvPr>
        </p:nvGraphicFramePr>
        <p:xfrm>
          <a:off x="118540" y="745714"/>
          <a:ext cx="11953330" cy="60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66835408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Monday 27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February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Tuesday 28</a:t>
                      </a:r>
                      <a:r>
                        <a:rPr lang="de-DE" sz="2000" baseline="30000" dirty="0"/>
                        <a:t>th </a:t>
                      </a:r>
                      <a:r>
                        <a:rPr lang="de-DE" sz="2000" baseline="0" dirty="0" err="1"/>
                        <a:t>February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Wednesday 1</a:t>
                      </a:r>
                      <a:r>
                        <a:rPr lang="de-DE" sz="2000" baseline="30000" dirty="0"/>
                        <a:t>st</a:t>
                      </a:r>
                      <a:r>
                        <a:rPr lang="de-DE" sz="2000" dirty="0"/>
                        <a:t> March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/>
                        <a:t>Thursday</a:t>
                      </a:r>
                      <a:r>
                        <a:rPr lang="de-DE" sz="2000" dirty="0"/>
                        <a:t> 2</a:t>
                      </a:r>
                      <a:r>
                        <a:rPr lang="de-DE" sz="2000" baseline="30000" dirty="0"/>
                        <a:t>nd</a:t>
                      </a:r>
                      <a:r>
                        <a:rPr lang="de-DE" sz="2000" baseline="0" dirty="0"/>
                        <a:t> March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Friday 3</a:t>
                      </a:r>
                      <a:r>
                        <a:rPr lang="de-DE" sz="2000" baseline="30000" dirty="0"/>
                        <a:t>rd</a:t>
                      </a:r>
                      <a:r>
                        <a:rPr lang="de-DE" sz="2000" dirty="0"/>
                        <a:t> </a:t>
                      </a:r>
                      <a:br>
                        <a:rPr lang="de-DE" sz="2000" dirty="0"/>
                      </a:br>
                      <a:r>
                        <a:rPr lang="de-DE" sz="2000" dirty="0"/>
                        <a:t>March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12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Achievements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* Tunnel open for maintenance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</a:t>
                      </a:r>
                      <a:r>
                        <a:rPr lang="de-DE" sz="1600" b="1" baseline="0" dirty="0" err="1"/>
                        <a:t>Preparing</a:t>
                      </a:r>
                      <a:r>
                        <a:rPr lang="de-DE" sz="1600" b="1" baseline="0" dirty="0"/>
                        <a:t> high-charge WP (100 pC), </a:t>
                      </a:r>
                      <a:r>
                        <a:rPr lang="de-DE" sz="1600" b="1" baseline="0" dirty="0" err="1"/>
                        <a:t>optimizing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transmission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through</a:t>
                      </a:r>
                      <a:r>
                        <a:rPr lang="de-DE" sz="1600" b="1" baseline="0" dirty="0"/>
                        <a:t> TDS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MDI shift (</a:t>
                      </a:r>
                      <a:r>
                        <a:rPr lang="de-DE" sz="1600" b="1" baseline="0" dirty="0" err="1"/>
                        <a:t>charge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comparison</a:t>
                      </a:r>
                      <a:r>
                        <a:rPr lang="de-DE" sz="1600" b="1" baseline="0" dirty="0"/>
                        <a:t> DAMON/ICT)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D3 </a:t>
                      </a:r>
                      <a:r>
                        <a:rPr lang="de-DE" sz="1600" b="1" baseline="0" dirty="0" err="1"/>
                        <a:t>irradiation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tests</a:t>
                      </a:r>
                      <a:r>
                        <a:rPr lang="de-DE" sz="1600" b="1" baseline="0" dirty="0"/>
                        <a:t> (50 pC </a:t>
                      </a:r>
                      <a:r>
                        <a:rPr lang="de-DE" sz="1600" b="1" baseline="0" dirty="0" err="1"/>
                        <a:t>downwards</a:t>
                      </a:r>
                      <a:r>
                        <a:rPr lang="de-DE" sz="1600" b="1" baseline="0" dirty="0"/>
                        <a:t>) : TLD </a:t>
                      </a:r>
                      <a:r>
                        <a:rPr lang="de-DE" sz="1600" b="1" baseline="0" dirty="0" err="1"/>
                        <a:t>irradiation</a:t>
                      </a:r>
                      <a:r>
                        <a:rPr lang="de-DE" sz="1600" b="1" baseline="0" dirty="0"/>
                        <a:t>, PANDORA </a:t>
                      </a:r>
                      <a:r>
                        <a:rPr lang="de-DE" sz="1600" b="1" baseline="0" dirty="0" err="1"/>
                        <a:t>response</a:t>
                      </a:r>
                      <a:endParaRPr lang="de-DE" sz="1600" b="1" baseline="0" dirty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UKE </a:t>
                      </a:r>
                      <a:r>
                        <a:rPr lang="de-DE" sz="1600" b="1" baseline="0" dirty="0" err="1"/>
                        <a:t>irradiation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tests</a:t>
                      </a:r>
                      <a:r>
                        <a:rPr lang="de-DE" sz="1600" b="1" baseline="0" dirty="0"/>
                        <a:t> (125 pC)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AA shift: Tuning </a:t>
                      </a:r>
                      <a:r>
                        <a:rPr lang="de-DE" sz="1600" b="1" baseline="0" dirty="0" err="1"/>
                        <a:t>gains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for</a:t>
                      </a:r>
                      <a:r>
                        <a:rPr lang="de-DE" sz="1600" b="1" baseline="0" dirty="0"/>
                        <a:t> horizontal </a:t>
                      </a:r>
                      <a:r>
                        <a:rPr lang="de-DE" sz="1600" b="1" baseline="0" dirty="0" err="1"/>
                        <a:t>position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feedback</a:t>
                      </a:r>
                      <a:endParaRPr lang="de-DE" sz="1600" b="1" baseline="0" dirty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</a:t>
                      </a:r>
                      <a:r>
                        <a:rPr lang="de-DE" sz="1600" b="1" baseline="0" dirty="0" err="1"/>
                        <a:t>Overnight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position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stability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data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with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various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feedback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settings</a:t>
                      </a:r>
                      <a:endParaRPr lang="de-DE" sz="16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Data </a:t>
                      </a:r>
                      <a:r>
                        <a:rPr lang="de-DE" sz="1600" b="1" dirty="0" err="1"/>
                        <a:t>acquisition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for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arrival</a:t>
                      </a:r>
                      <a:r>
                        <a:rPr lang="de-DE" sz="1600" b="1" dirty="0"/>
                        <a:t> time </a:t>
                      </a:r>
                      <a:r>
                        <a:rPr lang="de-DE" sz="1600" b="1" dirty="0" err="1"/>
                        <a:t>jitter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measurement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vs</a:t>
                      </a:r>
                      <a:r>
                        <a:rPr lang="de-DE" sz="1600" b="1" dirty="0"/>
                        <a:t> TWS1 </a:t>
                      </a:r>
                      <a:r>
                        <a:rPr lang="de-DE" sz="1600" b="1" dirty="0" err="1"/>
                        <a:t>phase</a:t>
                      </a:r>
                      <a:endParaRPr lang="de-D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err="1"/>
                        <a:t>Perturbating</a:t>
                      </a:r>
                      <a:r>
                        <a:rPr lang="de-DE" sz="2000" b="1" dirty="0"/>
                        <a:t> </a:t>
                      </a:r>
                      <a:r>
                        <a:rPr lang="de-DE" sz="2000" b="1" dirty="0" err="1"/>
                        <a:t>events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</a:t>
                      </a:r>
                      <a:r>
                        <a:rPr lang="de-DE" sz="1600" b="1" dirty="0" err="1"/>
                        <a:t>Cathode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laser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locking</a:t>
                      </a:r>
                      <a:r>
                        <a:rPr lang="de-DE" sz="1600" b="1" dirty="0"/>
                        <a:t> lost, </a:t>
                      </a:r>
                      <a:r>
                        <a:rPr lang="de-DE" sz="1600" b="1" dirty="0" err="1"/>
                        <a:t>then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bucket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drifting</a:t>
                      </a:r>
                      <a:r>
                        <a:rPr lang="de-DE" sz="1600" b="1" dirty="0"/>
                        <a:t> (</a:t>
                      </a:r>
                      <a:r>
                        <a:rPr lang="de-DE" sz="1600" b="1" dirty="0" err="1"/>
                        <a:t>stabilized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overnight</a:t>
                      </a:r>
                      <a:r>
                        <a:rPr lang="de-DE" sz="1600" b="1" dirty="0"/>
                        <a:t>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BPM MR.G1 not </a:t>
                      </a:r>
                      <a:r>
                        <a:rPr lang="de-DE" sz="1600" b="1" dirty="0" err="1"/>
                        <a:t>locked</a:t>
                      </a:r>
                      <a:r>
                        <a:rPr lang="de-DE" sz="1600" b="1" dirty="0"/>
                        <a:t> (</a:t>
                      </a:r>
                      <a:r>
                        <a:rPr lang="de-DE" sz="1600" b="1" dirty="0" err="1"/>
                        <a:t>signal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jumping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around</a:t>
                      </a:r>
                      <a:r>
                        <a:rPr lang="de-DE" sz="1600" b="1" dirty="0"/>
                        <a:t>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</a:t>
                      </a:r>
                      <a:r>
                        <a:rPr lang="de-DE" sz="1600" b="1" baseline="0" dirty="0" err="1"/>
                        <a:t>Missing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signal</a:t>
                      </a:r>
                      <a:r>
                        <a:rPr lang="de-DE" sz="1600" b="1" baseline="0" dirty="0"/>
                        <a:t> at </a:t>
                      </a:r>
                      <a:r>
                        <a:rPr lang="de-DE" sz="1600" b="1" baseline="0" dirty="0" err="1"/>
                        <a:t>gun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modulator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caused</a:t>
                      </a:r>
                      <a:r>
                        <a:rPr lang="de-DE" sz="1600" b="1" baseline="0" dirty="0"/>
                        <a:t> RF </a:t>
                      </a:r>
                      <a:r>
                        <a:rPr lang="de-DE" sz="1600" b="1" baseline="0" dirty="0" err="1"/>
                        <a:t>ramp</a:t>
                      </a:r>
                      <a:r>
                        <a:rPr lang="de-DE" sz="1600" b="1" baseline="0" dirty="0"/>
                        <a:t>-down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BPM LI.G1 </a:t>
                      </a:r>
                      <a:r>
                        <a:rPr lang="de-DE" sz="1600" b="1" baseline="0" dirty="0" err="1"/>
                        <a:t>shows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weird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signals</a:t>
                      </a:r>
                      <a:endParaRPr lang="de-DE" sz="16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952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Notes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TWS2 </a:t>
                      </a:r>
                      <a:r>
                        <a:rPr lang="de-DE" sz="1600" b="1" dirty="0" err="1"/>
                        <a:t>forward</a:t>
                      </a:r>
                      <a:r>
                        <a:rPr lang="de-DE" sz="1600" b="1" dirty="0"/>
                        <a:t> power </a:t>
                      </a:r>
                      <a:r>
                        <a:rPr lang="de-DE" sz="1600" b="1" dirty="0" err="1"/>
                        <a:t>reading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defect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de-DE" sz="1600" b="1" dirty="0"/>
                        <a:t>* PETRA </a:t>
                      </a:r>
                      <a:r>
                        <a:rPr lang="de-DE" sz="1600" b="1" dirty="0" err="1"/>
                        <a:t>magnet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ramping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does</a:t>
                      </a:r>
                      <a:r>
                        <a:rPr lang="de-DE" sz="1600" b="1" dirty="0"/>
                        <a:t> not </a:t>
                      </a:r>
                      <a:r>
                        <a:rPr lang="de-DE" sz="1600" b="1" dirty="0" err="1"/>
                        <a:t>seem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to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disturb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-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</a:t>
                      </a:r>
                      <a:r>
                        <a:rPr lang="de-DE" sz="1600" b="1" dirty="0" err="1"/>
                        <a:t>Slightly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more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gun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momentum</a:t>
                      </a:r>
                      <a:r>
                        <a:rPr lang="de-DE" sz="1600" b="1" dirty="0"/>
                        <a:t> after 25 Hz </a:t>
                      </a:r>
                      <a:r>
                        <a:rPr lang="de-DE" sz="1600" b="1" dirty="0" err="1"/>
                        <a:t>run</a:t>
                      </a:r>
                      <a:endParaRPr lang="de-D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0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Charge </a:t>
            </a:r>
            <a:r>
              <a:rPr lang="de-DE" sz="3600" b="1" dirty="0" err="1"/>
              <a:t>measurement</a:t>
            </a:r>
            <a:r>
              <a:rPr lang="de-DE" sz="3600" b="1" dirty="0"/>
              <a:t> – Devices </a:t>
            </a:r>
            <a:r>
              <a:rPr lang="de-DE" sz="3600" b="1" dirty="0" err="1"/>
              <a:t>comparison</a:t>
            </a:r>
            <a:r>
              <a:rPr lang="de-DE" sz="3600" b="1" dirty="0"/>
              <a:t> (MDI)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0B45CF-0CF7-495F-98AD-889BA71A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1" y="909514"/>
            <a:ext cx="11840207" cy="3888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F9A5FE-002A-4F76-B275-53F3E78E07E4}"/>
              </a:ext>
            </a:extLst>
          </p:cNvPr>
          <p:cNvSpPr txBox="1"/>
          <p:nvPr/>
        </p:nvSpPr>
        <p:spPr>
          <a:xfrm>
            <a:off x="0" y="5013970"/>
            <a:ext cx="12190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Turbo-ICT and Faraday Cup </a:t>
            </a:r>
            <a:r>
              <a:rPr lang="de-DE" sz="2000" dirty="0" err="1"/>
              <a:t>are</a:t>
            </a:r>
            <a:r>
              <a:rPr lang="de-DE" sz="2000" dirty="0"/>
              <a:t> in </a:t>
            </a:r>
            <a:r>
              <a:rPr lang="de-DE" sz="2000" dirty="0" err="1"/>
              <a:t>agreement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within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error</a:t>
            </a:r>
            <a:r>
              <a:rPr lang="de-DE" sz="2000" dirty="0"/>
              <a:t> </a:t>
            </a:r>
            <a:r>
              <a:rPr lang="de-DE" sz="2000" dirty="0" err="1"/>
              <a:t>bars</a:t>
            </a:r>
            <a:r>
              <a:rPr lang="de-DE" sz="2000" dirty="0"/>
              <a:t> </a:t>
            </a:r>
            <a:r>
              <a:rPr lang="de-DE" sz="2000" dirty="0" err="1"/>
              <a:t>over</a:t>
            </a:r>
            <a:r>
              <a:rPr lang="de-DE" sz="2000" dirty="0"/>
              <a:t> a large </a:t>
            </a:r>
            <a:r>
              <a:rPr lang="de-DE" sz="2000" dirty="0" err="1"/>
              <a:t>charge</a:t>
            </a:r>
            <a:r>
              <a:rPr lang="de-DE" sz="2000" dirty="0"/>
              <a:t> </a:t>
            </a:r>
            <a:r>
              <a:rPr lang="de-DE" sz="2000" dirty="0" err="1"/>
              <a:t>range</a:t>
            </a:r>
            <a:r>
              <a:rPr lang="de-DE" sz="2000" dirty="0"/>
              <a:t> (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95 pC). </a:t>
            </a:r>
            <a:r>
              <a:rPr lang="de-DE" sz="2000" dirty="0" err="1"/>
              <a:t>Toroid</a:t>
            </a:r>
            <a:r>
              <a:rPr lang="de-DE" sz="2000" dirty="0"/>
              <a:t> also in </a:t>
            </a:r>
            <a:r>
              <a:rPr lang="de-DE" sz="2000" dirty="0" err="1"/>
              <a:t>agreement</a:t>
            </a:r>
            <a:r>
              <a:rPr lang="de-DE" sz="2000" dirty="0"/>
              <a:t> </a:t>
            </a:r>
            <a:r>
              <a:rPr lang="de-DE" sz="2000" dirty="0" err="1"/>
              <a:t>since</a:t>
            </a:r>
            <a:r>
              <a:rPr lang="de-DE" sz="2000" dirty="0"/>
              <a:t> </a:t>
            </a:r>
            <a:r>
              <a:rPr lang="de-DE" sz="2000" dirty="0" err="1"/>
              <a:t>matched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Faraday Cup.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Signals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DAMON </a:t>
            </a:r>
            <a:r>
              <a:rPr lang="de-DE" sz="2000" dirty="0" err="1"/>
              <a:t>cavities</a:t>
            </a:r>
            <a:r>
              <a:rPr lang="de-DE" sz="2000" dirty="0"/>
              <a:t> also </a:t>
            </a:r>
            <a:r>
              <a:rPr lang="de-DE" sz="2000" dirty="0" err="1"/>
              <a:t>acquired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comparison</a:t>
            </a:r>
            <a:r>
              <a:rPr lang="de-DE" sz="2000" dirty="0"/>
              <a:t>. The </a:t>
            </a:r>
            <a:r>
              <a:rPr lang="de-DE" sz="2000" dirty="0" err="1"/>
              <a:t>outcome</a:t>
            </a:r>
            <a:r>
              <a:rPr lang="de-DE" sz="2000" dirty="0"/>
              <a:t> </a:t>
            </a:r>
            <a:r>
              <a:rPr lang="de-DE" sz="2000" dirty="0" err="1"/>
              <a:t>needs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internally</a:t>
            </a:r>
            <a:r>
              <a:rPr lang="de-DE" sz="2000" dirty="0"/>
              <a:t> </a:t>
            </a:r>
            <a:r>
              <a:rPr lang="de-DE" sz="2000" dirty="0" err="1"/>
              <a:t>discussed</a:t>
            </a:r>
            <a:r>
              <a:rPr lang="de-DE" sz="2000" dirty="0"/>
              <a:t> </a:t>
            </a:r>
            <a:r>
              <a:rPr lang="de-DE" sz="2000" dirty="0" err="1"/>
              <a:t>before</a:t>
            </a:r>
            <a:r>
              <a:rPr lang="de-DE" sz="2000" dirty="0"/>
              <a:t> </a:t>
            </a:r>
            <a:r>
              <a:rPr lang="de-DE" sz="2000" dirty="0" err="1"/>
              <a:t>drawing</a:t>
            </a:r>
            <a:r>
              <a:rPr lang="de-DE" sz="2000" dirty="0"/>
              <a:t> </a:t>
            </a:r>
            <a:r>
              <a:rPr lang="de-DE" sz="2000" dirty="0" err="1"/>
              <a:t>conclusions</a:t>
            </a:r>
            <a:r>
              <a:rPr lang="de-DE" sz="2000" dirty="0"/>
              <a:t>.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27602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Irradiation </a:t>
            </a:r>
            <a:r>
              <a:rPr lang="de-DE" sz="3600" b="1" dirty="0" err="1"/>
              <a:t>tests</a:t>
            </a:r>
            <a:r>
              <a:rPr lang="de-DE" sz="3600" b="1" dirty="0"/>
              <a:t> (UKE &amp; D3)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70FA2E-DF96-431B-BE60-AFE67FAAF32A}"/>
              </a:ext>
            </a:extLst>
          </p:cNvPr>
          <p:cNvSpPr txBox="1"/>
          <p:nvPr/>
        </p:nvSpPr>
        <p:spPr>
          <a:xfrm>
            <a:off x="968543" y="5791830"/>
            <a:ext cx="50651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/>
              <a:t>UKE: Film </a:t>
            </a:r>
            <a:r>
              <a:rPr lang="de-DE" b="1" i="1" dirty="0" err="1"/>
              <a:t>irradiation</a:t>
            </a:r>
            <a:endParaRPr lang="en-DE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79F40-66E5-4A4B-8C0B-1BFED63F451B}"/>
              </a:ext>
            </a:extLst>
          </p:cNvPr>
          <p:cNvSpPr txBox="1"/>
          <p:nvPr/>
        </p:nvSpPr>
        <p:spPr>
          <a:xfrm>
            <a:off x="7823399" y="6355406"/>
            <a:ext cx="42292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D3: Irradiation </a:t>
            </a:r>
            <a:r>
              <a:rPr lang="de-DE" b="1" i="1" dirty="0" err="1"/>
              <a:t>of</a:t>
            </a:r>
            <a:r>
              <a:rPr lang="de-DE" b="1" i="1" dirty="0"/>
              <a:t> TLD </a:t>
            </a:r>
            <a:r>
              <a:rPr lang="de-DE" b="1" i="1" dirty="0" err="1"/>
              <a:t>dosimeters</a:t>
            </a:r>
            <a:endParaRPr lang="en-DE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8BBD8-6218-44FC-A92A-785C2CC7E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398" y="716560"/>
            <a:ext cx="4229229" cy="5638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3C32D3-4ABE-4318-ABF4-6E496B127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2" y="1123264"/>
            <a:ext cx="3500331" cy="4668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75E1A-1ADD-48B6-80AE-C2F33CC8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995" y="1118094"/>
            <a:ext cx="3500331" cy="46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Position </a:t>
            </a:r>
            <a:r>
              <a:rPr lang="de-DE" sz="3600" b="1" dirty="0" err="1"/>
              <a:t>feedback</a:t>
            </a:r>
            <a:r>
              <a:rPr lang="de-DE" sz="3600" b="1" dirty="0"/>
              <a:t> </a:t>
            </a:r>
            <a:r>
              <a:rPr lang="de-DE" sz="3600" b="1" dirty="0" err="1"/>
              <a:t>gain</a:t>
            </a:r>
            <a:r>
              <a:rPr lang="de-DE" sz="3600" b="1" dirty="0"/>
              <a:t> </a:t>
            </a:r>
            <a:r>
              <a:rPr lang="de-DE" sz="3600" b="1" dirty="0" err="1"/>
              <a:t>optimization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ttfinfo.desy.de/SINBAD-ARESelog/data/2023/09/02.03/2023-03-02T16:05:23-00.png">
            <a:extLst>
              <a:ext uri="{FF2B5EF4-FFF2-40B4-BE49-F238E27FC236}">
                <a16:creationId xmlns:a16="http://schemas.microsoft.com/office/drawing/2014/main" id="{3352CFCF-994E-412D-BAA4-92867B1A0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2" y="716560"/>
            <a:ext cx="6912768" cy="61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1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ummary"/>
          <p:cNvSpPr txBox="1">
            <a:spLocks noGrp="1"/>
          </p:cNvSpPr>
          <p:nvPr>
            <p:ph type="title"/>
          </p:nvPr>
        </p:nvSpPr>
        <p:spPr>
          <a:xfrm>
            <a:off x="609521" y="45418"/>
            <a:ext cx="10971372" cy="11432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b="1" dirty="0"/>
              <a:t>Schedule</a:t>
            </a:r>
            <a:endParaRPr sz="3600" b="1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E586F0-A928-4E7E-9DEE-952EA962A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" name="Textplatzhalter 7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47500" lnSpcReduction="2000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/>
              <a:t>10</a:t>
            </a:r>
            <a:endParaRPr dirty="0"/>
          </a:p>
        </p:txBody>
      </p:sp>
      <p:graphicFrame>
        <p:nvGraphicFramePr>
          <p:cNvPr id="135" name="Tabelle"/>
          <p:cNvGraphicFramePr/>
          <p:nvPr>
            <p:extLst>
              <p:ext uri="{D42A27DB-BD31-4B8C-83A1-F6EECF244321}">
                <p14:modId xmlns:p14="http://schemas.microsoft.com/office/powerpoint/2010/main" val="2755388962"/>
              </p:ext>
            </p:extLst>
          </p:nvPr>
        </p:nvGraphicFramePr>
        <p:xfrm>
          <a:off x="378608" y="1197837"/>
          <a:ext cx="11403868" cy="4471704"/>
        </p:xfrm>
        <a:graphic>
          <a:graphicData uri="http://schemas.openxmlformats.org/drawingml/2006/table">
            <a:tbl>
              <a:tblPr bandRow="1"/>
              <a:tblGrid>
                <a:gridCol w="3920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3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Shift</a:t>
                      </a:r>
                      <a:r>
                        <a:rPr lang="de-DE"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leader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6.3.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Florian (Tunnel open)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Thomas, Max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8.3.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Willi, Frank, </a:t>
                      </a:r>
                      <a:r>
                        <a:rPr lang="de-DE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Blae</a:t>
                      </a:r>
                      <a:endParaRPr lang="de-DE"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9.3.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Willi, Frank, </a:t>
                      </a:r>
                      <a:r>
                        <a:rPr lang="de-DE" sz="2400" b="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Blae</a:t>
                      </a:r>
                      <a:endParaRPr lang="de-DE" sz="24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5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Willi, Frank, </a:t>
                      </a:r>
                      <a:r>
                        <a:rPr lang="de-DE" sz="2400" b="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Blae</a:t>
                      </a:r>
                      <a:endParaRPr lang="de-DE" sz="24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D5D9F60-1448-4DE9-873B-AE1212E14704}"/>
              </a:ext>
            </a:extLst>
          </p:cNvPr>
          <p:cNvSpPr/>
          <p:nvPr/>
        </p:nvSpPr>
        <p:spPr>
          <a:xfrm>
            <a:off x="378609" y="6039628"/>
            <a:ext cx="11403868" cy="377454"/>
          </a:xfrm>
          <a:prstGeom prst="roundRect">
            <a:avLst>
              <a:gd name="adj" fmla="val 8456"/>
            </a:avLst>
          </a:prstGeom>
          <a:solidFill>
            <a:srgbClr val="FFC000"/>
          </a:solidFill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learn or join the shift: please give the shift leader a call (BKR 2840 / SINBAD Box 2454)</a:t>
            </a:r>
          </a:p>
        </p:txBody>
      </p:sp>
    </p:spTree>
    <p:extLst>
      <p:ext uri="{BB962C8B-B14F-4D97-AF65-F5344CB8AC3E}">
        <p14:creationId xmlns:p14="http://schemas.microsoft.com/office/powerpoint/2010/main" val="164475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Custom</PresentationFormat>
  <Paragraphs>59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Schedule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547</cp:revision>
  <dcterms:created xsi:type="dcterms:W3CDTF">2020-01-31T16:09:51Z</dcterms:created>
  <dcterms:modified xsi:type="dcterms:W3CDTF">2023-03-06T09:31:07Z</dcterms:modified>
</cp:coreProperties>
</file>