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12192000"/>
  <p:notesSz cx="6858000" cy="9144000"/>
  <p:embeddedFontLst>
    <p:embeddedFont>
      <p:font typeface="Roboto"/>
      <p:regular r:id="rId13"/>
      <p:bold r:id="rId14"/>
      <p:italic r:id="rId15"/>
      <p:boldItalic r:id="rId16"/>
    </p:embeddedFont>
    <p:embeddedFont>
      <p:font typeface="Proxima Nova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13">
          <p15:clr>
            <a:srgbClr val="A4A3A4"/>
          </p15:clr>
        </p15:guide>
        <p15:guide id="2" pos="257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13" orient="horz"/>
        <p:guide pos="257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italic.fntdata"/><Relationship Id="rId14" Type="http://schemas.openxmlformats.org/officeDocument/2006/relationships/font" Target="fonts/Roboto-bold.fntdata"/><Relationship Id="rId17" Type="http://schemas.openxmlformats.org/officeDocument/2006/relationships/font" Target="fonts/ProximaNova-regular.fntdata"/><Relationship Id="rId16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italic.fntdata"/><Relationship Id="rId6" Type="http://schemas.openxmlformats.org/officeDocument/2006/relationships/slide" Target="slides/slide1.xml"/><Relationship Id="rId18" Type="http://schemas.openxmlformats.org/officeDocument/2006/relationships/font" Target="fonts/ProximaNov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19" name="Google Shape;11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373da6110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373da6110f_0_11:notes"/>
          <p:cNvSpPr txBox="1"/>
          <p:nvPr>
            <p:ph idx="1" type="body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48" name="Google Shape;148;g2373da6110f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73da6110f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373da6110f_0_2:notes"/>
          <p:cNvSpPr txBox="1"/>
          <p:nvPr>
            <p:ph idx="1" type="body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56" name="Google Shape;156;g2373da6110f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373da6110f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2373da6110f_0_34:notes"/>
          <p:cNvSpPr txBox="1"/>
          <p:nvPr>
            <p:ph idx="1" type="body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66" name="Google Shape;166;g2373da6110f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73da6110f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2373da6110f_0_56:notes"/>
          <p:cNvSpPr txBox="1"/>
          <p:nvPr>
            <p:ph idx="1" type="body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77" name="Google Shape;177;g2373da6110f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3:notes"/>
          <p:cNvSpPr txBox="1"/>
          <p:nvPr>
            <p:ph idx="1" type="body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88" name="Google Shape;18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73da6110f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373da6110f_0_80:notes"/>
          <p:cNvSpPr txBox="1"/>
          <p:nvPr>
            <p:ph idx="1" type="body"/>
          </p:nvPr>
        </p:nvSpPr>
        <p:spPr>
          <a:xfrm>
            <a:off x="685800" y="4400550"/>
            <a:ext cx="5486400" cy="4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01600" lvl="0" marL="177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98" name="Google Shape;198;g2373da6110f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2 Pictures B">
  <p:cSld name="Title, Text and 2 Pictures B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2" type="body"/>
          </p:nvPr>
        </p:nvSpPr>
        <p:spPr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3" type="body"/>
          </p:nvPr>
        </p:nvSpPr>
        <p:spPr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1"/>
          <p:cNvSpPr/>
          <p:nvPr>
            <p:ph idx="4" type="pic"/>
          </p:nvPr>
        </p:nvSpPr>
        <p:spPr>
          <a:xfrm>
            <a:off x="8075611" y="1449389"/>
            <a:ext cx="3708401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" name="Google Shape;78;p11"/>
          <p:cNvSpPr/>
          <p:nvPr>
            <p:ph idx="5" type="pic"/>
          </p:nvPr>
        </p:nvSpPr>
        <p:spPr>
          <a:xfrm>
            <a:off x="8075612" y="4005263"/>
            <a:ext cx="3708401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2 Objects B">
  <p:cSld name="Title, Text and 2 Objects B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2" type="body"/>
          </p:nvPr>
        </p:nvSpPr>
        <p:spPr>
          <a:xfrm>
            <a:off x="407988" y="1406427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3" type="body"/>
          </p:nvPr>
        </p:nvSpPr>
        <p:spPr>
          <a:xfrm>
            <a:off x="407988" y="3963533"/>
            <a:ext cx="7524750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4" type="body"/>
          </p:nvPr>
        </p:nvSpPr>
        <p:spPr>
          <a:xfrm>
            <a:off x="8075612" y="1449388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6000" lIns="72000" spcFirstLastPara="1" rIns="72000" wrap="square" tIns="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5" type="body"/>
          </p:nvPr>
        </p:nvSpPr>
        <p:spPr>
          <a:xfrm>
            <a:off x="8075612" y="4005263"/>
            <a:ext cx="3708399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6000" lIns="72000" spcFirstLastPara="1" rIns="72000" wrap="square" tIns="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4 Pictures">
  <p:cSld name="Title, Text and 4 Pictures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2" type="body"/>
          </p:nvPr>
        </p:nvSpPr>
        <p:spPr>
          <a:xfrm>
            <a:off x="407989" y="1406427"/>
            <a:ext cx="3708400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3" type="body"/>
          </p:nvPr>
        </p:nvSpPr>
        <p:spPr>
          <a:xfrm>
            <a:off x="407989" y="3963533"/>
            <a:ext cx="3708400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3"/>
          <p:cNvSpPr/>
          <p:nvPr>
            <p:ph idx="4" type="pic"/>
          </p:nvPr>
        </p:nvSpPr>
        <p:spPr>
          <a:xfrm>
            <a:off x="4259262" y="1449389"/>
            <a:ext cx="3673475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4" name="Google Shape;94;p13"/>
          <p:cNvSpPr/>
          <p:nvPr>
            <p:ph idx="5" type="pic"/>
          </p:nvPr>
        </p:nvSpPr>
        <p:spPr>
          <a:xfrm>
            <a:off x="4259263" y="4005263"/>
            <a:ext cx="3673475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5" name="Google Shape;95;p13"/>
          <p:cNvSpPr/>
          <p:nvPr>
            <p:ph idx="6" type="pic"/>
          </p:nvPr>
        </p:nvSpPr>
        <p:spPr>
          <a:xfrm>
            <a:off x="8075611" y="1449389"/>
            <a:ext cx="3708401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6" name="Google Shape;96;p13"/>
          <p:cNvSpPr/>
          <p:nvPr>
            <p:ph idx="7" type="pic"/>
          </p:nvPr>
        </p:nvSpPr>
        <p:spPr>
          <a:xfrm>
            <a:off x="8075612" y="4005263"/>
            <a:ext cx="3708401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Picture">
  <p:cSld name="Title and Pictur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14"/>
          <p:cNvSpPr/>
          <p:nvPr>
            <p:ph idx="2" type="pic"/>
          </p:nvPr>
        </p:nvSpPr>
        <p:spPr>
          <a:xfrm>
            <a:off x="407989" y="1449389"/>
            <a:ext cx="11376024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Pictures">
  <p:cSld name="Title and 2 Picture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5"/>
          <p:cNvSpPr/>
          <p:nvPr>
            <p:ph idx="2" type="pic"/>
          </p:nvPr>
        </p:nvSpPr>
        <p:spPr>
          <a:xfrm>
            <a:off x="407989" y="1449389"/>
            <a:ext cx="5616574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7" name="Google Shape;107;p15"/>
          <p:cNvSpPr/>
          <p:nvPr>
            <p:ph idx="3" type="pic"/>
          </p:nvPr>
        </p:nvSpPr>
        <p:spPr>
          <a:xfrm>
            <a:off x="6167437" y="1449389"/>
            <a:ext cx="5616575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Pictures B">
  <p:cSld name="Title and 2 Pictures B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6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6"/>
          <p:cNvSpPr/>
          <p:nvPr>
            <p:ph idx="2" type="pic"/>
          </p:nvPr>
        </p:nvSpPr>
        <p:spPr>
          <a:xfrm>
            <a:off x="407989" y="1449389"/>
            <a:ext cx="3708399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p16"/>
          <p:cNvSpPr/>
          <p:nvPr>
            <p:ph idx="3" type="pic"/>
          </p:nvPr>
        </p:nvSpPr>
        <p:spPr>
          <a:xfrm>
            <a:off x="4259263" y="1449389"/>
            <a:ext cx="7524749" cy="496728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407988" y="349611"/>
            <a:ext cx="11376025" cy="18552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407987" y="2335014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414396" y="4096780"/>
            <a:ext cx="11369549" cy="7003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33032" y="5669579"/>
            <a:ext cx="793750" cy="79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612" y="6287602"/>
            <a:ext cx="1802188" cy="13276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/>
        </p:nvSpPr>
        <p:spPr>
          <a:xfrm>
            <a:off x="407986" y="3573016"/>
            <a:ext cx="11376025" cy="12961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t/>
            </a:r>
            <a:endParaRPr b="0" sz="16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(with Picture)" showMasterSp="0">
  <p:cSld name="Title (with Picture)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455" y="0"/>
            <a:ext cx="12191997" cy="3429001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8" name="Google Shape;28;p4"/>
          <p:cNvSpPr txBox="1"/>
          <p:nvPr>
            <p:ph type="ctrTitle"/>
          </p:nvPr>
        </p:nvSpPr>
        <p:spPr>
          <a:xfrm>
            <a:off x="407988" y="349612"/>
            <a:ext cx="11376025" cy="1099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407986" y="3573016"/>
            <a:ext cx="11376025" cy="12961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4"/>
          <p:cNvSpPr txBox="1"/>
          <p:nvPr>
            <p:ph idx="3" type="body"/>
          </p:nvPr>
        </p:nvSpPr>
        <p:spPr>
          <a:xfrm>
            <a:off x="414464" y="4937942"/>
            <a:ext cx="11369548" cy="7003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33032" y="5669579"/>
            <a:ext cx="793750" cy="79471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/>
        </p:nvSpPr>
        <p:spPr>
          <a:xfrm>
            <a:off x="407987" y="3501008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</a:pPr>
            <a:r>
              <a:t/>
            </a:r>
            <a:endParaRPr b="0" sz="16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www.helmholtz.de/fileadmin/user_upload/04_mediathek/Logos_2017/2017_H_Logo_RGB_EN.png"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03" y="5922590"/>
            <a:ext cx="3891465" cy="69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 showMasterSp="0">
  <p:cSld name="Divider">
    <p:bg>
      <p:bgPr>
        <a:solidFill>
          <a:schemeClr val="accen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ctrTitle"/>
          </p:nvPr>
        </p:nvSpPr>
        <p:spPr>
          <a:xfrm>
            <a:off x="407988" y="349610"/>
            <a:ext cx="11376025" cy="1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subTitle"/>
          </p:nvPr>
        </p:nvSpPr>
        <p:spPr>
          <a:xfrm>
            <a:off x="407987" y="2335014"/>
            <a:ext cx="11376025" cy="1525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07988" y="817500"/>
            <a:ext cx="11376024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ntents">
  <p:cSld name="Title and 2 Conten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407988" y="1406427"/>
            <a:ext cx="5616575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2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3" type="body"/>
          </p:nvPr>
        </p:nvSpPr>
        <p:spPr>
          <a:xfrm>
            <a:off x="6167439" y="1406427"/>
            <a:ext cx="5616574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Contents">
  <p:cSld name="Title and 3 Conten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407989" y="1406427"/>
            <a:ext cx="3708400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2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3" type="body"/>
          </p:nvPr>
        </p:nvSpPr>
        <p:spPr>
          <a:xfrm>
            <a:off x="4259263" y="1406427"/>
            <a:ext cx="3673475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4" type="body"/>
          </p:nvPr>
        </p:nvSpPr>
        <p:spPr>
          <a:xfrm>
            <a:off x="8075612" y="1406427"/>
            <a:ext cx="3708399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2 Pictures">
  <p:cSld name="Title, Text and 2 Picture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407988" y="1406427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407988" y="3963533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"/>
          <p:cNvSpPr/>
          <p:nvPr>
            <p:ph idx="4" type="pic"/>
          </p:nvPr>
        </p:nvSpPr>
        <p:spPr>
          <a:xfrm>
            <a:off x="6167437" y="1449389"/>
            <a:ext cx="5616576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" name="Google Shape;62;p9"/>
          <p:cNvSpPr/>
          <p:nvPr>
            <p:ph idx="5" type="pic"/>
          </p:nvPr>
        </p:nvSpPr>
        <p:spPr>
          <a:xfrm>
            <a:off x="6167438" y="4005263"/>
            <a:ext cx="5616576" cy="241264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2 Objects">
  <p:cSld name="Title, Text and 2 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407987" y="817500"/>
            <a:ext cx="11376025" cy="379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b="1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2" type="body"/>
          </p:nvPr>
        </p:nvSpPr>
        <p:spPr>
          <a:xfrm>
            <a:off x="407988" y="1406427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3" type="body"/>
          </p:nvPr>
        </p:nvSpPr>
        <p:spPr>
          <a:xfrm>
            <a:off x="407988" y="3963533"/>
            <a:ext cx="5616575" cy="24543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4" type="body"/>
          </p:nvPr>
        </p:nvSpPr>
        <p:spPr>
          <a:xfrm>
            <a:off x="6167438" y="1449388"/>
            <a:ext cx="5616574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6000" lIns="72000" spcFirstLastPara="1" rIns="72000" wrap="square" tIns="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5" type="body"/>
          </p:nvPr>
        </p:nvSpPr>
        <p:spPr>
          <a:xfrm>
            <a:off x="6167438" y="4005263"/>
            <a:ext cx="5616574" cy="24114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6000" lIns="72000" spcFirstLastPara="1" rIns="72000" wrap="square" tIns="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7917" y="6582959"/>
            <a:ext cx="287966" cy="86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idx="11" type="ftr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  <p:sp>
        <p:nvSpPr>
          <p:cNvPr id="122" name="Google Shape;122;p18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/>
              <a:t>Todd Kozlowski</a:t>
            </a:r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b="2789" l="0" r="8020" t="0"/>
          <a:stretch/>
        </p:blipFill>
        <p:spPr>
          <a:xfrm>
            <a:off x="3878958" y="424425"/>
            <a:ext cx="8184544" cy="593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b="0" l="4547" r="3574" t="0"/>
          <a:stretch/>
        </p:blipFill>
        <p:spPr>
          <a:xfrm>
            <a:off x="3887550" y="424425"/>
            <a:ext cx="8175951" cy="593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18"/>
          <p:cNvGrpSpPr/>
          <p:nvPr/>
        </p:nvGrpSpPr>
        <p:grpSpPr>
          <a:xfrm>
            <a:off x="2871162" y="2339096"/>
            <a:ext cx="624581" cy="1254258"/>
            <a:chOff x="4318975" y="1084322"/>
            <a:chExt cx="529800" cy="590378"/>
          </a:xfrm>
        </p:grpSpPr>
        <p:sp>
          <p:nvSpPr>
            <p:cNvPr id="126" name="Google Shape;126;p18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7" name="Google Shape;127;p18"/>
            <p:cNvCxnSpPr/>
            <p:nvPr/>
          </p:nvCxnSpPr>
          <p:spPr>
            <a:xfrm rot="10800000">
              <a:off x="4318975" y="1084322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8" name="Google Shape;128;p18"/>
          <p:cNvSpPr txBox="1"/>
          <p:nvPr/>
        </p:nvSpPr>
        <p:spPr>
          <a:xfrm>
            <a:off x="25250" y="2364125"/>
            <a:ext cx="30093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undergraduate education at the University of Florida</a:t>
            </a:r>
            <a:endParaRPr b="1" sz="15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1242653" y="2126650"/>
            <a:ext cx="16959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2011- 2015</a:t>
            </a:r>
            <a:endParaRPr sz="12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0" name="Google Shape;130;p18"/>
          <p:cNvGrpSpPr/>
          <p:nvPr/>
        </p:nvGrpSpPr>
        <p:grpSpPr>
          <a:xfrm>
            <a:off x="2871162" y="1080150"/>
            <a:ext cx="624581" cy="1254258"/>
            <a:chOff x="4318975" y="1084322"/>
            <a:chExt cx="529800" cy="590378"/>
          </a:xfrm>
        </p:grpSpPr>
        <p:sp>
          <p:nvSpPr>
            <p:cNvPr id="131" name="Google Shape;131;p18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2" name="Google Shape;132;p18"/>
            <p:cNvCxnSpPr/>
            <p:nvPr/>
          </p:nvCxnSpPr>
          <p:spPr>
            <a:xfrm rot="10800000">
              <a:off x="4318975" y="1084322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3" name="Google Shape;133;p18"/>
          <p:cNvSpPr txBox="1"/>
          <p:nvPr/>
        </p:nvSpPr>
        <p:spPr>
          <a:xfrm>
            <a:off x="-13190" y="1105600"/>
            <a:ext cx="30480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born, St. Petersburg, FL, USA</a:t>
            </a:r>
            <a:endParaRPr b="1" sz="15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2091765" y="873824"/>
            <a:ext cx="8469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1992</a:t>
            </a:r>
            <a:endParaRPr sz="12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5" name="Google Shape;135;p18"/>
          <p:cNvGrpSpPr/>
          <p:nvPr/>
        </p:nvGrpSpPr>
        <p:grpSpPr>
          <a:xfrm>
            <a:off x="2871162" y="3596356"/>
            <a:ext cx="624581" cy="1254258"/>
            <a:chOff x="4318975" y="1084322"/>
            <a:chExt cx="529800" cy="590378"/>
          </a:xfrm>
        </p:grpSpPr>
        <p:sp>
          <p:nvSpPr>
            <p:cNvPr id="136" name="Google Shape;136;p18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7" name="Google Shape;137;p18"/>
            <p:cNvCxnSpPr/>
            <p:nvPr/>
          </p:nvCxnSpPr>
          <p:spPr>
            <a:xfrm rot="10800000">
              <a:off x="4318975" y="1084322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38" name="Google Shape;138;p18"/>
          <p:cNvSpPr txBox="1"/>
          <p:nvPr/>
        </p:nvSpPr>
        <p:spPr>
          <a:xfrm>
            <a:off x="114529" y="3622675"/>
            <a:ext cx="29202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PhD for work on the ALPS II experiment at DESY</a:t>
            </a:r>
            <a:endParaRPr b="1" sz="15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1607877" y="3383925"/>
            <a:ext cx="13308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2016- 2022</a:t>
            </a:r>
            <a:endParaRPr sz="12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0" name="Google Shape;140;p18"/>
          <p:cNvGrpSpPr/>
          <p:nvPr/>
        </p:nvGrpSpPr>
        <p:grpSpPr>
          <a:xfrm>
            <a:off x="2871159" y="4855184"/>
            <a:ext cx="624581" cy="1545692"/>
            <a:chOff x="4318975" y="1084322"/>
            <a:chExt cx="529800" cy="592174"/>
          </a:xfrm>
        </p:grpSpPr>
        <p:sp>
          <p:nvSpPr>
            <p:cNvPr id="141" name="Google Shape;141;p18"/>
            <p:cNvSpPr/>
            <p:nvPr/>
          </p:nvSpPr>
          <p:spPr>
            <a:xfrm>
              <a:off x="4517129" y="1086096"/>
              <a:ext cx="133500" cy="590400"/>
            </a:xfrm>
            <a:prstGeom prst="rect">
              <a:avLst/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2" name="Google Shape;142;p18"/>
            <p:cNvCxnSpPr/>
            <p:nvPr/>
          </p:nvCxnSpPr>
          <p:spPr>
            <a:xfrm rot="10800000">
              <a:off x="4318975" y="1084322"/>
              <a:ext cx="5298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3" name="Google Shape;143;p18"/>
          <p:cNvSpPr txBox="1"/>
          <p:nvPr/>
        </p:nvSpPr>
        <p:spPr>
          <a:xfrm>
            <a:off x="768175" y="4881193"/>
            <a:ext cx="22665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DESY FH Fellow</a:t>
            </a:r>
            <a:endParaRPr b="1" sz="15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2044671" y="4642871"/>
            <a:ext cx="8940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rPr>
              <a:t>2023 - ??</a:t>
            </a:r>
            <a:endParaRPr sz="1200">
              <a:solidFill>
                <a:srgbClr val="A72A1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/>
          <p:cNvPicPr preferRelativeResize="0"/>
          <p:nvPr/>
        </p:nvPicPr>
        <p:blipFill rotWithShape="1">
          <a:blip r:embed="rId3">
            <a:alphaModFix/>
          </a:blip>
          <a:srcRect b="5651" l="0" r="0" t="0"/>
          <a:stretch/>
        </p:blipFill>
        <p:spPr>
          <a:xfrm>
            <a:off x="0" y="0"/>
            <a:ext cx="12192000" cy="64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/>
          <p:nvPr>
            <p:ph idx="11" type="ftr"/>
          </p:nvPr>
        </p:nvSpPr>
        <p:spPr>
          <a:xfrm>
            <a:off x="748800" y="6554528"/>
            <a:ext cx="9991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  <p:sp>
        <p:nvSpPr>
          <p:cNvPr id="152" name="Google Shape;152;p19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About Me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idx="1" type="body"/>
          </p:nvPr>
        </p:nvSpPr>
        <p:spPr>
          <a:xfrm>
            <a:off x="407987" y="817500"/>
            <a:ext cx="113760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</a:pPr>
            <a:r>
              <a:rPr lang="en-US"/>
              <a:t>Background, past activities</a:t>
            </a:r>
            <a:endParaRPr/>
          </a:p>
        </p:txBody>
      </p:sp>
      <p:sp>
        <p:nvSpPr>
          <p:cNvPr id="159" name="Google Shape;159;p20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About Me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 rotWithShape="1">
          <a:blip r:embed="rId3">
            <a:alphaModFix/>
          </a:blip>
          <a:srcRect b="19980" l="0" r="0" t="0"/>
          <a:stretch/>
        </p:blipFill>
        <p:spPr>
          <a:xfrm>
            <a:off x="0" y="0"/>
            <a:ext cx="12192000" cy="65025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>
            <p:ph idx="11" type="ftr"/>
          </p:nvPr>
        </p:nvSpPr>
        <p:spPr>
          <a:xfrm>
            <a:off x="748800" y="6554528"/>
            <a:ext cx="9991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  <p:sp>
        <p:nvSpPr>
          <p:cNvPr id="162" name="Google Shape;162;p20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About Me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/>
              <a:t>My Current Work</a:t>
            </a:r>
            <a:endParaRPr/>
          </a:p>
        </p:txBody>
      </p:sp>
      <p:sp>
        <p:nvSpPr>
          <p:cNvPr id="169" name="Google Shape;169;p21"/>
          <p:cNvSpPr txBox="1"/>
          <p:nvPr/>
        </p:nvSpPr>
        <p:spPr>
          <a:xfrm>
            <a:off x="335360" y="1318403"/>
            <a:ext cx="48966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 txBox="1"/>
          <p:nvPr>
            <p:ph idx="11" type="ftr"/>
          </p:nvPr>
        </p:nvSpPr>
        <p:spPr>
          <a:xfrm>
            <a:off x="748800" y="6554528"/>
            <a:ext cx="9991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335349" y="1013600"/>
            <a:ext cx="52890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I use </a:t>
            </a:r>
            <a:r>
              <a:rPr b="1" lang="en-US" sz="1600">
                <a:solidFill>
                  <a:schemeClr val="dk1"/>
                </a:solidFill>
              </a:rPr>
              <a:t>high-quality laser optics</a:t>
            </a:r>
            <a:r>
              <a:rPr lang="en-US" sz="1600">
                <a:solidFill>
                  <a:schemeClr val="dk1"/>
                </a:solidFill>
              </a:rPr>
              <a:t> and </a:t>
            </a:r>
            <a:r>
              <a:rPr b="1" lang="en-US" sz="1600">
                <a:solidFill>
                  <a:schemeClr val="dk1"/>
                </a:solidFill>
              </a:rPr>
              <a:t>techniques in precision interferometry</a:t>
            </a:r>
            <a:r>
              <a:rPr lang="en-US" sz="1600">
                <a:solidFill>
                  <a:schemeClr val="dk1"/>
                </a:solidFill>
              </a:rPr>
              <a:t> to boost the sensitivity of the ALPS experiment to theoretical particles</a:t>
            </a:r>
            <a:r>
              <a:rPr b="1" lang="en-US" sz="1600">
                <a:solidFill>
                  <a:schemeClr val="dk1"/>
                </a:solidFill>
              </a:rPr>
              <a:t> beyond the Standard Model.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Optical cavities</a:t>
            </a:r>
            <a:r>
              <a:rPr lang="en-US" sz="1600">
                <a:solidFill>
                  <a:schemeClr val="dk1"/>
                </a:solidFill>
              </a:rPr>
              <a:t> “store” circulating light which, on resonance, formed a standing wave. In this way, the power of circulating light can be </a:t>
            </a:r>
            <a:r>
              <a:rPr b="1" lang="en-US" sz="1600">
                <a:solidFill>
                  <a:schemeClr val="dk1"/>
                </a:solidFill>
              </a:rPr>
              <a:t>thousands of times larger</a:t>
            </a:r>
            <a:r>
              <a:rPr lang="en-US" sz="1600">
                <a:solidFill>
                  <a:schemeClr val="dk1"/>
                </a:solidFill>
              </a:rPr>
              <a:t> than the power of the input laser.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US" sz="1600">
                <a:solidFill>
                  <a:schemeClr val="dk1"/>
                </a:solidFill>
              </a:rPr>
              <a:t>Achieved a </a:t>
            </a:r>
            <a:r>
              <a:rPr b="1" lang="en-US" sz="1600">
                <a:solidFill>
                  <a:schemeClr val="dk1"/>
                </a:solidFill>
              </a:rPr>
              <a:t>world record</a:t>
            </a:r>
            <a:r>
              <a:rPr lang="en-US" sz="1600">
                <a:solidFill>
                  <a:schemeClr val="dk1"/>
                </a:solidFill>
              </a:rPr>
              <a:t> for the storage time of two-mirror optical cavity: </a:t>
            </a:r>
            <a:r>
              <a:rPr b="1" lang="en-US" sz="1600">
                <a:solidFill>
                  <a:schemeClr val="dk1"/>
                </a:solidFill>
              </a:rPr>
              <a:t>6.75ms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Will soon use those same techniques to develop a scheme to </a:t>
            </a:r>
            <a:r>
              <a:rPr lang="en-US" sz="1600">
                <a:solidFill>
                  <a:schemeClr val="dk1"/>
                </a:solidFill>
              </a:rPr>
              <a:t>measure</a:t>
            </a:r>
            <a:r>
              <a:rPr lang="en-US" sz="1600">
                <a:solidFill>
                  <a:schemeClr val="dk1"/>
                </a:solidFill>
              </a:rPr>
              <a:t> the </a:t>
            </a:r>
            <a:r>
              <a:rPr b="1" lang="en-US" sz="1600">
                <a:solidFill>
                  <a:schemeClr val="dk1"/>
                </a:solidFill>
              </a:rPr>
              <a:t>magnetic birefringence of the vacuum</a:t>
            </a:r>
            <a:r>
              <a:rPr lang="en-US" sz="1600">
                <a:solidFill>
                  <a:schemeClr val="dk1"/>
                </a:solidFill>
              </a:rPr>
              <a:t> predicted by quantum electrodynamics.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3">
            <a:alphaModFix/>
          </a:blip>
          <a:srcRect b="0" l="12418" r="0" t="0"/>
          <a:stretch/>
        </p:blipFill>
        <p:spPr>
          <a:xfrm>
            <a:off x="5811025" y="2211150"/>
            <a:ext cx="6117050" cy="22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4">
            <a:alphaModFix/>
          </a:blip>
          <a:srcRect b="23417" l="8618" r="7629" t="22475"/>
          <a:stretch/>
        </p:blipFill>
        <p:spPr>
          <a:xfrm>
            <a:off x="7406425" y="158950"/>
            <a:ext cx="2621450" cy="11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/>
              <a:t>My Current Work</a:t>
            </a:r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335360" y="1318403"/>
            <a:ext cx="48966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1" name="Google Shape;181;p22"/>
          <p:cNvSpPr txBox="1"/>
          <p:nvPr>
            <p:ph idx="11" type="ftr"/>
          </p:nvPr>
        </p:nvSpPr>
        <p:spPr>
          <a:xfrm>
            <a:off x="748800" y="6554528"/>
            <a:ext cx="9991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 b="23417" l="8618" r="7629" t="22475"/>
          <a:stretch/>
        </p:blipFill>
        <p:spPr>
          <a:xfrm>
            <a:off x="7406425" y="158950"/>
            <a:ext cx="2621450" cy="11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8792" y="1426777"/>
            <a:ext cx="6621529" cy="5052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2"/>
          <p:cNvSpPr txBox="1"/>
          <p:nvPr/>
        </p:nvSpPr>
        <p:spPr>
          <a:xfrm>
            <a:off x="335349" y="1013600"/>
            <a:ext cx="5289000" cy="47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I use </a:t>
            </a:r>
            <a:r>
              <a:rPr b="1" lang="en-US" sz="1600">
                <a:solidFill>
                  <a:schemeClr val="dk1"/>
                </a:solidFill>
              </a:rPr>
              <a:t>high-quality laser optics</a:t>
            </a:r>
            <a:r>
              <a:rPr lang="en-US" sz="1600">
                <a:solidFill>
                  <a:schemeClr val="dk1"/>
                </a:solidFill>
              </a:rPr>
              <a:t> and </a:t>
            </a:r>
            <a:r>
              <a:rPr b="1" lang="en-US" sz="1600">
                <a:solidFill>
                  <a:schemeClr val="dk1"/>
                </a:solidFill>
              </a:rPr>
              <a:t>techniques in precision interferometry</a:t>
            </a:r>
            <a:r>
              <a:rPr lang="en-US" sz="1600">
                <a:solidFill>
                  <a:schemeClr val="dk1"/>
                </a:solidFill>
              </a:rPr>
              <a:t> to boost the sensitivity of the ALPS experiment to theoretical particles</a:t>
            </a:r>
            <a:r>
              <a:rPr b="1" lang="en-US" sz="1600">
                <a:solidFill>
                  <a:schemeClr val="dk1"/>
                </a:solidFill>
              </a:rPr>
              <a:t> beyond the Standard Model.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Optical cavities</a:t>
            </a:r>
            <a:r>
              <a:rPr lang="en-US" sz="1600">
                <a:solidFill>
                  <a:schemeClr val="dk1"/>
                </a:solidFill>
              </a:rPr>
              <a:t> “store” circulating light which, on resonance, formed a standing wave. In this way, the power of circulating light can be </a:t>
            </a:r>
            <a:r>
              <a:rPr b="1" lang="en-US" sz="1600">
                <a:solidFill>
                  <a:schemeClr val="dk1"/>
                </a:solidFill>
              </a:rPr>
              <a:t>thousands of times larger</a:t>
            </a:r>
            <a:r>
              <a:rPr lang="en-US" sz="1600">
                <a:solidFill>
                  <a:schemeClr val="dk1"/>
                </a:solidFill>
              </a:rPr>
              <a:t> than the power of the input laser.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-US" sz="1600">
                <a:solidFill>
                  <a:schemeClr val="dk1"/>
                </a:solidFill>
              </a:rPr>
              <a:t>Achieved a </a:t>
            </a:r>
            <a:r>
              <a:rPr b="1" lang="en-US" sz="1600">
                <a:solidFill>
                  <a:schemeClr val="dk1"/>
                </a:solidFill>
              </a:rPr>
              <a:t>world record</a:t>
            </a:r>
            <a:r>
              <a:rPr lang="en-US" sz="1600">
                <a:solidFill>
                  <a:schemeClr val="dk1"/>
                </a:solidFill>
              </a:rPr>
              <a:t> for the storage time of two-mirror optical cavity: </a:t>
            </a:r>
            <a:r>
              <a:rPr b="1" lang="en-US" sz="1600">
                <a:solidFill>
                  <a:schemeClr val="dk1"/>
                </a:solidFill>
              </a:rPr>
              <a:t>6.75ms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Will soon use those same techniques to develop a scheme to measure the </a:t>
            </a:r>
            <a:r>
              <a:rPr b="1" lang="en-US" sz="1600">
                <a:solidFill>
                  <a:schemeClr val="dk1"/>
                </a:solidFill>
              </a:rPr>
              <a:t>magnetic birefringence of the vacuum</a:t>
            </a:r>
            <a:r>
              <a:rPr lang="en-US" sz="1600">
                <a:solidFill>
                  <a:schemeClr val="dk1"/>
                </a:solidFill>
              </a:rPr>
              <a:t> predicted by quantum electrodynamics.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1504" y="3607515"/>
            <a:ext cx="6856834" cy="307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925" y="300624"/>
            <a:ext cx="7765201" cy="324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/>
              <a:t>My Favourite Plot</a:t>
            </a:r>
            <a:endParaRPr/>
          </a:p>
        </p:txBody>
      </p:sp>
      <p:sp>
        <p:nvSpPr>
          <p:cNvPr id="193" name="Google Shape;193;p23"/>
          <p:cNvSpPr txBox="1"/>
          <p:nvPr/>
        </p:nvSpPr>
        <p:spPr>
          <a:xfrm>
            <a:off x="3823855" y="1508166"/>
            <a:ext cx="18473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 txBox="1"/>
          <p:nvPr>
            <p:ph idx="11" type="ftr"/>
          </p:nvPr>
        </p:nvSpPr>
        <p:spPr>
          <a:xfrm>
            <a:off x="748800" y="6554528"/>
            <a:ext cx="9991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1504" y="3607515"/>
            <a:ext cx="6856834" cy="3074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5925" y="300624"/>
            <a:ext cx="7765201" cy="324912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>
            <p:ph type="title"/>
          </p:nvPr>
        </p:nvSpPr>
        <p:spPr>
          <a:xfrm>
            <a:off x="407988" y="349611"/>
            <a:ext cx="113760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-US"/>
              <a:t>My Favourite Plot</a:t>
            </a:r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3823855" y="1508166"/>
            <a:ext cx="18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4"/>
          <p:cNvSpPr txBox="1"/>
          <p:nvPr>
            <p:ph idx="11" type="ftr"/>
          </p:nvPr>
        </p:nvSpPr>
        <p:spPr>
          <a:xfrm>
            <a:off x="748800" y="6554528"/>
            <a:ext cx="9991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FH Fellow Meeting  |   21 April 2023  | Todd Kozlowski</a:t>
            </a:r>
            <a:endParaRPr/>
          </a:p>
        </p:txBody>
      </p:sp>
      <p:sp>
        <p:nvSpPr>
          <p:cNvPr id="205" name="Google Shape;205;p24"/>
          <p:cNvSpPr txBox="1"/>
          <p:nvPr/>
        </p:nvSpPr>
        <p:spPr>
          <a:xfrm>
            <a:off x="73900" y="991250"/>
            <a:ext cx="41298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700">
                <a:latin typeface="Proxima Nova"/>
                <a:ea typeface="Proxima Nova"/>
                <a:cs typeface="Proxima Nova"/>
                <a:sym typeface="Proxima Nova"/>
              </a:rPr>
              <a:t>This method is used to check for wine fraud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700">
                <a:latin typeface="Proxima Nova"/>
                <a:ea typeface="Proxima Nova"/>
                <a:cs typeface="Proxima Nova"/>
                <a:sym typeface="Proxima Nova"/>
              </a:rPr>
              <a:t>Including, famously, alleged wine from Thomas Jefferson’s private collection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Proxima Nova"/>
              <a:buChar char="●"/>
            </a:pPr>
            <a:r>
              <a:rPr lang="en-US" sz="1700">
                <a:latin typeface="Proxima Nova"/>
                <a:ea typeface="Proxima Nova"/>
                <a:cs typeface="Proxima Nova"/>
                <a:sym typeface="Proxima Nova"/>
              </a:rPr>
              <a:t>Sold for $150,000 / bottle to Republican super-donor </a:t>
            </a:r>
            <a:r>
              <a:rPr b="1" lang="en-US" sz="1700">
                <a:latin typeface="Proxima Nova"/>
                <a:ea typeface="Proxima Nova"/>
                <a:cs typeface="Proxima Nova"/>
                <a:sym typeface="Proxima Nova"/>
              </a:rPr>
              <a:t>Bill Koch</a:t>
            </a:r>
            <a:endParaRPr b="1"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Proxima Nova"/>
              <a:buChar char="○"/>
            </a:pPr>
            <a:r>
              <a:rPr lang="en-US" sz="1700">
                <a:latin typeface="Proxima Nova"/>
                <a:ea typeface="Proxima Nova"/>
                <a:cs typeface="Proxima Nova"/>
                <a:sym typeface="Proxima Nova"/>
              </a:rPr>
              <a:t>by Schlager music manager </a:t>
            </a:r>
            <a:r>
              <a:rPr b="1" lang="en-US" sz="1700">
                <a:latin typeface="Proxima Nova"/>
                <a:ea typeface="Proxima Nova"/>
                <a:cs typeface="Proxima Nova"/>
                <a:sym typeface="Proxima Nova"/>
              </a:rPr>
              <a:t>Hardy Rodenstock</a:t>
            </a:r>
            <a:endParaRPr b="1" sz="1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01" y="3531050"/>
            <a:ext cx="4270676" cy="284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Y_PowerPoint_16x9_en(2)">
  <a:themeElements>
    <a:clrScheme name="Benutzerdefiniert 63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Benutzerdefiniert 104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