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8" r:id="rId2"/>
    <p:sldId id="409" r:id="rId3"/>
    <p:sldId id="404" r:id="rId4"/>
    <p:sldId id="391" r:id="rId5"/>
    <p:sldId id="399" r:id="rId6"/>
    <p:sldId id="393" r:id="rId7"/>
    <p:sldId id="400" r:id="rId8"/>
    <p:sldId id="396" r:id="rId9"/>
    <p:sldId id="395" r:id="rId10"/>
    <p:sldId id="401" r:id="rId11"/>
    <p:sldId id="397" r:id="rId12"/>
    <p:sldId id="402" r:id="rId13"/>
    <p:sldId id="398" r:id="rId14"/>
    <p:sldId id="403" r:id="rId15"/>
    <p:sldId id="382" r:id="rId16"/>
    <p:sldId id="410" r:id="rId17"/>
    <p:sldId id="405" r:id="rId18"/>
    <p:sldId id="408" r:id="rId19"/>
    <p:sldId id="406" r:id="rId20"/>
    <p:sldId id="411" r:id="rId21"/>
    <p:sldId id="3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B"/>
    <a:srgbClr val="FF9300"/>
    <a:srgbClr val="1F2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7" autoAdjust="0"/>
    <p:restoredTop sz="94150"/>
  </p:normalViewPr>
  <p:slideViewPr>
    <p:cSldViewPr showGuides="1">
      <p:cViewPr>
        <p:scale>
          <a:sx n="102" d="100"/>
          <a:sy n="102" d="100"/>
        </p:scale>
        <p:origin x="824" y="576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27.04.23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18:55:08.1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09:31:29.9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27.04.23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22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299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589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32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6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671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471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754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469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19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13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644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278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26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11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63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35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13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12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52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23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407986" y="3573016"/>
            <a:ext cx="11376025" cy="1296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FH Fellow Meeting  |   21/28 April 2023  |  &lt;Your Name&gt;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0" name="Picture 5" descr="https://www.helmholtz.de/fileadmin/user_upload/04_mediathek/Logos_2017/2017_H_Logo_RGB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03" y="5922590"/>
            <a:ext cx="3891465" cy="6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FH Fellow Meeting  |   21/28 April 2023  |  &lt;Your Name&gt;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New tools for precision collider physics</a:t>
            </a:r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EED8C150-65F8-4C8F-497F-F4286D36F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3429000"/>
            <a:ext cx="11376025" cy="1525787"/>
          </a:xfrm>
        </p:spPr>
        <p:txBody>
          <a:bodyPr/>
          <a:lstStyle/>
          <a:p>
            <a:r>
              <a:rPr lang="en-AT" sz="2800" dirty="0">
                <a:solidFill>
                  <a:srgbClr val="E35D50"/>
                </a:solidFill>
              </a:rPr>
              <a:t>Aditya Pathak</a:t>
            </a:r>
          </a:p>
          <a:p>
            <a:endParaRPr lang="en-AT" dirty="0"/>
          </a:p>
          <a:p>
            <a:r>
              <a:rPr lang="en-AT" dirty="0"/>
              <a:t>FH Fellow Meeting</a:t>
            </a:r>
          </a:p>
          <a:p>
            <a:r>
              <a:rPr lang="en-AT" dirty="0"/>
              <a:t>21/28 April 2023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554788"/>
            <a:ext cx="9991725" cy="187325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University of Vienna - vienna.info">
            <a:extLst>
              <a:ext uri="{FF2B5EF4-FFF2-40B4-BE49-F238E27FC236}">
                <a16:creationId xmlns:a16="http://schemas.microsoft.com/office/drawing/2014/main" id="{4BB37DC4-F6C9-ADC2-6B7B-4538D61C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94" y="4343451"/>
            <a:ext cx="2971221" cy="15598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9 Mit Dome Videos and HD Footage - Getty Images">
            <a:extLst>
              <a:ext uri="{FF2B5EF4-FFF2-40B4-BE49-F238E27FC236}">
                <a16:creationId xmlns:a16="http://schemas.microsoft.com/office/drawing/2014/main" id="{83C66FD7-5E9C-56CE-4282-2C6F4289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158A49-C5B4-4378-275C-C9259334734B}"/>
              </a:ext>
            </a:extLst>
          </p:cNvPr>
          <p:cNvSpPr txBox="1"/>
          <p:nvPr/>
        </p:nvSpPr>
        <p:spPr>
          <a:xfrm>
            <a:off x="5591944" y="1700808"/>
            <a:ext cx="6566221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Vienna </a:t>
            </a:r>
          </a:p>
        </p:txBody>
      </p:sp>
    </p:spTree>
    <p:extLst>
      <p:ext uri="{BB962C8B-B14F-4D97-AF65-F5344CB8AC3E}">
        <p14:creationId xmlns:p14="http://schemas.microsoft.com/office/powerpoint/2010/main" val="340734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29 Mit Dome Videos and HD Footage - Getty Images">
            <a:extLst>
              <a:ext uri="{FF2B5EF4-FFF2-40B4-BE49-F238E27FC236}">
                <a16:creationId xmlns:a16="http://schemas.microsoft.com/office/drawing/2014/main" id="{31BAE293-60CF-8EDF-239F-AA7CCF04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6536AC5-5956-9DFD-45A8-4F3CCFD993A1}"/>
              </a:ext>
            </a:extLst>
          </p:cNvPr>
          <p:cNvCxnSpPr/>
          <p:nvPr/>
        </p:nvCxnSpPr>
        <p:spPr>
          <a:xfrm rot="10800000">
            <a:off x="7608168" y="2636913"/>
            <a:ext cx="2736304" cy="1408897"/>
          </a:xfrm>
          <a:prstGeom prst="curvedConnector3">
            <a:avLst>
              <a:gd name="adj1" fmla="val 109304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University of Vienna - vienna.info">
            <a:extLst>
              <a:ext uri="{FF2B5EF4-FFF2-40B4-BE49-F238E27FC236}">
                <a16:creationId xmlns:a16="http://schemas.microsoft.com/office/drawing/2014/main" id="{964796BD-2250-247B-A851-3E9DAA2A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94" y="4343451"/>
            <a:ext cx="2971221" cy="15598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47E73E-7F57-0208-2A2F-B7F19C97C125}"/>
              </a:ext>
            </a:extLst>
          </p:cNvPr>
          <p:cNvSpPr txBox="1"/>
          <p:nvPr/>
        </p:nvSpPr>
        <p:spPr>
          <a:xfrm>
            <a:off x="3695216" y="4067130"/>
            <a:ext cx="34416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IIT Bombay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Vienna </a:t>
            </a:r>
          </a:p>
        </p:txBody>
      </p:sp>
    </p:spTree>
    <p:extLst>
      <p:ext uri="{BB962C8B-B14F-4D97-AF65-F5344CB8AC3E}">
        <p14:creationId xmlns:p14="http://schemas.microsoft.com/office/powerpoint/2010/main" val="26046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29 Mit Dome Videos and HD Footage - Getty Images">
            <a:extLst>
              <a:ext uri="{FF2B5EF4-FFF2-40B4-BE49-F238E27FC236}">
                <a16:creationId xmlns:a16="http://schemas.microsoft.com/office/drawing/2014/main" id="{31BAE293-60CF-8EDF-239F-AA7CCF04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6536AC5-5956-9DFD-45A8-4F3CCFD993A1}"/>
              </a:ext>
            </a:extLst>
          </p:cNvPr>
          <p:cNvCxnSpPr/>
          <p:nvPr/>
        </p:nvCxnSpPr>
        <p:spPr>
          <a:xfrm rot="10800000">
            <a:off x="7608168" y="2636913"/>
            <a:ext cx="2736304" cy="1408897"/>
          </a:xfrm>
          <a:prstGeom prst="curvedConnector3">
            <a:avLst>
              <a:gd name="adj1" fmla="val 109304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University of Vienna - vienna.info">
            <a:extLst>
              <a:ext uri="{FF2B5EF4-FFF2-40B4-BE49-F238E27FC236}">
                <a16:creationId xmlns:a16="http://schemas.microsoft.com/office/drawing/2014/main" id="{2D2CC407-5DC8-39DB-10C4-61EDEAAF8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94" y="4343451"/>
            <a:ext cx="2971221" cy="15598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University of Manchester - Visit Manchester">
            <a:extLst>
              <a:ext uri="{FF2B5EF4-FFF2-40B4-BE49-F238E27FC236}">
                <a16:creationId xmlns:a16="http://schemas.microsoft.com/office/drawing/2014/main" id="{60F80260-3BE0-FBAB-0D93-DB5DECBA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18" y="751808"/>
            <a:ext cx="3337974" cy="169547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992C16-D452-9D95-3FB4-341585A1F1DD}"/>
              </a:ext>
            </a:extLst>
          </p:cNvPr>
          <p:cNvSpPr txBox="1"/>
          <p:nvPr/>
        </p:nvSpPr>
        <p:spPr>
          <a:xfrm>
            <a:off x="3695216" y="4067130"/>
            <a:ext cx="369692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IIT Bombay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Vienna 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Manchester</a:t>
            </a:r>
          </a:p>
        </p:txBody>
      </p:sp>
    </p:spTree>
    <p:extLst>
      <p:ext uri="{BB962C8B-B14F-4D97-AF65-F5344CB8AC3E}">
        <p14:creationId xmlns:p14="http://schemas.microsoft.com/office/powerpoint/2010/main" val="135199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29 Mit Dome Videos and HD Footage - Getty Images">
            <a:extLst>
              <a:ext uri="{FF2B5EF4-FFF2-40B4-BE49-F238E27FC236}">
                <a16:creationId xmlns:a16="http://schemas.microsoft.com/office/drawing/2014/main" id="{31BAE293-60CF-8EDF-239F-AA7CCF04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6536AC5-5956-9DFD-45A8-4F3CCFD993A1}"/>
              </a:ext>
            </a:extLst>
          </p:cNvPr>
          <p:cNvCxnSpPr/>
          <p:nvPr/>
        </p:nvCxnSpPr>
        <p:spPr>
          <a:xfrm rot="10800000">
            <a:off x="7608168" y="2636913"/>
            <a:ext cx="2736304" cy="1408897"/>
          </a:xfrm>
          <a:prstGeom prst="curvedConnector3">
            <a:avLst>
              <a:gd name="adj1" fmla="val 109304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174FCCBD-36D7-25A1-2AE0-76628336F723}"/>
              </a:ext>
            </a:extLst>
          </p:cNvPr>
          <p:cNvCxnSpPr/>
          <p:nvPr/>
        </p:nvCxnSpPr>
        <p:spPr>
          <a:xfrm>
            <a:off x="7608168" y="2636913"/>
            <a:ext cx="1728192" cy="144015"/>
          </a:xfrm>
          <a:prstGeom prst="curvedConnector3">
            <a:avLst>
              <a:gd name="adj1" fmla="val 98761"/>
            </a:avLst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University of Vienna - vienna.info">
            <a:extLst>
              <a:ext uri="{FF2B5EF4-FFF2-40B4-BE49-F238E27FC236}">
                <a16:creationId xmlns:a16="http://schemas.microsoft.com/office/drawing/2014/main" id="{C80DEF67-F32D-026F-EBCD-EFA8D9B6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94" y="4343451"/>
            <a:ext cx="2971221" cy="15598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he University of Manchester - Visit Manchester">
            <a:extLst>
              <a:ext uri="{FF2B5EF4-FFF2-40B4-BE49-F238E27FC236}">
                <a16:creationId xmlns:a16="http://schemas.microsoft.com/office/drawing/2014/main" id="{4356AEF7-2205-FFD1-9E73-F3B32327A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18" y="751808"/>
            <a:ext cx="3337974" cy="169547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5EDAAF-3ECA-B658-6788-1B2B29FA2671}"/>
              </a:ext>
            </a:extLst>
          </p:cNvPr>
          <p:cNvSpPr txBox="1"/>
          <p:nvPr/>
        </p:nvSpPr>
        <p:spPr>
          <a:xfrm>
            <a:off x="3695216" y="4067130"/>
            <a:ext cx="369692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IIT Bombay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Vienna 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Manchester</a:t>
            </a:r>
          </a:p>
        </p:txBody>
      </p:sp>
    </p:spTree>
    <p:extLst>
      <p:ext uri="{BB962C8B-B14F-4D97-AF65-F5344CB8AC3E}">
        <p14:creationId xmlns:p14="http://schemas.microsoft.com/office/powerpoint/2010/main" val="190202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29 Mit Dome Videos and HD Footage - Getty Images">
            <a:extLst>
              <a:ext uri="{FF2B5EF4-FFF2-40B4-BE49-F238E27FC236}">
                <a16:creationId xmlns:a16="http://schemas.microsoft.com/office/drawing/2014/main" id="{31BAE293-60CF-8EDF-239F-AA7CCF04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6536AC5-5956-9DFD-45A8-4F3CCFD993A1}"/>
              </a:ext>
            </a:extLst>
          </p:cNvPr>
          <p:cNvCxnSpPr/>
          <p:nvPr/>
        </p:nvCxnSpPr>
        <p:spPr>
          <a:xfrm rot="10800000">
            <a:off x="7608168" y="2636913"/>
            <a:ext cx="2736304" cy="1408897"/>
          </a:xfrm>
          <a:prstGeom prst="curvedConnector3">
            <a:avLst>
              <a:gd name="adj1" fmla="val 109304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The University of Manchester - Visit Manchester">
            <a:extLst>
              <a:ext uri="{FF2B5EF4-FFF2-40B4-BE49-F238E27FC236}">
                <a16:creationId xmlns:a16="http://schemas.microsoft.com/office/drawing/2014/main" id="{A748AA2E-FF76-0287-A73E-E8553FE7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18" y="751808"/>
            <a:ext cx="3337974" cy="169547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174FCCBD-36D7-25A1-2AE0-76628336F723}"/>
              </a:ext>
            </a:extLst>
          </p:cNvPr>
          <p:cNvCxnSpPr/>
          <p:nvPr/>
        </p:nvCxnSpPr>
        <p:spPr>
          <a:xfrm>
            <a:off x="7608168" y="2636913"/>
            <a:ext cx="1728192" cy="144015"/>
          </a:xfrm>
          <a:prstGeom prst="curvedConnector3">
            <a:avLst>
              <a:gd name="adj1" fmla="val 98761"/>
            </a:avLst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University of Vienna - vienna.info">
            <a:extLst>
              <a:ext uri="{FF2B5EF4-FFF2-40B4-BE49-F238E27FC236}">
                <a16:creationId xmlns:a16="http://schemas.microsoft.com/office/drawing/2014/main" id="{B340879C-A8C9-2876-9B93-4A0FF95A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94" y="4343451"/>
            <a:ext cx="2971221" cy="155989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A817EA5-C614-E7FB-8DC3-8EE74128911B}"/>
              </a:ext>
            </a:extLst>
          </p:cNvPr>
          <p:cNvSpPr txBox="1"/>
          <p:nvPr/>
        </p:nvSpPr>
        <p:spPr>
          <a:xfrm>
            <a:off x="13390880" y="-4064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sz="1600" dirty="0" err="1"/>
          </a:p>
        </p:txBody>
      </p:sp>
      <p:pic>
        <p:nvPicPr>
          <p:cNvPr id="18436" name="Picture 4" descr="Besuchen Sie mit Spektrum das DESY in Hamburg - Spektrum der Wissenschaft">
            <a:extLst>
              <a:ext uri="{FF2B5EF4-FFF2-40B4-BE49-F238E27FC236}">
                <a16:creationId xmlns:a16="http://schemas.microsoft.com/office/drawing/2014/main" id="{A22EAE79-DCED-5026-1D74-22526BAB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543" y="2780928"/>
            <a:ext cx="2705129" cy="115919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320491-ACA8-0325-CA33-AAB9663CC0D2}"/>
              </a:ext>
            </a:extLst>
          </p:cNvPr>
          <p:cNvSpPr txBox="1"/>
          <p:nvPr/>
        </p:nvSpPr>
        <p:spPr>
          <a:xfrm>
            <a:off x="3695216" y="4067130"/>
            <a:ext cx="3696928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IIT Bombay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Vienna 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Postdoc: University of Manchester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FH Fellow, DESY</a:t>
            </a:r>
          </a:p>
        </p:txBody>
      </p:sp>
    </p:spTree>
    <p:extLst>
      <p:ext uri="{BB962C8B-B14F-4D97-AF65-F5344CB8AC3E}">
        <p14:creationId xmlns:p14="http://schemas.microsoft.com/office/powerpoint/2010/main" val="414859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interests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E307D-D327-01F2-B337-0512E5040F53}"/>
              </a:ext>
            </a:extLst>
          </p:cNvPr>
          <p:cNvSpPr txBox="1"/>
          <p:nvPr/>
        </p:nvSpPr>
        <p:spPr>
          <a:xfrm>
            <a:off x="407989" y="1328211"/>
            <a:ext cx="11376023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I am broadly interested in </a:t>
            </a:r>
            <a:r>
              <a:rPr lang="en-AT" sz="2000" dirty="0">
                <a:solidFill>
                  <a:schemeClr val="accent2">
                    <a:lumMod val="7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analytical QCD calculations for collider physics</a:t>
            </a:r>
            <a:r>
              <a:rPr lang="en-AT" sz="2000" dirty="0">
                <a:solidFill>
                  <a:srgbClr val="FFC000"/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and how they can be used to achieve </a:t>
            </a:r>
            <a:r>
              <a:rPr lang="en-AT" sz="2000" dirty="0">
                <a:solidFill>
                  <a:schemeClr val="accent1">
                    <a:lumMod val="75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precision mesurements and improving Monte Carlo simulations</a:t>
            </a: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.</a:t>
            </a:r>
            <a:endParaRPr lang="en-AT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AF2BDC-6186-69F5-FC60-92D12C604911}"/>
              </a:ext>
            </a:extLst>
          </p:cNvPr>
          <p:cNvSpPr txBox="1"/>
          <p:nvPr/>
        </p:nvSpPr>
        <p:spPr>
          <a:xfrm>
            <a:off x="407986" y="2852936"/>
            <a:ext cx="7385355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Effective field theory methods (SCET, HQET, …) in QCD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Precision top quark mass and strong coupling constant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Hadronization corrections in jet observables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Forward scattering and BFKL dynamics 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AT" sz="2000" dirty="0">
                <a:latin typeface="Annai MN" pitchFamily="2" charset="77"/>
                <a:ea typeface="Annai MN" pitchFamily="2" charset="77"/>
                <a:cs typeface="Annai MN" pitchFamily="2" charset="77"/>
              </a:rPr>
              <a:t>Subleading power corrections in TMD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585422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Top quark mass measurement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pic>
        <p:nvPicPr>
          <p:cNvPr id="6" name="Picture 5" descr="A picture containing text, accessory, laser&#10;&#10;Description automatically generated">
            <a:extLst>
              <a:ext uri="{FF2B5EF4-FFF2-40B4-BE49-F238E27FC236}">
                <a16:creationId xmlns:a16="http://schemas.microsoft.com/office/drawing/2014/main" id="{E3394CED-CCA9-DBB2-EF21-50930223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1195536"/>
            <a:ext cx="3003187" cy="200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65A17-5810-0127-5E26-5D620872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0" y="3429000"/>
            <a:ext cx="4665749" cy="3112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3B0949-552E-6237-7421-190A71A5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00" y="316978"/>
            <a:ext cx="4077180" cy="1049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390FB7-CE6C-DD61-B633-C4BBAF3EF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2658361"/>
            <a:ext cx="4420595" cy="39895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FCC843-CFA5-82CE-578A-FC0DA687BA42}"/>
              </a:ext>
            </a:extLst>
          </p:cNvPr>
          <p:cNvSpPr txBox="1"/>
          <p:nvPr/>
        </p:nvSpPr>
        <p:spPr>
          <a:xfrm>
            <a:off x="4192872" y="1656007"/>
            <a:ext cx="712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To resolve the theory ambiguity in the Monte Carlo top mass we need a direct comparison of (unfolded) data with accurate theory prediction.</a:t>
            </a:r>
          </a:p>
        </p:txBody>
      </p:sp>
    </p:spTree>
    <p:extLst>
      <p:ext uri="{BB962C8B-B14F-4D97-AF65-F5344CB8AC3E}">
        <p14:creationId xmlns:p14="http://schemas.microsoft.com/office/powerpoint/2010/main" val="1183202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Strong coupling constant measurement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pic>
        <p:nvPicPr>
          <p:cNvPr id="6" name="Picture 5" descr="A picture containing text, accessory, laser&#10;&#10;Description automatically generated">
            <a:extLst>
              <a:ext uri="{FF2B5EF4-FFF2-40B4-BE49-F238E27FC236}">
                <a16:creationId xmlns:a16="http://schemas.microsoft.com/office/drawing/2014/main" id="{E3394CED-CCA9-DBB2-EF21-50930223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1366735"/>
            <a:ext cx="3003187" cy="200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65A17-5810-0127-5E26-5D620872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42" y="4419327"/>
            <a:ext cx="2997436" cy="1999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3B0949-552E-6237-7421-190A71A5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84" y="3555567"/>
            <a:ext cx="2987102" cy="769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F9395-E295-5038-AC27-EF383BA05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07" y="327897"/>
            <a:ext cx="3456384" cy="63199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FDF982-7963-84DC-6513-AFEF685314DE}"/>
                  </a:ext>
                </a:extLst>
              </p:cNvPr>
              <p:cNvSpPr txBox="1"/>
              <p:nvPr/>
            </p:nvSpPr>
            <p:spPr>
              <a:xfrm>
                <a:off x="7765792" y="897632"/>
                <a:ext cx="3631319" cy="119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T" sz="1600" dirty="0">
                    <a:latin typeface="Annai MN" pitchFamily="2" charset="77"/>
                    <a:ea typeface="Annai MN" pitchFamily="2" charset="77"/>
                    <a:cs typeface="Annai MN" pitchFamily="2" charset="77"/>
                  </a:rPr>
                  <a:t>What is causing this deviation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T" sz="2400" i="1" smtClean="0">
                            <a:latin typeface="Cambria Math" panose="02040503050406030204" pitchFamily="18" charset="0"/>
                            <a:ea typeface="Annai MN" pitchFamily="2" charset="77"/>
                            <a:cs typeface="Annai MN" pitchFamily="2" charset="77"/>
                          </a:rPr>
                        </m:ctrlPr>
                      </m:sSubPr>
                      <m:e>
                        <m:r>
                          <a:rPr lang="en-A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nnai MN" pitchFamily="2" charset="77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nnai MN" pitchFamily="2" charset="77"/>
                            <a:cs typeface="Annai MN" pitchFamily="2" charset="77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AT" sz="1600" dirty="0">
                    <a:latin typeface="Annai MN" pitchFamily="2" charset="77"/>
                    <a:ea typeface="Annai MN" pitchFamily="2" charset="77"/>
                    <a:cs typeface="Annai MN" pitchFamily="2" charset="77"/>
                  </a:rPr>
                  <a:t> from the lattice extractions?</a:t>
                </a:r>
                <a:br>
                  <a:rPr lang="en-AT" sz="1600" dirty="0">
                    <a:latin typeface="Annai MN" pitchFamily="2" charset="77"/>
                    <a:ea typeface="Annai MN" pitchFamily="2" charset="77"/>
                    <a:cs typeface="Annai MN" pitchFamily="2" charset="77"/>
                  </a:rPr>
                </a:br>
                <a:br>
                  <a:rPr lang="en-AT" sz="1600" dirty="0">
                    <a:latin typeface="Annai MN" pitchFamily="2" charset="77"/>
                    <a:ea typeface="Annai MN" pitchFamily="2" charset="77"/>
                    <a:cs typeface="Annai MN" pitchFamily="2" charset="77"/>
                  </a:rPr>
                </a:br>
                <a:r>
                  <a:rPr lang="en-AT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nnai MN" pitchFamily="2" charset="77"/>
                    <a:ea typeface="Annai MN" pitchFamily="2" charset="77"/>
                    <a:cs typeface="Annai MN" pitchFamily="2" charset="77"/>
                  </a:rPr>
                  <a:t>Hadroniztion corrections?</a:t>
                </a:r>
                <a:endParaRPr lang="en-AT" sz="1600" dirty="0">
                  <a:latin typeface="Annai MN" pitchFamily="2" charset="77"/>
                  <a:ea typeface="Annai MN" pitchFamily="2" charset="77"/>
                  <a:cs typeface="Annai MN" pitchFamily="2" charset="77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FDF982-7963-84DC-6513-AFEF6853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792" y="897632"/>
                <a:ext cx="3631319" cy="1191801"/>
              </a:xfrm>
              <a:prstGeom prst="rect">
                <a:avLst/>
              </a:prstGeom>
              <a:blipFill>
                <a:blip r:embed="rId7"/>
                <a:stretch>
                  <a:fillRect l="-1394" t="-1053" b="-842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31A0533-61F6-290D-69B4-A85B6BCF1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29" y="2233129"/>
            <a:ext cx="4266807" cy="296821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BA3EEE0-992F-EBC9-EF08-0E74C735DED0}"/>
              </a:ext>
            </a:extLst>
          </p:cNvPr>
          <p:cNvSpPr/>
          <p:nvPr/>
        </p:nvSpPr>
        <p:spPr>
          <a:xfrm>
            <a:off x="8256240" y="3161836"/>
            <a:ext cx="501589" cy="326024"/>
          </a:xfrm>
          <a:prstGeom prst="right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600" dirty="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8186E-3BDE-AE12-2F7C-ACBCA92CAC09}"/>
              </a:ext>
            </a:extLst>
          </p:cNvPr>
          <p:cNvSpPr txBox="1"/>
          <p:nvPr/>
        </p:nvSpPr>
        <p:spPr>
          <a:xfrm>
            <a:off x="7986679" y="5294761"/>
            <a:ext cx="363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Soft QCD effects make these measurements challenging</a:t>
            </a:r>
            <a:endParaRPr lang="en-AT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177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correlators for precision physics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BB00C-2030-E02D-2A72-CE5ABAEC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78" y="4253218"/>
            <a:ext cx="4262671" cy="2229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98737-B5A9-C6E8-E2C6-7F7ACC4891B3}"/>
              </a:ext>
            </a:extLst>
          </p:cNvPr>
          <p:cNvSpPr txBox="1"/>
          <p:nvPr/>
        </p:nvSpPr>
        <p:spPr>
          <a:xfrm>
            <a:off x="355541" y="1224463"/>
            <a:ext cx="1073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latin typeface="Annai MN" pitchFamily="2" charset="77"/>
                <a:ea typeface="Annai MN" pitchFamily="2" charset="77"/>
                <a:cs typeface="Annai MN" pitchFamily="2" charset="77"/>
              </a:rPr>
              <a:t>Correlation functions of energy flow operators are </a:t>
            </a:r>
            <a:r>
              <a:rPr lang="en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powerful tools for precision physics</a:t>
            </a:r>
            <a:endParaRPr lang="en-AT" b="1" dirty="0">
              <a:latin typeface="Annai MN" pitchFamily="2" charset="77"/>
              <a:ea typeface="Annai MN" pitchFamily="2" charset="77"/>
              <a:cs typeface="Annai MN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000A2-5378-0103-FDBB-8DB41FD7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1807705"/>
            <a:ext cx="2473163" cy="2478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6278D-FB39-96BC-9663-BDF45590B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77" y="2274913"/>
            <a:ext cx="4780926" cy="7851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7BD9D-71FA-781D-57F9-BF23BDA48EEE}"/>
              </a:ext>
            </a:extLst>
          </p:cNvPr>
          <p:cNvSpPr txBox="1"/>
          <p:nvPr/>
        </p:nvSpPr>
        <p:spPr>
          <a:xfrm>
            <a:off x="328153" y="1870794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800" dirty="0">
                <a:latin typeface="Annai MN" pitchFamily="2" charset="77"/>
                <a:ea typeface="Annai MN" pitchFamily="2" charset="77"/>
                <a:cs typeface="Annai MN" pitchFamily="2" charset="77"/>
              </a:rPr>
              <a:t>QFT definition of a calorimeter:</a:t>
            </a:r>
            <a:endParaRPr lang="en-AT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AE196E-9E95-8EBD-CBD9-634C5E91B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67" y="3336996"/>
            <a:ext cx="7772400" cy="80196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9D23695-6F6E-E875-B4FA-AA4CD8C368E3}"/>
              </a:ext>
            </a:extLst>
          </p:cNvPr>
          <p:cNvSpPr/>
          <p:nvPr/>
        </p:nvSpPr>
        <p:spPr>
          <a:xfrm>
            <a:off x="3071664" y="3116180"/>
            <a:ext cx="1440160" cy="1170184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600" dirty="0" err="1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A2FBF-E75D-6128-828C-9E3AE03F7EC5}"/>
              </a:ext>
            </a:extLst>
          </p:cNvPr>
          <p:cNvSpPr/>
          <p:nvPr/>
        </p:nvSpPr>
        <p:spPr>
          <a:xfrm>
            <a:off x="4473371" y="3353187"/>
            <a:ext cx="765632" cy="623566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600" dirty="0" err="1">
              <a:solidFill>
                <a:srgbClr val="FFC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D6E306-6395-EE18-763D-6441225828E9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5126879" y="3885434"/>
            <a:ext cx="1339108" cy="640784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831F0CF-AFC2-C9AA-81C9-6463E15A591F}"/>
              </a:ext>
            </a:extLst>
          </p:cNvPr>
          <p:cNvSpPr txBox="1"/>
          <p:nvPr/>
        </p:nvSpPr>
        <p:spPr>
          <a:xfrm>
            <a:off x="6489553" y="4511842"/>
            <a:ext cx="5270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Energy weighting suppress soft contributions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37BC7C-4020-9CCF-8EB7-D041811925A0}"/>
              </a:ext>
            </a:extLst>
          </p:cNvPr>
          <p:cNvCxnSpPr>
            <a:cxnSpLocks/>
            <a:stCxn id="20" idx="5"/>
          </p:cNvCxnSpPr>
          <p:nvPr/>
        </p:nvCxnSpPr>
        <p:spPr>
          <a:xfrm>
            <a:off x="4300917" y="4114995"/>
            <a:ext cx="2617015" cy="12682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71E64E-8743-A82A-50FC-D6B329808E45}"/>
              </a:ext>
            </a:extLst>
          </p:cNvPr>
          <p:cNvSpPr txBox="1"/>
          <p:nvPr/>
        </p:nvSpPr>
        <p:spPr>
          <a:xfrm>
            <a:off x="6577097" y="5332571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Inclusive cross sections simpler to calculate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E7D086-2C33-1D65-AAB4-E14B1B6660E2}"/>
              </a:ext>
            </a:extLst>
          </p:cNvPr>
          <p:cNvSpPr txBox="1"/>
          <p:nvPr/>
        </p:nvSpPr>
        <p:spPr>
          <a:xfrm>
            <a:off x="5039221" y="2925526"/>
            <a:ext cx="258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/>
              <a:t>Hoffman, Maldacena 2008</a:t>
            </a:r>
          </a:p>
        </p:txBody>
      </p:sp>
    </p:spTree>
    <p:extLst>
      <p:ext uri="{BB962C8B-B14F-4D97-AF65-F5344CB8AC3E}">
        <p14:creationId xmlns:p14="http://schemas.microsoft.com/office/powerpoint/2010/main" val="213358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correlators for top quark mass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9E8B3-B37A-E876-F0F2-F37553BB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289" y="182615"/>
            <a:ext cx="4755319" cy="1649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9BB66-AB03-9D36-067A-C088230C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" y="2339683"/>
            <a:ext cx="5644564" cy="3656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27DF7-E13D-859A-AA48-5F5E8A1BCEA6}"/>
              </a:ext>
            </a:extLst>
          </p:cNvPr>
          <p:cNvSpPr txBox="1"/>
          <p:nvPr/>
        </p:nvSpPr>
        <p:spPr>
          <a:xfrm>
            <a:off x="307420" y="1372126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8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Peak dominated by </a:t>
            </a:r>
            <a:r>
              <a:rPr lang="en-AT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hard decay of the top</a:t>
            </a:r>
            <a:endParaRPr lang="en-AT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B0BD2C-B7D6-AB0A-3041-05B44710FD6C}"/>
              </a:ext>
            </a:extLst>
          </p:cNvPr>
          <p:cNvCxnSpPr>
            <a:cxnSpLocks/>
          </p:cNvCxnSpPr>
          <p:nvPr/>
        </p:nvCxnSpPr>
        <p:spPr>
          <a:xfrm>
            <a:off x="3287688" y="1768169"/>
            <a:ext cx="648072" cy="3348374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2AD0E-D1F2-6F63-2F06-3E8B8FB4F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08" y="103547"/>
            <a:ext cx="1629816" cy="2032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E6B3F-C72B-2321-E23E-FE94DBD8D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281" y="2184306"/>
            <a:ext cx="6030220" cy="38825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813CED-A65B-15AC-F2A3-35A0D291ACCD}"/>
              </a:ext>
            </a:extLst>
          </p:cNvPr>
          <p:cNvSpPr txBox="1"/>
          <p:nvPr/>
        </p:nvSpPr>
        <p:spPr>
          <a:xfrm>
            <a:off x="6734670" y="5936557"/>
            <a:ext cx="3190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/>
              <a:t>Holguin, Moult, AP, Procura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24EFC5-BDB2-C980-2446-E242B3038055}"/>
              </a:ext>
            </a:extLst>
          </p:cNvPr>
          <p:cNvSpPr txBox="1"/>
          <p:nvPr/>
        </p:nvSpPr>
        <p:spPr>
          <a:xfrm>
            <a:off x="307420" y="6104097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AT" sz="1800" b="1" dirty="0">
                <a:ln/>
                <a:solidFill>
                  <a:schemeClr val="accent3"/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Many more such exciting applications of EECs!</a:t>
            </a:r>
            <a:endParaRPr lang="en-AT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6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2C63A-FF3D-0D44-7F7A-1A56A7BA74CF}"/>
                  </a:ext>
                </a:extLst>
              </p14:cNvPr>
              <p14:cNvContentPartPr/>
              <p14:nvPr/>
            </p14:nvContentPartPr>
            <p14:xfrm>
              <a:off x="1415480" y="3284984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2C63A-FF3D-0D44-7F7A-1A56A7BA74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9840" y="3248984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02293D2-5B6B-8B8F-BD7C-FB2C379CE619}"/>
              </a:ext>
            </a:extLst>
          </p:cNvPr>
          <p:cNvSpPr txBox="1"/>
          <p:nvPr/>
        </p:nvSpPr>
        <p:spPr>
          <a:xfrm>
            <a:off x="5591944" y="1700808"/>
            <a:ext cx="196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</a:p>
        </p:txBody>
      </p:sp>
    </p:spTree>
    <p:extLst>
      <p:ext uri="{BB962C8B-B14F-4D97-AF65-F5344CB8AC3E}">
        <p14:creationId xmlns:p14="http://schemas.microsoft.com/office/powerpoint/2010/main" val="1279874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E36232-3877-7C19-D329-E282F4D4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48" y="2382500"/>
            <a:ext cx="5536056" cy="3301129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Research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correlators for top quark mass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9E8B3-B37A-E876-F0F2-F37553BB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289" y="182615"/>
            <a:ext cx="4755319" cy="1649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9BB66-AB03-9D36-067A-C088230C2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7" y="2339683"/>
            <a:ext cx="5644564" cy="3656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27DF7-E13D-859A-AA48-5F5E8A1BCEA6}"/>
              </a:ext>
            </a:extLst>
          </p:cNvPr>
          <p:cNvSpPr txBox="1"/>
          <p:nvPr/>
        </p:nvSpPr>
        <p:spPr>
          <a:xfrm>
            <a:off x="307420" y="1372126"/>
            <a:ext cx="5644564" cy="886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T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New:</a:t>
            </a:r>
            <a:r>
              <a:rPr lang="en-A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Can exploit the two body</a:t>
            </a:r>
            <a:r>
              <a:rPr lang="en-AT" sz="1800" dirty="0"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AT" sz="1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W</a:t>
            </a:r>
            <a:r>
              <a:rPr lang="en-AT" sz="1800" dirty="0">
                <a:latin typeface="Annai MN" pitchFamily="2" charset="77"/>
                <a:ea typeface="Annai MN" pitchFamily="2" charset="77"/>
                <a:cs typeface="Annai MN" pitchFamily="2" charset="77"/>
              </a:rPr>
              <a:t> decay </a:t>
            </a:r>
            <a:r>
              <a:rPr lang="en-A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in the</a:t>
            </a:r>
            <a:r>
              <a:rPr lang="en-AT" sz="1800" dirty="0"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AT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top </a:t>
            </a:r>
            <a:r>
              <a:rPr lang="en-A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jet to eliminate top velocity dependence</a:t>
            </a:r>
            <a:endParaRPr lang="en-AT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2AD0E-D1F2-6F63-2F06-3E8B8FB4F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608" y="103547"/>
            <a:ext cx="1629816" cy="20328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813CED-A65B-15AC-F2A3-35A0D291ACCD}"/>
              </a:ext>
            </a:extLst>
          </p:cNvPr>
          <p:cNvSpPr txBox="1"/>
          <p:nvPr/>
        </p:nvSpPr>
        <p:spPr>
          <a:xfrm>
            <a:off x="9706841" y="5595451"/>
            <a:ext cx="1848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/>
              <a:t>Another projection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24EFC5-BDB2-C980-2446-E242B3038055}"/>
              </a:ext>
            </a:extLst>
          </p:cNvPr>
          <p:cNvSpPr txBox="1"/>
          <p:nvPr/>
        </p:nvSpPr>
        <p:spPr>
          <a:xfrm>
            <a:off x="307420" y="6104097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AT" sz="1800" b="1" dirty="0">
                <a:ln/>
                <a:solidFill>
                  <a:schemeClr val="accent3"/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Many more such exciting applications of EECs!</a:t>
            </a:r>
            <a:endParaRPr lang="en-AT" b="1" dirty="0">
              <a:ln/>
              <a:solidFill>
                <a:schemeClr val="accent3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21204E-4816-111C-B0D6-D5DE6A8C8C4A}"/>
              </a:ext>
            </a:extLst>
          </p:cNvPr>
          <p:cNvSpPr/>
          <p:nvPr/>
        </p:nvSpPr>
        <p:spPr>
          <a:xfrm>
            <a:off x="8863976" y="2702535"/>
            <a:ext cx="1440160" cy="1170184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600" dirty="0" err="1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8CAF91-B7CB-41FD-8714-DEDEA59AEE75}"/>
              </a:ext>
            </a:extLst>
          </p:cNvPr>
          <p:cNvSpPr/>
          <p:nvPr/>
        </p:nvSpPr>
        <p:spPr>
          <a:xfrm>
            <a:off x="6842536" y="2336999"/>
            <a:ext cx="765632" cy="623566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600" dirty="0" err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2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Favourite</a:t>
            </a:r>
            <a:r>
              <a:rPr lang="en-US" dirty="0"/>
              <a:t> Plot</a:t>
            </a:r>
            <a:endParaRPr lang="en-GB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EAF0B-2602-DE4A-B423-A61D495F59D3}"/>
              </a:ext>
            </a:extLst>
          </p:cNvPr>
          <p:cNvSpPr txBox="1"/>
          <p:nvPr/>
        </p:nvSpPr>
        <p:spPr>
          <a:xfrm>
            <a:off x="3823855" y="15081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12D85-6F64-BA99-0D3E-3BBAD5240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36" y="1268760"/>
            <a:ext cx="11378571" cy="3532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B717A3-B1BB-CA90-750A-624D3D5DDC1F}"/>
              </a:ext>
            </a:extLst>
          </p:cNvPr>
          <p:cNvSpPr txBox="1"/>
          <p:nvPr/>
        </p:nvSpPr>
        <p:spPr>
          <a:xfrm>
            <a:off x="5159896" y="5404574"/>
            <a:ext cx="230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001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2293D2-5B6B-8B8F-BD7C-FB2C379CE619}"/>
              </a:ext>
            </a:extLst>
          </p:cNvPr>
          <p:cNvSpPr txBox="1"/>
          <p:nvPr/>
        </p:nvSpPr>
        <p:spPr>
          <a:xfrm>
            <a:off x="5591944" y="1700808"/>
            <a:ext cx="5347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 (right below the </a:t>
            </a:r>
            <a:r>
              <a:rPr lang="en-AT" sz="1600" dirty="0">
                <a:solidFill>
                  <a:srgbClr val="FFC000"/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tropic of cancer</a:t>
            </a: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)</a:t>
            </a: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1FC5991C-6D3C-DE9A-2C7D-71E4FA6BAC8C}"/>
              </a:ext>
            </a:extLst>
          </p:cNvPr>
          <p:cNvCxnSpPr>
            <a:cxnSpLocks/>
          </p:cNvCxnSpPr>
          <p:nvPr/>
        </p:nvCxnSpPr>
        <p:spPr>
          <a:xfrm flipV="1">
            <a:off x="1919536" y="2039362"/>
            <a:ext cx="6552728" cy="1245622"/>
          </a:xfrm>
          <a:prstGeom prst="curvedConnector3">
            <a:avLst>
              <a:gd name="adj1" fmla="val 5813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9C58C8B-1C0C-9B98-7ED0-C47BA98094D7}"/>
                  </a:ext>
                </a:extLst>
              </p14:cNvPr>
              <p14:cNvContentPartPr/>
              <p14:nvPr/>
            </p14:nvContentPartPr>
            <p14:xfrm>
              <a:off x="1422044" y="3346581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9C58C8B-1C0C-9B98-7ED0-C47BA9809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044" y="3310941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957F70-E4E2-828C-99D3-F09E8A37C5D6}"/>
              </a:ext>
            </a:extLst>
          </p:cNvPr>
          <p:cNvCxnSpPr>
            <a:cxnSpLocks/>
          </p:cNvCxnSpPr>
          <p:nvPr/>
        </p:nvCxnSpPr>
        <p:spPr>
          <a:xfrm>
            <a:off x="407986" y="3284984"/>
            <a:ext cx="15115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What is the Zero Shadow Moment Kolkata Set to Witness Today? Check Timings,  Why it Happens and More">
            <a:extLst>
              <a:ext uri="{FF2B5EF4-FFF2-40B4-BE49-F238E27FC236}">
                <a16:creationId xmlns:a16="http://schemas.microsoft.com/office/drawing/2014/main" id="{358FD8AB-A67B-1CC0-4BAC-BC1F12F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662173"/>
            <a:ext cx="5287516" cy="35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9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2FD564-7839-169D-F05C-0C92640AE4FC}"/>
              </a:ext>
            </a:extLst>
          </p:cNvPr>
          <p:cNvSpPr txBox="1"/>
          <p:nvPr/>
        </p:nvSpPr>
        <p:spPr>
          <a:xfrm>
            <a:off x="5591944" y="1700808"/>
            <a:ext cx="5347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 (right below the </a:t>
            </a:r>
            <a:r>
              <a:rPr lang="en-AT" sz="1600" dirty="0">
                <a:solidFill>
                  <a:srgbClr val="FFC000"/>
                </a:solidFill>
                <a:latin typeface="Annai MN" pitchFamily="2" charset="77"/>
                <a:ea typeface="Annai MN" pitchFamily="2" charset="77"/>
                <a:cs typeface="Annai MN" pitchFamily="2" charset="77"/>
              </a:rPr>
              <a:t>tropic of cancer</a:t>
            </a: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66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About IIT Bombay | Indian Institute of Technology Bombay">
            <a:extLst>
              <a:ext uri="{FF2B5EF4-FFF2-40B4-BE49-F238E27FC236}">
                <a16:creationId xmlns:a16="http://schemas.microsoft.com/office/drawing/2014/main" id="{8AB3F086-DD0C-FF8D-F7A2-6311046F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A5920-CC37-A659-D95D-CB5BF5B58D60}"/>
              </a:ext>
            </a:extLst>
          </p:cNvPr>
          <p:cNvSpPr txBox="1"/>
          <p:nvPr/>
        </p:nvSpPr>
        <p:spPr>
          <a:xfrm>
            <a:off x="5591944" y="1700808"/>
            <a:ext cx="6566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</a:p>
        </p:txBody>
      </p:sp>
    </p:spTree>
    <p:extLst>
      <p:ext uri="{BB962C8B-B14F-4D97-AF65-F5344CB8AC3E}">
        <p14:creationId xmlns:p14="http://schemas.microsoft.com/office/powerpoint/2010/main" val="194654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067628-7304-CA0A-ECCC-77170E5CD63B}"/>
              </a:ext>
            </a:extLst>
          </p:cNvPr>
          <p:cNvSpPr txBox="1"/>
          <p:nvPr/>
        </p:nvSpPr>
        <p:spPr>
          <a:xfrm>
            <a:off x="5591944" y="1700808"/>
            <a:ext cx="656622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</a:p>
        </p:txBody>
      </p:sp>
    </p:spTree>
    <p:extLst>
      <p:ext uri="{BB962C8B-B14F-4D97-AF65-F5344CB8AC3E}">
        <p14:creationId xmlns:p14="http://schemas.microsoft.com/office/powerpoint/2010/main" val="246140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9 Mit Dome Videos and HD Footage - Getty Images">
            <a:extLst>
              <a:ext uri="{FF2B5EF4-FFF2-40B4-BE49-F238E27FC236}">
                <a16:creationId xmlns:a16="http://schemas.microsoft.com/office/drawing/2014/main" id="{20D4CB38-012E-942F-B4E1-D6509B90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12EEB0-93D7-65C1-F9CC-FAFF33649B2A}"/>
              </a:ext>
            </a:extLst>
          </p:cNvPr>
          <p:cNvSpPr txBox="1"/>
          <p:nvPr/>
        </p:nvSpPr>
        <p:spPr>
          <a:xfrm>
            <a:off x="5591944" y="1700808"/>
            <a:ext cx="656622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</a:p>
        </p:txBody>
      </p:sp>
    </p:spTree>
    <p:extLst>
      <p:ext uri="{BB962C8B-B14F-4D97-AF65-F5344CB8AC3E}">
        <p14:creationId xmlns:p14="http://schemas.microsoft.com/office/powerpoint/2010/main" val="402269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6968CDFA-CF76-2F7C-93B4-AFDB82099EE5}"/>
              </a:ext>
            </a:extLst>
          </p:cNvPr>
          <p:cNvCxnSpPr/>
          <p:nvPr/>
        </p:nvCxnSpPr>
        <p:spPr>
          <a:xfrm flipV="1">
            <a:off x="4295800" y="3284984"/>
            <a:ext cx="2736304" cy="144016"/>
          </a:xfrm>
          <a:prstGeom prst="curvedConnector3">
            <a:avLst>
              <a:gd name="adj1" fmla="val -3048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29 Mit Dome Videos and HD Footage - Getty Images">
            <a:extLst>
              <a:ext uri="{FF2B5EF4-FFF2-40B4-BE49-F238E27FC236}">
                <a16:creationId xmlns:a16="http://schemas.microsoft.com/office/drawing/2014/main" id="{FB7F839B-676C-2BC5-349A-418F314D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DEA80E-C63F-E722-F535-280F59F765F4}"/>
              </a:ext>
            </a:extLst>
          </p:cNvPr>
          <p:cNvSpPr txBox="1"/>
          <p:nvPr/>
        </p:nvSpPr>
        <p:spPr>
          <a:xfrm>
            <a:off x="5591944" y="1700808"/>
            <a:ext cx="656622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</a:p>
        </p:txBody>
      </p:sp>
    </p:spTree>
    <p:extLst>
      <p:ext uri="{BB962C8B-B14F-4D97-AF65-F5344CB8AC3E}">
        <p14:creationId xmlns:p14="http://schemas.microsoft.com/office/powerpoint/2010/main" val="257790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21/28 April 2023  |  Aditya Pathak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My journey across the globe …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E6F3BFB-653C-F297-3D55-C624908D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1216266"/>
            <a:ext cx="3671790" cy="52255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3A8AEF-735A-B917-6504-CE9C455C262D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284984"/>
            <a:ext cx="216024" cy="72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37EE56-6D0A-B3AD-C478-F62EDF918724}"/>
              </a:ext>
            </a:extLst>
          </p:cNvPr>
          <p:cNvCxnSpPr/>
          <p:nvPr/>
        </p:nvCxnSpPr>
        <p:spPr>
          <a:xfrm>
            <a:off x="1271464" y="3284984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0D201-9B26-6A7F-5EF2-CEE8826C526E}"/>
              </a:ext>
            </a:extLst>
          </p:cNvPr>
          <p:cNvCxnSpPr/>
          <p:nvPr/>
        </p:nvCxnSpPr>
        <p:spPr>
          <a:xfrm flipH="1">
            <a:off x="1415480" y="3284984"/>
            <a:ext cx="216024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6259755-10FB-8BFA-4D0D-31D2D07846C2}"/>
              </a:ext>
            </a:extLst>
          </p:cNvPr>
          <p:cNvCxnSpPr/>
          <p:nvPr/>
        </p:nvCxnSpPr>
        <p:spPr>
          <a:xfrm rot="16200000" flipV="1">
            <a:off x="767408" y="2780928"/>
            <a:ext cx="1152128" cy="144016"/>
          </a:xfrm>
          <a:prstGeom prst="curvedConnector3">
            <a:avLst>
              <a:gd name="adj1" fmla="val 10098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761DFF-7FB2-2912-DC51-04FEE9372A1F}"/>
              </a:ext>
            </a:extLst>
          </p:cNvPr>
          <p:cNvCxnSpPr/>
          <p:nvPr/>
        </p:nvCxnSpPr>
        <p:spPr>
          <a:xfrm rot="5400000">
            <a:off x="335360" y="2996951"/>
            <a:ext cx="1656185" cy="216024"/>
          </a:xfrm>
          <a:prstGeom prst="curvedConnector3">
            <a:avLst>
              <a:gd name="adj1" fmla="val 10118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Political Map Wallpapers - Wallpaper Cave">
            <a:extLst>
              <a:ext uri="{FF2B5EF4-FFF2-40B4-BE49-F238E27FC236}">
                <a16:creationId xmlns:a16="http://schemas.microsoft.com/office/drawing/2014/main" id="{C2B663AC-ADD2-3972-F812-33D23D6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19" y="1196752"/>
            <a:ext cx="10033395" cy="56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1846EDC-7CA2-42FA-BDE8-80C52FEE7969}"/>
              </a:ext>
            </a:extLst>
          </p:cNvPr>
          <p:cNvCxnSpPr>
            <a:cxnSpLocks/>
          </p:cNvCxnSpPr>
          <p:nvPr/>
        </p:nvCxnSpPr>
        <p:spPr>
          <a:xfrm rot="10800000">
            <a:off x="4295800" y="3429000"/>
            <a:ext cx="4824536" cy="936104"/>
          </a:xfrm>
          <a:prstGeom prst="curvedConnector3">
            <a:avLst>
              <a:gd name="adj1" fmla="val 302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244823-99DD-3EC9-DFF5-2530C1DE104A}"/>
              </a:ext>
            </a:extLst>
          </p:cNvPr>
          <p:cNvCxnSpPr>
            <a:endCxn id="5" idx="1"/>
          </p:cNvCxnSpPr>
          <p:nvPr/>
        </p:nvCxnSpPr>
        <p:spPr>
          <a:xfrm flipH="1" flipV="1">
            <a:off x="407986" y="3829021"/>
            <a:ext cx="647454" cy="1040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About IIT Bombay | Indian Institute of Technology Bombay">
            <a:extLst>
              <a:ext uri="{FF2B5EF4-FFF2-40B4-BE49-F238E27FC236}">
                <a16:creationId xmlns:a16="http://schemas.microsoft.com/office/drawing/2014/main" id="{3C4D7A80-FBC3-625C-695F-51EC6335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2" y="4045809"/>
            <a:ext cx="2207794" cy="165584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979EF87-08F5-40C1-5206-BDADF1AF2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04" y="-2350078"/>
            <a:ext cx="7767929" cy="10014850"/>
          </a:xfrm>
          <a:prstGeom prst="rect">
            <a:avLst/>
          </a:prstGeom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A94642A-20C8-B7E1-2DFA-F0614CE55999}"/>
              </a:ext>
            </a:extLst>
          </p:cNvPr>
          <p:cNvCxnSpPr>
            <a:cxnSpLocks/>
          </p:cNvCxnSpPr>
          <p:nvPr/>
        </p:nvCxnSpPr>
        <p:spPr>
          <a:xfrm>
            <a:off x="4295800" y="3429000"/>
            <a:ext cx="6048672" cy="616809"/>
          </a:xfrm>
          <a:prstGeom prst="curvedConnector3">
            <a:avLst>
              <a:gd name="adj1" fmla="val -5049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29 Mit Dome Videos and HD Footage - Getty Images">
            <a:extLst>
              <a:ext uri="{FF2B5EF4-FFF2-40B4-BE49-F238E27FC236}">
                <a16:creationId xmlns:a16="http://schemas.microsoft.com/office/drawing/2014/main" id="{C21FB247-90CE-CB1C-7A9D-B265F57D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4" y="1788280"/>
            <a:ext cx="2547453" cy="14329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723576A-34EE-11D3-5530-9DB42128E9E2}"/>
              </a:ext>
            </a:extLst>
          </p:cNvPr>
          <p:cNvSpPr txBox="1"/>
          <p:nvPr/>
        </p:nvSpPr>
        <p:spPr>
          <a:xfrm>
            <a:off x="5591944" y="1700808"/>
            <a:ext cx="656622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Born: Ujjain, India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Undergrad: Indian Institute of Technology Bombay (IIT Bombay)</a:t>
            </a: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b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</a:br>
            <a:r>
              <a:rPr lang="en-AT" sz="1600" dirty="0">
                <a:latin typeface="Annai MN" pitchFamily="2" charset="77"/>
                <a:ea typeface="Annai MN" pitchFamily="2" charset="77"/>
                <a:cs typeface="Annai MN" pitchFamily="2" charset="77"/>
              </a:rPr>
              <a:t>PhD: MIT</a:t>
            </a:r>
          </a:p>
        </p:txBody>
      </p:sp>
    </p:spTree>
    <p:extLst>
      <p:ext uri="{BB962C8B-B14F-4D97-AF65-F5344CB8AC3E}">
        <p14:creationId xmlns:p14="http://schemas.microsoft.com/office/powerpoint/2010/main" val="4031981018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(2)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23189</TotalTime>
  <Words>878</Words>
  <Application>Microsoft Macintosh PowerPoint</Application>
  <PresentationFormat>Widescreen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Annai MN</vt:lpstr>
      <vt:lpstr>Arial</vt:lpstr>
      <vt:lpstr>Cambria Math</vt:lpstr>
      <vt:lpstr>Wingdings</vt:lpstr>
      <vt:lpstr>DESY_PowerPoint_16x9_en(2)</vt:lpstr>
      <vt:lpstr>New tools for precision collider physics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About Me</vt:lpstr>
      <vt:lpstr>My Research</vt:lpstr>
      <vt:lpstr>My Research</vt:lpstr>
      <vt:lpstr>My Research</vt:lpstr>
      <vt:lpstr>My Research</vt:lpstr>
      <vt:lpstr>My Research</vt:lpstr>
      <vt:lpstr>My Research</vt:lpstr>
      <vt:lpstr>My Favourite Plot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鄭名秀</cp:lastModifiedBy>
  <cp:revision>407</cp:revision>
  <cp:lastPrinted>2018-01-17T15:12:21Z</cp:lastPrinted>
  <dcterms:created xsi:type="dcterms:W3CDTF">2017-10-27T13:42:35Z</dcterms:created>
  <dcterms:modified xsi:type="dcterms:W3CDTF">2023-04-28T10:35:32Z</dcterms:modified>
</cp:coreProperties>
</file>