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8"/>
  </p:normalViewPr>
  <p:slideViewPr>
    <p:cSldViewPr snapToGrid="0">
      <p:cViewPr varScale="1">
        <p:scale>
          <a:sx n="115" d="100"/>
          <a:sy n="115" d="100"/>
        </p:scale>
        <p:origin x="2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10FC-90AB-9A6B-E106-E0914789C21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DE"/>
          </a:p>
        </p:txBody>
      </p:sp>
      <p:sp>
        <p:nvSpPr>
          <p:cNvPr id="3" name="Subtitle 2">
            <a:extLst>
              <a:ext uri="{FF2B5EF4-FFF2-40B4-BE49-F238E27FC236}">
                <a16:creationId xmlns:a16="http://schemas.microsoft.com/office/drawing/2014/main" id="{7F0EAAC7-4987-7529-C363-AA264D9F28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DE"/>
          </a:p>
        </p:txBody>
      </p:sp>
      <p:sp>
        <p:nvSpPr>
          <p:cNvPr id="4" name="Date Placeholder 3">
            <a:extLst>
              <a:ext uri="{FF2B5EF4-FFF2-40B4-BE49-F238E27FC236}">
                <a16:creationId xmlns:a16="http://schemas.microsoft.com/office/drawing/2014/main" id="{C8185AC1-F32A-B67B-BEA8-5B0931170D36}"/>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5" name="Footer Placeholder 4">
            <a:extLst>
              <a:ext uri="{FF2B5EF4-FFF2-40B4-BE49-F238E27FC236}">
                <a16:creationId xmlns:a16="http://schemas.microsoft.com/office/drawing/2014/main" id="{9663B7FC-F561-9793-4847-2BA64A10C913}"/>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7AD5E3F0-8CCA-F4F6-BDD5-A9091756ECAD}"/>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3673605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8B93-F2C9-34A3-F365-98BFCBD515D8}"/>
              </a:ext>
            </a:extLst>
          </p:cNvPr>
          <p:cNvSpPr>
            <a:spLocks noGrp="1"/>
          </p:cNvSpPr>
          <p:nvPr>
            <p:ph type="title"/>
          </p:nvPr>
        </p:nvSpPr>
        <p:spPr/>
        <p:txBody>
          <a:bodyPr/>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816BB138-0A24-E433-A1CA-9AA36E647B3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4C0CCFD1-346F-D946-A4A3-0AF3C8916D59}"/>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5" name="Footer Placeholder 4">
            <a:extLst>
              <a:ext uri="{FF2B5EF4-FFF2-40B4-BE49-F238E27FC236}">
                <a16:creationId xmlns:a16="http://schemas.microsoft.com/office/drawing/2014/main" id="{4DE36086-A5EA-C55D-8CBB-2D2A50689317}"/>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9B9C3E32-DDFE-F87A-BB82-EEC761C7CBCF}"/>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78928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631850-8D1E-720E-BE36-612F934EBAE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DE"/>
          </a:p>
        </p:txBody>
      </p:sp>
      <p:sp>
        <p:nvSpPr>
          <p:cNvPr id="3" name="Vertical Text Placeholder 2">
            <a:extLst>
              <a:ext uri="{FF2B5EF4-FFF2-40B4-BE49-F238E27FC236}">
                <a16:creationId xmlns:a16="http://schemas.microsoft.com/office/drawing/2014/main" id="{316E0141-2E1F-DBA2-9695-2D13F469788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F5F23B1E-8734-E07B-5011-CBE528453E48}"/>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5" name="Footer Placeholder 4">
            <a:extLst>
              <a:ext uri="{FF2B5EF4-FFF2-40B4-BE49-F238E27FC236}">
                <a16:creationId xmlns:a16="http://schemas.microsoft.com/office/drawing/2014/main" id="{BFE8490C-92B6-262A-6AA8-983878293C0D}"/>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8F22A5E5-B1FD-FF62-A283-99EE8C979F94}"/>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74924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C5E8-7537-83A7-1BC7-FC6E044AF122}"/>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63683D78-7D26-1B99-B4B5-C5A8499B477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6F3FA4E8-CA00-6381-5DF9-DFE867F96BB5}"/>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5" name="Footer Placeholder 4">
            <a:extLst>
              <a:ext uri="{FF2B5EF4-FFF2-40B4-BE49-F238E27FC236}">
                <a16:creationId xmlns:a16="http://schemas.microsoft.com/office/drawing/2014/main" id="{BE0332A7-ADB6-A039-A79F-2A7734670170}"/>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58CD5644-DBD3-DF5C-1B0A-D1FFA886DBC6}"/>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1952373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2CE2-C494-3BAE-AD16-16A509204A5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DE"/>
          </a:p>
        </p:txBody>
      </p:sp>
      <p:sp>
        <p:nvSpPr>
          <p:cNvPr id="3" name="Text Placeholder 2">
            <a:extLst>
              <a:ext uri="{FF2B5EF4-FFF2-40B4-BE49-F238E27FC236}">
                <a16:creationId xmlns:a16="http://schemas.microsoft.com/office/drawing/2014/main" id="{DF5D9A95-DC9B-F06E-5B6C-892FE5911D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FA32778-0423-F36F-5A00-02E409338705}"/>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5" name="Footer Placeholder 4">
            <a:extLst>
              <a:ext uri="{FF2B5EF4-FFF2-40B4-BE49-F238E27FC236}">
                <a16:creationId xmlns:a16="http://schemas.microsoft.com/office/drawing/2014/main" id="{BE5FFE69-8F40-2A0B-8A31-113B9F9CF3A0}"/>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035B11EF-D63E-1264-ECF9-7B20675E87B4}"/>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232768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4A58-0EBA-7AEC-1D39-04F6832C7647}"/>
              </a:ext>
            </a:extLst>
          </p:cNvPr>
          <p:cNvSpPr>
            <a:spLocks noGrp="1"/>
          </p:cNvSpPr>
          <p:nvPr>
            <p:ph type="title"/>
          </p:nvPr>
        </p:nvSpPr>
        <p:spPr/>
        <p:txBody>
          <a:bodyPr/>
          <a:lstStyle/>
          <a:p>
            <a:r>
              <a:rPr lang="en-GB"/>
              <a:t>Click to edit Master title style</a:t>
            </a:r>
            <a:endParaRPr lang="en-DE"/>
          </a:p>
        </p:txBody>
      </p:sp>
      <p:sp>
        <p:nvSpPr>
          <p:cNvPr id="3" name="Content Placeholder 2">
            <a:extLst>
              <a:ext uri="{FF2B5EF4-FFF2-40B4-BE49-F238E27FC236}">
                <a16:creationId xmlns:a16="http://schemas.microsoft.com/office/drawing/2014/main" id="{7531888F-5BE5-3131-F2F0-2AA31E57751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Content Placeholder 3">
            <a:extLst>
              <a:ext uri="{FF2B5EF4-FFF2-40B4-BE49-F238E27FC236}">
                <a16:creationId xmlns:a16="http://schemas.microsoft.com/office/drawing/2014/main" id="{977A1ED6-FDDA-8CF4-77C0-0FA4CDC29C3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Date Placeholder 4">
            <a:extLst>
              <a:ext uri="{FF2B5EF4-FFF2-40B4-BE49-F238E27FC236}">
                <a16:creationId xmlns:a16="http://schemas.microsoft.com/office/drawing/2014/main" id="{199186D5-72E6-FD1B-53A9-2163398C1EB9}"/>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6" name="Footer Placeholder 5">
            <a:extLst>
              <a:ext uri="{FF2B5EF4-FFF2-40B4-BE49-F238E27FC236}">
                <a16:creationId xmlns:a16="http://schemas.microsoft.com/office/drawing/2014/main" id="{96F63987-87B5-DE1C-1F4A-F6AC37106EB1}"/>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E3585460-25EC-EEBA-9CDB-5119953877FD}"/>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4088519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E7B80-CA8D-3A98-6A40-D1D607C7C6EA}"/>
              </a:ext>
            </a:extLst>
          </p:cNvPr>
          <p:cNvSpPr>
            <a:spLocks noGrp="1"/>
          </p:cNvSpPr>
          <p:nvPr>
            <p:ph type="title"/>
          </p:nvPr>
        </p:nvSpPr>
        <p:spPr>
          <a:xfrm>
            <a:off x="839788" y="365125"/>
            <a:ext cx="10515600" cy="1325563"/>
          </a:xfrm>
        </p:spPr>
        <p:txBody>
          <a:bodyPr/>
          <a:lstStyle/>
          <a:p>
            <a:r>
              <a:rPr lang="en-GB"/>
              <a:t>Click to edit Master title style</a:t>
            </a:r>
            <a:endParaRPr lang="en-DE"/>
          </a:p>
        </p:txBody>
      </p:sp>
      <p:sp>
        <p:nvSpPr>
          <p:cNvPr id="3" name="Text Placeholder 2">
            <a:extLst>
              <a:ext uri="{FF2B5EF4-FFF2-40B4-BE49-F238E27FC236}">
                <a16:creationId xmlns:a16="http://schemas.microsoft.com/office/drawing/2014/main" id="{277F6DA9-F3C6-BD8C-403B-5A2DA24C28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EA817BB-4559-2F79-7891-64486BB22AA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5" name="Text Placeholder 4">
            <a:extLst>
              <a:ext uri="{FF2B5EF4-FFF2-40B4-BE49-F238E27FC236}">
                <a16:creationId xmlns:a16="http://schemas.microsoft.com/office/drawing/2014/main" id="{A1E85F3D-A96D-DF75-2F3F-C9D428F0BE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B2CC576-646F-3CAA-BEEF-FD08EFEECB1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7" name="Date Placeholder 6">
            <a:extLst>
              <a:ext uri="{FF2B5EF4-FFF2-40B4-BE49-F238E27FC236}">
                <a16:creationId xmlns:a16="http://schemas.microsoft.com/office/drawing/2014/main" id="{2FE7DCA2-4646-AD2A-F867-F472C3CF3D70}"/>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8" name="Footer Placeholder 7">
            <a:extLst>
              <a:ext uri="{FF2B5EF4-FFF2-40B4-BE49-F238E27FC236}">
                <a16:creationId xmlns:a16="http://schemas.microsoft.com/office/drawing/2014/main" id="{14FB4061-5B36-BEAE-96B2-113D11F48D86}"/>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C85E2372-5430-FA65-DCFA-436F236C7CEB}"/>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290998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E20F3-D254-6F51-9676-6A642E9C8000}"/>
              </a:ext>
            </a:extLst>
          </p:cNvPr>
          <p:cNvSpPr>
            <a:spLocks noGrp="1"/>
          </p:cNvSpPr>
          <p:nvPr>
            <p:ph type="title"/>
          </p:nvPr>
        </p:nvSpPr>
        <p:spPr/>
        <p:txBody>
          <a:bodyPr/>
          <a:lstStyle/>
          <a:p>
            <a:r>
              <a:rPr lang="en-GB"/>
              <a:t>Click to edit Master title style</a:t>
            </a:r>
            <a:endParaRPr lang="en-DE"/>
          </a:p>
        </p:txBody>
      </p:sp>
      <p:sp>
        <p:nvSpPr>
          <p:cNvPr id="3" name="Date Placeholder 2">
            <a:extLst>
              <a:ext uri="{FF2B5EF4-FFF2-40B4-BE49-F238E27FC236}">
                <a16:creationId xmlns:a16="http://schemas.microsoft.com/office/drawing/2014/main" id="{763E5369-E295-0DE0-2E6E-1D7FACB7A480}"/>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4" name="Footer Placeholder 3">
            <a:extLst>
              <a:ext uri="{FF2B5EF4-FFF2-40B4-BE49-F238E27FC236}">
                <a16:creationId xmlns:a16="http://schemas.microsoft.com/office/drawing/2014/main" id="{16A27118-D2A0-89A0-3F38-14C610B48817}"/>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1DD94CA0-2D67-FB91-988A-ADBF7E10F00B}"/>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412830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4A7E3-8AEF-7FE4-4794-5871C2D5A081}"/>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3" name="Footer Placeholder 2">
            <a:extLst>
              <a:ext uri="{FF2B5EF4-FFF2-40B4-BE49-F238E27FC236}">
                <a16:creationId xmlns:a16="http://schemas.microsoft.com/office/drawing/2014/main" id="{4011B6BE-D593-11DE-A417-9966E1A48360}"/>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E2369DD0-7B2A-B259-3498-CCE60CE096BD}"/>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277434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6890-68E5-4EF9-AB69-3B3517AEB1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E"/>
          </a:p>
        </p:txBody>
      </p:sp>
      <p:sp>
        <p:nvSpPr>
          <p:cNvPr id="3" name="Content Placeholder 2">
            <a:extLst>
              <a:ext uri="{FF2B5EF4-FFF2-40B4-BE49-F238E27FC236}">
                <a16:creationId xmlns:a16="http://schemas.microsoft.com/office/drawing/2014/main" id="{0D2380BF-49B9-2F35-49AC-6E30388F00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Text Placeholder 3">
            <a:extLst>
              <a:ext uri="{FF2B5EF4-FFF2-40B4-BE49-F238E27FC236}">
                <a16:creationId xmlns:a16="http://schemas.microsoft.com/office/drawing/2014/main" id="{74C158D7-FB18-5FDA-47E3-480A9C2A9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8567A94-D987-5972-CF20-5F0B4D8A1451}"/>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6" name="Footer Placeholder 5">
            <a:extLst>
              <a:ext uri="{FF2B5EF4-FFF2-40B4-BE49-F238E27FC236}">
                <a16:creationId xmlns:a16="http://schemas.microsoft.com/office/drawing/2014/main" id="{D7D0D701-F489-B0E7-6105-3F87D205FE5E}"/>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0F98C73F-C215-32F2-DCAF-5660DA920AF4}"/>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2851076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4E8C6-5399-1D1A-5197-3A4EF62FC60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E"/>
          </a:p>
        </p:txBody>
      </p:sp>
      <p:sp>
        <p:nvSpPr>
          <p:cNvPr id="3" name="Picture Placeholder 2">
            <a:extLst>
              <a:ext uri="{FF2B5EF4-FFF2-40B4-BE49-F238E27FC236}">
                <a16:creationId xmlns:a16="http://schemas.microsoft.com/office/drawing/2014/main" id="{F69B07C4-199F-6D6F-B1BB-18949A0A42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43B935E5-C6DE-62A9-5973-55F0910F4D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DDD22EB-1B99-360B-2084-1D60A9630265}"/>
              </a:ext>
            </a:extLst>
          </p:cNvPr>
          <p:cNvSpPr>
            <a:spLocks noGrp="1"/>
          </p:cNvSpPr>
          <p:nvPr>
            <p:ph type="dt" sz="half" idx="10"/>
          </p:nvPr>
        </p:nvSpPr>
        <p:spPr/>
        <p:txBody>
          <a:bodyPr/>
          <a:lstStyle/>
          <a:p>
            <a:fld id="{0867F1A8-213F-F14E-B1EB-770222DF79CA}" type="datetimeFigureOut">
              <a:rPr lang="en-DE" smtClean="0"/>
              <a:t>21.04.23</a:t>
            </a:fld>
            <a:endParaRPr lang="en-DE"/>
          </a:p>
        </p:txBody>
      </p:sp>
      <p:sp>
        <p:nvSpPr>
          <p:cNvPr id="6" name="Footer Placeholder 5">
            <a:extLst>
              <a:ext uri="{FF2B5EF4-FFF2-40B4-BE49-F238E27FC236}">
                <a16:creationId xmlns:a16="http://schemas.microsoft.com/office/drawing/2014/main" id="{1DCCC99F-1B07-BE77-D6CB-749C9F478895}"/>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B4225882-10C5-97AB-0A22-7E9AB06FB803}"/>
              </a:ext>
            </a:extLst>
          </p:cNvPr>
          <p:cNvSpPr>
            <a:spLocks noGrp="1"/>
          </p:cNvSpPr>
          <p:nvPr>
            <p:ph type="sldNum" sz="quarter" idx="12"/>
          </p:nvPr>
        </p:nvSpPr>
        <p:spPr/>
        <p:txBody>
          <a:bodyPr/>
          <a:lstStyle/>
          <a:p>
            <a:fld id="{DB29CBD2-D0F9-1849-A2BF-270130384457}" type="slidenum">
              <a:rPr lang="en-DE" smtClean="0"/>
              <a:t>‹#›</a:t>
            </a:fld>
            <a:endParaRPr lang="en-DE"/>
          </a:p>
        </p:txBody>
      </p:sp>
    </p:spTree>
    <p:extLst>
      <p:ext uri="{BB962C8B-B14F-4D97-AF65-F5344CB8AC3E}">
        <p14:creationId xmlns:p14="http://schemas.microsoft.com/office/powerpoint/2010/main" val="35978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4B121-8823-2755-C1FC-E2E8C47692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DE"/>
          </a:p>
        </p:txBody>
      </p:sp>
      <p:sp>
        <p:nvSpPr>
          <p:cNvPr id="3" name="Text Placeholder 2">
            <a:extLst>
              <a:ext uri="{FF2B5EF4-FFF2-40B4-BE49-F238E27FC236}">
                <a16:creationId xmlns:a16="http://schemas.microsoft.com/office/drawing/2014/main" id="{7F435AD4-F789-F751-44B9-83E0548133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E"/>
          </a:p>
        </p:txBody>
      </p:sp>
      <p:sp>
        <p:nvSpPr>
          <p:cNvPr id="4" name="Date Placeholder 3">
            <a:extLst>
              <a:ext uri="{FF2B5EF4-FFF2-40B4-BE49-F238E27FC236}">
                <a16:creationId xmlns:a16="http://schemas.microsoft.com/office/drawing/2014/main" id="{0F84D05B-33B5-9688-836B-70CB67F7B3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7F1A8-213F-F14E-B1EB-770222DF79CA}" type="datetimeFigureOut">
              <a:rPr lang="en-DE" smtClean="0"/>
              <a:t>21.04.23</a:t>
            </a:fld>
            <a:endParaRPr lang="en-DE"/>
          </a:p>
        </p:txBody>
      </p:sp>
      <p:sp>
        <p:nvSpPr>
          <p:cNvPr id="5" name="Footer Placeholder 4">
            <a:extLst>
              <a:ext uri="{FF2B5EF4-FFF2-40B4-BE49-F238E27FC236}">
                <a16:creationId xmlns:a16="http://schemas.microsoft.com/office/drawing/2014/main" id="{674663AF-5703-2206-844F-8734519E7E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CAB2CB3D-118A-3EB2-0C1D-483850932E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9CBD2-D0F9-1849-A2BF-270130384457}" type="slidenum">
              <a:rPr lang="en-DE" smtClean="0"/>
              <a:t>‹#›</a:t>
            </a:fld>
            <a:endParaRPr lang="en-DE"/>
          </a:p>
        </p:txBody>
      </p:sp>
    </p:spTree>
    <p:extLst>
      <p:ext uri="{BB962C8B-B14F-4D97-AF65-F5344CB8AC3E}">
        <p14:creationId xmlns:p14="http://schemas.microsoft.com/office/powerpoint/2010/main" val="960730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DA375-EB05-B195-190C-4992AE5244DC}"/>
              </a:ext>
            </a:extLst>
          </p:cNvPr>
          <p:cNvSpPr txBox="1"/>
          <p:nvPr/>
        </p:nvSpPr>
        <p:spPr>
          <a:xfrm>
            <a:off x="501806" y="780585"/>
            <a:ext cx="11050858" cy="3139321"/>
          </a:xfrm>
          <a:prstGeom prst="rect">
            <a:avLst/>
          </a:prstGeom>
          <a:noFill/>
        </p:spPr>
        <p:txBody>
          <a:bodyPr wrap="square" rtlCol="0">
            <a:spAutoFit/>
          </a:bodyPr>
          <a:lstStyle/>
          <a:p>
            <a:r>
              <a:rPr lang="en-GB" sz="1800" b="1"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General, and communication</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Are we doing enough to explain our science and technology competences to the general public? What would be the benefits of doing more here? How can postdocs contribute?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Do you have suggestions for improving the (your!) working environment and organization so that it provides a better education and better services for postdocs? What are the biggest challenges that postdocs have when they arrive at DESY? Do you find home office good or bad?</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How can we increase and improve communication at DESY? Between experiment and theory? Between postdocs and staff? Between postdocs in FH and other divisions?</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Do you have suggestions for the seminar and colloquium programme at DESY? Do you normally go to the talks, and if not, why not?</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DE" dirty="0"/>
          </a:p>
        </p:txBody>
      </p:sp>
    </p:spTree>
    <p:extLst>
      <p:ext uri="{BB962C8B-B14F-4D97-AF65-F5344CB8AC3E}">
        <p14:creationId xmlns:p14="http://schemas.microsoft.com/office/powerpoint/2010/main" val="1391687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DA375-EB05-B195-190C-4992AE5244DC}"/>
              </a:ext>
            </a:extLst>
          </p:cNvPr>
          <p:cNvSpPr txBox="1"/>
          <p:nvPr/>
        </p:nvSpPr>
        <p:spPr>
          <a:xfrm>
            <a:off x="501806" y="780585"/>
            <a:ext cx="11050858" cy="5078313"/>
          </a:xfrm>
          <a:prstGeom prst="rect">
            <a:avLst/>
          </a:prstGeom>
          <a:noFill/>
        </p:spPr>
        <p:txBody>
          <a:bodyPr wrap="square" rtlCol="0">
            <a:spAutoFit/>
          </a:bodyPr>
          <a:lstStyle/>
          <a:p>
            <a:r>
              <a:rPr lang="en-GB" sz="1800" b="1"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Scientific computing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5"/>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What can we do, in the field of scientific computing, to exchange information more effectively and to prevent reinventing the wheel? How can we better use synergies and foster intellectually stimulating discussions to provide the basis for innovation/developing novel ideas?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5"/>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How do we provide the best training in software &amp; computing so that we can work efficiently and concentrate on the physics?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Detectors</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7"/>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How can communication in a platform like the one for detector R&amp;D work? What communication channels are most efficient?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7"/>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Experimental students only: Do you feel like you have a good balance between the analysis/R&amp;D work and service/technical work? Do you feel that you get recognized for both aspects? Which work is more rewarding?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800" kern="100" dirty="0">
                <a:effectLst/>
                <a:latin typeface="Helvetica Neue" panose="02000503000000020004" pitchFamily="2" charset="0"/>
                <a:ea typeface="Calibri" panose="020F0502020204030204" pitchFamily="34" charset="0"/>
                <a:cs typeface="Times New Roman" panose="02020603050405020304" pitchFamily="18" charset="0"/>
              </a:rPr>
              <a:t> </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tabLst>
                <a:tab pos="457200" algn="l"/>
              </a:tabLst>
            </a:pPr>
            <a:r>
              <a:rPr lang="en-GB" sz="1800" b="1"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Sustainability</a:t>
            </a:r>
            <a:endParaRPr lang="en-D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9"/>
            </a:pPr>
            <a:r>
              <a:rPr lang="en-GB" sz="1800" kern="0" dirty="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Do you think sustainability is enough of a priority at DESY and/or in HEP in general? </a:t>
            </a:r>
            <a:r>
              <a:rPr lang="en-GB" sz="1800" kern="0">
                <a:solidFill>
                  <a:srgbClr val="000000"/>
                </a:solidFill>
                <a:effectLst/>
                <a:latin typeface="Helvetica Neue" panose="02000503000000020004" pitchFamily="2" charset="0"/>
                <a:ea typeface="Times New Roman" panose="02020603050405020304" pitchFamily="18" charset="0"/>
                <a:cs typeface="Times New Roman" panose="02020603050405020304" pitchFamily="18" charset="0"/>
              </a:rPr>
              <a:t>What can we do to engage postdocs and staff to help develop ideas and actually work on making DESY and HEP more sustainable?</a:t>
            </a:r>
            <a:endParaRPr lang="en-DE"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2113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326</Words>
  <Application>Microsoft Macintosh PowerPoint</Application>
  <PresentationFormat>Widescreen</PresentationFormat>
  <Paragraphs>15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 Neue</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Schörner-Sadenius</dc:creator>
  <cp:lastModifiedBy>Thomas Schörner-Sadenius</cp:lastModifiedBy>
  <cp:revision>1</cp:revision>
  <dcterms:created xsi:type="dcterms:W3CDTF">2023-04-21T10:55:35Z</dcterms:created>
  <dcterms:modified xsi:type="dcterms:W3CDTF">2023-04-21T11:32:48Z</dcterms:modified>
</cp:coreProperties>
</file>