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650" r:id="rId2"/>
    <p:sldMasterId id="2147483731" r:id="rId3"/>
    <p:sldMasterId id="2147483737" r:id="rId4"/>
    <p:sldMasterId id="214748365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35" r:id="rId7"/>
    <p:sldId id="2544" r:id="rId8"/>
    <p:sldId id="2545" r:id="rId9"/>
    <p:sldId id="2546" r:id="rId10"/>
    <p:sldId id="2536" r:id="rId11"/>
    <p:sldId id="2537" r:id="rId12"/>
    <p:sldId id="2538" r:id="rId13"/>
    <p:sldId id="2539" r:id="rId14"/>
    <p:sldId id="2543" r:id="rId15"/>
    <p:sldId id="2540" r:id="rId16"/>
    <p:sldId id="2541" r:id="rId17"/>
    <p:sldId id="2542" r:id="rId18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lien_FB" id="{29906915-1968-4FD8-B673-85846902F165}">
          <p14:sldIdLst>
            <p14:sldId id="256"/>
            <p14:sldId id="2535"/>
            <p14:sldId id="2544"/>
            <p14:sldId id="2545"/>
            <p14:sldId id="2546"/>
            <p14:sldId id="2536"/>
            <p14:sldId id="2537"/>
            <p14:sldId id="2538"/>
            <p14:sldId id="2539"/>
            <p14:sldId id="2543"/>
            <p14:sldId id="2540"/>
            <p14:sldId id="2541"/>
            <p14:sldId id="2542"/>
          </p14:sldIdLst>
        </p14:section>
        <p14:section name="Folien_Programm YYY" id="{40E7A521-9541-4C2B-AE8C-85279B1B9C79}">
          <p14:sldIdLst/>
        </p14:section>
        <p14:section name="Optionale Folien" id="{3624F557-A191-47E8-A3F4-AD4232DF0CB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5" orient="horz" pos="311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, Julia" initials="KJ" lastIdx="5" clrIdx="0">
    <p:extLst>
      <p:ext uri="{19B8F6BF-5375-455C-9EA6-DF929625EA0E}">
        <p15:presenceInfo xmlns:p15="http://schemas.microsoft.com/office/powerpoint/2012/main" userId="S-1-5-21-3262521613-164117625-2965018878-9724" providerId="AD"/>
      </p:ext>
    </p:extLst>
  </p:cmAuthor>
  <p:cmAuthor id="2" name="Suntrup, Lisa" initials="SL" lastIdx="1" clrIdx="1">
    <p:extLst>
      <p:ext uri="{19B8F6BF-5375-455C-9EA6-DF929625EA0E}">
        <p15:presenceInfo xmlns:p15="http://schemas.microsoft.com/office/powerpoint/2012/main" userId="S-1-5-21-3262521613-164117625-2965018878-9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1E"/>
    <a:srgbClr val="005AA0"/>
    <a:srgbClr val="D23264"/>
    <a:srgbClr val="002864"/>
    <a:srgbClr val="22B0F8"/>
    <a:srgbClr val="8CB423"/>
    <a:srgbClr val="0A2D6E"/>
    <a:srgbClr val="A0235A"/>
    <a:srgbClr val="50C8AA"/>
    <a:srgbClr val="326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3457" autoAdjust="0"/>
  </p:normalViewPr>
  <p:slideViewPr>
    <p:cSldViewPr snapToObjects="1" showGuides="1">
      <p:cViewPr varScale="1">
        <p:scale>
          <a:sx n="142" d="100"/>
          <a:sy n="142" d="100"/>
        </p:scale>
        <p:origin x="64" y="181"/>
      </p:cViewPr>
      <p:guideLst>
        <p:guide orient="horz" pos="2981"/>
        <p:guide orient="horz" pos="311"/>
        <p:guide pos="226"/>
        <p:guide pos="5534"/>
        <p:guide pos="2812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286AD-5EA9-4866-A37C-F6230134725D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94DAD-F6EC-4137-B0EC-64D05B2A59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548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28.06.2023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516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78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344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56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90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6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67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51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089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37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73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1BAFD-BDF1-4073-A261-64C06A00B82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74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055623" y="1460131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cap="none" baseline="0"/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Auch zweizeilig möglich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056845" y="2607754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Eventuelle Subheadline,</a:t>
            </a:r>
          </a:p>
          <a:p>
            <a:r>
              <a:rPr lang="de-DE" dirty="0"/>
              <a:t>ebenfalls zweizeilig möglich</a:t>
            </a:r>
          </a:p>
        </p:txBody>
      </p:sp>
    </p:spTree>
    <p:extLst>
      <p:ext uri="{BB962C8B-B14F-4D97-AF65-F5344CB8AC3E}">
        <p14:creationId xmlns:p14="http://schemas.microsoft.com/office/powerpoint/2010/main" val="1749754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73">
          <p15:clr>
            <a:srgbClr val="FBAE40"/>
          </p15:clr>
        </p15:guide>
        <p15:guide id="2" orient="horz" pos="1747">
          <p15:clr>
            <a:srgbClr val="FBAE40"/>
          </p15:clr>
        </p15:guide>
        <p15:guide id="3" pos="4380">
          <p15:clr>
            <a:srgbClr val="FBAE40"/>
          </p15:clr>
        </p15:guide>
        <p15:guide id="4" orient="horz" pos="383">
          <p15:clr>
            <a:srgbClr val="FBAE40"/>
          </p15:clr>
        </p15:guide>
        <p15:guide id="5" orient="horz" pos="2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200" b="0" cap="none" baseline="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rgbClr val="22B0F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3580236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  <p15:guide id="2" orient="horz" pos="309" userDrawn="1">
          <p15:clr>
            <a:srgbClr val="FBAE40"/>
          </p15:clr>
        </p15:guide>
        <p15:guide id="3" orient="horz" pos="54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3664" y="2032412"/>
            <a:ext cx="6858000" cy="1068437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de-DE" dirty="0"/>
              <a:t>Zwischenfolie 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85795" y="3012619"/>
            <a:ext cx="6858000" cy="1241425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234299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70503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">
          <p15:clr>
            <a:srgbClr val="FBAE40"/>
          </p15:clr>
        </p15:guide>
        <p15:guide id="2" orient="horz" pos="545">
          <p15:clr>
            <a:srgbClr val="FBAE40"/>
          </p15:clr>
        </p15:guide>
        <p15:guide id="3" pos="226">
          <p15:clr>
            <a:srgbClr val="FBAE40"/>
          </p15:clr>
        </p15:guide>
        <p15:guide id="4" pos="2813">
          <p15:clr>
            <a:srgbClr val="FBAE40"/>
          </p15:clr>
        </p15:guide>
        <p15:guide id="5" pos="2947">
          <p15:clr>
            <a:srgbClr val="FBAE40"/>
          </p15:clr>
        </p15:guide>
        <p15:guide id="6" orient="horz" pos="29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522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015708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1">
          <p15:clr>
            <a:srgbClr val="FBAE40"/>
          </p15:clr>
        </p15:guide>
        <p15:guide id="2" orient="horz" pos="545">
          <p15:clr>
            <a:srgbClr val="FBAE40"/>
          </p15:clr>
        </p15:guide>
        <p15:guide id="3" pos="226">
          <p15:clr>
            <a:srgbClr val="FBAE40"/>
          </p15:clr>
        </p15:guide>
        <p15:guide id="4" pos="2813">
          <p15:clr>
            <a:srgbClr val="FBAE40"/>
          </p15:clr>
        </p15:guide>
        <p15:guide id="5" pos="2947">
          <p15:clr>
            <a:srgbClr val="FBAE40"/>
          </p15:clr>
        </p15:guide>
        <p15:guide id="6" orient="horz" pos="29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400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360001" y="1311275"/>
            <a:ext cx="6264638" cy="12604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358775" y="2879999"/>
            <a:ext cx="4105275" cy="1853925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4679950" y="2879725"/>
            <a:ext cx="4105275" cy="185420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679949" y="2761200"/>
            <a:ext cx="4105275" cy="107950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565818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4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000" b="0" cap="none" baseline="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691200"/>
            <a:ext cx="8424000" cy="267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400" baseline="0">
                <a:solidFill>
                  <a:srgbClr val="0028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Entweder zweizeiliger Titel oder Titel und Subheadline</a:t>
            </a:r>
          </a:p>
        </p:txBody>
      </p:sp>
    </p:spTree>
    <p:extLst>
      <p:ext uri="{BB962C8B-B14F-4D97-AF65-F5344CB8AC3E}">
        <p14:creationId xmlns:p14="http://schemas.microsoft.com/office/powerpoint/2010/main" val="1973717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Ener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99" y="219600"/>
            <a:ext cx="8425225" cy="33954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200" b="0" cap="none" baseline="0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Zwischentitel grafisch, Insgesamt Zweizeilig</a:t>
            </a:r>
          </a:p>
        </p:txBody>
      </p:sp>
    </p:spTree>
    <p:extLst>
      <p:ext uri="{BB962C8B-B14F-4D97-AF65-F5344CB8AC3E}">
        <p14:creationId xmlns:p14="http://schemas.microsoft.com/office/powerpoint/2010/main" val="798782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4" userDrawn="1">
          <p15:clr>
            <a:srgbClr val="FBAE40"/>
          </p15:clr>
        </p15:guide>
        <p15:guide id="2" orient="horz" pos="31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2996"/>
            <a:ext cx="1655716" cy="225216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0" y="879562"/>
            <a:ext cx="9144000" cy="4068452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02"/>
            <a:ext cx="1656000" cy="12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4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07">
          <p15:clr>
            <a:srgbClr val="F26B43"/>
          </p15:clr>
        </p15:guide>
        <p15:guide id="2" orient="horz" pos="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095586"/>
            <a:ext cx="9144000" cy="3708412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noFill/>
              </a:ln>
              <a:solidFill>
                <a:srgbClr val="002864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912010"/>
            <a:ext cx="792380" cy="1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508" y="0"/>
            <a:ext cx="9144000" cy="5143500"/>
          </a:xfrm>
          <a:prstGeom prst="rect">
            <a:avLst/>
          </a:prstGeom>
          <a:solidFill>
            <a:srgbClr val="002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  <a:solidFill>
                <a:srgbClr val="002864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08124" y="2310745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Zwischenfolie 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84413" y="3021841"/>
            <a:ext cx="7886700" cy="728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Unterzeile</a:t>
            </a:r>
          </a:p>
        </p:txBody>
      </p:sp>
    </p:spTree>
    <p:extLst>
      <p:ext uri="{BB962C8B-B14F-4D97-AF65-F5344CB8AC3E}">
        <p14:creationId xmlns:p14="http://schemas.microsoft.com/office/powerpoint/2010/main" val="116546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rgbClr val="22B0F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61" userDrawn="1">
          <p15:clr>
            <a:srgbClr val="F26B43"/>
          </p15:clr>
        </p15:guide>
        <p15:guide id="2" orient="horz" pos="2121" userDrawn="1">
          <p15:clr>
            <a:srgbClr val="F26B43"/>
          </p15:clr>
        </p15:guide>
        <p15:guide id="3" pos="695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912010"/>
            <a:ext cx="792380" cy="107783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0" y="1095586"/>
            <a:ext cx="9144000" cy="0"/>
          </a:xfrm>
          <a:prstGeom prst="line">
            <a:avLst/>
          </a:prstGeom>
          <a:ln>
            <a:solidFill>
              <a:srgbClr val="14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6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1" r:id="rId2"/>
    <p:sldLayoutId id="2147483739" r:id="rId3"/>
    <p:sldLayoutId id="2147483740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0" kern="1200" cap="none" baseline="0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rgbClr val="002864"/>
        </a:buClr>
        <a:buFont typeface="Arial" panose="020B0604020202020204" pitchFamily="34" charset="0"/>
        <a:buChar char="•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orient="horz" pos="309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5432" r="-6" b="15001"/>
          <a:stretch/>
        </p:blipFill>
        <p:spPr>
          <a:xfrm>
            <a:off x="0" y="1059582"/>
            <a:ext cx="9144000" cy="40839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01" y="4907858"/>
            <a:ext cx="824591" cy="1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Data Management &amp; Analysis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Michael Bussmann, Volker Gülzow</a:t>
            </a:r>
          </a:p>
          <a:p>
            <a:r>
              <a:rPr lang="en-US" sz="1600" dirty="0"/>
              <a:t>Topic Speakers</a:t>
            </a:r>
          </a:p>
        </p:txBody>
      </p:sp>
    </p:spTree>
    <p:extLst>
      <p:ext uri="{BB962C8B-B14F-4D97-AF65-F5344CB8AC3E}">
        <p14:creationId xmlns:p14="http://schemas.microsoft.com/office/powerpoint/2010/main" val="335577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Status 2023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43B36D-5760-4252-858E-CEBE5135D00B}"/>
              </a:ext>
            </a:extLst>
          </p:cNvPr>
          <p:cNvSpPr/>
          <p:nvPr/>
        </p:nvSpPr>
        <p:spPr>
          <a:xfrm>
            <a:off x="358777" y="1203598"/>
            <a:ext cx="856970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de-DE" sz="1400" b="1" dirty="0">
                <a:solidFill>
                  <a:schemeClr val="tx2"/>
                </a:solidFill>
              </a:rPr>
              <a:t>ST2:</a:t>
            </a: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Strengths</a:t>
            </a:r>
            <a:r>
              <a:rPr lang="de-DE" sz="1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Excellency</a:t>
            </a:r>
            <a:r>
              <a:rPr lang="de-DE" sz="1400" dirty="0">
                <a:solidFill>
                  <a:schemeClr val="tx2"/>
                </a:solidFill>
              </a:rPr>
              <a:t> in </a:t>
            </a:r>
            <a:r>
              <a:rPr lang="de-DE" sz="1400" dirty="0" err="1">
                <a:solidFill>
                  <a:schemeClr val="tx2"/>
                </a:solidFill>
              </a:rPr>
              <a:t>methods</a:t>
            </a:r>
            <a:r>
              <a:rPr lang="de-DE" sz="1400" dirty="0">
                <a:solidFill>
                  <a:schemeClr val="tx2"/>
                </a:solidFill>
              </a:rPr>
              <a:t> (AI, </a:t>
            </a:r>
            <a:r>
              <a:rPr lang="de-DE" sz="1400" dirty="0" err="1">
                <a:solidFill>
                  <a:schemeClr val="tx2"/>
                </a:solidFill>
              </a:rPr>
              <a:t>Exascale</a:t>
            </a:r>
            <a:r>
              <a:rPr lang="de-DE" sz="1400" dirty="0">
                <a:solidFill>
                  <a:schemeClr val="tx2"/>
                </a:solidFill>
              </a:rPr>
              <a:t>, Quantum Computing) </a:t>
            </a:r>
            <a:r>
              <a:rPr lang="de-DE" sz="1400" dirty="0" err="1">
                <a:solidFill>
                  <a:schemeClr val="tx2"/>
                </a:solidFill>
              </a:rPr>
              <a:t>with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many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applications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Sharing of </a:t>
            </a:r>
            <a:r>
              <a:rPr lang="de-DE" sz="1400" dirty="0" err="1">
                <a:solidFill>
                  <a:schemeClr val="tx2"/>
                </a:solidFill>
              </a:rPr>
              <a:t>solutions</a:t>
            </a:r>
            <a:r>
              <a:rPr lang="de-DE" sz="1400" dirty="0">
                <a:solidFill>
                  <a:schemeClr val="tx2"/>
                </a:solidFill>
              </a:rPr>
              <a:t> (ESCAPE OSSR)</a:t>
            </a: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Weaknesses</a:t>
            </a:r>
            <a:r>
              <a:rPr lang="de-DE" sz="1400" dirty="0">
                <a:solidFill>
                  <a:schemeClr val="tx2"/>
                </a:solidFill>
              </a:rPr>
              <a:t>: 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DMA </a:t>
            </a:r>
            <a:r>
              <a:rPr lang="de-DE" sz="1400" dirty="0" err="1">
                <a:solidFill>
                  <a:schemeClr val="tx2"/>
                </a:solidFill>
              </a:rPr>
              <a:t>enabling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science</a:t>
            </a:r>
            <a:r>
              <a:rPr lang="de-DE" sz="1400" dirty="0">
                <a:solidFill>
                  <a:schemeClr val="tx2"/>
                </a:solidFill>
              </a:rPr>
              <a:t> must </a:t>
            </a:r>
            <a:r>
              <a:rPr lang="de-DE" sz="1400" dirty="0" err="1">
                <a:solidFill>
                  <a:schemeClr val="tx2"/>
                </a:solidFill>
              </a:rPr>
              <a:t>become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more</a:t>
            </a:r>
            <a:r>
              <a:rPr lang="de-DE" sz="1400" dirty="0">
                <a:solidFill>
                  <a:schemeClr val="tx2"/>
                </a:solidFill>
              </a:rPr>
              <a:t> prominent, </a:t>
            </a:r>
            <a:r>
              <a:rPr lang="de-DE" sz="1400" dirty="0" err="1">
                <a:solidFill>
                  <a:schemeClr val="tx2"/>
                </a:solidFill>
              </a:rPr>
              <a:t>engagement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domain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scientists</a:t>
            </a:r>
            <a:endParaRPr lang="de-DE" sz="1400" dirty="0">
              <a:solidFill>
                <a:schemeClr val="tx2"/>
              </a:solidFill>
            </a:endParaRP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Opportunities</a:t>
            </a:r>
            <a:r>
              <a:rPr lang="de-DE" sz="1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Stronger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engagement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domain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scientists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Sustainability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reuse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solutions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Access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frontier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technologies</a:t>
            </a:r>
            <a:endParaRPr lang="de-DE" sz="1400" dirty="0">
              <a:solidFill>
                <a:schemeClr val="tx2"/>
              </a:solidFill>
            </a:endParaRP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Threats</a:t>
            </a:r>
            <a:r>
              <a:rPr lang="de-DE" sz="1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Software not </a:t>
            </a:r>
            <a:r>
              <a:rPr lang="de-DE" sz="1400" dirty="0" err="1">
                <a:solidFill>
                  <a:schemeClr val="tx2"/>
                </a:solidFill>
              </a:rPr>
              <a:t>seen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critical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infrastructure</a:t>
            </a:r>
            <a:r>
              <a:rPr lang="de-DE" sz="1400" dirty="0">
                <a:solidFill>
                  <a:schemeClr val="tx2"/>
                </a:solidFill>
              </a:rPr>
              <a:t> the same </a:t>
            </a:r>
            <a:r>
              <a:rPr lang="de-DE" sz="1400" dirty="0" err="1">
                <a:solidFill>
                  <a:schemeClr val="tx2"/>
                </a:solidFill>
              </a:rPr>
              <a:t>way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we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recognize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hardware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infrastructure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Talents </a:t>
            </a:r>
            <a:r>
              <a:rPr lang="de-DE" sz="1400" dirty="0" err="1">
                <a:solidFill>
                  <a:schemeClr val="tx2"/>
                </a:solidFill>
              </a:rPr>
              <a:t>with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algorithmic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expertise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go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industry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because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opprotunities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salary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interest</a:t>
            </a: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8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Status 2023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43B36D-5760-4252-858E-CEBE5135D00B}"/>
              </a:ext>
            </a:extLst>
          </p:cNvPr>
          <p:cNvSpPr/>
          <p:nvPr/>
        </p:nvSpPr>
        <p:spPr>
          <a:xfrm>
            <a:off x="358777" y="1203598"/>
            <a:ext cx="8569708" cy="2959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de-DE" sz="1400" b="1" dirty="0">
                <a:solidFill>
                  <a:schemeClr val="tx2"/>
                </a:solidFill>
              </a:rPr>
              <a:t>ST3:</a:t>
            </a: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Strengths</a:t>
            </a:r>
            <a:r>
              <a:rPr lang="de-DE" sz="1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Strong </a:t>
            </a:r>
            <a:r>
              <a:rPr lang="de-DE" sz="1400" dirty="0" err="1">
                <a:solidFill>
                  <a:schemeClr val="tx2"/>
                </a:solidFill>
              </a:rPr>
              <a:t>integration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with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experiments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targeted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challenge-driven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access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Clear concept of digital </a:t>
            </a:r>
            <a:r>
              <a:rPr lang="de-DE" sz="1400" dirty="0" err="1">
                <a:solidFill>
                  <a:schemeClr val="tx2"/>
                </a:solidFill>
              </a:rPr>
              <a:t>twins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experiments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machines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systems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Well-</a:t>
            </a:r>
            <a:r>
              <a:rPr lang="de-DE" sz="1400" dirty="0" err="1">
                <a:solidFill>
                  <a:schemeClr val="tx2"/>
                </a:solidFill>
              </a:rPr>
              <a:t>funded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demonstrators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pilots</a:t>
            </a:r>
            <a:endParaRPr lang="de-DE" sz="1400" dirty="0">
              <a:solidFill>
                <a:schemeClr val="tx2"/>
              </a:solidFill>
            </a:endParaRP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Weaknesses</a:t>
            </a:r>
            <a:r>
              <a:rPr lang="de-DE" sz="1400" dirty="0">
                <a:solidFill>
                  <a:schemeClr val="tx2"/>
                </a:solidFill>
              </a:rPr>
              <a:t>: 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Pace of </a:t>
            </a:r>
            <a:r>
              <a:rPr lang="de-DE" sz="1400" dirty="0" err="1">
                <a:solidFill>
                  <a:schemeClr val="tx2"/>
                </a:solidFill>
              </a:rPr>
              <a:t>development</a:t>
            </a:r>
            <a:r>
              <a:rPr lang="de-DE" sz="1400" dirty="0">
                <a:solidFill>
                  <a:schemeClr val="tx2"/>
                </a:solidFill>
              </a:rPr>
              <a:t> not in </a:t>
            </a:r>
            <a:r>
              <a:rPr lang="de-DE" sz="1400" dirty="0" err="1">
                <a:solidFill>
                  <a:schemeClr val="tx2"/>
                </a:solidFill>
              </a:rPr>
              <a:t>line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with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technology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development</a:t>
            </a:r>
            <a:endParaRPr lang="de-DE" sz="1400" dirty="0">
              <a:solidFill>
                <a:schemeClr val="tx2"/>
              </a:solidFill>
            </a:endParaRP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Opportunities</a:t>
            </a:r>
            <a:r>
              <a:rPr lang="de-DE" sz="1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Autonomous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facilities</a:t>
            </a:r>
            <a:r>
              <a:rPr lang="de-DE" sz="1400" dirty="0">
                <a:solidFill>
                  <a:schemeClr val="tx2"/>
                </a:solidFill>
              </a:rPr>
              <a:t>, intelligent </a:t>
            </a:r>
            <a:r>
              <a:rPr lang="de-DE" sz="1400" dirty="0" err="1">
                <a:solidFill>
                  <a:schemeClr val="tx2"/>
                </a:solidFill>
              </a:rPr>
              <a:t>steering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experiments</a:t>
            </a:r>
            <a:r>
              <a:rPr lang="de-DE" sz="1400" dirty="0">
                <a:solidFill>
                  <a:schemeClr val="tx2"/>
                </a:solidFill>
              </a:rPr>
              <a:t> for </a:t>
            </a:r>
            <a:r>
              <a:rPr lang="de-DE" sz="1400" dirty="0" err="1">
                <a:solidFill>
                  <a:schemeClr val="tx2"/>
                </a:solidFill>
              </a:rPr>
              <a:t>challenge-driven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science</a:t>
            </a:r>
            <a:endParaRPr lang="de-DE" sz="1400" dirty="0">
              <a:solidFill>
                <a:schemeClr val="tx2"/>
              </a:solidFill>
            </a:endParaRP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Threats</a:t>
            </a:r>
            <a:r>
              <a:rPr lang="de-DE" sz="1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Lack of </a:t>
            </a:r>
            <a:r>
              <a:rPr lang="de-DE" sz="1400" dirty="0" err="1">
                <a:solidFill>
                  <a:schemeClr val="tx2"/>
                </a:solidFill>
              </a:rPr>
              <a:t>base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funding</a:t>
            </a:r>
            <a:r>
              <a:rPr lang="de-DE" sz="1400" dirty="0">
                <a:solidFill>
                  <a:schemeClr val="tx2"/>
                </a:solidFill>
              </a:rPr>
              <a:t> support, </a:t>
            </a:r>
            <a:r>
              <a:rPr lang="de-DE" sz="1400" dirty="0" err="1">
                <a:solidFill>
                  <a:schemeClr val="tx2"/>
                </a:solidFill>
              </a:rPr>
              <a:t>many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successes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are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driven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by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third</a:t>
            </a:r>
            <a:r>
              <a:rPr lang="de-DE" sz="1400" dirty="0">
                <a:solidFill>
                  <a:schemeClr val="tx2"/>
                </a:solidFill>
              </a:rPr>
              <a:t>-party </a:t>
            </a:r>
            <a:r>
              <a:rPr lang="de-DE" sz="1400" dirty="0" err="1">
                <a:solidFill>
                  <a:schemeClr val="tx2"/>
                </a:solidFill>
              </a:rPr>
              <a:t>funding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Highly</a:t>
            </a:r>
            <a:r>
              <a:rPr lang="de-DE" sz="1400" dirty="0">
                <a:solidFill>
                  <a:schemeClr val="tx2"/>
                </a:solidFill>
              </a:rPr>
              <a:t> different </a:t>
            </a:r>
            <a:r>
              <a:rPr lang="de-DE" sz="1400" dirty="0" err="1">
                <a:solidFill>
                  <a:schemeClr val="tx2"/>
                </a:solidFill>
              </a:rPr>
              <a:t>pace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between</a:t>
            </a:r>
            <a:r>
              <a:rPr lang="de-DE" sz="1400" dirty="0">
                <a:solidFill>
                  <a:schemeClr val="tx2"/>
                </a:solidFill>
              </a:rPr>
              <a:t> „</a:t>
            </a:r>
            <a:r>
              <a:rPr lang="de-DE" sz="1400" dirty="0" err="1">
                <a:solidFill>
                  <a:schemeClr val="tx2"/>
                </a:solidFill>
              </a:rPr>
              <a:t>small-scale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experiment</a:t>
            </a:r>
            <a:r>
              <a:rPr lang="de-DE" sz="1400" dirty="0">
                <a:solidFill>
                  <a:schemeClr val="tx2"/>
                </a:solidFill>
              </a:rPr>
              <a:t>“ and „large-</a:t>
            </a:r>
            <a:r>
              <a:rPr lang="de-DE" sz="1400" dirty="0" err="1">
                <a:solidFill>
                  <a:schemeClr val="tx2"/>
                </a:solidFill>
              </a:rPr>
              <a:t>scale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experiment</a:t>
            </a:r>
            <a:r>
              <a:rPr lang="de-DE" sz="1400" dirty="0">
                <a:solidFill>
                  <a:schemeClr val="tx2"/>
                </a:solidFill>
              </a:rPr>
              <a:t>“ </a:t>
            </a:r>
            <a:r>
              <a:rPr lang="de-DE" sz="1400" dirty="0" err="1">
                <a:solidFill>
                  <a:schemeClr val="tx2"/>
                </a:solidFill>
              </a:rPr>
              <a:t>communities</a:t>
            </a: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1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POF V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43B36D-5760-4252-858E-CEBE5135D00B}"/>
              </a:ext>
            </a:extLst>
          </p:cNvPr>
          <p:cNvSpPr/>
          <p:nvPr/>
        </p:nvSpPr>
        <p:spPr>
          <a:xfrm>
            <a:off x="358776" y="1203598"/>
            <a:ext cx="8677719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de-DE" sz="1400" b="1" dirty="0">
                <a:solidFill>
                  <a:schemeClr val="tx2"/>
                </a:solidFill>
              </a:rPr>
              <a:t>First </a:t>
            </a:r>
            <a:r>
              <a:rPr lang="de-DE" sz="1400" b="1" dirty="0" err="1">
                <a:solidFill>
                  <a:schemeClr val="tx2"/>
                </a:solidFill>
              </a:rPr>
              <a:t>thoughts</a:t>
            </a:r>
            <a:r>
              <a:rPr lang="de-DE" sz="1400" b="1" dirty="0">
                <a:solidFill>
                  <a:schemeClr val="tx2"/>
                </a:solidFill>
              </a:rPr>
              <a:t> on </a:t>
            </a:r>
            <a:r>
              <a:rPr lang="de-DE" sz="1400" b="1" dirty="0" err="1">
                <a:solidFill>
                  <a:schemeClr val="tx2"/>
                </a:solidFill>
              </a:rPr>
              <a:t>outcomes</a:t>
            </a:r>
            <a:r>
              <a:rPr lang="de-DE" sz="1400" b="1" dirty="0">
                <a:solidFill>
                  <a:schemeClr val="tx2"/>
                </a:solidFill>
              </a:rPr>
              <a:t> of April 2023 DMA </a:t>
            </a:r>
            <a:r>
              <a:rPr lang="de-DE" sz="1400" b="1" dirty="0" err="1">
                <a:solidFill>
                  <a:schemeClr val="tx2"/>
                </a:solidFill>
              </a:rPr>
              <a:t>strategy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meeting</a:t>
            </a:r>
            <a:endParaRPr lang="de-DE" sz="1400" b="1" dirty="0">
              <a:solidFill>
                <a:schemeClr val="tx2"/>
              </a:solidFill>
            </a:endParaRPr>
          </a:p>
          <a:p>
            <a:pPr>
              <a:spcAft>
                <a:spcPts val="225"/>
              </a:spcAft>
            </a:pPr>
            <a:endParaRPr lang="de-DE" sz="1400" b="1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The Matter </a:t>
            </a:r>
            <a:r>
              <a:rPr lang="de-DE" sz="1400" dirty="0" err="1">
                <a:solidFill>
                  <a:schemeClr val="tx2"/>
                </a:solidFill>
              </a:rPr>
              <a:t>digitalization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strategy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is</a:t>
            </a:r>
            <a:r>
              <a:rPr lang="de-DE" sz="1400" dirty="0">
                <a:solidFill>
                  <a:schemeClr val="tx2"/>
                </a:solidFill>
              </a:rPr>
              <a:t> a </a:t>
            </a:r>
            <a:r>
              <a:rPr lang="de-DE" sz="1400" dirty="0" err="1">
                <a:solidFill>
                  <a:schemeClr val="tx2"/>
                </a:solidFill>
              </a:rPr>
              <a:t>forward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looking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approach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towards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data-driven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science</a:t>
            </a:r>
            <a:r>
              <a:rPr lang="de-DE" sz="1400" dirty="0">
                <a:solidFill>
                  <a:schemeClr val="tx2"/>
                </a:solidFill>
              </a:rPr>
              <a:t> in Matter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Third-party </a:t>
            </a:r>
            <a:r>
              <a:rPr lang="de-DE" sz="1400" dirty="0" err="1">
                <a:solidFill>
                  <a:schemeClr val="tx2"/>
                </a:solidFill>
              </a:rPr>
              <a:t>funded</a:t>
            </a:r>
            <a:r>
              <a:rPr lang="de-DE" sz="1400" dirty="0">
                <a:solidFill>
                  <a:schemeClr val="tx2"/>
                </a:solidFill>
              </a:rPr>
              <a:t> initiatives </a:t>
            </a:r>
            <a:r>
              <a:rPr lang="de-DE" sz="1400" dirty="0" err="1">
                <a:solidFill>
                  <a:schemeClr val="tx2"/>
                </a:solidFill>
              </a:rPr>
              <a:t>have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helped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support an </a:t>
            </a:r>
            <a:r>
              <a:rPr lang="de-DE" sz="1400" dirty="0" err="1">
                <a:solidFill>
                  <a:schemeClr val="tx2"/>
                </a:solidFill>
              </a:rPr>
              <a:t>otherwise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underfunded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topic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Since</a:t>
            </a:r>
            <a:r>
              <a:rPr lang="de-DE" sz="1400" dirty="0">
                <a:solidFill>
                  <a:schemeClr val="tx2"/>
                </a:solidFill>
              </a:rPr>
              <a:t> 2019 </a:t>
            </a:r>
            <a:r>
              <a:rPr lang="de-DE" sz="1400" dirty="0" err="1">
                <a:solidFill>
                  <a:schemeClr val="tx2"/>
                </a:solidFill>
              </a:rPr>
              <a:t>funding</a:t>
            </a:r>
            <a:r>
              <a:rPr lang="de-DE" sz="1400" dirty="0">
                <a:solidFill>
                  <a:schemeClr val="tx2"/>
                </a:solidFill>
              </a:rPr>
              <a:t> of AI, </a:t>
            </a:r>
            <a:r>
              <a:rPr lang="de-DE" sz="1400" dirty="0" err="1">
                <a:solidFill>
                  <a:schemeClr val="tx2"/>
                </a:solidFill>
              </a:rPr>
              <a:t>Exascale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computing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data-driven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science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has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taken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up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pace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DMA </a:t>
            </a:r>
            <a:r>
              <a:rPr lang="de-DE" sz="1400" dirty="0" err="1">
                <a:solidFill>
                  <a:schemeClr val="tx2"/>
                </a:solidFill>
              </a:rPr>
              <a:t>has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adjust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this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new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landscape</a:t>
            </a:r>
            <a:r>
              <a:rPr lang="de-DE" sz="1400" dirty="0">
                <a:solidFill>
                  <a:schemeClr val="tx2"/>
                </a:solidFill>
              </a:rPr>
              <a:t>, must </a:t>
            </a:r>
            <a:r>
              <a:rPr lang="de-DE" sz="1400" dirty="0" err="1">
                <a:solidFill>
                  <a:schemeClr val="tx2"/>
                </a:solidFill>
              </a:rPr>
              <a:t>define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interfaces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between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facilities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user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communities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DMA </a:t>
            </a:r>
            <a:r>
              <a:rPr lang="de-DE" sz="1400" dirty="0" err="1">
                <a:solidFill>
                  <a:schemeClr val="tx2"/>
                </a:solidFill>
              </a:rPr>
              <a:t>has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leverage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synergies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with</a:t>
            </a:r>
            <a:r>
              <a:rPr lang="de-DE" sz="1400" dirty="0">
                <a:solidFill>
                  <a:schemeClr val="tx2"/>
                </a:solidFill>
              </a:rPr>
              <a:t> the </a:t>
            </a:r>
            <a:r>
              <a:rPr lang="de-DE" sz="1400" dirty="0" err="1">
                <a:solidFill>
                  <a:schemeClr val="tx2"/>
                </a:solidFill>
              </a:rPr>
              <a:t>third</a:t>
            </a:r>
            <a:r>
              <a:rPr lang="de-DE" sz="1400" dirty="0">
                <a:solidFill>
                  <a:schemeClr val="tx2"/>
                </a:solidFill>
              </a:rPr>
              <a:t>-party </a:t>
            </a:r>
            <a:r>
              <a:rPr lang="de-DE" sz="1400" dirty="0" err="1">
                <a:solidFill>
                  <a:schemeClr val="tx2"/>
                </a:solidFill>
              </a:rPr>
              <a:t>funded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activities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invest</a:t>
            </a:r>
            <a:r>
              <a:rPr lang="de-DE" sz="1400" dirty="0">
                <a:solidFill>
                  <a:schemeClr val="tx2"/>
                </a:solidFill>
              </a:rPr>
              <a:t> in </a:t>
            </a:r>
            <a:r>
              <a:rPr lang="de-DE" sz="1400" dirty="0" err="1">
                <a:solidFill>
                  <a:schemeClr val="tx2"/>
                </a:solidFill>
              </a:rPr>
              <a:t>new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technologies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DMA </a:t>
            </a:r>
            <a:r>
              <a:rPr lang="de-DE" sz="1400" dirty="0" err="1">
                <a:solidFill>
                  <a:schemeClr val="tx2"/>
                </a:solidFill>
              </a:rPr>
              <a:t>has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set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priorities</a:t>
            </a:r>
            <a:r>
              <a:rPr lang="de-DE" sz="1400" dirty="0">
                <a:solidFill>
                  <a:schemeClr val="tx2"/>
                </a:solidFill>
              </a:rPr>
              <a:t> for </a:t>
            </a:r>
            <a:r>
              <a:rPr lang="de-DE" sz="1400" dirty="0" err="1">
                <a:solidFill>
                  <a:schemeClr val="tx2"/>
                </a:solidFill>
              </a:rPr>
              <a:t>realising</a:t>
            </a:r>
            <a:r>
              <a:rPr lang="de-DE" sz="1400" dirty="0">
                <a:solidFill>
                  <a:schemeClr val="tx2"/>
                </a:solidFill>
              </a:rPr>
              <a:t> the Matter </a:t>
            </a:r>
            <a:r>
              <a:rPr lang="de-DE" sz="1400" dirty="0" err="1">
                <a:solidFill>
                  <a:schemeClr val="tx2"/>
                </a:solidFill>
              </a:rPr>
              <a:t>digitalisation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strategy</a:t>
            </a: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1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>
            <a:extLst>
              <a:ext uri="{FF2B5EF4-FFF2-40B4-BE49-F238E27FC236}">
                <a16:creationId xmlns:a16="http://schemas.microsoft.com/office/drawing/2014/main" id="{6B5EA8FE-75EE-4862-AB73-98653B5A72B6}"/>
              </a:ext>
            </a:extLst>
          </p:cNvPr>
          <p:cNvSpPr/>
          <p:nvPr/>
        </p:nvSpPr>
        <p:spPr>
          <a:xfrm>
            <a:off x="358776" y="1203598"/>
            <a:ext cx="8677719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de-DE" sz="1400" b="1" dirty="0">
                <a:solidFill>
                  <a:schemeClr val="tx2"/>
                </a:solidFill>
              </a:rPr>
              <a:t>First </a:t>
            </a:r>
            <a:r>
              <a:rPr lang="de-DE" sz="1400" b="1" dirty="0" err="1">
                <a:solidFill>
                  <a:schemeClr val="tx2"/>
                </a:solidFill>
              </a:rPr>
              <a:t>thoughts</a:t>
            </a:r>
            <a:r>
              <a:rPr lang="de-DE" sz="1400" b="1" dirty="0">
                <a:solidFill>
                  <a:schemeClr val="tx2"/>
                </a:solidFill>
              </a:rPr>
              <a:t> on </a:t>
            </a:r>
            <a:r>
              <a:rPr lang="de-DE" sz="1400" b="1" dirty="0" err="1">
                <a:solidFill>
                  <a:schemeClr val="tx2"/>
                </a:solidFill>
              </a:rPr>
              <a:t>outcomes</a:t>
            </a:r>
            <a:r>
              <a:rPr lang="de-DE" sz="1400" b="1" dirty="0">
                <a:solidFill>
                  <a:schemeClr val="tx2"/>
                </a:solidFill>
              </a:rPr>
              <a:t> of April 2023 DMA </a:t>
            </a:r>
            <a:r>
              <a:rPr lang="de-DE" sz="1400" b="1" dirty="0" err="1">
                <a:solidFill>
                  <a:schemeClr val="tx2"/>
                </a:solidFill>
              </a:rPr>
              <a:t>strategy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meeting</a:t>
            </a:r>
            <a:endParaRPr lang="de-DE" sz="1400" b="1" dirty="0">
              <a:solidFill>
                <a:schemeClr val="tx2"/>
              </a:solidFill>
            </a:endParaRPr>
          </a:p>
          <a:p>
            <a:pPr>
              <a:spcAft>
                <a:spcPts val="225"/>
              </a:spcAft>
            </a:pPr>
            <a:endParaRPr lang="de-DE" sz="1400" b="1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b="1" dirty="0" err="1">
                <a:solidFill>
                  <a:schemeClr val="tx2"/>
                </a:solidFill>
              </a:rPr>
              <a:t>Adjust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topic</a:t>
            </a:r>
            <a:r>
              <a:rPr lang="de-DE" sz="1400" b="1" dirty="0">
                <a:solidFill>
                  <a:schemeClr val="tx2"/>
                </a:solidFill>
              </a:rPr>
              <a:t> DMA </a:t>
            </a:r>
            <a:r>
              <a:rPr lang="de-DE" sz="1400" b="1" dirty="0" err="1">
                <a:solidFill>
                  <a:schemeClr val="tx2"/>
                </a:solidFill>
              </a:rPr>
              <a:t>to</a:t>
            </a:r>
            <a:r>
              <a:rPr lang="de-DE" sz="1400" b="1" dirty="0">
                <a:solidFill>
                  <a:schemeClr val="tx2"/>
                </a:solidFill>
              </a:rPr>
              <a:t> a </a:t>
            </a:r>
            <a:r>
              <a:rPr lang="de-DE" sz="1400" b="1" dirty="0" err="1">
                <a:solidFill>
                  <a:schemeClr val="tx2"/>
                </a:solidFill>
              </a:rPr>
              <a:t>radically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changed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landscape</a:t>
            </a:r>
            <a:endParaRPr lang="de-DE" sz="1400" b="1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Focus on </a:t>
            </a:r>
            <a:r>
              <a:rPr lang="de-DE" sz="1400" dirty="0" err="1">
                <a:solidFill>
                  <a:schemeClr val="tx2"/>
                </a:solidFill>
              </a:rPr>
              <a:t>excellent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data-driven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science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that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is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sustainable</a:t>
            </a:r>
            <a:endParaRPr lang="de-DE" sz="1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Intelligent </a:t>
            </a:r>
            <a:r>
              <a:rPr lang="de-DE" sz="1400" dirty="0" err="1">
                <a:solidFill>
                  <a:schemeClr val="tx2"/>
                </a:solidFill>
              </a:rPr>
              <a:t>data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reduction</a:t>
            </a:r>
            <a:r>
              <a:rPr lang="de-DE" sz="1400" dirty="0">
                <a:solidFill>
                  <a:schemeClr val="tx2"/>
                </a:solidFill>
              </a:rPr>
              <a:t> for </a:t>
            </a:r>
            <a:r>
              <a:rPr lang="de-DE" sz="1400" dirty="0" err="1">
                <a:solidFill>
                  <a:schemeClr val="tx2"/>
                </a:solidFill>
              </a:rPr>
              <a:t>science</a:t>
            </a:r>
            <a:endParaRPr lang="de-DE" sz="1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Integrated </a:t>
            </a:r>
            <a:r>
              <a:rPr lang="de-DE" sz="1400" dirty="0" err="1">
                <a:solidFill>
                  <a:schemeClr val="tx2"/>
                </a:solidFill>
              </a:rPr>
              <a:t>infrastructure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from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edge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data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center</a:t>
            </a:r>
            <a:endParaRPr lang="de-DE" sz="1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F.A.I.R., open </a:t>
            </a:r>
            <a:r>
              <a:rPr lang="de-DE" sz="1400" dirty="0" err="1">
                <a:solidFill>
                  <a:schemeClr val="tx2"/>
                </a:solidFill>
              </a:rPr>
              <a:t>data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synergies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with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communities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b="1" dirty="0" err="1">
                <a:solidFill>
                  <a:schemeClr val="tx2"/>
                </a:solidFill>
              </a:rPr>
              <a:t>Algorithms</a:t>
            </a:r>
            <a:r>
              <a:rPr lang="de-DE" sz="1400" b="1" dirty="0">
                <a:solidFill>
                  <a:schemeClr val="tx2"/>
                </a:solidFill>
              </a:rPr>
              <a:t> for </a:t>
            </a:r>
            <a:r>
              <a:rPr lang="de-DE" sz="1400" b="1" dirty="0" err="1">
                <a:solidFill>
                  <a:schemeClr val="tx2"/>
                </a:solidFill>
              </a:rPr>
              <a:t>frontier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technologies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science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drivers</a:t>
            </a:r>
            <a:endParaRPr lang="de-DE" sz="1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AI, </a:t>
            </a:r>
            <a:r>
              <a:rPr lang="de-DE" sz="1400" dirty="0" err="1">
                <a:solidFill>
                  <a:schemeClr val="tx2"/>
                </a:solidFill>
              </a:rPr>
              <a:t>Exascale</a:t>
            </a:r>
            <a:r>
              <a:rPr lang="de-DE" sz="1400" dirty="0">
                <a:solidFill>
                  <a:schemeClr val="tx2"/>
                </a:solidFill>
              </a:rPr>
              <a:t>, Quantum, Edge, Cloud, </a:t>
            </a:r>
            <a:r>
              <a:rPr lang="de-DE" sz="1400" dirty="0" err="1">
                <a:solidFill>
                  <a:schemeClr val="tx2"/>
                </a:solidFill>
              </a:rPr>
              <a:t>federated</a:t>
            </a:r>
            <a:r>
              <a:rPr lang="de-DE" sz="1400" dirty="0">
                <a:solidFill>
                  <a:schemeClr val="tx2"/>
                </a:solidFill>
              </a:rPr>
              <a:t>, …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Intelligent </a:t>
            </a:r>
            <a:r>
              <a:rPr lang="de-DE" sz="1400" dirty="0" err="1">
                <a:solidFill>
                  <a:schemeClr val="tx2"/>
                </a:solidFill>
              </a:rPr>
              <a:t>algorithms</a:t>
            </a:r>
            <a:r>
              <a:rPr lang="de-DE" sz="1400" dirty="0">
                <a:solidFill>
                  <a:schemeClr val="tx2"/>
                </a:solidFill>
              </a:rPr>
              <a:t> (</a:t>
            </a:r>
            <a:r>
              <a:rPr lang="de-DE" sz="1400" dirty="0" err="1">
                <a:solidFill>
                  <a:schemeClr val="tx2"/>
                </a:solidFill>
              </a:rPr>
              <a:t>analysis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control</a:t>
            </a:r>
            <a:r>
              <a:rPr lang="de-DE" sz="1400" dirty="0">
                <a:solidFill>
                  <a:schemeClr val="tx2"/>
                </a:solidFill>
              </a:rPr>
              <a:t>, …)</a:t>
            </a: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Sustainable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reusable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solutions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b="1" dirty="0" err="1">
                <a:solidFill>
                  <a:schemeClr val="tx2"/>
                </a:solidFill>
              </a:rPr>
              <a:t>Autonomous</a:t>
            </a:r>
            <a:r>
              <a:rPr lang="de-DE" sz="1400" b="1" dirty="0">
                <a:solidFill>
                  <a:schemeClr val="tx2"/>
                </a:solidFill>
              </a:rPr>
              <a:t>, intelligent, </a:t>
            </a:r>
            <a:r>
              <a:rPr lang="de-DE" sz="1400" b="1" dirty="0" err="1">
                <a:solidFill>
                  <a:schemeClr val="tx2"/>
                </a:solidFill>
              </a:rPr>
              <a:t>integrated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systems</a:t>
            </a:r>
            <a:endParaRPr lang="de-DE" sz="1400" b="1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Combine </a:t>
            </a:r>
            <a:r>
              <a:rPr lang="de-DE" sz="1400" dirty="0" err="1">
                <a:solidFill>
                  <a:schemeClr val="tx2"/>
                </a:solidFill>
              </a:rPr>
              <a:t>machines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experiments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simulations</a:t>
            </a:r>
            <a:r>
              <a:rPr lang="de-DE" sz="1400" dirty="0">
                <a:solidFill>
                  <a:schemeClr val="tx2"/>
                </a:solidFill>
              </a:rPr>
              <a:t> and human </a:t>
            </a:r>
            <a:r>
              <a:rPr lang="de-DE" sz="1400" dirty="0" err="1">
                <a:solidFill>
                  <a:schemeClr val="tx2"/>
                </a:solidFill>
              </a:rPr>
              <a:t>users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steer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towards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discoveries</a:t>
            </a:r>
            <a:endParaRPr lang="de-DE" sz="1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Enable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targeted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challenge-driven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access</a:t>
            </a:r>
            <a:endParaRPr lang="de-DE" sz="1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Connect </a:t>
            </a:r>
            <a:r>
              <a:rPr lang="de-DE" sz="1400" dirty="0" err="1">
                <a:solidFill>
                  <a:schemeClr val="tx2"/>
                </a:solidFill>
              </a:rPr>
              <a:t>facilities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user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communities</a:t>
            </a:r>
            <a:endParaRPr lang="de-DE" sz="1400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Optimize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usage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facilities</a:t>
            </a:r>
            <a:r>
              <a:rPr lang="de-DE" sz="1400" dirty="0">
                <a:solidFill>
                  <a:schemeClr val="tx2"/>
                </a:solidFill>
              </a:rPr>
              <a:t> (</a:t>
            </a:r>
            <a:r>
              <a:rPr lang="de-DE" sz="1400" dirty="0" err="1">
                <a:solidFill>
                  <a:schemeClr val="tx2"/>
                </a:solidFill>
              </a:rPr>
              <a:t>discovery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impact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challenges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energy</a:t>
            </a:r>
            <a:r>
              <a:rPr lang="de-DE" sz="1400" dirty="0">
                <a:solidFill>
                  <a:schemeClr val="tx2"/>
                </a:solidFill>
              </a:rPr>
              <a:t>, …)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POF V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4A153BF-8DFC-4A74-9319-B007D2DF0AD9}"/>
              </a:ext>
            </a:extLst>
          </p:cNvPr>
          <p:cNvSpPr/>
          <p:nvPr/>
        </p:nvSpPr>
        <p:spPr>
          <a:xfrm>
            <a:off x="7308304" y="1870444"/>
            <a:ext cx="1764196" cy="176419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2C6FB59-70B2-485C-AE3B-0A8309BBBA25}"/>
              </a:ext>
            </a:extLst>
          </p:cNvPr>
          <p:cNvSpPr/>
          <p:nvPr/>
        </p:nvSpPr>
        <p:spPr>
          <a:xfrm>
            <a:off x="5652120" y="1870444"/>
            <a:ext cx="1764196" cy="176419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</a:rPr>
              <a:t>Algorithms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8229981-BC7C-4616-82D6-299D43F1000C}"/>
              </a:ext>
            </a:extLst>
          </p:cNvPr>
          <p:cNvSpPr/>
          <p:nvPr/>
        </p:nvSpPr>
        <p:spPr>
          <a:xfrm>
            <a:off x="6480212" y="654923"/>
            <a:ext cx="1764196" cy="176419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F4DAD2D-01A9-4F60-9CD9-5CBBF3F2CCDA}"/>
              </a:ext>
            </a:extLst>
          </p:cNvPr>
          <p:cNvSpPr/>
          <p:nvPr/>
        </p:nvSpPr>
        <p:spPr>
          <a:xfrm>
            <a:off x="6552219" y="1815666"/>
            <a:ext cx="1620180" cy="756084"/>
          </a:xfrm>
          <a:prstGeom prst="rect">
            <a:avLst/>
          </a:prstGeom>
          <a:solidFill>
            <a:srgbClr val="F0781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/>
              <a:t>Autonomous</a:t>
            </a:r>
            <a:r>
              <a:rPr lang="de-DE" sz="1200" dirty="0"/>
              <a:t>, intelligent </a:t>
            </a:r>
            <a:r>
              <a:rPr lang="de-DE" sz="1200" dirty="0" err="1"/>
              <a:t>facilities</a:t>
            </a:r>
            <a:r>
              <a:rPr lang="de-DE" sz="1200" dirty="0"/>
              <a:t> for </a:t>
            </a:r>
            <a:r>
              <a:rPr lang="de-DE" sz="1200" dirty="0" err="1"/>
              <a:t>data-driven</a:t>
            </a:r>
            <a:r>
              <a:rPr lang="de-DE" sz="1200" dirty="0"/>
              <a:t> </a:t>
            </a:r>
            <a:r>
              <a:rPr lang="de-DE" sz="1200" dirty="0" err="1"/>
              <a:t>science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2613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691200"/>
            <a:ext cx="8424000" cy="266400"/>
          </a:xfrm>
        </p:spPr>
        <p:txBody>
          <a:bodyPr/>
          <a:lstStyle/>
          <a:p>
            <a:r>
              <a:rPr lang="de-DE" dirty="0"/>
              <a:t>Looking </a:t>
            </a:r>
            <a:r>
              <a:rPr lang="de-DE" dirty="0" err="1"/>
              <a:t>forward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C4436CB-A6A8-446A-849E-90343B4ECF8A}"/>
              </a:ext>
            </a:extLst>
          </p:cNvPr>
          <p:cNvSpPr txBox="1"/>
          <p:nvPr/>
        </p:nvSpPr>
        <p:spPr>
          <a:xfrm>
            <a:off x="362784" y="1707654"/>
            <a:ext cx="84936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5AA0"/>
                </a:solidFill>
              </a:rPr>
              <a:t>„</a:t>
            </a:r>
            <a:r>
              <a:rPr lang="de-DE" sz="1400" b="1" dirty="0" err="1">
                <a:solidFill>
                  <a:srgbClr val="005AA0"/>
                </a:solidFill>
              </a:rPr>
              <a:t>Targeted</a:t>
            </a:r>
            <a:r>
              <a:rPr lang="de-DE" sz="1400" b="1" dirty="0">
                <a:solidFill>
                  <a:srgbClr val="005AA0"/>
                </a:solidFill>
              </a:rPr>
              <a:t> </a:t>
            </a:r>
            <a:r>
              <a:rPr lang="de-DE" sz="1400" b="1" dirty="0" err="1">
                <a:solidFill>
                  <a:srgbClr val="005AA0"/>
                </a:solidFill>
              </a:rPr>
              <a:t>challenge-driven</a:t>
            </a:r>
            <a:r>
              <a:rPr lang="de-DE" sz="1400" b="1" dirty="0">
                <a:solidFill>
                  <a:srgbClr val="005AA0"/>
                </a:solidFill>
              </a:rPr>
              <a:t> </a:t>
            </a:r>
            <a:r>
              <a:rPr lang="de-DE" sz="1400" b="1" dirty="0" err="1">
                <a:solidFill>
                  <a:srgbClr val="005AA0"/>
                </a:solidFill>
              </a:rPr>
              <a:t>access</a:t>
            </a:r>
            <a:r>
              <a:rPr lang="de-DE" sz="1400" b="1" dirty="0">
                <a:solidFill>
                  <a:srgbClr val="005AA0"/>
                </a:solidFill>
              </a:rPr>
              <a:t>“ </a:t>
            </a:r>
            <a:r>
              <a:rPr lang="de-DE" sz="1400" dirty="0" err="1"/>
              <a:t>enabled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>
                <a:solidFill>
                  <a:srgbClr val="005AA0"/>
                </a:solidFill>
              </a:rPr>
              <a:t>„</a:t>
            </a:r>
            <a:r>
              <a:rPr lang="de-DE" sz="1400" b="1" dirty="0">
                <a:solidFill>
                  <a:srgbClr val="005AA0"/>
                </a:solidFill>
              </a:rPr>
              <a:t>intelligent, </a:t>
            </a:r>
            <a:r>
              <a:rPr lang="de-DE" sz="1400" b="1" dirty="0" err="1">
                <a:solidFill>
                  <a:srgbClr val="005AA0"/>
                </a:solidFill>
              </a:rPr>
              <a:t>autonomous</a:t>
            </a:r>
            <a:r>
              <a:rPr lang="de-DE" sz="1400" b="1" dirty="0">
                <a:solidFill>
                  <a:srgbClr val="005AA0"/>
                </a:solidFill>
              </a:rPr>
              <a:t>, </a:t>
            </a:r>
            <a:r>
              <a:rPr lang="de-DE" sz="1400" b="1" dirty="0" err="1">
                <a:solidFill>
                  <a:srgbClr val="005AA0"/>
                </a:solidFill>
              </a:rPr>
              <a:t>integrated</a:t>
            </a:r>
            <a:r>
              <a:rPr lang="de-DE" sz="1400" b="1" dirty="0">
                <a:solidFill>
                  <a:srgbClr val="005AA0"/>
                </a:solidFill>
              </a:rPr>
              <a:t> </a:t>
            </a:r>
            <a:r>
              <a:rPr lang="de-DE" sz="1400" b="1" dirty="0" err="1">
                <a:solidFill>
                  <a:srgbClr val="005AA0"/>
                </a:solidFill>
              </a:rPr>
              <a:t>facilities</a:t>
            </a:r>
            <a:r>
              <a:rPr lang="de-DE" sz="1400" b="1" dirty="0">
                <a:solidFill>
                  <a:srgbClr val="005AA0"/>
                </a:solidFill>
              </a:rPr>
              <a:t>“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/>
              <a:t>Focus on </a:t>
            </a:r>
            <a:r>
              <a:rPr lang="de-DE" sz="1400" b="1" dirty="0" err="1"/>
              <a:t>data-driven</a:t>
            </a:r>
            <a:r>
              <a:rPr lang="de-DE" sz="1400" b="1" dirty="0"/>
              <a:t> </a:t>
            </a:r>
            <a:r>
              <a:rPr lang="de-DE" sz="1400" b="1" dirty="0" err="1"/>
              <a:t>science</a:t>
            </a:r>
            <a:r>
              <a:rPr lang="de-DE" sz="1400" dirty="0"/>
              <a:t> </a:t>
            </a:r>
            <a:r>
              <a:rPr lang="de-DE" sz="1400" dirty="0" err="1"/>
              <a:t>across</a:t>
            </a:r>
            <a:r>
              <a:rPr lang="de-DE" sz="1400" dirty="0"/>
              <a:t> </a:t>
            </a:r>
            <a:r>
              <a:rPr lang="de-DE" sz="1400" dirty="0" err="1"/>
              <a:t>user</a:t>
            </a:r>
            <a:r>
              <a:rPr lang="de-DE" sz="1400" dirty="0"/>
              <a:t> </a:t>
            </a:r>
            <a:r>
              <a:rPr lang="de-DE" sz="1400" dirty="0" err="1"/>
              <a:t>communities</a:t>
            </a:r>
            <a:r>
              <a:rPr lang="de-DE" sz="1400" dirty="0"/>
              <a:t>, </a:t>
            </a:r>
            <a:r>
              <a:rPr lang="de-DE" sz="1400" dirty="0" err="1"/>
              <a:t>taking</a:t>
            </a:r>
            <a:r>
              <a:rPr lang="de-DE" sz="1400" dirty="0"/>
              <a:t> </a:t>
            </a:r>
            <a:r>
              <a:rPr lang="de-DE" sz="1400" dirty="0" err="1"/>
              <a:t>up</a:t>
            </a:r>
            <a:r>
              <a:rPr lang="de-DE" sz="1400" dirty="0"/>
              <a:t> </a:t>
            </a:r>
            <a:r>
              <a:rPr lang="de-DE" sz="1400" dirty="0" err="1"/>
              <a:t>challenges</a:t>
            </a:r>
            <a:r>
              <a:rPr lang="de-DE" sz="1400" dirty="0"/>
              <a:t>, </a:t>
            </a:r>
            <a:r>
              <a:rPr lang="de-DE" sz="1400" dirty="0" err="1"/>
              <a:t>enabling</a:t>
            </a:r>
            <a:r>
              <a:rPr lang="de-DE" sz="1400" dirty="0"/>
              <a:t> </a:t>
            </a:r>
            <a:r>
              <a:rPr lang="de-DE" sz="1400" dirty="0" err="1"/>
              <a:t>discoveries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/>
              <a:t>Frontier </a:t>
            </a:r>
            <a:r>
              <a:rPr lang="de-DE" sz="1400" b="1" dirty="0" err="1"/>
              <a:t>science</a:t>
            </a:r>
            <a:r>
              <a:rPr lang="de-DE" sz="1400" b="1" dirty="0"/>
              <a:t> </a:t>
            </a:r>
            <a:r>
              <a:rPr lang="de-DE" sz="1400" b="1" dirty="0" err="1"/>
              <a:t>through</a:t>
            </a:r>
            <a:r>
              <a:rPr lang="de-DE" sz="1400" b="1" dirty="0"/>
              <a:t> </a:t>
            </a:r>
            <a:r>
              <a:rPr lang="de-DE" sz="1400" b="1" dirty="0" err="1"/>
              <a:t>use</a:t>
            </a:r>
            <a:r>
              <a:rPr lang="de-DE" sz="1400" b="1" dirty="0"/>
              <a:t> of </a:t>
            </a:r>
            <a:r>
              <a:rPr lang="de-DE" sz="1400" b="1" dirty="0" err="1"/>
              <a:t>frontier</a:t>
            </a:r>
            <a:r>
              <a:rPr lang="de-DE" sz="1400" b="1" dirty="0"/>
              <a:t> </a:t>
            </a:r>
            <a:r>
              <a:rPr lang="de-DE" sz="1400" b="1" dirty="0" err="1"/>
              <a:t>technologies</a:t>
            </a:r>
            <a:r>
              <a:rPr lang="de-DE" sz="1400" dirty="0"/>
              <a:t> (AI, </a:t>
            </a:r>
            <a:r>
              <a:rPr lang="de-DE" sz="1400" dirty="0" err="1"/>
              <a:t>Exascale</a:t>
            </a:r>
            <a:r>
              <a:rPr lang="de-DE" sz="1400" dirty="0"/>
              <a:t>, Quantum, Edge, Cloud)</a:t>
            </a: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1" dirty="0"/>
              <a:t>Intelligent, </a:t>
            </a:r>
            <a:r>
              <a:rPr lang="de-DE" sz="1400" b="1" dirty="0" err="1"/>
              <a:t>target-driven</a:t>
            </a:r>
            <a:r>
              <a:rPr lang="de-DE" sz="1400" b="1" dirty="0"/>
              <a:t> </a:t>
            </a:r>
            <a:r>
              <a:rPr lang="de-DE" sz="1400" b="1" dirty="0" err="1"/>
              <a:t>facility</a:t>
            </a:r>
            <a:r>
              <a:rPr lang="de-DE" sz="1400" b="1" dirty="0"/>
              <a:t> </a:t>
            </a:r>
            <a:r>
              <a:rPr lang="de-DE" sz="1400" b="1" dirty="0" err="1"/>
              <a:t>operation</a:t>
            </a:r>
            <a:r>
              <a:rPr lang="de-DE" sz="1400" dirty="0"/>
              <a:t> </a:t>
            </a:r>
            <a:r>
              <a:rPr lang="de-DE" sz="1400" dirty="0" err="1"/>
              <a:t>enabled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AI-integration of Machines, Experiments &amp; </a:t>
            </a:r>
            <a:r>
              <a:rPr lang="de-DE" sz="1400" dirty="0" err="1"/>
              <a:t>Simulations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6131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691200"/>
            <a:ext cx="8424000" cy="266400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328ECF3-F722-4FBC-9A0C-81E808A5C9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55626"/>
            <a:ext cx="3925193" cy="2448272"/>
          </a:xfrm>
          <a:prstGeom prst="rect">
            <a:avLst/>
          </a:prstGeom>
          <a:noFill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1B783F9-A5F2-40B7-8BFF-2BBEAD925E3D}"/>
              </a:ext>
            </a:extLst>
          </p:cNvPr>
          <p:cNvSpPr txBox="1"/>
          <p:nvPr/>
        </p:nvSpPr>
        <p:spPr>
          <a:xfrm>
            <a:off x="4463988" y="1419622"/>
            <a:ext cx="4356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>
                <a:solidFill>
                  <a:schemeClr val="tx2"/>
                </a:solidFill>
              </a:rPr>
              <a:t>Autonomous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accelerators</a:t>
            </a:r>
            <a:endParaRPr lang="de-DE" sz="1400" b="1" dirty="0">
              <a:solidFill>
                <a:schemeClr val="tx2"/>
              </a:solidFill>
            </a:endParaRPr>
          </a:p>
          <a:p>
            <a:endParaRPr lang="de-DE" sz="1400" b="1" dirty="0">
              <a:solidFill>
                <a:schemeClr val="tx2"/>
              </a:solidFill>
            </a:endParaRPr>
          </a:p>
          <a:p>
            <a:r>
              <a:rPr lang="de-DE" sz="1400" dirty="0" err="1">
                <a:solidFill>
                  <a:schemeClr val="tx2"/>
                </a:solidFill>
              </a:rPr>
              <a:t>Prototypes</a:t>
            </a:r>
            <a:r>
              <a:rPr lang="de-DE" sz="1400">
                <a:solidFill>
                  <a:schemeClr val="tx2"/>
                </a:solidFill>
              </a:rPr>
              <a:t> towards</a:t>
            </a:r>
            <a:r>
              <a:rPr lang="de-DE" sz="1400" dirty="0">
                <a:solidFill>
                  <a:schemeClr val="tx2"/>
                </a:solidFill>
              </a:rPr>
              <a:t> fully </a:t>
            </a:r>
            <a:r>
              <a:rPr lang="de-DE" sz="1400" dirty="0" err="1">
                <a:solidFill>
                  <a:schemeClr val="tx2"/>
                </a:solidFill>
              </a:rPr>
              <a:t>autonomous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self-optimizing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accelerators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using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machine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learning</a:t>
            </a:r>
            <a:r>
              <a:rPr lang="de-DE" sz="14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76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691200"/>
            <a:ext cx="8424000" cy="266400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B783F9-A5F2-40B7-8BFF-2BBEAD925E3D}"/>
              </a:ext>
            </a:extLst>
          </p:cNvPr>
          <p:cNvSpPr txBox="1"/>
          <p:nvPr/>
        </p:nvSpPr>
        <p:spPr>
          <a:xfrm>
            <a:off x="4463988" y="1419622"/>
            <a:ext cx="43564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PLASMAPEPSC Center of Excellence</a:t>
            </a:r>
          </a:p>
          <a:p>
            <a:endParaRPr lang="de-DE" sz="1400" b="1" dirty="0">
              <a:solidFill>
                <a:schemeClr val="tx2"/>
              </a:solidFill>
            </a:endParaRPr>
          </a:p>
          <a:p>
            <a:r>
              <a:rPr lang="de-DE" sz="1400" dirty="0" err="1">
                <a:solidFill>
                  <a:schemeClr val="tx2"/>
                </a:solidFill>
              </a:rPr>
              <a:t>One</a:t>
            </a:r>
            <a:r>
              <a:rPr lang="de-DE" sz="1400" dirty="0">
                <a:solidFill>
                  <a:schemeClr val="tx2"/>
                </a:solidFill>
              </a:rPr>
              <a:t> of 4 European Centers of Excellence for </a:t>
            </a:r>
            <a:r>
              <a:rPr lang="de-DE" sz="1400" dirty="0" err="1">
                <a:solidFill>
                  <a:schemeClr val="tx2"/>
                </a:solidFill>
              </a:rPr>
              <a:t>Exascale</a:t>
            </a:r>
            <a:r>
              <a:rPr lang="de-DE" sz="1400" dirty="0">
                <a:solidFill>
                  <a:schemeClr val="tx2"/>
                </a:solidFill>
              </a:rPr>
              <a:t> Computing on Plasma </a:t>
            </a:r>
            <a:r>
              <a:rPr lang="de-DE" sz="1400" dirty="0" err="1">
                <a:solidFill>
                  <a:schemeClr val="tx2"/>
                </a:solidFill>
              </a:rPr>
              <a:t>Simulations</a:t>
            </a:r>
            <a:r>
              <a:rPr lang="de-DE" sz="1400" dirty="0">
                <a:solidFill>
                  <a:schemeClr val="tx2"/>
                </a:solidFill>
              </a:rPr>
              <a:t> for </a:t>
            </a:r>
            <a:r>
              <a:rPr lang="de-DE" sz="1400" dirty="0" err="1">
                <a:solidFill>
                  <a:schemeClr val="tx2"/>
                </a:solidFill>
              </a:rPr>
              <a:t>next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generation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supercomputers</a:t>
            </a:r>
            <a:r>
              <a:rPr lang="de-DE" sz="1400" dirty="0">
                <a:solidFill>
                  <a:schemeClr val="tx2"/>
                </a:solidFill>
              </a:rPr>
              <a:t> in Europe. Close </a:t>
            </a:r>
            <a:r>
              <a:rPr lang="de-DE" sz="1400" dirty="0" err="1">
                <a:solidFill>
                  <a:schemeClr val="tx2"/>
                </a:solidFill>
              </a:rPr>
              <a:t>collaboration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between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laser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plasma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fusion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community</a:t>
            </a:r>
            <a:r>
              <a:rPr lang="de-DE" sz="1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6" name="Picture 2" descr="https://img1.wsimg.com/isteam/ip/f5123e6c-a591-4b67-9707-a06806f6ced3/PIConGPU-Simulation.png/:/cr=t:0%25,l:0%25,w:100%25,h:100%25/rs=w:400,cg:true">
            <a:extLst>
              <a:ext uri="{FF2B5EF4-FFF2-40B4-BE49-F238E27FC236}">
                <a16:creationId xmlns:a16="http://schemas.microsoft.com/office/drawing/2014/main" id="{CA91D5BD-D6B3-482D-805B-01D9274AC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599642"/>
            <a:ext cx="3810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0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58775" y="691200"/>
            <a:ext cx="8424000" cy="266400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do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B783F9-A5F2-40B7-8BFF-2BBEAD925E3D}"/>
              </a:ext>
            </a:extLst>
          </p:cNvPr>
          <p:cNvSpPr txBox="1"/>
          <p:nvPr/>
        </p:nvSpPr>
        <p:spPr>
          <a:xfrm>
            <a:off x="4463988" y="1419622"/>
            <a:ext cx="4356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Quantum Computing for </a:t>
            </a:r>
            <a:r>
              <a:rPr lang="de-DE" sz="1400" b="1" dirty="0" err="1">
                <a:solidFill>
                  <a:schemeClr val="tx2"/>
                </a:solidFill>
              </a:rPr>
              <a:t>Particle</a:t>
            </a:r>
            <a:r>
              <a:rPr lang="de-DE" sz="1400" b="1" dirty="0">
                <a:solidFill>
                  <a:schemeClr val="tx2"/>
                </a:solidFill>
              </a:rPr>
              <a:t> Physics</a:t>
            </a:r>
          </a:p>
          <a:p>
            <a:endParaRPr lang="de-DE" sz="1400" b="1" dirty="0">
              <a:solidFill>
                <a:schemeClr val="tx2"/>
              </a:solidFill>
            </a:endParaRPr>
          </a:p>
          <a:p>
            <a:r>
              <a:rPr lang="de-DE" sz="1400" dirty="0">
                <a:solidFill>
                  <a:schemeClr val="tx2"/>
                </a:solidFill>
              </a:rPr>
              <a:t>Quantum Generative </a:t>
            </a:r>
            <a:r>
              <a:rPr lang="de-DE" sz="1400" dirty="0" err="1">
                <a:solidFill>
                  <a:schemeClr val="tx2"/>
                </a:solidFill>
              </a:rPr>
              <a:t>Adverserial</a:t>
            </a:r>
            <a:r>
              <a:rPr lang="de-DE" sz="1400" dirty="0">
                <a:solidFill>
                  <a:schemeClr val="tx2"/>
                </a:solidFill>
              </a:rPr>
              <a:t> Networks for fast </a:t>
            </a:r>
            <a:r>
              <a:rPr lang="de-DE" sz="1400" dirty="0" err="1">
                <a:solidFill>
                  <a:schemeClr val="tx2"/>
                </a:solidFill>
              </a:rPr>
              <a:t>detector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simulations</a:t>
            </a:r>
            <a:r>
              <a:rPr lang="de-DE" sz="1400" dirty="0">
                <a:solidFill>
                  <a:schemeClr val="tx2"/>
                </a:solidFill>
              </a:rPr>
              <a:t> in </a:t>
            </a:r>
            <a:r>
              <a:rPr lang="de-DE" sz="1400" dirty="0" err="1">
                <a:solidFill>
                  <a:schemeClr val="tx2"/>
                </a:solidFill>
              </a:rPr>
              <a:t>Particle</a:t>
            </a:r>
            <a:r>
              <a:rPr lang="de-DE" sz="1400" dirty="0">
                <a:solidFill>
                  <a:schemeClr val="tx2"/>
                </a:solidFill>
              </a:rPr>
              <a:t> Physics.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DB2952-A2C5-4440-8F83-09A0D1C81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1332200"/>
            <a:ext cx="3828019" cy="32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9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Digitalisation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FD20315F-7FBC-4953-8DC9-9D56CDF9E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54" t="11602" r="40698" b="1869"/>
          <a:stretch/>
        </p:blipFill>
        <p:spPr>
          <a:xfrm>
            <a:off x="364109" y="1239601"/>
            <a:ext cx="2701119" cy="3816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3E80F8BE-EA22-443A-B1D8-A81C9BD2014E}"/>
              </a:ext>
            </a:extLst>
          </p:cNvPr>
          <p:cNvSpPr/>
          <p:nvPr/>
        </p:nvSpPr>
        <p:spPr>
          <a:xfrm>
            <a:off x="3959932" y="1373106"/>
            <a:ext cx="4608512" cy="3404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</a:rPr>
              <a:t>A digitalisation strategy aligned with all Helmholtz </a:t>
            </a:r>
            <a:r>
              <a:rPr lang="en-GB" sz="1400" dirty="0" err="1">
                <a:solidFill>
                  <a:schemeClr val="bg1"/>
                </a:solidFill>
              </a:rPr>
              <a:t>centers</a:t>
            </a:r>
            <a:r>
              <a:rPr lang="en-GB" sz="1400" dirty="0">
                <a:solidFill>
                  <a:schemeClr val="bg1"/>
                </a:solidFill>
              </a:rPr>
              <a:t> in Matter for the whole Research Field.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</a:rPr>
              <a:t>Set up for cross research field collaboration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</a:rPr>
              <a:t>Fitting to the strategic position paper “</a:t>
            </a:r>
            <a:r>
              <a:rPr lang="en-GB" sz="1400" dirty="0" err="1">
                <a:solidFill>
                  <a:schemeClr val="bg1"/>
                </a:solidFill>
              </a:rPr>
              <a:t>Digitalisierungsstrategie</a:t>
            </a:r>
            <a:r>
              <a:rPr lang="en-GB" sz="1400" dirty="0">
                <a:solidFill>
                  <a:schemeClr val="bg1"/>
                </a:solidFill>
              </a:rPr>
              <a:t> der </a:t>
            </a:r>
            <a:r>
              <a:rPr lang="en-GB" sz="1400" dirty="0" err="1">
                <a:solidFill>
                  <a:schemeClr val="bg1"/>
                </a:solidFill>
              </a:rPr>
              <a:t>Helmholtzgemeinschaft</a:t>
            </a:r>
            <a:r>
              <a:rPr lang="en-GB" sz="1400" dirty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</a:rPr>
              <a:t>Concrete measures to reach the goals of the strategy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17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Digitalisation</a:t>
            </a:r>
            <a:r>
              <a:rPr lang="de-DE" dirty="0"/>
              <a:t> </a:t>
            </a:r>
            <a:r>
              <a:rPr lang="de-DE" dirty="0" err="1"/>
              <a:t>Strategy</a:t>
            </a:r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AF22F-8A17-40C1-8E23-35B869849D6B}"/>
              </a:ext>
            </a:extLst>
          </p:cNvPr>
          <p:cNvSpPr/>
          <p:nvPr/>
        </p:nvSpPr>
        <p:spPr>
          <a:xfrm>
            <a:off x="358777" y="1203598"/>
            <a:ext cx="85697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en-GB" sz="1050" b="1" dirty="0">
                <a:solidFill>
                  <a:srgbClr val="22B0F8"/>
                </a:solidFill>
              </a:rPr>
              <a:t>Enabling frontier science </a:t>
            </a:r>
            <a:r>
              <a:rPr lang="en-GB" sz="1050" b="1" dirty="0">
                <a:solidFill>
                  <a:srgbClr val="002864"/>
                </a:solidFill>
              </a:rPr>
              <a:t>through federated compute, data and service infrastructures across centres and communities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Sustaining technological leadership </a:t>
            </a:r>
            <a:r>
              <a:rPr lang="de-DE" sz="1050" b="1" dirty="0">
                <a:solidFill>
                  <a:srgbClr val="002864"/>
                </a:solidFill>
              </a:rPr>
              <a:t>in scientific simulation, data analytics and machine/experiment control through cutting edge technologies such as AI, Exascale and Quantum Computing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Providing an integrated support infrastructure</a:t>
            </a:r>
            <a:r>
              <a:rPr lang="de-DE" sz="1050" b="1" dirty="0">
                <a:solidFill>
                  <a:srgbClr val="002864"/>
                </a:solidFill>
              </a:rPr>
              <a:t> for the diverse user communities of our research infrastructure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Supporting user communities </a:t>
            </a:r>
            <a:r>
              <a:rPr lang="de-DE" sz="1050" b="1" dirty="0">
                <a:solidFill>
                  <a:srgbClr val="002864"/>
                </a:solidFill>
              </a:rPr>
              <a:t>in disseminating and using scientific data in an open, sustainable and F.A.I.R. way (Open Science!)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en-GB" sz="1050" b="1" dirty="0">
                <a:solidFill>
                  <a:srgbClr val="22B0F8"/>
                </a:solidFill>
              </a:rPr>
              <a:t>Developing and building large-scale research infrastructures </a:t>
            </a:r>
            <a:r>
              <a:rPr lang="en-GB" sz="1050" b="1" dirty="0">
                <a:solidFill>
                  <a:srgbClr val="002864"/>
                </a:solidFill>
              </a:rPr>
              <a:t>using modern IT technologies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Developing and using intelligent and </a:t>
            </a:r>
            <a:r>
              <a:rPr lang="de-DE" sz="1050" b="1" dirty="0" err="1">
                <a:solidFill>
                  <a:srgbClr val="22B0F8"/>
                </a:solidFill>
              </a:rPr>
              <a:t>autonomous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 err="1">
                <a:solidFill>
                  <a:srgbClr val="22B0F8"/>
                </a:solidFill>
              </a:rPr>
              <a:t>systems</a:t>
            </a:r>
            <a:r>
              <a:rPr lang="de-DE" sz="1050" b="1" dirty="0">
                <a:solidFill>
                  <a:srgbClr val="22B0F8"/>
                </a:solidFill>
              </a:rPr>
              <a:t> </a:t>
            </a:r>
            <a:r>
              <a:rPr lang="de-DE" sz="1050" b="1" dirty="0">
                <a:solidFill>
                  <a:srgbClr val="002864"/>
                </a:solidFill>
              </a:rPr>
              <a:t>for </a:t>
            </a:r>
            <a:r>
              <a:rPr lang="de-DE" sz="1050" b="1" dirty="0" err="1">
                <a:solidFill>
                  <a:srgbClr val="002864"/>
                </a:solidFill>
              </a:rPr>
              <a:t>maintenance</a:t>
            </a:r>
            <a:r>
              <a:rPr lang="de-DE" sz="1050" b="1" dirty="0">
                <a:solidFill>
                  <a:srgbClr val="002864"/>
                </a:solidFill>
              </a:rPr>
              <a:t>/</a:t>
            </a:r>
            <a:r>
              <a:rPr lang="de-DE" sz="1050" b="1" dirty="0" err="1">
                <a:solidFill>
                  <a:srgbClr val="002864"/>
                </a:solidFill>
              </a:rPr>
              <a:t>operation</a:t>
            </a:r>
            <a:r>
              <a:rPr lang="de-DE" sz="1050" b="1" dirty="0">
                <a:solidFill>
                  <a:srgbClr val="002864"/>
                </a:solidFill>
              </a:rPr>
              <a:t> of machines, </a:t>
            </a:r>
            <a:r>
              <a:rPr lang="de-DE" sz="1050" b="1" dirty="0" err="1">
                <a:solidFill>
                  <a:srgbClr val="002864"/>
                </a:solidFill>
              </a:rPr>
              <a:t>instruments</a:t>
            </a:r>
            <a:r>
              <a:rPr lang="de-DE" sz="1050" b="1" dirty="0">
                <a:solidFill>
                  <a:srgbClr val="002864"/>
                </a:solidFill>
              </a:rPr>
              <a:t> &amp; </a:t>
            </a:r>
            <a:r>
              <a:rPr lang="de-DE" sz="1050" b="1" dirty="0" err="1">
                <a:solidFill>
                  <a:srgbClr val="002864"/>
                </a:solidFill>
              </a:rPr>
              <a:t>experiments</a:t>
            </a: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Using resources sustainably</a:t>
            </a:r>
            <a:r>
              <a:rPr lang="de-DE" sz="1050" b="1" dirty="0">
                <a:solidFill>
                  <a:srgbClr val="002864"/>
                </a:solidFill>
              </a:rPr>
              <a:t>, from energy to materials, from data to software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de-DE" sz="1050" b="1" dirty="0">
                <a:solidFill>
                  <a:srgbClr val="22B0F8"/>
                </a:solidFill>
              </a:rPr>
              <a:t>Fostering the careers of young researchers </a:t>
            </a:r>
            <a:r>
              <a:rPr lang="de-DE" sz="1050" b="1" dirty="0">
                <a:solidFill>
                  <a:srgbClr val="002864"/>
                </a:solidFill>
              </a:rPr>
              <a:t>in computer, information and data science</a:t>
            </a:r>
          </a:p>
          <a:p>
            <a:pPr marL="1543050" lvl="3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en-GB" sz="1050" b="1" dirty="0">
                <a:solidFill>
                  <a:srgbClr val="22B0F8"/>
                </a:solidFill>
              </a:rPr>
              <a:t>Cooperating with industry partners</a:t>
            </a:r>
            <a:r>
              <a:rPr lang="en-GB" sz="1050" b="1" dirty="0">
                <a:solidFill>
                  <a:srgbClr val="002864"/>
                </a:solidFill>
              </a:rPr>
              <a:t> on applied research</a:t>
            </a: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endParaRPr lang="de-DE" sz="1050" b="1" dirty="0">
              <a:solidFill>
                <a:srgbClr val="002864"/>
              </a:solidFill>
            </a:endParaRPr>
          </a:p>
          <a:p>
            <a:pPr marL="171450" indent="-171450">
              <a:spcAft>
                <a:spcPts val="225"/>
              </a:spcAft>
              <a:buFont typeface="+mj-lt"/>
              <a:buAutoNum type="arabicPeriod"/>
            </a:pPr>
            <a:r>
              <a:rPr lang="en-GB" sz="1050" b="1" dirty="0">
                <a:solidFill>
                  <a:srgbClr val="22B0F8"/>
                </a:solidFill>
              </a:rPr>
              <a:t>Growing transfer of knowledge and technologies </a:t>
            </a:r>
            <a:r>
              <a:rPr lang="en-GB" sz="1050" b="1" dirty="0">
                <a:solidFill>
                  <a:srgbClr val="002864"/>
                </a:solidFill>
              </a:rPr>
              <a:t>to industry and society both nationally and internationally</a:t>
            </a:r>
            <a:endParaRPr lang="de-DE" sz="1050" b="1" dirty="0">
              <a:solidFill>
                <a:srgbClr val="002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5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Status 2023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43B36D-5760-4252-858E-CEBE5135D00B}"/>
              </a:ext>
            </a:extLst>
          </p:cNvPr>
          <p:cNvSpPr/>
          <p:nvPr/>
        </p:nvSpPr>
        <p:spPr>
          <a:xfrm>
            <a:off x="358777" y="1203598"/>
            <a:ext cx="8569708" cy="3072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de-DE" sz="1400" b="1" dirty="0">
                <a:solidFill>
                  <a:schemeClr val="tx2"/>
                </a:solidFill>
              </a:rPr>
              <a:t>In </a:t>
            </a:r>
            <a:r>
              <a:rPr lang="de-DE" sz="1400" b="1" dirty="0" err="1">
                <a:solidFill>
                  <a:schemeClr val="tx2"/>
                </a:solidFill>
              </a:rPr>
              <a:t>general</a:t>
            </a:r>
            <a:endParaRPr lang="de-DE" sz="1400" b="1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DMA </a:t>
            </a:r>
            <a:r>
              <a:rPr lang="de-DE" sz="1400" dirty="0" err="1">
                <a:solidFill>
                  <a:schemeClr val="tx2"/>
                </a:solidFill>
              </a:rPr>
              <a:t>is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smallest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topic</a:t>
            </a:r>
            <a:r>
              <a:rPr lang="de-DE" sz="1400" dirty="0">
                <a:solidFill>
                  <a:schemeClr val="tx2"/>
                </a:solidFill>
              </a:rPr>
              <a:t> in MT.</a:t>
            </a:r>
          </a:p>
          <a:p>
            <a:pPr marL="285750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Many </a:t>
            </a:r>
            <a:r>
              <a:rPr lang="de-DE" sz="1400" dirty="0" err="1">
                <a:solidFill>
                  <a:schemeClr val="tx2"/>
                </a:solidFill>
              </a:rPr>
              <a:t>activities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funded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by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third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party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funding</a:t>
            </a:r>
            <a:r>
              <a:rPr lang="de-DE" sz="1400" dirty="0">
                <a:solidFill>
                  <a:schemeClr val="tx2"/>
                </a:solidFill>
              </a:rPr>
              <a:t> such </a:t>
            </a:r>
            <a:r>
              <a:rPr lang="de-DE" sz="1400" dirty="0" err="1">
                <a:solidFill>
                  <a:schemeClr val="tx2"/>
                </a:solidFill>
              </a:rPr>
              <a:t>as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Innopool</a:t>
            </a:r>
            <a:r>
              <a:rPr lang="de-DE" sz="1400" dirty="0">
                <a:solidFill>
                  <a:schemeClr val="tx2"/>
                </a:solidFill>
              </a:rPr>
              <a:t> (DATA-X, ACCLAIM, …), Pakt (ROCK-IT, …), Inkubator (Helmholtz.AI, HIFIS, HIP, HMC, HIDA), NFDI (PUNCH, DAPHNE, BASE, …), </a:t>
            </a:r>
            <a:r>
              <a:rPr lang="de-DE" sz="1400" dirty="0" err="1">
                <a:solidFill>
                  <a:schemeClr val="tx2"/>
                </a:solidFill>
              </a:rPr>
              <a:t>ErUM</a:t>
            </a:r>
            <a:r>
              <a:rPr lang="de-DE" sz="1400" dirty="0">
                <a:solidFill>
                  <a:schemeClr val="tx2"/>
                </a:solidFill>
              </a:rPr>
              <a:t>(-Data), </a:t>
            </a:r>
            <a:r>
              <a:rPr lang="de-DE" sz="1400" dirty="0" err="1">
                <a:solidFill>
                  <a:schemeClr val="tx2"/>
                </a:solidFill>
              </a:rPr>
              <a:t>EuroHPC</a:t>
            </a:r>
            <a:r>
              <a:rPr lang="de-DE" sz="1400" dirty="0">
                <a:solidFill>
                  <a:schemeClr val="tx2"/>
                </a:solidFill>
              </a:rPr>
              <a:t> (</a:t>
            </a:r>
            <a:r>
              <a:rPr lang="de-DE" sz="1400" dirty="0" err="1">
                <a:solidFill>
                  <a:schemeClr val="tx2"/>
                </a:solidFill>
              </a:rPr>
              <a:t>PlasmaPEPSC</a:t>
            </a:r>
            <a:r>
              <a:rPr lang="de-DE" sz="1400" dirty="0">
                <a:solidFill>
                  <a:schemeClr val="tx2"/>
                </a:solidFill>
              </a:rPr>
              <a:t>, …) and </a:t>
            </a:r>
            <a:r>
              <a:rPr lang="de-DE" sz="1400" dirty="0" err="1">
                <a:solidFill>
                  <a:schemeClr val="tx2"/>
                </a:solidFill>
              </a:rPr>
              <a:t>more</a:t>
            </a:r>
            <a:r>
              <a:rPr lang="de-DE" sz="1400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chemeClr val="tx2"/>
                </a:solidFill>
              </a:rPr>
              <a:t>Only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part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these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activities</a:t>
            </a:r>
            <a:r>
              <a:rPr lang="de-DE" sz="1400" dirty="0">
                <a:solidFill>
                  <a:schemeClr val="tx2"/>
                </a:solidFill>
              </a:rPr>
              <a:t> will </a:t>
            </a:r>
            <a:r>
              <a:rPr lang="de-DE" sz="1400" dirty="0" err="1">
                <a:solidFill>
                  <a:schemeClr val="tx2"/>
                </a:solidFill>
              </a:rPr>
              <a:t>be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sustainable</a:t>
            </a:r>
            <a:r>
              <a:rPr lang="de-DE" sz="1400" dirty="0">
                <a:solidFill>
                  <a:schemeClr val="tx2"/>
                </a:solidFill>
              </a:rPr>
              <a:t> (Inkubator, NFDI?, …)</a:t>
            </a:r>
          </a:p>
          <a:p>
            <a:pPr marL="285750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Many of </a:t>
            </a:r>
            <a:r>
              <a:rPr lang="de-DE" sz="1400" dirty="0" err="1">
                <a:solidFill>
                  <a:schemeClr val="tx2"/>
                </a:solidFill>
              </a:rPr>
              <a:t>these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activities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include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both</a:t>
            </a:r>
            <a:r>
              <a:rPr lang="de-DE" sz="1400" dirty="0">
                <a:solidFill>
                  <a:schemeClr val="tx2"/>
                </a:solidFill>
              </a:rPr>
              <a:t> Helmholtz Centers in Matter and the </a:t>
            </a:r>
            <a:r>
              <a:rPr lang="de-DE" sz="1400" dirty="0" err="1">
                <a:solidFill>
                  <a:schemeClr val="tx2"/>
                </a:solidFill>
              </a:rPr>
              <a:t>scientific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community</a:t>
            </a:r>
            <a:r>
              <a:rPr lang="de-DE" sz="1400" dirty="0">
                <a:solidFill>
                  <a:schemeClr val="tx2"/>
                </a:solidFill>
              </a:rPr>
              <a:t> (</a:t>
            </a:r>
            <a:r>
              <a:rPr lang="de-DE" sz="1400" dirty="0" err="1">
                <a:solidFill>
                  <a:schemeClr val="tx2"/>
                </a:solidFill>
              </a:rPr>
              <a:t>mainly</a:t>
            </a:r>
            <a:r>
              <a:rPr lang="de-DE" sz="1400" dirty="0">
                <a:solidFill>
                  <a:schemeClr val="tx2"/>
                </a:solidFill>
              </a:rPr>
              <a:t> the German </a:t>
            </a:r>
            <a:r>
              <a:rPr lang="de-DE" sz="1400" dirty="0" err="1">
                <a:solidFill>
                  <a:schemeClr val="tx2"/>
                </a:solidFill>
              </a:rPr>
              <a:t>communities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universities</a:t>
            </a:r>
            <a:r>
              <a:rPr lang="de-DE" sz="14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Data-</a:t>
            </a:r>
            <a:r>
              <a:rPr lang="de-DE" sz="1400" dirty="0" err="1">
                <a:solidFill>
                  <a:schemeClr val="tx2"/>
                </a:solidFill>
              </a:rPr>
              <a:t>driven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science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seen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important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yet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often</a:t>
            </a:r>
            <a:r>
              <a:rPr lang="de-DE" sz="1400" dirty="0">
                <a:solidFill>
                  <a:schemeClr val="tx2"/>
                </a:solidFill>
              </a:rPr>
              <a:t> still </a:t>
            </a:r>
            <a:r>
              <a:rPr lang="de-DE" sz="1400" dirty="0" err="1">
                <a:solidFill>
                  <a:schemeClr val="tx2"/>
                </a:solidFill>
              </a:rPr>
              <a:t>implemented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as</a:t>
            </a:r>
            <a:r>
              <a:rPr lang="de-DE" sz="1400" dirty="0">
                <a:solidFill>
                  <a:schemeClr val="tx2"/>
                </a:solidFill>
              </a:rPr>
              <a:t> IT-</a:t>
            </a:r>
            <a:r>
              <a:rPr lang="de-DE" sz="1400" dirty="0" err="1">
                <a:solidFill>
                  <a:schemeClr val="tx2"/>
                </a:solidFill>
              </a:rPr>
              <a:t>centered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topic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Very fast </a:t>
            </a:r>
            <a:r>
              <a:rPr lang="de-DE" sz="1400" dirty="0" err="1">
                <a:solidFill>
                  <a:schemeClr val="tx2"/>
                </a:solidFill>
              </a:rPr>
              <a:t>pace</a:t>
            </a:r>
            <a:r>
              <a:rPr lang="de-DE" sz="1400" dirty="0">
                <a:solidFill>
                  <a:schemeClr val="tx2"/>
                </a:solidFill>
              </a:rPr>
              <a:t> in </a:t>
            </a:r>
            <a:r>
              <a:rPr lang="de-DE" sz="1400" dirty="0" err="1">
                <a:solidFill>
                  <a:schemeClr val="tx2"/>
                </a:solidFill>
              </a:rPr>
              <a:t>technologies</a:t>
            </a:r>
            <a:r>
              <a:rPr lang="de-DE" sz="1400" dirty="0">
                <a:solidFill>
                  <a:schemeClr val="tx2"/>
                </a:solidFill>
              </a:rPr>
              <a:t> (AI4Science, LLMs, Quantum Computing, </a:t>
            </a:r>
            <a:r>
              <a:rPr lang="de-DE" sz="1400" dirty="0" err="1">
                <a:solidFill>
                  <a:schemeClr val="tx2"/>
                </a:solidFill>
              </a:rPr>
              <a:t>Exascale</a:t>
            </a:r>
            <a:r>
              <a:rPr lang="de-DE" sz="1400" dirty="0">
                <a:solidFill>
                  <a:schemeClr val="tx2"/>
                </a:solidFill>
              </a:rPr>
              <a:t> Computing, Robotics and </a:t>
            </a:r>
            <a:r>
              <a:rPr lang="de-DE" sz="1400" dirty="0" err="1">
                <a:solidFill>
                  <a:schemeClr val="tx2"/>
                </a:solidFill>
              </a:rPr>
              <a:t>autonomous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systems</a:t>
            </a:r>
            <a:r>
              <a:rPr lang="de-DE" sz="1400" dirty="0">
                <a:solidFill>
                  <a:schemeClr val="tx2"/>
                </a:solidFill>
              </a:rPr>
              <a:t>, …)</a:t>
            </a:r>
          </a:p>
          <a:p>
            <a:pPr marL="285750" indent="-285750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RF Matter </a:t>
            </a:r>
            <a:r>
              <a:rPr lang="de-DE" sz="1400" dirty="0" err="1">
                <a:solidFill>
                  <a:schemeClr val="tx2"/>
                </a:solidFill>
              </a:rPr>
              <a:t>has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clear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digitalization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strategy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that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now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needs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focus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prioritization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with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respect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resources</a:t>
            </a:r>
            <a:endParaRPr lang="de-DE" sz="1400" dirty="0">
              <a:solidFill>
                <a:schemeClr val="tx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FB23B8-829C-4BC2-970A-8466A81E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-1"/>
            <a:ext cx="1591967" cy="10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Research Field Matter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Status 2023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43B36D-5760-4252-858E-CEBE5135D00B}"/>
              </a:ext>
            </a:extLst>
          </p:cNvPr>
          <p:cNvSpPr/>
          <p:nvPr/>
        </p:nvSpPr>
        <p:spPr>
          <a:xfrm>
            <a:off x="358777" y="1203598"/>
            <a:ext cx="8569708" cy="368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de-DE" sz="1400" b="1" dirty="0">
                <a:solidFill>
                  <a:schemeClr val="tx2"/>
                </a:solidFill>
              </a:rPr>
              <a:t>ST1:</a:t>
            </a: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Strengths</a:t>
            </a:r>
            <a:r>
              <a:rPr lang="de-DE" sz="1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A </a:t>
            </a:r>
            <a:r>
              <a:rPr lang="de-DE" sz="1400" dirty="0" err="1">
                <a:solidFill>
                  <a:schemeClr val="tx2"/>
                </a:solidFill>
              </a:rPr>
              <a:t>common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goal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towards</a:t>
            </a:r>
            <a:r>
              <a:rPr lang="de-DE" sz="1400" dirty="0">
                <a:solidFill>
                  <a:schemeClr val="tx2"/>
                </a:solidFill>
              </a:rPr>
              <a:t> a </a:t>
            </a:r>
            <a:r>
              <a:rPr lang="de-DE" sz="1400" dirty="0" err="1">
                <a:solidFill>
                  <a:schemeClr val="tx2"/>
                </a:solidFill>
              </a:rPr>
              <a:t>unified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data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lifecycle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approach</a:t>
            </a:r>
            <a:endParaRPr lang="de-DE" sz="1400" dirty="0">
              <a:solidFill>
                <a:schemeClr val="tx2"/>
              </a:solidFill>
            </a:endParaRP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Weaknesses</a:t>
            </a:r>
            <a:r>
              <a:rPr lang="de-DE" sz="1400" dirty="0">
                <a:solidFill>
                  <a:schemeClr val="tx2"/>
                </a:solidFill>
              </a:rPr>
              <a:t>: 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Creating</a:t>
            </a:r>
            <a:r>
              <a:rPr lang="de-DE" sz="1400" dirty="0">
                <a:solidFill>
                  <a:schemeClr val="tx2"/>
                </a:solidFill>
              </a:rPr>
              <a:t> a strong </a:t>
            </a:r>
            <a:r>
              <a:rPr lang="de-DE" sz="1400" dirty="0" err="1">
                <a:solidFill>
                  <a:schemeClr val="tx2"/>
                </a:solidFill>
              </a:rPr>
              <a:t>engagement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with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scientific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communities</a:t>
            </a:r>
            <a:r>
              <a:rPr lang="de-DE" sz="1400" dirty="0">
                <a:solidFill>
                  <a:schemeClr val="tx2"/>
                </a:solidFill>
              </a:rPr>
              <a:t> not </a:t>
            </a:r>
            <a:r>
              <a:rPr lang="de-DE" sz="1400" dirty="0" err="1">
                <a:solidFill>
                  <a:schemeClr val="tx2"/>
                </a:solidFill>
              </a:rPr>
              <a:t>yet</a:t>
            </a:r>
            <a:r>
              <a:rPr lang="de-DE" sz="1400" dirty="0">
                <a:solidFill>
                  <a:schemeClr val="tx2"/>
                </a:solidFill>
              </a:rPr>
              <a:t> visible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A </a:t>
            </a:r>
            <a:r>
              <a:rPr lang="de-DE" sz="1400" dirty="0" err="1">
                <a:solidFill>
                  <a:schemeClr val="tx2"/>
                </a:solidFill>
              </a:rPr>
              <a:t>common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strategy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between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centers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scientific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communities</a:t>
            </a:r>
            <a:r>
              <a:rPr lang="de-DE" sz="1400" dirty="0">
                <a:solidFill>
                  <a:schemeClr val="tx2"/>
                </a:solidFill>
              </a:rPr>
              <a:t> not </a:t>
            </a:r>
            <a:r>
              <a:rPr lang="de-DE" sz="1400" dirty="0" err="1">
                <a:solidFill>
                  <a:schemeClr val="tx2"/>
                </a:solidFill>
              </a:rPr>
              <a:t>yet</a:t>
            </a:r>
            <a:r>
              <a:rPr lang="de-DE" sz="1400" dirty="0">
                <a:solidFill>
                  <a:schemeClr val="tx2"/>
                </a:solidFill>
              </a:rPr>
              <a:t> in </a:t>
            </a:r>
            <a:r>
              <a:rPr lang="de-DE" sz="1400" dirty="0" err="1">
                <a:solidFill>
                  <a:schemeClr val="tx2"/>
                </a:solidFill>
              </a:rPr>
              <a:t>place</a:t>
            </a:r>
            <a:endParaRPr lang="de-DE" sz="1400" dirty="0">
              <a:solidFill>
                <a:schemeClr val="tx2"/>
              </a:solidFill>
            </a:endParaRP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Opportunities</a:t>
            </a:r>
            <a:r>
              <a:rPr lang="de-DE" sz="1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Data </a:t>
            </a:r>
            <a:r>
              <a:rPr lang="de-DE" sz="1400" dirty="0" err="1">
                <a:solidFill>
                  <a:schemeClr val="tx2"/>
                </a:solidFill>
              </a:rPr>
              <a:t>is</a:t>
            </a:r>
            <a:r>
              <a:rPr lang="de-DE" sz="1400" dirty="0">
                <a:solidFill>
                  <a:schemeClr val="tx2"/>
                </a:solidFill>
              </a:rPr>
              <a:t> a „</a:t>
            </a:r>
            <a:r>
              <a:rPr lang="de-DE" sz="1400" dirty="0" err="1">
                <a:solidFill>
                  <a:schemeClr val="tx2"/>
                </a:solidFill>
              </a:rPr>
              <a:t>treasure</a:t>
            </a:r>
            <a:r>
              <a:rPr lang="de-DE" sz="1400" dirty="0">
                <a:solidFill>
                  <a:schemeClr val="tx2"/>
                </a:solidFill>
              </a:rPr>
              <a:t>“ of </a:t>
            </a:r>
            <a:r>
              <a:rPr lang="de-DE" sz="1400" dirty="0" err="1">
                <a:solidFill>
                  <a:schemeClr val="tx2"/>
                </a:solidFill>
              </a:rPr>
              <a:t>research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facilities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make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optimum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use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it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Taking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up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excellent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existing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projects</a:t>
            </a:r>
            <a:r>
              <a:rPr lang="de-DE" sz="1400" dirty="0">
                <a:solidFill>
                  <a:schemeClr val="tx2"/>
                </a:solidFill>
              </a:rPr>
              <a:t> (EOSC, NFDI, …)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Use </a:t>
            </a:r>
            <a:r>
              <a:rPr lang="de-DE" sz="1400" dirty="0" err="1">
                <a:solidFill>
                  <a:schemeClr val="tx2"/>
                </a:solidFill>
              </a:rPr>
              <a:t>synergies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with</a:t>
            </a:r>
            <a:r>
              <a:rPr lang="de-DE" sz="1400" dirty="0">
                <a:solidFill>
                  <a:schemeClr val="tx2"/>
                </a:solidFill>
              </a:rPr>
              <a:t> NFDI, </a:t>
            </a:r>
            <a:r>
              <a:rPr lang="de-DE" sz="1400" dirty="0" err="1">
                <a:solidFill>
                  <a:schemeClr val="tx2"/>
                </a:solidFill>
              </a:rPr>
              <a:t>ErUM</a:t>
            </a:r>
            <a:r>
              <a:rPr lang="de-DE" sz="1400" dirty="0">
                <a:solidFill>
                  <a:schemeClr val="tx2"/>
                </a:solidFill>
              </a:rPr>
              <a:t> and Inkubator and </a:t>
            </a:r>
            <a:r>
              <a:rPr lang="de-DE" sz="1400" dirty="0" err="1">
                <a:solidFill>
                  <a:schemeClr val="tx2"/>
                </a:solidFill>
              </a:rPr>
              <a:t>make</a:t>
            </a:r>
            <a:r>
              <a:rPr lang="de-DE" sz="1400" dirty="0">
                <a:solidFill>
                  <a:schemeClr val="tx2"/>
                </a:solidFill>
              </a:rPr>
              <a:t> RF Matter a strong </a:t>
            </a:r>
            <a:r>
              <a:rPr lang="de-DE" sz="1400" dirty="0" err="1">
                <a:solidFill>
                  <a:schemeClr val="tx2"/>
                </a:solidFill>
              </a:rPr>
              <a:t>partner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Define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clear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interfaces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between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facilities</a:t>
            </a:r>
            <a:r>
              <a:rPr lang="de-DE" sz="1400" dirty="0">
                <a:solidFill>
                  <a:schemeClr val="tx2"/>
                </a:solidFill>
              </a:rPr>
              <a:t> and </a:t>
            </a:r>
            <a:r>
              <a:rPr lang="de-DE" sz="1400" dirty="0" err="1">
                <a:solidFill>
                  <a:schemeClr val="tx2"/>
                </a:solidFill>
              </a:rPr>
              <a:t>user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communities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Make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research</a:t>
            </a:r>
            <a:r>
              <a:rPr lang="de-DE" sz="1400" dirty="0">
                <a:solidFill>
                  <a:schemeClr val="tx2"/>
                </a:solidFill>
              </a:rPr>
              <a:t> in Matter </a:t>
            </a:r>
            <a:r>
              <a:rPr lang="de-DE" sz="1400" dirty="0" err="1">
                <a:solidFill>
                  <a:schemeClr val="tx2"/>
                </a:solidFill>
              </a:rPr>
              <a:t>data-centric</a:t>
            </a:r>
            <a:endParaRPr lang="de-DE" sz="1400" dirty="0">
              <a:solidFill>
                <a:schemeClr val="tx2"/>
              </a:solidFill>
            </a:endParaRPr>
          </a:p>
          <a:p>
            <a:pPr>
              <a:spcAft>
                <a:spcPts val="225"/>
              </a:spcAft>
            </a:pPr>
            <a:r>
              <a:rPr lang="de-DE" sz="1400" b="1" dirty="0" err="1">
                <a:solidFill>
                  <a:schemeClr val="tx2"/>
                </a:solidFill>
              </a:rPr>
              <a:t>Threats</a:t>
            </a:r>
            <a:r>
              <a:rPr lang="de-DE" sz="14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2"/>
                </a:solidFill>
              </a:rPr>
              <a:t>Focus in ST1 (</a:t>
            </a:r>
            <a:r>
              <a:rPr lang="de-DE" sz="1400" dirty="0" err="1">
                <a:solidFill>
                  <a:schemeClr val="tx2"/>
                </a:solidFill>
              </a:rPr>
              <a:t>management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data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vs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data-driven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science</a:t>
            </a:r>
            <a:r>
              <a:rPr lang="de-DE" sz="14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2"/>
                </a:solidFill>
              </a:rPr>
              <a:t>Inhibiting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further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growth</a:t>
            </a:r>
            <a:r>
              <a:rPr lang="de-DE" sz="1400" dirty="0">
                <a:solidFill>
                  <a:schemeClr val="tx2"/>
                </a:solidFill>
              </a:rPr>
              <a:t> of </a:t>
            </a:r>
            <a:r>
              <a:rPr lang="de-DE" sz="1400" dirty="0" err="1">
                <a:solidFill>
                  <a:schemeClr val="tx2"/>
                </a:solidFill>
              </a:rPr>
              <a:t>data-driven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science</a:t>
            </a:r>
            <a:r>
              <a:rPr lang="de-DE" sz="1400" dirty="0">
                <a:solidFill>
                  <a:schemeClr val="tx2"/>
                </a:solidFill>
              </a:rPr>
              <a:t> at </a:t>
            </a:r>
            <a:r>
              <a:rPr lang="de-DE" sz="1400" dirty="0" err="1">
                <a:solidFill>
                  <a:schemeClr val="tx2"/>
                </a:solidFill>
              </a:rPr>
              <a:t>facilities</a:t>
            </a:r>
            <a:r>
              <a:rPr lang="de-DE" sz="1400" dirty="0">
                <a:solidFill>
                  <a:schemeClr val="tx2"/>
                </a:solidFill>
              </a:rPr>
              <a:t> due </a:t>
            </a:r>
            <a:r>
              <a:rPr lang="de-DE" sz="1400" dirty="0" err="1">
                <a:solidFill>
                  <a:schemeClr val="tx2"/>
                </a:solidFill>
              </a:rPr>
              <a:t>to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missing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funding</a:t>
            </a:r>
            <a:r>
              <a:rPr lang="de-DE" sz="1400" dirty="0">
                <a:solidFill>
                  <a:schemeClr val="tx2"/>
                </a:solidFill>
              </a:rPr>
              <a:t> / </a:t>
            </a:r>
            <a:r>
              <a:rPr lang="de-DE" sz="1400" dirty="0" err="1">
                <a:solidFill>
                  <a:schemeClr val="tx2"/>
                </a:solidFill>
              </a:rPr>
              <a:t>talents</a:t>
            </a: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00349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folie">
  <a:themeElements>
    <a:clrScheme name="CD 2022">
      <a:dk1>
        <a:sysClr val="windowText" lastClr="000000"/>
      </a:dk1>
      <a:lt1>
        <a:srgbClr val="FFFFFF"/>
      </a:lt1>
      <a:dk2>
        <a:srgbClr val="002864"/>
      </a:dk2>
      <a:lt2>
        <a:srgbClr val="EBFBFD"/>
      </a:lt2>
      <a:accent1>
        <a:srgbClr val="22B0F8"/>
      </a:accent1>
      <a:accent2>
        <a:srgbClr val="CDEEFB"/>
      </a:accent2>
      <a:accent3>
        <a:srgbClr val="00CCBC"/>
      </a:accent3>
      <a:accent4>
        <a:srgbClr val="8CD600"/>
      </a:accent4>
      <a:accent5>
        <a:srgbClr val="FA7833"/>
      </a:accent5>
      <a:accent6>
        <a:srgbClr val="ED5EF2"/>
      </a:accent6>
      <a:hlink>
        <a:srgbClr val="22B0F8"/>
      </a:hlink>
      <a:folHlink>
        <a:srgbClr val="D2326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wischen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CD 2022">
      <a:dk1>
        <a:sysClr val="windowText" lastClr="000000"/>
      </a:dk1>
      <a:lt1>
        <a:srgbClr val="FFFFFF"/>
      </a:lt1>
      <a:dk2>
        <a:srgbClr val="002864"/>
      </a:dk2>
      <a:lt2>
        <a:srgbClr val="EBFBFD"/>
      </a:lt2>
      <a:accent1>
        <a:srgbClr val="22B0F8"/>
      </a:accent1>
      <a:accent2>
        <a:srgbClr val="CDEEFB"/>
      </a:accent2>
      <a:accent3>
        <a:srgbClr val="00CCBC"/>
      </a:accent3>
      <a:accent4>
        <a:srgbClr val="8CD600"/>
      </a:accent4>
      <a:accent5>
        <a:srgbClr val="FA7833"/>
      </a:accent5>
      <a:accent6>
        <a:srgbClr val="ED5EF2"/>
      </a:accent6>
      <a:hlink>
        <a:srgbClr val="22B0F8"/>
      </a:hlink>
      <a:folHlink>
        <a:srgbClr val="D232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Inhaltsfolie">
  <a:themeElements>
    <a:clrScheme name="CD 2022">
      <a:dk1>
        <a:sysClr val="windowText" lastClr="000000"/>
      </a:dk1>
      <a:lt1>
        <a:srgbClr val="FFFFFF"/>
      </a:lt1>
      <a:dk2>
        <a:srgbClr val="002864"/>
      </a:dk2>
      <a:lt2>
        <a:srgbClr val="EBFBFD"/>
      </a:lt2>
      <a:accent1>
        <a:srgbClr val="22B0F8"/>
      </a:accent1>
      <a:accent2>
        <a:srgbClr val="CDEEFB"/>
      </a:accent2>
      <a:accent3>
        <a:srgbClr val="00CCBC"/>
      </a:accent3>
      <a:accent4>
        <a:srgbClr val="8CD600"/>
      </a:accent4>
      <a:accent5>
        <a:srgbClr val="FA7833"/>
      </a:accent5>
      <a:accent6>
        <a:srgbClr val="ED5EF2"/>
      </a:accent6>
      <a:hlink>
        <a:srgbClr val="22B0F8"/>
      </a:hlink>
      <a:folHlink>
        <a:srgbClr val="D23264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tel_Energ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Bildschirmpräsentation (16:9)</PresentationFormat>
  <Paragraphs>162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Wingdings</vt:lpstr>
      <vt:lpstr>1_Titelfolie</vt:lpstr>
      <vt:lpstr>Zwischenfolie</vt:lpstr>
      <vt:lpstr>Benutzerdefiniertes Design</vt:lpstr>
      <vt:lpstr>1_Inhaltsfolie</vt:lpstr>
      <vt:lpstr>Titel_Energie</vt:lpstr>
      <vt:lpstr>Data Management &amp; Analysis</vt:lpstr>
      <vt:lpstr>Research Field Matter</vt:lpstr>
      <vt:lpstr>Research Field Matter</vt:lpstr>
      <vt:lpstr>Research Field Matter</vt:lpstr>
      <vt:lpstr>Research Field Matter</vt:lpstr>
      <vt:lpstr>Research Field Matter</vt:lpstr>
      <vt:lpstr>Research Field Matter</vt:lpstr>
      <vt:lpstr>Research Field Matter</vt:lpstr>
      <vt:lpstr>Research Field Matter</vt:lpstr>
      <vt:lpstr>Research Field Matter</vt:lpstr>
      <vt:lpstr>Research Field Matter</vt:lpstr>
      <vt:lpstr>Research Field Matter</vt:lpstr>
      <vt:lpstr>Research Field Matter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Dazenko, Irina</dc:creator>
  <cp:lastModifiedBy>Bussmann, Dr. Michael (FWU) - 4167</cp:lastModifiedBy>
  <cp:revision>815</cp:revision>
  <cp:lastPrinted>2018-09-06T12:56:39Z</cp:lastPrinted>
  <dcterms:created xsi:type="dcterms:W3CDTF">2017-08-27T12:31:56Z</dcterms:created>
  <dcterms:modified xsi:type="dcterms:W3CDTF">2023-06-28T09:17:10Z</dcterms:modified>
</cp:coreProperties>
</file>