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599" r:id="rId9"/>
    <p:sldId id="262" r:id="rId10"/>
    <p:sldId id="264" r:id="rId11"/>
    <p:sldId id="265" r:id="rId12"/>
    <p:sldId id="268" r:id="rId13"/>
    <p:sldId id="269" r:id="rId14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1"/>
    <p:restoredTop sz="94648"/>
  </p:normalViewPr>
  <p:slideViewPr>
    <p:cSldViewPr>
      <p:cViewPr varScale="1">
        <p:scale>
          <a:sx n="86" d="100"/>
          <a:sy n="86" d="100"/>
        </p:scale>
        <p:origin x="248" y="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 bwMode="auto"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8" name="Grafik 7" descr="Logo Helmholtz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95287" y="6258631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885310" y="5585299"/>
            <a:ext cx="899498" cy="9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Pictures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8075611" y="1449389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 bwMode="auto">
          <a:xfrm>
            <a:off x="8075612" y="4005263"/>
            <a:ext cx="3708401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Objects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" name="Inhaltsplatzhalter 5"/>
          <p:cNvSpPr>
            <a:spLocks noGrp="1"/>
          </p:cNvSpPr>
          <p:nvPr>
            <p:ph sz="quarter" idx="18" hasCustomPrompt="1"/>
          </p:nvPr>
        </p:nvSpPr>
        <p:spPr bwMode="auto">
          <a:xfrm>
            <a:off x="8075612" y="1449388"/>
            <a:ext cx="3708399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 </a:t>
            </a:r>
            <a:endParaRPr/>
          </a:p>
        </p:txBody>
      </p:sp>
      <p:sp>
        <p:nvSpPr>
          <p:cNvPr id="13" name="Inhaltsplatzhalter 5"/>
          <p:cNvSpPr>
            <a:spLocks noGrp="1"/>
          </p:cNvSpPr>
          <p:nvPr>
            <p:ph sz="quarter" idx="19" hasCustomPrompt="1"/>
          </p:nvPr>
        </p:nvSpPr>
        <p:spPr bwMode="auto">
          <a:xfrm>
            <a:off x="8075612" y="4005263"/>
            <a:ext cx="3708399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 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4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9" y="1406427"/>
            <a:ext cx="370840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9" y="3963533"/>
            <a:ext cx="370840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259262" y="1449389"/>
            <a:ext cx="3673475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 bwMode="auto">
          <a:xfrm>
            <a:off x="4259263" y="4005263"/>
            <a:ext cx="3673475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8"/>
          </p:nvPr>
        </p:nvSpPr>
        <p:spPr bwMode="auto">
          <a:xfrm>
            <a:off x="8075611" y="1449389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9"/>
          </p:nvPr>
        </p:nvSpPr>
        <p:spPr bwMode="auto">
          <a:xfrm>
            <a:off x="8075612" y="4005263"/>
            <a:ext cx="3708401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07989" y="1449389"/>
            <a:ext cx="11376024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07989" y="1449389"/>
            <a:ext cx="5616574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6167437" y="1449389"/>
            <a:ext cx="5616575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07989" y="1449389"/>
            <a:ext cx="3708399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4259263" y="1449389"/>
            <a:ext cx="7524749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nta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b="1"/>
              <a:t>Contact</a:t>
            </a:r>
            <a:endParaRPr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de-DE"/>
              <a:t>Deutsches Elektronen-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/>
              <a:t>Synchrotron DESY</a:t>
            </a:r>
            <a:endParaRPr/>
          </a:p>
          <a:p>
            <a:pPr>
              <a:lnSpc>
                <a:spcPct val="120000"/>
              </a:lnSpc>
              <a:defRPr/>
            </a:pPr>
            <a:endParaRPr lang="de-DE"/>
          </a:p>
          <a:p>
            <a:pPr>
              <a:lnSpc>
                <a:spcPct val="120000"/>
              </a:lnSpc>
              <a:defRPr/>
            </a:pPr>
            <a:r>
              <a:rPr lang="de-DE"/>
              <a:t>www.desy.de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0"/>
          </p:nvPr>
        </p:nvSpPr>
        <p:spPr bwMode="auto"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Status IDAF @DESY | Christian Voss, Yves Kemp, IPC 03.11.2020</a:t>
            </a:r>
            <a:endParaRPr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(with Pictur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2" y="1"/>
            <a:ext cx="12191997" cy="3429001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 bwMode="auto"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10" name="Grafik 9" descr="Logo DESY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95287" y="6258631"/>
            <a:ext cx="1188244" cy="16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 bwMode="auto"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07368" y="6261914"/>
            <a:ext cx="2168482" cy="1606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(with Pictur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2" y="1"/>
            <a:ext cx="12191997" cy="3429001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 bwMode="auto"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833032" y="5669842"/>
            <a:ext cx="793750" cy="794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wh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07988" y="1406427"/>
            <a:ext cx="5616575" cy="501024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 bwMode="auto">
          <a:xfrm>
            <a:off x="6167439" y="1406427"/>
            <a:ext cx="5616574" cy="501024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3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07989" y="1406427"/>
            <a:ext cx="3708400" cy="501024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 bwMode="auto">
          <a:xfrm>
            <a:off x="4259263" y="1406427"/>
            <a:ext cx="3673475" cy="501024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 bwMode="auto">
          <a:xfrm>
            <a:off x="8075612" y="1406427"/>
            <a:ext cx="3708399" cy="501024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6167437" y="1449389"/>
            <a:ext cx="5616576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 bwMode="auto">
          <a:xfrm>
            <a:off x="6167438" y="4005263"/>
            <a:ext cx="5616576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2" name="Inhaltsplatzhalter 5"/>
          <p:cNvSpPr>
            <a:spLocks noGrp="1"/>
          </p:cNvSpPr>
          <p:nvPr>
            <p:ph sz="quarter" idx="18" hasCustomPrompt="1"/>
          </p:nvPr>
        </p:nvSpPr>
        <p:spPr bwMode="auto">
          <a:xfrm>
            <a:off x="6167438" y="1449388"/>
            <a:ext cx="5616574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 </a:t>
            </a:r>
            <a:endParaRPr/>
          </a:p>
        </p:txBody>
      </p:sp>
      <p:sp>
        <p:nvSpPr>
          <p:cNvPr id="13" name="Inhaltsplatzhalter 5"/>
          <p:cNvSpPr>
            <a:spLocks noGrp="1"/>
          </p:cNvSpPr>
          <p:nvPr>
            <p:ph sz="quarter" idx="19" hasCustomPrompt="1"/>
          </p:nvPr>
        </p:nvSpPr>
        <p:spPr bwMode="auto">
          <a:xfrm>
            <a:off x="6167438" y="4005263"/>
            <a:ext cx="5616574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 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Pictures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8075611" y="1449389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 bwMode="auto">
          <a:xfrm>
            <a:off x="8075612" y="4005263"/>
            <a:ext cx="3708401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Objects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2" name="Inhaltsplatzhalter 5"/>
          <p:cNvSpPr>
            <a:spLocks noGrp="1"/>
          </p:cNvSpPr>
          <p:nvPr>
            <p:ph sz="quarter" idx="18" hasCustomPrompt="1"/>
          </p:nvPr>
        </p:nvSpPr>
        <p:spPr bwMode="auto">
          <a:xfrm>
            <a:off x="8075612" y="1449388"/>
            <a:ext cx="3708399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 </a:t>
            </a:r>
            <a:endParaRPr/>
          </a:p>
        </p:txBody>
      </p:sp>
      <p:sp>
        <p:nvSpPr>
          <p:cNvPr id="13" name="Inhaltsplatzhalter 5"/>
          <p:cNvSpPr>
            <a:spLocks noGrp="1"/>
          </p:cNvSpPr>
          <p:nvPr>
            <p:ph sz="quarter" idx="19" hasCustomPrompt="1"/>
          </p:nvPr>
        </p:nvSpPr>
        <p:spPr bwMode="auto">
          <a:xfrm>
            <a:off x="8075612" y="4005263"/>
            <a:ext cx="3708399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 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4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9" y="1406427"/>
            <a:ext cx="3708400" cy="245437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9" y="3963533"/>
            <a:ext cx="3708400" cy="245437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259262" y="1449389"/>
            <a:ext cx="3673475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 bwMode="auto">
          <a:xfrm>
            <a:off x="4259263" y="4005263"/>
            <a:ext cx="3673475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8"/>
          </p:nvPr>
        </p:nvSpPr>
        <p:spPr bwMode="auto">
          <a:xfrm>
            <a:off x="8075611" y="1449389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9"/>
          </p:nvPr>
        </p:nvSpPr>
        <p:spPr bwMode="auto">
          <a:xfrm>
            <a:off x="8075612" y="4005263"/>
            <a:ext cx="3708401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07989" y="1449389"/>
            <a:ext cx="11376024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07989" y="1449389"/>
            <a:ext cx="5616574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6167437" y="1449389"/>
            <a:ext cx="5616575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07989" y="1449389"/>
            <a:ext cx="3708399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4259263" y="1449389"/>
            <a:ext cx="7524749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nta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auto"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b="1">
                <a:solidFill>
                  <a:prstClr val="black"/>
                </a:solidFill>
                <a:latin typeface="Arial"/>
                <a:ea typeface="Arial"/>
                <a:cs typeface="Arial"/>
              </a:rPr>
              <a:t>Contact</a:t>
            </a:r>
            <a:endParaRPr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  <a:defRPr/>
            </a:pPr>
            <a:r>
              <a:rPr lang="de-DE">
                <a:solidFill>
                  <a:prstClr val="black"/>
                </a:solidFill>
                <a:latin typeface="Arial"/>
                <a:ea typeface="Arial"/>
                <a:cs typeface="Arial"/>
              </a:rPr>
              <a:t>	Deutsches </a:t>
            </a:r>
            <a:endParaRPr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de-DE">
                <a:solidFill>
                  <a:prstClr val="black"/>
                </a:solidFill>
                <a:latin typeface="Arial"/>
                <a:ea typeface="Arial"/>
                <a:cs typeface="Arial"/>
              </a:rPr>
              <a:t>Elektronen-Synchrotron</a:t>
            </a:r>
            <a:endParaRPr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endParaRPr lang="de-DE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de-DE">
                <a:solidFill>
                  <a:prstClr val="black"/>
                </a:solidFill>
                <a:latin typeface="Arial"/>
                <a:ea typeface="Arial"/>
                <a:cs typeface="Arial"/>
              </a:rPr>
              <a:t>www.desy.de</a:t>
            </a:r>
            <a:endParaRPr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0"/>
          </p:nvPr>
        </p:nvSpPr>
        <p:spPr bwMode="auto"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wh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07988" y="1406427"/>
            <a:ext cx="5616575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 bwMode="auto">
          <a:xfrm>
            <a:off x="6167439" y="1406427"/>
            <a:ext cx="5616574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3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07989" y="1406427"/>
            <a:ext cx="3708400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 bwMode="auto">
          <a:xfrm>
            <a:off x="4259263" y="1406427"/>
            <a:ext cx="3673475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 bwMode="auto">
          <a:xfrm>
            <a:off x="8075612" y="1406427"/>
            <a:ext cx="3708399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6167437" y="1449389"/>
            <a:ext cx="5616576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 bwMode="auto">
          <a:xfrm>
            <a:off x="6167438" y="4005263"/>
            <a:ext cx="5616576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" name="Inhaltsplatzhalter 5"/>
          <p:cNvSpPr>
            <a:spLocks noGrp="1"/>
          </p:cNvSpPr>
          <p:nvPr>
            <p:ph sz="quarter" idx="18" hasCustomPrompt="1"/>
          </p:nvPr>
        </p:nvSpPr>
        <p:spPr bwMode="auto">
          <a:xfrm>
            <a:off x="6167438" y="1449388"/>
            <a:ext cx="5616574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 </a:t>
            </a:r>
            <a:endParaRPr/>
          </a:p>
        </p:txBody>
      </p:sp>
      <p:sp>
        <p:nvSpPr>
          <p:cNvPr id="13" name="Inhaltsplatzhalter 5"/>
          <p:cNvSpPr>
            <a:spLocks noGrp="1"/>
          </p:cNvSpPr>
          <p:nvPr>
            <p:ph sz="quarter" idx="19" hasCustomPrompt="1"/>
          </p:nvPr>
        </p:nvSpPr>
        <p:spPr bwMode="auto">
          <a:xfrm>
            <a:off x="6167438" y="4005263"/>
            <a:ext cx="5616574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 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Presentation Title | Name Surname, Date (Edit by "Insert &gt; Header and Footer")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endParaRPr lang="en-US"/>
          </a:p>
        </p:txBody>
      </p:sp>
      <p:sp>
        <p:nvSpPr>
          <p:cNvPr id="4" name="Textfeld 3"/>
          <p:cNvSpPr txBox="1"/>
          <p:nvPr/>
        </p:nvSpPr>
        <p:spPr bwMode="auto"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>
              <a:defRPr/>
            </a:pPr>
            <a:r>
              <a:rPr lang="de-DE" b="1">
                <a:solidFill>
                  <a:schemeClr val="accent1"/>
                </a:solidFill>
              </a:rPr>
              <a:t>DESY</a:t>
            </a:r>
            <a:r>
              <a:rPr lang="de-DE" b="1">
                <a:solidFill>
                  <a:schemeClr val="accent2"/>
                </a:solidFill>
              </a:rPr>
              <a:t>.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| Presentation Title | Name Surname, Date (Edit by "Insert &gt; Header and Footer")</a:t>
            </a:r>
            <a:endParaRPr/>
          </a:p>
        </p:txBody>
      </p:sp>
      <p:sp>
        <p:nvSpPr>
          <p:cNvPr id="14" name="Textfeld 13"/>
          <p:cNvSpPr txBox="1"/>
          <p:nvPr/>
        </p:nvSpPr>
        <p:spPr bwMode="auto"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US" sz="1000" b="1"/>
              <a:t>Page </a:t>
            </a:r>
            <a:fld id="{0427E4B2-AC28-443E-BE04-5CD55098A90B}" type="slidenum">
              <a:rPr lang="en-US" sz="1000" b="1"/>
              <a:t>‹#›</a:t>
            </a:fld>
            <a:endParaRPr lang="en-US" sz="10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>
        <a:lnSpc>
          <a:spcPct val="110000"/>
        </a:lnSpc>
        <a:spcBef>
          <a:spcPts val="0"/>
        </a:spcBef>
        <a:spcAft>
          <a:spcPts val="1200"/>
        </a:spcAft>
        <a:buFont typeface="Arial"/>
        <a:buChar char="•"/>
        <a:tabLst>
          <a:tab pos="361950" algn="l"/>
        </a:tabLs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>
                <a:solidFill>
                  <a:prstClr val="black"/>
                </a:solidFill>
                <a:latin typeface="Arial"/>
                <a:ea typeface="Arial"/>
                <a:cs typeface="Arial"/>
              </a:rPr>
              <a:t>DE T2s &amp; National Analysis Facility</a:t>
            </a:r>
            <a:endParaRPr/>
          </a:p>
        </p:txBody>
      </p:sp>
      <p:sp>
        <p:nvSpPr>
          <p:cNvPr id="14" name="Textfeld 13"/>
          <p:cNvSpPr txBox="1"/>
          <p:nvPr userDrawn="1"/>
        </p:nvSpPr>
        <p:spPr bwMode="auto"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US" sz="1000" b="1">
                <a:solidFill>
                  <a:prstClr val="black"/>
                </a:solidFill>
                <a:latin typeface="Arial"/>
                <a:ea typeface="Arial"/>
                <a:cs typeface="Arial"/>
              </a:rPr>
              <a:t>Page </a:t>
            </a:r>
            <a:fld id="{0427E4B2-AC28-443E-BE04-5CD55098A90B}" type="slidenum">
              <a:rPr lang="en-US" sz="1000" b="1">
                <a:solidFill>
                  <a:prstClr val="black"/>
                </a:solidFill>
                <a:latin typeface="Arial"/>
                <a:ea typeface="Arial"/>
                <a:cs typeface="Arial"/>
              </a:rPr>
              <a:t>‹#›</a:t>
            </a:fld>
            <a:endParaRPr lang="en-US" sz="1000" b="1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0"/>
          <a:stretch/>
        </p:blipFill>
        <p:spPr bwMode="auto">
          <a:xfrm>
            <a:off x="403112" y="6614019"/>
            <a:ext cx="325552" cy="1006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>
        <a:lnSpc>
          <a:spcPct val="110000"/>
        </a:lnSpc>
        <a:spcBef>
          <a:spcPts val="0"/>
        </a:spcBef>
        <a:spcAft>
          <a:spcPts val="1200"/>
        </a:spcAft>
        <a:buFont typeface="Arial"/>
        <a:buChar char="•"/>
        <a:tabLst>
          <a:tab pos="361950" algn="l"/>
        </a:tabLs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IDAF — Strategy for PoF V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Strategy Meeting MT for PoF V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Christian </a:t>
            </a:r>
            <a:r>
              <a:rPr lang="en-US" dirty="0" err="1"/>
              <a:t>Voß</a:t>
            </a:r>
            <a:r>
              <a:rPr lang="en-US" dirty="0"/>
              <a:t> (presented by Yves Kemp)</a:t>
            </a:r>
          </a:p>
          <a:p>
            <a:pPr>
              <a:defRPr/>
            </a:pPr>
            <a:r>
              <a:rPr lang="en-US" dirty="0"/>
              <a:t>Kassel </a:t>
            </a:r>
            <a:r>
              <a:rPr lang="en-US" dirty="0" err="1"/>
              <a:t>Wilhelmshöhe</a:t>
            </a:r>
            <a:r>
              <a:rPr lang="en-US" dirty="0"/>
              <a:t>, 28</a:t>
            </a:r>
            <a:r>
              <a:rPr lang="en-US" baseline="30000" dirty="0"/>
              <a:t>th</a:t>
            </a:r>
            <a:r>
              <a:rPr lang="en-US" dirty="0"/>
              <a:t> June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723581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Challenges: Sustainability</a:t>
            </a:r>
          </a:p>
        </p:txBody>
      </p:sp>
      <p:sp>
        <p:nvSpPr>
          <p:cNvPr id="1673800217" name="Content Placeholder 2"/>
          <p:cNvSpPr>
            <a:spLocks noGrp="1"/>
          </p:cNvSpPr>
          <p:nvPr>
            <p:ph idx="1"/>
          </p:nvPr>
        </p:nvSpPr>
        <p:spPr bwMode="auto">
          <a:xfrm>
            <a:off x="61635" y="1391038"/>
            <a:ext cx="7049825" cy="526779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600" b="1" dirty="0">
                <a:solidFill>
                  <a:schemeClr val="accent3"/>
                </a:solidFill>
              </a:rPr>
              <a:t>Constant improvement</a:t>
            </a:r>
            <a:r>
              <a:rPr lang="en-GB" sz="1600" dirty="0"/>
              <a:t> on PUE in DESY CC and infrastructure on DESY Campus … ongoing since years</a:t>
            </a:r>
          </a:p>
          <a:p>
            <a:pPr lvl="0">
              <a:defRPr/>
            </a:pPr>
            <a:r>
              <a:rPr lang="en-US" sz="1600" dirty="0"/>
              <a:t>Hardware life cycle under close watch</a:t>
            </a:r>
          </a:p>
          <a:p>
            <a:pPr marL="0" lvl="0" indent="0">
              <a:buFont typeface="Arial"/>
              <a:buNone/>
              <a:defRPr/>
            </a:pPr>
            <a:r>
              <a:rPr lang="en-US" sz="1600" b="1" dirty="0">
                <a:solidFill>
                  <a:schemeClr val="accent1"/>
                </a:solidFill>
              </a:rPr>
              <a:t>Compute: </a:t>
            </a:r>
            <a:r>
              <a:rPr lang="en-US" sz="1600" dirty="0"/>
              <a:t>Adapt hardware availability to power availability and/or user needs</a:t>
            </a:r>
          </a:p>
          <a:p>
            <a:pPr marL="0" lvl="0" indent="0">
              <a:buFont typeface="Arial"/>
              <a:buNone/>
              <a:defRPr/>
            </a:pPr>
            <a:r>
              <a:rPr sz="1600" b="1" dirty="0">
                <a:solidFill>
                  <a:schemeClr val="accent2"/>
                </a:solidFill>
              </a:rPr>
              <a:t>Storage</a:t>
            </a:r>
            <a:r>
              <a:rPr lang="en-US" sz="1600" b="1" dirty="0">
                <a:solidFill>
                  <a:schemeClr val="accent2"/>
                </a:solidFill>
              </a:rPr>
              <a:t>: </a:t>
            </a:r>
            <a:r>
              <a:rPr lang="en-US" sz="1600" dirty="0"/>
              <a:t>Unused data on tape </a:t>
            </a:r>
            <a:r>
              <a:rPr lang="en-US" sz="1600" dirty="0">
                <a:sym typeface="Wingdings" pitchFamily="2" charset="2"/>
              </a:rPr>
              <a:t> Tape?</a:t>
            </a:r>
          </a:p>
          <a:p>
            <a:pPr marL="0" lvl="0" indent="0">
              <a:buFont typeface="Arial"/>
              <a:buNone/>
              <a:defRPr/>
            </a:pPr>
            <a:r>
              <a:rPr lang="en-US" sz="1600" dirty="0">
                <a:sym typeface="Wingdings" pitchFamily="2" charset="2"/>
              </a:rPr>
              <a:t>Raising </a:t>
            </a:r>
            <a:r>
              <a:rPr lang="en-US" sz="1600" b="1" dirty="0">
                <a:solidFill>
                  <a:schemeClr val="accent3"/>
                </a:solidFill>
                <a:sym typeface="Wingdings" pitchFamily="2" charset="2"/>
              </a:rPr>
              <a:t>awareness</a:t>
            </a:r>
            <a:r>
              <a:rPr lang="en-US" sz="1600" dirty="0">
                <a:sym typeface="Wingdings" pitchFamily="2" charset="2"/>
              </a:rPr>
              <a:t> of users</a:t>
            </a:r>
          </a:p>
          <a:p>
            <a:pPr marL="0" lvl="0" indent="0">
              <a:buFont typeface="Arial"/>
              <a:buNone/>
              <a:defRPr/>
            </a:pPr>
            <a:r>
              <a:rPr lang="en-US" sz="1600" b="1" dirty="0">
                <a:solidFill>
                  <a:schemeClr val="accent3"/>
                </a:solidFill>
                <a:sym typeface="Wingdings" pitchFamily="2" charset="2"/>
              </a:rPr>
              <a:t>Train users </a:t>
            </a:r>
            <a:r>
              <a:rPr lang="en-US" sz="1600" dirty="0">
                <a:sym typeface="Wingdings" pitchFamily="2" charset="2"/>
              </a:rPr>
              <a:t>on most efficient use of IDAF</a:t>
            </a:r>
          </a:p>
          <a:p>
            <a:pPr marL="0" lvl="0" indent="0">
              <a:buFont typeface="Arial"/>
              <a:buNone/>
              <a:defRPr/>
            </a:pPr>
            <a:r>
              <a:rPr lang="en-US" sz="1600" b="1" dirty="0">
                <a:solidFill>
                  <a:schemeClr val="accent3"/>
                </a:solidFill>
                <a:sym typeface="Wingdings" pitchFamily="2" charset="2"/>
              </a:rPr>
              <a:t>Train users </a:t>
            </a:r>
            <a:r>
              <a:rPr lang="en-US" sz="1600" dirty="0">
                <a:sym typeface="Wingdings" pitchFamily="2" charset="2"/>
              </a:rPr>
              <a:t>on tooling and optimal algorithms</a:t>
            </a:r>
          </a:p>
          <a:p>
            <a:pPr marL="0" lvl="0" indent="0">
              <a:buNone/>
              <a:defRPr/>
            </a:pPr>
            <a:r>
              <a:rPr lang="en-US" sz="1600" b="1" dirty="0">
                <a:solidFill>
                  <a:schemeClr val="accent1"/>
                </a:solidFill>
                <a:sym typeface="Wingdings" pitchFamily="2" charset="2"/>
              </a:rPr>
              <a:t>Interactivity and fast reaction </a:t>
            </a:r>
            <a:r>
              <a:rPr lang="en-US" sz="1600" dirty="0">
                <a:sym typeface="Wingdings" pitchFamily="2" charset="2"/>
              </a:rPr>
              <a:t>come with inefficiencies:</a:t>
            </a:r>
          </a:p>
          <a:p>
            <a:pPr lvl="0">
              <a:defRPr/>
            </a:pPr>
            <a:r>
              <a:rPr lang="en-US" sz="1600" dirty="0"/>
              <a:t>Re-</a:t>
            </a:r>
            <a:r>
              <a:rPr lang="en-US" sz="1600" dirty="0" err="1"/>
              <a:t>evalute</a:t>
            </a:r>
            <a:r>
              <a:rPr lang="en-US" sz="1600" dirty="0"/>
              <a:t> how much is needed</a:t>
            </a:r>
          </a:p>
          <a:p>
            <a:pPr lvl="0">
              <a:defRPr/>
            </a:pPr>
            <a:r>
              <a:rPr lang="en-US" sz="1600" dirty="0"/>
              <a:t>Eventually tax users</a:t>
            </a:r>
          </a:p>
          <a:p>
            <a:pPr lvl="0">
              <a:defRPr/>
            </a:pPr>
            <a:r>
              <a:rPr lang="en-US" sz="1600" dirty="0"/>
              <a:t>Work on scheduling and availability </a:t>
            </a:r>
            <a:endParaRPr sz="1600" dirty="0"/>
          </a:p>
        </p:txBody>
      </p:sp>
      <p:sp>
        <p:nvSpPr>
          <p:cNvPr id="395813000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8" y="817499"/>
            <a:ext cx="11376023" cy="3792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99" indent="0">
              <a:buNone/>
              <a:defRPr/>
            </a:lvl2pPr>
          </a:lstStyle>
          <a:p>
            <a:pPr>
              <a:defRPr/>
            </a:pPr>
            <a:r>
              <a:rPr dirty="0"/>
              <a:t>How to Make the Infrastructure more Sustainable</a:t>
            </a:r>
          </a:p>
        </p:txBody>
      </p:sp>
      <p:pic>
        <p:nvPicPr>
          <p:cNvPr id="93759093" name="Picture 9375909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16022" y="-44647"/>
            <a:ext cx="4489100" cy="3642157"/>
          </a:xfrm>
          <a:prstGeom prst="rect">
            <a:avLst/>
          </a:prstGeom>
        </p:spPr>
      </p:pic>
      <p:sp>
        <p:nvSpPr>
          <p:cNvPr id="621165992" name="Rounded Rectangular Callout 621165991"/>
          <p:cNvSpPr/>
          <p:nvPr/>
        </p:nvSpPr>
        <p:spPr bwMode="auto">
          <a:xfrm rot="10799955">
            <a:off x="7762256" y="1666874"/>
            <a:ext cx="2782142" cy="2025051"/>
          </a:xfrm>
          <a:prstGeom prst="wedgeRoundRectCallout">
            <a:avLst>
              <a:gd name="adj1" fmla="val -21973"/>
              <a:gd name="adj2" fmla="val 68373"/>
              <a:gd name="adj3" fmla="val 16667"/>
            </a:avLst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200711" name="Rounded Rectangular Callout 812200710"/>
          <p:cNvSpPr/>
          <p:nvPr/>
        </p:nvSpPr>
        <p:spPr bwMode="auto">
          <a:xfrm rot="10799955">
            <a:off x="10619505" y="1666870"/>
            <a:ext cx="1393001" cy="2025055"/>
          </a:xfrm>
          <a:prstGeom prst="wedgeRoundRectCallout">
            <a:avLst>
              <a:gd name="adj1" fmla="val -23250"/>
              <a:gd name="adj2" fmla="val 71312"/>
              <a:gd name="adj3" fmla="val 16667"/>
            </a:avLst>
          </a:prstGeom>
          <a:noFill/>
          <a:ln w="28575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911282" name="TextBox 271911281"/>
          <p:cNvSpPr txBox="1"/>
          <p:nvPr/>
        </p:nvSpPr>
        <p:spPr bwMode="auto">
          <a:xfrm>
            <a:off x="8040616" y="903247"/>
            <a:ext cx="2278909" cy="5791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600"/>
              <a:t>CPU Buffer with low efficiency</a:t>
            </a:r>
          </a:p>
        </p:txBody>
      </p:sp>
      <p:sp>
        <p:nvSpPr>
          <p:cNvPr id="1269227570" name="TextBox 1269227569"/>
          <p:cNvSpPr txBox="1"/>
          <p:nvPr/>
        </p:nvSpPr>
        <p:spPr bwMode="auto">
          <a:xfrm>
            <a:off x="10261483" y="439044"/>
            <a:ext cx="1810108" cy="8229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600"/>
              <a:t>CPU pledges in warranty with high efficiency</a:t>
            </a:r>
          </a:p>
        </p:txBody>
      </p:sp>
      <p:sp>
        <p:nvSpPr>
          <p:cNvPr id="1881071204" name="TextBox 1881071203"/>
          <p:cNvSpPr txBox="1"/>
          <p:nvPr/>
        </p:nvSpPr>
        <p:spPr bwMode="auto">
          <a:xfrm>
            <a:off x="8419338" y="6338904"/>
            <a:ext cx="2587892" cy="33531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>
                <a:solidFill>
                  <a:schemeClr val="accent4">
                    <a:lumMod val="50000"/>
                  </a:schemeClr>
                </a:solidFill>
              </a:rPr>
              <a:t>Provided by T. Hartmann</a:t>
            </a:r>
          </a:p>
        </p:txBody>
      </p:sp>
      <p:pic>
        <p:nvPicPr>
          <p:cNvPr id="855365847" name="Picture 85536584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34570" y="3849456"/>
            <a:ext cx="4957429" cy="2478714"/>
          </a:xfrm>
          <a:prstGeom prst="rect">
            <a:avLst/>
          </a:prstGeom>
        </p:spPr>
      </p:pic>
      <p:sp>
        <p:nvSpPr>
          <p:cNvPr id="63296320" name="TextBox 63296319"/>
          <p:cNvSpPr txBox="1"/>
          <p:nvPr/>
        </p:nvSpPr>
        <p:spPr bwMode="auto">
          <a:xfrm>
            <a:off x="8395429" y="4329723"/>
            <a:ext cx="2846522" cy="5791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>
                <a:solidFill>
                  <a:schemeClr val="accent4">
                    <a:lumMod val="50000"/>
                  </a:schemeClr>
                </a:solidFill>
              </a:rPr>
              <a:t>Shutdown of low efficiency cluster over Christmas ‘22</a:t>
            </a:r>
          </a:p>
        </p:txBody>
      </p:sp>
      <p:pic>
        <p:nvPicPr>
          <p:cNvPr id="2" name="Picture 2" descr="P:\MT\Templates\Matter and Technologies Logos\MT_DMA.png">
            <a:extLst>
              <a:ext uri="{FF2B5EF4-FFF2-40B4-BE49-F238E27FC236}">
                <a16:creationId xmlns:a16="http://schemas.microsoft.com/office/drawing/2014/main" id="{EC1A15A2-B134-7417-E9BA-47242A96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007768" y="3771112"/>
            <a:ext cx="975600" cy="66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195034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Challenges: </a:t>
            </a:r>
            <a:r>
              <a:rPr lang="en-US" dirty="0"/>
              <a:t>Hardware evolution</a:t>
            </a:r>
            <a:r>
              <a:rPr dirty="0"/>
              <a:t> and Person Power</a:t>
            </a:r>
          </a:p>
        </p:txBody>
      </p:sp>
      <p:sp>
        <p:nvSpPr>
          <p:cNvPr id="2022430330" name="Content Placeholder 2"/>
          <p:cNvSpPr>
            <a:spLocks noGrp="1"/>
          </p:cNvSpPr>
          <p:nvPr>
            <p:ph idx="1"/>
          </p:nvPr>
        </p:nvSpPr>
        <p:spPr bwMode="auto">
          <a:xfrm>
            <a:off x="407987" y="1371079"/>
            <a:ext cx="11376025" cy="5010249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Hardware evolution</a:t>
            </a:r>
            <a:endParaRPr dirty="0"/>
          </a:p>
          <a:p>
            <a:pPr>
              <a:defRPr/>
            </a:pPr>
            <a:r>
              <a:rPr lang="en-US" dirty="0"/>
              <a:t>Short-term: </a:t>
            </a:r>
            <a:r>
              <a:rPr dirty="0"/>
              <a:t>Supply chains have still not returned to full capacity after end of pandemic</a:t>
            </a:r>
            <a:endParaRPr lang="en-US" dirty="0"/>
          </a:p>
          <a:p>
            <a:pPr>
              <a:defRPr/>
            </a:pPr>
            <a:r>
              <a:rPr lang="en-DE" dirty="0"/>
              <a:t>Short/mid-term: GPU: NVIDIA dominance is not healthy, need combined effort to overcome</a:t>
            </a:r>
          </a:p>
          <a:p>
            <a:pPr lvl="1">
              <a:defRPr/>
            </a:pPr>
            <a:r>
              <a:rPr lang="en-DE" dirty="0"/>
              <a:t>many interesting architectures / accelerator products out there, we should be more open and flexible</a:t>
            </a:r>
            <a:endParaRPr dirty="0"/>
          </a:p>
          <a:p>
            <a:pPr>
              <a:defRPr/>
            </a:pPr>
            <a:r>
              <a:rPr lang="en-US" dirty="0"/>
              <a:t>Mid/long-term: Cloud providers driving technology … and making it private</a:t>
            </a:r>
            <a:endParaRPr dirty="0"/>
          </a:p>
          <a:p>
            <a:pPr lvl="1">
              <a:defRPr/>
            </a:pPr>
            <a:r>
              <a:rPr dirty="0"/>
              <a:t>Started to offer tape for ‘ultra-cold storage’ 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➜ 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profound effect on design of tape libraries not well suited to the IDAF</a:t>
            </a:r>
          </a:p>
          <a:p>
            <a:pPr lvl="1">
              <a:defRPr/>
            </a:pPr>
            <a:r>
              <a:rPr lang="en-US" dirty="0">
                <a:latin typeface="Arial"/>
                <a:ea typeface="Arial"/>
                <a:cs typeface="Arial"/>
              </a:rPr>
              <a:t>Some architectures already now only available in commercial clouds</a:t>
            </a:r>
            <a:endParaRPr dirty="0"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en-US" dirty="0">
                <a:latin typeface="Arial"/>
                <a:ea typeface="Arial"/>
                <a:cs typeface="Arial"/>
              </a:rPr>
              <a:t>Mid/long-term: First quantum computer commercially available. QC will become an additional IDAF platform</a:t>
            </a:r>
            <a:endParaRPr dirty="0">
              <a:latin typeface="Arial"/>
              <a:ea typeface="Arial"/>
              <a:cs typeface="Arial"/>
            </a:endParaRPr>
          </a:p>
          <a:p>
            <a:pPr marL="0" lvl="0" indent="0">
              <a:buFont typeface="Arial"/>
              <a:buNone/>
              <a:defRPr/>
            </a:pPr>
            <a:r>
              <a:rPr lang="en-US" sz="1600" b="1" i="0" u="none" strike="noStrike" cap="none" spc="0" dirty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Person Power</a:t>
            </a:r>
            <a:endParaRPr lang="en-US" sz="16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en-US" dirty="0">
                <a:latin typeface="Arial"/>
                <a:ea typeface="Arial"/>
                <a:cs typeface="Arial"/>
              </a:rPr>
              <a:t>M</a:t>
            </a:r>
            <a:r>
              <a:rPr dirty="0">
                <a:latin typeface="Arial"/>
                <a:ea typeface="Arial"/>
                <a:cs typeface="Arial"/>
              </a:rPr>
              <a:t>ore and more difficult to fill open positions</a:t>
            </a:r>
          </a:p>
          <a:p>
            <a:pPr lvl="0">
              <a:defRPr/>
            </a:pPr>
            <a:r>
              <a:rPr dirty="0">
                <a:latin typeface="Arial"/>
                <a:ea typeface="Arial"/>
                <a:cs typeface="Arial"/>
              </a:rPr>
              <a:t>ML/AI can be filled eventually</a:t>
            </a:r>
          </a:p>
          <a:p>
            <a:pPr lvl="0">
              <a:defRPr/>
            </a:pPr>
            <a:r>
              <a:rPr dirty="0">
                <a:latin typeface="Arial"/>
                <a:ea typeface="Arial"/>
                <a:cs typeface="Arial"/>
              </a:rPr>
              <a:t>Regular IT positions often cannot be filled and get cancelled</a:t>
            </a:r>
            <a:endParaRPr lang="en-US" sz="16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endParaRPr dirty="0">
              <a:latin typeface="Arial"/>
              <a:ea typeface="Arial"/>
              <a:cs typeface="Arial"/>
            </a:endParaRPr>
          </a:p>
        </p:txBody>
      </p:sp>
      <p:sp>
        <p:nvSpPr>
          <p:cNvPr id="1102966864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8" y="817499"/>
            <a:ext cx="11376023" cy="3792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99" indent="0">
              <a:buNone/>
              <a:defRPr/>
            </a:lvl2pPr>
          </a:lstStyle>
          <a:p>
            <a:pPr>
              <a:defRPr/>
            </a:pPr>
            <a:r>
              <a:t>Difficulty Acquiring Hardware and Filling Open Positions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5198C-6EDC-FA89-025B-832F5EB62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-171400"/>
            <a:ext cx="3200806" cy="44011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Thank you, any 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675372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Start with Review of PoF IV Proposal</a:t>
            </a:r>
          </a:p>
        </p:txBody>
      </p:sp>
      <p:sp>
        <p:nvSpPr>
          <p:cNvPr id="1196085339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8" y="817499"/>
            <a:ext cx="11376023" cy="3792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99" indent="0">
              <a:buNone/>
              <a:defRPr/>
            </a:lvl2pPr>
          </a:lstStyle>
          <a:p>
            <a:pPr>
              <a:defRPr/>
            </a:pPr>
            <a:r>
              <a:t>Goal of the IDAF</a:t>
            </a:r>
          </a:p>
        </p:txBody>
      </p:sp>
      <p:sp>
        <p:nvSpPr>
          <p:cNvPr id="1534973696" name=" 1534973695"/>
          <p:cNvSpPr/>
          <p:nvPr/>
        </p:nvSpPr>
        <p:spPr bwMode="auto">
          <a:xfrm>
            <a:off x="6039726" y="3431760"/>
            <a:ext cx="18382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633466969" name="Picture 163346696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64218" y="1160530"/>
            <a:ext cx="9004101" cy="5283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673949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Start with Review of PoF IV Proposal</a:t>
            </a:r>
          </a:p>
        </p:txBody>
      </p:sp>
      <p:sp>
        <p:nvSpPr>
          <p:cNvPr id="1294000142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8" y="817499"/>
            <a:ext cx="11376023" cy="3792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99" indent="0">
              <a:buNone/>
              <a:defRPr/>
            </a:lvl2pPr>
          </a:lstStyle>
          <a:p>
            <a:pPr>
              <a:defRPr/>
            </a:pPr>
            <a:r>
              <a:t>Plans for the IDAF</a:t>
            </a:r>
          </a:p>
        </p:txBody>
      </p:sp>
      <p:sp>
        <p:nvSpPr>
          <p:cNvPr id="1696529193" name=" 1696529192"/>
          <p:cNvSpPr/>
          <p:nvPr/>
        </p:nvSpPr>
        <p:spPr bwMode="auto">
          <a:xfrm>
            <a:off x="6039726" y="3431760"/>
            <a:ext cx="18382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69532921" name="Picture 1695329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0039" y="1401426"/>
            <a:ext cx="8884009" cy="49981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3000" b="1" i="0" u="none" strike="noStrike" cap="none" spc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Paradigm: Scientific Analyses are Data Driven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36712"/>
            <a:ext cx="11376025" cy="379252"/>
          </a:xfrm>
        </p:spPr>
        <p:txBody>
          <a:bodyPr/>
          <a:lstStyle/>
          <a:p>
            <a:pPr>
              <a:defRPr/>
            </a:pPr>
            <a:r>
              <a:rPr lang="en-US" sz="1800" b="1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Strategy: Keep the Paradigm that Made the Tier-2 Successful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idx="1"/>
          </p:nvPr>
        </p:nvSpPr>
        <p:spPr bwMode="auto">
          <a:xfrm>
            <a:off x="407986" y="1330382"/>
            <a:ext cx="11304638" cy="514442"/>
          </a:xfrm>
        </p:spPr>
        <p:txBody>
          <a:bodyPr/>
          <a:lstStyle/>
          <a:p>
            <a:pPr>
              <a:defRPr/>
            </a:pPr>
            <a:r>
              <a:rPr lang="en-US" sz="1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Example: </a:t>
            </a:r>
            <a:r>
              <a:rPr lang="en-US" dirty="0">
                <a:latin typeface="Arial"/>
                <a:ea typeface="Arial"/>
                <a:cs typeface="Arial"/>
              </a:rPr>
              <a:t>Traffic pattern in IDAF, approximate numbers from 2023H1</a:t>
            </a:r>
            <a:endParaRPr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73A0E2-B7F9-4072-5572-62107EE03869}"/>
              </a:ext>
            </a:extLst>
          </p:cNvPr>
          <p:cNvGrpSpPr/>
          <p:nvPr/>
        </p:nvGrpSpPr>
        <p:grpSpPr>
          <a:xfrm>
            <a:off x="1347989" y="1662652"/>
            <a:ext cx="8492427" cy="4845737"/>
            <a:chOff x="623392" y="1662652"/>
            <a:chExt cx="8492427" cy="484573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5F66BD1-0D7C-583A-9E2B-598BF3772A31}"/>
                </a:ext>
              </a:extLst>
            </p:cNvPr>
            <p:cNvGrpSpPr/>
            <p:nvPr/>
          </p:nvGrpSpPr>
          <p:grpSpPr>
            <a:xfrm>
              <a:off x="623392" y="1662652"/>
              <a:ext cx="8492427" cy="4845737"/>
              <a:chOff x="1780037" y="1662652"/>
              <a:chExt cx="8492427" cy="484573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4EEB351-B324-DD60-49A1-AA6DF54A365A}"/>
                  </a:ext>
                </a:extLst>
              </p:cNvPr>
              <p:cNvGrpSpPr/>
              <p:nvPr/>
            </p:nvGrpSpPr>
            <p:grpSpPr>
              <a:xfrm>
                <a:off x="1780037" y="1662652"/>
                <a:ext cx="8492427" cy="4845737"/>
                <a:chOff x="1780037" y="1662652"/>
                <a:chExt cx="8492427" cy="4845737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D2DF1D27-E1D6-595C-7AB1-E0FAD5F246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 bwMode="auto">
                <a:xfrm>
                  <a:off x="1780037" y="1662652"/>
                  <a:ext cx="8492427" cy="4845737"/>
                </a:xfrm>
                <a:prstGeom prst="rect">
                  <a:avLst/>
                </a:prstGeom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76A4B7-4337-15D8-397D-2B1DE9799FF1}"/>
                    </a:ext>
                  </a:extLst>
                </p:cNvPr>
                <p:cNvSpPr txBox="1"/>
                <p:nvPr/>
              </p:nvSpPr>
              <p:spPr bwMode="auto">
                <a:xfrm>
                  <a:off x="1992418" y="5191044"/>
                  <a:ext cx="289053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DE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… approximate numbers</a:t>
                  </a:r>
                </a:p>
                <a:p>
                  <a:r>
                    <a:rPr lang="en-DE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from past 6 month</a:t>
                  </a:r>
                </a:p>
              </p:txBody>
            </p:sp>
          </p:grp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026BF8B-D692-ADA2-FF1C-30EBE39FD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9408368" y="5036619"/>
                <a:ext cx="496793" cy="496793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2B9030D-7881-0C47-5605-CCE991D93C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75" t="29062" r="26280" b="28878"/>
            <a:stretch/>
          </p:blipFill>
          <p:spPr>
            <a:xfrm>
              <a:off x="623392" y="2053178"/>
              <a:ext cx="1221077" cy="99637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5F5195-004E-E15B-003C-74630F88CCCC}"/>
                </a:ext>
              </a:extLst>
            </p:cNvPr>
            <p:cNvSpPr txBox="1"/>
            <p:nvPr/>
          </p:nvSpPr>
          <p:spPr bwMode="auto">
            <a:xfrm>
              <a:off x="623392" y="1704109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EuXFEL / P-III / </a:t>
              </a:r>
            </a:p>
            <a:p>
              <a:r>
                <a:rPr lang="en-DE" sz="1200" dirty="0"/>
                <a:t>FLASH…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44939715" name="Picture 20449397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09598" y="1384745"/>
            <a:ext cx="8171057" cy="4605978"/>
          </a:xfrm>
          <a:prstGeom prst="rect">
            <a:avLst/>
          </a:prstGeom>
        </p:spPr>
      </p:pic>
      <p:sp>
        <p:nvSpPr>
          <p:cNvPr id="156719915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Continued </a:t>
            </a:r>
            <a:r>
              <a:rPr lang="en-US" dirty="0"/>
              <a:t>I</a:t>
            </a:r>
            <a:r>
              <a:rPr dirty="0"/>
              <a:t>nternational</a:t>
            </a:r>
            <a:r>
              <a:rPr lang="en-US" dirty="0"/>
              <a:t> &amp; new National </a:t>
            </a:r>
            <a:r>
              <a:rPr lang="en-GB" dirty="0"/>
              <a:t>Commitments</a:t>
            </a:r>
            <a:endParaRPr dirty="0"/>
          </a:p>
        </p:txBody>
      </p:sp>
      <p:sp>
        <p:nvSpPr>
          <p:cNvPr id="849047303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8" y="817499"/>
            <a:ext cx="11376023" cy="3792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99" indent="0">
              <a:buNone/>
              <a:defRPr/>
            </a:lvl2pPr>
          </a:lstStyle>
          <a:p>
            <a:pPr>
              <a:defRPr/>
            </a:pPr>
            <a:r>
              <a:t>IDAF Inherited  Previous MU     Commitments for the (Astro-)Particle Physics Experiments from Tier-2</a:t>
            </a:r>
          </a:p>
        </p:txBody>
      </p:sp>
      <p:sp>
        <p:nvSpPr>
          <p:cNvPr id="1641728134" name="Content Placeholder 2"/>
          <p:cNvSpPr>
            <a:spLocks noGrp="1"/>
          </p:cNvSpPr>
          <p:nvPr>
            <p:ph idx="1"/>
          </p:nvPr>
        </p:nvSpPr>
        <p:spPr bwMode="auto">
          <a:xfrm>
            <a:off x="407987" y="1406425"/>
            <a:ext cx="7000235" cy="5010248"/>
          </a:xfrm>
        </p:spPr>
        <p:txBody>
          <a:bodyPr/>
          <a:lstStyle/>
          <a:p>
            <a:pPr>
              <a:defRPr/>
            </a:pPr>
            <a:r>
              <a:rPr dirty="0"/>
              <a:t>IDAF contributed around 4% to 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(Astro-)Particle Physics</a:t>
            </a:r>
            <a:r>
              <a:rPr dirty="0"/>
              <a:t> in 2019</a:t>
            </a:r>
          </a:p>
          <a:p>
            <a:pPr>
              <a:defRPr/>
            </a:pPr>
            <a:r>
              <a:rPr dirty="0"/>
              <a:t>2022</a:t>
            </a:r>
            <a:r>
              <a:rPr lang="en-US" dirty="0"/>
              <a:t>:</a:t>
            </a:r>
            <a:r>
              <a:rPr dirty="0"/>
              <a:t> share </a:t>
            </a:r>
            <a:r>
              <a:rPr lang="en-US" dirty="0"/>
              <a:t>~</a:t>
            </a:r>
            <a:r>
              <a:rPr dirty="0"/>
              <a:t>3.4% (IDAF still</a:t>
            </a:r>
            <a:r>
              <a:rPr lang="en-US" dirty="0"/>
              <a:t> </a:t>
            </a:r>
            <a:r>
              <a:rPr dirty="0"/>
              <a:t>largest contributing Tier-2 </a:t>
            </a:r>
            <a:r>
              <a:rPr dirty="0" err="1"/>
              <a:t>centre</a:t>
            </a:r>
            <a:r>
              <a:rPr dirty="0"/>
              <a:t>)</a:t>
            </a:r>
          </a:p>
          <a:p>
            <a:pPr>
              <a:defRPr/>
            </a:pPr>
            <a:r>
              <a:rPr dirty="0"/>
              <a:t>Expanded responsibilities</a:t>
            </a:r>
          </a:p>
          <a:p>
            <a:pPr lvl="1">
              <a:defRPr/>
            </a:pPr>
            <a:r>
              <a:rPr dirty="0"/>
              <a:t>Raw Data Centre (Tier-1 equivalent) for Belle II</a:t>
            </a:r>
          </a:p>
          <a:p>
            <a:pPr lvl="1">
              <a:defRPr/>
            </a:pPr>
            <a:r>
              <a:rPr b="1" dirty="0">
                <a:solidFill>
                  <a:schemeClr val="accent1"/>
                </a:solidFill>
              </a:rPr>
              <a:t>Offer tape storage to LHC experiments</a:t>
            </a:r>
            <a:br>
              <a:rPr b="1" dirty="0">
                <a:solidFill>
                  <a:schemeClr val="accent1"/>
                </a:solidFill>
              </a:rPr>
            </a:br>
            <a:r>
              <a:rPr b="1" dirty="0">
                <a:solidFill>
                  <a:schemeClr val="accent1"/>
                </a:solidFill>
              </a:rPr>
              <a:t>(compensate affected Russian Tier-1 sites)</a:t>
            </a:r>
            <a:endParaRPr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b="1" dirty="0">
                <a:solidFill>
                  <a:schemeClr val="accent2"/>
                </a:solidFill>
              </a:rPr>
              <a:t>Take over storage share from German universities</a:t>
            </a:r>
          </a:p>
          <a:p>
            <a:pPr lvl="1">
              <a:defRPr/>
            </a:pPr>
            <a:r>
              <a:rPr b="0" dirty="0">
                <a:solidFill>
                  <a:schemeClr val="tx1"/>
                </a:solidFill>
              </a:rPr>
              <a:t>KE</a:t>
            </a:r>
            <a:r>
              <a:rPr lang="en-US" b="0" dirty="0">
                <a:solidFill>
                  <a:schemeClr val="tx1"/>
                </a:solidFill>
              </a:rPr>
              <a:t>T</a:t>
            </a:r>
            <a:r>
              <a:rPr b="0" dirty="0">
                <a:solidFill>
                  <a:schemeClr val="tx1"/>
                </a:solidFill>
              </a:rPr>
              <a:t>: University Tier-2 </a:t>
            </a:r>
            <a:r>
              <a:rPr b="0" dirty="0" err="1">
                <a:solidFill>
                  <a:schemeClr val="tx1"/>
                </a:solidFill>
              </a:rPr>
              <a:t>centres</a:t>
            </a:r>
            <a:r>
              <a:rPr b="0" dirty="0">
                <a:solidFill>
                  <a:schemeClr val="tx1"/>
                </a:solidFill>
              </a:rPr>
              <a:t> to be discontinued</a:t>
            </a:r>
          </a:p>
          <a:p>
            <a:pPr lvl="1">
              <a:defRPr/>
            </a:pPr>
            <a:r>
              <a:rPr b="0" dirty="0">
                <a:solidFill>
                  <a:schemeClr val="tx1"/>
                </a:solidFill>
              </a:rPr>
              <a:t>CPU shares to be taken over by some NHR sites</a:t>
            </a:r>
          </a:p>
          <a:p>
            <a:pPr lvl="1">
              <a:defRPr/>
            </a:pPr>
            <a:r>
              <a:rPr b="0" dirty="0">
                <a:solidFill>
                  <a:schemeClr val="tx1"/>
                </a:solidFill>
              </a:rPr>
              <a:t>Storage to be split among Helmholtz Sites (KIT/DESY)</a:t>
            </a:r>
          </a:p>
          <a:p>
            <a:pPr lvl="1">
              <a:defRPr/>
            </a:pPr>
            <a:r>
              <a:rPr b="0" dirty="0">
                <a:solidFill>
                  <a:schemeClr val="tx1"/>
                </a:solidFill>
              </a:rPr>
              <a:t>Investment in part covered by the BMBF (</a:t>
            </a:r>
            <a:r>
              <a:rPr b="0" dirty="0" err="1">
                <a:solidFill>
                  <a:schemeClr val="tx1"/>
                </a:solidFill>
              </a:rPr>
              <a:t>Verbundantrag</a:t>
            </a:r>
            <a:r>
              <a:rPr b="0" dirty="0">
                <a:solidFill>
                  <a:schemeClr val="tx1"/>
                </a:solidFill>
              </a:rPr>
              <a:t>)</a:t>
            </a:r>
          </a:p>
          <a:p>
            <a:pPr lvl="1">
              <a:defRPr/>
            </a:pPr>
            <a:r>
              <a:rPr b="0" dirty="0">
                <a:solidFill>
                  <a:schemeClr val="tx1"/>
                </a:solidFill>
              </a:rPr>
              <a:t>Some additional investment expected in kind by DESY past 2025</a:t>
            </a:r>
          </a:p>
          <a:p>
            <a:pPr lvl="1">
              <a:defRPr/>
            </a:pPr>
            <a:r>
              <a:rPr lang="en-US" b="0" dirty="0">
                <a:solidFill>
                  <a:schemeClr val="tx1"/>
                </a:solidFill>
              </a:rPr>
              <a:t>New workflows expected. Will need research, and support. Close eye on network, might need expansion</a:t>
            </a:r>
          </a:p>
        </p:txBody>
      </p:sp>
      <p:sp>
        <p:nvSpPr>
          <p:cNvPr id="442537699" name=" 442537698"/>
          <p:cNvSpPr/>
          <p:nvPr/>
        </p:nvSpPr>
        <p:spPr bwMode="auto">
          <a:xfrm>
            <a:off x="8717634" y="4874877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831671726" name="Picture 2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34704" y="800707"/>
            <a:ext cx="648072" cy="2982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4424107" name="Picture 82442410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92773" y="3923088"/>
            <a:ext cx="5999226" cy="2951089"/>
          </a:xfrm>
          <a:prstGeom prst="rect">
            <a:avLst/>
          </a:prstGeom>
        </p:spPr>
      </p:pic>
      <p:sp>
        <p:nvSpPr>
          <p:cNvPr id="114956593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Challenges: Data Deluge in Photon Science</a:t>
            </a:r>
          </a:p>
        </p:txBody>
      </p:sp>
      <p:sp>
        <p:nvSpPr>
          <p:cNvPr id="1980085705" name="Content Placeholder 2"/>
          <p:cNvSpPr>
            <a:spLocks noGrp="1"/>
          </p:cNvSpPr>
          <p:nvPr>
            <p:ph idx="1"/>
          </p:nvPr>
        </p:nvSpPr>
        <p:spPr bwMode="auto">
          <a:xfrm>
            <a:off x="407985" y="1406425"/>
            <a:ext cx="4981114" cy="5010246"/>
          </a:xfrm>
        </p:spPr>
        <p:txBody>
          <a:bodyPr/>
          <a:lstStyle/>
          <a:p>
            <a:pPr>
              <a:defRPr/>
            </a:pPr>
            <a:r>
              <a:rPr dirty="0"/>
              <a:t>Date stored since beginning of </a:t>
            </a:r>
            <a:r>
              <a:rPr dirty="0" err="1"/>
              <a:t>PoF</a:t>
            </a:r>
            <a:r>
              <a:rPr dirty="0"/>
              <a:t> IV more than doubled</a:t>
            </a:r>
          </a:p>
          <a:p>
            <a:pPr>
              <a:defRPr/>
            </a:pPr>
            <a:r>
              <a:rPr b="1" dirty="0">
                <a:solidFill>
                  <a:schemeClr val="accent1"/>
                </a:solidFill>
              </a:rPr>
              <a:t>Accelerator division starts to contribute</a:t>
            </a:r>
            <a:endParaRPr dirty="0"/>
          </a:p>
          <a:p>
            <a:pPr>
              <a:defRPr/>
            </a:pPr>
            <a:r>
              <a:rPr dirty="0"/>
              <a:t>HPC cluster storage similarly increased</a:t>
            </a:r>
          </a:p>
          <a:p>
            <a:pPr>
              <a:defRPr/>
            </a:pPr>
            <a:r>
              <a:rPr dirty="0"/>
              <a:t>Capacity growth slow down/halt during end of 2022 due to funding situation</a:t>
            </a:r>
          </a:p>
          <a:p>
            <a:pPr>
              <a:defRPr/>
            </a:pPr>
            <a:r>
              <a:rPr dirty="0"/>
              <a:t>Alternative usage of existing capacity</a:t>
            </a:r>
          </a:p>
          <a:p>
            <a:pPr>
              <a:defRPr/>
            </a:pPr>
            <a:r>
              <a:rPr b="1" dirty="0">
                <a:solidFill>
                  <a:schemeClr val="accent2"/>
                </a:solidFill>
              </a:rPr>
              <a:t>More heavy involvement  of tape storage</a:t>
            </a:r>
            <a:br>
              <a:rPr dirty="0"/>
            </a:br>
            <a:r>
              <a:rPr dirty="0"/>
              <a:t>(as done by ATLAS in the WLCG)</a:t>
            </a:r>
          </a:p>
          <a:p>
            <a:pPr>
              <a:defRPr/>
            </a:pPr>
            <a:r>
              <a:rPr dirty="0"/>
              <a:t>European XFEL still expects to collect 50PiB in 2024</a:t>
            </a:r>
          </a:p>
          <a:p>
            <a:pPr>
              <a:defRPr/>
            </a:pPr>
            <a:r>
              <a:rPr b="1" dirty="0">
                <a:solidFill>
                  <a:schemeClr val="accent1"/>
                </a:solidFill>
              </a:rPr>
              <a:t>Data reduction </a:t>
            </a:r>
            <a:r>
              <a:rPr dirty="0"/>
              <a:t>on the horizon?</a:t>
            </a:r>
          </a:p>
          <a:p>
            <a:pPr>
              <a:defRPr/>
            </a:pPr>
            <a:r>
              <a:rPr b="1" dirty="0">
                <a:solidFill>
                  <a:schemeClr val="accent2"/>
                </a:solidFill>
              </a:rPr>
              <a:t>Observe scaling issues for the IDAF</a:t>
            </a:r>
            <a:endParaRPr dirty="0"/>
          </a:p>
        </p:txBody>
      </p:sp>
      <p:sp>
        <p:nvSpPr>
          <p:cNvPr id="630704190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8" y="817499"/>
            <a:ext cx="11376023" cy="3792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99" indent="0">
              <a:buNone/>
              <a:defRPr/>
            </a:lvl2pPr>
          </a:lstStyle>
          <a:p>
            <a:pPr>
              <a:defRPr/>
            </a:pPr>
            <a:r>
              <a:t>Photon Science and Especially European XFEL Continued to Grow Exponentially</a:t>
            </a:r>
          </a:p>
        </p:txBody>
      </p:sp>
      <p:pic>
        <p:nvPicPr>
          <p:cNvPr id="1084414634" name="Picture 108441463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96429" y="1406425"/>
            <a:ext cx="3466890" cy="2415989"/>
          </a:xfrm>
          <a:prstGeom prst="rect">
            <a:avLst/>
          </a:prstGeom>
        </p:spPr>
      </p:pic>
      <p:pic>
        <p:nvPicPr>
          <p:cNvPr id="832492447" name="Picture 83249244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93085" y="1406425"/>
            <a:ext cx="3466890" cy="2415989"/>
          </a:xfrm>
          <a:prstGeom prst="rect">
            <a:avLst/>
          </a:prstGeom>
        </p:spPr>
      </p:pic>
      <p:sp>
        <p:nvSpPr>
          <p:cNvPr id="1218531037" name="TextBox 1218531036"/>
          <p:cNvSpPr txBox="1"/>
          <p:nvPr/>
        </p:nvSpPr>
        <p:spPr bwMode="auto">
          <a:xfrm>
            <a:off x="5716523" y="1473398"/>
            <a:ext cx="1594226" cy="33531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>
                <a:solidFill>
                  <a:schemeClr val="accent1"/>
                </a:solidFill>
              </a:rPr>
              <a:t>(Astro-) Particle</a:t>
            </a:r>
          </a:p>
        </p:txBody>
      </p:sp>
      <p:sp>
        <p:nvSpPr>
          <p:cNvPr id="63634603" name="TextBox 63634602"/>
          <p:cNvSpPr txBox="1"/>
          <p:nvPr/>
        </p:nvSpPr>
        <p:spPr bwMode="auto">
          <a:xfrm>
            <a:off x="9213983" y="1473396"/>
            <a:ext cx="1606334" cy="33531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>
                <a:solidFill>
                  <a:schemeClr val="accent2"/>
                </a:solidFill>
              </a:rPr>
              <a:t>Photon Science</a:t>
            </a:r>
          </a:p>
        </p:txBody>
      </p:sp>
      <p:sp>
        <p:nvSpPr>
          <p:cNvPr id="678900247" name="TextBox 678900246"/>
          <p:cNvSpPr txBox="1"/>
          <p:nvPr/>
        </p:nvSpPr>
        <p:spPr bwMode="auto">
          <a:xfrm>
            <a:off x="5716522" y="1175741"/>
            <a:ext cx="1323462" cy="33531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>
                <a:solidFill>
                  <a:schemeClr val="accent4">
                    <a:lumMod val="50000"/>
                  </a:schemeClr>
                </a:solidFill>
              </a:rPr>
              <a:t>End of 2019</a:t>
            </a:r>
          </a:p>
        </p:txBody>
      </p:sp>
      <p:sp>
        <p:nvSpPr>
          <p:cNvPr id="720468865" name="TextBox 6"/>
          <p:cNvSpPr txBox="1"/>
          <p:nvPr/>
        </p:nvSpPr>
        <p:spPr bwMode="auto">
          <a:xfrm>
            <a:off x="9708216" y="3994963"/>
            <a:ext cx="951975" cy="57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accent2"/>
                </a:solidFill>
              </a:rPr>
              <a:t>Photon Science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2004214279" name="Right Arrow 7"/>
          <p:cNvSpPr/>
          <p:nvPr/>
        </p:nvSpPr>
        <p:spPr bwMode="auto">
          <a:xfrm rot="2207927">
            <a:off x="8024114" y="5146618"/>
            <a:ext cx="2326407" cy="138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614710123" name="Right Arrow 8"/>
          <p:cNvSpPr/>
          <p:nvPr/>
        </p:nvSpPr>
        <p:spPr bwMode="auto">
          <a:xfrm rot="2251414">
            <a:off x="10090212" y="5014000"/>
            <a:ext cx="1356193" cy="10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958403012" name="TextBox 958403011"/>
          <p:cNvSpPr txBox="1"/>
          <p:nvPr/>
        </p:nvSpPr>
        <p:spPr bwMode="auto">
          <a:xfrm>
            <a:off x="7676716" y="3975132"/>
            <a:ext cx="1130793" cy="5791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600" b="0">
                <a:solidFill>
                  <a:schemeClr val="accent1"/>
                </a:solidFill>
              </a:rPr>
              <a:t>(Astro-)</a:t>
            </a:r>
            <a:br>
              <a:rPr sz="1600" b="0">
                <a:solidFill>
                  <a:schemeClr val="accent1"/>
                </a:solidFill>
              </a:rPr>
            </a:br>
            <a:r>
              <a:rPr sz="1600" b="0">
                <a:solidFill>
                  <a:schemeClr val="accent1"/>
                </a:solidFill>
              </a:rPr>
              <a:t>Particle</a:t>
            </a:r>
          </a:p>
        </p:txBody>
      </p:sp>
      <p:sp>
        <p:nvSpPr>
          <p:cNvPr id="2083642224" name="TextBox 2083642223"/>
          <p:cNvSpPr txBox="1"/>
          <p:nvPr/>
        </p:nvSpPr>
        <p:spPr bwMode="auto">
          <a:xfrm>
            <a:off x="10731858" y="3752891"/>
            <a:ext cx="1504536" cy="33531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>
                <a:solidFill>
                  <a:schemeClr val="accent4">
                    <a:lumMod val="50000"/>
                  </a:schemeClr>
                </a:solidFill>
              </a:rPr>
              <a:t>Summer 2023</a:t>
            </a:r>
          </a:p>
        </p:txBody>
      </p:sp>
      <p:sp>
        <p:nvSpPr>
          <p:cNvPr id="336683254" name="Oval 336683253"/>
          <p:cNvSpPr/>
          <p:nvPr/>
        </p:nvSpPr>
        <p:spPr bwMode="auto">
          <a:xfrm>
            <a:off x="5389101" y="1309686"/>
            <a:ext cx="297655" cy="28277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8239895" name="Oval 1168239894"/>
          <p:cNvSpPr/>
          <p:nvPr/>
        </p:nvSpPr>
        <p:spPr bwMode="auto">
          <a:xfrm>
            <a:off x="8886561" y="1309686"/>
            <a:ext cx="297655" cy="2827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836298" name="Oval 685836297"/>
          <p:cNvSpPr/>
          <p:nvPr/>
        </p:nvSpPr>
        <p:spPr bwMode="auto">
          <a:xfrm>
            <a:off x="6371366" y="3765350"/>
            <a:ext cx="416719" cy="42494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956593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err="1"/>
              <a:t>Ressource</a:t>
            </a:r>
            <a:r>
              <a:rPr lang="en-US" dirty="0"/>
              <a:t> and usage status IDAF</a:t>
            </a:r>
            <a:endParaRPr dirty="0"/>
          </a:p>
        </p:txBody>
      </p:sp>
      <p:sp>
        <p:nvSpPr>
          <p:cNvPr id="1980085705" name="Content Placeholder 2"/>
          <p:cNvSpPr>
            <a:spLocks noGrp="1"/>
          </p:cNvSpPr>
          <p:nvPr>
            <p:ph idx="1"/>
          </p:nvPr>
        </p:nvSpPr>
        <p:spPr bwMode="auto">
          <a:xfrm>
            <a:off x="407985" y="1406425"/>
            <a:ext cx="7344200" cy="5010246"/>
          </a:xfrm>
        </p:spPr>
        <p:txBody>
          <a:bodyPr/>
          <a:lstStyle/>
          <a:p>
            <a:r>
              <a:rPr lang="en-DE" b="1" dirty="0">
                <a:solidFill>
                  <a:schemeClr val="accent3"/>
                </a:solidFill>
              </a:rPr>
              <a:t>High Performance Cluster: Maxwell</a:t>
            </a:r>
          </a:p>
          <a:p>
            <a:pPr lvl="1"/>
            <a:r>
              <a:rPr lang="en-DE" dirty="0"/>
              <a:t>~900 nodes (inkl. ~250 GPU), ~50k Cores. 2700 users (~1000 active in past 3 month)</a:t>
            </a:r>
          </a:p>
          <a:p>
            <a:pPr lvl="1"/>
            <a:r>
              <a:rPr lang="en-DE" dirty="0"/>
              <a:t>Storage: GPFS, dCache, (BeeGFS). InfiniBand, SLURM scheduler</a:t>
            </a:r>
          </a:p>
          <a:p>
            <a:r>
              <a:rPr lang="en-DE" b="1" dirty="0">
                <a:solidFill>
                  <a:schemeClr val="accent3"/>
                </a:solidFill>
              </a:rPr>
              <a:t>High Throughput, Production: Grid</a:t>
            </a:r>
          </a:p>
          <a:p>
            <a:pPr lvl="1"/>
            <a:r>
              <a:rPr lang="en-DE" dirty="0"/>
              <a:t>400 nodes, 20.000 cores</a:t>
            </a:r>
          </a:p>
          <a:p>
            <a:pPr lvl="1"/>
            <a:r>
              <a:rPr lang="en-DE" dirty="0"/>
              <a:t>Storage: dCache, CVMFS. Ethernet, HTCondor Scheduler – Integration in WLCG/Experiment frameworks.</a:t>
            </a:r>
          </a:p>
          <a:p>
            <a:r>
              <a:rPr lang="en-DE" b="1" dirty="0">
                <a:solidFill>
                  <a:schemeClr val="accent3"/>
                </a:solidFill>
              </a:rPr>
              <a:t>High Throughput, Interactive: NAF</a:t>
            </a:r>
          </a:p>
          <a:p>
            <a:pPr lvl="1"/>
            <a:r>
              <a:rPr lang="en-DE" dirty="0"/>
              <a:t>350 nodes, 8.000 cores.</a:t>
            </a:r>
          </a:p>
          <a:p>
            <a:pPr lvl="1"/>
            <a:r>
              <a:rPr lang="en-DE" dirty="0"/>
              <a:t>Storage: dCache, DUST (GPFS/NFS), CVMFS, AFS. Ethernet, HTCondor Scheduler.</a:t>
            </a:r>
          </a:p>
          <a:p>
            <a:pPr marL="0" indent="0">
              <a:buNone/>
            </a:pPr>
            <a:r>
              <a:rPr lang="en-DE" b="1" dirty="0">
                <a:solidFill>
                  <a:schemeClr val="accent2"/>
                </a:solidFill>
                <a:sym typeface="Wingdings" pitchFamily="2" charset="2"/>
              </a:rPr>
              <a:t> Planning for consolidation, unification</a:t>
            </a:r>
            <a:endParaRPr lang="en-DE" b="1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A0D3E4-5AA3-E04F-992E-A887F693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981" y="3815417"/>
            <a:ext cx="4120019" cy="2147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D8F8F-B9AE-20A4-1F06-7BE0DD4F0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649" y="1484784"/>
            <a:ext cx="4064644" cy="21477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18DCA-B4EF-5CA8-6469-64D499CF3B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6763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8608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Challenges: Accessing Data</a:t>
            </a:r>
          </a:p>
        </p:txBody>
      </p:sp>
      <p:sp>
        <p:nvSpPr>
          <p:cNvPr id="1511480083" name="Content Placeholder 2"/>
          <p:cNvSpPr>
            <a:spLocks noGrp="1"/>
          </p:cNvSpPr>
          <p:nvPr>
            <p:ph idx="1"/>
          </p:nvPr>
        </p:nvSpPr>
        <p:spPr bwMode="auto">
          <a:xfrm>
            <a:off x="407986" y="1406425"/>
            <a:ext cx="7883262" cy="5010248"/>
          </a:xfrm>
        </p:spPr>
        <p:txBody>
          <a:bodyPr/>
          <a:lstStyle/>
          <a:p>
            <a:pPr>
              <a:defRPr/>
            </a:pPr>
            <a:r>
              <a:t>Continued trend to access data ‘directly’</a:t>
            </a: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t>Usually only option for                and </a:t>
            </a:r>
          </a:p>
          <a:p>
            <a:pPr>
              <a:defRPr/>
            </a:pPr>
            <a:r>
              <a:t>Trend includes HEP   despite remote read capabilities</a:t>
            </a:r>
          </a:p>
          <a:p>
            <a:pPr>
              <a:defRPr/>
            </a:pPr>
            <a:r>
              <a:rPr b="1">
                <a:solidFill>
                  <a:schemeClr val="accent2"/>
                </a:solidFill>
              </a:rPr>
              <a:t>Poses the challenge of having uniform name-space across the IDAF</a:t>
            </a:r>
            <a:br>
              <a:rPr b="1">
                <a:solidFill>
                  <a:schemeClr val="accent2"/>
                </a:solidFill>
              </a:rPr>
            </a:br>
            <a:endParaRPr b="1">
              <a:solidFill>
                <a:schemeClr val="accent2"/>
              </a:solidFill>
            </a:endParaRPr>
          </a:p>
          <a:p>
            <a:pPr>
              <a:defRPr/>
            </a:pPr>
            <a:endParaRPr b="1">
              <a:solidFill>
                <a:schemeClr val="accent2"/>
              </a:solidFill>
            </a:endParaRPr>
          </a:p>
          <a:p>
            <a:pPr>
              <a:defRPr/>
            </a:pPr>
            <a:endParaRPr b="1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sz="1400" b="0">
                <a:solidFill>
                  <a:schemeClr val="tx1"/>
                </a:solidFill>
              </a:rPr>
              <a:t>I would need to change my analysis depending on the cluster I’m on</a:t>
            </a:r>
          </a:p>
        </p:txBody>
      </p:sp>
      <p:sp>
        <p:nvSpPr>
          <p:cNvPr id="1468758910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8" y="817499"/>
            <a:ext cx="11376023" cy="3792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99" indent="0">
              <a:buNone/>
              <a:defRPr/>
            </a:lvl2pPr>
          </a:lstStyle>
          <a:p>
            <a:pPr>
              <a:defRPr/>
            </a:pPr>
            <a:r>
              <a:t>Users Prefer to Use POSIX — IDAF Needs to Adapt to that Fact</a:t>
            </a:r>
          </a:p>
        </p:txBody>
      </p:sp>
      <p:pic>
        <p:nvPicPr>
          <p:cNvPr id="612655397" name="Picture 61265539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06351" y="1691370"/>
            <a:ext cx="3391663" cy="2108199"/>
          </a:xfrm>
          <a:prstGeom prst="rect">
            <a:avLst/>
          </a:prstGeom>
        </p:spPr>
      </p:pic>
      <p:pic>
        <p:nvPicPr>
          <p:cNvPr id="24026192" name="Picture 240261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780765" y="3718122"/>
            <a:ext cx="2624696" cy="2123349"/>
          </a:xfrm>
          <a:prstGeom prst="rect">
            <a:avLst/>
          </a:prstGeom>
        </p:spPr>
      </p:pic>
      <p:sp>
        <p:nvSpPr>
          <p:cNvPr id="162703891" name="TextBox 162703890"/>
          <p:cNvSpPr txBox="1"/>
          <p:nvPr/>
        </p:nvSpPr>
        <p:spPr bwMode="auto">
          <a:xfrm>
            <a:off x="8706351" y="1196749"/>
            <a:ext cx="2859860" cy="33531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 dirty="0">
                <a:solidFill>
                  <a:schemeClr val="accent4">
                    <a:lumMod val="50000"/>
                  </a:schemeClr>
                </a:solidFill>
              </a:rPr>
              <a:t>Data Access CMS May 2023</a:t>
            </a:r>
          </a:p>
        </p:txBody>
      </p:sp>
      <p:pic>
        <p:nvPicPr>
          <p:cNvPr id="95615834" name="Picture 9561583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5662" y="1711159"/>
            <a:ext cx="5321746" cy="1399015"/>
          </a:xfrm>
          <a:prstGeom prst="rect">
            <a:avLst/>
          </a:prstGeom>
        </p:spPr>
      </p:pic>
      <p:pic>
        <p:nvPicPr>
          <p:cNvPr id="2086471473" name="Picture 208647147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141823" y="1711159"/>
            <a:ext cx="750093" cy="750093"/>
          </a:xfrm>
          <a:prstGeom prst="rect">
            <a:avLst/>
          </a:prstGeom>
        </p:spPr>
      </p:pic>
      <p:pic>
        <p:nvPicPr>
          <p:cNvPr id="1333418679" name="Picture 3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76227" y="3207202"/>
            <a:ext cx="937354" cy="297712"/>
          </a:xfrm>
          <a:prstGeom prst="rect">
            <a:avLst/>
          </a:prstGeom>
        </p:spPr>
      </p:pic>
      <p:pic>
        <p:nvPicPr>
          <p:cNvPr id="415881951" name="Picture 3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471731" y="3207202"/>
            <a:ext cx="652947" cy="316271"/>
          </a:xfrm>
          <a:prstGeom prst="rect">
            <a:avLst/>
          </a:prstGeom>
        </p:spPr>
      </p:pic>
      <p:pic>
        <p:nvPicPr>
          <p:cNvPr id="213554062" name="Picture 2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295996" y="3650456"/>
            <a:ext cx="648072" cy="298227"/>
          </a:xfrm>
          <a:prstGeom prst="rect">
            <a:avLst/>
          </a:prstGeom>
        </p:spPr>
      </p:pic>
      <p:sp>
        <p:nvSpPr>
          <p:cNvPr id="961655535" name="TextBox 961655534"/>
          <p:cNvSpPr txBox="1"/>
          <p:nvPr/>
        </p:nvSpPr>
        <p:spPr bwMode="auto">
          <a:xfrm>
            <a:off x="968906" y="4556842"/>
            <a:ext cx="7589527" cy="1005876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200" b="1" i="0" u="none" strike="noStrike" cap="none" spc="0">
                <a:solidFill>
                  <a:schemeClr val="tx1"/>
                </a:solidFill>
                <a:latin typeface="FreeMono"/>
                <a:ea typeface="FreeMono"/>
                <a:cs typeface="FreeMono"/>
              </a:rPr>
              <a:t>[vossc@</a:t>
            </a:r>
            <a:r>
              <a:rPr lang="en-US" sz="1200" b="1" i="0" u="none" strike="noStrike" cap="none" spc="0">
                <a:solidFill>
                  <a:srgbClr val="FF0000"/>
                </a:solidFill>
                <a:latin typeface="FreeMono"/>
                <a:ea typeface="FreeMono"/>
                <a:cs typeface="FreeMono"/>
              </a:rPr>
              <a:t>max-display008</a:t>
            </a:r>
            <a:r>
              <a:rPr lang="en-US" sz="1200" b="1" i="0" u="none" strike="noStrike" cap="none" spc="0">
                <a:solidFill>
                  <a:schemeClr val="tx1"/>
                </a:solidFill>
                <a:latin typeface="FreeMono"/>
                <a:ea typeface="FreeMono"/>
                <a:cs typeface="FreeMono"/>
              </a:rPr>
              <a:t>] ~ $ md5sum </a:t>
            </a:r>
            <a:r>
              <a:rPr lang="en-US" sz="1200" b="1" i="0" u="none" strike="noStrike" cap="none" spc="0">
                <a:solidFill>
                  <a:srgbClr val="FF0000"/>
                </a:solidFill>
                <a:latin typeface="FreeMono"/>
                <a:ea typeface="FreeMono"/>
                <a:cs typeface="FreeMono"/>
              </a:rPr>
              <a:t>/gpfs/</a:t>
            </a:r>
            <a:r>
              <a:rPr lang="en-US" sz="1200" b="1" i="0" u="none" strike="noStrike" cap="none" spc="0">
                <a:solidFill>
                  <a:schemeClr val="tx1"/>
                </a:solidFill>
                <a:latin typeface="FreeMono"/>
                <a:ea typeface="FreeMono"/>
                <a:cs typeface="FreeMono"/>
              </a:rPr>
              <a:t>dust/belle2/user/vossc/stage-rest-api.out </a:t>
            </a:r>
          </a:p>
          <a:p>
            <a:pPr>
              <a:defRPr/>
            </a:pPr>
            <a:r>
              <a:rPr lang="en-US" sz="1200" b="1" i="0" u="none" strike="noStrike" cap="none" spc="0">
                <a:solidFill>
                  <a:schemeClr val="accent1"/>
                </a:solidFill>
                <a:latin typeface="FreeMono"/>
                <a:ea typeface="FreeMono"/>
                <a:cs typeface="FreeMono"/>
              </a:rPr>
              <a:t>0108f37dbbb38103bba6d836f356d7b7  </a:t>
            </a:r>
            <a:r>
              <a:rPr lang="en-US" sz="1200" b="1" i="0" u="none" strike="noStrike" cap="none" spc="0">
                <a:solidFill>
                  <a:srgbClr val="FF0000"/>
                </a:solidFill>
                <a:latin typeface="FreeMono"/>
                <a:ea typeface="FreeMono"/>
                <a:cs typeface="FreeMono"/>
              </a:rPr>
              <a:t>/gpfs/</a:t>
            </a:r>
            <a:r>
              <a:rPr lang="en-US" sz="1200" b="1" i="0" u="none" strike="noStrike" cap="none" spc="0">
                <a:solidFill>
                  <a:schemeClr val="tx1"/>
                </a:solidFill>
                <a:latin typeface="FreeMono"/>
                <a:ea typeface="FreeMono"/>
                <a:cs typeface="FreeMono"/>
              </a:rPr>
              <a:t>dust/belle2/user/vossc/stage-rest-api.out</a:t>
            </a:r>
          </a:p>
          <a:p>
            <a:pPr>
              <a:defRPr/>
            </a:pPr>
            <a:endParaRPr lang="en-US" sz="1200" b="1" i="0" u="none" strike="noStrike" cap="none" spc="0">
              <a:solidFill>
                <a:schemeClr val="tx1"/>
              </a:solidFill>
              <a:latin typeface="FreeMono"/>
              <a:ea typeface="FreeMono"/>
              <a:cs typeface="FreeMono"/>
            </a:endParaRPr>
          </a:p>
          <a:p>
            <a:pPr>
              <a:defRPr/>
            </a:pPr>
            <a:r>
              <a:rPr lang="en-US" sz="1200" b="1" i="0" u="none" strike="noStrike" cap="none" spc="0">
                <a:solidFill>
                  <a:schemeClr val="tx1"/>
                </a:solidFill>
                <a:latin typeface="FreeMono"/>
                <a:ea typeface="FreeMono"/>
                <a:cs typeface="FreeMono"/>
              </a:rPr>
              <a:t>[vossc@</a:t>
            </a:r>
            <a:r>
              <a:rPr lang="en-US" sz="1200" b="1" i="0" u="none" strike="noStrike" cap="none" spc="0">
                <a:solidFill>
                  <a:srgbClr val="FF0000"/>
                </a:solidFill>
                <a:latin typeface="FreeMono"/>
                <a:ea typeface="FreeMono"/>
                <a:cs typeface="FreeMono"/>
              </a:rPr>
              <a:t>naf-belle12</a:t>
            </a:r>
            <a:r>
              <a:rPr lang="en-US" sz="1200" b="1" i="0" u="none" strike="noStrike" cap="none" spc="0">
                <a:solidFill>
                  <a:schemeClr val="tx1"/>
                </a:solidFill>
                <a:latin typeface="FreeMono"/>
                <a:ea typeface="FreeMono"/>
                <a:cs typeface="FreeMono"/>
              </a:rPr>
              <a:t>] ~ $ md5sum </a:t>
            </a:r>
            <a:r>
              <a:rPr lang="en-US" sz="1200" b="1" i="0" u="none" strike="noStrike" cap="none" spc="0">
                <a:solidFill>
                  <a:srgbClr val="FF0000"/>
                </a:solidFill>
                <a:latin typeface="FreeMono"/>
                <a:ea typeface="FreeMono"/>
                <a:cs typeface="FreeMono"/>
              </a:rPr>
              <a:t>/nfs/</a:t>
            </a:r>
            <a:r>
              <a:rPr lang="en-US" sz="1200" b="1" i="0" u="none" strike="noStrike" cap="none" spc="0">
                <a:solidFill>
                  <a:schemeClr val="tx1"/>
                </a:solidFill>
                <a:latin typeface="FreeMono"/>
                <a:ea typeface="FreeMono"/>
                <a:cs typeface="FreeMono"/>
              </a:rPr>
              <a:t>dust/belle2/user/vossc/stage-rest-api.out </a:t>
            </a:r>
          </a:p>
          <a:p>
            <a:pPr>
              <a:defRPr/>
            </a:pPr>
            <a:r>
              <a:rPr lang="en-US" sz="1200" b="1" i="0" u="none" strike="noStrike" cap="none" spc="0">
                <a:solidFill>
                  <a:schemeClr val="accent1"/>
                </a:solidFill>
                <a:latin typeface="FreeMono"/>
                <a:ea typeface="FreeMono"/>
                <a:cs typeface="FreeMono"/>
              </a:rPr>
              <a:t>0108f37dbbb38103bba6d836f356d7b7</a:t>
            </a:r>
            <a:r>
              <a:rPr lang="en-US" sz="1200" b="1" i="0" u="none" strike="noStrike" cap="none" spc="0">
                <a:solidFill>
                  <a:schemeClr val="tx1"/>
                </a:solidFill>
                <a:latin typeface="FreeMono"/>
                <a:ea typeface="FreeMono"/>
                <a:cs typeface="FreeMono"/>
              </a:rPr>
              <a:t>  </a:t>
            </a:r>
            <a:r>
              <a:rPr lang="en-US" sz="1200" b="1" i="0" u="none" strike="noStrike" cap="none" spc="0">
                <a:solidFill>
                  <a:srgbClr val="FF0000"/>
                </a:solidFill>
                <a:latin typeface="FreeMono"/>
                <a:ea typeface="FreeMono"/>
                <a:cs typeface="FreeMono"/>
              </a:rPr>
              <a:t>/nfs/</a:t>
            </a:r>
            <a:r>
              <a:rPr lang="en-US" sz="1200" b="1" i="0" u="none" strike="noStrike" cap="none" spc="0">
                <a:solidFill>
                  <a:schemeClr val="tx1"/>
                </a:solidFill>
                <a:latin typeface="FreeMono"/>
                <a:ea typeface="FreeMono"/>
                <a:cs typeface="FreeMono"/>
              </a:rPr>
              <a:t>dust/belle2/user/vossc/stage-rest-api.out</a:t>
            </a:r>
          </a:p>
        </p:txBody>
      </p:sp>
      <p:sp>
        <p:nvSpPr>
          <p:cNvPr id="167787181" name="Rectangle 43"/>
          <p:cNvSpPr/>
          <p:nvPr/>
        </p:nvSpPr>
        <p:spPr bwMode="auto">
          <a:xfrm>
            <a:off x="150347" y="4582049"/>
            <a:ext cx="744142" cy="39549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>
                <a:solidFill>
                  <a:prstClr val="white"/>
                </a:solidFill>
                <a:latin typeface="Arial"/>
                <a:ea typeface="Arial"/>
                <a:cs typeface="Arial"/>
              </a:rPr>
              <a:t>HPC</a:t>
            </a:r>
            <a:endParaRPr/>
          </a:p>
        </p:txBody>
      </p:sp>
      <p:sp>
        <p:nvSpPr>
          <p:cNvPr id="772192229" name="Rectangle 43"/>
          <p:cNvSpPr/>
          <p:nvPr/>
        </p:nvSpPr>
        <p:spPr bwMode="auto">
          <a:xfrm>
            <a:off x="150347" y="5194962"/>
            <a:ext cx="744141" cy="3954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>
                <a:solidFill>
                  <a:prstClr val="white"/>
                </a:solidFill>
                <a:latin typeface="Arial"/>
                <a:ea typeface="Arial"/>
                <a:cs typeface="Arial"/>
              </a:rPr>
              <a:t>HTC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75DDD-0FCA-9177-223A-38F9FE4206D4}"/>
              </a:ext>
            </a:extLst>
          </p:cNvPr>
          <p:cNvSpPr txBox="1"/>
          <p:nvPr/>
        </p:nvSpPr>
        <p:spPr bwMode="auto">
          <a:xfrm>
            <a:off x="10416480" y="183553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worldwide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FCEAD1-5FF4-EB8F-A46D-F2ED827F0411}"/>
              </a:ext>
            </a:extLst>
          </p:cNvPr>
          <p:cNvSpPr txBox="1"/>
          <p:nvPr/>
        </p:nvSpPr>
        <p:spPr bwMode="auto">
          <a:xfrm>
            <a:off x="10416480" y="406778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local/NAF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2978002" name="Content Placeholder 2"/>
          <p:cNvSpPr>
            <a:spLocks noGrp="1"/>
          </p:cNvSpPr>
          <p:nvPr>
            <p:ph idx="1"/>
          </p:nvPr>
        </p:nvSpPr>
        <p:spPr bwMode="auto">
          <a:xfrm>
            <a:off x="407986" y="1406425"/>
            <a:ext cx="8321701" cy="5174372"/>
          </a:xfrm>
        </p:spPr>
        <p:txBody>
          <a:bodyPr/>
          <a:lstStyle/>
          <a:p>
            <a:pPr>
              <a:defRPr/>
            </a:pPr>
            <a:r>
              <a:t>Increasing capacity found to manageable</a:t>
            </a:r>
            <a:br>
              <a:rPr/>
            </a:br>
            <a:r>
              <a:rPr>
                <a:latin typeface="Abyssinica SIL"/>
                <a:ea typeface="Abyssinica SIL"/>
                <a:cs typeface="Abyssinica SIL"/>
              </a:rPr>
              <a:t>➜</a:t>
            </a:r>
            <a:r>
              <a:t> read/write patterns found to be more challenging</a:t>
            </a:r>
          </a:p>
          <a:p>
            <a:pPr>
              <a:defRPr/>
            </a:pPr>
            <a:r>
              <a:t>Departure from classic C/C++ or FORTRAN driven batch analysis</a:t>
            </a:r>
          </a:p>
          <a:p>
            <a:pPr>
              <a:defRPr/>
            </a:pPr>
            <a:r>
              <a:t>Ease-of-Use of Python leads to higher memory footprint and excessive, repetitive data access (open files to read &lt;1MiB)</a:t>
            </a:r>
          </a:p>
          <a:p>
            <a:pPr>
              <a:defRPr/>
            </a:pPr>
            <a:r>
              <a:t>Increased WAN/Tape access will escalate this further</a:t>
            </a:r>
          </a:p>
          <a:p>
            <a:pPr>
              <a:defRPr/>
            </a:pPr>
            <a:r>
              <a:t>Profit from research in               :</a:t>
            </a:r>
          </a:p>
          <a:p>
            <a:pPr lvl="1">
              <a:defRPr/>
            </a:pPr>
            <a:r>
              <a:t>Self adapting systems (e.g. Smart file replication)</a:t>
            </a:r>
          </a:p>
          <a:p>
            <a:pPr lvl="1">
              <a:defRPr/>
            </a:pPr>
            <a:r>
              <a:t>Improved I/O pattern, e.g. through portals (</a:t>
            </a:r>
            <a:r>
              <a:rPr lang="en-US" sz="1600" b="0" i="0" u="none" strike="noStrike" cap="none" spc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Coffea-Casa</a:t>
            </a:r>
            <a:r>
              <a:t>)</a:t>
            </a:r>
          </a:p>
          <a:p>
            <a:pPr lvl="0">
              <a:defRPr/>
            </a:pPr>
            <a:r>
              <a:t>Profit from research in               /</a:t>
            </a:r>
          </a:p>
          <a:p>
            <a:pPr lvl="1">
              <a:defRPr/>
            </a:pPr>
            <a:r>
              <a:t>Reasonable file sizes/numbers</a:t>
            </a:r>
          </a:p>
          <a:p>
            <a:pPr lvl="1">
              <a:defRPr/>
            </a:pPr>
            <a:r>
              <a:t>Streaming/Online Analysis</a:t>
            </a:r>
          </a:p>
        </p:txBody>
      </p:sp>
      <p:pic>
        <p:nvPicPr>
          <p:cNvPr id="1420539475" name="Picture 142053947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46657" y="4326099"/>
            <a:ext cx="1397387" cy="625695"/>
          </a:xfrm>
          <a:prstGeom prst="rect">
            <a:avLst/>
          </a:prstGeom>
        </p:spPr>
      </p:pic>
      <p:sp>
        <p:nvSpPr>
          <p:cNvPr id="36785486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Challenge: Improved Monitoring and Analytics</a:t>
            </a:r>
          </a:p>
        </p:txBody>
      </p:sp>
      <p:sp>
        <p:nvSpPr>
          <p:cNvPr id="542373609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8" y="817499"/>
            <a:ext cx="11376023" cy="3792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99" indent="0">
              <a:buNone/>
              <a:defRPr/>
            </a:lvl2pPr>
          </a:lstStyle>
          <a:p>
            <a:pPr>
              <a:defRPr/>
            </a:pPr>
            <a:r>
              <a:t>Managing and Understanding the Change User Access Patterns</a:t>
            </a:r>
          </a:p>
        </p:txBody>
      </p:sp>
      <p:sp>
        <p:nvSpPr>
          <p:cNvPr id="1831261666" name=" 1831261665"/>
          <p:cNvSpPr/>
          <p:nvPr/>
        </p:nvSpPr>
        <p:spPr bwMode="auto">
          <a:xfrm>
            <a:off x="6494331" y="1907335"/>
            <a:ext cx="9049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122476103" name="Picture 212247610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20655" y="148421"/>
            <a:ext cx="3156715" cy="3156715"/>
          </a:xfrm>
          <a:prstGeom prst="rect">
            <a:avLst/>
          </a:prstGeom>
        </p:spPr>
      </p:pic>
      <p:sp>
        <p:nvSpPr>
          <p:cNvPr id="1394463779" name=" 1394463778"/>
          <p:cNvSpPr/>
          <p:nvPr/>
        </p:nvSpPr>
        <p:spPr bwMode="auto">
          <a:xfrm>
            <a:off x="8729688" y="1857204"/>
            <a:ext cx="6627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78190418" name="Picture 2781904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95502" y="2891361"/>
            <a:ext cx="3348030" cy="3871160"/>
          </a:xfrm>
          <a:prstGeom prst="rect">
            <a:avLst/>
          </a:prstGeom>
        </p:spPr>
      </p:pic>
      <p:pic>
        <p:nvPicPr>
          <p:cNvPr id="1531340499" name="Picture 2" descr="P:\MT\Templates\Matter and Technologies Logos\MT_DMA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909600" y="4860000"/>
            <a:ext cx="975600" cy="666000"/>
          </a:xfrm>
          <a:prstGeom prst="rect">
            <a:avLst/>
          </a:prstGeom>
          <a:noFill/>
        </p:spPr>
      </p:pic>
      <p:pic>
        <p:nvPicPr>
          <p:cNvPr id="704027414" name="Picture 7040274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94901" y="3660893"/>
            <a:ext cx="1374828" cy="715598"/>
          </a:xfrm>
          <a:prstGeom prst="rect">
            <a:avLst/>
          </a:prstGeom>
        </p:spPr>
      </p:pic>
      <p:pic>
        <p:nvPicPr>
          <p:cNvPr id="108189564" name="Picture 10818956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794694" y="5193000"/>
            <a:ext cx="2271196" cy="1895716"/>
          </a:xfrm>
          <a:prstGeom prst="rect">
            <a:avLst/>
          </a:prstGeom>
        </p:spPr>
      </p:pic>
      <p:pic>
        <p:nvPicPr>
          <p:cNvPr id="830182051" name="Picture 83018205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936393" y="5186928"/>
            <a:ext cx="2041200" cy="1839600"/>
          </a:xfrm>
          <a:prstGeom prst="rect">
            <a:avLst/>
          </a:prstGeom>
        </p:spPr>
      </p:pic>
      <p:pic>
        <p:nvPicPr>
          <p:cNvPr id="538564222" name="Picture 1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078394" y="4995773"/>
            <a:ext cx="832326" cy="288031"/>
          </a:xfrm>
          <a:prstGeom prst="rect">
            <a:avLst/>
          </a:prstGeom>
        </p:spPr>
      </p:pic>
      <p:pic>
        <p:nvPicPr>
          <p:cNvPr id="2123612786" name="Picture 2123612785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122271" y="5940591"/>
            <a:ext cx="767802" cy="919577"/>
          </a:xfrm>
          <a:prstGeom prst="rect">
            <a:avLst/>
          </a:prstGeom>
        </p:spPr>
      </p:pic>
      <p:pic>
        <p:nvPicPr>
          <p:cNvPr id="2" name="Picture 2" descr="P:\MT\Templates\Matter and Technologies Logos\MT_DMA.png">
            <a:extLst>
              <a:ext uri="{FF2B5EF4-FFF2-40B4-BE49-F238E27FC236}">
                <a16:creationId xmlns:a16="http://schemas.microsoft.com/office/drawing/2014/main" id="{40ED2883-0508-F01A-FCA1-AE3F7E7A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375920" y="4131152"/>
            <a:ext cx="975600" cy="66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Y_16x9_en_2022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1"/>
        </a:solidFill>
        <a:ln w="9525"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1"/>
        </a:solidFill>
        <a:ln w="9525"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DESY_16x9_en_2022.potx</Template>
  <TotalTime>212</TotalTime>
  <Words>1009</Words>
  <Application>Microsoft Macintosh PowerPoint</Application>
  <DocSecurity>0</DocSecurity>
  <PresentationFormat>Widescreen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Abyssinica SIL</vt:lpstr>
      <vt:lpstr>Arial</vt:lpstr>
      <vt:lpstr>FreeMono</vt:lpstr>
      <vt:lpstr>DESY_16x9_en_2022</vt:lpstr>
      <vt:lpstr>DESY</vt:lpstr>
      <vt:lpstr>IDAF — Strategy for PoF V</vt:lpstr>
      <vt:lpstr>Start with Review of PoF IV Proposal</vt:lpstr>
      <vt:lpstr>Start with Review of PoF IV Proposal</vt:lpstr>
      <vt:lpstr>Paradigm: Scientific Analyses are Data Driven</vt:lpstr>
      <vt:lpstr>Continued International &amp; new National Commitments</vt:lpstr>
      <vt:lpstr>Challenges: Data Deluge in Photon Science</vt:lpstr>
      <vt:lpstr>Ressource and usage status IDAF</vt:lpstr>
      <vt:lpstr>Challenges: Accessing Data</vt:lpstr>
      <vt:lpstr>Challenge: Improved Monitoring and Analytics</vt:lpstr>
      <vt:lpstr>Challenges: Sustainability</vt:lpstr>
      <vt:lpstr>Challenges: Hardware evolution and Person Power</vt:lpstr>
      <vt:lpstr>Thank you, any 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Microsoft Office User</dc:creator>
  <cp:keywords/>
  <dc:description/>
  <cp:lastModifiedBy>Yves Kemp</cp:lastModifiedBy>
  <cp:revision>95</cp:revision>
  <cp:lastPrinted>2023-06-28T08:14:39Z</cp:lastPrinted>
  <dcterms:created xsi:type="dcterms:W3CDTF">2022-01-20T12:32:59Z</dcterms:created>
  <dcterms:modified xsi:type="dcterms:W3CDTF">2023-06-28T09:17:11Z</dcterms:modified>
  <cp:category/>
  <dc:identifier/>
  <cp:contentStatus/>
  <dc:language/>
  <cp:version/>
</cp:coreProperties>
</file>