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8" r:id="rId3"/>
    <p:sldMasterId id="2147483670" r:id="rId4"/>
  </p:sldMasterIdLst>
  <p:notesMasterIdLst>
    <p:notesMasterId r:id="rId10"/>
  </p:notesMasterIdLst>
  <p:sldIdLst>
    <p:sldId id="281" r:id="rId5"/>
    <p:sldId id="720" r:id="rId6"/>
    <p:sldId id="723" r:id="rId7"/>
    <p:sldId id="722" r:id="rId8"/>
    <p:sldId id="712" r:id="rId9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7295B36-F0EF-4E45-AEA1-6339550FAE6C}">
          <p14:sldIdLst>
            <p14:sldId id="281"/>
            <p14:sldId id="720"/>
            <p14:sldId id="723"/>
            <p14:sldId id="722"/>
            <p14:sldId id="712"/>
          </p14:sldIdLst>
        </p14:section>
        <p14:section name="Apendix" id="{79CBCA9D-4E7C-430D-8C77-2951BC23A3B7}">
          <p14:sldIdLst/>
        </p14:section>
        <p14:section name="LKII" id="{88BB3DFB-8445-4E64-B7D4-18D7C36A2B7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0"/>
    <a:srgbClr val="004781"/>
    <a:srgbClr val="F1781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95" autoAdjust="0"/>
    <p:restoredTop sz="72037" autoAdjust="0"/>
  </p:normalViewPr>
  <p:slideViewPr>
    <p:cSldViewPr snapToGrid="0">
      <p:cViewPr varScale="1">
        <p:scale>
          <a:sx n="92" d="100"/>
          <a:sy n="92" d="100"/>
        </p:scale>
        <p:origin x="11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B2C0F2C-B3BE-4896-854F-647E7676C4EC}" type="datetimeFigureOut">
              <a:rPr lang="de-DE" smtClean="0"/>
              <a:pPr/>
              <a:t>28.06.23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F62738A-FF61-44C6-B120-67F2A8ED3C0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53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2738A-FF61-44C6-B120-67F2A8ED3C0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65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2738A-FF61-44C6-B120-67F2A8ED3C0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586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2738A-FF61-44C6-B120-67F2A8ED3C0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639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2738A-FF61-44C6-B120-67F2A8ED3C0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07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2738A-FF61-44C6-B120-67F2A8ED3C0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08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864"/>
                </a:solidFill>
              </a:defRPr>
            </a:lvl1pPr>
          </a:lstStyle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2667">
                <a:solidFill>
                  <a:srgbClr val="22B0F8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478367" y="1748367"/>
            <a:ext cx="5473700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6239934" y="1748367"/>
            <a:ext cx="5456767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DF49D9-34E1-433A-8D58-874125651DB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7117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1">
          <p15:clr>
            <a:srgbClr val="FBAE40"/>
          </p15:clr>
        </p15:guide>
        <p15:guide id="2" orient="horz" pos="545">
          <p15:clr>
            <a:srgbClr val="FBAE40"/>
          </p15:clr>
        </p15:guide>
        <p15:guide id="3" pos="226">
          <p15:clr>
            <a:srgbClr val="FBAE40"/>
          </p15:clr>
        </p15:guide>
        <p15:guide id="4" pos="2813">
          <p15:clr>
            <a:srgbClr val="FBAE40"/>
          </p15:clr>
        </p15:guide>
        <p15:guide id="5" pos="2947">
          <p15:clr>
            <a:srgbClr val="FBAE40"/>
          </p15:clr>
        </p15:guide>
        <p15:guide id="6" orient="horz" pos="2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864"/>
                </a:solidFill>
              </a:defRPr>
            </a:lvl1pPr>
          </a:lstStyle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2667">
                <a:solidFill>
                  <a:srgbClr val="22B0F8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80001" y="1748368"/>
            <a:ext cx="8352851" cy="16806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478367" y="3839999"/>
            <a:ext cx="5473700" cy="24719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6239934" y="3839633"/>
            <a:ext cx="5473700" cy="2472267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78367" y="3681600"/>
            <a:ext cx="5473700" cy="143933"/>
          </a:xfrm>
        </p:spPr>
        <p:txBody>
          <a:bodyPr/>
          <a:lstStyle>
            <a:lvl1pPr marL="0" indent="0">
              <a:lnSpc>
                <a:spcPts val="1067"/>
              </a:lnSpc>
              <a:spcBef>
                <a:spcPts val="0"/>
              </a:spcBef>
              <a:buNone/>
              <a:defRPr sz="10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6239933" y="3681600"/>
            <a:ext cx="5473700" cy="143933"/>
          </a:xfrm>
        </p:spPr>
        <p:txBody>
          <a:bodyPr/>
          <a:lstStyle>
            <a:lvl1pPr marL="0" indent="0">
              <a:lnSpc>
                <a:spcPts val="1067"/>
              </a:lnSpc>
              <a:spcBef>
                <a:spcPts val="0"/>
              </a:spcBef>
              <a:buNone/>
              <a:defRPr sz="10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3DF49D9-34E1-433A-8D58-874125651DB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3413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80000" y="292800"/>
            <a:ext cx="11233633" cy="45272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933" b="0" cap="none" baseline="0">
                <a:solidFill>
                  <a:srgbClr val="002864"/>
                </a:solidFill>
              </a:defRPr>
            </a:lvl1pPr>
          </a:lstStyle>
          <a:p>
            <a:r>
              <a:rPr lang="de-DE" dirty="0"/>
              <a:t>Zwischentitel grafisch, Insgesamt Zweizeilig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80000" y="921600"/>
            <a:ext cx="11232000" cy="3567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400"/>
              </a:lnSpc>
              <a:buNone/>
              <a:defRPr sz="2667" baseline="0">
                <a:solidFill>
                  <a:srgbClr val="22B0F8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Entweder zweizeiliger Titel oder Titel und Subheadline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49D9-34E1-433A-8D58-874125651DB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779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11552" y="2709883"/>
            <a:ext cx="9144000" cy="1424583"/>
          </a:xfrm>
        </p:spPr>
        <p:txBody>
          <a:bodyPr anchor="b">
            <a:normAutofit/>
          </a:bodyPr>
          <a:lstStyle>
            <a:lvl1pPr algn="l">
              <a:defRPr sz="4800" baseline="0"/>
            </a:lvl1pPr>
          </a:lstStyle>
          <a:p>
            <a:r>
              <a:rPr lang="de-DE" dirty="0"/>
              <a:t>Zwischenfolie 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14393" y="4016826"/>
            <a:ext cx="9144000" cy="1655233"/>
          </a:xfrm>
        </p:spPr>
        <p:txBody>
          <a:bodyPr>
            <a:normAutofit/>
          </a:bodyPr>
          <a:lstStyle>
            <a:lvl1pPr marL="0" indent="0" algn="l">
              <a:buNone/>
              <a:defRPr sz="3733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 dirty="0"/>
              <a:t>Unterzeile</a:t>
            </a:r>
          </a:p>
        </p:txBody>
      </p:sp>
    </p:spTree>
    <p:extLst>
      <p:ext uri="{BB962C8B-B14F-4D97-AF65-F5344CB8AC3E}">
        <p14:creationId xmlns:p14="http://schemas.microsoft.com/office/powerpoint/2010/main" val="207395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TER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6B60EFB-8F8E-FE4A-A6D2-7868077F8D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000" y="2371200"/>
            <a:ext cx="7824000" cy="93291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WELCOME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8060DCE8-AB47-0D48-BF49-97410B4D44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000" y="3332990"/>
            <a:ext cx="7824000" cy="92342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667"/>
            </a:lvl1pPr>
          </a:lstStyle>
          <a:p>
            <a:r>
              <a:rPr lang="de-DE" dirty="0">
                <a:solidFill>
                  <a:schemeClr val="bg1"/>
                </a:solidFill>
              </a:rPr>
              <a:t>Prof. Otmar D. Wiestler</a:t>
            </a:r>
          </a:p>
          <a:p>
            <a:r>
              <a:rPr lang="en-US" sz="2133" i="1" dirty="0">
                <a:solidFill>
                  <a:schemeClr val="bg1"/>
                </a:solidFill>
              </a:rPr>
              <a:t>President of the Helmholtz Association</a:t>
            </a:r>
          </a:p>
        </p:txBody>
      </p:sp>
    </p:spTree>
    <p:extLst>
      <p:ext uri="{BB962C8B-B14F-4D97-AF65-F5344CB8AC3E}">
        <p14:creationId xmlns:p14="http://schemas.microsoft.com/office/powerpoint/2010/main" val="313240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2667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478367" y="1748367"/>
            <a:ext cx="5473700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6239934" y="1748367"/>
            <a:ext cx="5456767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143339" y="6671999"/>
            <a:ext cx="1632181" cy="2654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January 29th, 2020</a:t>
            </a:r>
            <a:endParaRPr lang="de-DE" dirty="0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11010776" y="6552000"/>
            <a:ext cx="685867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21979B1F-AD0F-441C-9D66-A05D9FA35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1286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Program MML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9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2667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80001" y="1748368"/>
            <a:ext cx="8352851" cy="16806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478367" y="3839999"/>
            <a:ext cx="5473700" cy="24719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6239934" y="3839633"/>
            <a:ext cx="5473700" cy="2472267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78367" y="3681600"/>
            <a:ext cx="5473700" cy="143933"/>
          </a:xfrm>
        </p:spPr>
        <p:txBody>
          <a:bodyPr/>
          <a:lstStyle>
            <a:lvl1pPr marL="0" indent="0">
              <a:lnSpc>
                <a:spcPts val="1067"/>
              </a:lnSpc>
              <a:spcBef>
                <a:spcPts val="0"/>
              </a:spcBef>
              <a:buNone/>
              <a:defRPr sz="10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6239933" y="3681600"/>
            <a:ext cx="5473700" cy="143933"/>
          </a:xfrm>
        </p:spPr>
        <p:txBody>
          <a:bodyPr/>
          <a:lstStyle>
            <a:lvl1pPr marL="0" indent="0">
              <a:lnSpc>
                <a:spcPts val="1067"/>
              </a:lnSpc>
              <a:spcBef>
                <a:spcPts val="0"/>
              </a:spcBef>
              <a:buNone/>
              <a:defRPr sz="10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2"/>
          </p:nvPr>
        </p:nvSpPr>
        <p:spPr>
          <a:xfrm>
            <a:off x="42189" y="6672000"/>
            <a:ext cx="1824203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January 29th, 2020</a:t>
            </a:r>
            <a:endParaRPr lang="de-DE" dirty="0"/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11010776" y="6552000"/>
            <a:ext cx="941875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4">
            <a:extLst>
              <a:ext uri="{FF2B5EF4-FFF2-40B4-BE49-F238E27FC236}">
                <a16:creationId xmlns:a16="http://schemas.microsoft.com/office/drawing/2014/main" id="{0F2579BB-2C8D-4D3A-8035-60181D995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1286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Program MML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2667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478367" y="1748367"/>
            <a:ext cx="5473700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6239935" y="1748367"/>
            <a:ext cx="5456767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5544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480000" y="292800"/>
            <a:ext cx="11232000" cy="4959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80000" y="1748367"/>
            <a:ext cx="11232000" cy="45635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7671" y="6475088"/>
            <a:ext cx="1430831" cy="41029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6533" y="6549347"/>
            <a:ext cx="1056507" cy="143711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-48682" y="6453337"/>
            <a:ext cx="56707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rgbClr val="002864"/>
                </a:solidFill>
              </a:defRPr>
            </a:lvl1pPr>
          </a:lstStyle>
          <a:p>
            <a:fld id="{13DF49D9-34E1-433A-8D58-874125651DB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6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2933" b="0" kern="1200" cap="none" baseline="0">
          <a:solidFill>
            <a:srgbClr val="002864"/>
          </a:solidFill>
          <a:latin typeface="+mj-lt"/>
          <a:ea typeface="+mj-ea"/>
          <a:cs typeface="+mj-cs"/>
        </a:defRPr>
      </a:lvl1pPr>
    </p:titleStyle>
    <p:bodyStyle>
      <a:lvl1pPr marL="241294" indent="-241294" algn="l" defTabSz="239994" rtl="0" eaLnBrk="1" latinLnBrk="0" hangingPunct="1">
        <a:lnSpc>
          <a:spcPts val="2400"/>
        </a:lnSpc>
        <a:spcBef>
          <a:spcPts val="1467"/>
        </a:spcBef>
        <a:spcAft>
          <a:spcPts val="0"/>
        </a:spcAft>
        <a:buClr>
          <a:srgbClr val="002864"/>
        </a:buClr>
        <a:buFont typeface="Arial" panose="020B0604020202020204" pitchFamily="34" charset="0"/>
        <a:buChar char="•"/>
        <a:tabLst>
          <a:tab pos="239994" algn="l"/>
          <a:tab pos="479988" algn="l"/>
        </a:tabLst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80472" indent="-239178" algn="l" defTabSz="1219170" rtl="0" eaLnBrk="1" latinLnBrk="0" hangingPunct="1">
        <a:spcBef>
          <a:spcPct val="20000"/>
        </a:spcBef>
        <a:buClr>
          <a:srgbClr val="002864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721766" indent="-241294" algn="l" defTabSz="1219170" rtl="0" eaLnBrk="1" latinLnBrk="0" hangingPunct="1">
        <a:spcBef>
          <a:spcPct val="20000"/>
        </a:spcBef>
        <a:buClr>
          <a:srgbClr val="002864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952476" indent="-232828" algn="l" defTabSz="1219170" rtl="0" eaLnBrk="1" latinLnBrk="0" hangingPunct="1">
        <a:spcBef>
          <a:spcPct val="20000"/>
        </a:spcBef>
        <a:buClr>
          <a:srgbClr val="002864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1333467" indent="-380990" algn="l" defTabSz="1219170" rtl="0" eaLnBrk="1" latinLnBrk="0" hangingPunct="1">
        <a:spcBef>
          <a:spcPct val="20000"/>
        </a:spcBef>
        <a:buClr>
          <a:srgbClr val="002864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6">
          <p15:clr>
            <a:srgbClr val="F26B43"/>
          </p15:clr>
        </p15:guide>
        <p15:guide id="2" orient="horz" pos="309">
          <p15:clr>
            <a:srgbClr val="F26B43"/>
          </p15:clr>
        </p15:guide>
        <p15:guide id="3" orient="horz" pos="822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677" y="0"/>
            <a:ext cx="12192000" cy="6858000"/>
          </a:xfrm>
          <a:prstGeom prst="rect">
            <a:avLst/>
          </a:prstGeom>
          <a:solidFill>
            <a:srgbClr val="002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ln>
                <a:noFill/>
              </a:ln>
              <a:solidFill>
                <a:srgbClr val="002864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44165" y="3080994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Zwischenfolie 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12551" y="4029121"/>
            <a:ext cx="10515600" cy="971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Unterzeile</a:t>
            </a:r>
          </a:p>
        </p:txBody>
      </p:sp>
    </p:spTree>
    <p:extLst>
      <p:ext uri="{BB962C8B-B14F-4D97-AF65-F5344CB8AC3E}">
        <p14:creationId xmlns:p14="http://schemas.microsoft.com/office/powerpoint/2010/main" val="137672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800" kern="12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1333"/>
        </a:spcBef>
        <a:buFontTx/>
        <a:buNone/>
        <a:defRPr sz="3733" kern="1200">
          <a:solidFill>
            <a:srgbClr val="22B0F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585" indent="0" algn="l" defTabSz="1219170" rtl="0" eaLnBrk="1" latinLnBrk="0" hangingPunct="1">
        <a:lnSpc>
          <a:spcPct val="90000"/>
        </a:lnSpc>
        <a:spcBef>
          <a:spcPts val="667"/>
        </a:spcBef>
        <a:buFontTx/>
        <a:buNone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170" indent="0" algn="l" defTabSz="1219170" rtl="0" eaLnBrk="1" latinLnBrk="0" hangingPunct="1">
        <a:lnSpc>
          <a:spcPct val="90000"/>
        </a:lnSpc>
        <a:spcBef>
          <a:spcPts val="667"/>
        </a:spcBef>
        <a:buFontTx/>
        <a:buNone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754" indent="0" algn="l" defTabSz="1219170" rtl="0" eaLnBrk="1" latinLnBrk="0" hangingPunct="1">
        <a:lnSpc>
          <a:spcPct val="90000"/>
        </a:lnSpc>
        <a:spcBef>
          <a:spcPts val="667"/>
        </a:spcBef>
        <a:buFontTx/>
        <a:buNone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8339" indent="0" algn="l" defTabSz="1219170" rtl="0" eaLnBrk="1" latinLnBrk="0" hangingPunct="1">
        <a:lnSpc>
          <a:spcPct val="90000"/>
        </a:lnSpc>
        <a:spcBef>
          <a:spcPts val="667"/>
        </a:spcBef>
        <a:buFontTx/>
        <a:buNone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61">
          <p15:clr>
            <a:srgbClr val="F26B43"/>
          </p15:clr>
        </p15:guide>
        <p15:guide id="2" orient="horz" pos="2121">
          <p15:clr>
            <a:srgbClr val="F26B43"/>
          </p15:clr>
        </p15:guide>
        <p15:guide id="3" pos="69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DB82D07-C42A-2949-82BA-B54A53204C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9903" cy="68688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F5D3127-295E-F84D-9C76-3F5736447F9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00" y="518400"/>
            <a:ext cx="2178051" cy="28892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7769252A-42C4-FA49-939C-1C88BB93E22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5907" y="480301"/>
            <a:ext cx="1792717" cy="327025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F0932376-7BDC-7A4C-99FD-B833BFF7688A}"/>
              </a:ext>
            </a:extLst>
          </p:cNvPr>
          <p:cNvSpPr txBox="1"/>
          <p:nvPr userDrawn="1"/>
        </p:nvSpPr>
        <p:spPr>
          <a:xfrm>
            <a:off x="9153600" y="6537600"/>
            <a:ext cx="1358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>
                <a:solidFill>
                  <a:schemeClr val="accent2"/>
                </a:solidFill>
              </a:rPr>
              <a:t>www.helmholtz.de</a:t>
            </a:r>
          </a:p>
        </p:txBody>
      </p:sp>
    </p:spTree>
    <p:extLst>
      <p:ext uri="{BB962C8B-B14F-4D97-AF65-F5344CB8AC3E}">
        <p14:creationId xmlns:p14="http://schemas.microsoft.com/office/powerpoint/2010/main" val="107450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6504001"/>
            <a:ext cx="12191977" cy="361948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480000" y="292800"/>
            <a:ext cx="11232000" cy="4959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80000" y="1748367"/>
            <a:ext cx="11232000" cy="45635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5"/>
          <p:cNvSpPr>
            <a:spLocks noGrp="1"/>
          </p:cNvSpPr>
          <p:nvPr>
            <p:ph type="dt" sz="half" idx="2"/>
          </p:nvPr>
        </p:nvSpPr>
        <p:spPr>
          <a:xfrm>
            <a:off x="239350" y="6697476"/>
            <a:ext cx="1920213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January 29th, 2020</a:t>
            </a:r>
            <a:endParaRPr lang="de-DE" dirty="0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11010776" y="6552000"/>
            <a:ext cx="685867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EEC4CFD-2FFF-4160-8323-7C1921A92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1286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Program MML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/>
  <p:txStyles>
    <p:titleStyle>
      <a:lvl1pPr algn="l" defTabSz="1219170" rtl="0" eaLnBrk="1" latinLnBrk="0" hangingPunct="1">
        <a:spcBef>
          <a:spcPct val="0"/>
        </a:spcBef>
        <a:buNone/>
        <a:defRPr sz="2933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41294" indent="-241294" algn="l" defTabSz="239994" rtl="0" eaLnBrk="1" latinLnBrk="0" hangingPunct="1">
        <a:lnSpc>
          <a:spcPts val="2400"/>
        </a:lnSpc>
        <a:spcBef>
          <a:spcPts val="1467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239994" algn="l"/>
          <a:tab pos="479988" algn="l"/>
        </a:tabLst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80472" indent="-239178" algn="l" defTabSz="121917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21766" indent="-241294" algn="l" defTabSz="121917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952476" indent="-232828" algn="l" defTabSz="121917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333467" indent="-380990" algn="l" defTabSz="121917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172758" y="484909"/>
            <a:ext cx="10309197" cy="4992625"/>
          </a:xfrm>
        </p:spPr>
        <p:txBody>
          <a:bodyPr>
            <a:normAutofit/>
          </a:bodyPr>
          <a:lstStyle/>
          <a:p>
            <a:r>
              <a:rPr lang="de-DE" dirty="0"/>
              <a:t>Helmholtz – Frontiers in Optical Science &amp; Technology (in MT)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567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9">
            <a:extLst>
              <a:ext uri="{FF2B5EF4-FFF2-40B4-BE49-F238E27FC236}">
                <a16:creationId xmlns:a16="http://schemas.microsoft.com/office/drawing/2014/main" id="{577C3839-44E9-493F-BFC4-2F1AD69C1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75666"/>
            <a:ext cx="941875" cy="240000"/>
          </a:xfrm>
        </p:spPr>
        <p:txBody>
          <a:bodyPr/>
          <a:lstStyle/>
          <a:p>
            <a:pPr defTabSz="1219170">
              <a:defRPr/>
            </a:pPr>
            <a:fld id="{EA7858BA-97FF-467B-88B5-B4FF2FCC31FE}" type="slidenum">
              <a:rPr lang="de-DE">
                <a:solidFill>
                  <a:prstClr val="white"/>
                </a:solidFill>
                <a:latin typeface="Arial"/>
              </a:rPr>
              <a:pPr defTabSz="1219170">
                <a:defRPr/>
              </a:pPr>
              <a:t>2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0" name="Grafik 47">
            <a:extLst>
              <a:ext uri="{FF2B5EF4-FFF2-40B4-BE49-F238E27FC236}">
                <a16:creationId xmlns:a16="http://schemas.microsoft.com/office/drawing/2014/main" id="{7EFF8B8B-5E9C-4643-B204-56379DB2E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463" y="6475088"/>
            <a:ext cx="1430831" cy="4102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45A1E-8246-3E8B-59BA-4E58CEF522D9}"/>
              </a:ext>
            </a:extLst>
          </p:cNvPr>
          <p:cNvSpPr txBox="1"/>
          <p:nvPr/>
        </p:nvSpPr>
        <p:spPr>
          <a:xfrm>
            <a:off x="762000" y="484909"/>
            <a:ext cx="103541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b="1" dirty="0"/>
              <a:t>We have in Helmholtz world-class research in</a:t>
            </a:r>
          </a:p>
          <a:p>
            <a:r>
              <a:rPr lang="en-DE" sz="3200" b="1" dirty="0"/>
              <a:t> </a:t>
            </a:r>
          </a:p>
          <a:p>
            <a:r>
              <a:rPr lang="en-DE" sz="3200" b="1" dirty="0"/>
              <a:t>	Optical Science and Technology </a:t>
            </a:r>
            <a:r>
              <a:rPr lang="en-DE" sz="3200" dirty="0"/>
              <a:t>to push the </a:t>
            </a:r>
          </a:p>
          <a:p>
            <a:r>
              <a:rPr lang="en-DE" sz="3200" dirty="0"/>
              <a:t>	frontiers in our large scale facilities as well as other</a:t>
            </a:r>
          </a:p>
          <a:p>
            <a:r>
              <a:rPr lang="en-GB" sz="3200" dirty="0"/>
              <a:t>	r</a:t>
            </a:r>
            <a:r>
              <a:rPr lang="en-DE" sz="3200" dirty="0"/>
              <a:t>esearch fields (Health, Energy, Information, </a:t>
            </a:r>
            <a:br>
              <a:rPr lang="en-DE" sz="3200" dirty="0"/>
            </a:br>
            <a:r>
              <a:rPr lang="en-DE" sz="3200" dirty="0"/>
              <a:t>	Transportation)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4E4FB2-EC89-4DD1-5E57-4984EA1B5971}"/>
              </a:ext>
            </a:extLst>
          </p:cNvPr>
          <p:cNvSpPr txBox="1"/>
          <p:nvPr/>
        </p:nvSpPr>
        <p:spPr>
          <a:xfrm>
            <a:off x="823771" y="3639892"/>
            <a:ext cx="105851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3200" b="1" dirty="0"/>
              <a:t>It is an enabling technology, </a:t>
            </a:r>
            <a:r>
              <a:rPr lang="en-DE" sz="3200" dirty="0"/>
              <a:t>like acclerators or detectors or DMA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8B6EB-A42A-7AF4-88F5-E0C3C54816C5}"/>
              </a:ext>
            </a:extLst>
          </p:cNvPr>
          <p:cNvSpPr txBox="1"/>
          <p:nvPr/>
        </p:nvSpPr>
        <p:spPr>
          <a:xfrm>
            <a:off x="803446" y="4916454"/>
            <a:ext cx="105851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3200" b="1" dirty="0"/>
              <a:t>Why is it not similarly treated, largely invisible?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3D353-6B0C-D2FA-09BD-9D191B57764F}"/>
              </a:ext>
            </a:extLst>
          </p:cNvPr>
          <p:cNvSpPr txBox="1"/>
          <p:nvPr/>
        </p:nvSpPr>
        <p:spPr>
          <a:xfrm>
            <a:off x="803446" y="5730085"/>
            <a:ext cx="98900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3200" b="1" dirty="0"/>
              <a:t>Is it good, is it bad or doesn’t matter?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275592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9">
            <a:extLst>
              <a:ext uri="{FF2B5EF4-FFF2-40B4-BE49-F238E27FC236}">
                <a16:creationId xmlns:a16="http://schemas.microsoft.com/office/drawing/2014/main" id="{577C3839-44E9-493F-BFC4-2F1AD69C1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75666"/>
            <a:ext cx="941875" cy="240000"/>
          </a:xfrm>
        </p:spPr>
        <p:txBody>
          <a:bodyPr/>
          <a:lstStyle/>
          <a:p>
            <a:pPr defTabSz="1219170">
              <a:defRPr/>
            </a:pPr>
            <a:fld id="{EA7858BA-97FF-467B-88B5-B4FF2FCC31FE}" type="slidenum">
              <a:rPr lang="de-DE">
                <a:solidFill>
                  <a:prstClr val="white"/>
                </a:solidFill>
                <a:latin typeface="Arial"/>
              </a:rPr>
              <a:pPr defTabSz="1219170">
                <a:defRPr/>
              </a:pPr>
              <a:t>3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0" name="Grafik 47">
            <a:extLst>
              <a:ext uri="{FF2B5EF4-FFF2-40B4-BE49-F238E27FC236}">
                <a16:creationId xmlns:a16="http://schemas.microsoft.com/office/drawing/2014/main" id="{7EFF8B8B-5E9C-4643-B204-56379DB2E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463" y="6475088"/>
            <a:ext cx="1430831" cy="4102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B45A1E-8246-3E8B-59BA-4E58CEF522D9}"/>
              </a:ext>
            </a:extLst>
          </p:cNvPr>
          <p:cNvSpPr txBox="1"/>
          <p:nvPr/>
        </p:nvSpPr>
        <p:spPr>
          <a:xfrm>
            <a:off x="138428" y="429490"/>
            <a:ext cx="1084303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dirty="0"/>
              <a:t>Photonic technologies are younger than RF, Accelerators </a:t>
            </a:r>
            <a:br>
              <a:rPr lang="en-DE" sz="3200" dirty="0"/>
            </a:br>
            <a:r>
              <a:rPr lang="en-DE" sz="3200" dirty="0"/>
              <a:t>and Detectors.</a:t>
            </a:r>
          </a:p>
          <a:p>
            <a:endParaRPr lang="en-DE" sz="3200" dirty="0"/>
          </a:p>
          <a:p>
            <a:r>
              <a:rPr lang="en-GB" sz="3200" dirty="0"/>
              <a:t>O</a:t>
            </a:r>
            <a:r>
              <a:rPr lang="en-DE" sz="3200" dirty="0"/>
              <a:t>ver the last decade optics and photonics became more</a:t>
            </a:r>
          </a:p>
          <a:p>
            <a:r>
              <a:rPr lang="en-GB" sz="3200" dirty="0"/>
              <a:t>p</a:t>
            </a:r>
            <a:r>
              <a:rPr lang="en-DE" sz="3200" dirty="0"/>
              <a:t>revailing in many facilities: success of the laser and laser-</a:t>
            </a:r>
          </a:p>
          <a:p>
            <a:r>
              <a:rPr lang="en-GB" sz="3200" dirty="0"/>
              <a:t>b</a:t>
            </a:r>
            <a:r>
              <a:rPr lang="en-DE" sz="3200" dirty="0"/>
              <a:t>ased techniques.</a:t>
            </a:r>
            <a:br>
              <a:rPr lang="en-DE" sz="3200" dirty="0"/>
            </a:br>
            <a:r>
              <a:rPr lang="en-DE" sz="3200" dirty="0"/>
              <a:t>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FC0B6-C614-33A2-12EB-03F881AB5672}"/>
              </a:ext>
            </a:extLst>
          </p:cNvPr>
          <p:cNvSpPr txBox="1"/>
          <p:nvPr/>
        </p:nvSpPr>
        <p:spPr>
          <a:xfrm>
            <a:off x="125758" y="3789118"/>
            <a:ext cx="110017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err="1"/>
              <a:t>Would</a:t>
            </a:r>
            <a:r>
              <a:rPr lang="de-DE" sz="3200" b="1" dirty="0"/>
              <a:t> a </a:t>
            </a:r>
            <a:r>
              <a:rPr lang="de-DE" sz="3200" b="1" dirty="0" err="1"/>
              <a:t>consolidated</a:t>
            </a:r>
            <a:r>
              <a:rPr lang="de-DE" sz="3200" b="1" dirty="0"/>
              <a:t> </a:t>
            </a:r>
            <a:r>
              <a:rPr lang="de-DE" sz="3200" b="1" dirty="0" err="1"/>
              <a:t>Optics</a:t>
            </a:r>
            <a:r>
              <a:rPr lang="de-DE" sz="3200" b="1" dirty="0"/>
              <a:t> and </a:t>
            </a:r>
            <a:r>
              <a:rPr lang="de-DE" sz="3200" b="1" dirty="0" err="1"/>
              <a:t>Photonics</a:t>
            </a:r>
            <a:r>
              <a:rPr lang="de-DE" sz="3200" b="1" dirty="0"/>
              <a:t> </a:t>
            </a:r>
            <a:r>
              <a:rPr lang="de-DE" sz="3200" b="1" dirty="0" err="1"/>
              <a:t>Platform</a:t>
            </a:r>
            <a:r>
              <a:rPr lang="de-DE" sz="3200" b="1" dirty="0"/>
              <a:t> </a:t>
            </a:r>
            <a:br>
              <a:rPr lang="de-DE" sz="3200" b="1" dirty="0"/>
            </a:br>
            <a:r>
              <a:rPr lang="de-DE" sz="3200" b="1" dirty="0"/>
              <a:t>in Helmholtz </a:t>
            </a:r>
            <a:r>
              <a:rPr lang="de-DE" sz="3200" b="1" dirty="0" err="1"/>
              <a:t>attract</a:t>
            </a:r>
            <a:r>
              <a:rPr lang="de-DE" sz="3200" b="1" dirty="0"/>
              <a:t> </a:t>
            </a:r>
            <a:r>
              <a:rPr lang="de-DE" sz="3200" b="1" dirty="0" err="1"/>
              <a:t>better</a:t>
            </a:r>
            <a:r>
              <a:rPr lang="de-DE" sz="3200" b="1" dirty="0"/>
              <a:t> </a:t>
            </a:r>
            <a:r>
              <a:rPr lang="de-DE" sz="3200" b="1" dirty="0" err="1"/>
              <a:t>the</a:t>
            </a:r>
            <a:r>
              <a:rPr lang="de-DE" sz="3200" b="1" dirty="0"/>
              <a:t> </a:t>
            </a:r>
            <a:r>
              <a:rPr lang="de-DE" sz="3200" b="1" dirty="0" err="1"/>
              <a:t>best</a:t>
            </a:r>
            <a:r>
              <a:rPr lang="de-DE" sz="3200" b="1" dirty="0"/>
              <a:t> </a:t>
            </a:r>
            <a:r>
              <a:rPr lang="de-DE" sz="3200" b="1" dirty="0" err="1"/>
              <a:t>people</a:t>
            </a:r>
            <a:r>
              <a:rPr lang="de-DE" sz="3200" b="1" dirty="0"/>
              <a:t> </a:t>
            </a:r>
            <a:r>
              <a:rPr lang="de-DE" sz="3200" b="1" dirty="0" err="1"/>
              <a:t>to</a:t>
            </a:r>
            <a:r>
              <a:rPr lang="de-DE" sz="3200" b="1" dirty="0"/>
              <a:t> </a:t>
            </a:r>
            <a:r>
              <a:rPr lang="de-DE" sz="3200" b="1" dirty="0" err="1"/>
              <a:t>the</a:t>
            </a:r>
            <a:r>
              <a:rPr lang="de-DE" sz="3200" b="1" dirty="0"/>
              <a:t> </a:t>
            </a:r>
            <a:r>
              <a:rPr lang="de-DE" sz="3200" b="1" dirty="0" err="1"/>
              <a:t>field</a:t>
            </a:r>
            <a:r>
              <a:rPr lang="de-DE" sz="3200" b="1" dirty="0"/>
              <a:t>?</a:t>
            </a:r>
          </a:p>
          <a:p>
            <a:endParaRPr lang="de-DE" sz="3200" dirty="0"/>
          </a:p>
          <a:p>
            <a:r>
              <a:rPr lang="de-DE" sz="3200" dirty="0" err="1"/>
              <a:t>Should</a:t>
            </a:r>
            <a:r>
              <a:rPr lang="de-DE" sz="3200" dirty="0"/>
              <a:t> </a:t>
            </a:r>
            <a:r>
              <a:rPr lang="de-DE" sz="3200" dirty="0" err="1"/>
              <a:t>it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a </a:t>
            </a:r>
            <a:r>
              <a:rPr lang="de-DE" sz="3200" dirty="0" err="1"/>
              <a:t>cross</a:t>
            </a:r>
            <a:r>
              <a:rPr lang="de-DE" sz="3200" dirty="0"/>
              <a:t>-topic in Helmholtz </a:t>
            </a:r>
            <a:r>
              <a:rPr lang="de-DE" sz="3200" dirty="0" err="1"/>
              <a:t>or</a:t>
            </a:r>
            <a:r>
              <a:rPr lang="de-DE" sz="3200" dirty="0"/>
              <a:t> </a:t>
            </a:r>
            <a:r>
              <a:rPr lang="de-DE" sz="3200" dirty="0" err="1"/>
              <a:t>rather</a:t>
            </a:r>
            <a:r>
              <a:rPr lang="de-DE" sz="3200" dirty="0"/>
              <a:t> a </a:t>
            </a:r>
            <a:r>
              <a:rPr lang="de-DE" sz="3200" dirty="0" err="1"/>
              <a:t>topic</a:t>
            </a:r>
            <a:endParaRPr lang="de-DE" sz="3200" dirty="0"/>
          </a:p>
          <a:p>
            <a:r>
              <a:rPr lang="de-DE" sz="3200" dirty="0"/>
              <a:t>like </a:t>
            </a:r>
            <a:r>
              <a:rPr lang="de-DE" sz="3200" dirty="0" err="1"/>
              <a:t>accelerators</a:t>
            </a:r>
            <a:r>
              <a:rPr lang="de-DE" sz="3200" dirty="0"/>
              <a:t> </a:t>
            </a:r>
            <a:r>
              <a:rPr lang="de-DE" sz="3200" dirty="0" err="1"/>
              <a:t>or</a:t>
            </a:r>
            <a:r>
              <a:rPr lang="de-DE" sz="3200" dirty="0"/>
              <a:t> </a:t>
            </a:r>
            <a:r>
              <a:rPr lang="de-DE" sz="3200" dirty="0" err="1"/>
              <a:t>detectors</a:t>
            </a:r>
            <a:r>
              <a:rPr lang="de-DE" sz="3200" dirty="0"/>
              <a:t> in MT?</a:t>
            </a:r>
          </a:p>
          <a:p>
            <a:br>
              <a:rPr lang="en-DE" sz="3200" dirty="0"/>
            </a:br>
            <a:r>
              <a:rPr lang="en-DE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2876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 1">
            <a:extLst>
              <a:ext uri="{FF2B5EF4-FFF2-40B4-BE49-F238E27FC236}">
                <a16:creationId xmlns:a16="http://schemas.microsoft.com/office/drawing/2014/main" id="{8C641B5C-2C8B-4584-B850-B4F03F2A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96" y="283236"/>
            <a:ext cx="11712000" cy="375541"/>
          </a:xfrm>
        </p:spPr>
        <p:txBody>
          <a:bodyPr/>
          <a:lstStyle/>
          <a:p>
            <a:pPr algn="ctr">
              <a:spcAft>
                <a:spcPts val="300"/>
              </a:spcAft>
            </a:pPr>
            <a:r>
              <a:rPr lang="de-DE" sz="3200" dirty="0"/>
              <a:t>Frontiers in Optical Science and Technology</a:t>
            </a:r>
            <a:endParaRPr lang="de-DE" sz="3200" b="1" dirty="0">
              <a:solidFill>
                <a:srgbClr val="005488"/>
              </a:solidFill>
            </a:endParaRPr>
          </a:p>
        </p:txBody>
      </p:sp>
      <p:sp>
        <p:nvSpPr>
          <p:cNvPr id="19" name="Foliennummernplatzhalter 9">
            <a:extLst>
              <a:ext uri="{FF2B5EF4-FFF2-40B4-BE49-F238E27FC236}">
                <a16:creationId xmlns:a16="http://schemas.microsoft.com/office/drawing/2014/main" id="{577C3839-44E9-493F-BFC4-2F1AD69C1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75666"/>
            <a:ext cx="941875" cy="240000"/>
          </a:xfrm>
        </p:spPr>
        <p:txBody>
          <a:bodyPr/>
          <a:lstStyle/>
          <a:p>
            <a:pPr defTabSz="1219170">
              <a:defRPr/>
            </a:pPr>
            <a:fld id="{EA7858BA-97FF-467B-88B5-B4FF2FCC31FE}" type="slidenum">
              <a:rPr lang="de-DE">
                <a:solidFill>
                  <a:prstClr val="white"/>
                </a:solidFill>
                <a:latin typeface="Arial"/>
              </a:rPr>
              <a:pPr defTabSz="1219170">
                <a:defRPr/>
              </a:pPr>
              <a:t>4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0" name="Grafik 47">
            <a:extLst>
              <a:ext uri="{FF2B5EF4-FFF2-40B4-BE49-F238E27FC236}">
                <a16:creationId xmlns:a16="http://schemas.microsoft.com/office/drawing/2014/main" id="{7EFF8B8B-5E9C-4643-B204-56379DB2E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463" y="6475088"/>
            <a:ext cx="1430831" cy="4102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F8720A3-8CB3-FF99-B735-715DBCA53418}"/>
              </a:ext>
            </a:extLst>
          </p:cNvPr>
          <p:cNvSpPr/>
          <p:nvPr/>
        </p:nvSpPr>
        <p:spPr>
          <a:xfrm>
            <a:off x="4253342" y="914394"/>
            <a:ext cx="3726873" cy="53667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400" dirty="0"/>
              <a:t>Optical Components and Materials</a:t>
            </a:r>
          </a:p>
          <a:p>
            <a:pPr algn="ctr"/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Organic Nonlinear Optics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Photovoltaics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Electro-Optics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Integrated Optics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X-ray Optics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endParaRPr lang="en-DE" dirty="0"/>
          </a:p>
          <a:p>
            <a:pPr algn="ctr"/>
            <a:endParaRPr lang="en-DE" dirty="0"/>
          </a:p>
          <a:p>
            <a:pPr algn="ctr"/>
            <a:endParaRPr lang="en-DE" dirty="0"/>
          </a:p>
          <a:p>
            <a:pPr algn="ctr"/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77C0D3-9EC7-238B-4507-52D444875C23}"/>
              </a:ext>
            </a:extLst>
          </p:cNvPr>
          <p:cNvSpPr/>
          <p:nvPr/>
        </p:nvSpPr>
        <p:spPr>
          <a:xfrm>
            <a:off x="8206693" y="914394"/>
            <a:ext cx="3726873" cy="53667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400" dirty="0"/>
          </a:p>
          <a:p>
            <a:pPr algn="ctr"/>
            <a:r>
              <a:rPr lang="en-DE" sz="2400" dirty="0"/>
              <a:t>Optical Systems and Applications</a:t>
            </a:r>
          </a:p>
          <a:p>
            <a:pPr algn="ctr"/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Biomedical Optics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Ultrawideband Signal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Photonic Qunatum Technolgies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Imaging and Microscopy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algn="ctr"/>
            <a:endParaRPr lang="en-DE" dirty="0"/>
          </a:p>
          <a:p>
            <a:pPr algn="ctr"/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7B68C5-2C47-2D2B-539F-5FCBCA1F7226}"/>
              </a:ext>
            </a:extLst>
          </p:cNvPr>
          <p:cNvSpPr/>
          <p:nvPr/>
        </p:nvSpPr>
        <p:spPr>
          <a:xfrm>
            <a:off x="304696" y="914394"/>
            <a:ext cx="3726873" cy="53667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400" dirty="0"/>
              <a:t>Photon Sources</a:t>
            </a:r>
          </a:p>
          <a:p>
            <a:pPr algn="ctr"/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High Energy &amp; High Power Lasers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Ultrafast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/>
              <a:t>EUV-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  <a:p>
            <a:pPr algn="ctr"/>
            <a:endParaRPr lang="en-DE" dirty="0"/>
          </a:p>
          <a:p>
            <a:pPr algn="ctr"/>
            <a:endParaRPr lang="en-DE" dirty="0"/>
          </a:p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0393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9">
            <a:extLst>
              <a:ext uri="{FF2B5EF4-FFF2-40B4-BE49-F238E27FC236}">
                <a16:creationId xmlns:a16="http://schemas.microsoft.com/office/drawing/2014/main" id="{577C3839-44E9-493F-BFC4-2F1AD69C1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75666"/>
            <a:ext cx="941875" cy="240000"/>
          </a:xfrm>
        </p:spPr>
        <p:txBody>
          <a:bodyPr/>
          <a:lstStyle/>
          <a:p>
            <a:pPr defTabSz="1219170">
              <a:defRPr/>
            </a:pPr>
            <a:fld id="{EA7858BA-97FF-467B-88B5-B4FF2FCC31FE}" type="slidenum">
              <a:rPr lang="de-DE">
                <a:solidFill>
                  <a:prstClr val="white"/>
                </a:solidFill>
                <a:latin typeface="Arial"/>
              </a:rPr>
              <a:pPr defTabSz="1219170">
                <a:defRPr/>
              </a:pPr>
              <a:t>5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0" name="Grafik 47">
            <a:extLst>
              <a:ext uri="{FF2B5EF4-FFF2-40B4-BE49-F238E27FC236}">
                <a16:creationId xmlns:a16="http://schemas.microsoft.com/office/drawing/2014/main" id="{7EFF8B8B-5E9C-4643-B204-56379DB2E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463" y="6475088"/>
            <a:ext cx="1430831" cy="41029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83CF584A-CAC7-C16D-4A64-4373EB91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94" y="348673"/>
            <a:ext cx="11712000" cy="810946"/>
          </a:xfrm>
        </p:spPr>
        <p:txBody>
          <a:bodyPr/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Potential Size (FTEs)</a:t>
            </a:r>
            <a:endParaRPr lang="en-US" sz="3200" dirty="0">
              <a:solidFill>
                <a:srgbClr val="00478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D702D3-3B2E-C0A4-5A7D-B3B72AFAA902}"/>
              </a:ext>
            </a:extLst>
          </p:cNvPr>
          <p:cNvSpPr txBox="1"/>
          <p:nvPr/>
        </p:nvSpPr>
        <p:spPr>
          <a:xfrm>
            <a:off x="412294" y="2333685"/>
            <a:ext cx="6085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Pros: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More </a:t>
            </a:r>
            <a:r>
              <a:rPr lang="de-DE" sz="3200" dirty="0" err="1"/>
              <a:t>visibility</a:t>
            </a:r>
            <a:r>
              <a:rPr lang="de-DE" sz="3200" dirty="0"/>
              <a:t>, </a:t>
            </a:r>
            <a:r>
              <a:rPr lang="de-DE" sz="3200" dirty="0" err="1"/>
              <a:t>needs</a:t>
            </a:r>
            <a:r>
              <a:rPr lang="de-DE" sz="3200" dirty="0"/>
              <a:t> </a:t>
            </a:r>
            <a:r>
              <a:rPr lang="de-DE" sz="3200" dirty="0" err="1"/>
              <a:t>webpage</a:t>
            </a:r>
            <a:r>
              <a:rPr lang="de-DE" sz="3200" dirty="0"/>
              <a:t> </a:t>
            </a:r>
            <a:r>
              <a:rPr lang="de-DE" sz="3200" dirty="0" err="1"/>
              <a:t>too</a:t>
            </a:r>
            <a:r>
              <a:rPr lang="de-DE" sz="3200" dirty="0"/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err="1"/>
              <a:t>Hopefully</a:t>
            </a:r>
            <a:r>
              <a:rPr lang="de-DE" sz="3200" dirty="0"/>
              <a:t> separate review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dedicated</a:t>
            </a:r>
            <a:r>
              <a:rPr lang="de-DE" sz="3200" dirty="0"/>
              <a:t> </a:t>
            </a:r>
            <a:r>
              <a:rPr lang="de-DE" sz="3200" dirty="0" err="1"/>
              <a:t>referees</a:t>
            </a:r>
            <a:r>
              <a:rPr lang="de-DE" sz="32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err="1"/>
              <a:t>Easier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attract</a:t>
            </a:r>
            <a:r>
              <a:rPr lang="de-DE" sz="3200" dirty="0"/>
              <a:t> national and international </a:t>
            </a:r>
            <a:r>
              <a:rPr lang="de-DE" sz="3200" dirty="0" err="1"/>
              <a:t>people</a:t>
            </a:r>
            <a:endParaRPr lang="de-DE" sz="3200" dirty="0"/>
          </a:p>
          <a:p>
            <a:br>
              <a:rPr lang="en-DE" sz="3200" dirty="0"/>
            </a:br>
            <a:r>
              <a:rPr lang="en-DE" sz="3200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DED425-6177-D251-8959-34121F5A3A10}"/>
              </a:ext>
            </a:extLst>
          </p:cNvPr>
          <p:cNvSpPr txBox="1"/>
          <p:nvPr/>
        </p:nvSpPr>
        <p:spPr>
          <a:xfrm>
            <a:off x="6497782" y="2333685"/>
            <a:ext cx="55499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Cons</a:t>
            </a:r>
            <a:r>
              <a:rPr lang="de-DE" sz="3200" b="1" dirty="0"/>
              <a:t>:</a:t>
            </a:r>
            <a:endParaRPr lang="de-D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DE" sz="3200" dirty="0"/>
              <a:t>Needs its own admin</a:t>
            </a:r>
            <a:br>
              <a:rPr lang="en-DE" sz="3200" dirty="0"/>
            </a:br>
            <a:r>
              <a:rPr lang="en-DE" sz="3200" dirty="0"/>
              <a:t>review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</a:t>
            </a:r>
            <a:r>
              <a:rPr lang="en-DE" sz="3200" dirty="0"/>
              <a:t>osts add.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DE" sz="3200" dirty="0"/>
              <a:t>Helmholtz funds?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DE" sz="3200" dirty="0"/>
              <a:t>Vulnerability without </a:t>
            </a:r>
            <a:br>
              <a:rPr lang="en-DE" sz="3200" dirty="0"/>
            </a:br>
            <a:r>
              <a:rPr lang="en-DE" sz="3200" dirty="0"/>
              <a:t>application attached.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DE" sz="3200" dirty="0"/>
              <a:t>Freedom in research</a:t>
            </a:r>
            <a:br>
              <a:rPr lang="en-DE" sz="3200" dirty="0"/>
            </a:br>
            <a:r>
              <a:rPr lang="en-DE" sz="3200" dirty="0"/>
              <a:t>		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B36FD71C-AFFA-6509-04BD-57D069824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370894"/>
              </p:ext>
            </p:extLst>
          </p:nvPr>
        </p:nvGraphicFramePr>
        <p:xfrm>
          <a:off x="941875" y="957340"/>
          <a:ext cx="1062667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403">
                  <a:extLst>
                    <a:ext uri="{9D8B030D-6E8A-4147-A177-3AD203B41FA5}">
                      <a16:colId xmlns:a16="http://schemas.microsoft.com/office/drawing/2014/main" val="3038752650"/>
                    </a:ext>
                  </a:extLst>
                </a:gridCol>
                <a:gridCol w="2318545">
                  <a:extLst>
                    <a:ext uri="{9D8B030D-6E8A-4147-A177-3AD203B41FA5}">
                      <a16:colId xmlns:a16="http://schemas.microsoft.com/office/drawing/2014/main" val="3132596892"/>
                    </a:ext>
                  </a:extLst>
                </a:gridCol>
                <a:gridCol w="2318547">
                  <a:extLst>
                    <a:ext uri="{9D8B030D-6E8A-4147-A177-3AD203B41FA5}">
                      <a16:colId xmlns:a16="http://schemas.microsoft.com/office/drawing/2014/main" val="2708990145"/>
                    </a:ext>
                  </a:extLst>
                </a:gridCol>
                <a:gridCol w="1754194">
                  <a:extLst>
                    <a:ext uri="{9D8B030D-6E8A-4147-A177-3AD203B41FA5}">
                      <a16:colId xmlns:a16="http://schemas.microsoft.com/office/drawing/2014/main" val="502692253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3005264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DE" dirty="0"/>
                        <a:t>DESY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HZDR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GSI/HIJ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66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DE" dirty="0"/>
                        <a:t>FS + ARD 30</a:t>
                      </a:r>
                    </a:p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40-50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dirty="0"/>
                        <a:t>100 -110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9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9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TTER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nhaltsfolie_Mater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11458</TotalTime>
  <Words>308</Words>
  <Application>Microsoft Macintosh PowerPoint</Application>
  <PresentationFormat>Widescreen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Wingdings</vt:lpstr>
      <vt:lpstr>Inhaltsfolie</vt:lpstr>
      <vt:lpstr>Benutzerdefiniertes Design</vt:lpstr>
      <vt:lpstr>MATTER</vt:lpstr>
      <vt:lpstr>3_Inhaltsfolie_Materie</vt:lpstr>
      <vt:lpstr>Helmholtz – Frontiers in Optical Science &amp; Technology (in MT)   </vt:lpstr>
      <vt:lpstr>PowerPoint Presentation</vt:lpstr>
      <vt:lpstr>PowerPoint Presentation</vt:lpstr>
      <vt:lpstr>Frontiers in Optical Science and Technology</vt:lpstr>
      <vt:lpstr>Potential Size (FTEs)</vt:lpstr>
    </vt:vector>
  </TitlesOfParts>
  <Company>Helmholtz-Gemeinschaft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Bohnet, Ilja</dc:creator>
  <cp:lastModifiedBy>Franz Kaertner</cp:lastModifiedBy>
  <cp:revision>231</cp:revision>
  <cp:lastPrinted>2022-04-13T11:25:10Z</cp:lastPrinted>
  <dcterms:created xsi:type="dcterms:W3CDTF">2022-01-11T06:22:35Z</dcterms:created>
  <dcterms:modified xsi:type="dcterms:W3CDTF">2023-06-28T14:41:57Z</dcterms:modified>
</cp:coreProperties>
</file>