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2" r:id="rId1"/>
  </p:sldMasterIdLst>
  <p:notesMasterIdLst>
    <p:notesMasterId r:id="rId43"/>
  </p:notesMasterIdLst>
  <p:sldIdLst>
    <p:sldId id="256" r:id="rId2"/>
    <p:sldId id="282" r:id="rId3"/>
    <p:sldId id="296" r:id="rId4"/>
    <p:sldId id="295" r:id="rId5"/>
    <p:sldId id="281" r:id="rId6"/>
    <p:sldId id="283" r:id="rId7"/>
    <p:sldId id="284" r:id="rId8"/>
    <p:sldId id="297" r:id="rId9"/>
    <p:sldId id="285" r:id="rId10"/>
    <p:sldId id="287" r:id="rId11"/>
    <p:sldId id="288" r:id="rId12"/>
    <p:sldId id="289" r:id="rId13"/>
    <p:sldId id="290" r:id="rId14"/>
    <p:sldId id="291" r:id="rId15"/>
    <p:sldId id="292" r:id="rId16"/>
    <p:sldId id="294" r:id="rId17"/>
    <p:sldId id="298" r:id="rId18"/>
    <p:sldId id="299" r:id="rId19"/>
    <p:sldId id="300" r:id="rId20"/>
    <p:sldId id="301" r:id="rId21"/>
    <p:sldId id="293" r:id="rId22"/>
    <p:sldId id="316" r:id="rId23"/>
    <p:sldId id="317" r:id="rId24"/>
    <p:sldId id="302" r:id="rId25"/>
    <p:sldId id="305" r:id="rId26"/>
    <p:sldId id="306" r:id="rId27"/>
    <p:sldId id="303" r:id="rId28"/>
    <p:sldId id="307" r:id="rId29"/>
    <p:sldId id="308" r:id="rId30"/>
    <p:sldId id="304" r:id="rId31"/>
    <p:sldId id="257" r:id="rId32"/>
    <p:sldId id="260" r:id="rId33"/>
    <p:sldId id="261" r:id="rId34"/>
    <p:sldId id="262" r:id="rId35"/>
    <p:sldId id="265" r:id="rId36"/>
    <p:sldId id="266" r:id="rId37"/>
    <p:sldId id="267" r:id="rId38"/>
    <p:sldId id="269" r:id="rId39"/>
    <p:sldId id="270" r:id="rId40"/>
    <p:sldId id="277" r:id="rId41"/>
    <p:sldId id="28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s Karch" initials="AK" lastIdx="1" clrIdx="0">
    <p:extLst>
      <p:ext uri="{19B8F6BF-5375-455C-9EA6-DF929625EA0E}">
        <p15:presenceInfo xmlns:p15="http://schemas.microsoft.com/office/powerpoint/2012/main" userId="35e78db42a8bc75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7854E6-67BD-41B6-AE27-9929BC4C3F41}" v="42" dt="2023-09-27T06:39:27.8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87" autoAdjust="0"/>
    <p:restoredTop sz="91497" autoAdjust="0"/>
  </p:normalViewPr>
  <p:slideViewPr>
    <p:cSldViewPr snapToGrid="0">
      <p:cViewPr varScale="1">
        <p:scale>
          <a:sx n="58" d="100"/>
          <a:sy n="58" d="100"/>
        </p:scale>
        <p:origin x="84"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s Karch" userId="35e78db42a8bc758" providerId="LiveId" clId="{F27854E6-67BD-41B6-AE27-9929BC4C3F41}"/>
    <pc:docChg chg="undo custSel addSld delSld modSld">
      <pc:chgData name="Andreas Karch" userId="35e78db42a8bc758" providerId="LiveId" clId="{F27854E6-67BD-41B6-AE27-9929BC4C3F41}" dt="2023-09-27T06:40:08.865" v="3973" actId="20577"/>
      <pc:docMkLst>
        <pc:docMk/>
      </pc:docMkLst>
      <pc:sldChg chg="delSp modSp mod">
        <pc:chgData name="Andreas Karch" userId="35e78db42a8bc758" providerId="LiveId" clId="{F27854E6-67BD-41B6-AE27-9929BC4C3F41}" dt="2023-09-25T12:07:26.958" v="3806" actId="20577"/>
        <pc:sldMkLst>
          <pc:docMk/>
          <pc:sldMk cId="1504159333" sldId="256"/>
        </pc:sldMkLst>
        <pc:spChg chg="mod">
          <ac:chgData name="Andreas Karch" userId="35e78db42a8bc758" providerId="LiveId" clId="{F27854E6-67BD-41B6-AE27-9929BC4C3F41}" dt="2023-09-03T20:48:45.870" v="9" actId="20577"/>
          <ac:spMkLst>
            <pc:docMk/>
            <pc:sldMk cId="1504159333" sldId="256"/>
            <ac:spMk id="2" creationId="{D0A5EEB8-B37A-47D7-8633-756F2195F8BF}"/>
          </ac:spMkLst>
        </pc:spChg>
        <pc:spChg chg="mod">
          <ac:chgData name="Andreas Karch" userId="35e78db42a8bc758" providerId="LiveId" clId="{F27854E6-67BD-41B6-AE27-9929BC4C3F41}" dt="2023-09-25T12:07:26.958" v="3806" actId="20577"/>
          <ac:spMkLst>
            <pc:docMk/>
            <pc:sldMk cId="1504159333" sldId="256"/>
            <ac:spMk id="5" creationId="{3AB4C013-27AD-43F7-8AEC-375A2F0B3B58}"/>
          </ac:spMkLst>
        </pc:spChg>
        <pc:spChg chg="del">
          <ac:chgData name="Andreas Karch" userId="35e78db42a8bc758" providerId="LiveId" clId="{F27854E6-67BD-41B6-AE27-9929BC4C3F41}" dt="2023-09-03T20:48:50.097" v="10" actId="478"/>
          <ac:spMkLst>
            <pc:docMk/>
            <pc:sldMk cId="1504159333" sldId="256"/>
            <ac:spMk id="7" creationId="{7967F52C-A6E0-B05D-6DDF-7D4278A3694D}"/>
          </ac:spMkLst>
        </pc:spChg>
      </pc:sldChg>
      <pc:sldChg chg="modSp del mod">
        <pc:chgData name="Andreas Karch" userId="35e78db42a8bc758" providerId="LiveId" clId="{F27854E6-67BD-41B6-AE27-9929BC4C3F41}" dt="2023-09-12T21:37:16.505" v="2185" actId="47"/>
        <pc:sldMkLst>
          <pc:docMk/>
          <pc:sldMk cId="0" sldId="258"/>
        </pc:sldMkLst>
        <pc:spChg chg="mod">
          <ac:chgData name="Andreas Karch" userId="35e78db42a8bc758" providerId="LiveId" clId="{F27854E6-67BD-41B6-AE27-9929BC4C3F41}" dt="2023-09-12T21:36:55.907" v="2183" actId="20577"/>
          <ac:spMkLst>
            <pc:docMk/>
            <pc:sldMk cId="0" sldId="258"/>
            <ac:spMk id="71" creationId="{00000000-0000-0000-0000-000000000000}"/>
          </ac:spMkLst>
        </pc:spChg>
      </pc:sldChg>
      <pc:sldChg chg="del">
        <pc:chgData name="Andreas Karch" userId="35e78db42a8bc758" providerId="LiveId" clId="{F27854E6-67BD-41B6-AE27-9929BC4C3F41}" dt="2023-09-09T13:38:25.399" v="1775" actId="47"/>
        <pc:sldMkLst>
          <pc:docMk/>
          <pc:sldMk cId="4032535823" sldId="263"/>
        </pc:sldMkLst>
      </pc:sldChg>
      <pc:sldChg chg="del">
        <pc:chgData name="Andreas Karch" userId="35e78db42a8bc758" providerId="LiveId" clId="{F27854E6-67BD-41B6-AE27-9929BC4C3F41}" dt="2023-09-09T13:38:27.361" v="1776" actId="47"/>
        <pc:sldMkLst>
          <pc:docMk/>
          <pc:sldMk cId="1015049076" sldId="264"/>
        </pc:sldMkLst>
      </pc:sldChg>
      <pc:sldChg chg="del">
        <pc:chgData name="Andreas Karch" userId="35e78db42a8bc758" providerId="LiveId" clId="{F27854E6-67BD-41B6-AE27-9929BC4C3F41}" dt="2023-09-09T13:38:44.524" v="1777" actId="47"/>
        <pc:sldMkLst>
          <pc:docMk/>
          <pc:sldMk cId="2231988285" sldId="268"/>
        </pc:sldMkLst>
      </pc:sldChg>
      <pc:sldChg chg="modSp mod">
        <pc:chgData name="Andreas Karch" userId="35e78db42a8bc758" providerId="LiveId" clId="{F27854E6-67BD-41B6-AE27-9929BC4C3F41}" dt="2023-09-09T13:40:50.255" v="1915" actId="1076"/>
        <pc:sldMkLst>
          <pc:docMk/>
          <pc:sldMk cId="4231125436" sldId="270"/>
        </pc:sldMkLst>
        <pc:spChg chg="mod">
          <ac:chgData name="Andreas Karch" userId="35e78db42a8bc758" providerId="LiveId" clId="{F27854E6-67BD-41B6-AE27-9929BC4C3F41}" dt="2023-09-09T13:40:50.255" v="1915" actId="1076"/>
          <ac:spMkLst>
            <pc:docMk/>
            <pc:sldMk cId="4231125436" sldId="270"/>
            <ac:spMk id="4" creationId="{DB14DB70-62B8-35E8-E761-9D3BA5EC4E52}"/>
          </ac:spMkLst>
        </pc:spChg>
      </pc:sldChg>
      <pc:sldChg chg="del">
        <pc:chgData name="Andreas Karch" userId="35e78db42a8bc758" providerId="LiveId" clId="{F27854E6-67BD-41B6-AE27-9929BC4C3F41}" dt="2023-09-09T13:39:10.118" v="1778" actId="47"/>
        <pc:sldMkLst>
          <pc:docMk/>
          <pc:sldMk cId="531013204" sldId="271"/>
        </pc:sldMkLst>
      </pc:sldChg>
      <pc:sldChg chg="del">
        <pc:chgData name="Andreas Karch" userId="35e78db42a8bc758" providerId="LiveId" clId="{F27854E6-67BD-41B6-AE27-9929BC4C3F41}" dt="2023-09-09T13:39:12.115" v="1779" actId="47"/>
        <pc:sldMkLst>
          <pc:docMk/>
          <pc:sldMk cId="1860517748" sldId="272"/>
        </pc:sldMkLst>
      </pc:sldChg>
      <pc:sldChg chg="del">
        <pc:chgData name="Andreas Karch" userId="35e78db42a8bc758" providerId="LiveId" clId="{F27854E6-67BD-41B6-AE27-9929BC4C3F41}" dt="2023-09-09T13:39:18.842" v="1780" actId="47"/>
        <pc:sldMkLst>
          <pc:docMk/>
          <pc:sldMk cId="2541432384" sldId="273"/>
        </pc:sldMkLst>
      </pc:sldChg>
      <pc:sldChg chg="del">
        <pc:chgData name="Andreas Karch" userId="35e78db42a8bc758" providerId="LiveId" clId="{F27854E6-67BD-41B6-AE27-9929BC4C3F41}" dt="2023-09-09T13:39:42.343" v="1819" actId="47"/>
        <pc:sldMkLst>
          <pc:docMk/>
          <pc:sldMk cId="3359719058" sldId="274"/>
        </pc:sldMkLst>
      </pc:sldChg>
      <pc:sldChg chg="del">
        <pc:chgData name="Andreas Karch" userId="35e78db42a8bc758" providerId="LiveId" clId="{F27854E6-67BD-41B6-AE27-9929BC4C3F41}" dt="2023-09-09T13:39:50.046" v="1820" actId="47"/>
        <pc:sldMkLst>
          <pc:docMk/>
          <pc:sldMk cId="249011005" sldId="275"/>
        </pc:sldMkLst>
      </pc:sldChg>
      <pc:sldChg chg="del">
        <pc:chgData name="Andreas Karch" userId="35e78db42a8bc758" providerId="LiveId" clId="{F27854E6-67BD-41B6-AE27-9929BC4C3F41}" dt="2023-09-09T13:39:51.877" v="1821" actId="47"/>
        <pc:sldMkLst>
          <pc:docMk/>
          <pc:sldMk cId="4154506511" sldId="276"/>
        </pc:sldMkLst>
      </pc:sldChg>
      <pc:sldChg chg="add del">
        <pc:chgData name="Andreas Karch" userId="35e78db42a8bc758" providerId="LiveId" clId="{F27854E6-67BD-41B6-AE27-9929BC4C3F41}" dt="2023-09-09T13:39:57.200" v="1823" actId="47"/>
        <pc:sldMkLst>
          <pc:docMk/>
          <pc:sldMk cId="2011122553" sldId="277"/>
        </pc:sldMkLst>
      </pc:sldChg>
      <pc:sldChg chg="del">
        <pc:chgData name="Andreas Karch" userId="35e78db42a8bc758" providerId="LiveId" clId="{F27854E6-67BD-41B6-AE27-9929BC4C3F41}" dt="2023-09-09T13:40:01.225" v="1824" actId="47"/>
        <pc:sldMkLst>
          <pc:docMk/>
          <pc:sldMk cId="2575399859" sldId="278"/>
        </pc:sldMkLst>
      </pc:sldChg>
      <pc:sldChg chg="del">
        <pc:chgData name="Andreas Karch" userId="35e78db42a8bc758" providerId="LiveId" clId="{F27854E6-67BD-41B6-AE27-9929BC4C3F41}" dt="2023-09-09T13:40:02.146" v="1825" actId="47"/>
        <pc:sldMkLst>
          <pc:docMk/>
          <pc:sldMk cId="288909004" sldId="279"/>
        </pc:sldMkLst>
      </pc:sldChg>
      <pc:sldChg chg="addSp modSp mod">
        <pc:chgData name="Andreas Karch" userId="35e78db42a8bc758" providerId="LiveId" clId="{F27854E6-67BD-41B6-AE27-9929BC4C3F41}" dt="2023-09-09T13:43:01.241" v="2169" actId="1076"/>
        <pc:sldMkLst>
          <pc:docMk/>
          <pc:sldMk cId="2650672741" sldId="280"/>
        </pc:sldMkLst>
        <pc:spChg chg="mod">
          <ac:chgData name="Andreas Karch" userId="35e78db42a8bc758" providerId="LiveId" clId="{F27854E6-67BD-41B6-AE27-9929BC4C3F41}" dt="2023-09-09T13:41:17.736" v="1917" actId="255"/>
          <ac:spMkLst>
            <pc:docMk/>
            <pc:sldMk cId="2650672741" sldId="280"/>
            <ac:spMk id="2" creationId="{1BE38B06-1A9B-843D-E906-0C28108A960F}"/>
          </ac:spMkLst>
        </pc:spChg>
        <pc:spChg chg="mod">
          <ac:chgData name="Andreas Karch" userId="35e78db42a8bc758" providerId="LiveId" clId="{F27854E6-67BD-41B6-AE27-9929BC4C3F41}" dt="2023-09-09T13:42:11.821" v="2056" actId="1076"/>
          <ac:spMkLst>
            <pc:docMk/>
            <pc:sldMk cId="2650672741" sldId="280"/>
            <ac:spMk id="3" creationId="{A795286F-D4B2-1A17-3139-5318393DD9B8}"/>
          </ac:spMkLst>
        </pc:spChg>
        <pc:spChg chg="add mod">
          <ac:chgData name="Andreas Karch" userId="35e78db42a8bc758" providerId="LiveId" clId="{F27854E6-67BD-41B6-AE27-9929BC4C3F41}" dt="2023-09-09T13:43:01.241" v="2169" actId="1076"/>
          <ac:spMkLst>
            <pc:docMk/>
            <pc:sldMk cId="2650672741" sldId="280"/>
            <ac:spMk id="4" creationId="{2221BD7D-93C0-E3DF-E3DF-A544FE68F4EA}"/>
          </ac:spMkLst>
        </pc:spChg>
      </pc:sldChg>
      <pc:sldChg chg="modSp mod">
        <pc:chgData name="Andreas Karch" userId="35e78db42a8bc758" providerId="LiveId" clId="{F27854E6-67BD-41B6-AE27-9929BC4C3F41}" dt="2023-09-03T21:09:38.326" v="635" actId="207"/>
        <pc:sldMkLst>
          <pc:docMk/>
          <pc:sldMk cId="485669456" sldId="281"/>
        </pc:sldMkLst>
        <pc:spChg chg="mod">
          <ac:chgData name="Andreas Karch" userId="35e78db42a8bc758" providerId="LiveId" clId="{F27854E6-67BD-41B6-AE27-9929BC4C3F41}" dt="2023-09-03T21:09:11.432" v="606" actId="20577"/>
          <ac:spMkLst>
            <pc:docMk/>
            <pc:sldMk cId="485669456" sldId="281"/>
            <ac:spMk id="2" creationId="{D2612CDB-D6C7-4D6A-A91E-F1562AF2360C}"/>
          </ac:spMkLst>
        </pc:spChg>
        <pc:spChg chg="mod">
          <ac:chgData name="Andreas Karch" userId="35e78db42a8bc758" providerId="LiveId" clId="{F27854E6-67BD-41B6-AE27-9929BC4C3F41}" dt="2023-09-03T21:09:38.326" v="635" actId="207"/>
          <ac:spMkLst>
            <pc:docMk/>
            <pc:sldMk cId="485669456" sldId="281"/>
            <ac:spMk id="5" creationId="{620E7308-0A2A-461E-8F2C-9F6122174C5A}"/>
          </ac:spMkLst>
        </pc:spChg>
      </pc:sldChg>
      <pc:sldChg chg="addSp modSp mod">
        <pc:chgData name="Andreas Karch" userId="35e78db42a8bc758" providerId="LiveId" clId="{F27854E6-67BD-41B6-AE27-9929BC4C3F41}" dt="2023-09-27T06:32:34.093" v="3880" actId="20577"/>
        <pc:sldMkLst>
          <pc:docMk/>
          <pc:sldMk cId="2811854320" sldId="283"/>
        </pc:sldMkLst>
        <pc:spChg chg="add mod">
          <ac:chgData name="Andreas Karch" userId="35e78db42a8bc758" providerId="LiveId" clId="{F27854E6-67BD-41B6-AE27-9929BC4C3F41}" dt="2023-09-27T06:32:34.093" v="3880" actId="20577"/>
          <ac:spMkLst>
            <pc:docMk/>
            <pc:sldMk cId="2811854320" sldId="283"/>
            <ac:spMk id="5" creationId="{CF42EE97-3A44-0EB6-2C30-2E649D68E048}"/>
          </ac:spMkLst>
        </pc:spChg>
      </pc:sldChg>
      <pc:sldChg chg="addSp modSp mod">
        <pc:chgData name="Andreas Karch" userId="35e78db42a8bc758" providerId="LiveId" clId="{F27854E6-67BD-41B6-AE27-9929BC4C3F41}" dt="2023-09-09T13:27:51.303" v="930" actId="1076"/>
        <pc:sldMkLst>
          <pc:docMk/>
          <pc:sldMk cId="2534897622" sldId="285"/>
        </pc:sldMkLst>
        <pc:spChg chg="mod">
          <ac:chgData name="Andreas Karch" userId="35e78db42a8bc758" providerId="LiveId" clId="{F27854E6-67BD-41B6-AE27-9929BC4C3F41}" dt="2023-09-09T13:26:55.979" v="884" actId="20577"/>
          <ac:spMkLst>
            <pc:docMk/>
            <pc:sldMk cId="2534897622" sldId="285"/>
            <ac:spMk id="2" creationId="{D2612CDB-D6C7-4D6A-A91E-F1562AF2360C}"/>
          </ac:spMkLst>
        </pc:spChg>
        <pc:spChg chg="add mod">
          <ac:chgData name="Andreas Karch" userId="35e78db42a8bc758" providerId="LiveId" clId="{F27854E6-67BD-41B6-AE27-9929BC4C3F41}" dt="2023-09-09T13:27:51.303" v="930" actId="1076"/>
          <ac:spMkLst>
            <pc:docMk/>
            <pc:sldMk cId="2534897622" sldId="285"/>
            <ac:spMk id="3" creationId="{4426BF8A-2EA6-97B2-5561-9E659C786DD1}"/>
          </ac:spMkLst>
        </pc:spChg>
        <pc:spChg chg="mod">
          <ac:chgData name="Andreas Karch" userId="35e78db42a8bc758" providerId="LiveId" clId="{F27854E6-67BD-41B6-AE27-9929BC4C3F41}" dt="2023-09-09T13:27:15.700" v="886" actId="1076"/>
          <ac:spMkLst>
            <pc:docMk/>
            <pc:sldMk cId="2534897622" sldId="285"/>
            <ac:spMk id="8" creationId="{8DC339DE-1B53-450B-ACC6-6A163837637B}"/>
          </ac:spMkLst>
        </pc:spChg>
        <pc:picChg chg="mod">
          <ac:chgData name="Andreas Karch" userId="35e78db42a8bc758" providerId="LiveId" clId="{F27854E6-67BD-41B6-AE27-9929BC4C3F41}" dt="2023-09-09T13:27:09.175" v="885" actId="1076"/>
          <ac:picMkLst>
            <pc:docMk/>
            <pc:sldMk cId="2534897622" sldId="285"/>
            <ac:picMk id="6" creationId="{B80DFABF-33CA-4342-96DC-DBEA5085A443}"/>
          </ac:picMkLst>
        </pc:picChg>
      </pc:sldChg>
      <pc:sldChg chg="modSp mod">
        <pc:chgData name="Andreas Karch" userId="35e78db42a8bc758" providerId="LiveId" clId="{F27854E6-67BD-41B6-AE27-9929BC4C3F41}" dt="2023-09-12T21:35:40.409" v="2179" actId="20577"/>
        <pc:sldMkLst>
          <pc:docMk/>
          <pc:sldMk cId="2089514219" sldId="287"/>
        </pc:sldMkLst>
        <pc:spChg chg="mod">
          <ac:chgData name="Andreas Karch" userId="35e78db42a8bc758" providerId="LiveId" clId="{F27854E6-67BD-41B6-AE27-9929BC4C3F41}" dt="2023-09-12T21:35:40.409" v="2179" actId="20577"/>
          <ac:spMkLst>
            <pc:docMk/>
            <pc:sldMk cId="2089514219" sldId="287"/>
            <ac:spMk id="2" creationId="{E6514771-7D32-0FE2-6C5C-6F49CEDDE70E}"/>
          </ac:spMkLst>
        </pc:spChg>
      </pc:sldChg>
      <pc:sldChg chg="addSp modSp mod">
        <pc:chgData name="Andreas Karch" userId="35e78db42a8bc758" providerId="LiveId" clId="{F27854E6-67BD-41B6-AE27-9929BC4C3F41}" dt="2023-09-27T06:34:30.552" v="3896" actId="20577"/>
        <pc:sldMkLst>
          <pc:docMk/>
          <pc:sldMk cId="3255561072" sldId="290"/>
        </pc:sldMkLst>
        <pc:spChg chg="add mod">
          <ac:chgData name="Andreas Karch" userId="35e78db42a8bc758" providerId="LiveId" clId="{F27854E6-67BD-41B6-AE27-9929BC4C3F41}" dt="2023-09-17T13:00:11.192" v="3295" actId="207"/>
          <ac:spMkLst>
            <pc:docMk/>
            <pc:sldMk cId="3255561072" sldId="290"/>
            <ac:spMk id="5" creationId="{3FCEA9DD-6102-5EBD-3FD5-4DE20C8A0DD0}"/>
          </ac:spMkLst>
        </pc:spChg>
        <pc:spChg chg="add mod">
          <ac:chgData name="Andreas Karch" userId="35e78db42a8bc758" providerId="LiveId" clId="{F27854E6-67BD-41B6-AE27-9929BC4C3F41}" dt="2023-09-17T13:00:42.041" v="3306" actId="1076"/>
          <ac:spMkLst>
            <pc:docMk/>
            <pc:sldMk cId="3255561072" sldId="290"/>
            <ac:spMk id="8" creationId="{EADDA2CF-B9A6-140C-66F5-EFCD745392F8}"/>
          </ac:spMkLst>
        </pc:spChg>
        <pc:spChg chg="add mod">
          <ac:chgData name="Andreas Karch" userId="35e78db42a8bc758" providerId="LiveId" clId="{F27854E6-67BD-41B6-AE27-9929BC4C3F41}" dt="2023-09-27T06:34:15.178" v="3888" actId="20577"/>
          <ac:spMkLst>
            <pc:docMk/>
            <pc:sldMk cId="3255561072" sldId="290"/>
            <ac:spMk id="9" creationId="{F41D290B-8F44-A2C9-0E42-779048CDA802}"/>
          </ac:spMkLst>
        </pc:spChg>
        <pc:spChg chg="add mod">
          <ac:chgData name="Andreas Karch" userId="35e78db42a8bc758" providerId="LiveId" clId="{F27854E6-67BD-41B6-AE27-9929BC4C3F41}" dt="2023-09-27T06:34:30.552" v="3896" actId="20577"/>
          <ac:spMkLst>
            <pc:docMk/>
            <pc:sldMk cId="3255561072" sldId="290"/>
            <ac:spMk id="10" creationId="{1081A746-A39C-29D3-769A-12DEA2C4E072}"/>
          </ac:spMkLst>
        </pc:spChg>
      </pc:sldChg>
      <pc:sldChg chg="del">
        <pc:chgData name="Andreas Karch" userId="35e78db42a8bc758" providerId="LiveId" clId="{F27854E6-67BD-41B6-AE27-9929BC4C3F41}" dt="2023-09-25T12:12:58.792" v="3807" actId="2696"/>
        <pc:sldMkLst>
          <pc:docMk/>
          <pc:sldMk cId="1471051366" sldId="293"/>
        </pc:sldMkLst>
      </pc:sldChg>
      <pc:sldChg chg="del">
        <pc:chgData name="Andreas Karch" userId="35e78db42a8bc758" providerId="LiveId" clId="{F27854E6-67BD-41B6-AE27-9929BC4C3F41}" dt="2023-09-09T13:37:37.351" v="1728" actId="47"/>
        <pc:sldMkLst>
          <pc:docMk/>
          <pc:sldMk cId="2426408118" sldId="293"/>
        </pc:sldMkLst>
      </pc:sldChg>
      <pc:sldChg chg="modSp mod">
        <pc:chgData name="Andreas Karch" userId="35e78db42a8bc758" providerId="LiveId" clId="{F27854E6-67BD-41B6-AE27-9929BC4C3F41}" dt="2023-09-27T06:36:08.848" v="3902" actId="20577"/>
        <pc:sldMkLst>
          <pc:docMk/>
          <pc:sldMk cId="3500947917" sldId="294"/>
        </pc:sldMkLst>
        <pc:spChg chg="mod">
          <ac:chgData name="Andreas Karch" userId="35e78db42a8bc758" providerId="LiveId" clId="{F27854E6-67BD-41B6-AE27-9929BC4C3F41}" dt="2023-09-27T06:36:08.848" v="3902" actId="20577"/>
          <ac:spMkLst>
            <pc:docMk/>
            <pc:sldMk cId="3500947917" sldId="294"/>
            <ac:spMk id="6" creationId="{1ACD3C9A-3E5E-04CE-1C3B-67BC6E37DE9E}"/>
          </ac:spMkLst>
        </pc:spChg>
      </pc:sldChg>
      <pc:sldChg chg="addSp modSp new mod">
        <pc:chgData name="Andreas Karch" userId="35e78db42a8bc758" providerId="LiveId" clId="{F27854E6-67BD-41B6-AE27-9929BC4C3F41}" dt="2023-09-03T21:08:45.113" v="569" actId="20577"/>
        <pc:sldMkLst>
          <pc:docMk/>
          <pc:sldMk cId="178156026" sldId="295"/>
        </pc:sldMkLst>
        <pc:spChg chg="mod">
          <ac:chgData name="Andreas Karch" userId="35e78db42a8bc758" providerId="LiveId" clId="{F27854E6-67BD-41B6-AE27-9929BC4C3F41}" dt="2023-09-03T21:06:02.476" v="173" actId="20577"/>
          <ac:spMkLst>
            <pc:docMk/>
            <pc:sldMk cId="178156026" sldId="295"/>
            <ac:spMk id="2" creationId="{0682E94C-D368-3E91-5481-9A2106930EBA}"/>
          </ac:spMkLst>
        </pc:spChg>
        <pc:spChg chg="add mod">
          <ac:chgData name="Andreas Karch" userId="35e78db42a8bc758" providerId="LiveId" clId="{F27854E6-67BD-41B6-AE27-9929BC4C3F41}" dt="2023-09-03T21:07:13.427" v="350" actId="20577"/>
          <ac:spMkLst>
            <pc:docMk/>
            <pc:sldMk cId="178156026" sldId="295"/>
            <ac:spMk id="3" creationId="{E8969D0E-E4EB-B341-3435-C2606DF0B3F4}"/>
          </ac:spMkLst>
        </pc:spChg>
        <pc:spChg chg="add mod">
          <ac:chgData name="Andreas Karch" userId="35e78db42a8bc758" providerId="LiveId" clId="{F27854E6-67BD-41B6-AE27-9929BC4C3F41}" dt="2023-09-03T21:07:46.862" v="400" actId="1076"/>
          <ac:spMkLst>
            <pc:docMk/>
            <pc:sldMk cId="178156026" sldId="295"/>
            <ac:spMk id="4" creationId="{09C69D06-C6EC-0E5C-B1D0-872F7D0BC6BD}"/>
          </ac:spMkLst>
        </pc:spChg>
        <pc:spChg chg="add mod">
          <ac:chgData name="Andreas Karch" userId="35e78db42a8bc758" providerId="LiveId" clId="{F27854E6-67BD-41B6-AE27-9929BC4C3F41}" dt="2023-09-03T21:08:45.113" v="569" actId="20577"/>
          <ac:spMkLst>
            <pc:docMk/>
            <pc:sldMk cId="178156026" sldId="295"/>
            <ac:spMk id="5" creationId="{0F0215B8-F087-1B7C-7920-13011A1084F1}"/>
          </ac:spMkLst>
        </pc:spChg>
      </pc:sldChg>
      <pc:sldChg chg="addSp delSp modSp new mod modClrScheme chgLayout">
        <pc:chgData name="Andreas Karch" userId="35e78db42a8bc758" providerId="LiveId" clId="{F27854E6-67BD-41B6-AE27-9929BC4C3F41}" dt="2023-09-03T21:11:01.585" v="676" actId="20577"/>
        <pc:sldMkLst>
          <pc:docMk/>
          <pc:sldMk cId="3457773081" sldId="296"/>
        </pc:sldMkLst>
        <pc:spChg chg="del mod ord">
          <ac:chgData name="Andreas Karch" userId="35e78db42a8bc758" providerId="LiveId" clId="{F27854E6-67BD-41B6-AE27-9929BC4C3F41}" dt="2023-09-03T21:10:49.921" v="637" actId="700"/>
          <ac:spMkLst>
            <pc:docMk/>
            <pc:sldMk cId="3457773081" sldId="296"/>
            <ac:spMk id="2" creationId="{6B54D2BA-25F9-190F-A4D8-8FEFF314B601}"/>
          </ac:spMkLst>
        </pc:spChg>
        <pc:spChg chg="add mod ord">
          <ac:chgData name="Andreas Karch" userId="35e78db42a8bc758" providerId="LiveId" clId="{F27854E6-67BD-41B6-AE27-9929BC4C3F41}" dt="2023-09-03T21:11:01.585" v="676" actId="20577"/>
          <ac:spMkLst>
            <pc:docMk/>
            <pc:sldMk cId="3457773081" sldId="296"/>
            <ac:spMk id="3" creationId="{40E3B7D8-1B80-726B-1500-6434DC008D32}"/>
          </ac:spMkLst>
        </pc:spChg>
        <pc:spChg chg="add mod ord">
          <ac:chgData name="Andreas Karch" userId="35e78db42a8bc758" providerId="LiveId" clId="{F27854E6-67BD-41B6-AE27-9929BC4C3F41}" dt="2023-09-03T21:10:49.921" v="637" actId="700"/>
          <ac:spMkLst>
            <pc:docMk/>
            <pc:sldMk cId="3457773081" sldId="296"/>
            <ac:spMk id="4" creationId="{08D8268E-F5EE-92CD-F6B2-7DEF747F3102}"/>
          </ac:spMkLst>
        </pc:spChg>
      </pc:sldChg>
      <pc:sldChg chg="addSp delSp modSp new mod modClrScheme chgLayout">
        <pc:chgData name="Andreas Karch" userId="35e78db42a8bc758" providerId="LiveId" clId="{F27854E6-67BD-41B6-AE27-9929BC4C3F41}" dt="2023-09-03T21:12:31.894" v="859" actId="20577"/>
        <pc:sldMkLst>
          <pc:docMk/>
          <pc:sldMk cId="921166127" sldId="297"/>
        </pc:sldMkLst>
        <pc:spChg chg="del mod ord">
          <ac:chgData name="Andreas Karch" userId="35e78db42a8bc758" providerId="LiveId" clId="{F27854E6-67BD-41B6-AE27-9929BC4C3F41}" dt="2023-09-03T21:11:22.614" v="678" actId="700"/>
          <ac:spMkLst>
            <pc:docMk/>
            <pc:sldMk cId="921166127" sldId="297"/>
            <ac:spMk id="2" creationId="{A9985E75-E92C-9178-DDCA-E91125996D5C}"/>
          </ac:spMkLst>
        </pc:spChg>
        <pc:spChg chg="add mod ord">
          <ac:chgData name="Andreas Karch" userId="35e78db42a8bc758" providerId="LiveId" clId="{F27854E6-67BD-41B6-AE27-9929BC4C3F41}" dt="2023-09-03T21:11:39.628" v="699" actId="20577"/>
          <ac:spMkLst>
            <pc:docMk/>
            <pc:sldMk cId="921166127" sldId="297"/>
            <ac:spMk id="3" creationId="{AFD655F4-9A9B-FABE-06A1-ED37DE9CC59F}"/>
          </ac:spMkLst>
        </pc:spChg>
        <pc:spChg chg="add mod ord">
          <ac:chgData name="Andreas Karch" userId="35e78db42a8bc758" providerId="LiveId" clId="{F27854E6-67BD-41B6-AE27-9929BC4C3F41}" dt="2023-09-03T21:12:31.894" v="859" actId="20577"/>
          <ac:spMkLst>
            <pc:docMk/>
            <pc:sldMk cId="921166127" sldId="297"/>
            <ac:spMk id="4" creationId="{CFD144BA-B924-5FE7-CC3F-C839C5CBBFD7}"/>
          </ac:spMkLst>
        </pc:spChg>
      </pc:sldChg>
      <pc:sldChg chg="addSp modSp new mod">
        <pc:chgData name="Andreas Karch" userId="35e78db42a8bc758" providerId="LiveId" clId="{F27854E6-67BD-41B6-AE27-9929BC4C3F41}" dt="2023-09-09T13:33:16.310" v="1391" actId="1076"/>
        <pc:sldMkLst>
          <pc:docMk/>
          <pc:sldMk cId="2044574710" sldId="298"/>
        </pc:sldMkLst>
        <pc:spChg chg="mod">
          <ac:chgData name="Andreas Karch" userId="35e78db42a8bc758" providerId="LiveId" clId="{F27854E6-67BD-41B6-AE27-9929BC4C3F41}" dt="2023-09-09T13:29:58.778" v="957" actId="20577"/>
          <ac:spMkLst>
            <pc:docMk/>
            <pc:sldMk cId="2044574710" sldId="298"/>
            <ac:spMk id="2" creationId="{62818008-18B3-CC7D-8419-DCDAEC06DD88}"/>
          </ac:spMkLst>
        </pc:spChg>
        <pc:spChg chg="add mod">
          <ac:chgData name="Andreas Karch" userId="35e78db42a8bc758" providerId="LiveId" clId="{F27854E6-67BD-41B6-AE27-9929BC4C3F41}" dt="2023-09-09T13:30:46.607" v="1056" actId="1076"/>
          <ac:spMkLst>
            <pc:docMk/>
            <pc:sldMk cId="2044574710" sldId="298"/>
            <ac:spMk id="3" creationId="{49306C8E-43D2-656B-FAB8-87AB3D9C6BD1}"/>
          </ac:spMkLst>
        </pc:spChg>
        <pc:spChg chg="add mod">
          <ac:chgData name="Andreas Karch" userId="35e78db42a8bc758" providerId="LiveId" clId="{F27854E6-67BD-41B6-AE27-9929BC4C3F41}" dt="2023-09-09T13:32:13.164" v="1256" actId="207"/>
          <ac:spMkLst>
            <pc:docMk/>
            <pc:sldMk cId="2044574710" sldId="298"/>
            <ac:spMk id="4" creationId="{FFDA35C6-E0DD-8CBF-DCFA-3DE8348E7FD9}"/>
          </ac:spMkLst>
        </pc:spChg>
        <pc:spChg chg="add mod">
          <ac:chgData name="Andreas Karch" userId="35e78db42a8bc758" providerId="LiveId" clId="{F27854E6-67BD-41B6-AE27-9929BC4C3F41}" dt="2023-09-09T13:33:16.310" v="1391" actId="1076"/>
          <ac:spMkLst>
            <pc:docMk/>
            <pc:sldMk cId="2044574710" sldId="298"/>
            <ac:spMk id="5" creationId="{9D910B25-4D68-A161-B112-BF4079BECFA6}"/>
          </ac:spMkLst>
        </pc:spChg>
      </pc:sldChg>
      <pc:sldChg chg="addSp modSp new mod">
        <pc:chgData name="Andreas Karch" userId="35e78db42a8bc758" providerId="LiveId" clId="{F27854E6-67BD-41B6-AE27-9929BC4C3F41}" dt="2023-09-17T02:39:18.428" v="2641" actId="1076"/>
        <pc:sldMkLst>
          <pc:docMk/>
          <pc:sldMk cId="2978263729" sldId="299"/>
        </pc:sldMkLst>
        <pc:spChg chg="mod">
          <ac:chgData name="Andreas Karch" userId="35e78db42a8bc758" providerId="LiveId" clId="{F27854E6-67BD-41B6-AE27-9929BC4C3F41}" dt="2023-09-09T13:33:28.862" v="1432" actId="20577"/>
          <ac:spMkLst>
            <pc:docMk/>
            <pc:sldMk cId="2978263729" sldId="299"/>
            <ac:spMk id="2" creationId="{E9462F9E-A3BA-96AA-7D3E-70089E1B1E19}"/>
          </ac:spMkLst>
        </pc:spChg>
        <pc:spChg chg="add mod">
          <ac:chgData name="Andreas Karch" userId="35e78db42a8bc758" providerId="LiveId" clId="{F27854E6-67BD-41B6-AE27-9929BC4C3F41}" dt="2023-09-17T02:37:53.973" v="2611" actId="1076"/>
          <ac:spMkLst>
            <pc:docMk/>
            <pc:sldMk cId="2978263729" sldId="299"/>
            <ac:spMk id="7" creationId="{8C73E2D3-4F33-10FE-46F7-D2C0703D92B9}"/>
          </ac:spMkLst>
        </pc:spChg>
        <pc:spChg chg="add mod">
          <ac:chgData name="Andreas Karch" userId="35e78db42a8bc758" providerId="LiveId" clId="{F27854E6-67BD-41B6-AE27-9929BC4C3F41}" dt="2023-09-17T02:39:01.171" v="2626" actId="1076"/>
          <ac:spMkLst>
            <pc:docMk/>
            <pc:sldMk cId="2978263729" sldId="299"/>
            <ac:spMk id="12" creationId="{75881667-CC4F-0CD7-D681-3B9A1B742CD1}"/>
          </ac:spMkLst>
        </pc:spChg>
        <pc:spChg chg="add mod">
          <ac:chgData name="Andreas Karch" userId="35e78db42a8bc758" providerId="LiveId" clId="{F27854E6-67BD-41B6-AE27-9929BC4C3F41}" dt="2023-09-17T02:39:18.428" v="2641" actId="1076"/>
          <ac:spMkLst>
            <pc:docMk/>
            <pc:sldMk cId="2978263729" sldId="299"/>
            <ac:spMk id="13" creationId="{62ABECFF-7CA1-EE72-B188-157AF66BDC5A}"/>
          </ac:spMkLst>
        </pc:spChg>
        <pc:picChg chg="add mod">
          <ac:chgData name="Andreas Karch" userId="35e78db42a8bc758" providerId="LiveId" clId="{F27854E6-67BD-41B6-AE27-9929BC4C3F41}" dt="2023-09-17T02:36:45.522" v="2557" actId="1076"/>
          <ac:picMkLst>
            <pc:docMk/>
            <pc:sldMk cId="2978263729" sldId="299"/>
            <ac:picMk id="4" creationId="{470C011F-77C8-058B-2876-81CC81EF4036}"/>
          </ac:picMkLst>
        </pc:picChg>
        <pc:picChg chg="add mod">
          <ac:chgData name="Andreas Karch" userId="35e78db42a8bc758" providerId="LiveId" clId="{F27854E6-67BD-41B6-AE27-9929BC4C3F41}" dt="2023-09-17T02:37:16.027" v="2562" actId="14100"/>
          <ac:picMkLst>
            <pc:docMk/>
            <pc:sldMk cId="2978263729" sldId="299"/>
            <ac:picMk id="6" creationId="{227BBDC5-F610-C7A0-D4B7-5E464AFEA2CF}"/>
          </ac:picMkLst>
        </pc:picChg>
        <pc:cxnChg chg="add mod">
          <ac:chgData name="Andreas Karch" userId="35e78db42a8bc758" providerId="LiveId" clId="{F27854E6-67BD-41B6-AE27-9929BC4C3F41}" dt="2023-09-17T02:38:16.857" v="2614" actId="208"/>
          <ac:cxnSpMkLst>
            <pc:docMk/>
            <pc:sldMk cId="2978263729" sldId="299"/>
            <ac:cxnSpMk id="9" creationId="{33F29F9B-E901-108C-D129-221FB301B047}"/>
          </ac:cxnSpMkLst>
        </pc:cxnChg>
        <pc:cxnChg chg="add mod">
          <ac:chgData name="Andreas Karch" userId="35e78db42a8bc758" providerId="LiveId" clId="{F27854E6-67BD-41B6-AE27-9929BC4C3F41}" dt="2023-09-17T02:38:35.831" v="2617" actId="208"/>
          <ac:cxnSpMkLst>
            <pc:docMk/>
            <pc:sldMk cId="2978263729" sldId="299"/>
            <ac:cxnSpMk id="11" creationId="{25A64545-91BC-D5BD-F7BF-1F4E2AFBEEC3}"/>
          </ac:cxnSpMkLst>
        </pc:cxnChg>
      </pc:sldChg>
      <pc:sldChg chg="addSp delSp modSp new mod modClrScheme chgLayout">
        <pc:chgData name="Andreas Karch" userId="35e78db42a8bc758" providerId="LiveId" clId="{F27854E6-67BD-41B6-AE27-9929BC4C3F41}" dt="2023-09-09T13:36:26.003" v="1643" actId="20577"/>
        <pc:sldMkLst>
          <pc:docMk/>
          <pc:sldMk cId="1279253174" sldId="300"/>
        </pc:sldMkLst>
        <pc:spChg chg="del mod ord">
          <ac:chgData name="Andreas Karch" userId="35e78db42a8bc758" providerId="LiveId" clId="{F27854E6-67BD-41B6-AE27-9929BC4C3F41}" dt="2023-09-09T13:33:49.154" v="1434" actId="700"/>
          <ac:spMkLst>
            <pc:docMk/>
            <pc:sldMk cId="1279253174" sldId="300"/>
            <ac:spMk id="2" creationId="{3A1E35F9-2860-6A94-E8C3-2BDD9160B41E}"/>
          </ac:spMkLst>
        </pc:spChg>
        <pc:spChg chg="add mod ord">
          <ac:chgData name="Andreas Karch" userId="35e78db42a8bc758" providerId="LiveId" clId="{F27854E6-67BD-41B6-AE27-9929BC4C3F41}" dt="2023-09-09T13:33:57.596" v="1448" actId="20577"/>
          <ac:spMkLst>
            <pc:docMk/>
            <pc:sldMk cId="1279253174" sldId="300"/>
            <ac:spMk id="3" creationId="{74AEAA18-93A1-A529-DCFC-6474D0B37AE0}"/>
          </ac:spMkLst>
        </pc:spChg>
        <pc:spChg chg="add mod ord">
          <ac:chgData name="Andreas Karch" userId="35e78db42a8bc758" providerId="LiveId" clId="{F27854E6-67BD-41B6-AE27-9929BC4C3F41}" dt="2023-09-09T13:36:26.003" v="1643" actId="20577"/>
          <ac:spMkLst>
            <pc:docMk/>
            <pc:sldMk cId="1279253174" sldId="300"/>
            <ac:spMk id="4" creationId="{89375B0E-021C-3911-C9DA-9F53E3E0FEB1}"/>
          </ac:spMkLst>
        </pc:spChg>
      </pc:sldChg>
      <pc:sldChg chg="addSp delSp modSp new mod chgLayout">
        <pc:chgData name="Andreas Karch" userId="35e78db42a8bc758" providerId="LiveId" clId="{F27854E6-67BD-41B6-AE27-9929BC4C3F41}" dt="2023-09-09T13:36:47.615" v="1692" actId="20577"/>
        <pc:sldMkLst>
          <pc:docMk/>
          <pc:sldMk cId="13926260" sldId="301"/>
        </pc:sldMkLst>
        <pc:spChg chg="del">
          <ac:chgData name="Andreas Karch" userId="35e78db42a8bc758" providerId="LiveId" clId="{F27854E6-67BD-41B6-AE27-9929BC4C3F41}" dt="2023-09-09T13:36:33.352" v="1645" actId="700"/>
          <ac:spMkLst>
            <pc:docMk/>
            <pc:sldMk cId="13926260" sldId="301"/>
            <ac:spMk id="2" creationId="{E3E9BA0D-6CB7-9DB4-E9B2-E2176CCFAC8F}"/>
          </ac:spMkLst>
        </pc:spChg>
        <pc:spChg chg="del">
          <ac:chgData name="Andreas Karch" userId="35e78db42a8bc758" providerId="LiveId" clId="{F27854E6-67BD-41B6-AE27-9929BC4C3F41}" dt="2023-09-09T13:36:33.352" v="1645" actId="700"/>
          <ac:spMkLst>
            <pc:docMk/>
            <pc:sldMk cId="13926260" sldId="301"/>
            <ac:spMk id="3" creationId="{2B5DA6AD-B9D1-A1E3-E17A-78F49E499D01}"/>
          </ac:spMkLst>
        </pc:spChg>
        <pc:spChg chg="add mod ord">
          <ac:chgData name="Andreas Karch" userId="35e78db42a8bc758" providerId="LiveId" clId="{F27854E6-67BD-41B6-AE27-9929BC4C3F41}" dt="2023-09-09T13:36:47.615" v="1692" actId="20577"/>
          <ac:spMkLst>
            <pc:docMk/>
            <pc:sldMk cId="13926260" sldId="301"/>
            <ac:spMk id="4" creationId="{66671C52-F451-08E7-48B4-23117E0F5B3E}"/>
          </ac:spMkLst>
        </pc:spChg>
        <pc:spChg chg="add mod ord">
          <ac:chgData name="Andreas Karch" userId="35e78db42a8bc758" providerId="LiveId" clId="{F27854E6-67BD-41B6-AE27-9929BC4C3F41}" dt="2023-09-09T13:36:33.352" v="1645" actId="700"/>
          <ac:spMkLst>
            <pc:docMk/>
            <pc:sldMk cId="13926260" sldId="301"/>
            <ac:spMk id="5" creationId="{3C046C6B-FDFC-2036-F87D-A12CA89F298A}"/>
          </ac:spMkLst>
        </pc:spChg>
      </pc:sldChg>
      <pc:sldChg chg="modSp mod">
        <pc:chgData name="Andreas Karch" userId="35e78db42a8bc758" providerId="LiveId" clId="{F27854E6-67BD-41B6-AE27-9929BC4C3F41}" dt="2023-09-09T13:37:11.746" v="1715" actId="20577"/>
        <pc:sldMkLst>
          <pc:docMk/>
          <pc:sldMk cId="3322602143" sldId="302"/>
        </pc:sldMkLst>
        <pc:spChg chg="mod">
          <ac:chgData name="Andreas Karch" userId="35e78db42a8bc758" providerId="LiveId" clId="{F27854E6-67BD-41B6-AE27-9929BC4C3F41}" dt="2023-09-09T13:37:11.746" v="1715" actId="20577"/>
          <ac:spMkLst>
            <pc:docMk/>
            <pc:sldMk cId="3322602143" sldId="302"/>
            <ac:spMk id="4" creationId="{66671C52-F451-08E7-48B4-23117E0F5B3E}"/>
          </ac:spMkLst>
        </pc:spChg>
      </pc:sldChg>
      <pc:sldChg chg="modSp mod">
        <pc:chgData name="Andreas Karch" userId="35e78db42a8bc758" providerId="LiveId" clId="{F27854E6-67BD-41B6-AE27-9929BC4C3F41}" dt="2023-09-09T13:37:26.738" v="1727" actId="20577"/>
        <pc:sldMkLst>
          <pc:docMk/>
          <pc:sldMk cId="76132067" sldId="303"/>
        </pc:sldMkLst>
        <pc:spChg chg="mod">
          <ac:chgData name="Andreas Karch" userId="35e78db42a8bc758" providerId="LiveId" clId="{F27854E6-67BD-41B6-AE27-9929BC4C3F41}" dt="2023-09-09T13:37:26.738" v="1727" actId="20577"/>
          <ac:spMkLst>
            <pc:docMk/>
            <pc:sldMk cId="76132067" sldId="303"/>
            <ac:spMk id="4" creationId="{66671C52-F451-08E7-48B4-23117E0F5B3E}"/>
          </ac:spMkLst>
        </pc:spChg>
      </pc:sldChg>
      <pc:sldChg chg="addSp modSp mod">
        <pc:chgData name="Andreas Karch" userId="35e78db42a8bc758" providerId="LiveId" clId="{F27854E6-67BD-41B6-AE27-9929BC4C3F41}" dt="2023-09-27T06:39:47.715" v="3953" actId="20577"/>
        <pc:sldMkLst>
          <pc:docMk/>
          <pc:sldMk cId="2225787559" sldId="304"/>
        </pc:sldMkLst>
        <pc:spChg chg="add mod">
          <ac:chgData name="Andreas Karch" userId="35e78db42a8bc758" providerId="LiveId" clId="{F27854E6-67BD-41B6-AE27-9929BC4C3F41}" dt="2023-09-27T06:39:47.715" v="3953" actId="20577"/>
          <ac:spMkLst>
            <pc:docMk/>
            <pc:sldMk cId="2225787559" sldId="304"/>
            <ac:spMk id="2" creationId="{104F544C-9F34-052F-DE57-D6B896F739CF}"/>
          </ac:spMkLst>
        </pc:spChg>
        <pc:spChg chg="mod">
          <ac:chgData name="Andreas Karch" userId="35e78db42a8bc758" providerId="LiveId" clId="{F27854E6-67BD-41B6-AE27-9929BC4C3F41}" dt="2023-09-09T13:37:51.212" v="1774" actId="20577"/>
          <ac:spMkLst>
            <pc:docMk/>
            <pc:sldMk cId="2225787559" sldId="304"/>
            <ac:spMk id="4" creationId="{66671C52-F451-08E7-48B4-23117E0F5B3E}"/>
          </ac:spMkLst>
        </pc:spChg>
      </pc:sldChg>
      <pc:sldChg chg="addSp modSp add del mod">
        <pc:chgData name="Andreas Karch" userId="35e78db42a8bc758" providerId="LiveId" clId="{F27854E6-67BD-41B6-AE27-9929BC4C3F41}" dt="2023-09-12T21:38:41.567" v="2215" actId="47"/>
        <pc:sldMkLst>
          <pc:docMk/>
          <pc:sldMk cId="783771089" sldId="305"/>
        </pc:sldMkLst>
        <pc:spChg chg="add mod">
          <ac:chgData name="Andreas Karch" userId="35e78db42a8bc758" providerId="LiveId" clId="{F27854E6-67BD-41B6-AE27-9929BC4C3F41}" dt="2023-09-12T21:37:54.788" v="2214" actId="1076"/>
          <ac:spMkLst>
            <pc:docMk/>
            <pc:sldMk cId="783771089" sldId="305"/>
            <ac:spMk id="2" creationId="{0BCD0F94-8B53-62B5-D421-850E0AC6401C}"/>
          </ac:spMkLst>
        </pc:spChg>
        <pc:spChg chg="mod">
          <ac:chgData name="Andreas Karch" userId="35e78db42a8bc758" providerId="LiveId" clId="{F27854E6-67BD-41B6-AE27-9929BC4C3F41}" dt="2023-09-12T21:37:23.710" v="2195" actId="20577"/>
          <ac:spMkLst>
            <pc:docMk/>
            <pc:sldMk cId="783771089" sldId="305"/>
            <ac:spMk id="71" creationId="{00000000-0000-0000-0000-000000000000}"/>
          </ac:spMkLst>
        </pc:spChg>
      </pc:sldChg>
      <pc:sldChg chg="addSp delSp modSp mod">
        <pc:chgData name="Andreas Karch" userId="35e78db42a8bc758" providerId="LiveId" clId="{F27854E6-67BD-41B6-AE27-9929BC4C3F41}" dt="2023-09-25T12:14:41.330" v="3812" actId="1076"/>
        <pc:sldMkLst>
          <pc:docMk/>
          <pc:sldMk cId="818458777" sldId="306"/>
        </pc:sldMkLst>
        <pc:spChg chg="mod">
          <ac:chgData name="Andreas Karch" userId="35e78db42a8bc758" providerId="LiveId" clId="{F27854E6-67BD-41B6-AE27-9929BC4C3F41}" dt="2023-09-12T21:41:16.611" v="2317" actId="1076"/>
          <ac:spMkLst>
            <pc:docMk/>
            <pc:sldMk cId="818458777" sldId="306"/>
            <ac:spMk id="2" creationId="{76939C73-A81F-4F68-B83E-336E8B77E5EA}"/>
          </ac:spMkLst>
        </pc:spChg>
        <pc:spChg chg="del">
          <ac:chgData name="Andreas Karch" userId="35e78db42a8bc758" providerId="LiveId" clId="{F27854E6-67BD-41B6-AE27-9929BC4C3F41}" dt="2023-09-12T21:39:54.229" v="2216" actId="478"/>
          <ac:spMkLst>
            <pc:docMk/>
            <pc:sldMk cId="818458777" sldId="306"/>
            <ac:spMk id="3" creationId="{4AD8DE54-A70C-4542-9BE7-D1B7C5522990}"/>
          </ac:spMkLst>
        </pc:spChg>
        <pc:spChg chg="del">
          <ac:chgData name="Andreas Karch" userId="35e78db42a8bc758" providerId="LiveId" clId="{F27854E6-67BD-41B6-AE27-9929BC4C3F41}" dt="2023-09-12T21:39:58.075" v="2218" actId="478"/>
          <ac:spMkLst>
            <pc:docMk/>
            <pc:sldMk cId="818458777" sldId="306"/>
            <ac:spMk id="4" creationId="{22EA0144-4EBD-47E9-A1E5-32A5DFB5BDC7}"/>
          </ac:spMkLst>
        </pc:spChg>
        <pc:spChg chg="add del mod">
          <ac:chgData name="Andreas Karch" userId="35e78db42a8bc758" providerId="LiveId" clId="{F27854E6-67BD-41B6-AE27-9929BC4C3F41}" dt="2023-09-12T21:40:34.713" v="2231" actId="478"/>
          <ac:spMkLst>
            <pc:docMk/>
            <pc:sldMk cId="818458777" sldId="306"/>
            <ac:spMk id="5" creationId="{15672F65-5434-6792-8070-25C66209ED01}"/>
          </ac:spMkLst>
        </pc:spChg>
        <pc:spChg chg="add mod">
          <ac:chgData name="Andreas Karch" userId="35e78db42a8bc758" providerId="LiveId" clId="{F27854E6-67BD-41B6-AE27-9929BC4C3F41}" dt="2023-09-25T12:14:27.394" v="3810" actId="20577"/>
          <ac:spMkLst>
            <pc:docMk/>
            <pc:sldMk cId="818458777" sldId="306"/>
            <ac:spMk id="7" creationId="{7134ED3F-D34D-B682-6A1D-53F272BCFB87}"/>
          </ac:spMkLst>
        </pc:spChg>
        <pc:spChg chg="add mod">
          <ac:chgData name="Andreas Karch" userId="35e78db42a8bc758" providerId="LiveId" clId="{F27854E6-67BD-41B6-AE27-9929BC4C3F41}" dt="2023-09-25T12:14:41.330" v="3812" actId="1076"/>
          <ac:spMkLst>
            <pc:docMk/>
            <pc:sldMk cId="818458777" sldId="306"/>
            <ac:spMk id="9" creationId="{417EF141-E8BA-9E6B-00AF-68EC83077B0E}"/>
          </ac:spMkLst>
        </pc:spChg>
        <pc:spChg chg="del">
          <ac:chgData name="Andreas Karch" userId="35e78db42a8bc758" providerId="LiveId" clId="{F27854E6-67BD-41B6-AE27-9929BC4C3F41}" dt="2023-09-12T21:40:04.765" v="2220" actId="478"/>
          <ac:spMkLst>
            <pc:docMk/>
            <pc:sldMk cId="818458777" sldId="306"/>
            <ac:spMk id="29" creationId="{1A4A5B66-5740-4A7B-A480-75A10B14E337}"/>
          </ac:spMkLst>
        </pc:spChg>
        <pc:spChg chg="mod">
          <ac:chgData name="Andreas Karch" userId="35e78db42a8bc758" providerId="LiveId" clId="{F27854E6-67BD-41B6-AE27-9929BC4C3F41}" dt="2023-09-12T21:41:23.768" v="2318" actId="1076"/>
          <ac:spMkLst>
            <pc:docMk/>
            <pc:sldMk cId="818458777" sldId="306"/>
            <ac:spMk id="30" creationId="{FCC2C383-B92F-4775-9C0C-59A20150357C}"/>
          </ac:spMkLst>
        </pc:spChg>
        <pc:spChg chg="del mod">
          <ac:chgData name="Andreas Karch" userId="35e78db42a8bc758" providerId="LiveId" clId="{F27854E6-67BD-41B6-AE27-9929BC4C3F41}" dt="2023-09-12T21:42:38.285" v="2496" actId="478"/>
          <ac:spMkLst>
            <pc:docMk/>
            <pc:sldMk cId="818458777" sldId="306"/>
            <ac:spMk id="31" creationId="{951D9642-AC4D-4E32-8375-F349A3E81199}"/>
          </ac:spMkLst>
        </pc:spChg>
        <pc:spChg chg="del">
          <ac:chgData name="Andreas Karch" userId="35e78db42a8bc758" providerId="LiveId" clId="{F27854E6-67BD-41B6-AE27-9929BC4C3F41}" dt="2023-09-12T21:40:03.020" v="2219" actId="478"/>
          <ac:spMkLst>
            <pc:docMk/>
            <pc:sldMk cId="818458777" sldId="306"/>
            <ac:spMk id="34" creationId="{BD10A717-9C10-4B44-BAB2-1610E1EA8F27}"/>
          </ac:spMkLst>
        </pc:spChg>
        <pc:spChg chg="del">
          <ac:chgData name="Andreas Karch" userId="35e78db42a8bc758" providerId="LiveId" clId="{F27854E6-67BD-41B6-AE27-9929BC4C3F41}" dt="2023-09-12T21:40:06.052" v="2221" actId="478"/>
          <ac:spMkLst>
            <pc:docMk/>
            <pc:sldMk cId="818458777" sldId="306"/>
            <ac:spMk id="35" creationId="{AE64D36E-7AFC-4EBC-857F-8097A182235E}"/>
          </ac:spMkLst>
        </pc:spChg>
        <pc:spChg chg="del">
          <ac:chgData name="Andreas Karch" userId="35e78db42a8bc758" providerId="LiveId" clId="{F27854E6-67BD-41B6-AE27-9929BC4C3F41}" dt="2023-09-12T21:40:07.666" v="2222" actId="478"/>
          <ac:spMkLst>
            <pc:docMk/>
            <pc:sldMk cId="818458777" sldId="306"/>
            <ac:spMk id="36" creationId="{DBBB18DD-2C13-4B3D-B889-39D4867B376C}"/>
          </ac:spMkLst>
        </pc:spChg>
        <pc:cxnChg chg="del">
          <ac:chgData name="Andreas Karch" userId="35e78db42a8bc758" providerId="LiveId" clId="{F27854E6-67BD-41B6-AE27-9929BC4C3F41}" dt="2023-09-12T21:39:56.024" v="2217" actId="478"/>
          <ac:cxnSpMkLst>
            <pc:docMk/>
            <pc:sldMk cId="818458777" sldId="306"/>
            <ac:cxnSpMk id="6" creationId="{D190ABE0-F416-47D7-93B0-1F4DDC584690}"/>
          </ac:cxnSpMkLst>
        </pc:cxnChg>
        <pc:cxnChg chg="mod">
          <ac:chgData name="Andreas Karch" userId="35e78db42a8bc758" providerId="LiveId" clId="{F27854E6-67BD-41B6-AE27-9929BC4C3F41}" dt="2023-09-12T21:41:23.768" v="2318" actId="1076"/>
          <ac:cxnSpMkLst>
            <pc:docMk/>
            <pc:sldMk cId="818458777" sldId="306"/>
            <ac:cxnSpMk id="8" creationId="{23C653D3-CE32-4412-9A7A-1088D8906DFA}"/>
          </ac:cxnSpMkLst>
        </pc:cxnChg>
        <pc:cxnChg chg="mod">
          <ac:chgData name="Andreas Karch" userId="35e78db42a8bc758" providerId="LiveId" clId="{F27854E6-67BD-41B6-AE27-9929BC4C3F41}" dt="2023-09-12T21:41:23.768" v="2318" actId="1076"/>
          <ac:cxnSpMkLst>
            <pc:docMk/>
            <pc:sldMk cId="818458777" sldId="306"/>
            <ac:cxnSpMk id="14" creationId="{D7569EF7-4C37-4A7D-BF0B-AFA73C5605B3}"/>
          </ac:cxnSpMkLst>
        </pc:cxnChg>
        <pc:cxnChg chg="mod">
          <ac:chgData name="Andreas Karch" userId="35e78db42a8bc758" providerId="LiveId" clId="{F27854E6-67BD-41B6-AE27-9929BC4C3F41}" dt="2023-09-12T21:41:23.768" v="2318" actId="1076"/>
          <ac:cxnSpMkLst>
            <pc:docMk/>
            <pc:sldMk cId="818458777" sldId="306"/>
            <ac:cxnSpMk id="15" creationId="{B9E9B1EE-09F7-46F2-8EB2-1BA29BE9B87D}"/>
          </ac:cxnSpMkLst>
        </pc:cxnChg>
        <pc:cxnChg chg="mod">
          <ac:chgData name="Andreas Karch" userId="35e78db42a8bc758" providerId="LiveId" clId="{F27854E6-67BD-41B6-AE27-9929BC4C3F41}" dt="2023-09-12T21:41:23.768" v="2318" actId="1076"/>
          <ac:cxnSpMkLst>
            <pc:docMk/>
            <pc:sldMk cId="818458777" sldId="306"/>
            <ac:cxnSpMk id="16" creationId="{2F45747E-9FB1-475C-9872-F0522B6FFACD}"/>
          </ac:cxnSpMkLst>
        </pc:cxnChg>
        <pc:cxnChg chg="mod">
          <ac:chgData name="Andreas Karch" userId="35e78db42a8bc758" providerId="LiveId" clId="{F27854E6-67BD-41B6-AE27-9929BC4C3F41}" dt="2023-09-12T21:41:23.768" v="2318" actId="1076"/>
          <ac:cxnSpMkLst>
            <pc:docMk/>
            <pc:sldMk cId="818458777" sldId="306"/>
            <ac:cxnSpMk id="17" creationId="{D002D2E0-9EDF-43B1-886C-096D0494E944}"/>
          </ac:cxnSpMkLst>
        </pc:cxnChg>
        <pc:cxnChg chg="mod">
          <ac:chgData name="Andreas Karch" userId="35e78db42a8bc758" providerId="LiveId" clId="{F27854E6-67BD-41B6-AE27-9929BC4C3F41}" dt="2023-09-12T21:41:23.768" v="2318" actId="1076"/>
          <ac:cxnSpMkLst>
            <pc:docMk/>
            <pc:sldMk cId="818458777" sldId="306"/>
            <ac:cxnSpMk id="18" creationId="{27875B0A-79A2-456F-AE8C-2C32E31B5ED3}"/>
          </ac:cxnSpMkLst>
        </pc:cxnChg>
        <pc:cxnChg chg="mod">
          <ac:chgData name="Andreas Karch" userId="35e78db42a8bc758" providerId="LiveId" clId="{F27854E6-67BD-41B6-AE27-9929BC4C3F41}" dt="2023-09-12T21:41:23.768" v="2318" actId="1076"/>
          <ac:cxnSpMkLst>
            <pc:docMk/>
            <pc:sldMk cId="818458777" sldId="306"/>
            <ac:cxnSpMk id="19" creationId="{B552FF20-A879-42F6-B097-FB1323C6B6B0}"/>
          </ac:cxnSpMkLst>
        </pc:cxnChg>
        <pc:cxnChg chg="mod">
          <ac:chgData name="Andreas Karch" userId="35e78db42a8bc758" providerId="LiveId" clId="{F27854E6-67BD-41B6-AE27-9929BC4C3F41}" dt="2023-09-12T21:41:23.768" v="2318" actId="1076"/>
          <ac:cxnSpMkLst>
            <pc:docMk/>
            <pc:sldMk cId="818458777" sldId="306"/>
            <ac:cxnSpMk id="22" creationId="{1A46D3DA-57FB-4599-9A81-3178B2DE1C80}"/>
          </ac:cxnSpMkLst>
        </pc:cxnChg>
        <pc:cxnChg chg="mod">
          <ac:chgData name="Andreas Karch" userId="35e78db42a8bc758" providerId="LiveId" clId="{F27854E6-67BD-41B6-AE27-9929BC4C3F41}" dt="2023-09-12T21:41:23.768" v="2318" actId="1076"/>
          <ac:cxnSpMkLst>
            <pc:docMk/>
            <pc:sldMk cId="818458777" sldId="306"/>
            <ac:cxnSpMk id="23" creationId="{ED08A3F3-1649-489C-A102-51AFAC5B9A73}"/>
          </ac:cxnSpMkLst>
        </pc:cxnChg>
        <pc:cxnChg chg="mod">
          <ac:chgData name="Andreas Karch" userId="35e78db42a8bc758" providerId="LiveId" clId="{F27854E6-67BD-41B6-AE27-9929BC4C3F41}" dt="2023-09-12T21:41:23.768" v="2318" actId="1076"/>
          <ac:cxnSpMkLst>
            <pc:docMk/>
            <pc:sldMk cId="818458777" sldId="306"/>
            <ac:cxnSpMk id="24" creationId="{4B371B2C-2B62-414C-8174-673E683E8412}"/>
          </ac:cxnSpMkLst>
        </pc:cxnChg>
        <pc:cxnChg chg="mod">
          <ac:chgData name="Andreas Karch" userId="35e78db42a8bc758" providerId="LiveId" clId="{F27854E6-67BD-41B6-AE27-9929BC4C3F41}" dt="2023-09-12T21:41:23.768" v="2318" actId="1076"/>
          <ac:cxnSpMkLst>
            <pc:docMk/>
            <pc:sldMk cId="818458777" sldId="306"/>
            <ac:cxnSpMk id="25" creationId="{F0D05004-32BD-4DCF-9DB2-70D340D5AD86}"/>
          </ac:cxnSpMkLst>
        </pc:cxnChg>
        <pc:cxnChg chg="mod">
          <ac:chgData name="Andreas Karch" userId="35e78db42a8bc758" providerId="LiveId" clId="{F27854E6-67BD-41B6-AE27-9929BC4C3F41}" dt="2023-09-12T21:41:23.768" v="2318" actId="1076"/>
          <ac:cxnSpMkLst>
            <pc:docMk/>
            <pc:sldMk cId="818458777" sldId="306"/>
            <ac:cxnSpMk id="26" creationId="{779FC4DB-6DE5-4EA2-A4CB-9782C50B0AAB}"/>
          </ac:cxnSpMkLst>
        </pc:cxnChg>
        <pc:cxnChg chg="mod">
          <ac:chgData name="Andreas Karch" userId="35e78db42a8bc758" providerId="LiveId" clId="{F27854E6-67BD-41B6-AE27-9929BC4C3F41}" dt="2023-09-12T21:41:23.768" v="2318" actId="1076"/>
          <ac:cxnSpMkLst>
            <pc:docMk/>
            <pc:sldMk cId="818458777" sldId="306"/>
            <ac:cxnSpMk id="27" creationId="{8C18451D-E681-44E9-B5D3-1E8C8A0B425E}"/>
          </ac:cxnSpMkLst>
        </pc:cxnChg>
        <pc:cxnChg chg="mod">
          <ac:chgData name="Andreas Karch" userId="35e78db42a8bc758" providerId="LiveId" clId="{F27854E6-67BD-41B6-AE27-9929BC4C3F41}" dt="2023-09-12T21:41:23.768" v="2318" actId="1076"/>
          <ac:cxnSpMkLst>
            <pc:docMk/>
            <pc:sldMk cId="818458777" sldId="306"/>
            <ac:cxnSpMk id="28" creationId="{296347BE-03BA-4ECC-B42A-AB2154B7A523}"/>
          </ac:cxnSpMkLst>
        </pc:cxnChg>
        <pc:cxnChg chg="del">
          <ac:chgData name="Andreas Karch" userId="35e78db42a8bc758" providerId="LiveId" clId="{F27854E6-67BD-41B6-AE27-9929BC4C3F41}" dt="2023-09-12T21:40:09.062" v="2223" actId="478"/>
          <ac:cxnSpMkLst>
            <pc:docMk/>
            <pc:sldMk cId="818458777" sldId="306"/>
            <ac:cxnSpMk id="32" creationId="{233C7555-63E7-44A6-9FF5-A2EE9AA68D17}"/>
          </ac:cxnSpMkLst>
        </pc:cxnChg>
      </pc:sldChg>
      <pc:sldChg chg="addSp delSp modSp new mod modClrScheme chgLayout">
        <pc:chgData name="Andreas Karch" userId="35e78db42a8bc758" providerId="LiveId" clId="{F27854E6-67BD-41B6-AE27-9929BC4C3F41}" dt="2023-09-17T02:47:58.810" v="2956" actId="1076"/>
        <pc:sldMkLst>
          <pc:docMk/>
          <pc:sldMk cId="2992717615" sldId="307"/>
        </pc:sldMkLst>
        <pc:spChg chg="del mod ord">
          <ac:chgData name="Andreas Karch" userId="35e78db42a8bc758" providerId="LiveId" clId="{F27854E6-67BD-41B6-AE27-9929BC4C3F41}" dt="2023-09-17T02:41:11.028" v="2643" actId="700"/>
          <ac:spMkLst>
            <pc:docMk/>
            <pc:sldMk cId="2992717615" sldId="307"/>
            <ac:spMk id="2" creationId="{98561221-6C77-F261-6CB4-DEF412ECBDF0}"/>
          </ac:spMkLst>
        </pc:spChg>
        <pc:spChg chg="del">
          <ac:chgData name="Andreas Karch" userId="35e78db42a8bc758" providerId="LiveId" clId="{F27854E6-67BD-41B6-AE27-9929BC4C3F41}" dt="2023-09-17T02:41:11.028" v="2643" actId="700"/>
          <ac:spMkLst>
            <pc:docMk/>
            <pc:sldMk cId="2992717615" sldId="307"/>
            <ac:spMk id="3" creationId="{DFEB07F4-4015-DC41-CEE2-6F12FD697271}"/>
          </ac:spMkLst>
        </pc:spChg>
        <pc:spChg chg="add mod ord">
          <ac:chgData name="Andreas Karch" userId="35e78db42a8bc758" providerId="LiveId" clId="{F27854E6-67BD-41B6-AE27-9929BC4C3F41}" dt="2023-09-17T02:41:28.244" v="2678" actId="20577"/>
          <ac:spMkLst>
            <pc:docMk/>
            <pc:sldMk cId="2992717615" sldId="307"/>
            <ac:spMk id="4" creationId="{377F7658-6193-6BC3-F8B1-D8AD78CCD1C1}"/>
          </ac:spMkLst>
        </pc:spChg>
        <pc:spChg chg="add mod">
          <ac:chgData name="Andreas Karch" userId="35e78db42a8bc758" providerId="LiveId" clId="{F27854E6-67BD-41B6-AE27-9929BC4C3F41}" dt="2023-09-17T02:42:09.642" v="2697" actId="1076"/>
          <ac:spMkLst>
            <pc:docMk/>
            <pc:sldMk cId="2992717615" sldId="307"/>
            <ac:spMk id="5" creationId="{BE537FA0-9E9B-4D1E-8FFD-17252DF4087B}"/>
          </ac:spMkLst>
        </pc:spChg>
        <pc:spChg chg="add mod">
          <ac:chgData name="Andreas Karch" userId="35e78db42a8bc758" providerId="LiveId" clId="{F27854E6-67BD-41B6-AE27-9929BC4C3F41}" dt="2023-09-17T02:44:05.271" v="2744" actId="1076"/>
          <ac:spMkLst>
            <pc:docMk/>
            <pc:sldMk cId="2992717615" sldId="307"/>
            <ac:spMk id="8" creationId="{9191C9B2-9CCE-7DC0-0FDD-53846C320294}"/>
          </ac:spMkLst>
        </pc:spChg>
        <pc:spChg chg="add mod">
          <ac:chgData name="Andreas Karch" userId="35e78db42a8bc758" providerId="LiveId" clId="{F27854E6-67BD-41B6-AE27-9929BC4C3F41}" dt="2023-09-17T02:44:58.493" v="2782" actId="1076"/>
          <ac:spMkLst>
            <pc:docMk/>
            <pc:sldMk cId="2992717615" sldId="307"/>
            <ac:spMk id="9" creationId="{CE87899F-2270-8E32-5464-E6D90F946198}"/>
          </ac:spMkLst>
        </pc:spChg>
        <pc:spChg chg="add mod">
          <ac:chgData name="Andreas Karch" userId="35e78db42a8bc758" providerId="LiveId" clId="{F27854E6-67BD-41B6-AE27-9929BC4C3F41}" dt="2023-09-17T02:45:46.384" v="2790" actId="14100"/>
          <ac:spMkLst>
            <pc:docMk/>
            <pc:sldMk cId="2992717615" sldId="307"/>
            <ac:spMk id="10" creationId="{7935A5F8-05D7-D7F0-5D44-A43D51038346}"/>
          </ac:spMkLst>
        </pc:spChg>
        <pc:spChg chg="add mod">
          <ac:chgData name="Andreas Karch" userId="35e78db42a8bc758" providerId="LiveId" clId="{F27854E6-67BD-41B6-AE27-9929BC4C3F41}" dt="2023-09-17T02:46:10.497" v="2819" actId="1076"/>
          <ac:spMkLst>
            <pc:docMk/>
            <pc:sldMk cId="2992717615" sldId="307"/>
            <ac:spMk id="11" creationId="{CC91B5C4-C1CC-CC3E-5DF2-F4F2B8363652}"/>
          </ac:spMkLst>
        </pc:spChg>
        <pc:spChg chg="add mod">
          <ac:chgData name="Andreas Karch" userId="35e78db42a8bc758" providerId="LiveId" clId="{F27854E6-67BD-41B6-AE27-9929BC4C3F41}" dt="2023-09-17T02:46:42.389" v="2824" actId="208"/>
          <ac:spMkLst>
            <pc:docMk/>
            <pc:sldMk cId="2992717615" sldId="307"/>
            <ac:spMk id="12" creationId="{653DFEC8-A346-0D40-34A6-4F7009E17E2D}"/>
          </ac:spMkLst>
        </pc:spChg>
        <pc:spChg chg="add mod">
          <ac:chgData name="Andreas Karch" userId="35e78db42a8bc758" providerId="LiveId" clId="{F27854E6-67BD-41B6-AE27-9929BC4C3F41}" dt="2023-09-17T02:47:20.564" v="2878" actId="20577"/>
          <ac:spMkLst>
            <pc:docMk/>
            <pc:sldMk cId="2992717615" sldId="307"/>
            <ac:spMk id="13" creationId="{FF2DFC9A-B828-556B-40B0-EE33A7EB2486}"/>
          </ac:spMkLst>
        </pc:spChg>
        <pc:spChg chg="add mod">
          <ac:chgData name="Andreas Karch" userId="35e78db42a8bc758" providerId="LiveId" clId="{F27854E6-67BD-41B6-AE27-9929BC4C3F41}" dt="2023-09-17T02:47:58.810" v="2956" actId="1076"/>
          <ac:spMkLst>
            <pc:docMk/>
            <pc:sldMk cId="2992717615" sldId="307"/>
            <ac:spMk id="14" creationId="{03A329D5-A253-2657-BD8C-F2FF2FBE8AE5}"/>
          </ac:spMkLst>
        </pc:spChg>
        <pc:picChg chg="add mod">
          <ac:chgData name="Andreas Karch" userId="35e78db42a8bc758" providerId="LiveId" clId="{F27854E6-67BD-41B6-AE27-9929BC4C3F41}" dt="2023-09-17T02:43:29.801" v="2701" actId="1076"/>
          <ac:picMkLst>
            <pc:docMk/>
            <pc:sldMk cId="2992717615" sldId="307"/>
            <ac:picMk id="7" creationId="{40D89574-D485-1091-4146-53A805C446FA}"/>
          </ac:picMkLst>
        </pc:picChg>
      </pc:sldChg>
      <pc:sldChg chg="addSp delSp modSp mod">
        <pc:chgData name="Andreas Karch" userId="35e78db42a8bc758" providerId="LiveId" clId="{F27854E6-67BD-41B6-AE27-9929BC4C3F41}" dt="2023-09-17T02:53:16.209" v="3291" actId="1076"/>
        <pc:sldMkLst>
          <pc:docMk/>
          <pc:sldMk cId="1429109926" sldId="308"/>
        </pc:sldMkLst>
        <pc:spChg chg="mod">
          <ac:chgData name="Andreas Karch" userId="35e78db42a8bc758" providerId="LiveId" clId="{F27854E6-67BD-41B6-AE27-9929BC4C3F41}" dt="2023-09-17T02:51:24.970" v="3040" actId="20577"/>
          <ac:spMkLst>
            <pc:docMk/>
            <pc:sldMk cId="1429109926" sldId="308"/>
            <ac:spMk id="8" creationId="{9191C9B2-9CCE-7DC0-0FDD-53846C320294}"/>
          </ac:spMkLst>
        </pc:spChg>
        <pc:spChg chg="mod">
          <ac:chgData name="Andreas Karch" userId="35e78db42a8bc758" providerId="LiveId" clId="{F27854E6-67BD-41B6-AE27-9929BC4C3F41}" dt="2023-09-17T02:50:47.108" v="3030" actId="20577"/>
          <ac:spMkLst>
            <pc:docMk/>
            <pc:sldMk cId="1429109926" sldId="308"/>
            <ac:spMk id="9" creationId="{CE87899F-2270-8E32-5464-E6D90F946198}"/>
          </ac:spMkLst>
        </pc:spChg>
        <pc:spChg chg="del">
          <ac:chgData name="Andreas Karch" userId="35e78db42a8bc758" providerId="LiveId" clId="{F27854E6-67BD-41B6-AE27-9929BC4C3F41}" dt="2023-09-17T02:48:35.027" v="3014" actId="478"/>
          <ac:spMkLst>
            <pc:docMk/>
            <pc:sldMk cId="1429109926" sldId="308"/>
            <ac:spMk id="10" creationId="{7935A5F8-05D7-D7F0-5D44-A43D51038346}"/>
          </ac:spMkLst>
        </pc:spChg>
        <pc:spChg chg="del">
          <ac:chgData name="Andreas Karch" userId="35e78db42a8bc758" providerId="LiveId" clId="{F27854E6-67BD-41B6-AE27-9929BC4C3F41}" dt="2023-09-17T02:48:36.327" v="3015" actId="478"/>
          <ac:spMkLst>
            <pc:docMk/>
            <pc:sldMk cId="1429109926" sldId="308"/>
            <ac:spMk id="11" creationId="{CC91B5C4-C1CC-CC3E-5DF2-F4F2B8363652}"/>
          </ac:spMkLst>
        </pc:spChg>
        <pc:spChg chg="del">
          <ac:chgData name="Andreas Karch" userId="35e78db42a8bc758" providerId="LiveId" clId="{F27854E6-67BD-41B6-AE27-9929BC4C3F41}" dt="2023-09-17T02:48:37.025" v="3016" actId="478"/>
          <ac:spMkLst>
            <pc:docMk/>
            <pc:sldMk cId="1429109926" sldId="308"/>
            <ac:spMk id="12" creationId="{653DFEC8-A346-0D40-34A6-4F7009E17E2D}"/>
          </ac:spMkLst>
        </pc:spChg>
        <pc:spChg chg="del">
          <ac:chgData name="Andreas Karch" userId="35e78db42a8bc758" providerId="LiveId" clId="{F27854E6-67BD-41B6-AE27-9929BC4C3F41}" dt="2023-09-17T02:48:39.028" v="3017" actId="478"/>
          <ac:spMkLst>
            <pc:docMk/>
            <pc:sldMk cId="1429109926" sldId="308"/>
            <ac:spMk id="13" creationId="{FF2DFC9A-B828-556B-40B0-EE33A7EB2486}"/>
          </ac:spMkLst>
        </pc:spChg>
        <pc:spChg chg="del">
          <ac:chgData name="Andreas Karch" userId="35e78db42a8bc758" providerId="LiveId" clId="{F27854E6-67BD-41B6-AE27-9929BC4C3F41}" dt="2023-09-17T02:48:33.966" v="3013" actId="478"/>
          <ac:spMkLst>
            <pc:docMk/>
            <pc:sldMk cId="1429109926" sldId="308"/>
            <ac:spMk id="14" creationId="{03A329D5-A253-2657-BD8C-F2FF2FBE8AE5}"/>
          </ac:spMkLst>
        </pc:spChg>
        <pc:spChg chg="add mod">
          <ac:chgData name="Andreas Karch" userId="35e78db42a8bc758" providerId="LiveId" clId="{F27854E6-67BD-41B6-AE27-9929BC4C3F41}" dt="2023-09-17T02:53:16.209" v="3291" actId="1076"/>
          <ac:spMkLst>
            <pc:docMk/>
            <pc:sldMk cId="1429109926" sldId="308"/>
            <ac:spMk id="16" creationId="{88E14BDF-59E6-BD21-3FA7-B7E0F482D893}"/>
          </ac:spMkLst>
        </pc:spChg>
        <pc:picChg chg="add del mod">
          <ac:chgData name="Andreas Karch" userId="35e78db42a8bc758" providerId="LiveId" clId="{F27854E6-67BD-41B6-AE27-9929BC4C3F41}" dt="2023-09-17T02:51:43.515" v="3043" actId="478"/>
          <ac:picMkLst>
            <pc:docMk/>
            <pc:sldMk cId="1429109926" sldId="308"/>
            <ac:picMk id="3" creationId="{93BCFFFC-35F3-816B-829A-4C2C86833E70}"/>
          </ac:picMkLst>
        </pc:picChg>
        <pc:picChg chg="del">
          <ac:chgData name="Andreas Karch" userId="35e78db42a8bc758" providerId="LiveId" clId="{F27854E6-67BD-41B6-AE27-9929BC4C3F41}" dt="2023-09-17T02:48:31.658" v="3012" actId="478"/>
          <ac:picMkLst>
            <pc:docMk/>
            <pc:sldMk cId="1429109926" sldId="308"/>
            <ac:picMk id="7" creationId="{40D89574-D485-1091-4146-53A805C446FA}"/>
          </ac:picMkLst>
        </pc:picChg>
        <pc:picChg chg="add del mod">
          <ac:chgData name="Andreas Karch" userId="35e78db42a8bc758" providerId="LiveId" clId="{F27854E6-67BD-41B6-AE27-9929BC4C3F41}" dt="2023-09-17T02:51:44.431" v="3044" actId="478"/>
          <ac:picMkLst>
            <pc:docMk/>
            <pc:sldMk cId="1429109926" sldId="308"/>
            <ac:picMk id="15" creationId="{33B435E4-FE8B-A113-D074-2B7ED855E6F7}"/>
          </ac:picMkLst>
        </pc:picChg>
      </pc:sldChg>
      <pc:sldChg chg="del">
        <pc:chgData name="Andreas Karch" userId="35e78db42a8bc758" providerId="LiveId" clId="{F27854E6-67BD-41B6-AE27-9929BC4C3F41}" dt="2023-09-25T12:12:58.792" v="3807" actId="2696"/>
        <pc:sldMkLst>
          <pc:docMk/>
          <pc:sldMk cId="4003960976" sldId="316"/>
        </pc:sldMkLst>
      </pc:sldChg>
      <pc:sldChg chg="modSp mod">
        <pc:chgData name="Andreas Karch" userId="35e78db42a8bc758" providerId="LiveId" clId="{F27854E6-67BD-41B6-AE27-9929BC4C3F41}" dt="2023-09-27T06:40:08.865" v="3973" actId="20577"/>
        <pc:sldMkLst>
          <pc:docMk/>
          <pc:sldMk cId="64125757" sldId="317"/>
        </pc:sldMkLst>
        <pc:spChg chg="mod">
          <ac:chgData name="Andreas Karch" userId="35e78db42a8bc758" providerId="LiveId" clId="{F27854E6-67BD-41B6-AE27-9929BC4C3F41}" dt="2023-09-27T06:40:01.147" v="3963" actId="20577"/>
          <ac:spMkLst>
            <pc:docMk/>
            <pc:sldMk cId="64125757" sldId="317"/>
            <ac:spMk id="4" creationId="{4D90DC46-9034-7C15-E940-7614BC8E9E8C}"/>
          </ac:spMkLst>
        </pc:spChg>
        <pc:spChg chg="mod">
          <ac:chgData name="Andreas Karch" userId="35e78db42a8bc758" providerId="LiveId" clId="{F27854E6-67BD-41B6-AE27-9929BC4C3F41}" dt="2023-09-27T06:40:08.865" v="3973" actId="20577"/>
          <ac:spMkLst>
            <pc:docMk/>
            <pc:sldMk cId="64125757" sldId="317"/>
            <ac:spMk id="5" creationId="{DAAC9C8B-1E0A-071B-60A0-961ACAFED927}"/>
          </ac:spMkLst>
        </pc:spChg>
      </pc:sldChg>
      <pc:sldChg chg="addSp modSp new del mod">
        <pc:chgData name="Andreas Karch" userId="35e78db42a8bc758" providerId="LiveId" clId="{F27854E6-67BD-41B6-AE27-9929BC4C3F41}" dt="2023-09-25T12:12:58.792" v="3807" actId="2696"/>
        <pc:sldMkLst>
          <pc:docMk/>
          <pc:sldMk cId="2166884704" sldId="317"/>
        </pc:sldMkLst>
        <pc:spChg chg="mod">
          <ac:chgData name="Andreas Karch" userId="35e78db42a8bc758" providerId="LiveId" clId="{F27854E6-67BD-41B6-AE27-9929BC4C3F41}" dt="2023-09-17T13:07:50.622" v="3339" actId="12"/>
          <ac:spMkLst>
            <pc:docMk/>
            <pc:sldMk cId="2166884704" sldId="317"/>
            <ac:spMk id="2" creationId="{41FC797A-9613-A0E6-35F0-1F57F6B770CF}"/>
          </ac:spMkLst>
        </pc:spChg>
        <pc:spChg chg="add mod">
          <ac:chgData name="Andreas Karch" userId="35e78db42a8bc758" providerId="LiveId" clId="{F27854E6-67BD-41B6-AE27-9929BC4C3F41}" dt="2023-09-17T13:11:04.551" v="3803" actId="20577"/>
          <ac:spMkLst>
            <pc:docMk/>
            <pc:sldMk cId="2166884704" sldId="317"/>
            <ac:spMk id="3" creationId="{62863D52-4D54-CB9D-2736-DAEAC04B1E3A}"/>
          </ac:spMkLst>
        </pc:spChg>
        <pc:spChg chg="add mod">
          <ac:chgData name="Andreas Karch" userId="35e78db42a8bc758" providerId="LiveId" clId="{F27854E6-67BD-41B6-AE27-9929BC4C3F41}" dt="2023-09-17T13:10:12.979" v="3696" actId="1076"/>
          <ac:spMkLst>
            <pc:docMk/>
            <pc:sldMk cId="2166884704" sldId="317"/>
            <ac:spMk id="4" creationId="{4D90DC46-9034-7C15-E940-7614BC8E9E8C}"/>
          </ac:spMkLst>
        </pc:spChg>
        <pc:spChg chg="add mod">
          <ac:chgData name="Andreas Karch" userId="35e78db42a8bc758" providerId="LiveId" clId="{F27854E6-67BD-41B6-AE27-9929BC4C3F41}" dt="2023-09-17T13:11:13.460" v="3804" actId="1076"/>
          <ac:spMkLst>
            <pc:docMk/>
            <pc:sldMk cId="2166884704" sldId="317"/>
            <ac:spMk id="5" creationId="{DAAC9C8B-1E0A-071B-60A0-961ACAFED927}"/>
          </ac:spMkLst>
        </pc:spChg>
      </pc:sldChg>
      <pc:sldMasterChg chg="delSldLayout">
        <pc:chgData name="Andreas Karch" userId="35e78db42a8bc758" providerId="LiveId" clId="{F27854E6-67BD-41B6-AE27-9929BC4C3F41}" dt="2023-09-12T21:38:41.567" v="2215" actId="47"/>
        <pc:sldMasterMkLst>
          <pc:docMk/>
          <pc:sldMasterMk cId="195136018" sldId="2147483692"/>
        </pc:sldMasterMkLst>
        <pc:sldLayoutChg chg="del">
          <pc:chgData name="Andreas Karch" userId="35e78db42a8bc758" providerId="LiveId" clId="{F27854E6-67BD-41B6-AE27-9929BC4C3F41}" dt="2023-09-12T21:38:41.567" v="2215" actId="47"/>
          <pc:sldLayoutMkLst>
            <pc:docMk/>
            <pc:sldMasterMk cId="195136018" sldId="2147483692"/>
            <pc:sldLayoutMk cId="2789750965" sldId="214748370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AC5559-65E3-417D-B325-A26FC5ACD6BB}" type="datetimeFigureOut">
              <a:rPr lang="en-US" smtClean="0"/>
              <a:t>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BEEA92-5921-4CED-B07D-A3CE970BF35E}" type="slidenum">
              <a:rPr lang="en-US" smtClean="0"/>
              <a:t>‹Nr.›</a:t>
            </a:fld>
            <a:endParaRPr lang="en-US"/>
          </a:p>
        </p:txBody>
      </p:sp>
    </p:spTree>
    <p:extLst>
      <p:ext uri="{BB962C8B-B14F-4D97-AF65-F5344CB8AC3E}">
        <p14:creationId xmlns:p14="http://schemas.microsoft.com/office/powerpoint/2010/main" val="4102410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D4A87-3962-4B2A-B793-31788EF8E2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14444F-D8B1-49E3-A015-493594DAF0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7A5F90-1D9C-4F9C-9EF9-726DD41C3157}"/>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5" name="Footer Placeholder 4">
            <a:extLst>
              <a:ext uri="{FF2B5EF4-FFF2-40B4-BE49-F238E27FC236}">
                <a16:creationId xmlns:a16="http://schemas.microsoft.com/office/drawing/2014/main" id="{14687371-060E-41CF-95CA-88481C7892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04CB21-19A7-4F04-94A6-7FCE4AFBA5BF}"/>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53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FF85B-AB75-4EEE-8040-B9DC7712D3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7DF727-8609-494C-B454-9DA5D20068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AA966E-1D60-4E59-9914-D38767283351}"/>
              </a:ext>
            </a:extLst>
          </p:cNvPr>
          <p:cNvSpPr>
            <a:spLocks noGrp="1"/>
          </p:cNvSpPr>
          <p:nvPr>
            <p:ph type="dt" sz="half" idx="10"/>
          </p:nvPr>
        </p:nvSpPr>
        <p:spPr/>
        <p:txBody>
          <a:bodyPr/>
          <a:lstStyle/>
          <a:p>
            <a:fld id="{55C6B4A9-1611-4792-9094-5F34BCA07E0B}" type="datetimeFigureOut">
              <a:rPr lang="en-US" smtClean="0"/>
              <a:t>10/4/2023</a:t>
            </a:fld>
            <a:endParaRPr lang="en-US" dirty="0"/>
          </a:p>
        </p:txBody>
      </p:sp>
      <p:sp>
        <p:nvSpPr>
          <p:cNvPr id="5" name="Footer Placeholder 4">
            <a:extLst>
              <a:ext uri="{FF2B5EF4-FFF2-40B4-BE49-F238E27FC236}">
                <a16:creationId xmlns:a16="http://schemas.microsoft.com/office/drawing/2014/main" id="{C4F618EE-1C86-4231-8C61-A541E2FCEA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7F2ABC-715F-4926-B626-273E287D88F5}"/>
              </a:ext>
            </a:extLst>
          </p:cNvPr>
          <p:cNvSpPr>
            <a:spLocks noGrp="1"/>
          </p:cNvSpPr>
          <p:nvPr>
            <p:ph type="sldNum" sz="quarter" idx="12"/>
          </p:nvPr>
        </p:nvSpPr>
        <p:spPr/>
        <p:txBody>
          <a:bodyPr/>
          <a:lstStyle/>
          <a:p>
            <a:fld id="{89333C77-0158-454C-844F-B7AB9BD7DAD4}" type="slidenum">
              <a:rPr lang="en-US" smtClean="0"/>
              <a:t>‹Nr.›</a:t>
            </a:fld>
            <a:endParaRPr lang="en-US" dirty="0"/>
          </a:p>
        </p:txBody>
      </p:sp>
    </p:spTree>
    <p:extLst>
      <p:ext uri="{BB962C8B-B14F-4D97-AF65-F5344CB8AC3E}">
        <p14:creationId xmlns:p14="http://schemas.microsoft.com/office/powerpoint/2010/main" val="193575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EF33E6-2C1E-464C-A831-BEB508A983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569315-D6F4-4DC2-AE52-6AF9484966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566225-61A6-463A-8480-749176DAFC80}"/>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5" name="Footer Placeholder 4">
            <a:extLst>
              <a:ext uri="{FF2B5EF4-FFF2-40B4-BE49-F238E27FC236}">
                <a16:creationId xmlns:a16="http://schemas.microsoft.com/office/drawing/2014/main" id="{D49572B2-C0CE-4EEC-8C6F-695A4AB160E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0DF4B90-ACCA-43FA-B4F1-68F890077A63}"/>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017070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E9A26-D598-4610-BC4F-FCAADC9954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9B6B20-E7F8-4E48-AE82-45D3E4E5EE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7E0BB8-2F4A-46E7-9F48-6EBB6EF2161E}"/>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5" name="Footer Placeholder 4">
            <a:extLst>
              <a:ext uri="{FF2B5EF4-FFF2-40B4-BE49-F238E27FC236}">
                <a16:creationId xmlns:a16="http://schemas.microsoft.com/office/drawing/2014/main" id="{81800292-288E-48B1-883A-030ADA62994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E7A9F6-13C1-4A99-86FA-84C6E5B423AC}"/>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80189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50B78-7B11-4333-9954-B588C73BBD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DC36BF-0CD2-48C7-A038-D4F7B4499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32CE44-EF23-4F61-9527-D837B97BA2D0}"/>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5" name="Footer Placeholder 4">
            <a:extLst>
              <a:ext uri="{FF2B5EF4-FFF2-40B4-BE49-F238E27FC236}">
                <a16:creationId xmlns:a16="http://schemas.microsoft.com/office/drawing/2014/main" id="{C491E788-D9A0-4C9C-BFE5-6B7662B653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528DE1-E8E4-4C12-BF1E-EDBF870D382D}"/>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7925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3D6E-CE5E-4DF1-BF13-562C4DA293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FD0DBB-01DA-49B1-B55A-366C7CB4C4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FAE3BC-EDAE-426A-BD58-C0CC476908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1C3F21-1674-4BA7-9293-AD2749EB02DB}"/>
              </a:ext>
            </a:extLst>
          </p:cNvPr>
          <p:cNvSpPr>
            <a:spLocks noGrp="1"/>
          </p:cNvSpPr>
          <p:nvPr>
            <p:ph type="dt" sz="half" idx="10"/>
          </p:nvPr>
        </p:nvSpPr>
        <p:spPr/>
        <p:txBody>
          <a:bodyPr/>
          <a:lstStyle/>
          <a:p>
            <a:fld id="{EB712588-04B1-427B-82EE-E8DB90309F08}" type="datetimeFigureOut">
              <a:rPr lang="en-US" smtClean="0"/>
              <a:t>10/4/2023</a:t>
            </a:fld>
            <a:endParaRPr lang="en-US" dirty="0"/>
          </a:p>
        </p:txBody>
      </p:sp>
      <p:sp>
        <p:nvSpPr>
          <p:cNvPr id="6" name="Footer Placeholder 5">
            <a:extLst>
              <a:ext uri="{FF2B5EF4-FFF2-40B4-BE49-F238E27FC236}">
                <a16:creationId xmlns:a16="http://schemas.microsoft.com/office/drawing/2014/main" id="{E5547DD0-4C5A-4130-B067-5C8C201F90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CCFA96-D7F7-4678-94F6-03B1A3B22F38}"/>
              </a:ext>
            </a:extLst>
          </p:cNvPr>
          <p:cNvSpPr>
            <a:spLocks noGrp="1"/>
          </p:cNvSpPr>
          <p:nvPr>
            <p:ph type="sldNum" sz="quarter" idx="12"/>
          </p:nvPr>
        </p:nvSpPr>
        <p:spPr/>
        <p:txBody>
          <a:bodyPr/>
          <a:lstStyle/>
          <a:p>
            <a:fld id="{6FF9F0C5-380F-41C2-899A-BAC0F0927E16}" type="slidenum">
              <a:rPr lang="en-US" smtClean="0"/>
              <a:t>‹Nr.›</a:t>
            </a:fld>
            <a:endParaRPr lang="en-US" dirty="0"/>
          </a:p>
        </p:txBody>
      </p:sp>
    </p:spTree>
    <p:extLst>
      <p:ext uri="{BB962C8B-B14F-4D97-AF65-F5344CB8AC3E}">
        <p14:creationId xmlns:p14="http://schemas.microsoft.com/office/powerpoint/2010/main" val="3515441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8CF99-71D4-4B46-B0D5-049903F508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609142-4EE3-4269-BDA1-943A8F7884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6C2ABB-9757-4D6C-A5B4-2F7C48390A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6D8618-DEAC-4708-AD8E-66ACC5709B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4C159B-DB46-452E-B7E5-3D89B5AFDD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4BDA66-CCA7-459C-B2DF-E2AC4713A7BF}"/>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8" name="Footer Placeholder 7">
            <a:extLst>
              <a:ext uri="{FF2B5EF4-FFF2-40B4-BE49-F238E27FC236}">
                <a16:creationId xmlns:a16="http://schemas.microsoft.com/office/drawing/2014/main" id="{ED1A59F7-4BCA-4D98-B55B-C037F8A8F66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D031C22-E97B-4DB8-AD12-8430EC0BE439}"/>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057558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A7BEE-460A-4292-9DAE-DACD4F1A10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C861AC-F943-4452-B9F2-9C5D98460438}"/>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4" name="Footer Placeholder 3">
            <a:extLst>
              <a:ext uri="{FF2B5EF4-FFF2-40B4-BE49-F238E27FC236}">
                <a16:creationId xmlns:a16="http://schemas.microsoft.com/office/drawing/2014/main" id="{62163820-D6F8-4EC3-B120-92DFD5E1362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E09DE3-FC40-4AFA-834E-811CEBDD0676}"/>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3431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67949-11B9-4998-A1D1-01A3F8628723}"/>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3" name="Footer Placeholder 2">
            <a:extLst>
              <a:ext uri="{FF2B5EF4-FFF2-40B4-BE49-F238E27FC236}">
                <a16:creationId xmlns:a16="http://schemas.microsoft.com/office/drawing/2014/main" id="{A588EED7-BEB4-4E7C-8A47-7EF1DE0C3EC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5C5ED21-EBB8-41D4-A718-486F0EE160FA}"/>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337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24745-1CEE-4228-826E-2D0DC500DB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AD49C8-0CEA-4FDC-923C-61A295CC94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BA4C98-A248-4381-9610-F9C061912F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261126-78E0-4B0C-9636-3AFF565C55D3}"/>
              </a:ext>
            </a:extLst>
          </p:cNvPr>
          <p:cNvSpPr>
            <a:spLocks noGrp="1"/>
          </p:cNvSpPr>
          <p:nvPr>
            <p:ph type="dt" sz="half" idx="10"/>
          </p:nvPr>
        </p:nvSpPr>
        <p:spPr/>
        <p:txBody>
          <a:bodyPr/>
          <a:lstStyle/>
          <a:p>
            <a:fld id="{42A54C80-263E-416B-A8E0-580EDEADCBDC}" type="datetimeFigureOut">
              <a:rPr lang="en-US" smtClean="0"/>
              <a:t>10/4/2023</a:t>
            </a:fld>
            <a:endParaRPr lang="en-US" dirty="0"/>
          </a:p>
        </p:txBody>
      </p:sp>
      <p:sp>
        <p:nvSpPr>
          <p:cNvPr id="6" name="Footer Placeholder 5">
            <a:extLst>
              <a:ext uri="{FF2B5EF4-FFF2-40B4-BE49-F238E27FC236}">
                <a16:creationId xmlns:a16="http://schemas.microsoft.com/office/drawing/2014/main" id="{60F2235E-3834-40A9-BFFB-37662BF19A1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5DBD33A-3722-4DB2-ACFB-FA91B54DE165}"/>
              </a:ext>
            </a:extLst>
          </p:cNvPr>
          <p:cNvSpPr>
            <a:spLocks noGrp="1"/>
          </p:cNvSpPr>
          <p:nvPr>
            <p:ph type="sldNum" sz="quarter" idx="12"/>
          </p:nvPr>
        </p:nvSpPr>
        <p:spPr/>
        <p:txBody>
          <a:bodyPr/>
          <a:lstStyle/>
          <a:p>
            <a:fld id="{519954A3-9DFD-4C44-94BA-B95130A3BA1C}" type="slidenum">
              <a:rPr lang="en-US" smtClean="0"/>
              <a:t>‹Nr.›</a:t>
            </a:fld>
            <a:endParaRPr lang="en-US" dirty="0"/>
          </a:p>
        </p:txBody>
      </p:sp>
    </p:spTree>
    <p:extLst>
      <p:ext uri="{BB962C8B-B14F-4D97-AF65-F5344CB8AC3E}">
        <p14:creationId xmlns:p14="http://schemas.microsoft.com/office/powerpoint/2010/main" val="44558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29941-559F-42C5-A4D8-D52CE4C84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343771-5946-497C-8941-818FA56D90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40528D-D2C9-4AF6-9F79-E0F010C1F5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D8C1A7-22FF-4940-830B-7314803E02BD}"/>
              </a:ext>
            </a:extLst>
          </p:cNvPr>
          <p:cNvSpPr>
            <a:spLocks noGrp="1"/>
          </p:cNvSpPr>
          <p:nvPr>
            <p:ph type="dt" sz="half" idx="10"/>
          </p:nvPr>
        </p:nvSpPr>
        <p:spPr/>
        <p:txBody>
          <a:bodyPr/>
          <a:lstStyle/>
          <a:p>
            <a:fld id="{B61BEF0D-F0BB-DE4B-95CE-6DB70DBA9567}" type="datetimeFigureOut">
              <a:rPr lang="en-US" smtClean="0"/>
              <a:pPr/>
              <a:t>10/4/2023</a:t>
            </a:fld>
            <a:endParaRPr lang="en-US" dirty="0"/>
          </a:p>
        </p:txBody>
      </p:sp>
      <p:sp>
        <p:nvSpPr>
          <p:cNvPr id="6" name="Footer Placeholder 5">
            <a:extLst>
              <a:ext uri="{FF2B5EF4-FFF2-40B4-BE49-F238E27FC236}">
                <a16:creationId xmlns:a16="http://schemas.microsoft.com/office/drawing/2014/main" id="{5B495281-0887-4BD4-B542-DACD6FA5455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1980327-BB33-454C-9CE2-BC9CEA74C195}"/>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589194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445C21-46D5-4584-AE2E-C974687689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851BD4-EF8A-47BD-90D7-5E093AF047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8096E9-9ED8-4A8E-B2C6-8D0265CF3A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10/4/2023</a:t>
            </a:fld>
            <a:endParaRPr lang="en-US" dirty="0"/>
          </a:p>
        </p:txBody>
      </p:sp>
      <p:sp>
        <p:nvSpPr>
          <p:cNvPr id="5" name="Footer Placeholder 4">
            <a:extLst>
              <a:ext uri="{FF2B5EF4-FFF2-40B4-BE49-F238E27FC236}">
                <a16:creationId xmlns:a16="http://schemas.microsoft.com/office/drawing/2014/main" id="{D7A7321E-3DAB-4F72-8B56-3F60CD1036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BA2F7F4-7D04-4006-B8E6-2E7712AC1F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513601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0.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 Id="rId4" Type="http://schemas.openxmlformats.org/officeDocument/2006/relationships/image" Target="../media/image14.gif"/></Relationships>
</file>

<file path=ppt/slides/_rels/slide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30.png"/><Relationship Id="rId1" Type="http://schemas.openxmlformats.org/officeDocument/2006/relationships/slideLayout" Target="../slideLayouts/slideLayout6.xml"/><Relationship Id="rId4" Type="http://schemas.openxmlformats.org/officeDocument/2006/relationships/image" Target="../media/image240.png"/></Relationships>
</file>

<file path=ppt/slides/_rels/slide3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EEB8-B37A-47D7-8633-756F2195F8BF}"/>
              </a:ext>
            </a:extLst>
          </p:cNvPr>
          <p:cNvSpPr>
            <a:spLocks noGrp="1"/>
          </p:cNvSpPr>
          <p:nvPr>
            <p:ph type="ctrTitle"/>
          </p:nvPr>
        </p:nvSpPr>
        <p:spPr/>
        <p:txBody>
          <a:bodyPr>
            <a:normAutofit/>
          </a:bodyPr>
          <a:lstStyle/>
          <a:p>
            <a:r>
              <a:rPr lang="en-US" dirty="0"/>
              <a:t>Subsystem Symmetries</a:t>
            </a:r>
          </a:p>
        </p:txBody>
      </p:sp>
      <p:sp>
        <p:nvSpPr>
          <p:cNvPr id="4" name="TextBox 3">
            <a:extLst>
              <a:ext uri="{FF2B5EF4-FFF2-40B4-BE49-F238E27FC236}">
                <a16:creationId xmlns:a16="http://schemas.microsoft.com/office/drawing/2014/main" id="{A77DEADC-EE18-4256-92C3-DCDBF0039B9C}"/>
              </a:ext>
            </a:extLst>
          </p:cNvPr>
          <p:cNvSpPr txBox="1"/>
          <p:nvPr/>
        </p:nvSpPr>
        <p:spPr>
          <a:xfrm>
            <a:off x="2234815" y="3968887"/>
            <a:ext cx="3861185" cy="523220"/>
          </a:xfrm>
          <a:prstGeom prst="rect">
            <a:avLst/>
          </a:prstGeom>
          <a:noFill/>
        </p:spPr>
        <p:txBody>
          <a:bodyPr wrap="none" rtlCol="0">
            <a:spAutoFit/>
          </a:bodyPr>
          <a:lstStyle/>
          <a:p>
            <a:r>
              <a:rPr lang="en-US" sz="2800" dirty="0">
                <a:solidFill>
                  <a:srgbClr val="92D050"/>
                </a:solidFill>
              </a:rPr>
              <a:t>Andreas Karch, UT Austin</a:t>
            </a:r>
          </a:p>
        </p:txBody>
      </p:sp>
      <p:sp>
        <p:nvSpPr>
          <p:cNvPr id="5" name="TextBox 4">
            <a:extLst>
              <a:ext uri="{FF2B5EF4-FFF2-40B4-BE49-F238E27FC236}">
                <a16:creationId xmlns:a16="http://schemas.microsoft.com/office/drawing/2014/main" id="{3AB4C013-27AD-43F7-8AEC-375A2F0B3B58}"/>
              </a:ext>
            </a:extLst>
          </p:cNvPr>
          <p:cNvSpPr txBox="1"/>
          <p:nvPr/>
        </p:nvSpPr>
        <p:spPr>
          <a:xfrm>
            <a:off x="2234815" y="4852262"/>
            <a:ext cx="8835496" cy="954107"/>
          </a:xfrm>
          <a:prstGeom prst="rect">
            <a:avLst/>
          </a:prstGeom>
          <a:noFill/>
        </p:spPr>
        <p:txBody>
          <a:bodyPr wrap="none" rtlCol="0">
            <a:spAutoFit/>
          </a:bodyPr>
          <a:lstStyle/>
          <a:p>
            <a:r>
              <a:rPr lang="en-US" sz="2800" dirty="0"/>
              <a:t>@ “New Perspectives in Conformal Field </a:t>
            </a:r>
            <a:r>
              <a:rPr lang="en-US" sz="2800" dirty="0" err="1"/>
              <a:t>Theoy</a:t>
            </a:r>
            <a:r>
              <a:rPr lang="en-US" sz="2800" dirty="0"/>
              <a:t> and Gravity”</a:t>
            </a:r>
          </a:p>
          <a:p>
            <a:r>
              <a:rPr lang="en-US" sz="2800" dirty="0"/>
              <a:t>DESY, Hamburg,  Sep 27, 2023</a:t>
            </a:r>
          </a:p>
        </p:txBody>
      </p:sp>
    </p:spTree>
    <p:extLst>
      <p:ext uri="{BB962C8B-B14F-4D97-AF65-F5344CB8AC3E}">
        <p14:creationId xmlns:p14="http://schemas.microsoft.com/office/powerpoint/2010/main" val="1504159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14771-7D32-0FE2-6C5C-6F49CEDDE70E}"/>
              </a:ext>
            </a:extLst>
          </p:cNvPr>
          <p:cNvSpPr>
            <a:spLocks noGrp="1"/>
          </p:cNvSpPr>
          <p:nvPr>
            <p:ph type="title"/>
          </p:nvPr>
        </p:nvSpPr>
        <p:spPr/>
        <p:txBody>
          <a:bodyPr/>
          <a:lstStyle/>
          <a:p>
            <a:r>
              <a:rPr lang="en-US" dirty="0"/>
              <a:t>So why bother?</a:t>
            </a:r>
          </a:p>
        </p:txBody>
      </p:sp>
      <p:sp>
        <p:nvSpPr>
          <p:cNvPr id="3" name="TextBox 2">
            <a:extLst>
              <a:ext uri="{FF2B5EF4-FFF2-40B4-BE49-F238E27FC236}">
                <a16:creationId xmlns:a16="http://schemas.microsoft.com/office/drawing/2014/main" id="{C8090136-9662-C73A-1C8D-CC346E95CA61}"/>
              </a:ext>
            </a:extLst>
          </p:cNvPr>
          <p:cNvSpPr txBox="1"/>
          <p:nvPr/>
        </p:nvSpPr>
        <p:spPr>
          <a:xfrm>
            <a:off x="1165049" y="2358190"/>
            <a:ext cx="10188751" cy="1200329"/>
          </a:xfrm>
          <a:prstGeom prst="rect">
            <a:avLst/>
          </a:prstGeom>
          <a:noFill/>
        </p:spPr>
        <p:txBody>
          <a:bodyPr wrap="none" rtlCol="0">
            <a:spAutoFit/>
          </a:bodyPr>
          <a:lstStyle/>
          <a:p>
            <a:r>
              <a:rPr lang="en-US" sz="3600" dirty="0"/>
              <a:t>Field theories with subsystem symmetries arise</a:t>
            </a:r>
          </a:p>
          <a:p>
            <a:r>
              <a:rPr lang="en-US" sz="3600" dirty="0"/>
              <a:t>as continuum limits of known solvable lattice models.</a:t>
            </a:r>
          </a:p>
        </p:txBody>
      </p:sp>
      <p:sp>
        <p:nvSpPr>
          <p:cNvPr id="4" name="TextBox 3">
            <a:extLst>
              <a:ext uri="{FF2B5EF4-FFF2-40B4-BE49-F238E27FC236}">
                <a16:creationId xmlns:a16="http://schemas.microsoft.com/office/drawing/2014/main" id="{17AA90A6-B0E9-F453-2D64-05CB3D29AB49}"/>
              </a:ext>
            </a:extLst>
          </p:cNvPr>
          <p:cNvSpPr txBox="1"/>
          <p:nvPr/>
        </p:nvSpPr>
        <p:spPr>
          <a:xfrm>
            <a:off x="2614863" y="4860758"/>
            <a:ext cx="8922892" cy="646331"/>
          </a:xfrm>
          <a:prstGeom prst="rect">
            <a:avLst/>
          </a:prstGeom>
          <a:noFill/>
        </p:spPr>
        <p:txBody>
          <a:bodyPr wrap="none" rtlCol="0">
            <a:spAutoFit/>
          </a:bodyPr>
          <a:lstStyle/>
          <a:p>
            <a:r>
              <a:rPr lang="en-US" sz="3600" dirty="0"/>
              <a:t>Many of these lattice models describe </a:t>
            </a:r>
            <a:r>
              <a:rPr lang="en-US" sz="3600" dirty="0" err="1">
                <a:solidFill>
                  <a:srgbClr val="FF0000"/>
                </a:solidFill>
              </a:rPr>
              <a:t>fractons</a:t>
            </a:r>
            <a:endParaRPr lang="en-US" sz="3600" dirty="0">
              <a:solidFill>
                <a:srgbClr val="FF0000"/>
              </a:solidFill>
            </a:endParaRPr>
          </a:p>
        </p:txBody>
      </p:sp>
    </p:spTree>
    <p:extLst>
      <p:ext uri="{BB962C8B-B14F-4D97-AF65-F5344CB8AC3E}">
        <p14:creationId xmlns:p14="http://schemas.microsoft.com/office/powerpoint/2010/main" val="2089514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C3ACB-09F9-45A5-BB2C-2F140B26CE9B}"/>
              </a:ext>
            </a:extLst>
          </p:cNvPr>
          <p:cNvSpPr>
            <a:spLocks noGrp="1"/>
          </p:cNvSpPr>
          <p:nvPr>
            <p:ph type="title"/>
          </p:nvPr>
        </p:nvSpPr>
        <p:spPr/>
        <p:txBody>
          <a:bodyPr/>
          <a:lstStyle/>
          <a:p>
            <a:r>
              <a:rPr lang="en-US" dirty="0"/>
              <a:t>Simplest example: the X-cube model</a:t>
            </a:r>
          </a:p>
        </p:txBody>
      </p:sp>
      <p:sp>
        <p:nvSpPr>
          <p:cNvPr id="3" name="TextBox 2">
            <a:extLst>
              <a:ext uri="{FF2B5EF4-FFF2-40B4-BE49-F238E27FC236}">
                <a16:creationId xmlns:a16="http://schemas.microsoft.com/office/drawing/2014/main" id="{9DC9765D-591B-466F-9A1E-1E92C065073F}"/>
              </a:ext>
            </a:extLst>
          </p:cNvPr>
          <p:cNvSpPr txBox="1"/>
          <p:nvPr/>
        </p:nvSpPr>
        <p:spPr>
          <a:xfrm>
            <a:off x="1603948" y="2413416"/>
            <a:ext cx="8656537" cy="3046988"/>
          </a:xfrm>
          <a:prstGeom prst="rect">
            <a:avLst/>
          </a:prstGeom>
          <a:noFill/>
        </p:spPr>
        <p:txBody>
          <a:bodyPr wrap="none" rtlCol="0">
            <a:spAutoFit/>
          </a:bodyPr>
          <a:lstStyle/>
          <a:p>
            <a:r>
              <a:rPr lang="en-US" sz="3200" dirty="0"/>
              <a:t>Lattice model with </a:t>
            </a:r>
            <a:r>
              <a:rPr lang="en-US" sz="3200" dirty="0" err="1"/>
              <a:t>Ising</a:t>
            </a:r>
            <a:r>
              <a:rPr lang="en-US" sz="3200" dirty="0"/>
              <a:t> spins on each lattice  link.</a:t>
            </a:r>
          </a:p>
          <a:p>
            <a:endParaRPr lang="en-US" sz="3200" dirty="0"/>
          </a:p>
          <a:p>
            <a:r>
              <a:rPr lang="en-US" sz="3200" dirty="0"/>
              <a:t>Only interactions between near-by spins.</a:t>
            </a:r>
          </a:p>
          <a:p>
            <a:endParaRPr lang="en-US" sz="3200" dirty="0"/>
          </a:p>
          <a:p>
            <a:r>
              <a:rPr lang="en-US" sz="3200" dirty="0"/>
              <a:t>Generalization of </a:t>
            </a:r>
            <a:r>
              <a:rPr lang="en-US" sz="3200" dirty="0" err="1"/>
              <a:t>Kitaev’s</a:t>
            </a:r>
            <a:r>
              <a:rPr lang="en-US" sz="3200" dirty="0"/>
              <a:t> </a:t>
            </a:r>
            <a:r>
              <a:rPr lang="en-US" sz="3200" dirty="0" err="1"/>
              <a:t>toric</a:t>
            </a:r>
            <a:r>
              <a:rPr lang="en-US" sz="3200" dirty="0"/>
              <a:t> code </a:t>
            </a:r>
          </a:p>
          <a:p>
            <a:r>
              <a:rPr lang="en-US" sz="3200" dirty="0"/>
              <a:t>  (“coupled layers of </a:t>
            </a:r>
            <a:r>
              <a:rPr lang="en-US" sz="3200" dirty="0" err="1"/>
              <a:t>toric</a:t>
            </a:r>
            <a:r>
              <a:rPr lang="en-US" sz="3200" dirty="0"/>
              <a:t> code”)</a:t>
            </a:r>
          </a:p>
        </p:txBody>
      </p:sp>
      <p:sp>
        <p:nvSpPr>
          <p:cNvPr id="4" name="TextBox 3">
            <a:extLst>
              <a:ext uri="{FF2B5EF4-FFF2-40B4-BE49-F238E27FC236}">
                <a16:creationId xmlns:a16="http://schemas.microsoft.com/office/drawing/2014/main" id="{77B87940-AED7-4A98-8025-0DEB292ED217}"/>
              </a:ext>
            </a:extLst>
          </p:cNvPr>
          <p:cNvSpPr txBox="1"/>
          <p:nvPr/>
        </p:nvSpPr>
        <p:spPr>
          <a:xfrm>
            <a:off x="8289561" y="1459855"/>
            <a:ext cx="2192844" cy="461665"/>
          </a:xfrm>
          <a:prstGeom prst="rect">
            <a:avLst/>
          </a:prstGeom>
          <a:noFill/>
        </p:spPr>
        <p:txBody>
          <a:bodyPr wrap="none" rtlCol="0">
            <a:spAutoFit/>
          </a:bodyPr>
          <a:lstStyle/>
          <a:p>
            <a:r>
              <a:rPr lang="en-US" sz="2400" dirty="0">
                <a:solidFill>
                  <a:srgbClr val="92D050"/>
                </a:solidFill>
              </a:rPr>
              <a:t>(Vijay, </a:t>
            </a:r>
            <a:r>
              <a:rPr lang="en-US" sz="2400" dirty="0" err="1">
                <a:solidFill>
                  <a:srgbClr val="92D050"/>
                </a:solidFill>
              </a:rPr>
              <a:t>Haah</a:t>
            </a:r>
            <a:r>
              <a:rPr lang="en-US" sz="2400" dirty="0">
                <a:solidFill>
                  <a:srgbClr val="92D050"/>
                </a:solidFill>
              </a:rPr>
              <a:t>, Fu)</a:t>
            </a:r>
          </a:p>
        </p:txBody>
      </p:sp>
    </p:spTree>
    <p:extLst>
      <p:ext uri="{BB962C8B-B14F-4D97-AF65-F5344CB8AC3E}">
        <p14:creationId xmlns:p14="http://schemas.microsoft.com/office/powerpoint/2010/main" val="3983536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C3ACB-09F9-45A5-BB2C-2F140B26CE9B}"/>
              </a:ext>
            </a:extLst>
          </p:cNvPr>
          <p:cNvSpPr>
            <a:spLocks noGrp="1"/>
          </p:cNvSpPr>
          <p:nvPr>
            <p:ph type="title"/>
          </p:nvPr>
        </p:nvSpPr>
        <p:spPr/>
        <p:txBody>
          <a:bodyPr/>
          <a:lstStyle/>
          <a:p>
            <a:r>
              <a:rPr lang="en-US" dirty="0"/>
              <a:t>Simplest example: the X-cube model</a:t>
            </a:r>
          </a:p>
        </p:txBody>
      </p:sp>
      <p:sp>
        <p:nvSpPr>
          <p:cNvPr id="4" name="TextBox 3">
            <a:extLst>
              <a:ext uri="{FF2B5EF4-FFF2-40B4-BE49-F238E27FC236}">
                <a16:creationId xmlns:a16="http://schemas.microsoft.com/office/drawing/2014/main" id="{77B87940-AED7-4A98-8025-0DEB292ED217}"/>
              </a:ext>
            </a:extLst>
          </p:cNvPr>
          <p:cNvSpPr txBox="1"/>
          <p:nvPr/>
        </p:nvSpPr>
        <p:spPr>
          <a:xfrm>
            <a:off x="9049529" y="1264576"/>
            <a:ext cx="2192844" cy="461665"/>
          </a:xfrm>
          <a:prstGeom prst="rect">
            <a:avLst/>
          </a:prstGeom>
          <a:noFill/>
        </p:spPr>
        <p:txBody>
          <a:bodyPr wrap="none" rtlCol="0">
            <a:spAutoFit/>
          </a:bodyPr>
          <a:lstStyle/>
          <a:p>
            <a:r>
              <a:rPr lang="en-US" sz="2400" dirty="0">
                <a:solidFill>
                  <a:srgbClr val="92D050"/>
                </a:solidFill>
              </a:rPr>
              <a:t>(Vijay, </a:t>
            </a:r>
            <a:r>
              <a:rPr lang="en-US" sz="2400" dirty="0" err="1">
                <a:solidFill>
                  <a:srgbClr val="92D050"/>
                </a:solidFill>
              </a:rPr>
              <a:t>Haah</a:t>
            </a:r>
            <a:r>
              <a:rPr lang="en-US" sz="2400" dirty="0">
                <a:solidFill>
                  <a:srgbClr val="92D050"/>
                </a:solidFill>
              </a:rPr>
              <a:t>, Fu)</a:t>
            </a:r>
          </a:p>
        </p:txBody>
      </p:sp>
      <p:pic>
        <p:nvPicPr>
          <p:cNvPr id="6" name="Picture 5">
            <a:extLst>
              <a:ext uri="{FF2B5EF4-FFF2-40B4-BE49-F238E27FC236}">
                <a16:creationId xmlns:a16="http://schemas.microsoft.com/office/drawing/2014/main" id="{BDED0761-AB41-4F73-AA45-DD8E08F89A4F}"/>
              </a:ext>
            </a:extLst>
          </p:cNvPr>
          <p:cNvPicPr>
            <a:picLocks noChangeAspect="1"/>
          </p:cNvPicPr>
          <p:nvPr/>
        </p:nvPicPr>
        <p:blipFill>
          <a:blip r:embed="rId2"/>
          <a:stretch>
            <a:fillRect/>
          </a:stretch>
        </p:blipFill>
        <p:spPr>
          <a:xfrm>
            <a:off x="981425" y="1759104"/>
            <a:ext cx="7348885" cy="3902737"/>
          </a:xfrm>
          <a:prstGeom prst="rect">
            <a:avLst/>
          </a:prstGeom>
        </p:spPr>
      </p:pic>
      <p:sp>
        <p:nvSpPr>
          <p:cNvPr id="7" name="TextBox 6">
            <a:extLst>
              <a:ext uri="{FF2B5EF4-FFF2-40B4-BE49-F238E27FC236}">
                <a16:creationId xmlns:a16="http://schemas.microsoft.com/office/drawing/2014/main" id="{A2E3C1EE-C5B0-4A2E-A297-3F43CEFD2FD7}"/>
              </a:ext>
            </a:extLst>
          </p:cNvPr>
          <p:cNvSpPr txBox="1"/>
          <p:nvPr/>
        </p:nvSpPr>
        <p:spPr>
          <a:xfrm>
            <a:off x="8330310" y="3162925"/>
            <a:ext cx="3152273" cy="1200329"/>
          </a:xfrm>
          <a:prstGeom prst="rect">
            <a:avLst/>
          </a:prstGeom>
          <a:noFill/>
        </p:spPr>
        <p:txBody>
          <a:bodyPr wrap="none" rtlCol="0">
            <a:spAutoFit/>
          </a:bodyPr>
          <a:lstStyle/>
          <a:p>
            <a:r>
              <a:rPr lang="en-US" sz="2400" dirty="0"/>
              <a:t>Summed over all cubes,</a:t>
            </a:r>
          </a:p>
          <a:p>
            <a:r>
              <a:rPr lang="en-US" sz="2400" dirty="0"/>
              <a:t>and over all crosses (in</a:t>
            </a:r>
          </a:p>
          <a:p>
            <a:r>
              <a:rPr lang="en-US" sz="2400" dirty="0"/>
              <a:t>all orientations)</a:t>
            </a:r>
          </a:p>
        </p:txBody>
      </p:sp>
      <p:sp>
        <p:nvSpPr>
          <p:cNvPr id="8" name="TextBox 7">
            <a:extLst>
              <a:ext uri="{FF2B5EF4-FFF2-40B4-BE49-F238E27FC236}">
                <a16:creationId xmlns:a16="http://schemas.microsoft.com/office/drawing/2014/main" id="{82003EFF-0880-48FC-A3E5-496345C0CC23}"/>
              </a:ext>
            </a:extLst>
          </p:cNvPr>
          <p:cNvSpPr txBox="1"/>
          <p:nvPr/>
        </p:nvSpPr>
        <p:spPr>
          <a:xfrm>
            <a:off x="838200" y="5861154"/>
            <a:ext cx="5272597" cy="523220"/>
          </a:xfrm>
          <a:prstGeom prst="rect">
            <a:avLst/>
          </a:prstGeom>
          <a:noFill/>
        </p:spPr>
        <p:txBody>
          <a:bodyPr wrap="none" rtlCol="0">
            <a:spAutoFit/>
          </a:bodyPr>
          <a:lstStyle/>
          <a:p>
            <a:r>
              <a:rPr lang="en-US" sz="2800" dirty="0">
                <a:solidFill>
                  <a:srgbClr val="FF0000"/>
                </a:solidFill>
              </a:rPr>
              <a:t>Commuting Projector Hamiltonian:</a:t>
            </a:r>
          </a:p>
        </p:txBody>
      </p:sp>
      <p:sp>
        <p:nvSpPr>
          <p:cNvPr id="9" name="TextBox 8">
            <a:extLst>
              <a:ext uri="{FF2B5EF4-FFF2-40B4-BE49-F238E27FC236}">
                <a16:creationId xmlns:a16="http://schemas.microsoft.com/office/drawing/2014/main" id="{CAAF6D92-AE46-4EFE-B53F-58B3BBCFA6FF}"/>
              </a:ext>
            </a:extLst>
          </p:cNvPr>
          <p:cNvSpPr txBox="1"/>
          <p:nvPr/>
        </p:nvSpPr>
        <p:spPr>
          <a:xfrm>
            <a:off x="7473392" y="5522599"/>
            <a:ext cx="4412170" cy="1200329"/>
          </a:xfrm>
          <a:prstGeom prst="rect">
            <a:avLst/>
          </a:prstGeom>
          <a:noFill/>
        </p:spPr>
        <p:txBody>
          <a:bodyPr wrap="none" rtlCol="0">
            <a:spAutoFit/>
          </a:bodyPr>
          <a:lstStyle/>
          <a:p>
            <a:r>
              <a:rPr lang="en-US" sz="2400" dirty="0" err="1"/>
              <a:t>Groundstates</a:t>
            </a:r>
            <a:r>
              <a:rPr lang="en-US" sz="2400" dirty="0"/>
              <a:t> simultaneous</a:t>
            </a:r>
          </a:p>
          <a:p>
            <a:r>
              <a:rPr lang="en-US" sz="2400" dirty="0"/>
              <a:t>eigenstates of  all A’s and B’s  with</a:t>
            </a:r>
          </a:p>
          <a:p>
            <a:r>
              <a:rPr lang="en-US" sz="2400" dirty="0"/>
              <a:t>eigenvalue -1. </a:t>
            </a:r>
            <a:r>
              <a:rPr lang="en-US" sz="2400" dirty="0">
                <a:solidFill>
                  <a:srgbClr val="0070C0"/>
                </a:solidFill>
              </a:rPr>
              <a:t>Spectrum gapped!</a:t>
            </a:r>
          </a:p>
        </p:txBody>
      </p:sp>
    </p:spTree>
    <p:extLst>
      <p:ext uri="{BB962C8B-B14F-4D97-AF65-F5344CB8AC3E}">
        <p14:creationId xmlns:p14="http://schemas.microsoft.com/office/powerpoint/2010/main" val="3962287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EDAA4-1A36-491D-8AAC-3382901DF8E0}"/>
              </a:ext>
            </a:extLst>
          </p:cNvPr>
          <p:cNvSpPr>
            <a:spLocks noGrp="1"/>
          </p:cNvSpPr>
          <p:nvPr>
            <p:ph type="title"/>
          </p:nvPr>
        </p:nvSpPr>
        <p:spPr/>
        <p:txBody>
          <a:bodyPr/>
          <a:lstStyle/>
          <a:p>
            <a:r>
              <a:rPr lang="en-US" dirty="0" err="1"/>
              <a:t>Fractons</a:t>
            </a:r>
            <a:r>
              <a:rPr lang="en-US" dirty="0"/>
              <a:t> in the X-cube model</a:t>
            </a:r>
          </a:p>
        </p:txBody>
      </p:sp>
      <p:pic>
        <p:nvPicPr>
          <p:cNvPr id="4" name="Picture 3">
            <a:extLst>
              <a:ext uri="{FF2B5EF4-FFF2-40B4-BE49-F238E27FC236}">
                <a16:creationId xmlns:a16="http://schemas.microsoft.com/office/drawing/2014/main" id="{6BB71A6B-1441-4412-9F14-9E4EBC0FF0C0}"/>
              </a:ext>
            </a:extLst>
          </p:cNvPr>
          <p:cNvPicPr>
            <a:picLocks noChangeAspect="1"/>
          </p:cNvPicPr>
          <p:nvPr/>
        </p:nvPicPr>
        <p:blipFill>
          <a:blip r:embed="rId2"/>
          <a:stretch>
            <a:fillRect/>
          </a:stretch>
        </p:blipFill>
        <p:spPr>
          <a:xfrm>
            <a:off x="1099400" y="2002164"/>
            <a:ext cx="3832364" cy="3230487"/>
          </a:xfrm>
          <a:prstGeom prst="rect">
            <a:avLst/>
          </a:prstGeom>
        </p:spPr>
      </p:pic>
      <p:pic>
        <p:nvPicPr>
          <p:cNvPr id="6" name="Picture 5">
            <a:extLst>
              <a:ext uri="{FF2B5EF4-FFF2-40B4-BE49-F238E27FC236}">
                <a16:creationId xmlns:a16="http://schemas.microsoft.com/office/drawing/2014/main" id="{0E523390-4B86-4CB1-805D-141714BFA8B7}"/>
              </a:ext>
            </a:extLst>
          </p:cNvPr>
          <p:cNvPicPr>
            <a:picLocks noChangeAspect="1"/>
          </p:cNvPicPr>
          <p:nvPr/>
        </p:nvPicPr>
        <p:blipFill>
          <a:blip r:embed="rId3"/>
          <a:stretch>
            <a:fillRect/>
          </a:stretch>
        </p:blipFill>
        <p:spPr>
          <a:xfrm>
            <a:off x="5599157" y="2998580"/>
            <a:ext cx="4468142" cy="2234071"/>
          </a:xfrm>
          <a:prstGeom prst="rect">
            <a:avLst/>
          </a:prstGeom>
        </p:spPr>
      </p:pic>
      <p:sp>
        <p:nvSpPr>
          <p:cNvPr id="3" name="TextBox 2">
            <a:extLst>
              <a:ext uri="{FF2B5EF4-FFF2-40B4-BE49-F238E27FC236}">
                <a16:creationId xmlns:a16="http://schemas.microsoft.com/office/drawing/2014/main" id="{24F6C91B-4ABB-45E9-A4ED-7D5E5BE88433}"/>
              </a:ext>
            </a:extLst>
          </p:cNvPr>
          <p:cNvSpPr txBox="1"/>
          <p:nvPr/>
        </p:nvSpPr>
        <p:spPr>
          <a:xfrm>
            <a:off x="2686646" y="5726242"/>
            <a:ext cx="328936" cy="461665"/>
          </a:xfrm>
          <a:prstGeom prst="rect">
            <a:avLst/>
          </a:prstGeom>
          <a:noFill/>
        </p:spPr>
        <p:txBody>
          <a:bodyPr wrap="none" rtlCol="0">
            <a:spAutoFit/>
          </a:bodyPr>
          <a:lstStyle/>
          <a:p>
            <a:r>
              <a:rPr lang="en-US" sz="2400" b="1" dirty="0">
                <a:solidFill>
                  <a:srgbClr val="FF0000"/>
                </a:solidFill>
              </a:rPr>
              <a:t>Z</a:t>
            </a:r>
          </a:p>
        </p:txBody>
      </p:sp>
      <p:sp>
        <p:nvSpPr>
          <p:cNvPr id="7" name="TextBox 6">
            <a:extLst>
              <a:ext uri="{FF2B5EF4-FFF2-40B4-BE49-F238E27FC236}">
                <a16:creationId xmlns:a16="http://schemas.microsoft.com/office/drawing/2014/main" id="{2D02E695-7055-4C09-AD13-ECE3A173EAD4}"/>
              </a:ext>
            </a:extLst>
          </p:cNvPr>
          <p:cNvSpPr txBox="1"/>
          <p:nvPr/>
        </p:nvSpPr>
        <p:spPr>
          <a:xfrm>
            <a:off x="7504292" y="5495409"/>
            <a:ext cx="354584" cy="461665"/>
          </a:xfrm>
          <a:prstGeom prst="rect">
            <a:avLst/>
          </a:prstGeom>
          <a:noFill/>
        </p:spPr>
        <p:txBody>
          <a:bodyPr wrap="none" rtlCol="0">
            <a:spAutoFit/>
          </a:bodyPr>
          <a:lstStyle/>
          <a:p>
            <a:r>
              <a:rPr lang="en-US" sz="2400" b="1" dirty="0">
                <a:solidFill>
                  <a:srgbClr val="0070C0"/>
                </a:solidFill>
              </a:rPr>
              <a:t>X</a:t>
            </a:r>
          </a:p>
        </p:txBody>
      </p:sp>
      <p:sp>
        <p:nvSpPr>
          <p:cNvPr id="5" name="Oval 4">
            <a:extLst>
              <a:ext uri="{FF2B5EF4-FFF2-40B4-BE49-F238E27FC236}">
                <a16:creationId xmlns:a16="http://schemas.microsoft.com/office/drawing/2014/main" id="{3FCEA9DD-6102-5EBD-3FD5-4DE20C8A0DD0}"/>
              </a:ext>
            </a:extLst>
          </p:cNvPr>
          <p:cNvSpPr/>
          <p:nvPr/>
        </p:nvSpPr>
        <p:spPr>
          <a:xfrm>
            <a:off x="3803923" y="1589732"/>
            <a:ext cx="1508760" cy="1540192"/>
          </a:xfrm>
          <a:prstGeom prst="ellipse">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ADDA2CF-B9A6-140C-66F5-EFCD745392F8}"/>
              </a:ext>
            </a:extLst>
          </p:cNvPr>
          <p:cNvSpPr txBox="1"/>
          <p:nvPr/>
        </p:nvSpPr>
        <p:spPr>
          <a:xfrm>
            <a:off x="5312683" y="1533892"/>
            <a:ext cx="1253677" cy="523220"/>
          </a:xfrm>
          <a:prstGeom prst="rect">
            <a:avLst/>
          </a:prstGeom>
          <a:noFill/>
        </p:spPr>
        <p:txBody>
          <a:bodyPr wrap="none" rtlCol="0">
            <a:spAutoFit/>
          </a:bodyPr>
          <a:lstStyle/>
          <a:p>
            <a:r>
              <a:rPr lang="en-US" sz="2800" b="1" dirty="0" err="1"/>
              <a:t>fracton</a:t>
            </a:r>
            <a:endParaRPr lang="en-US" sz="2800" b="1" dirty="0"/>
          </a:p>
        </p:txBody>
      </p:sp>
      <p:sp>
        <p:nvSpPr>
          <p:cNvPr id="9" name="TextBox 8">
            <a:extLst>
              <a:ext uri="{FF2B5EF4-FFF2-40B4-BE49-F238E27FC236}">
                <a16:creationId xmlns:a16="http://schemas.microsoft.com/office/drawing/2014/main" id="{F41D290B-8F44-A2C9-0E42-779048CDA802}"/>
              </a:ext>
            </a:extLst>
          </p:cNvPr>
          <p:cNvSpPr txBox="1"/>
          <p:nvPr/>
        </p:nvSpPr>
        <p:spPr>
          <a:xfrm>
            <a:off x="7206389" y="2579940"/>
            <a:ext cx="1119217" cy="523220"/>
          </a:xfrm>
          <a:prstGeom prst="rect">
            <a:avLst/>
          </a:prstGeom>
          <a:noFill/>
        </p:spPr>
        <p:txBody>
          <a:bodyPr wrap="none" rtlCol="0">
            <a:spAutoFit/>
          </a:bodyPr>
          <a:lstStyle/>
          <a:p>
            <a:r>
              <a:rPr lang="en-US" sz="2800" b="1" dirty="0" err="1"/>
              <a:t>lineon</a:t>
            </a:r>
            <a:endParaRPr lang="en-US" sz="2800" b="1" dirty="0"/>
          </a:p>
        </p:txBody>
      </p:sp>
      <p:sp>
        <p:nvSpPr>
          <p:cNvPr id="10" name="TextBox 9">
            <a:extLst>
              <a:ext uri="{FF2B5EF4-FFF2-40B4-BE49-F238E27FC236}">
                <a16:creationId xmlns:a16="http://schemas.microsoft.com/office/drawing/2014/main" id="{1081A746-A39C-29D3-769A-12DEA2C4E072}"/>
              </a:ext>
            </a:extLst>
          </p:cNvPr>
          <p:cNvSpPr txBox="1"/>
          <p:nvPr/>
        </p:nvSpPr>
        <p:spPr>
          <a:xfrm>
            <a:off x="2291505" y="6231265"/>
            <a:ext cx="1220206" cy="523220"/>
          </a:xfrm>
          <a:prstGeom prst="rect">
            <a:avLst/>
          </a:prstGeom>
          <a:noFill/>
        </p:spPr>
        <p:txBody>
          <a:bodyPr wrap="none" rtlCol="0">
            <a:spAutoFit/>
          </a:bodyPr>
          <a:lstStyle/>
          <a:p>
            <a:r>
              <a:rPr lang="en-US" sz="2800" b="1" dirty="0" err="1"/>
              <a:t>planon</a:t>
            </a:r>
            <a:endParaRPr lang="en-US" sz="2800" b="1" dirty="0"/>
          </a:p>
        </p:txBody>
      </p:sp>
    </p:spTree>
    <p:extLst>
      <p:ext uri="{BB962C8B-B14F-4D97-AF65-F5344CB8AC3E}">
        <p14:creationId xmlns:p14="http://schemas.microsoft.com/office/powerpoint/2010/main" val="3255561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45009-E115-474C-A9A5-2BAB03C88123}"/>
              </a:ext>
            </a:extLst>
          </p:cNvPr>
          <p:cNvSpPr>
            <a:spLocks noGrp="1"/>
          </p:cNvSpPr>
          <p:nvPr>
            <p:ph type="title"/>
          </p:nvPr>
        </p:nvSpPr>
        <p:spPr/>
        <p:txBody>
          <a:bodyPr/>
          <a:lstStyle/>
          <a:p>
            <a:r>
              <a:rPr lang="en-US" dirty="0"/>
              <a:t>Subsystem symmetry</a:t>
            </a:r>
          </a:p>
        </p:txBody>
      </p:sp>
      <p:pic>
        <p:nvPicPr>
          <p:cNvPr id="3" name="Picture 2">
            <a:extLst>
              <a:ext uri="{FF2B5EF4-FFF2-40B4-BE49-F238E27FC236}">
                <a16:creationId xmlns:a16="http://schemas.microsoft.com/office/drawing/2014/main" id="{76946A96-7C94-45C4-98BB-843563326CBA}"/>
              </a:ext>
            </a:extLst>
          </p:cNvPr>
          <p:cNvPicPr>
            <a:picLocks noChangeAspect="1"/>
          </p:cNvPicPr>
          <p:nvPr/>
        </p:nvPicPr>
        <p:blipFill>
          <a:blip r:embed="rId2"/>
          <a:stretch>
            <a:fillRect/>
          </a:stretch>
        </p:blipFill>
        <p:spPr>
          <a:xfrm>
            <a:off x="838200" y="1686940"/>
            <a:ext cx="5139625" cy="4625663"/>
          </a:xfrm>
          <a:prstGeom prst="rect">
            <a:avLst/>
          </a:prstGeom>
        </p:spPr>
      </p:pic>
      <p:sp>
        <p:nvSpPr>
          <p:cNvPr id="6" name="TextBox 5">
            <a:extLst>
              <a:ext uri="{FF2B5EF4-FFF2-40B4-BE49-F238E27FC236}">
                <a16:creationId xmlns:a16="http://schemas.microsoft.com/office/drawing/2014/main" id="{C78A6CC9-CCD0-43DE-A4F3-E6FF54055B2F}"/>
              </a:ext>
            </a:extLst>
          </p:cNvPr>
          <p:cNvSpPr txBox="1"/>
          <p:nvPr/>
        </p:nvSpPr>
        <p:spPr>
          <a:xfrm>
            <a:off x="6580683" y="1686940"/>
            <a:ext cx="3601242" cy="584775"/>
          </a:xfrm>
          <a:prstGeom prst="rect">
            <a:avLst/>
          </a:prstGeom>
          <a:noFill/>
        </p:spPr>
        <p:txBody>
          <a:bodyPr wrap="none" rtlCol="0">
            <a:spAutoFit/>
          </a:bodyPr>
          <a:lstStyle/>
          <a:p>
            <a:r>
              <a:rPr lang="en-US" sz="3200" dirty="0"/>
              <a:t>Standard </a:t>
            </a:r>
            <a:r>
              <a:rPr lang="en-US" sz="3200" dirty="0" err="1"/>
              <a:t>Ising</a:t>
            </a:r>
            <a:r>
              <a:rPr lang="en-US" sz="3200" dirty="0"/>
              <a:t> spins:</a:t>
            </a:r>
          </a:p>
        </p:txBody>
      </p:sp>
      <p:sp>
        <p:nvSpPr>
          <p:cNvPr id="7" name="TextBox 6">
            <a:extLst>
              <a:ext uri="{FF2B5EF4-FFF2-40B4-BE49-F238E27FC236}">
                <a16:creationId xmlns:a16="http://schemas.microsoft.com/office/drawing/2014/main" id="{D2F90C02-1711-4A2F-AF64-BAB585B656E3}"/>
              </a:ext>
            </a:extLst>
          </p:cNvPr>
          <p:cNvSpPr txBox="1"/>
          <p:nvPr/>
        </p:nvSpPr>
        <p:spPr>
          <a:xfrm>
            <a:off x="6821234" y="2439649"/>
            <a:ext cx="5370766" cy="86177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Flipping all spins is a symmetry</a:t>
            </a:r>
          </a:p>
          <a:p>
            <a:r>
              <a:rPr lang="en-US" dirty="0"/>
              <a:t>  </a:t>
            </a:r>
          </a:p>
        </p:txBody>
      </p:sp>
      <p:sp>
        <p:nvSpPr>
          <p:cNvPr id="9" name="TextBox 8">
            <a:extLst>
              <a:ext uri="{FF2B5EF4-FFF2-40B4-BE49-F238E27FC236}">
                <a16:creationId xmlns:a16="http://schemas.microsoft.com/office/drawing/2014/main" id="{42229770-AD87-43A1-B5B8-2B25B79F0832}"/>
              </a:ext>
            </a:extLst>
          </p:cNvPr>
          <p:cNvSpPr txBox="1"/>
          <p:nvPr/>
        </p:nvSpPr>
        <p:spPr>
          <a:xfrm>
            <a:off x="6580683" y="3757996"/>
            <a:ext cx="1443024" cy="584775"/>
          </a:xfrm>
          <a:prstGeom prst="rect">
            <a:avLst/>
          </a:prstGeom>
          <a:noFill/>
        </p:spPr>
        <p:txBody>
          <a:bodyPr wrap="none" rtlCol="0">
            <a:spAutoFit/>
          </a:bodyPr>
          <a:lstStyle/>
          <a:p>
            <a:r>
              <a:rPr lang="en-US" sz="3200" dirty="0"/>
              <a:t>X-cube:</a:t>
            </a:r>
          </a:p>
        </p:txBody>
      </p:sp>
      <p:sp>
        <p:nvSpPr>
          <p:cNvPr id="10" name="TextBox 9">
            <a:extLst>
              <a:ext uri="{FF2B5EF4-FFF2-40B4-BE49-F238E27FC236}">
                <a16:creationId xmlns:a16="http://schemas.microsoft.com/office/drawing/2014/main" id="{CB837756-E936-40C7-8457-6F3252CD1404}"/>
              </a:ext>
            </a:extLst>
          </p:cNvPr>
          <p:cNvSpPr txBox="1"/>
          <p:nvPr/>
        </p:nvSpPr>
        <p:spPr>
          <a:xfrm>
            <a:off x="6821234" y="4585741"/>
            <a:ext cx="5177956" cy="135421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Flipping all spins 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FF0000"/>
                </a:solidFill>
                <a:latin typeface="Calibri" panose="020F0502020204030204"/>
              </a:rPr>
              <a:t>any given plane </a:t>
            </a:r>
            <a:r>
              <a:rPr lang="en-US" sz="3200" dirty="0">
                <a:solidFill>
                  <a:prstClr val="black"/>
                </a:solidFill>
                <a:latin typeface="Calibri" panose="020F0502020204030204"/>
              </a:rPr>
              <a:t>is a symmetry</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lang="en-US" dirty="0"/>
              <a:t>  </a:t>
            </a:r>
          </a:p>
        </p:txBody>
      </p:sp>
    </p:spTree>
    <p:extLst>
      <p:ext uri="{BB962C8B-B14F-4D97-AF65-F5344CB8AC3E}">
        <p14:creationId xmlns:p14="http://schemas.microsoft.com/office/powerpoint/2010/main" val="1108648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45009-E115-474C-A9A5-2BAB03C88123}"/>
              </a:ext>
            </a:extLst>
          </p:cNvPr>
          <p:cNvSpPr>
            <a:spLocks noGrp="1"/>
          </p:cNvSpPr>
          <p:nvPr>
            <p:ph type="title"/>
          </p:nvPr>
        </p:nvSpPr>
        <p:spPr/>
        <p:txBody>
          <a:bodyPr/>
          <a:lstStyle/>
          <a:p>
            <a:r>
              <a:rPr lang="en-US" dirty="0"/>
              <a:t>Subsystem symmetry</a:t>
            </a:r>
          </a:p>
        </p:txBody>
      </p:sp>
      <p:sp>
        <p:nvSpPr>
          <p:cNvPr id="4" name="TextBox 3">
            <a:extLst>
              <a:ext uri="{FF2B5EF4-FFF2-40B4-BE49-F238E27FC236}">
                <a16:creationId xmlns:a16="http://schemas.microsoft.com/office/drawing/2014/main" id="{78EB6409-B5A1-40CB-8860-63E0D3ACF250}"/>
              </a:ext>
            </a:extLst>
          </p:cNvPr>
          <p:cNvSpPr txBox="1"/>
          <p:nvPr/>
        </p:nvSpPr>
        <p:spPr>
          <a:xfrm>
            <a:off x="1603947" y="2053653"/>
            <a:ext cx="7319824" cy="584775"/>
          </a:xfrm>
          <a:prstGeom prst="rect">
            <a:avLst/>
          </a:prstGeom>
          <a:noFill/>
        </p:spPr>
        <p:txBody>
          <a:bodyPr wrap="none" rtlCol="0">
            <a:spAutoFit/>
          </a:bodyPr>
          <a:lstStyle/>
          <a:p>
            <a:r>
              <a:rPr lang="en-US" sz="3200" dirty="0"/>
              <a:t>In fact, every plane has two Z</a:t>
            </a:r>
            <a:r>
              <a:rPr lang="en-US" sz="3200" baseline="-25000" dirty="0"/>
              <a:t>2</a:t>
            </a:r>
            <a:r>
              <a:rPr lang="en-US" sz="3200" dirty="0"/>
              <a:t> symmetries.</a:t>
            </a:r>
          </a:p>
        </p:txBody>
      </p:sp>
      <p:sp>
        <p:nvSpPr>
          <p:cNvPr id="11" name="TextBox 10">
            <a:extLst>
              <a:ext uri="{FF2B5EF4-FFF2-40B4-BE49-F238E27FC236}">
                <a16:creationId xmlns:a16="http://schemas.microsoft.com/office/drawing/2014/main" id="{6F2411BA-5CD1-45CF-A1EA-B86727000FC9}"/>
              </a:ext>
            </a:extLst>
          </p:cNvPr>
          <p:cNvSpPr txBox="1"/>
          <p:nvPr/>
        </p:nvSpPr>
        <p:spPr>
          <a:xfrm>
            <a:off x="1603947" y="3634798"/>
            <a:ext cx="9162508" cy="584775"/>
          </a:xfrm>
          <a:prstGeom prst="rect">
            <a:avLst/>
          </a:prstGeom>
          <a:noFill/>
        </p:spPr>
        <p:txBody>
          <a:bodyPr wrap="none" rtlCol="0">
            <a:spAutoFit/>
          </a:bodyPr>
          <a:lstStyle/>
          <a:p>
            <a:r>
              <a:rPr lang="en-US" sz="3200" dirty="0"/>
              <a:t>These symmetries take ground states to ground states</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DB1886F-2AA5-45C1-B54B-58D54AD80AF3}"/>
                  </a:ext>
                </a:extLst>
              </p:cNvPr>
              <p:cNvSpPr txBox="1"/>
              <p:nvPr/>
            </p:nvSpPr>
            <p:spPr>
              <a:xfrm>
                <a:off x="2251582" y="5215943"/>
                <a:ext cx="7477033" cy="64036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4000" i="1" smtClean="0">
                              <a:latin typeface="Cambria Math" panose="02040503050406030204" pitchFamily="18" charset="0"/>
                            </a:rPr>
                          </m:ctrlPr>
                        </m:sSubPr>
                        <m:e>
                          <m:r>
                            <a:rPr lang="en-US" sz="4000" b="0" i="1" smtClean="0">
                              <a:latin typeface="Cambria Math" panose="02040503050406030204" pitchFamily="18" charset="0"/>
                            </a:rPr>
                            <m:t>#</m:t>
                          </m:r>
                        </m:e>
                        <m:sub>
                          <m:r>
                            <a:rPr lang="en-US" sz="4000" b="0" i="1" smtClean="0">
                              <a:latin typeface="Cambria Math" panose="02040503050406030204" pitchFamily="18" charset="0"/>
                            </a:rPr>
                            <m:t>𝐺𝑆</m:t>
                          </m:r>
                        </m:sub>
                      </m:sSub>
                      <m:r>
                        <a:rPr lang="en-US" sz="4000" b="0" i="1" smtClean="0">
                          <a:latin typeface="Cambria Math" panose="02040503050406030204" pitchFamily="18" charset="0"/>
                        </a:rPr>
                        <m:t>=</m:t>
                      </m:r>
                      <m:sSup>
                        <m:sSupPr>
                          <m:ctrlPr>
                            <a:rPr lang="en-US" sz="4000" b="0" i="1" smtClean="0">
                              <a:latin typeface="Cambria Math" panose="02040503050406030204" pitchFamily="18" charset="0"/>
                            </a:rPr>
                          </m:ctrlPr>
                        </m:sSupPr>
                        <m:e>
                          <m:r>
                            <a:rPr lang="en-US" sz="4000" b="0" i="1" smtClean="0">
                              <a:latin typeface="Cambria Math" panose="02040503050406030204" pitchFamily="18" charset="0"/>
                            </a:rPr>
                            <m:t>4</m:t>
                          </m:r>
                        </m:e>
                        <m:sup>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m:t>
                              </m:r>
                            </m:e>
                            <m:sub>
                              <m:r>
                                <a:rPr lang="en-US" sz="4000" b="0" i="1" smtClean="0">
                                  <a:latin typeface="Cambria Math" panose="02040503050406030204" pitchFamily="18" charset="0"/>
                                </a:rPr>
                                <m:t>𝑝𝑙𝑎𝑛𝑒𝑠</m:t>
                              </m:r>
                            </m:sub>
                          </m:sSub>
                        </m:sup>
                      </m:sSup>
                      <m:r>
                        <a:rPr lang="en-US" sz="4000" b="0" i="1" smtClean="0">
                          <a:latin typeface="Cambria Math" panose="02040503050406030204" pitchFamily="18" charset="0"/>
                        </a:rPr>
                        <m:t>=</m:t>
                      </m:r>
                      <m:sSup>
                        <m:sSupPr>
                          <m:ctrlPr>
                            <a:rPr lang="en-US" sz="4000" b="0" i="1" smtClean="0">
                              <a:latin typeface="Cambria Math" panose="02040503050406030204" pitchFamily="18" charset="0"/>
                            </a:rPr>
                          </m:ctrlPr>
                        </m:sSupPr>
                        <m:e>
                          <m:r>
                            <a:rPr lang="en-US" sz="4000" b="0" i="1" smtClean="0">
                              <a:latin typeface="Cambria Math" panose="02040503050406030204" pitchFamily="18" charset="0"/>
                            </a:rPr>
                            <m:t>2</m:t>
                          </m:r>
                        </m:e>
                        <m:sup>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2</m:t>
                              </m:r>
                              <m:r>
                                <a:rPr lang="en-US" sz="4000" b="0" i="1" smtClean="0">
                                  <a:latin typeface="Cambria Math" panose="02040503050406030204" pitchFamily="18" charset="0"/>
                                </a:rPr>
                                <m:t>𝐿</m:t>
                              </m:r>
                            </m:e>
                            <m:sub>
                              <m:r>
                                <a:rPr lang="en-US" sz="4000" b="0" i="1" smtClean="0">
                                  <a:latin typeface="Cambria Math" panose="02040503050406030204" pitchFamily="18" charset="0"/>
                                </a:rPr>
                                <m:t>𝑥</m:t>
                              </m:r>
                            </m:sub>
                          </m:sSub>
                          <m:r>
                            <a:rPr lang="en-US" sz="4000" b="0" i="1" smtClean="0">
                              <a:latin typeface="Cambria Math" panose="02040503050406030204" pitchFamily="18" charset="0"/>
                            </a:rPr>
                            <m:t>+2</m:t>
                          </m:r>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𝐿</m:t>
                              </m:r>
                            </m:e>
                            <m:sub>
                              <m:r>
                                <a:rPr lang="en-US" sz="4000" b="0" i="1" smtClean="0">
                                  <a:latin typeface="Cambria Math" panose="02040503050406030204" pitchFamily="18" charset="0"/>
                                </a:rPr>
                                <m:t>𝑦</m:t>
                              </m:r>
                            </m:sub>
                          </m:sSub>
                          <m:r>
                            <a:rPr lang="en-US" sz="4000" b="0" i="1" smtClean="0">
                              <a:latin typeface="Cambria Math" panose="02040503050406030204" pitchFamily="18" charset="0"/>
                            </a:rPr>
                            <m:t>+</m:t>
                          </m:r>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2</m:t>
                              </m:r>
                              <m:r>
                                <a:rPr lang="en-US" sz="4000" b="0" i="1" smtClean="0">
                                  <a:latin typeface="Cambria Math" panose="02040503050406030204" pitchFamily="18" charset="0"/>
                                </a:rPr>
                                <m:t>𝐿</m:t>
                              </m:r>
                            </m:e>
                            <m:sub>
                              <m:r>
                                <a:rPr lang="en-US" sz="4000" b="0" i="1" smtClean="0">
                                  <a:latin typeface="Cambria Math" panose="02040503050406030204" pitchFamily="18" charset="0"/>
                                </a:rPr>
                                <m:t>𝑧</m:t>
                              </m:r>
                            </m:sub>
                          </m:sSub>
                          <m:r>
                            <a:rPr lang="en-US" sz="4000" b="0" i="1" smtClean="0">
                              <a:latin typeface="Cambria Math" panose="02040503050406030204" pitchFamily="18" charset="0"/>
                            </a:rPr>
                            <m:t>−3</m:t>
                          </m:r>
                        </m:sup>
                      </m:sSup>
                    </m:oMath>
                  </m:oMathPara>
                </a14:m>
                <a:endParaRPr lang="en-US" sz="4000" dirty="0"/>
              </a:p>
            </p:txBody>
          </p:sp>
        </mc:Choice>
        <mc:Fallback xmlns="">
          <p:sp>
            <p:nvSpPr>
              <p:cNvPr id="5" name="TextBox 4">
                <a:extLst>
                  <a:ext uri="{FF2B5EF4-FFF2-40B4-BE49-F238E27FC236}">
                    <a16:creationId xmlns:a16="http://schemas.microsoft.com/office/drawing/2014/main" id="{0DB1886F-2AA5-45C1-B54B-58D54AD80AF3}"/>
                  </a:ext>
                </a:extLst>
              </p:cNvPr>
              <p:cNvSpPr txBox="1">
                <a:spLocks noRot="1" noChangeAspect="1" noMove="1" noResize="1" noEditPoints="1" noAdjustHandles="1" noChangeArrowheads="1" noChangeShapeType="1" noTextEdit="1"/>
              </p:cNvSpPr>
              <p:nvPr/>
            </p:nvSpPr>
            <p:spPr>
              <a:xfrm>
                <a:off x="2251582" y="5215943"/>
                <a:ext cx="7477033" cy="640368"/>
              </a:xfrm>
              <a:prstGeom prst="rect">
                <a:avLst/>
              </a:prstGeom>
              <a:blipFill>
                <a:blip r:embed="rId2"/>
                <a:stretch>
                  <a:fillRect/>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90B3A23E-D153-172F-E1AB-221D52DDA270}"/>
              </a:ext>
            </a:extLst>
          </p:cNvPr>
          <p:cNvSpPr txBox="1"/>
          <p:nvPr/>
        </p:nvSpPr>
        <p:spPr>
          <a:xfrm>
            <a:off x="4716391" y="6143463"/>
            <a:ext cx="2759217" cy="646331"/>
          </a:xfrm>
          <a:prstGeom prst="rect">
            <a:avLst/>
          </a:prstGeom>
          <a:noFill/>
        </p:spPr>
        <p:txBody>
          <a:bodyPr wrap="none" rtlCol="0">
            <a:spAutoFit/>
          </a:bodyPr>
          <a:lstStyle/>
          <a:p>
            <a:r>
              <a:rPr lang="en-US" sz="3600" dirty="0">
                <a:solidFill>
                  <a:srgbClr val="FF0000"/>
                </a:solidFill>
              </a:rPr>
              <a:t>UV/IR mixing!</a:t>
            </a:r>
            <a:endParaRPr lang="en-US" sz="3600" dirty="0"/>
          </a:p>
        </p:txBody>
      </p:sp>
    </p:spTree>
    <p:extLst>
      <p:ext uri="{BB962C8B-B14F-4D97-AF65-F5344CB8AC3E}">
        <p14:creationId xmlns:p14="http://schemas.microsoft.com/office/powerpoint/2010/main" val="3238769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22B7F-EB7F-D211-CC6D-4B5A264F8C3D}"/>
              </a:ext>
            </a:extLst>
          </p:cNvPr>
          <p:cNvSpPr>
            <a:spLocks noGrp="1"/>
          </p:cNvSpPr>
          <p:nvPr>
            <p:ph type="title"/>
          </p:nvPr>
        </p:nvSpPr>
        <p:spPr/>
        <p:txBody>
          <a:bodyPr/>
          <a:lstStyle/>
          <a:p>
            <a:r>
              <a:rPr lang="en-US" dirty="0"/>
              <a:t>Field Theory of X-cube</a:t>
            </a:r>
          </a:p>
        </p:txBody>
      </p:sp>
      <p:pic>
        <p:nvPicPr>
          <p:cNvPr id="4" name="Picture 3">
            <a:extLst>
              <a:ext uri="{FF2B5EF4-FFF2-40B4-BE49-F238E27FC236}">
                <a16:creationId xmlns:a16="http://schemas.microsoft.com/office/drawing/2014/main" id="{BB16188D-A396-AE5F-5EB1-8C6FB1FB35E3}"/>
              </a:ext>
            </a:extLst>
          </p:cNvPr>
          <p:cNvPicPr>
            <a:picLocks noChangeAspect="1"/>
          </p:cNvPicPr>
          <p:nvPr/>
        </p:nvPicPr>
        <p:blipFill>
          <a:blip r:embed="rId2"/>
          <a:stretch>
            <a:fillRect/>
          </a:stretch>
        </p:blipFill>
        <p:spPr>
          <a:xfrm>
            <a:off x="1444368" y="2044635"/>
            <a:ext cx="8360708" cy="1148799"/>
          </a:xfrm>
          <a:prstGeom prst="rect">
            <a:avLst/>
          </a:prstGeom>
        </p:spPr>
      </p:pic>
      <p:sp>
        <p:nvSpPr>
          <p:cNvPr id="5" name="TextBox 4">
            <a:extLst>
              <a:ext uri="{FF2B5EF4-FFF2-40B4-BE49-F238E27FC236}">
                <a16:creationId xmlns:a16="http://schemas.microsoft.com/office/drawing/2014/main" id="{440AA7B9-1C58-BCF0-7D1F-B4BD32270E74}"/>
              </a:ext>
            </a:extLst>
          </p:cNvPr>
          <p:cNvSpPr txBox="1"/>
          <p:nvPr/>
        </p:nvSpPr>
        <p:spPr>
          <a:xfrm>
            <a:off x="7108435" y="1027906"/>
            <a:ext cx="1980607" cy="461665"/>
          </a:xfrm>
          <a:prstGeom prst="rect">
            <a:avLst/>
          </a:prstGeom>
          <a:noFill/>
        </p:spPr>
        <p:txBody>
          <a:bodyPr wrap="none" rtlCol="0">
            <a:spAutoFit/>
          </a:bodyPr>
          <a:lstStyle/>
          <a:p>
            <a:r>
              <a:rPr lang="en-US" sz="2400" dirty="0">
                <a:solidFill>
                  <a:srgbClr val="92D050"/>
                </a:solidFill>
              </a:rPr>
              <a:t>(</a:t>
            </a:r>
            <a:r>
              <a:rPr lang="en-US" sz="2400" dirty="0" err="1">
                <a:solidFill>
                  <a:srgbClr val="92D050"/>
                </a:solidFill>
              </a:rPr>
              <a:t>Seiberg</a:t>
            </a:r>
            <a:r>
              <a:rPr lang="en-US" sz="2400" dirty="0">
                <a:solidFill>
                  <a:srgbClr val="92D050"/>
                </a:solidFill>
              </a:rPr>
              <a:t> Shao)</a:t>
            </a:r>
          </a:p>
        </p:txBody>
      </p:sp>
      <p:sp>
        <p:nvSpPr>
          <p:cNvPr id="6" name="TextBox 5">
            <a:extLst>
              <a:ext uri="{FF2B5EF4-FFF2-40B4-BE49-F238E27FC236}">
                <a16:creationId xmlns:a16="http://schemas.microsoft.com/office/drawing/2014/main" id="{1ACD3C9A-3E5E-04CE-1C3B-67BC6E37DE9E}"/>
              </a:ext>
            </a:extLst>
          </p:cNvPr>
          <p:cNvSpPr txBox="1"/>
          <p:nvPr/>
        </p:nvSpPr>
        <p:spPr>
          <a:xfrm>
            <a:off x="2483505" y="3522264"/>
            <a:ext cx="8363123"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a:t>This is a 3+1 dimensional theory, </a:t>
            </a:r>
            <a:r>
              <a:rPr lang="en-US" sz="3200" dirty="0">
                <a:solidFill>
                  <a:srgbClr val="0070C0"/>
                </a:solidFill>
              </a:rPr>
              <a:t>gapped</a:t>
            </a:r>
          </a:p>
          <a:p>
            <a:pPr marL="457200" indent="-457200">
              <a:buFont typeface="Arial" panose="020B0604020202020204" pitchFamily="34" charset="0"/>
              <a:buChar char="•"/>
            </a:pPr>
            <a:r>
              <a:rPr lang="en-US" sz="3200" dirty="0"/>
              <a:t>continuous translations</a:t>
            </a:r>
          </a:p>
          <a:p>
            <a:pPr marL="457200" indent="-457200">
              <a:buFont typeface="Arial" panose="020B0604020202020204" pitchFamily="34" charset="0"/>
              <a:buChar char="•"/>
            </a:pPr>
            <a:r>
              <a:rPr lang="en-US" sz="3200" dirty="0"/>
              <a:t>CS type</a:t>
            </a:r>
          </a:p>
          <a:p>
            <a:pPr marL="457200" indent="-457200">
              <a:buFont typeface="Arial" panose="020B0604020202020204" pitchFamily="34" charset="0"/>
              <a:buChar char="•"/>
            </a:pPr>
            <a:r>
              <a:rPr lang="en-US" sz="3200" dirty="0"/>
              <a:t>Z</a:t>
            </a:r>
            <a:r>
              <a:rPr lang="en-US" sz="3200" baseline="-25000" dirty="0"/>
              <a:t>N</a:t>
            </a:r>
            <a:r>
              <a:rPr lang="en-US" sz="3200" dirty="0"/>
              <a:t> subsystem symmetry + tensor gauge theory</a:t>
            </a:r>
          </a:p>
          <a:p>
            <a:pPr marL="457200" indent="-457200">
              <a:buFont typeface="Arial" panose="020B0604020202020204" pitchFamily="34" charset="0"/>
              <a:buChar char="•"/>
            </a:pPr>
            <a:r>
              <a:rPr lang="en-US" sz="3200" dirty="0"/>
              <a:t>90 degree rotations</a:t>
            </a:r>
          </a:p>
          <a:p>
            <a:pPr marL="457200" indent="-457200">
              <a:buFont typeface="Arial" panose="020B0604020202020204" pitchFamily="34" charset="0"/>
              <a:buChar char="•"/>
            </a:pPr>
            <a:r>
              <a:rPr lang="en-US" sz="3200" dirty="0"/>
              <a:t>Wilson lines = </a:t>
            </a:r>
            <a:r>
              <a:rPr lang="en-US" sz="3200" dirty="0" err="1"/>
              <a:t>fractons</a:t>
            </a:r>
            <a:endParaRPr lang="en-US" sz="3200" dirty="0"/>
          </a:p>
        </p:txBody>
      </p:sp>
    </p:spTree>
    <p:extLst>
      <p:ext uri="{BB962C8B-B14F-4D97-AF65-F5344CB8AC3E}">
        <p14:creationId xmlns:p14="http://schemas.microsoft.com/office/powerpoint/2010/main" val="3500947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8008-18B3-CC7D-8419-DCDAEC06DD88}"/>
              </a:ext>
            </a:extLst>
          </p:cNvPr>
          <p:cNvSpPr>
            <a:spLocks noGrp="1"/>
          </p:cNvSpPr>
          <p:nvPr>
            <p:ph type="title"/>
          </p:nvPr>
        </p:nvSpPr>
        <p:spPr/>
        <p:txBody>
          <a:bodyPr/>
          <a:lstStyle/>
          <a:p>
            <a:r>
              <a:rPr lang="en-US" dirty="0" err="1"/>
              <a:t>Fractons</a:t>
            </a:r>
            <a:r>
              <a:rPr lang="en-US" dirty="0"/>
              <a:t> from Wilson lines</a:t>
            </a:r>
          </a:p>
        </p:txBody>
      </p:sp>
      <p:sp>
        <p:nvSpPr>
          <p:cNvPr id="3" name="TextBox 2">
            <a:extLst>
              <a:ext uri="{FF2B5EF4-FFF2-40B4-BE49-F238E27FC236}">
                <a16:creationId xmlns:a16="http://schemas.microsoft.com/office/drawing/2014/main" id="{49306C8E-43D2-656B-FAB8-87AB3D9C6BD1}"/>
              </a:ext>
            </a:extLst>
          </p:cNvPr>
          <p:cNvSpPr txBox="1"/>
          <p:nvPr/>
        </p:nvSpPr>
        <p:spPr>
          <a:xfrm>
            <a:off x="1371600" y="1690688"/>
            <a:ext cx="10126105" cy="1077218"/>
          </a:xfrm>
          <a:prstGeom prst="rect">
            <a:avLst/>
          </a:prstGeom>
          <a:noFill/>
        </p:spPr>
        <p:txBody>
          <a:bodyPr wrap="none" rtlCol="0">
            <a:spAutoFit/>
          </a:bodyPr>
          <a:lstStyle/>
          <a:p>
            <a:r>
              <a:rPr lang="en-US" sz="3200" dirty="0"/>
              <a:t>Field Theory of X-cube only describes the highly degenerate</a:t>
            </a:r>
          </a:p>
          <a:p>
            <a:r>
              <a:rPr lang="en-US" sz="3200" dirty="0"/>
              <a:t>ground states.</a:t>
            </a:r>
          </a:p>
        </p:txBody>
      </p:sp>
      <p:sp>
        <p:nvSpPr>
          <p:cNvPr id="4" name="TextBox 3">
            <a:extLst>
              <a:ext uri="{FF2B5EF4-FFF2-40B4-BE49-F238E27FC236}">
                <a16:creationId xmlns:a16="http://schemas.microsoft.com/office/drawing/2014/main" id="{FFDA35C6-E0DD-8CBF-DCFA-3DE8348E7FD9}"/>
              </a:ext>
            </a:extLst>
          </p:cNvPr>
          <p:cNvSpPr txBox="1"/>
          <p:nvPr/>
        </p:nvSpPr>
        <p:spPr>
          <a:xfrm>
            <a:off x="1371600" y="3199448"/>
            <a:ext cx="9775176" cy="1077218"/>
          </a:xfrm>
          <a:prstGeom prst="rect">
            <a:avLst/>
          </a:prstGeom>
          <a:noFill/>
        </p:spPr>
        <p:txBody>
          <a:bodyPr wrap="none" rtlCol="0">
            <a:spAutoFit/>
          </a:bodyPr>
          <a:lstStyle/>
          <a:p>
            <a:r>
              <a:rPr lang="en-US" sz="3200" dirty="0"/>
              <a:t>The finite energy excitations with limited mobility arise as</a:t>
            </a:r>
          </a:p>
          <a:p>
            <a:r>
              <a:rPr lang="en-US" sz="3200" dirty="0"/>
              <a:t>infinitely heavy external probes  </a:t>
            </a:r>
            <a:r>
              <a:rPr lang="en-US" sz="3200" dirty="0">
                <a:sym typeface="Wingdings" panose="05000000000000000000" pitchFamily="2" charset="2"/>
              </a:rPr>
              <a:t> </a:t>
            </a:r>
            <a:r>
              <a:rPr lang="en-US" sz="3200" dirty="0">
                <a:solidFill>
                  <a:srgbClr val="FF0000"/>
                </a:solidFill>
                <a:sym typeface="Wingdings" panose="05000000000000000000" pitchFamily="2" charset="2"/>
              </a:rPr>
              <a:t>Wilson lines/surfaces</a:t>
            </a:r>
            <a:endParaRPr lang="en-US" sz="3200" dirty="0">
              <a:solidFill>
                <a:srgbClr val="FF0000"/>
              </a:solidFill>
            </a:endParaRPr>
          </a:p>
        </p:txBody>
      </p:sp>
      <p:sp>
        <p:nvSpPr>
          <p:cNvPr id="5" name="TextBox 4">
            <a:extLst>
              <a:ext uri="{FF2B5EF4-FFF2-40B4-BE49-F238E27FC236}">
                <a16:creationId xmlns:a16="http://schemas.microsoft.com/office/drawing/2014/main" id="{9D910B25-4D68-A161-B112-BF4079BECFA6}"/>
              </a:ext>
            </a:extLst>
          </p:cNvPr>
          <p:cNvSpPr txBox="1"/>
          <p:nvPr/>
        </p:nvSpPr>
        <p:spPr>
          <a:xfrm>
            <a:off x="1371600" y="4874924"/>
            <a:ext cx="8727454" cy="584775"/>
          </a:xfrm>
          <a:prstGeom prst="rect">
            <a:avLst/>
          </a:prstGeom>
          <a:noFill/>
        </p:spPr>
        <p:txBody>
          <a:bodyPr wrap="none" rtlCol="0">
            <a:spAutoFit/>
          </a:bodyPr>
          <a:lstStyle/>
          <a:p>
            <a:r>
              <a:rPr lang="en-US" sz="3200" dirty="0"/>
              <a:t>Limited mobility   </a:t>
            </a:r>
            <a:r>
              <a:rPr lang="en-US" sz="3200" dirty="0">
                <a:sym typeface="Wingdings" panose="05000000000000000000" pitchFamily="2" charset="2"/>
              </a:rPr>
              <a:t> restricted shape of Wilson line</a:t>
            </a:r>
            <a:endParaRPr lang="en-US" sz="3200" dirty="0"/>
          </a:p>
        </p:txBody>
      </p:sp>
    </p:spTree>
    <p:extLst>
      <p:ext uri="{BB962C8B-B14F-4D97-AF65-F5344CB8AC3E}">
        <p14:creationId xmlns:p14="http://schemas.microsoft.com/office/powerpoint/2010/main" val="2044574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62F9E-A3BA-96AA-7D3E-70089E1B1E19}"/>
              </a:ext>
            </a:extLst>
          </p:cNvPr>
          <p:cNvSpPr>
            <a:spLocks noGrp="1"/>
          </p:cNvSpPr>
          <p:nvPr>
            <p:ph type="title"/>
          </p:nvPr>
        </p:nvSpPr>
        <p:spPr/>
        <p:txBody>
          <a:bodyPr/>
          <a:lstStyle/>
          <a:p>
            <a:r>
              <a:rPr lang="en-US" dirty="0" err="1"/>
              <a:t>Fractons</a:t>
            </a:r>
            <a:r>
              <a:rPr lang="en-US" dirty="0"/>
              <a:t> from Wilson lines, an example</a:t>
            </a:r>
          </a:p>
        </p:txBody>
      </p:sp>
      <p:pic>
        <p:nvPicPr>
          <p:cNvPr id="4" name="Picture 3">
            <a:extLst>
              <a:ext uri="{FF2B5EF4-FFF2-40B4-BE49-F238E27FC236}">
                <a16:creationId xmlns:a16="http://schemas.microsoft.com/office/drawing/2014/main" id="{470C011F-77C8-058B-2876-81CC81EF4036}"/>
              </a:ext>
            </a:extLst>
          </p:cNvPr>
          <p:cNvPicPr>
            <a:picLocks noChangeAspect="1"/>
          </p:cNvPicPr>
          <p:nvPr/>
        </p:nvPicPr>
        <p:blipFill>
          <a:blip r:embed="rId2"/>
          <a:stretch>
            <a:fillRect/>
          </a:stretch>
        </p:blipFill>
        <p:spPr>
          <a:xfrm>
            <a:off x="2396168" y="1894901"/>
            <a:ext cx="3311318" cy="1610299"/>
          </a:xfrm>
          <a:prstGeom prst="rect">
            <a:avLst/>
          </a:prstGeom>
        </p:spPr>
      </p:pic>
      <p:pic>
        <p:nvPicPr>
          <p:cNvPr id="6" name="Picture 5">
            <a:extLst>
              <a:ext uri="{FF2B5EF4-FFF2-40B4-BE49-F238E27FC236}">
                <a16:creationId xmlns:a16="http://schemas.microsoft.com/office/drawing/2014/main" id="{227BBDC5-F610-C7A0-D4B7-5E464AFEA2CF}"/>
              </a:ext>
            </a:extLst>
          </p:cNvPr>
          <p:cNvPicPr>
            <a:picLocks noChangeAspect="1"/>
          </p:cNvPicPr>
          <p:nvPr/>
        </p:nvPicPr>
        <p:blipFill>
          <a:blip r:embed="rId3"/>
          <a:stretch>
            <a:fillRect/>
          </a:stretch>
        </p:blipFill>
        <p:spPr>
          <a:xfrm>
            <a:off x="838201" y="4491023"/>
            <a:ext cx="6553199" cy="1711657"/>
          </a:xfrm>
          <a:prstGeom prst="rect">
            <a:avLst/>
          </a:prstGeom>
        </p:spPr>
      </p:pic>
      <p:sp>
        <p:nvSpPr>
          <p:cNvPr id="7" name="TextBox 6">
            <a:extLst>
              <a:ext uri="{FF2B5EF4-FFF2-40B4-BE49-F238E27FC236}">
                <a16:creationId xmlns:a16="http://schemas.microsoft.com/office/drawing/2014/main" id="{8C73E2D3-4F33-10FE-46F7-D2C0703D92B9}"/>
              </a:ext>
            </a:extLst>
          </p:cNvPr>
          <p:cNvSpPr txBox="1"/>
          <p:nvPr/>
        </p:nvSpPr>
        <p:spPr>
          <a:xfrm>
            <a:off x="8231204" y="2099885"/>
            <a:ext cx="3129255" cy="1200329"/>
          </a:xfrm>
          <a:prstGeom prst="rect">
            <a:avLst/>
          </a:prstGeom>
          <a:noFill/>
        </p:spPr>
        <p:txBody>
          <a:bodyPr wrap="none" rtlCol="0">
            <a:spAutoFit/>
          </a:bodyPr>
          <a:lstStyle/>
          <a:p>
            <a:r>
              <a:rPr lang="en-US" sz="3600" dirty="0">
                <a:solidFill>
                  <a:srgbClr val="FF0000"/>
                </a:solidFill>
              </a:rPr>
              <a:t>Gauge invariant</a:t>
            </a:r>
          </a:p>
          <a:p>
            <a:r>
              <a:rPr lang="en-US" sz="3600" dirty="0">
                <a:solidFill>
                  <a:srgbClr val="FF0000"/>
                </a:solidFill>
              </a:rPr>
              <a:t>Wilson line</a:t>
            </a:r>
            <a:endParaRPr lang="en-US" dirty="0"/>
          </a:p>
        </p:txBody>
      </p:sp>
      <p:cxnSp>
        <p:nvCxnSpPr>
          <p:cNvPr id="9" name="Straight Connector 8">
            <a:extLst>
              <a:ext uri="{FF2B5EF4-FFF2-40B4-BE49-F238E27FC236}">
                <a16:creationId xmlns:a16="http://schemas.microsoft.com/office/drawing/2014/main" id="{33F29F9B-E901-108C-D129-221FB301B047}"/>
              </a:ext>
            </a:extLst>
          </p:cNvPr>
          <p:cNvCxnSpPr/>
          <p:nvPr/>
        </p:nvCxnSpPr>
        <p:spPr>
          <a:xfrm flipV="1">
            <a:off x="9795831" y="3657600"/>
            <a:ext cx="0" cy="254508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5A64545-91BC-D5BD-F7BF-1F4E2AFBEEC3}"/>
              </a:ext>
            </a:extLst>
          </p:cNvPr>
          <p:cNvCxnSpPr/>
          <p:nvPr/>
        </p:nvCxnSpPr>
        <p:spPr>
          <a:xfrm flipV="1">
            <a:off x="10622280" y="4491023"/>
            <a:ext cx="0" cy="13306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5881667-CC4F-0CD7-D681-3B9A1B742CD1}"/>
              </a:ext>
            </a:extLst>
          </p:cNvPr>
          <p:cNvSpPr txBox="1"/>
          <p:nvPr/>
        </p:nvSpPr>
        <p:spPr>
          <a:xfrm>
            <a:off x="10728960" y="4988711"/>
            <a:ext cx="870751" cy="523220"/>
          </a:xfrm>
          <a:prstGeom prst="rect">
            <a:avLst/>
          </a:prstGeom>
          <a:noFill/>
        </p:spPr>
        <p:txBody>
          <a:bodyPr wrap="none" rtlCol="0">
            <a:spAutoFit/>
          </a:bodyPr>
          <a:lstStyle/>
          <a:p>
            <a:r>
              <a:rPr lang="en-US" sz="2800" b="1" dirty="0">
                <a:solidFill>
                  <a:srgbClr val="FF0000"/>
                </a:solidFill>
              </a:rPr>
              <a:t>time</a:t>
            </a:r>
          </a:p>
        </p:txBody>
      </p:sp>
      <p:sp>
        <p:nvSpPr>
          <p:cNvPr id="13" name="TextBox 12">
            <a:extLst>
              <a:ext uri="{FF2B5EF4-FFF2-40B4-BE49-F238E27FC236}">
                <a16:creationId xmlns:a16="http://schemas.microsoft.com/office/drawing/2014/main" id="{62ABECFF-7CA1-EE72-B188-157AF66BDC5A}"/>
              </a:ext>
            </a:extLst>
          </p:cNvPr>
          <p:cNvSpPr txBox="1"/>
          <p:nvPr/>
        </p:nvSpPr>
        <p:spPr>
          <a:xfrm>
            <a:off x="4251960" y="5910292"/>
            <a:ext cx="2066335" cy="584775"/>
          </a:xfrm>
          <a:prstGeom prst="rect">
            <a:avLst/>
          </a:prstGeom>
          <a:noFill/>
        </p:spPr>
        <p:txBody>
          <a:bodyPr wrap="none" rtlCol="0">
            <a:spAutoFit/>
          </a:bodyPr>
          <a:lstStyle/>
          <a:p>
            <a:r>
              <a:rPr lang="en-US" sz="3200" b="1" dirty="0"/>
              <a:t>the </a:t>
            </a:r>
            <a:r>
              <a:rPr lang="en-US" sz="3200" b="1" dirty="0" err="1"/>
              <a:t>fracton</a:t>
            </a:r>
            <a:endParaRPr lang="en-US" sz="3200" b="1" dirty="0"/>
          </a:p>
        </p:txBody>
      </p:sp>
    </p:spTree>
    <p:extLst>
      <p:ext uri="{BB962C8B-B14F-4D97-AF65-F5344CB8AC3E}">
        <p14:creationId xmlns:p14="http://schemas.microsoft.com/office/powerpoint/2010/main" val="2978263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AEAA18-93A1-A529-DCFC-6474D0B37AE0}"/>
              </a:ext>
            </a:extLst>
          </p:cNvPr>
          <p:cNvSpPr>
            <a:spLocks noGrp="1"/>
          </p:cNvSpPr>
          <p:nvPr>
            <p:ph type="title"/>
          </p:nvPr>
        </p:nvSpPr>
        <p:spPr/>
        <p:txBody>
          <a:bodyPr/>
          <a:lstStyle/>
          <a:p>
            <a:r>
              <a:rPr lang="en-US" dirty="0"/>
              <a:t>Applications</a:t>
            </a:r>
          </a:p>
        </p:txBody>
      </p:sp>
      <p:sp>
        <p:nvSpPr>
          <p:cNvPr id="4" name="Text Placeholder 3">
            <a:extLst>
              <a:ext uri="{FF2B5EF4-FFF2-40B4-BE49-F238E27FC236}">
                <a16:creationId xmlns:a16="http://schemas.microsoft.com/office/drawing/2014/main" id="{89375B0E-021C-3911-C9DA-9F53E3E0FEB1}"/>
              </a:ext>
            </a:extLst>
          </p:cNvPr>
          <p:cNvSpPr>
            <a:spLocks noGrp="1"/>
          </p:cNvSpPr>
          <p:nvPr>
            <p:ph type="body" idx="1"/>
          </p:nvPr>
        </p:nvSpPr>
        <p:spPr>
          <a:xfrm>
            <a:off x="831850" y="4589463"/>
            <a:ext cx="10515600" cy="1704657"/>
          </a:xfrm>
        </p:spPr>
        <p:txBody>
          <a:bodyPr>
            <a:normAutofit lnSpcReduction="10000"/>
          </a:bodyPr>
          <a:lstStyle/>
          <a:p>
            <a:pPr marL="342900" indent="-342900">
              <a:buFont typeface="Wingdings" panose="05000000000000000000" pitchFamily="2" charset="2"/>
              <a:buChar char="§"/>
            </a:pPr>
            <a:r>
              <a:rPr lang="en-US" dirty="0"/>
              <a:t>Correlation functions and symmetry breaking </a:t>
            </a:r>
          </a:p>
          <a:p>
            <a:pPr marL="342900" indent="-342900">
              <a:buFont typeface="Wingdings" panose="05000000000000000000" pitchFamily="2" charset="2"/>
              <a:buChar char="§"/>
            </a:pPr>
            <a:r>
              <a:rPr lang="en-US" dirty="0"/>
              <a:t>Foliated field theories vs exotic field theories</a:t>
            </a:r>
          </a:p>
          <a:p>
            <a:pPr marL="342900" indent="-342900">
              <a:buFont typeface="Wingdings" panose="05000000000000000000" pitchFamily="2" charset="2"/>
              <a:buChar char="§"/>
            </a:pPr>
            <a:r>
              <a:rPr lang="en-US" dirty="0"/>
              <a:t>Interactions</a:t>
            </a:r>
          </a:p>
          <a:p>
            <a:pPr marL="342900" indent="-342900">
              <a:buFont typeface="Wingdings" panose="05000000000000000000" pitchFamily="2" charset="2"/>
              <a:buChar char="§"/>
            </a:pPr>
            <a:r>
              <a:rPr lang="en-US" dirty="0"/>
              <a:t>Spacetime Subsystem Symmetries</a:t>
            </a:r>
          </a:p>
        </p:txBody>
      </p:sp>
    </p:spTree>
    <p:extLst>
      <p:ext uri="{BB962C8B-B14F-4D97-AF65-F5344CB8AC3E}">
        <p14:creationId xmlns:p14="http://schemas.microsoft.com/office/powerpoint/2010/main" val="127925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EEA0F-A2D0-55B9-A7E4-1E607C52C3B2}"/>
              </a:ext>
            </a:extLst>
          </p:cNvPr>
          <p:cNvSpPr>
            <a:spLocks noGrp="1"/>
          </p:cNvSpPr>
          <p:nvPr>
            <p:ph type="title"/>
          </p:nvPr>
        </p:nvSpPr>
        <p:spPr/>
        <p:txBody>
          <a:bodyPr/>
          <a:lstStyle/>
          <a:p>
            <a:r>
              <a:rPr lang="en-US" dirty="0"/>
              <a:t>Why Subsystem Symmetries?</a:t>
            </a:r>
          </a:p>
        </p:txBody>
      </p:sp>
      <p:sp>
        <p:nvSpPr>
          <p:cNvPr id="3" name="TextBox 2">
            <a:extLst>
              <a:ext uri="{FF2B5EF4-FFF2-40B4-BE49-F238E27FC236}">
                <a16:creationId xmlns:a16="http://schemas.microsoft.com/office/drawing/2014/main" id="{1028DC22-2BB8-A6AA-3401-C3291B992258}"/>
              </a:ext>
            </a:extLst>
          </p:cNvPr>
          <p:cNvSpPr txBox="1"/>
          <p:nvPr/>
        </p:nvSpPr>
        <p:spPr>
          <a:xfrm>
            <a:off x="1310640" y="2316480"/>
            <a:ext cx="9860280" cy="1754326"/>
          </a:xfrm>
          <a:prstGeom prst="rect">
            <a:avLst/>
          </a:prstGeom>
          <a:noFill/>
        </p:spPr>
        <p:txBody>
          <a:bodyPr wrap="square" rtlCol="0">
            <a:spAutoFit/>
          </a:bodyPr>
          <a:lstStyle/>
          <a:p>
            <a:r>
              <a:rPr lang="en-US" sz="3600" dirty="0"/>
              <a:t>Field theories with subsystem symmetries violate dearly held notions of decoupling of UV and IR physics.</a:t>
            </a:r>
          </a:p>
        </p:txBody>
      </p:sp>
      <p:sp>
        <p:nvSpPr>
          <p:cNvPr id="4" name="TextBox 3">
            <a:extLst>
              <a:ext uri="{FF2B5EF4-FFF2-40B4-BE49-F238E27FC236}">
                <a16:creationId xmlns:a16="http://schemas.microsoft.com/office/drawing/2014/main" id="{8F91FCFC-5F1A-5D11-D994-059BA4377D45}"/>
              </a:ext>
            </a:extLst>
          </p:cNvPr>
          <p:cNvSpPr txBox="1"/>
          <p:nvPr/>
        </p:nvSpPr>
        <p:spPr>
          <a:xfrm>
            <a:off x="3307080" y="5029200"/>
            <a:ext cx="7071360" cy="646331"/>
          </a:xfrm>
          <a:prstGeom prst="rect">
            <a:avLst/>
          </a:prstGeom>
          <a:noFill/>
        </p:spPr>
        <p:txBody>
          <a:bodyPr wrap="square" rtlCol="0">
            <a:spAutoFit/>
          </a:bodyPr>
          <a:lstStyle/>
          <a:p>
            <a:r>
              <a:rPr lang="en-US" sz="3600" dirty="0">
                <a:solidFill>
                  <a:srgbClr val="FF0000"/>
                </a:solidFill>
              </a:rPr>
              <a:t>Peculiarity or Paradigm Shift? </a:t>
            </a:r>
          </a:p>
        </p:txBody>
      </p:sp>
    </p:spTree>
    <p:extLst>
      <p:ext uri="{BB962C8B-B14F-4D97-AF65-F5344CB8AC3E}">
        <p14:creationId xmlns:p14="http://schemas.microsoft.com/office/powerpoint/2010/main" val="193730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671C52-F451-08E7-48B4-23117E0F5B3E}"/>
              </a:ext>
            </a:extLst>
          </p:cNvPr>
          <p:cNvSpPr>
            <a:spLocks noGrp="1"/>
          </p:cNvSpPr>
          <p:nvPr>
            <p:ph type="title"/>
          </p:nvPr>
        </p:nvSpPr>
        <p:spPr/>
        <p:txBody>
          <a:bodyPr/>
          <a:lstStyle/>
          <a:p>
            <a:r>
              <a:rPr lang="en-US" dirty="0"/>
              <a:t>Correlation functions and Symmetry breaking</a:t>
            </a:r>
          </a:p>
        </p:txBody>
      </p:sp>
      <p:sp>
        <p:nvSpPr>
          <p:cNvPr id="5" name="Text Placeholder 4">
            <a:extLst>
              <a:ext uri="{FF2B5EF4-FFF2-40B4-BE49-F238E27FC236}">
                <a16:creationId xmlns:a16="http://schemas.microsoft.com/office/drawing/2014/main" id="{3C046C6B-FDFC-2036-F87D-A12CA89F29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926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7B600-771F-4CFC-A7C9-47D825E2F9C7}"/>
              </a:ext>
            </a:extLst>
          </p:cNvPr>
          <p:cNvSpPr>
            <a:spLocks noGrp="1"/>
          </p:cNvSpPr>
          <p:nvPr>
            <p:ph type="title"/>
          </p:nvPr>
        </p:nvSpPr>
        <p:spPr/>
        <p:txBody>
          <a:bodyPr/>
          <a:lstStyle/>
          <a:p>
            <a:r>
              <a:rPr lang="en-US" dirty="0"/>
              <a:t>Coleman-</a:t>
            </a:r>
            <a:r>
              <a:rPr lang="en-US" dirty="0" err="1"/>
              <a:t>Mermin</a:t>
            </a:r>
            <a:r>
              <a:rPr lang="en-US" dirty="0"/>
              <a:t>-Wagner for subsystems:</a:t>
            </a:r>
          </a:p>
        </p:txBody>
      </p:sp>
      <p:sp>
        <p:nvSpPr>
          <p:cNvPr id="4" name="TextBox 3">
            <a:extLst>
              <a:ext uri="{FF2B5EF4-FFF2-40B4-BE49-F238E27FC236}">
                <a16:creationId xmlns:a16="http://schemas.microsoft.com/office/drawing/2014/main" id="{7675908C-0AF3-409F-9E04-47CB69D87841}"/>
              </a:ext>
            </a:extLst>
          </p:cNvPr>
          <p:cNvSpPr txBox="1"/>
          <p:nvPr/>
        </p:nvSpPr>
        <p:spPr>
          <a:xfrm>
            <a:off x="925920" y="1962783"/>
            <a:ext cx="2366097" cy="461665"/>
          </a:xfrm>
          <a:prstGeom prst="rect">
            <a:avLst/>
          </a:prstGeom>
          <a:noFill/>
        </p:spPr>
        <p:txBody>
          <a:bodyPr wrap="none" rtlCol="0">
            <a:spAutoFit/>
          </a:bodyPr>
          <a:lstStyle/>
          <a:p>
            <a:r>
              <a:rPr lang="en-US" sz="2400" dirty="0">
                <a:solidFill>
                  <a:srgbClr val="92D050"/>
                </a:solidFill>
              </a:rPr>
              <a:t>Batista/</a:t>
            </a:r>
            <a:r>
              <a:rPr lang="en-US" sz="2400" dirty="0" err="1">
                <a:solidFill>
                  <a:srgbClr val="92D050"/>
                </a:solidFill>
              </a:rPr>
              <a:t>Nussinov</a:t>
            </a:r>
            <a:r>
              <a:rPr lang="en-US" sz="2400" dirty="0">
                <a:solidFill>
                  <a:srgbClr val="92D050"/>
                </a:solidFill>
              </a:rPr>
              <a:t>:</a:t>
            </a:r>
          </a:p>
        </p:txBody>
      </p:sp>
      <p:sp>
        <p:nvSpPr>
          <p:cNvPr id="5" name="TextBox 4">
            <a:extLst>
              <a:ext uri="{FF2B5EF4-FFF2-40B4-BE49-F238E27FC236}">
                <a16:creationId xmlns:a16="http://schemas.microsoft.com/office/drawing/2014/main" id="{762DF586-3A25-4690-B394-123837877AAB}"/>
              </a:ext>
            </a:extLst>
          </p:cNvPr>
          <p:cNvSpPr txBox="1"/>
          <p:nvPr/>
        </p:nvSpPr>
        <p:spPr>
          <a:xfrm>
            <a:off x="1557660" y="3008657"/>
            <a:ext cx="9796140" cy="954107"/>
          </a:xfrm>
          <a:prstGeom prst="rect">
            <a:avLst/>
          </a:prstGeom>
          <a:noFill/>
        </p:spPr>
        <p:txBody>
          <a:bodyPr wrap="square" rtlCol="0">
            <a:spAutoFit/>
          </a:bodyPr>
          <a:lstStyle/>
          <a:p>
            <a:r>
              <a:rPr lang="en-US" sz="2800" dirty="0"/>
              <a:t>A subsystem symmetry acting on d+1 dimensional defects obeys</a:t>
            </a:r>
          </a:p>
          <a:p>
            <a:r>
              <a:rPr lang="en-US" sz="2800" dirty="0"/>
              <a:t>the same theorems as a QFT in d+1 dimensions.</a:t>
            </a:r>
          </a:p>
        </p:txBody>
      </p:sp>
      <p:sp>
        <p:nvSpPr>
          <p:cNvPr id="6" name="TextBox 5">
            <a:extLst>
              <a:ext uri="{FF2B5EF4-FFF2-40B4-BE49-F238E27FC236}">
                <a16:creationId xmlns:a16="http://schemas.microsoft.com/office/drawing/2014/main" id="{8A6A9D2D-6542-4B84-B263-EF8EC5DC04C3}"/>
              </a:ext>
            </a:extLst>
          </p:cNvPr>
          <p:cNvSpPr txBox="1"/>
          <p:nvPr/>
        </p:nvSpPr>
        <p:spPr>
          <a:xfrm>
            <a:off x="1557660" y="4579698"/>
            <a:ext cx="10120591" cy="954107"/>
          </a:xfrm>
          <a:prstGeom prst="rect">
            <a:avLst/>
          </a:prstGeom>
          <a:noFill/>
        </p:spPr>
        <p:txBody>
          <a:bodyPr wrap="none" rtlCol="0">
            <a:spAutoFit/>
          </a:bodyPr>
          <a:lstStyle/>
          <a:p>
            <a:r>
              <a:rPr lang="en-US" sz="2800" dirty="0"/>
              <a:t>In particular, </a:t>
            </a:r>
            <a:r>
              <a:rPr lang="en-US" sz="2800" dirty="0" err="1"/>
              <a:t>Mermin</a:t>
            </a:r>
            <a:r>
              <a:rPr lang="en-US" sz="2800" dirty="0"/>
              <a:t>/Wagner tells us we need at least 2+1 </a:t>
            </a:r>
          </a:p>
          <a:p>
            <a:r>
              <a:rPr lang="en-US" sz="2800" dirty="0"/>
              <a:t>dimensional subsystem symmetries to break continuous symmetries.</a:t>
            </a:r>
          </a:p>
        </p:txBody>
      </p:sp>
    </p:spTree>
    <p:extLst>
      <p:ext uri="{BB962C8B-B14F-4D97-AF65-F5344CB8AC3E}">
        <p14:creationId xmlns:p14="http://schemas.microsoft.com/office/powerpoint/2010/main" val="3230582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50DC8-3579-4D6B-BF10-158BC57E3428}"/>
              </a:ext>
            </a:extLst>
          </p:cNvPr>
          <p:cNvSpPr>
            <a:spLocks noGrp="1"/>
          </p:cNvSpPr>
          <p:nvPr>
            <p:ph type="title"/>
          </p:nvPr>
        </p:nvSpPr>
        <p:spPr/>
        <p:txBody>
          <a:bodyPr/>
          <a:lstStyle/>
          <a:p>
            <a:r>
              <a:rPr lang="en-US" dirty="0"/>
              <a:t>Diagnosing symmetry breaking</a:t>
            </a:r>
          </a:p>
        </p:txBody>
      </p:sp>
      <p:sp>
        <p:nvSpPr>
          <p:cNvPr id="3" name="TextBox 2">
            <a:extLst>
              <a:ext uri="{FF2B5EF4-FFF2-40B4-BE49-F238E27FC236}">
                <a16:creationId xmlns:a16="http://schemas.microsoft.com/office/drawing/2014/main" id="{1BE5AC10-8D49-4D46-812D-8A9E9D836C95}"/>
              </a:ext>
            </a:extLst>
          </p:cNvPr>
          <p:cNvSpPr txBox="1"/>
          <p:nvPr/>
        </p:nvSpPr>
        <p:spPr>
          <a:xfrm>
            <a:off x="1463040" y="1690688"/>
            <a:ext cx="9542292" cy="523220"/>
          </a:xfrm>
          <a:prstGeom prst="rect">
            <a:avLst/>
          </a:prstGeom>
          <a:noFill/>
        </p:spPr>
        <p:txBody>
          <a:bodyPr wrap="none" rtlCol="0">
            <a:spAutoFit/>
          </a:bodyPr>
          <a:lstStyle/>
          <a:p>
            <a:r>
              <a:rPr lang="en-US" sz="2800" dirty="0"/>
              <a:t>A more reliable diagnostic of symmetry breaking are correlators:</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A9DBC39-7BE1-4565-8993-1ADCC413876D}"/>
                  </a:ext>
                </a:extLst>
              </p:cNvPr>
              <p:cNvSpPr txBox="1"/>
              <p:nvPr/>
            </p:nvSpPr>
            <p:spPr>
              <a:xfrm>
                <a:off x="2690837" y="2671274"/>
                <a:ext cx="3649011" cy="137563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800" i="1" smtClean="0">
                              <a:latin typeface="Cambria Math" panose="02040503050406030204" pitchFamily="18" charset="0"/>
                            </a:rPr>
                          </m:ctrlPr>
                        </m:dPr>
                        <m:e>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𝑂</m:t>
                              </m:r>
                            </m:e>
                            <m:sup>
                              <m:r>
                                <a:rPr lang="en-US" sz="2800" i="1" smtClean="0">
                                  <a:latin typeface="Cambria Math" panose="02040503050406030204" pitchFamily="18" charset="0"/>
                                  <a:ea typeface="Cambria Math" panose="02040503050406030204" pitchFamily="18" charset="0"/>
                                </a:rPr>
                                <m:t>†</m:t>
                              </m:r>
                            </m:sup>
                          </m:sSup>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𝑟</m:t>
                              </m:r>
                            </m:e>
                          </m:d>
                          <m:r>
                            <a:rPr lang="en-US" sz="2800" b="0" i="1" smtClean="0">
                              <a:latin typeface="Cambria Math" panose="02040503050406030204" pitchFamily="18" charset="0"/>
                              <a:ea typeface="Cambria Math" panose="02040503050406030204" pitchFamily="18" charset="0"/>
                            </a:rPr>
                            <m:t>𝑂</m:t>
                          </m:r>
                          <m:r>
                            <a:rPr lang="en-US" sz="2800" b="0" i="1" smtClean="0">
                              <a:latin typeface="Cambria Math" panose="02040503050406030204" pitchFamily="18" charset="0"/>
                              <a:ea typeface="Cambria Math" panose="02040503050406030204" pitchFamily="18" charset="0"/>
                            </a:rPr>
                            <m:t>(0)</m:t>
                          </m:r>
                        </m:e>
                      </m:d>
                      <m:r>
                        <a:rPr lang="en-US" sz="2800" b="0" i="1" smtClean="0">
                          <a:latin typeface="Cambria Math" panose="02040503050406030204" pitchFamily="18" charset="0"/>
                        </a:rPr>
                        <m:t> </m:t>
                      </m:r>
                      <m:groupChr>
                        <m:groupChrPr>
                          <m:chr m:val="→"/>
                          <m:pos m:val="top"/>
                          <m:ctrlPr>
                            <a:rPr lang="en-US" sz="2800" b="0" i="1" smtClean="0">
                              <a:latin typeface="Cambria Math" panose="02040503050406030204" pitchFamily="18" charset="0"/>
                            </a:rPr>
                          </m:ctrlPr>
                        </m:groupChrPr>
                        <m:e>
                          <m:r>
                            <m:rPr>
                              <m:brk m:alnAt="1"/>
                            </m:rPr>
                            <a:rPr lang="en-US" sz="2800" b="0" i="1" smtClean="0">
                              <a:latin typeface="Cambria Math" panose="02040503050406030204" pitchFamily="18" charset="0"/>
                            </a:rPr>
                            <m:t>𝑟</m:t>
                          </m:r>
                          <m:groupChr>
                            <m:groupChrPr>
                              <m:chr m:val="→"/>
                              <m:pos m:val="top"/>
                              <m:ctrlPr>
                                <a:rPr lang="en-US" sz="2800" b="0" i="1" smtClean="0">
                                  <a:latin typeface="Cambria Math" panose="02040503050406030204" pitchFamily="18" charset="0"/>
                                </a:rPr>
                              </m:ctrlPr>
                            </m:groupChrPr>
                            <m:e/>
                          </m:groupChr>
                          <m:r>
                            <m:rPr>
                              <m:brk m:alnAt="1"/>
                            </m:rPr>
                            <a:rPr lang="en-US" sz="2800" b="0" i="1" smtClean="0">
                              <a:latin typeface="Cambria Math" panose="02040503050406030204" pitchFamily="18" charset="0"/>
                              <a:ea typeface="Cambria Math" panose="02040503050406030204" pitchFamily="18" charset="0"/>
                            </a:rPr>
                            <m:t>∞</m:t>
                          </m:r>
                        </m:e>
                      </m:groupChr>
                      <m:r>
                        <a:rPr lang="en-US" sz="2800" b="0" i="1" smtClean="0">
                          <a:latin typeface="Cambria Math" panose="02040503050406030204" pitchFamily="18" charset="0"/>
                        </a:rPr>
                        <m:t> </m:t>
                      </m:r>
                      <m:d>
                        <m:dPr>
                          <m:begChr m:val="{"/>
                          <m:endChr m:val=""/>
                          <m:ctrlPr>
                            <a:rPr lang="en-US" sz="2800" b="0" i="1" smtClean="0">
                              <a:latin typeface="Cambria Math" panose="02040503050406030204" pitchFamily="18" charset="0"/>
                            </a:rPr>
                          </m:ctrlPr>
                        </m:dPr>
                        <m:e>
                          <m:m>
                            <m:mPr>
                              <m:mcs>
                                <m:mc>
                                  <m:mcPr>
                                    <m:count m:val="1"/>
                                    <m:mcJc m:val="center"/>
                                  </m:mcPr>
                                </m:mc>
                              </m:mcs>
                              <m:ctrlPr>
                                <a:rPr lang="en-US" sz="2800" b="0" i="1" smtClean="0">
                                  <a:latin typeface="Cambria Math" panose="02040503050406030204" pitchFamily="18" charset="0"/>
                                </a:rPr>
                              </m:ctrlPr>
                            </m:mPr>
                            <m:mr>
                              <m:e>
                                <m:r>
                                  <m:rPr>
                                    <m:brk m:alnAt="7"/>
                                  </m:rPr>
                                  <a:rPr lang="en-US" sz="2800" b="0" i="1" smtClean="0">
                                    <a:latin typeface="Cambria Math" panose="02040503050406030204" pitchFamily="18" charset="0"/>
                                  </a:rPr>
                                  <m:t>=</m:t>
                                </m:r>
                                <m:r>
                                  <a:rPr lang="en-US" sz="2800" b="0" i="1" smtClean="0">
                                    <a:latin typeface="Cambria Math" panose="02040503050406030204" pitchFamily="18" charset="0"/>
                                  </a:rPr>
                                  <m:t>0</m:t>
                                </m:r>
                              </m:e>
                            </m:mr>
                            <m:mr>
                              <m:e/>
                            </m:mr>
                            <m:mr>
                              <m:e>
                                <m:r>
                                  <a:rPr lang="en-US" sz="2800" b="0" i="1" smtClean="0">
                                    <a:latin typeface="Cambria Math" panose="02040503050406030204" pitchFamily="18" charset="0"/>
                                    <a:ea typeface="Cambria Math" panose="02040503050406030204" pitchFamily="18" charset="0"/>
                                  </a:rPr>
                                  <m:t>≠0</m:t>
                                </m:r>
                              </m:e>
                            </m:mr>
                          </m:m>
                        </m:e>
                      </m:d>
                    </m:oMath>
                  </m:oMathPara>
                </a14:m>
                <a:endParaRPr lang="en-US" sz="2800" dirty="0"/>
              </a:p>
            </p:txBody>
          </p:sp>
        </mc:Choice>
        <mc:Fallback xmlns="">
          <p:sp>
            <p:nvSpPr>
              <p:cNvPr id="5" name="TextBox 4">
                <a:extLst>
                  <a:ext uri="{FF2B5EF4-FFF2-40B4-BE49-F238E27FC236}">
                    <a16:creationId xmlns:a16="http://schemas.microsoft.com/office/drawing/2014/main" id="{CA9DBC39-7BE1-4565-8993-1ADCC413876D}"/>
                  </a:ext>
                </a:extLst>
              </p:cNvPr>
              <p:cNvSpPr txBox="1">
                <a:spLocks noRot="1" noChangeAspect="1" noMove="1" noResize="1" noEditPoints="1" noAdjustHandles="1" noChangeArrowheads="1" noChangeShapeType="1" noTextEdit="1"/>
              </p:cNvSpPr>
              <p:nvPr/>
            </p:nvSpPr>
            <p:spPr>
              <a:xfrm>
                <a:off x="2690837" y="2671274"/>
                <a:ext cx="3649011" cy="1375633"/>
              </a:xfrm>
              <a:prstGeom prst="rect">
                <a:avLst/>
              </a:prstGeom>
              <a:blipFill>
                <a:blip r:embed="rId2"/>
                <a:stretch>
                  <a:fillRect/>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80E70C19-7635-4760-B0B9-DA73498B2F77}"/>
              </a:ext>
            </a:extLst>
          </p:cNvPr>
          <p:cNvSpPr txBox="1"/>
          <p:nvPr/>
        </p:nvSpPr>
        <p:spPr>
          <a:xfrm>
            <a:off x="7157884" y="2671274"/>
            <a:ext cx="2760692" cy="461665"/>
          </a:xfrm>
          <a:prstGeom prst="rect">
            <a:avLst/>
          </a:prstGeom>
          <a:noFill/>
        </p:spPr>
        <p:txBody>
          <a:bodyPr wrap="none" rtlCol="0">
            <a:spAutoFit/>
          </a:bodyPr>
          <a:lstStyle/>
          <a:p>
            <a:r>
              <a:rPr lang="en-US" sz="2400" b="1" dirty="0"/>
              <a:t>symmetry unbroken</a:t>
            </a:r>
          </a:p>
        </p:txBody>
      </p:sp>
      <p:sp>
        <p:nvSpPr>
          <p:cNvPr id="7" name="TextBox 6">
            <a:extLst>
              <a:ext uri="{FF2B5EF4-FFF2-40B4-BE49-F238E27FC236}">
                <a16:creationId xmlns:a16="http://schemas.microsoft.com/office/drawing/2014/main" id="{686BDAFF-67D6-4C8F-AAE6-4EC2AA519671}"/>
              </a:ext>
            </a:extLst>
          </p:cNvPr>
          <p:cNvSpPr txBox="1"/>
          <p:nvPr/>
        </p:nvSpPr>
        <p:spPr>
          <a:xfrm>
            <a:off x="7157884" y="3585100"/>
            <a:ext cx="2430474" cy="461665"/>
          </a:xfrm>
          <a:prstGeom prst="rect">
            <a:avLst/>
          </a:prstGeom>
          <a:noFill/>
        </p:spPr>
        <p:txBody>
          <a:bodyPr wrap="none" rtlCol="0">
            <a:spAutoFit/>
          </a:bodyPr>
          <a:lstStyle/>
          <a:p>
            <a:r>
              <a:rPr lang="en-US" sz="2400" b="1" dirty="0"/>
              <a:t>symmetry broken</a:t>
            </a:r>
          </a:p>
        </p:txBody>
      </p:sp>
      <p:sp>
        <p:nvSpPr>
          <p:cNvPr id="8" name="TextBox 7">
            <a:extLst>
              <a:ext uri="{FF2B5EF4-FFF2-40B4-BE49-F238E27FC236}">
                <a16:creationId xmlns:a16="http://schemas.microsoft.com/office/drawing/2014/main" id="{DD038A16-7E5C-4A9F-B203-2FCC922F00E2}"/>
              </a:ext>
            </a:extLst>
          </p:cNvPr>
          <p:cNvSpPr txBox="1"/>
          <p:nvPr/>
        </p:nvSpPr>
        <p:spPr>
          <a:xfrm>
            <a:off x="1464411" y="4511621"/>
            <a:ext cx="10572574" cy="523220"/>
          </a:xfrm>
          <a:prstGeom prst="rect">
            <a:avLst/>
          </a:prstGeom>
          <a:noFill/>
        </p:spPr>
        <p:txBody>
          <a:bodyPr wrap="none" rtlCol="0">
            <a:spAutoFit/>
          </a:bodyPr>
          <a:lstStyle/>
          <a:p>
            <a:r>
              <a:rPr lang="en-US" sz="2800" dirty="0">
                <a:solidFill>
                  <a:srgbClr val="FF0000"/>
                </a:solidFill>
              </a:rPr>
              <a:t>O is operator charged under symmetry! Correlator itself charge neutral.</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3B7F6B24-FB74-4A36-9062-C480E9C5E7D5}"/>
                  </a:ext>
                </a:extLst>
              </p:cNvPr>
              <p:cNvSpPr txBox="1"/>
              <p:nvPr/>
            </p:nvSpPr>
            <p:spPr>
              <a:xfrm>
                <a:off x="2602346" y="5558061"/>
                <a:ext cx="4887043" cy="5949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800" i="1" smtClean="0">
                              <a:latin typeface="Cambria Math" panose="02040503050406030204" pitchFamily="18" charset="0"/>
                            </a:rPr>
                          </m:ctrlPr>
                        </m:dPr>
                        <m:e>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𝑂</m:t>
                              </m:r>
                            </m:e>
                            <m:sup>
                              <m:r>
                                <a:rPr lang="en-US" sz="2800" i="1" smtClean="0">
                                  <a:latin typeface="Cambria Math" panose="02040503050406030204" pitchFamily="18" charset="0"/>
                                  <a:ea typeface="Cambria Math" panose="02040503050406030204" pitchFamily="18" charset="0"/>
                                </a:rPr>
                                <m:t>†</m:t>
                              </m:r>
                            </m:sup>
                          </m:sSup>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𝑟</m:t>
                              </m:r>
                            </m:e>
                          </m:d>
                          <m:r>
                            <a:rPr lang="en-US" sz="2800" b="0" i="1" smtClean="0">
                              <a:latin typeface="Cambria Math" panose="02040503050406030204" pitchFamily="18" charset="0"/>
                            </a:rPr>
                            <m:t>𝑂</m:t>
                          </m:r>
                          <m:r>
                            <a:rPr lang="en-US" sz="2800" b="0" i="1" smtClean="0">
                              <a:latin typeface="Cambria Math" panose="02040503050406030204" pitchFamily="18" charset="0"/>
                            </a:rPr>
                            <m:t>(0)</m:t>
                          </m:r>
                        </m:e>
                      </m:d>
                      <m:r>
                        <a:rPr lang="en-US" sz="2800" b="0" i="1" smtClean="0">
                          <a:latin typeface="Cambria Math" panose="02040503050406030204" pitchFamily="18" charset="0"/>
                        </a:rPr>
                        <m:t> </m:t>
                      </m:r>
                      <m:groupChr>
                        <m:groupChrPr>
                          <m:chr m:val="→"/>
                          <m:pos m:val="top"/>
                          <m:ctrlPr>
                            <a:rPr lang="en-US" sz="2800" b="0" i="1" smtClean="0">
                              <a:latin typeface="Cambria Math" panose="02040503050406030204" pitchFamily="18" charset="0"/>
                            </a:rPr>
                          </m:ctrlPr>
                        </m:groupChrPr>
                        <m:e/>
                      </m:groupChr>
                      <m:r>
                        <a:rPr lang="en-US" sz="2800" b="0" i="1" smtClean="0">
                          <a:latin typeface="Cambria Math" panose="02040503050406030204" pitchFamily="18" charset="0"/>
                        </a:rPr>
                        <m:t> </m:t>
                      </m:r>
                      <m:d>
                        <m:dPr>
                          <m:begChr m:val="⟨"/>
                          <m:endChr m:val="⟩"/>
                          <m:ctrlPr>
                            <a:rPr lang="en-US" sz="2800" b="0" i="1" smtClean="0">
                              <a:latin typeface="Cambria Math" panose="02040503050406030204" pitchFamily="18" charset="0"/>
                            </a:rPr>
                          </m:ctrlPr>
                        </m:dPr>
                        <m:e>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𝑂</m:t>
                              </m:r>
                            </m:e>
                            <m:sup>
                              <m:r>
                                <a:rPr lang="en-US" sz="2800" b="0" i="1" smtClean="0">
                                  <a:latin typeface="Cambria Math" panose="02040503050406030204" pitchFamily="18" charset="0"/>
                                  <a:ea typeface="Cambria Math" panose="02040503050406030204" pitchFamily="18" charset="0"/>
                                </a:rPr>
                                <m:t>†</m:t>
                              </m:r>
                            </m:sup>
                          </m:sSup>
                          <m:r>
                            <a:rPr lang="en-US" sz="2800" b="0" i="1" smtClean="0">
                              <a:latin typeface="Cambria Math" panose="02040503050406030204" pitchFamily="18" charset="0"/>
                            </a:rPr>
                            <m:t>(</m:t>
                          </m:r>
                          <m:r>
                            <a:rPr lang="en-US" sz="2800" b="0" i="1" smtClean="0">
                              <a:latin typeface="Cambria Math" panose="02040503050406030204" pitchFamily="18" charset="0"/>
                            </a:rPr>
                            <m:t>𝑟</m:t>
                          </m:r>
                          <m:r>
                            <a:rPr lang="en-US" sz="2800" b="0" i="1" smtClean="0">
                              <a:latin typeface="Cambria Math" panose="02040503050406030204" pitchFamily="18" charset="0"/>
                            </a:rPr>
                            <m:t>)</m:t>
                          </m:r>
                        </m:e>
                      </m:d>
                      <m:r>
                        <a:rPr lang="en-US" sz="2800" b="0" i="1" smtClean="0">
                          <a:latin typeface="Cambria Math" panose="02040503050406030204" pitchFamily="18" charset="0"/>
                        </a:rPr>
                        <m:t> </m:t>
                      </m:r>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𝑂</m:t>
                          </m:r>
                          <m:r>
                            <a:rPr lang="en-US" sz="2800" b="0" i="1" smtClean="0">
                              <a:latin typeface="Cambria Math" panose="02040503050406030204" pitchFamily="18" charset="0"/>
                            </a:rPr>
                            <m:t>(0)</m:t>
                          </m:r>
                        </m:e>
                      </m:d>
                    </m:oMath>
                  </m:oMathPara>
                </a14:m>
                <a:endParaRPr lang="en-US" sz="2800" dirty="0"/>
              </a:p>
            </p:txBody>
          </p:sp>
        </mc:Choice>
        <mc:Fallback xmlns="">
          <p:sp>
            <p:nvSpPr>
              <p:cNvPr id="9" name="TextBox 8">
                <a:extLst>
                  <a:ext uri="{FF2B5EF4-FFF2-40B4-BE49-F238E27FC236}">
                    <a16:creationId xmlns:a16="http://schemas.microsoft.com/office/drawing/2014/main" id="{3B7F6B24-FB74-4A36-9062-C480E9C5E7D5}"/>
                  </a:ext>
                </a:extLst>
              </p:cNvPr>
              <p:cNvSpPr txBox="1">
                <a:spLocks noRot="1" noChangeAspect="1" noMove="1" noResize="1" noEditPoints="1" noAdjustHandles="1" noChangeArrowheads="1" noChangeShapeType="1" noTextEdit="1"/>
              </p:cNvSpPr>
              <p:nvPr/>
            </p:nvSpPr>
            <p:spPr>
              <a:xfrm>
                <a:off x="2602346" y="5558061"/>
                <a:ext cx="4887043" cy="594906"/>
              </a:xfrm>
              <a:prstGeom prst="rect">
                <a:avLst/>
              </a:prstGeom>
              <a:blipFill>
                <a:blip r:embed="rId3"/>
                <a:stretch>
                  <a:fillRect/>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823AD84E-543B-4CB7-8E65-56405EC30D2B}"/>
              </a:ext>
            </a:extLst>
          </p:cNvPr>
          <p:cNvSpPr txBox="1"/>
          <p:nvPr/>
        </p:nvSpPr>
        <p:spPr>
          <a:xfrm>
            <a:off x="8538230" y="5456903"/>
            <a:ext cx="1653145" cy="523220"/>
          </a:xfrm>
          <a:prstGeom prst="rect">
            <a:avLst/>
          </a:prstGeom>
          <a:noFill/>
        </p:spPr>
        <p:txBody>
          <a:bodyPr wrap="none" rtlCol="0">
            <a:spAutoFit/>
          </a:bodyPr>
          <a:lstStyle/>
          <a:p>
            <a:r>
              <a:rPr lang="en-US" sz="2800" dirty="0"/>
              <a:t>by locality</a:t>
            </a:r>
          </a:p>
        </p:txBody>
      </p:sp>
      <p:sp>
        <p:nvSpPr>
          <p:cNvPr id="11" name="TextBox 10">
            <a:extLst>
              <a:ext uri="{FF2B5EF4-FFF2-40B4-BE49-F238E27FC236}">
                <a16:creationId xmlns:a16="http://schemas.microsoft.com/office/drawing/2014/main" id="{D690743C-A1E9-44CF-BDFE-6709BB34369B}"/>
              </a:ext>
            </a:extLst>
          </p:cNvPr>
          <p:cNvSpPr txBox="1"/>
          <p:nvPr/>
        </p:nvSpPr>
        <p:spPr>
          <a:xfrm>
            <a:off x="1463040" y="6215340"/>
            <a:ext cx="8016810" cy="523220"/>
          </a:xfrm>
          <a:prstGeom prst="rect">
            <a:avLst/>
          </a:prstGeom>
          <a:noFill/>
        </p:spPr>
        <p:txBody>
          <a:bodyPr wrap="none" rtlCol="0">
            <a:spAutoFit/>
          </a:bodyPr>
          <a:lstStyle/>
          <a:p>
            <a:r>
              <a:rPr lang="en-US" sz="2800" dirty="0">
                <a:solidFill>
                  <a:srgbClr val="FF0000"/>
                </a:solidFill>
              </a:rPr>
              <a:t>Non-vanishing correlators indicates non-vanishing </a:t>
            </a:r>
            <a:r>
              <a:rPr lang="en-US" sz="2800" dirty="0" err="1">
                <a:solidFill>
                  <a:srgbClr val="FF0000"/>
                </a:solidFill>
              </a:rPr>
              <a:t>vev</a:t>
            </a:r>
            <a:r>
              <a:rPr lang="en-US" sz="2800" dirty="0">
                <a:solidFill>
                  <a:srgbClr val="FF0000"/>
                </a:solidFill>
              </a:rPr>
              <a:t>.</a:t>
            </a:r>
          </a:p>
        </p:txBody>
      </p:sp>
    </p:spTree>
    <p:extLst>
      <p:ext uri="{BB962C8B-B14F-4D97-AF65-F5344CB8AC3E}">
        <p14:creationId xmlns:p14="http://schemas.microsoft.com/office/powerpoint/2010/main" val="330162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C797A-9613-A0E6-35F0-1F57F6B770CF}"/>
              </a:ext>
            </a:extLst>
          </p:cNvPr>
          <p:cNvSpPr>
            <a:spLocks noGrp="1"/>
          </p:cNvSpPr>
          <p:nvPr>
            <p:ph type="title"/>
          </p:nvPr>
        </p:nvSpPr>
        <p:spPr/>
        <p:txBody>
          <a:bodyPr/>
          <a:lstStyle/>
          <a:p>
            <a:r>
              <a:rPr lang="en-US" dirty="0"/>
              <a:t>Results on symmetry breaking</a:t>
            </a:r>
          </a:p>
        </p:txBody>
      </p:sp>
      <p:sp>
        <p:nvSpPr>
          <p:cNvPr id="3" name="TextBox 2">
            <a:extLst>
              <a:ext uri="{FF2B5EF4-FFF2-40B4-BE49-F238E27FC236}">
                <a16:creationId xmlns:a16="http://schemas.microsoft.com/office/drawing/2014/main" id="{62863D52-4D54-CB9D-2736-DAEAC04B1E3A}"/>
              </a:ext>
            </a:extLst>
          </p:cNvPr>
          <p:cNvSpPr txBox="1"/>
          <p:nvPr/>
        </p:nvSpPr>
        <p:spPr>
          <a:xfrm>
            <a:off x="838200" y="1690688"/>
            <a:ext cx="11216640" cy="5509200"/>
          </a:xfrm>
          <a:prstGeom prst="rect">
            <a:avLst/>
          </a:prstGeom>
          <a:noFill/>
        </p:spPr>
        <p:txBody>
          <a:bodyPr wrap="square" rtlCol="0">
            <a:spAutoFit/>
          </a:bodyPr>
          <a:lstStyle/>
          <a:p>
            <a:pPr marL="285750" indent="-285750">
              <a:buFont typeface="Arial" panose="020B0604020202020204" pitchFamily="34" charset="0"/>
              <a:buChar char="•"/>
            </a:pPr>
            <a:r>
              <a:rPr lang="en-US" sz="3200" dirty="0"/>
              <a:t>simplest correlation function here is 4-pt function on plaquette</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for basic </a:t>
            </a:r>
            <a:r>
              <a:rPr lang="en-US" sz="3200" dirty="0" err="1"/>
              <a:t>Seiberg</a:t>
            </a:r>
            <a:r>
              <a:rPr lang="en-US" sz="3200" dirty="0"/>
              <a:t>-Shao like theories symmetry NOT broken, even if allowed</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continuum theory UV divergences can not be regulated locally </a:t>
            </a:r>
            <a:r>
              <a:rPr lang="en-US" sz="3200" dirty="0">
                <a:solidFill>
                  <a:srgbClr val="FF0000"/>
                </a:solidFill>
              </a:rPr>
              <a:t>(UV/IR)</a:t>
            </a:r>
            <a:r>
              <a:rPr lang="en-US" sz="3200" dirty="0"/>
              <a:t>; lattice gives unambiguous results</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modified </a:t>
            </a:r>
            <a:r>
              <a:rPr lang="en-US" sz="3200" dirty="0" err="1"/>
              <a:t>Seiberg</a:t>
            </a:r>
            <a:r>
              <a:rPr lang="en-US" sz="3200" dirty="0"/>
              <a:t>-Shao theory gives symmetry breaking, when allowed</a:t>
            </a:r>
          </a:p>
          <a:p>
            <a:pPr marL="285750" indent="-285750">
              <a:buFont typeface="Arial" panose="020B0604020202020204" pitchFamily="34" charset="0"/>
              <a:buChar char="•"/>
            </a:pPr>
            <a:endParaRPr lang="en-US" sz="3200" dirty="0">
              <a:solidFill>
                <a:srgbClr val="FF0000"/>
              </a:solidFill>
            </a:endParaRPr>
          </a:p>
        </p:txBody>
      </p:sp>
      <p:sp>
        <p:nvSpPr>
          <p:cNvPr id="4" name="TextBox 3">
            <a:extLst>
              <a:ext uri="{FF2B5EF4-FFF2-40B4-BE49-F238E27FC236}">
                <a16:creationId xmlns:a16="http://schemas.microsoft.com/office/drawing/2014/main" id="{4D90DC46-9034-7C15-E940-7614BC8E9E8C}"/>
              </a:ext>
            </a:extLst>
          </p:cNvPr>
          <p:cNvSpPr txBox="1"/>
          <p:nvPr/>
        </p:nvSpPr>
        <p:spPr>
          <a:xfrm>
            <a:off x="8466826" y="4797980"/>
            <a:ext cx="3101618" cy="369332"/>
          </a:xfrm>
          <a:prstGeom prst="rect">
            <a:avLst/>
          </a:prstGeom>
          <a:noFill/>
        </p:spPr>
        <p:txBody>
          <a:bodyPr wrap="none" rtlCol="0">
            <a:spAutoFit/>
          </a:bodyPr>
          <a:lstStyle/>
          <a:p>
            <a:r>
              <a:rPr lang="en-US" dirty="0">
                <a:solidFill>
                  <a:srgbClr val="92D050"/>
                </a:solidFill>
              </a:rPr>
              <a:t>(</a:t>
            </a:r>
            <a:r>
              <a:rPr lang="en-US" dirty="0" err="1">
                <a:solidFill>
                  <a:srgbClr val="92D050"/>
                </a:solidFill>
              </a:rPr>
              <a:t>Seiberg</a:t>
            </a:r>
            <a:r>
              <a:rPr lang="en-US" dirty="0">
                <a:solidFill>
                  <a:srgbClr val="92D050"/>
                </a:solidFill>
              </a:rPr>
              <a:t>, Shao; Distler, AK, Raz)</a:t>
            </a:r>
          </a:p>
        </p:txBody>
      </p:sp>
      <p:sp>
        <p:nvSpPr>
          <p:cNvPr id="5" name="TextBox 4">
            <a:extLst>
              <a:ext uri="{FF2B5EF4-FFF2-40B4-BE49-F238E27FC236}">
                <a16:creationId xmlns:a16="http://schemas.microsoft.com/office/drawing/2014/main" id="{DAAC9C8B-1E0A-071B-60A0-961ACAFED927}"/>
              </a:ext>
            </a:extLst>
          </p:cNvPr>
          <p:cNvSpPr txBox="1"/>
          <p:nvPr/>
        </p:nvSpPr>
        <p:spPr>
          <a:xfrm>
            <a:off x="3234798" y="6308209"/>
            <a:ext cx="1715598" cy="369332"/>
          </a:xfrm>
          <a:prstGeom prst="rect">
            <a:avLst/>
          </a:prstGeom>
          <a:noFill/>
        </p:spPr>
        <p:txBody>
          <a:bodyPr wrap="none" rtlCol="0">
            <a:spAutoFit/>
          </a:bodyPr>
          <a:lstStyle/>
          <a:p>
            <a:r>
              <a:rPr lang="en-US" dirty="0">
                <a:solidFill>
                  <a:srgbClr val="92D050"/>
                </a:solidFill>
              </a:rPr>
              <a:t>(Distler</a:t>
            </a:r>
            <a:r>
              <a:rPr lang="en-US">
                <a:solidFill>
                  <a:srgbClr val="92D050"/>
                </a:solidFill>
              </a:rPr>
              <a:t>, AK, Raz)</a:t>
            </a:r>
            <a:endParaRPr lang="en-US" dirty="0">
              <a:solidFill>
                <a:srgbClr val="92D050"/>
              </a:solidFill>
            </a:endParaRPr>
          </a:p>
        </p:txBody>
      </p:sp>
    </p:spTree>
    <p:extLst>
      <p:ext uri="{BB962C8B-B14F-4D97-AF65-F5344CB8AC3E}">
        <p14:creationId xmlns:p14="http://schemas.microsoft.com/office/powerpoint/2010/main" val="64125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671C52-F451-08E7-48B4-23117E0F5B3E}"/>
              </a:ext>
            </a:extLst>
          </p:cNvPr>
          <p:cNvSpPr>
            <a:spLocks noGrp="1"/>
          </p:cNvSpPr>
          <p:nvPr>
            <p:ph type="title"/>
          </p:nvPr>
        </p:nvSpPr>
        <p:spPr/>
        <p:txBody>
          <a:bodyPr/>
          <a:lstStyle/>
          <a:p>
            <a:r>
              <a:rPr lang="en-US" dirty="0"/>
              <a:t>Foliated Field Theories</a:t>
            </a:r>
          </a:p>
        </p:txBody>
      </p:sp>
      <p:sp>
        <p:nvSpPr>
          <p:cNvPr id="5" name="Text Placeholder 4">
            <a:extLst>
              <a:ext uri="{FF2B5EF4-FFF2-40B4-BE49-F238E27FC236}">
                <a16:creationId xmlns:a16="http://schemas.microsoft.com/office/drawing/2014/main" id="{3C046C6B-FDFC-2036-F87D-A12CA89F29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22602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39C73-A81F-4F68-B83E-336E8B77E5EA}"/>
              </a:ext>
            </a:extLst>
          </p:cNvPr>
          <p:cNvSpPr>
            <a:spLocks noGrp="1"/>
          </p:cNvSpPr>
          <p:nvPr>
            <p:ph type="title"/>
          </p:nvPr>
        </p:nvSpPr>
        <p:spPr/>
        <p:txBody>
          <a:bodyPr/>
          <a:lstStyle/>
          <a:p>
            <a:r>
              <a:rPr lang="en-US" dirty="0"/>
              <a:t>Two basic approaches</a:t>
            </a:r>
          </a:p>
        </p:txBody>
      </p:sp>
      <p:sp>
        <p:nvSpPr>
          <p:cNvPr id="3" name="TextBox 2">
            <a:extLst>
              <a:ext uri="{FF2B5EF4-FFF2-40B4-BE49-F238E27FC236}">
                <a16:creationId xmlns:a16="http://schemas.microsoft.com/office/drawing/2014/main" id="{4AD8DE54-A70C-4542-9BE7-D1B7C5522990}"/>
              </a:ext>
            </a:extLst>
          </p:cNvPr>
          <p:cNvSpPr txBox="1"/>
          <p:nvPr/>
        </p:nvSpPr>
        <p:spPr>
          <a:xfrm>
            <a:off x="4224328" y="1807126"/>
            <a:ext cx="1534394" cy="461665"/>
          </a:xfrm>
          <a:prstGeom prst="rect">
            <a:avLst/>
          </a:prstGeom>
          <a:noFill/>
        </p:spPr>
        <p:txBody>
          <a:bodyPr wrap="none" rtlCol="0">
            <a:spAutoFit/>
          </a:bodyPr>
          <a:lstStyle/>
          <a:p>
            <a:r>
              <a:rPr lang="en-US" sz="2400" dirty="0">
                <a:solidFill>
                  <a:srgbClr val="92D050"/>
                </a:solidFill>
              </a:rPr>
              <a:t>(Slagle, ….)</a:t>
            </a:r>
          </a:p>
        </p:txBody>
      </p:sp>
      <p:sp>
        <p:nvSpPr>
          <p:cNvPr id="4" name="TextBox 3">
            <a:extLst>
              <a:ext uri="{FF2B5EF4-FFF2-40B4-BE49-F238E27FC236}">
                <a16:creationId xmlns:a16="http://schemas.microsoft.com/office/drawing/2014/main" id="{22EA0144-4EBD-47E9-A1E5-32A5DFB5BDC7}"/>
              </a:ext>
            </a:extLst>
          </p:cNvPr>
          <p:cNvSpPr txBox="1"/>
          <p:nvPr/>
        </p:nvSpPr>
        <p:spPr>
          <a:xfrm>
            <a:off x="479685" y="3429000"/>
            <a:ext cx="1458989" cy="646331"/>
          </a:xfrm>
          <a:prstGeom prst="rect">
            <a:avLst/>
          </a:prstGeom>
          <a:noFill/>
        </p:spPr>
        <p:txBody>
          <a:bodyPr wrap="none" rtlCol="0">
            <a:spAutoFit/>
          </a:bodyPr>
          <a:lstStyle/>
          <a:p>
            <a:r>
              <a:rPr lang="en-US" sz="3600" b="1" dirty="0"/>
              <a:t>Lattice</a:t>
            </a:r>
          </a:p>
        </p:txBody>
      </p:sp>
      <p:cxnSp>
        <p:nvCxnSpPr>
          <p:cNvPr id="6" name="Straight Arrow Connector 5">
            <a:extLst>
              <a:ext uri="{FF2B5EF4-FFF2-40B4-BE49-F238E27FC236}">
                <a16:creationId xmlns:a16="http://schemas.microsoft.com/office/drawing/2014/main" id="{D190ABE0-F416-47D7-93B0-1F4DDC584690}"/>
              </a:ext>
            </a:extLst>
          </p:cNvPr>
          <p:cNvCxnSpPr/>
          <p:nvPr/>
        </p:nvCxnSpPr>
        <p:spPr>
          <a:xfrm>
            <a:off x="2578308" y="3752165"/>
            <a:ext cx="53964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3C653D3-CE32-4412-9A7A-1088D8906DFA}"/>
              </a:ext>
            </a:extLst>
          </p:cNvPr>
          <p:cNvCxnSpPr>
            <a:cxnSpLocks/>
          </p:cNvCxnSpPr>
          <p:nvPr/>
        </p:nvCxnSpPr>
        <p:spPr>
          <a:xfrm>
            <a:off x="3822492" y="25183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7569EF7-4C37-4A7D-BF0B-AFA73C5605B3}"/>
              </a:ext>
            </a:extLst>
          </p:cNvPr>
          <p:cNvCxnSpPr>
            <a:cxnSpLocks/>
          </p:cNvCxnSpPr>
          <p:nvPr/>
        </p:nvCxnSpPr>
        <p:spPr>
          <a:xfrm>
            <a:off x="4145197" y="25183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E9B1EE-09F7-46F2-8EB2-1BA29BE9B87D}"/>
              </a:ext>
            </a:extLst>
          </p:cNvPr>
          <p:cNvCxnSpPr>
            <a:cxnSpLocks/>
          </p:cNvCxnSpPr>
          <p:nvPr/>
        </p:nvCxnSpPr>
        <p:spPr>
          <a:xfrm>
            <a:off x="4467902" y="25183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F45747E-9FB1-475C-9872-F0522B6FFACD}"/>
              </a:ext>
            </a:extLst>
          </p:cNvPr>
          <p:cNvCxnSpPr>
            <a:cxnSpLocks/>
          </p:cNvCxnSpPr>
          <p:nvPr/>
        </p:nvCxnSpPr>
        <p:spPr>
          <a:xfrm>
            <a:off x="4790607" y="25183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002D2E0-9EDF-43B1-886C-096D0494E944}"/>
              </a:ext>
            </a:extLst>
          </p:cNvPr>
          <p:cNvCxnSpPr>
            <a:cxnSpLocks/>
          </p:cNvCxnSpPr>
          <p:nvPr/>
        </p:nvCxnSpPr>
        <p:spPr>
          <a:xfrm>
            <a:off x="5113312" y="25183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7875B0A-79A2-456F-AE8C-2C32E31B5ED3}"/>
              </a:ext>
            </a:extLst>
          </p:cNvPr>
          <p:cNvCxnSpPr>
            <a:cxnSpLocks/>
          </p:cNvCxnSpPr>
          <p:nvPr/>
        </p:nvCxnSpPr>
        <p:spPr>
          <a:xfrm>
            <a:off x="5436017" y="25183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552FF20-A879-42F6-B097-FB1323C6B6B0}"/>
              </a:ext>
            </a:extLst>
          </p:cNvPr>
          <p:cNvCxnSpPr>
            <a:cxnSpLocks/>
          </p:cNvCxnSpPr>
          <p:nvPr/>
        </p:nvCxnSpPr>
        <p:spPr>
          <a:xfrm>
            <a:off x="5758722" y="25183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A46D3DA-57FB-4599-9A81-3178B2DE1C80}"/>
              </a:ext>
            </a:extLst>
          </p:cNvPr>
          <p:cNvCxnSpPr>
            <a:cxnSpLocks/>
          </p:cNvCxnSpPr>
          <p:nvPr/>
        </p:nvCxnSpPr>
        <p:spPr>
          <a:xfrm rot="5400000">
            <a:off x="4809552" y="3380282"/>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08A3F3-1649-489C-A102-51AFAC5B9A73}"/>
              </a:ext>
            </a:extLst>
          </p:cNvPr>
          <p:cNvCxnSpPr>
            <a:cxnSpLocks/>
          </p:cNvCxnSpPr>
          <p:nvPr/>
        </p:nvCxnSpPr>
        <p:spPr>
          <a:xfrm rot="5400000">
            <a:off x="4809552" y="3077564"/>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B371B2C-2B62-414C-8174-673E683E8412}"/>
              </a:ext>
            </a:extLst>
          </p:cNvPr>
          <p:cNvCxnSpPr>
            <a:cxnSpLocks/>
          </p:cNvCxnSpPr>
          <p:nvPr/>
        </p:nvCxnSpPr>
        <p:spPr>
          <a:xfrm rot="5400000">
            <a:off x="4809552" y="2774846"/>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0D05004-32BD-4DCF-9DB2-70D340D5AD86}"/>
              </a:ext>
            </a:extLst>
          </p:cNvPr>
          <p:cNvCxnSpPr>
            <a:cxnSpLocks/>
          </p:cNvCxnSpPr>
          <p:nvPr/>
        </p:nvCxnSpPr>
        <p:spPr>
          <a:xfrm rot="5400000">
            <a:off x="4809552" y="247212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79FC4DB-6DE5-4EA2-A4CB-9782C50B0AAB}"/>
              </a:ext>
            </a:extLst>
          </p:cNvPr>
          <p:cNvCxnSpPr>
            <a:cxnSpLocks/>
          </p:cNvCxnSpPr>
          <p:nvPr/>
        </p:nvCxnSpPr>
        <p:spPr>
          <a:xfrm rot="5400000">
            <a:off x="4809552" y="2169410"/>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C18451D-E681-44E9-B5D3-1E8C8A0B425E}"/>
              </a:ext>
            </a:extLst>
          </p:cNvPr>
          <p:cNvCxnSpPr>
            <a:cxnSpLocks/>
          </p:cNvCxnSpPr>
          <p:nvPr/>
        </p:nvCxnSpPr>
        <p:spPr>
          <a:xfrm rot="5400000">
            <a:off x="4809552" y="1866692"/>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96347BE-03BA-4ECC-B42A-AB2154B7A523}"/>
              </a:ext>
            </a:extLst>
          </p:cNvPr>
          <p:cNvCxnSpPr>
            <a:cxnSpLocks/>
          </p:cNvCxnSpPr>
          <p:nvPr/>
        </p:nvCxnSpPr>
        <p:spPr>
          <a:xfrm flipH="1">
            <a:off x="3474179" y="2865619"/>
            <a:ext cx="2670747" cy="9994"/>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CC2C383-B92F-4775-9C0C-59A20150357C}"/>
              </a:ext>
            </a:extLst>
          </p:cNvPr>
          <p:cNvSpPr txBox="1"/>
          <p:nvPr/>
        </p:nvSpPr>
        <p:spPr>
          <a:xfrm>
            <a:off x="2848131" y="5322955"/>
            <a:ext cx="4127348" cy="646331"/>
          </a:xfrm>
          <a:prstGeom prst="rect">
            <a:avLst/>
          </a:prstGeom>
          <a:noFill/>
        </p:spPr>
        <p:txBody>
          <a:bodyPr wrap="none" rtlCol="0">
            <a:spAutoFit/>
          </a:bodyPr>
          <a:lstStyle/>
          <a:p>
            <a:r>
              <a:rPr lang="en-US" sz="3600" b="1" dirty="0"/>
              <a:t>Foliated Field theory</a:t>
            </a:r>
          </a:p>
        </p:txBody>
      </p:sp>
      <p:sp>
        <p:nvSpPr>
          <p:cNvPr id="31" name="TextBox 30">
            <a:extLst>
              <a:ext uri="{FF2B5EF4-FFF2-40B4-BE49-F238E27FC236}">
                <a16:creationId xmlns:a16="http://schemas.microsoft.com/office/drawing/2014/main" id="{951D9642-AC4D-4E32-8375-F349A3E81199}"/>
              </a:ext>
            </a:extLst>
          </p:cNvPr>
          <p:cNvSpPr txBox="1"/>
          <p:nvPr/>
        </p:nvSpPr>
        <p:spPr>
          <a:xfrm>
            <a:off x="2902679" y="5969286"/>
            <a:ext cx="5488618" cy="1200329"/>
          </a:xfrm>
          <a:prstGeom prst="rect">
            <a:avLst/>
          </a:prstGeom>
          <a:noFill/>
        </p:spPr>
        <p:txBody>
          <a:bodyPr wrap="none" rtlCol="0">
            <a:spAutoFit/>
          </a:bodyPr>
          <a:lstStyle/>
          <a:p>
            <a:r>
              <a:rPr lang="en-US" sz="2400" dirty="0"/>
              <a:t>each layer: 2+1d QFT, </a:t>
            </a:r>
          </a:p>
          <a:p>
            <a:r>
              <a:rPr lang="en-US" sz="2400" dirty="0"/>
              <a:t> 	subsystem symmetry acts on layers</a:t>
            </a:r>
          </a:p>
          <a:p>
            <a:endParaRPr lang="en-US" sz="2400" dirty="0"/>
          </a:p>
        </p:txBody>
      </p:sp>
      <p:cxnSp>
        <p:nvCxnSpPr>
          <p:cNvPr id="32" name="Straight Arrow Connector 31">
            <a:extLst>
              <a:ext uri="{FF2B5EF4-FFF2-40B4-BE49-F238E27FC236}">
                <a16:creationId xmlns:a16="http://schemas.microsoft.com/office/drawing/2014/main" id="{233C7555-63E7-44A6-9FF5-A2EE9AA68D17}"/>
              </a:ext>
            </a:extLst>
          </p:cNvPr>
          <p:cNvCxnSpPr/>
          <p:nvPr/>
        </p:nvCxnSpPr>
        <p:spPr>
          <a:xfrm>
            <a:off x="6969695" y="3752165"/>
            <a:ext cx="53964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BD10A717-9C10-4B44-BAB2-1610E1EA8F27}"/>
              </a:ext>
            </a:extLst>
          </p:cNvPr>
          <p:cNvSpPr txBox="1"/>
          <p:nvPr/>
        </p:nvSpPr>
        <p:spPr>
          <a:xfrm>
            <a:off x="8143322" y="2937595"/>
            <a:ext cx="3764107" cy="1754326"/>
          </a:xfrm>
          <a:prstGeom prst="rect">
            <a:avLst/>
          </a:prstGeom>
          <a:noFill/>
        </p:spPr>
        <p:txBody>
          <a:bodyPr wrap="none" rtlCol="0">
            <a:spAutoFit/>
          </a:bodyPr>
          <a:lstStyle/>
          <a:p>
            <a:r>
              <a:rPr lang="en-US" sz="3600" b="1" dirty="0"/>
              <a:t>Continuum QFT</a:t>
            </a:r>
          </a:p>
          <a:p>
            <a:r>
              <a:rPr lang="en-US" sz="3600" b="1" dirty="0"/>
              <a:t>with </a:t>
            </a:r>
            <a:r>
              <a:rPr lang="en-US" sz="3600" b="1" dirty="0">
                <a:solidFill>
                  <a:srgbClr val="FF0000"/>
                </a:solidFill>
              </a:rPr>
              <a:t>discrete</a:t>
            </a:r>
            <a:r>
              <a:rPr lang="en-US" sz="3600" b="1" dirty="0"/>
              <a:t> </a:t>
            </a:r>
          </a:p>
          <a:p>
            <a:r>
              <a:rPr lang="en-US" sz="3600" b="1" dirty="0"/>
              <a:t>rotation symmetry</a:t>
            </a:r>
          </a:p>
        </p:txBody>
      </p:sp>
      <p:sp>
        <p:nvSpPr>
          <p:cNvPr id="35" name="TextBox 34">
            <a:extLst>
              <a:ext uri="{FF2B5EF4-FFF2-40B4-BE49-F238E27FC236}">
                <a16:creationId xmlns:a16="http://schemas.microsoft.com/office/drawing/2014/main" id="{AE64D36E-7AFC-4EBC-857F-8097A182235E}"/>
              </a:ext>
            </a:extLst>
          </p:cNvPr>
          <p:cNvSpPr txBox="1"/>
          <p:nvPr/>
        </p:nvSpPr>
        <p:spPr>
          <a:xfrm>
            <a:off x="8012121" y="5261670"/>
            <a:ext cx="2513637" cy="461665"/>
          </a:xfrm>
          <a:prstGeom prst="rect">
            <a:avLst/>
          </a:prstGeom>
          <a:noFill/>
        </p:spPr>
        <p:txBody>
          <a:bodyPr wrap="none" rtlCol="0">
            <a:spAutoFit/>
          </a:bodyPr>
          <a:lstStyle/>
          <a:p>
            <a:r>
              <a:rPr lang="en-US" sz="2400" dirty="0">
                <a:solidFill>
                  <a:srgbClr val="92D050"/>
                </a:solidFill>
              </a:rPr>
              <a:t>(</a:t>
            </a:r>
            <a:r>
              <a:rPr lang="en-US" sz="2400" dirty="0" err="1">
                <a:solidFill>
                  <a:srgbClr val="92D050"/>
                </a:solidFill>
              </a:rPr>
              <a:t>Seiberg</a:t>
            </a:r>
            <a:r>
              <a:rPr lang="en-US" sz="2400" dirty="0">
                <a:solidFill>
                  <a:srgbClr val="92D050"/>
                </a:solidFill>
              </a:rPr>
              <a:t>-Shao, …..)</a:t>
            </a:r>
          </a:p>
        </p:txBody>
      </p:sp>
      <p:sp>
        <p:nvSpPr>
          <p:cNvPr id="36" name="TextBox 35">
            <a:extLst>
              <a:ext uri="{FF2B5EF4-FFF2-40B4-BE49-F238E27FC236}">
                <a16:creationId xmlns:a16="http://schemas.microsoft.com/office/drawing/2014/main" id="{DBBB18DD-2C13-4B3D-B889-39D4867B376C}"/>
              </a:ext>
            </a:extLst>
          </p:cNvPr>
          <p:cNvSpPr txBox="1"/>
          <p:nvPr/>
        </p:nvSpPr>
        <p:spPr>
          <a:xfrm>
            <a:off x="8797154" y="5938828"/>
            <a:ext cx="2990049" cy="830997"/>
          </a:xfrm>
          <a:prstGeom prst="rect">
            <a:avLst/>
          </a:prstGeom>
          <a:noFill/>
        </p:spPr>
        <p:txBody>
          <a:bodyPr wrap="none" rtlCol="0">
            <a:spAutoFit/>
          </a:bodyPr>
          <a:lstStyle/>
          <a:p>
            <a:r>
              <a:rPr lang="en-US" sz="2400" dirty="0">
                <a:solidFill>
                  <a:srgbClr val="FF0000"/>
                </a:solidFill>
              </a:rPr>
              <a:t>retain some sensitivity</a:t>
            </a:r>
          </a:p>
          <a:p>
            <a:r>
              <a:rPr lang="en-US" sz="2400" dirty="0">
                <a:solidFill>
                  <a:srgbClr val="FF0000"/>
                </a:solidFill>
              </a:rPr>
              <a:t>to lattice scale!</a:t>
            </a:r>
          </a:p>
        </p:txBody>
      </p:sp>
      <p:sp>
        <p:nvSpPr>
          <p:cNvPr id="29" name="TextBox 28">
            <a:extLst>
              <a:ext uri="{FF2B5EF4-FFF2-40B4-BE49-F238E27FC236}">
                <a16:creationId xmlns:a16="http://schemas.microsoft.com/office/drawing/2014/main" id="{1A4A5B66-5740-4A7B-A480-75A10B14E337}"/>
              </a:ext>
            </a:extLst>
          </p:cNvPr>
          <p:cNvSpPr txBox="1"/>
          <p:nvPr/>
        </p:nvSpPr>
        <p:spPr>
          <a:xfrm>
            <a:off x="8012121" y="4798173"/>
            <a:ext cx="3898952" cy="461665"/>
          </a:xfrm>
          <a:prstGeom prst="rect">
            <a:avLst/>
          </a:prstGeom>
          <a:noFill/>
        </p:spPr>
        <p:txBody>
          <a:bodyPr wrap="none" rtlCol="0">
            <a:spAutoFit/>
          </a:bodyPr>
          <a:lstStyle/>
          <a:p>
            <a:r>
              <a:rPr lang="en-US" sz="2400" dirty="0">
                <a:solidFill>
                  <a:srgbClr val="92D050"/>
                </a:solidFill>
              </a:rPr>
              <a:t>(</a:t>
            </a:r>
            <a:r>
              <a:rPr lang="en-US" sz="2400" dirty="0" err="1">
                <a:solidFill>
                  <a:srgbClr val="92D050"/>
                </a:solidFill>
              </a:rPr>
              <a:t>Paramekanti</a:t>
            </a:r>
            <a:r>
              <a:rPr lang="en-US" sz="2400" dirty="0">
                <a:solidFill>
                  <a:srgbClr val="92D050"/>
                </a:solidFill>
              </a:rPr>
              <a:t>, </a:t>
            </a:r>
            <a:r>
              <a:rPr lang="en-US" sz="2400" dirty="0" err="1">
                <a:solidFill>
                  <a:srgbClr val="92D050"/>
                </a:solidFill>
              </a:rPr>
              <a:t>Balents</a:t>
            </a:r>
            <a:r>
              <a:rPr lang="en-US" sz="2400" dirty="0">
                <a:solidFill>
                  <a:srgbClr val="92D050"/>
                </a:solidFill>
              </a:rPr>
              <a:t>, Fisher)</a:t>
            </a:r>
          </a:p>
        </p:txBody>
      </p:sp>
    </p:spTree>
    <p:extLst>
      <p:ext uri="{BB962C8B-B14F-4D97-AF65-F5344CB8AC3E}">
        <p14:creationId xmlns:p14="http://schemas.microsoft.com/office/powerpoint/2010/main" val="7837710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39C73-A81F-4F68-B83E-336E8B77E5EA}"/>
              </a:ext>
            </a:extLst>
          </p:cNvPr>
          <p:cNvSpPr>
            <a:spLocks noGrp="1"/>
          </p:cNvSpPr>
          <p:nvPr>
            <p:ph type="title"/>
          </p:nvPr>
        </p:nvSpPr>
        <p:spPr/>
        <p:txBody>
          <a:bodyPr/>
          <a:lstStyle/>
          <a:p>
            <a:r>
              <a:rPr lang="en-US" dirty="0"/>
              <a:t>Two basic approaches</a:t>
            </a:r>
          </a:p>
        </p:txBody>
      </p:sp>
      <p:cxnSp>
        <p:nvCxnSpPr>
          <p:cNvPr id="8" name="Straight Connector 7">
            <a:extLst>
              <a:ext uri="{FF2B5EF4-FFF2-40B4-BE49-F238E27FC236}">
                <a16:creationId xmlns:a16="http://schemas.microsoft.com/office/drawing/2014/main" id="{23C653D3-CE32-4412-9A7A-1088D8906DFA}"/>
              </a:ext>
            </a:extLst>
          </p:cNvPr>
          <p:cNvCxnSpPr>
            <a:cxnSpLocks/>
          </p:cNvCxnSpPr>
          <p:nvPr/>
        </p:nvCxnSpPr>
        <p:spPr>
          <a:xfrm>
            <a:off x="1527195" y="19849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7569EF7-4C37-4A7D-BF0B-AFA73C5605B3}"/>
              </a:ext>
            </a:extLst>
          </p:cNvPr>
          <p:cNvCxnSpPr>
            <a:cxnSpLocks/>
          </p:cNvCxnSpPr>
          <p:nvPr/>
        </p:nvCxnSpPr>
        <p:spPr>
          <a:xfrm>
            <a:off x="1849900" y="19849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E9B1EE-09F7-46F2-8EB2-1BA29BE9B87D}"/>
              </a:ext>
            </a:extLst>
          </p:cNvPr>
          <p:cNvCxnSpPr>
            <a:cxnSpLocks/>
          </p:cNvCxnSpPr>
          <p:nvPr/>
        </p:nvCxnSpPr>
        <p:spPr>
          <a:xfrm>
            <a:off x="2172605" y="19849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F45747E-9FB1-475C-9872-F0522B6FFACD}"/>
              </a:ext>
            </a:extLst>
          </p:cNvPr>
          <p:cNvCxnSpPr>
            <a:cxnSpLocks/>
          </p:cNvCxnSpPr>
          <p:nvPr/>
        </p:nvCxnSpPr>
        <p:spPr>
          <a:xfrm>
            <a:off x="2495310" y="19849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002D2E0-9EDF-43B1-886C-096D0494E944}"/>
              </a:ext>
            </a:extLst>
          </p:cNvPr>
          <p:cNvCxnSpPr>
            <a:cxnSpLocks/>
          </p:cNvCxnSpPr>
          <p:nvPr/>
        </p:nvCxnSpPr>
        <p:spPr>
          <a:xfrm>
            <a:off x="2818015" y="19849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7875B0A-79A2-456F-AE8C-2C32E31B5ED3}"/>
              </a:ext>
            </a:extLst>
          </p:cNvPr>
          <p:cNvCxnSpPr>
            <a:cxnSpLocks/>
          </p:cNvCxnSpPr>
          <p:nvPr/>
        </p:nvCxnSpPr>
        <p:spPr>
          <a:xfrm>
            <a:off x="3140720" y="19849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552FF20-A879-42F6-B097-FB1323C6B6B0}"/>
              </a:ext>
            </a:extLst>
          </p:cNvPr>
          <p:cNvCxnSpPr>
            <a:cxnSpLocks/>
          </p:cNvCxnSpPr>
          <p:nvPr/>
        </p:nvCxnSpPr>
        <p:spPr>
          <a:xfrm>
            <a:off x="3463425" y="198494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A46D3DA-57FB-4599-9A81-3178B2DE1C80}"/>
              </a:ext>
            </a:extLst>
          </p:cNvPr>
          <p:cNvCxnSpPr>
            <a:cxnSpLocks/>
          </p:cNvCxnSpPr>
          <p:nvPr/>
        </p:nvCxnSpPr>
        <p:spPr>
          <a:xfrm rot="5400000">
            <a:off x="2514255" y="2846882"/>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08A3F3-1649-489C-A102-51AFAC5B9A73}"/>
              </a:ext>
            </a:extLst>
          </p:cNvPr>
          <p:cNvCxnSpPr>
            <a:cxnSpLocks/>
          </p:cNvCxnSpPr>
          <p:nvPr/>
        </p:nvCxnSpPr>
        <p:spPr>
          <a:xfrm rot="5400000">
            <a:off x="2514255" y="2544164"/>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B371B2C-2B62-414C-8174-673E683E8412}"/>
              </a:ext>
            </a:extLst>
          </p:cNvPr>
          <p:cNvCxnSpPr>
            <a:cxnSpLocks/>
          </p:cNvCxnSpPr>
          <p:nvPr/>
        </p:nvCxnSpPr>
        <p:spPr>
          <a:xfrm rot="5400000">
            <a:off x="2514255" y="2241446"/>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0D05004-32BD-4DCF-9DB2-70D340D5AD86}"/>
              </a:ext>
            </a:extLst>
          </p:cNvPr>
          <p:cNvCxnSpPr>
            <a:cxnSpLocks/>
          </p:cNvCxnSpPr>
          <p:nvPr/>
        </p:nvCxnSpPr>
        <p:spPr>
          <a:xfrm rot="5400000">
            <a:off x="2514255" y="1938728"/>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79FC4DB-6DE5-4EA2-A4CB-9782C50B0AAB}"/>
              </a:ext>
            </a:extLst>
          </p:cNvPr>
          <p:cNvCxnSpPr>
            <a:cxnSpLocks/>
          </p:cNvCxnSpPr>
          <p:nvPr/>
        </p:nvCxnSpPr>
        <p:spPr>
          <a:xfrm rot="5400000">
            <a:off x="2514255" y="1636010"/>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C18451D-E681-44E9-B5D3-1E8C8A0B425E}"/>
              </a:ext>
            </a:extLst>
          </p:cNvPr>
          <p:cNvCxnSpPr>
            <a:cxnSpLocks/>
          </p:cNvCxnSpPr>
          <p:nvPr/>
        </p:nvCxnSpPr>
        <p:spPr>
          <a:xfrm rot="5400000">
            <a:off x="2514255" y="1333292"/>
            <a:ext cx="0" cy="2623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96347BE-03BA-4ECC-B42A-AB2154B7A523}"/>
              </a:ext>
            </a:extLst>
          </p:cNvPr>
          <p:cNvCxnSpPr>
            <a:cxnSpLocks/>
          </p:cNvCxnSpPr>
          <p:nvPr/>
        </p:nvCxnSpPr>
        <p:spPr>
          <a:xfrm flipH="1">
            <a:off x="1178882" y="2332219"/>
            <a:ext cx="2670747" cy="9994"/>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CC2C383-B92F-4775-9C0C-59A20150357C}"/>
              </a:ext>
            </a:extLst>
          </p:cNvPr>
          <p:cNvSpPr txBox="1"/>
          <p:nvPr/>
        </p:nvSpPr>
        <p:spPr>
          <a:xfrm>
            <a:off x="552834" y="4789555"/>
            <a:ext cx="4127348" cy="646331"/>
          </a:xfrm>
          <a:prstGeom prst="rect">
            <a:avLst/>
          </a:prstGeom>
          <a:noFill/>
        </p:spPr>
        <p:txBody>
          <a:bodyPr wrap="none" rtlCol="0">
            <a:spAutoFit/>
          </a:bodyPr>
          <a:lstStyle/>
          <a:p>
            <a:r>
              <a:rPr lang="en-US" sz="3600" b="1" dirty="0"/>
              <a:t>Foliated Field theory</a:t>
            </a:r>
          </a:p>
        </p:txBody>
      </p:sp>
      <p:sp>
        <p:nvSpPr>
          <p:cNvPr id="7" name="TextBox 6">
            <a:extLst>
              <a:ext uri="{FF2B5EF4-FFF2-40B4-BE49-F238E27FC236}">
                <a16:creationId xmlns:a16="http://schemas.microsoft.com/office/drawing/2014/main" id="{7134ED3F-D34D-B682-6A1D-53F272BCFB87}"/>
              </a:ext>
            </a:extLst>
          </p:cNvPr>
          <p:cNvSpPr txBox="1"/>
          <p:nvPr/>
        </p:nvSpPr>
        <p:spPr>
          <a:xfrm>
            <a:off x="5206242" y="1595021"/>
            <a:ext cx="6147558" cy="5262979"/>
          </a:xfrm>
          <a:prstGeom prst="rect">
            <a:avLst/>
          </a:prstGeom>
          <a:noFill/>
        </p:spPr>
        <p:txBody>
          <a:bodyPr wrap="square" rtlCol="0">
            <a:spAutoFit/>
          </a:bodyPr>
          <a:lstStyle/>
          <a:p>
            <a:pPr marL="457200" indent="-457200">
              <a:buFont typeface="Arial" panose="020B0604020202020204" pitchFamily="34" charset="0"/>
              <a:buChar char="•"/>
            </a:pPr>
            <a:r>
              <a:rPr lang="en-US" sz="2800" dirty="0"/>
              <a:t>Can formally write as 3+1 continuum theory by introducing “foliation field”</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Can easily be generalized to “non-isotropic” cases.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Explicit equivalence to “exotic field theory” recently demonstrated</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Formalism provides novel exotic theories</a:t>
            </a:r>
          </a:p>
        </p:txBody>
      </p:sp>
      <p:sp>
        <p:nvSpPr>
          <p:cNvPr id="9" name="TextBox 8">
            <a:extLst>
              <a:ext uri="{FF2B5EF4-FFF2-40B4-BE49-F238E27FC236}">
                <a16:creationId xmlns:a16="http://schemas.microsoft.com/office/drawing/2014/main" id="{417EF141-E8BA-9E6B-00AF-68EC83077B0E}"/>
              </a:ext>
            </a:extLst>
          </p:cNvPr>
          <p:cNvSpPr txBox="1"/>
          <p:nvPr/>
        </p:nvSpPr>
        <p:spPr>
          <a:xfrm>
            <a:off x="9925706" y="5032146"/>
            <a:ext cx="1229824" cy="461665"/>
          </a:xfrm>
          <a:prstGeom prst="rect">
            <a:avLst/>
          </a:prstGeom>
          <a:noFill/>
        </p:spPr>
        <p:txBody>
          <a:bodyPr wrap="none" rtlCol="0">
            <a:spAutoFit/>
          </a:bodyPr>
          <a:lstStyle/>
          <a:p>
            <a:r>
              <a:rPr lang="en-US" sz="2400" dirty="0">
                <a:solidFill>
                  <a:srgbClr val="92D050"/>
                </a:solidFill>
              </a:rPr>
              <a:t>(Spieler)</a:t>
            </a:r>
          </a:p>
        </p:txBody>
      </p:sp>
    </p:spTree>
    <p:extLst>
      <p:ext uri="{BB962C8B-B14F-4D97-AF65-F5344CB8AC3E}">
        <p14:creationId xmlns:p14="http://schemas.microsoft.com/office/powerpoint/2010/main" val="818458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671C52-F451-08E7-48B4-23117E0F5B3E}"/>
              </a:ext>
            </a:extLst>
          </p:cNvPr>
          <p:cNvSpPr>
            <a:spLocks noGrp="1"/>
          </p:cNvSpPr>
          <p:nvPr>
            <p:ph type="title"/>
          </p:nvPr>
        </p:nvSpPr>
        <p:spPr/>
        <p:txBody>
          <a:bodyPr/>
          <a:lstStyle/>
          <a:p>
            <a:r>
              <a:rPr lang="en-US" dirty="0"/>
              <a:t>Interactions</a:t>
            </a:r>
          </a:p>
        </p:txBody>
      </p:sp>
      <p:sp>
        <p:nvSpPr>
          <p:cNvPr id="5" name="Text Placeholder 4">
            <a:extLst>
              <a:ext uri="{FF2B5EF4-FFF2-40B4-BE49-F238E27FC236}">
                <a16:creationId xmlns:a16="http://schemas.microsoft.com/office/drawing/2014/main" id="{3C046C6B-FDFC-2036-F87D-A12CA89F29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613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7F7658-6193-6BC3-F8B1-D8AD78CCD1C1}"/>
              </a:ext>
            </a:extLst>
          </p:cNvPr>
          <p:cNvSpPr>
            <a:spLocks noGrp="1"/>
          </p:cNvSpPr>
          <p:nvPr>
            <p:ph type="title"/>
          </p:nvPr>
        </p:nvSpPr>
        <p:spPr/>
        <p:txBody>
          <a:bodyPr/>
          <a:lstStyle/>
          <a:p>
            <a:r>
              <a:rPr lang="en-US" dirty="0"/>
              <a:t>Adding interactions – more fields</a:t>
            </a:r>
          </a:p>
        </p:txBody>
      </p:sp>
      <p:sp>
        <p:nvSpPr>
          <p:cNvPr id="5" name="TextBox 4">
            <a:extLst>
              <a:ext uri="{FF2B5EF4-FFF2-40B4-BE49-F238E27FC236}">
                <a16:creationId xmlns:a16="http://schemas.microsoft.com/office/drawing/2014/main" id="{BE537FA0-9E9B-4D1E-8FFD-17252DF4087B}"/>
              </a:ext>
            </a:extLst>
          </p:cNvPr>
          <p:cNvSpPr txBox="1"/>
          <p:nvPr/>
        </p:nvSpPr>
        <p:spPr>
          <a:xfrm>
            <a:off x="838200" y="1690688"/>
            <a:ext cx="2074286" cy="646331"/>
          </a:xfrm>
          <a:prstGeom prst="rect">
            <a:avLst/>
          </a:prstGeom>
          <a:noFill/>
        </p:spPr>
        <p:txBody>
          <a:bodyPr wrap="none" rtlCol="0">
            <a:spAutoFit/>
          </a:bodyPr>
          <a:lstStyle/>
          <a:p>
            <a:r>
              <a:rPr lang="en-US" sz="3600" dirty="0"/>
              <a:t>Examples:</a:t>
            </a:r>
          </a:p>
        </p:txBody>
      </p:sp>
      <p:pic>
        <p:nvPicPr>
          <p:cNvPr id="7" name="Picture 6">
            <a:extLst>
              <a:ext uri="{FF2B5EF4-FFF2-40B4-BE49-F238E27FC236}">
                <a16:creationId xmlns:a16="http://schemas.microsoft.com/office/drawing/2014/main" id="{40D89574-D485-1091-4146-53A805C446FA}"/>
              </a:ext>
            </a:extLst>
          </p:cNvPr>
          <p:cNvPicPr>
            <a:picLocks noChangeAspect="1"/>
          </p:cNvPicPr>
          <p:nvPr/>
        </p:nvPicPr>
        <p:blipFill>
          <a:blip r:embed="rId2"/>
          <a:stretch>
            <a:fillRect/>
          </a:stretch>
        </p:blipFill>
        <p:spPr>
          <a:xfrm>
            <a:off x="693397" y="2763424"/>
            <a:ext cx="11498603" cy="1757558"/>
          </a:xfrm>
          <a:prstGeom prst="rect">
            <a:avLst/>
          </a:prstGeom>
        </p:spPr>
      </p:pic>
      <p:sp>
        <p:nvSpPr>
          <p:cNvPr id="8" name="TextBox 7">
            <a:extLst>
              <a:ext uri="{FF2B5EF4-FFF2-40B4-BE49-F238E27FC236}">
                <a16:creationId xmlns:a16="http://schemas.microsoft.com/office/drawing/2014/main" id="{9191C9B2-9CCE-7DC0-0FDD-53846C320294}"/>
              </a:ext>
            </a:extLst>
          </p:cNvPr>
          <p:cNvSpPr txBox="1"/>
          <p:nvPr/>
        </p:nvSpPr>
        <p:spPr>
          <a:xfrm>
            <a:off x="3829706" y="1690688"/>
            <a:ext cx="4532587" cy="646331"/>
          </a:xfrm>
          <a:prstGeom prst="rect">
            <a:avLst/>
          </a:prstGeom>
          <a:noFill/>
        </p:spPr>
        <p:txBody>
          <a:bodyPr wrap="none" rtlCol="0">
            <a:spAutoFit/>
          </a:bodyPr>
          <a:lstStyle/>
          <a:p>
            <a:r>
              <a:rPr lang="en-US" sz="3600" dirty="0" err="1">
                <a:solidFill>
                  <a:srgbClr val="FF0000"/>
                </a:solidFill>
              </a:rPr>
              <a:t>Fracton</a:t>
            </a:r>
            <a:r>
              <a:rPr lang="en-US" sz="3600" dirty="0">
                <a:solidFill>
                  <a:srgbClr val="FF0000"/>
                </a:solidFill>
              </a:rPr>
              <a:t>-Yukawa-theory</a:t>
            </a:r>
          </a:p>
        </p:txBody>
      </p:sp>
      <p:sp>
        <p:nvSpPr>
          <p:cNvPr id="9" name="TextBox 8">
            <a:extLst>
              <a:ext uri="{FF2B5EF4-FFF2-40B4-BE49-F238E27FC236}">
                <a16:creationId xmlns:a16="http://schemas.microsoft.com/office/drawing/2014/main" id="{CE87899F-2270-8E32-5464-E6D90F946198}"/>
              </a:ext>
            </a:extLst>
          </p:cNvPr>
          <p:cNvSpPr txBox="1"/>
          <p:nvPr/>
        </p:nvSpPr>
        <p:spPr>
          <a:xfrm>
            <a:off x="7245595" y="2342318"/>
            <a:ext cx="2931315" cy="461665"/>
          </a:xfrm>
          <a:prstGeom prst="rect">
            <a:avLst/>
          </a:prstGeom>
          <a:noFill/>
        </p:spPr>
        <p:txBody>
          <a:bodyPr wrap="none" rtlCol="0">
            <a:spAutoFit/>
          </a:bodyPr>
          <a:lstStyle/>
          <a:p>
            <a:r>
              <a:rPr lang="en-US" sz="2400" dirty="0">
                <a:solidFill>
                  <a:srgbClr val="92D050"/>
                </a:solidFill>
              </a:rPr>
              <a:t>(Distler, </a:t>
            </a:r>
            <a:r>
              <a:rPr lang="en-US" sz="2400" dirty="0" err="1">
                <a:solidFill>
                  <a:srgbClr val="92D050"/>
                </a:solidFill>
              </a:rPr>
              <a:t>Jafry</a:t>
            </a:r>
            <a:r>
              <a:rPr lang="en-US" sz="2400" dirty="0">
                <a:solidFill>
                  <a:srgbClr val="92D050"/>
                </a:solidFill>
              </a:rPr>
              <a:t>, AK, Raz)</a:t>
            </a:r>
          </a:p>
        </p:txBody>
      </p:sp>
      <p:sp>
        <p:nvSpPr>
          <p:cNvPr id="10" name="Left Brace 9">
            <a:extLst>
              <a:ext uri="{FF2B5EF4-FFF2-40B4-BE49-F238E27FC236}">
                <a16:creationId xmlns:a16="http://schemas.microsoft.com/office/drawing/2014/main" id="{7935A5F8-05D7-D7F0-5D44-A43D51038346}"/>
              </a:ext>
            </a:extLst>
          </p:cNvPr>
          <p:cNvSpPr/>
          <p:nvPr/>
        </p:nvSpPr>
        <p:spPr>
          <a:xfrm rot="16200000">
            <a:off x="6824047" y="3643214"/>
            <a:ext cx="461667" cy="2136079"/>
          </a:xfrm>
          <a:prstGeom prst="leftBrace">
            <a:avLst/>
          </a:pr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CC91B5C4-C1CC-CC3E-5DF2-F4F2B8363652}"/>
              </a:ext>
            </a:extLst>
          </p:cNvPr>
          <p:cNvSpPr txBox="1"/>
          <p:nvPr/>
        </p:nvSpPr>
        <p:spPr>
          <a:xfrm>
            <a:off x="5547360" y="5072684"/>
            <a:ext cx="3176703" cy="461665"/>
          </a:xfrm>
          <a:prstGeom prst="rect">
            <a:avLst/>
          </a:prstGeom>
          <a:noFill/>
        </p:spPr>
        <p:txBody>
          <a:bodyPr wrap="none" rtlCol="0">
            <a:spAutoFit/>
          </a:bodyPr>
          <a:lstStyle/>
          <a:p>
            <a:r>
              <a:rPr lang="en-US" sz="2400" b="1" dirty="0">
                <a:solidFill>
                  <a:srgbClr val="00B0F0"/>
                </a:solidFill>
              </a:rPr>
              <a:t>non-relativistic fermion</a:t>
            </a:r>
          </a:p>
        </p:txBody>
      </p:sp>
      <p:sp>
        <p:nvSpPr>
          <p:cNvPr id="12" name="Left Brace 11">
            <a:extLst>
              <a:ext uri="{FF2B5EF4-FFF2-40B4-BE49-F238E27FC236}">
                <a16:creationId xmlns:a16="http://schemas.microsoft.com/office/drawing/2014/main" id="{653DFEC8-A346-0D40-34A6-4F7009E17E2D}"/>
              </a:ext>
            </a:extLst>
          </p:cNvPr>
          <p:cNvSpPr/>
          <p:nvPr/>
        </p:nvSpPr>
        <p:spPr>
          <a:xfrm rot="16200000">
            <a:off x="9355107" y="3576414"/>
            <a:ext cx="461669" cy="1700097"/>
          </a:xfrm>
          <a:prstGeom prst="leftBrace">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FF2DFC9A-B828-556B-40B0-EE33A7EB2486}"/>
              </a:ext>
            </a:extLst>
          </p:cNvPr>
          <p:cNvSpPr txBox="1"/>
          <p:nvPr/>
        </p:nvSpPr>
        <p:spPr>
          <a:xfrm>
            <a:off x="8847638" y="4708172"/>
            <a:ext cx="3725362" cy="1200329"/>
          </a:xfrm>
          <a:prstGeom prst="rect">
            <a:avLst/>
          </a:prstGeom>
          <a:noFill/>
        </p:spPr>
        <p:txBody>
          <a:bodyPr wrap="square" rtlCol="0">
            <a:spAutoFit/>
          </a:bodyPr>
          <a:lstStyle/>
          <a:p>
            <a:r>
              <a:rPr lang="en-US" sz="2400" b="1" dirty="0">
                <a:solidFill>
                  <a:srgbClr val="FFC000"/>
                </a:solidFill>
              </a:rPr>
              <a:t>marginal coupling preserving subsystem symmetry</a:t>
            </a:r>
          </a:p>
        </p:txBody>
      </p:sp>
      <p:sp>
        <p:nvSpPr>
          <p:cNvPr id="14" name="TextBox 13">
            <a:extLst>
              <a:ext uri="{FF2B5EF4-FFF2-40B4-BE49-F238E27FC236}">
                <a16:creationId xmlns:a16="http://schemas.microsoft.com/office/drawing/2014/main" id="{03A329D5-A253-2657-BD8C-F2FF2FBE8AE5}"/>
              </a:ext>
            </a:extLst>
          </p:cNvPr>
          <p:cNvSpPr txBox="1"/>
          <p:nvPr/>
        </p:nvSpPr>
        <p:spPr>
          <a:xfrm>
            <a:off x="396220" y="5661878"/>
            <a:ext cx="5032532" cy="830997"/>
          </a:xfrm>
          <a:prstGeom prst="rect">
            <a:avLst/>
          </a:prstGeom>
          <a:noFill/>
        </p:spPr>
        <p:txBody>
          <a:bodyPr wrap="none" rtlCol="0">
            <a:spAutoFit/>
          </a:bodyPr>
          <a:lstStyle/>
          <a:p>
            <a:pPr marL="342900" indent="-342900">
              <a:buFont typeface="Arial" panose="020B0604020202020204" pitchFamily="34" charset="0"/>
              <a:buChar char="•"/>
            </a:pPr>
            <a:r>
              <a:rPr lang="en-US" sz="2400" dirty="0"/>
              <a:t>Fermion loops tame UV/IR mixing</a:t>
            </a:r>
          </a:p>
          <a:p>
            <a:pPr marL="342900" indent="-342900">
              <a:buFont typeface="Arial" panose="020B0604020202020204" pitchFamily="34" charset="0"/>
              <a:buChar char="•"/>
            </a:pPr>
            <a:r>
              <a:rPr lang="en-US" sz="2400" dirty="0"/>
              <a:t>Novel non-renormalization theorem</a:t>
            </a:r>
          </a:p>
        </p:txBody>
      </p:sp>
    </p:spTree>
    <p:extLst>
      <p:ext uri="{BB962C8B-B14F-4D97-AF65-F5344CB8AC3E}">
        <p14:creationId xmlns:p14="http://schemas.microsoft.com/office/powerpoint/2010/main" val="2992717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7F7658-6193-6BC3-F8B1-D8AD78CCD1C1}"/>
              </a:ext>
            </a:extLst>
          </p:cNvPr>
          <p:cNvSpPr>
            <a:spLocks noGrp="1"/>
          </p:cNvSpPr>
          <p:nvPr>
            <p:ph type="title"/>
          </p:nvPr>
        </p:nvSpPr>
        <p:spPr/>
        <p:txBody>
          <a:bodyPr/>
          <a:lstStyle/>
          <a:p>
            <a:r>
              <a:rPr lang="en-US" dirty="0"/>
              <a:t>Adding interactions – more fields</a:t>
            </a:r>
          </a:p>
        </p:txBody>
      </p:sp>
      <p:sp>
        <p:nvSpPr>
          <p:cNvPr id="5" name="TextBox 4">
            <a:extLst>
              <a:ext uri="{FF2B5EF4-FFF2-40B4-BE49-F238E27FC236}">
                <a16:creationId xmlns:a16="http://schemas.microsoft.com/office/drawing/2014/main" id="{BE537FA0-9E9B-4D1E-8FFD-17252DF4087B}"/>
              </a:ext>
            </a:extLst>
          </p:cNvPr>
          <p:cNvSpPr txBox="1"/>
          <p:nvPr/>
        </p:nvSpPr>
        <p:spPr>
          <a:xfrm>
            <a:off x="838200" y="1690688"/>
            <a:ext cx="2074286" cy="646331"/>
          </a:xfrm>
          <a:prstGeom prst="rect">
            <a:avLst/>
          </a:prstGeom>
          <a:noFill/>
        </p:spPr>
        <p:txBody>
          <a:bodyPr wrap="none" rtlCol="0">
            <a:spAutoFit/>
          </a:bodyPr>
          <a:lstStyle/>
          <a:p>
            <a:r>
              <a:rPr lang="en-US" sz="3600" dirty="0"/>
              <a:t>Examples:</a:t>
            </a:r>
          </a:p>
        </p:txBody>
      </p:sp>
      <p:sp>
        <p:nvSpPr>
          <p:cNvPr id="8" name="TextBox 7">
            <a:extLst>
              <a:ext uri="{FF2B5EF4-FFF2-40B4-BE49-F238E27FC236}">
                <a16:creationId xmlns:a16="http://schemas.microsoft.com/office/drawing/2014/main" id="{9191C9B2-9CCE-7DC0-0FDD-53846C320294}"/>
              </a:ext>
            </a:extLst>
          </p:cNvPr>
          <p:cNvSpPr txBox="1"/>
          <p:nvPr/>
        </p:nvSpPr>
        <p:spPr>
          <a:xfrm>
            <a:off x="3829706" y="1690688"/>
            <a:ext cx="5908541" cy="646331"/>
          </a:xfrm>
          <a:prstGeom prst="rect">
            <a:avLst/>
          </a:prstGeom>
          <a:noFill/>
        </p:spPr>
        <p:txBody>
          <a:bodyPr wrap="none" rtlCol="0">
            <a:spAutoFit/>
          </a:bodyPr>
          <a:lstStyle/>
          <a:p>
            <a:r>
              <a:rPr lang="en-US" sz="3600" dirty="0">
                <a:solidFill>
                  <a:srgbClr val="FF0000"/>
                </a:solidFill>
              </a:rPr>
              <a:t>Large N complex vector theory</a:t>
            </a:r>
          </a:p>
        </p:txBody>
      </p:sp>
      <p:sp>
        <p:nvSpPr>
          <p:cNvPr id="9" name="TextBox 8">
            <a:extLst>
              <a:ext uri="{FF2B5EF4-FFF2-40B4-BE49-F238E27FC236}">
                <a16:creationId xmlns:a16="http://schemas.microsoft.com/office/drawing/2014/main" id="{CE87899F-2270-8E32-5464-E6D90F946198}"/>
              </a:ext>
            </a:extLst>
          </p:cNvPr>
          <p:cNvSpPr txBox="1"/>
          <p:nvPr/>
        </p:nvSpPr>
        <p:spPr>
          <a:xfrm>
            <a:off x="7245595" y="2342318"/>
            <a:ext cx="2749407" cy="461665"/>
          </a:xfrm>
          <a:prstGeom prst="rect">
            <a:avLst/>
          </a:prstGeom>
          <a:noFill/>
        </p:spPr>
        <p:txBody>
          <a:bodyPr wrap="none" rtlCol="0">
            <a:spAutoFit/>
          </a:bodyPr>
          <a:lstStyle/>
          <a:p>
            <a:r>
              <a:rPr lang="en-US" sz="2400" dirty="0">
                <a:solidFill>
                  <a:srgbClr val="92D050"/>
                </a:solidFill>
              </a:rPr>
              <a:t>(</a:t>
            </a:r>
            <a:r>
              <a:rPr lang="en-US" sz="2400" dirty="0" err="1">
                <a:solidFill>
                  <a:srgbClr val="92D050"/>
                </a:solidFill>
              </a:rPr>
              <a:t>Pretko</a:t>
            </a:r>
            <a:r>
              <a:rPr lang="en-US" sz="2400" dirty="0">
                <a:solidFill>
                  <a:srgbClr val="92D050"/>
                </a:solidFill>
              </a:rPr>
              <a:t>; Jensen, Raz)</a:t>
            </a:r>
          </a:p>
        </p:txBody>
      </p:sp>
      <p:sp>
        <p:nvSpPr>
          <p:cNvPr id="16" name="TextBox 15">
            <a:extLst>
              <a:ext uri="{FF2B5EF4-FFF2-40B4-BE49-F238E27FC236}">
                <a16:creationId xmlns:a16="http://schemas.microsoft.com/office/drawing/2014/main" id="{88E14BDF-59E6-BD21-3FA7-B7E0F482D893}"/>
              </a:ext>
            </a:extLst>
          </p:cNvPr>
          <p:cNvSpPr txBox="1"/>
          <p:nvPr/>
        </p:nvSpPr>
        <p:spPr>
          <a:xfrm>
            <a:off x="1950719" y="3139440"/>
            <a:ext cx="7238887"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t>intrinsically strongly coupled (kinetic term quartic in fields)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Can be solved in vector large N limit using standard techniques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Map out phase diagram; displays symmetry breaking</a:t>
            </a:r>
          </a:p>
        </p:txBody>
      </p:sp>
    </p:spTree>
    <p:extLst>
      <p:ext uri="{BB962C8B-B14F-4D97-AF65-F5344CB8AC3E}">
        <p14:creationId xmlns:p14="http://schemas.microsoft.com/office/powerpoint/2010/main" val="142910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E3B7D8-1B80-726B-1500-6434DC008D32}"/>
              </a:ext>
            </a:extLst>
          </p:cNvPr>
          <p:cNvSpPr>
            <a:spLocks noGrp="1"/>
          </p:cNvSpPr>
          <p:nvPr>
            <p:ph type="title"/>
          </p:nvPr>
        </p:nvSpPr>
        <p:spPr/>
        <p:txBody>
          <a:bodyPr/>
          <a:lstStyle/>
          <a:p>
            <a:r>
              <a:rPr lang="en-US" dirty="0"/>
              <a:t>What is a subsystem symmetry?</a:t>
            </a:r>
          </a:p>
        </p:txBody>
      </p:sp>
      <p:sp>
        <p:nvSpPr>
          <p:cNvPr id="4" name="Text Placeholder 3">
            <a:extLst>
              <a:ext uri="{FF2B5EF4-FFF2-40B4-BE49-F238E27FC236}">
                <a16:creationId xmlns:a16="http://schemas.microsoft.com/office/drawing/2014/main" id="{08D8268E-F5EE-92CD-F6B2-7DEF747F310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577730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671C52-F451-08E7-48B4-23117E0F5B3E}"/>
              </a:ext>
            </a:extLst>
          </p:cNvPr>
          <p:cNvSpPr>
            <a:spLocks noGrp="1"/>
          </p:cNvSpPr>
          <p:nvPr>
            <p:ph type="title"/>
          </p:nvPr>
        </p:nvSpPr>
        <p:spPr/>
        <p:txBody>
          <a:bodyPr/>
          <a:lstStyle/>
          <a:p>
            <a:r>
              <a:rPr lang="en-US" dirty="0"/>
              <a:t>Spacetime subsystem Symmetries</a:t>
            </a:r>
          </a:p>
        </p:txBody>
      </p:sp>
      <p:sp>
        <p:nvSpPr>
          <p:cNvPr id="5" name="Text Placeholder 4">
            <a:extLst>
              <a:ext uri="{FF2B5EF4-FFF2-40B4-BE49-F238E27FC236}">
                <a16:creationId xmlns:a16="http://schemas.microsoft.com/office/drawing/2014/main" id="{3C046C6B-FDFC-2036-F87D-A12CA89F298A}"/>
              </a:ext>
            </a:extLst>
          </p:cNvPr>
          <p:cNvSpPr>
            <a:spLocks noGrp="1"/>
          </p:cNvSpPr>
          <p:nvPr>
            <p:ph type="body" idx="1"/>
          </p:nvPr>
        </p:nvSpPr>
        <p:spPr/>
        <p:txBody>
          <a:bodyPr/>
          <a:lstStyle/>
          <a:p>
            <a:endParaRPr lang="en-US"/>
          </a:p>
        </p:txBody>
      </p:sp>
      <p:sp>
        <p:nvSpPr>
          <p:cNvPr id="2" name="TextBox 1">
            <a:extLst>
              <a:ext uri="{FF2B5EF4-FFF2-40B4-BE49-F238E27FC236}">
                <a16:creationId xmlns:a16="http://schemas.microsoft.com/office/drawing/2014/main" id="{104F544C-9F34-052F-DE57-D6B896F739CF}"/>
              </a:ext>
            </a:extLst>
          </p:cNvPr>
          <p:cNvSpPr txBox="1"/>
          <p:nvPr/>
        </p:nvSpPr>
        <p:spPr>
          <a:xfrm>
            <a:off x="6511398" y="4021971"/>
            <a:ext cx="2686376" cy="369332"/>
          </a:xfrm>
          <a:prstGeom prst="rect">
            <a:avLst/>
          </a:prstGeom>
          <a:noFill/>
        </p:spPr>
        <p:txBody>
          <a:bodyPr wrap="none" rtlCol="0">
            <a:spAutoFit/>
          </a:bodyPr>
          <a:lstStyle/>
          <a:p>
            <a:r>
              <a:rPr lang="en-US" dirty="0">
                <a:solidFill>
                  <a:srgbClr val="92D050"/>
                </a:solidFill>
              </a:rPr>
              <a:t>(Baig, Distler, AK, Raz, Sun)</a:t>
            </a:r>
          </a:p>
        </p:txBody>
      </p:sp>
    </p:spTree>
    <p:extLst>
      <p:ext uri="{BB962C8B-B14F-4D97-AF65-F5344CB8AC3E}">
        <p14:creationId xmlns:p14="http://schemas.microsoft.com/office/powerpoint/2010/main" val="2225787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08D33F-BAF7-0B0A-718E-A2C81B9C6CE1}"/>
              </a:ext>
            </a:extLst>
          </p:cNvPr>
          <p:cNvSpPr>
            <a:spLocks noGrp="1"/>
          </p:cNvSpPr>
          <p:nvPr>
            <p:ph type="title"/>
          </p:nvPr>
        </p:nvSpPr>
        <p:spPr/>
        <p:txBody>
          <a:bodyPr/>
          <a:lstStyle/>
          <a:p>
            <a:r>
              <a:rPr lang="en-US" dirty="0"/>
              <a:t>Spacetime vs Internal Symmetries</a:t>
            </a:r>
          </a:p>
        </p:txBody>
      </p:sp>
      <p:sp>
        <p:nvSpPr>
          <p:cNvPr id="5" name="TextBox 4">
            <a:extLst>
              <a:ext uri="{FF2B5EF4-FFF2-40B4-BE49-F238E27FC236}">
                <a16:creationId xmlns:a16="http://schemas.microsoft.com/office/drawing/2014/main" id="{C93E26C4-88F3-8D19-C40B-738850589DDA}"/>
              </a:ext>
            </a:extLst>
          </p:cNvPr>
          <p:cNvSpPr txBox="1"/>
          <p:nvPr/>
        </p:nvSpPr>
        <p:spPr>
          <a:xfrm>
            <a:off x="942976" y="1871663"/>
            <a:ext cx="4933338" cy="584775"/>
          </a:xfrm>
          <a:prstGeom prst="rect">
            <a:avLst/>
          </a:prstGeom>
          <a:noFill/>
        </p:spPr>
        <p:txBody>
          <a:bodyPr wrap="none" rtlCol="0">
            <a:spAutoFit/>
          </a:bodyPr>
          <a:lstStyle/>
          <a:p>
            <a:r>
              <a:rPr lang="en-US" sz="3200" dirty="0"/>
              <a:t>Standard global symmetries:</a:t>
            </a:r>
          </a:p>
        </p:txBody>
      </p:sp>
      <p:sp>
        <p:nvSpPr>
          <p:cNvPr id="6" name="TextBox 5">
            <a:extLst>
              <a:ext uri="{FF2B5EF4-FFF2-40B4-BE49-F238E27FC236}">
                <a16:creationId xmlns:a16="http://schemas.microsoft.com/office/drawing/2014/main" id="{D755D3EB-356D-BF7C-A20A-3E50F1693B4F}"/>
              </a:ext>
            </a:extLst>
          </p:cNvPr>
          <p:cNvSpPr txBox="1"/>
          <p:nvPr/>
        </p:nvSpPr>
        <p:spPr>
          <a:xfrm>
            <a:off x="8192421" y="2824578"/>
            <a:ext cx="1740348" cy="523220"/>
          </a:xfrm>
          <a:prstGeom prst="rect">
            <a:avLst/>
          </a:prstGeom>
          <a:noFill/>
        </p:spPr>
        <p:txBody>
          <a:bodyPr wrap="none" rtlCol="0">
            <a:spAutoFit/>
          </a:bodyPr>
          <a:lstStyle/>
          <a:p>
            <a:r>
              <a:rPr lang="en-US" sz="2800" b="1" u="sng" dirty="0">
                <a:solidFill>
                  <a:srgbClr val="FF0000"/>
                </a:solidFill>
              </a:rPr>
              <a:t>Spacetime</a:t>
            </a:r>
          </a:p>
        </p:txBody>
      </p:sp>
      <p:sp>
        <p:nvSpPr>
          <p:cNvPr id="7" name="TextBox 6">
            <a:extLst>
              <a:ext uri="{FF2B5EF4-FFF2-40B4-BE49-F238E27FC236}">
                <a16:creationId xmlns:a16="http://schemas.microsoft.com/office/drawing/2014/main" id="{56AC7C37-AF30-0FA1-5753-5EAC0340E0BF}"/>
              </a:ext>
            </a:extLst>
          </p:cNvPr>
          <p:cNvSpPr txBox="1"/>
          <p:nvPr/>
        </p:nvSpPr>
        <p:spPr>
          <a:xfrm>
            <a:off x="2160359" y="2824578"/>
            <a:ext cx="1358385" cy="523220"/>
          </a:xfrm>
          <a:prstGeom prst="rect">
            <a:avLst/>
          </a:prstGeom>
          <a:noFill/>
        </p:spPr>
        <p:txBody>
          <a:bodyPr wrap="none" rtlCol="0">
            <a:spAutoFit/>
          </a:bodyPr>
          <a:lstStyle/>
          <a:p>
            <a:r>
              <a:rPr lang="en-US" sz="2800" b="1" u="sng" dirty="0">
                <a:solidFill>
                  <a:srgbClr val="FF0000"/>
                </a:solidFill>
              </a:rPr>
              <a:t>Internal</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9C4F561-CA90-86A2-1D18-4A73EC7A2FB7}"/>
                  </a:ext>
                </a:extLst>
              </p:cNvPr>
              <p:cNvSpPr txBox="1"/>
              <p:nvPr/>
            </p:nvSpPr>
            <p:spPr>
              <a:xfrm>
                <a:off x="1697892" y="3715938"/>
                <a:ext cx="2283317" cy="8170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4000" i="1" smtClean="0">
                          <a:latin typeface="Cambria Math" panose="02040503050406030204" pitchFamily="18" charset="0"/>
                          <a:ea typeface="Cambria Math" panose="02040503050406030204" pitchFamily="18" charset="0"/>
                        </a:rPr>
                        <m:t>𝜙</m:t>
                      </m:r>
                      <m:groupChr>
                        <m:groupChrPr>
                          <m:chr m:val="→"/>
                          <m:pos m:val="top"/>
                          <m:ctrlPr>
                            <a:rPr lang="en-US" sz="4000" i="1" smtClean="0">
                              <a:latin typeface="Cambria Math" panose="02040503050406030204" pitchFamily="18" charset="0"/>
                              <a:ea typeface="Cambria Math" panose="02040503050406030204" pitchFamily="18" charset="0"/>
                            </a:rPr>
                          </m:ctrlPr>
                        </m:groupChrPr>
                        <m:e/>
                      </m:groupChr>
                      <m:r>
                        <a:rPr lang="en-US" sz="4000" i="1" smtClean="0">
                          <a:latin typeface="Cambria Math" panose="02040503050406030204" pitchFamily="18" charset="0"/>
                          <a:ea typeface="Cambria Math" panose="02040503050406030204" pitchFamily="18" charset="0"/>
                        </a:rPr>
                        <m:t>𝜙</m:t>
                      </m:r>
                      <m:r>
                        <a:rPr lang="en-US" sz="4000" b="0" i="1" smtClean="0">
                          <a:latin typeface="Cambria Math" panose="02040503050406030204" pitchFamily="18" charset="0"/>
                          <a:ea typeface="Cambria Math" panose="02040503050406030204" pitchFamily="18" charset="0"/>
                        </a:rPr>
                        <m:t> </m:t>
                      </m:r>
                      <m:sSup>
                        <m:sSupPr>
                          <m:ctrlPr>
                            <a:rPr lang="en-US" sz="4000" b="0" i="1" smtClean="0">
                              <a:latin typeface="Cambria Math" panose="02040503050406030204" pitchFamily="18" charset="0"/>
                              <a:ea typeface="Cambria Math" panose="02040503050406030204" pitchFamily="18" charset="0"/>
                            </a:rPr>
                          </m:ctrlPr>
                        </m:sSupPr>
                        <m:e>
                          <m:r>
                            <a:rPr lang="en-US" sz="4000" b="0" i="1" smtClean="0">
                              <a:latin typeface="Cambria Math" panose="02040503050406030204" pitchFamily="18" charset="0"/>
                              <a:ea typeface="Cambria Math" panose="02040503050406030204" pitchFamily="18" charset="0"/>
                            </a:rPr>
                            <m:t>𝑒</m:t>
                          </m:r>
                        </m:e>
                        <m:sup>
                          <m:r>
                            <a:rPr lang="en-US" sz="4000" b="0" i="1" smtClean="0">
                              <a:latin typeface="Cambria Math" panose="02040503050406030204" pitchFamily="18" charset="0"/>
                              <a:ea typeface="Cambria Math" panose="02040503050406030204" pitchFamily="18" charset="0"/>
                            </a:rPr>
                            <m:t>𝑖</m:t>
                          </m:r>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𝑐</m:t>
                          </m:r>
                        </m:sup>
                      </m:sSup>
                    </m:oMath>
                  </m:oMathPara>
                </a14:m>
                <a:endParaRPr lang="en-US" sz="4000" dirty="0"/>
              </a:p>
            </p:txBody>
          </p:sp>
        </mc:Choice>
        <mc:Fallback xmlns="">
          <p:sp>
            <p:nvSpPr>
              <p:cNvPr id="8" name="TextBox 7">
                <a:extLst>
                  <a:ext uri="{FF2B5EF4-FFF2-40B4-BE49-F238E27FC236}">
                    <a16:creationId xmlns:a16="http://schemas.microsoft.com/office/drawing/2014/main" id="{19C4F561-CA90-86A2-1D18-4A73EC7A2FB7}"/>
                  </a:ext>
                </a:extLst>
              </p:cNvPr>
              <p:cNvSpPr txBox="1">
                <a:spLocks noRot="1" noChangeAspect="1" noMove="1" noResize="1" noEditPoints="1" noAdjustHandles="1" noChangeArrowheads="1" noChangeShapeType="1" noTextEdit="1"/>
              </p:cNvSpPr>
              <p:nvPr/>
            </p:nvSpPr>
            <p:spPr>
              <a:xfrm>
                <a:off x="1697892" y="3715938"/>
                <a:ext cx="2283317" cy="817083"/>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10DC96F-E9E7-6717-1020-482BE293145E}"/>
                  </a:ext>
                </a:extLst>
              </p:cNvPr>
              <p:cNvSpPr txBox="1"/>
              <p:nvPr/>
            </p:nvSpPr>
            <p:spPr>
              <a:xfrm>
                <a:off x="8210793" y="3750050"/>
                <a:ext cx="1764329" cy="782971"/>
              </a:xfrm>
              <a:prstGeom prst="rect">
                <a:avLst/>
              </a:prstGeom>
              <a:noFill/>
            </p:spPr>
            <p:txBody>
              <a:bodyPr wrap="none" lIns="0" tIns="0" rIns="0" bIns="0" rtlCol="0" anchor="ctr">
                <a:spAutoFit/>
              </a:bodyPr>
              <a:lstStyle/>
              <a:p>
                <a:r>
                  <a:rPr lang="en-US" sz="4000" dirty="0">
                    <a:ea typeface="Cambria Math" panose="02040503050406030204" pitchFamily="18" charset="0"/>
                  </a:rPr>
                  <a:t>t</a:t>
                </a:r>
                <a14:m>
                  <m:oMath xmlns:m="http://schemas.openxmlformats.org/officeDocument/2006/math">
                    <m:groupChr>
                      <m:groupChrPr>
                        <m:chr m:val="→"/>
                        <m:pos m:val="top"/>
                        <m:ctrlPr>
                          <a:rPr lang="en-US" sz="4000" i="1" smtClean="0">
                            <a:latin typeface="Cambria Math" panose="02040503050406030204" pitchFamily="18" charset="0"/>
                            <a:ea typeface="Cambria Math" panose="02040503050406030204" pitchFamily="18" charset="0"/>
                          </a:rPr>
                        </m:ctrlPr>
                      </m:groupChrPr>
                      <m:e/>
                    </m:groupChr>
                    <m:r>
                      <a:rPr lang="en-US" sz="4000" b="0" i="1" smtClean="0">
                        <a:latin typeface="Cambria Math" panose="02040503050406030204" pitchFamily="18" charset="0"/>
                        <a:ea typeface="Cambria Math" panose="02040503050406030204" pitchFamily="18" charset="0"/>
                      </a:rPr>
                      <m:t>𝑡</m:t>
                    </m:r>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𝑐</m:t>
                    </m:r>
                  </m:oMath>
                </a14:m>
                <a:endParaRPr lang="en-US" sz="4000" dirty="0"/>
              </a:p>
            </p:txBody>
          </p:sp>
        </mc:Choice>
        <mc:Fallback xmlns="">
          <p:sp>
            <p:nvSpPr>
              <p:cNvPr id="9" name="TextBox 8">
                <a:extLst>
                  <a:ext uri="{FF2B5EF4-FFF2-40B4-BE49-F238E27FC236}">
                    <a16:creationId xmlns:a16="http://schemas.microsoft.com/office/drawing/2014/main" id="{910DC96F-E9E7-6717-1020-482BE293145E}"/>
                  </a:ext>
                </a:extLst>
              </p:cNvPr>
              <p:cNvSpPr txBox="1">
                <a:spLocks noRot="1" noChangeAspect="1" noMove="1" noResize="1" noEditPoints="1" noAdjustHandles="1" noChangeArrowheads="1" noChangeShapeType="1" noTextEdit="1"/>
              </p:cNvSpPr>
              <p:nvPr/>
            </p:nvSpPr>
            <p:spPr>
              <a:xfrm>
                <a:off x="8210793" y="3750050"/>
                <a:ext cx="1764329" cy="782971"/>
              </a:xfrm>
              <a:prstGeom prst="rect">
                <a:avLst/>
              </a:prstGeom>
              <a:blipFill>
                <a:blip r:embed="rId3"/>
                <a:stretch>
                  <a:fillRect l="-17647" t="-18605" b="-17829"/>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AD28F82D-3DDB-3433-F7F5-1EC99A3DD401}"/>
              </a:ext>
            </a:extLst>
          </p:cNvPr>
          <p:cNvSpPr txBox="1"/>
          <p:nvPr/>
        </p:nvSpPr>
        <p:spPr>
          <a:xfrm>
            <a:off x="7917732" y="4883940"/>
            <a:ext cx="2849242" cy="523220"/>
          </a:xfrm>
          <a:prstGeom prst="rect">
            <a:avLst/>
          </a:prstGeom>
          <a:noFill/>
        </p:spPr>
        <p:txBody>
          <a:bodyPr wrap="none" rtlCol="0">
            <a:spAutoFit/>
          </a:bodyPr>
          <a:lstStyle/>
          <a:p>
            <a:r>
              <a:rPr lang="en-US" sz="2800" b="1" dirty="0">
                <a:solidFill>
                  <a:srgbClr val="00B0F0"/>
                </a:solidFill>
              </a:rPr>
              <a:t>Conserved Energy</a:t>
            </a:r>
          </a:p>
        </p:txBody>
      </p:sp>
      <p:sp>
        <p:nvSpPr>
          <p:cNvPr id="11" name="TextBox 10">
            <a:extLst>
              <a:ext uri="{FF2B5EF4-FFF2-40B4-BE49-F238E27FC236}">
                <a16:creationId xmlns:a16="http://schemas.microsoft.com/office/drawing/2014/main" id="{146FB3E6-DC6D-E2E2-72DD-043CCD2109DE}"/>
              </a:ext>
            </a:extLst>
          </p:cNvPr>
          <p:cNvSpPr txBox="1"/>
          <p:nvPr/>
        </p:nvSpPr>
        <p:spPr>
          <a:xfrm>
            <a:off x="1404830" y="4901161"/>
            <a:ext cx="2869440" cy="523220"/>
          </a:xfrm>
          <a:prstGeom prst="rect">
            <a:avLst/>
          </a:prstGeom>
          <a:noFill/>
        </p:spPr>
        <p:txBody>
          <a:bodyPr wrap="none" rtlCol="0">
            <a:spAutoFit/>
          </a:bodyPr>
          <a:lstStyle/>
          <a:p>
            <a:r>
              <a:rPr lang="en-US" sz="2800" b="1" dirty="0">
                <a:solidFill>
                  <a:srgbClr val="00B0F0"/>
                </a:solidFill>
              </a:rPr>
              <a:t>Conserved Charge</a:t>
            </a:r>
          </a:p>
        </p:txBody>
      </p:sp>
    </p:spTree>
    <p:extLst>
      <p:ext uri="{BB962C8B-B14F-4D97-AF65-F5344CB8AC3E}">
        <p14:creationId xmlns:p14="http://schemas.microsoft.com/office/powerpoint/2010/main" val="3022393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08D33F-BAF7-0B0A-718E-A2C81B9C6CE1}"/>
              </a:ext>
            </a:extLst>
          </p:cNvPr>
          <p:cNvSpPr>
            <a:spLocks noGrp="1"/>
          </p:cNvSpPr>
          <p:nvPr>
            <p:ph type="title"/>
          </p:nvPr>
        </p:nvSpPr>
        <p:spPr/>
        <p:txBody>
          <a:bodyPr/>
          <a:lstStyle/>
          <a:p>
            <a:r>
              <a:rPr lang="en-US" dirty="0"/>
              <a:t>Spacetime vs Internal Symmetries</a:t>
            </a:r>
          </a:p>
        </p:txBody>
      </p:sp>
      <p:sp>
        <p:nvSpPr>
          <p:cNvPr id="5" name="TextBox 4">
            <a:extLst>
              <a:ext uri="{FF2B5EF4-FFF2-40B4-BE49-F238E27FC236}">
                <a16:creationId xmlns:a16="http://schemas.microsoft.com/office/drawing/2014/main" id="{C93E26C4-88F3-8D19-C40B-738850589DDA}"/>
              </a:ext>
            </a:extLst>
          </p:cNvPr>
          <p:cNvSpPr txBox="1"/>
          <p:nvPr/>
        </p:nvSpPr>
        <p:spPr>
          <a:xfrm>
            <a:off x="942976" y="1871663"/>
            <a:ext cx="3785588" cy="584775"/>
          </a:xfrm>
          <a:prstGeom prst="rect">
            <a:avLst/>
          </a:prstGeom>
          <a:noFill/>
        </p:spPr>
        <p:txBody>
          <a:bodyPr wrap="none" rtlCol="0">
            <a:spAutoFit/>
          </a:bodyPr>
          <a:lstStyle/>
          <a:p>
            <a:r>
              <a:rPr lang="en-US" sz="3200" dirty="0"/>
              <a:t>Gauge </a:t>
            </a:r>
            <a:r>
              <a:rPr lang="en-US" sz="3200" u="sng" dirty="0"/>
              <a:t>Redundancies</a:t>
            </a:r>
            <a:r>
              <a:rPr lang="en-US" sz="3200" dirty="0"/>
              <a:t>:</a:t>
            </a:r>
          </a:p>
        </p:txBody>
      </p:sp>
      <p:sp>
        <p:nvSpPr>
          <p:cNvPr id="6" name="TextBox 5">
            <a:extLst>
              <a:ext uri="{FF2B5EF4-FFF2-40B4-BE49-F238E27FC236}">
                <a16:creationId xmlns:a16="http://schemas.microsoft.com/office/drawing/2014/main" id="{D755D3EB-356D-BF7C-A20A-3E50F1693B4F}"/>
              </a:ext>
            </a:extLst>
          </p:cNvPr>
          <p:cNvSpPr txBox="1"/>
          <p:nvPr/>
        </p:nvSpPr>
        <p:spPr>
          <a:xfrm>
            <a:off x="8192421" y="2824578"/>
            <a:ext cx="1740348" cy="523220"/>
          </a:xfrm>
          <a:prstGeom prst="rect">
            <a:avLst/>
          </a:prstGeom>
          <a:noFill/>
        </p:spPr>
        <p:txBody>
          <a:bodyPr wrap="none" rtlCol="0">
            <a:spAutoFit/>
          </a:bodyPr>
          <a:lstStyle/>
          <a:p>
            <a:r>
              <a:rPr lang="en-US" sz="2800" b="1" u="sng" dirty="0">
                <a:solidFill>
                  <a:srgbClr val="FF0000"/>
                </a:solidFill>
              </a:rPr>
              <a:t>Spacetime</a:t>
            </a:r>
          </a:p>
        </p:txBody>
      </p:sp>
      <p:sp>
        <p:nvSpPr>
          <p:cNvPr id="7" name="TextBox 6">
            <a:extLst>
              <a:ext uri="{FF2B5EF4-FFF2-40B4-BE49-F238E27FC236}">
                <a16:creationId xmlns:a16="http://schemas.microsoft.com/office/drawing/2014/main" id="{56AC7C37-AF30-0FA1-5753-5EAC0340E0BF}"/>
              </a:ext>
            </a:extLst>
          </p:cNvPr>
          <p:cNvSpPr txBox="1"/>
          <p:nvPr/>
        </p:nvSpPr>
        <p:spPr>
          <a:xfrm>
            <a:off x="2160359" y="2824578"/>
            <a:ext cx="1358385" cy="523220"/>
          </a:xfrm>
          <a:prstGeom prst="rect">
            <a:avLst/>
          </a:prstGeom>
          <a:noFill/>
        </p:spPr>
        <p:txBody>
          <a:bodyPr wrap="none" rtlCol="0">
            <a:spAutoFit/>
          </a:bodyPr>
          <a:lstStyle/>
          <a:p>
            <a:r>
              <a:rPr lang="en-US" sz="2800" b="1" u="sng" dirty="0">
                <a:solidFill>
                  <a:srgbClr val="FF0000"/>
                </a:solidFill>
              </a:rPr>
              <a:t>Internal</a:t>
            </a:r>
          </a:p>
        </p:txBody>
      </p:sp>
      <p:sp>
        <p:nvSpPr>
          <p:cNvPr id="10" name="TextBox 9">
            <a:extLst>
              <a:ext uri="{FF2B5EF4-FFF2-40B4-BE49-F238E27FC236}">
                <a16:creationId xmlns:a16="http://schemas.microsoft.com/office/drawing/2014/main" id="{AD28F82D-3DDB-3433-F7F5-1EC99A3DD401}"/>
              </a:ext>
            </a:extLst>
          </p:cNvPr>
          <p:cNvSpPr txBox="1"/>
          <p:nvPr/>
        </p:nvSpPr>
        <p:spPr>
          <a:xfrm>
            <a:off x="8092008" y="4854994"/>
            <a:ext cx="2518125" cy="523220"/>
          </a:xfrm>
          <a:prstGeom prst="rect">
            <a:avLst/>
          </a:prstGeom>
          <a:noFill/>
        </p:spPr>
        <p:txBody>
          <a:bodyPr wrap="none" rtlCol="0">
            <a:spAutoFit/>
          </a:bodyPr>
          <a:lstStyle/>
          <a:p>
            <a:r>
              <a:rPr lang="en-US" sz="2800" b="1" dirty="0">
                <a:solidFill>
                  <a:srgbClr val="00B0F0"/>
                </a:solidFill>
              </a:rPr>
              <a:t>Einstein Gravity</a:t>
            </a:r>
          </a:p>
        </p:txBody>
      </p:sp>
      <p:sp>
        <p:nvSpPr>
          <p:cNvPr id="11" name="TextBox 10">
            <a:extLst>
              <a:ext uri="{FF2B5EF4-FFF2-40B4-BE49-F238E27FC236}">
                <a16:creationId xmlns:a16="http://schemas.microsoft.com/office/drawing/2014/main" id="{146FB3E6-DC6D-E2E2-72DD-043CCD2109DE}"/>
              </a:ext>
            </a:extLst>
          </p:cNvPr>
          <p:cNvSpPr txBox="1"/>
          <p:nvPr/>
        </p:nvSpPr>
        <p:spPr>
          <a:xfrm>
            <a:off x="1404830" y="4901161"/>
            <a:ext cx="4122026" cy="954107"/>
          </a:xfrm>
          <a:prstGeom prst="rect">
            <a:avLst/>
          </a:prstGeom>
          <a:noFill/>
        </p:spPr>
        <p:txBody>
          <a:bodyPr wrap="none" rtlCol="0">
            <a:spAutoFit/>
          </a:bodyPr>
          <a:lstStyle/>
          <a:p>
            <a:r>
              <a:rPr lang="en-US" sz="2800" b="1" dirty="0">
                <a:solidFill>
                  <a:srgbClr val="00B0F0"/>
                </a:solidFill>
              </a:rPr>
              <a:t>Gauge Theory: </a:t>
            </a:r>
          </a:p>
          <a:p>
            <a:r>
              <a:rPr lang="en-US" sz="2800" b="1" dirty="0">
                <a:solidFill>
                  <a:srgbClr val="00B0F0"/>
                </a:solidFill>
              </a:rPr>
              <a:t>Maxwell, Standard Model</a:t>
            </a:r>
          </a:p>
        </p:txBody>
      </p:sp>
      <p:pic>
        <p:nvPicPr>
          <p:cNvPr id="2" name="Picture 1">
            <a:extLst>
              <a:ext uri="{FF2B5EF4-FFF2-40B4-BE49-F238E27FC236}">
                <a16:creationId xmlns:a16="http://schemas.microsoft.com/office/drawing/2014/main" id="{44073D02-67C3-227A-738B-89B1BEDC6B0E}"/>
              </a:ext>
            </a:extLst>
          </p:cNvPr>
          <p:cNvPicPr>
            <a:picLocks noChangeAspect="1"/>
          </p:cNvPicPr>
          <p:nvPr/>
        </p:nvPicPr>
        <p:blipFill>
          <a:blip r:embed="rId2"/>
          <a:stretch>
            <a:fillRect/>
          </a:stretch>
        </p:blipFill>
        <p:spPr>
          <a:xfrm>
            <a:off x="1299445" y="3691626"/>
            <a:ext cx="3072650" cy="865707"/>
          </a:xfrm>
          <a:prstGeom prst="rect">
            <a:avLst/>
          </a:prstGeom>
        </p:spPr>
      </p:pic>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1C3A7192-9B82-77A6-3A48-19FB7D54D440}"/>
                  </a:ext>
                </a:extLst>
              </p:cNvPr>
              <p:cNvSpPr txBox="1"/>
              <p:nvPr/>
            </p:nvSpPr>
            <p:spPr>
              <a:xfrm>
                <a:off x="7620341" y="3691626"/>
                <a:ext cx="3461460" cy="782971"/>
              </a:xfrm>
              <a:prstGeom prst="rect">
                <a:avLst/>
              </a:prstGeom>
              <a:noFill/>
            </p:spPr>
            <p:txBody>
              <a:bodyPr wrap="none" lIns="0" tIns="0" rIns="0" bIns="0" rtlCol="0">
                <a:spAutoFit/>
              </a:bodyPr>
              <a:lstStyle/>
              <a:p>
                <a:r>
                  <a:rPr lang="en-US" sz="4000" dirty="0">
                    <a:ea typeface="Cambria Math" panose="02040503050406030204" pitchFamily="18" charset="0"/>
                  </a:rPr>
                  <a:t>t</a:t>
                </a:r>
                <a14:m>
                  <m:oMath xmlns:m="http://schemas.openxmlformats.org/officeDocument/2006/math">
                    <m:groupChr>
                      <m:groupChrPr>
                        <m:chr m:val="→"/>
                        <m:pos m:val="top"/>
                        <m:ctrlPr>
                          <a:rPr lang="en-US" sz="4000" i="1" smtClean="0">
                            <a:latin typeface="Cambria Math" panose="02040503050406030204" pitchFamily="18" charset="0"/>
                            <a:ea typeface="Cambria Math" panose="02040503050406030204" pitchFamily="18" charset="0"/>
                          </a:rPr>
                        </m:ctrlPr>
                      </m:groupChrPr>
                      <m:e/>
                    </m:groupChr>
                    <m:r>
                      <a:rPr lang="en-US" sz="4000" b="0" i="1" smtClean="0">
                        <a:latin typeface="Cambria Math" panose="02040503050406030204" pitchFamily="18" charset="0"/>
                        <a:ea typeface="Cambria Math" panose="02040503050406030204" pitchFamily="18" charset="0"/>
                      </a:rPr>
                      <m:t>𝑡</m:t>
                    </m:r>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𝑐</m:t>
                    </m:r>
                    <m:d>
                      <m:dPr>
                        <m:ctrlPr>
                          <a:rPr lang="en-US" sz="4000" b="0" i="1" smtClean="0">
                            <a:latin typeface="Cambria Math" panose="02040503050406030204" pitchFamily="18" charset="0"/>
                            <a:ea typeface="Cambria Math" panose="02040503050406030204" pitchFamily="18" charset="0"/>
                          </a:rPr>
                        </m:ctrlPr>
                      </m:dPr>
                      <m:e>
                        <m:acc>
                          <m:accPr>
                            <m:chr m:val="⃗"/>
                            <m:ctrlPr>
                              <a:rPr lang="en-US" sz="4000" b="0" i="1" smtClean="0">
                                <a:latin typeface="Cambria Math" panose="02040503050406030204" pitchFamily="18" charset="0"/>
                                <a:ea typeface="Cambria Math" panose="02040503050406030204" pitchFamily="18" charset="0"/>
                              </a:rPr>
                            </m:ctrlPr>
                          </m:accPr>
                          <m:e>
                            <m:r>
                              <a:rPr lang="en-US" sz="4000" b="0" i="1" smtClean="0">
                                <a:latin typeface="Cambria Math" panose="02040503050406030204" pitchFamily="18" charset="0"/>
                                <a:ea typeface="Cambria Math" panose="02040503050406030204" pitchFamily="18" charset="0"/>
                              </a:rPr>
                              <m:t>𝑥</m:t>
                            </m:r>
                          </m:e>
                        </m:acc>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𝑡</m:t>
                        </m:r>
                      </m:e>
                    </m:d>
                    <m:r>
                      <a:rPr lang="en-US" sz="4000" b="0" i="1" smtClean="0">
                        <a:latin typeface="Cambria Math" panose="02040503050406030204" pitchFamily="18" charset="0"/>
                        <a:ea typeface="Cambria Math" panose="02040503050406030204" pitchFamily="18" charset="0"/>
                      </a:rPr>
                      <m:t>, …</m:t>
                    </m:r>
                  </m:oMath>
                </a14:m>
                <a:endParaRPr lang="en-US" sz="4000" dirty="0"/>
              </a:p>
            </p:txBody>
          </p:sp>
        </mc:Choice>
        <mc:Fallback xmlns="">
          <p:sp>
            <p:nvSpPr>
              <p:cNvPr id="3" name="TextBox 2">
                <a:extLst>
                  <a:ext uri="{FF2B5EF4-FFF2-40B4-BE49-F238E27FC236}">
                    <a16:creationId xmlns:a16="http://schemas.microsoft.com/office/drawing/2014/main" id="{1C3A7192-9B82-77A6-3A48-19FB7D54D440}"/>
                  </a:ext>
                </a:extLst>
              </p:cNvPr>
              <p:cNvSpPr txBox="1">
                <a:spLocks noRot="1" noChangeAspect="1" noMove="1" noResize="1" noEditPoints="1" noAdjustHandles="1" noChangeArrowheads="1" noChangeShapeType="1" noTextEdit="1"/>
              </p:cNvSpPr>
              <p:nvPr/>
            </p:nvSpPr>
            <p:spPr>
              <a:xfrm>
                <a:off x="7620341" y="3691626"/>
                <a:ext cx="3461460" cy="782971"/>
              </a:xfrm>
              <a:prstGeom prst="rect">
                <a:avLst/>
              </a:prstGeom>
              <a:blipFill>
                <a:blip r:embed="rId3"/>
                <a:stretch>
                  <a:fillRect l="-8803" t="-19531" b="-17969"/>
                </a:stretch>
              </a:blipFill>
            </p:spPr>
            <p:txBody>
              <a:bodyPr/>
              <a:lstStyle/>
              <a:p>
                <a:r>
                  <a:rPr lang="en-US">
                    <a:noFill/>
                  </a:rPr>
                  <a:t> </a:t>
                </a:r>
              </a:p>
            </p:txBody>
          </p:sp>
        </mc:Fallback>
      </mc:AlternateContent>
    </p:spTree>
    <p:extLst>
      <p:ext uri="{BB962C8B-B14F-4D97-AF65-F5344CB8AC3E}">
        <p14:creationId xmlns:p14="http://schemas.microsoft.com/office/powerpoint/2010/main" val="3654078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08D33F-BAF7-0B0A-718E-A2C81B9C6CE1}"/>
              </a:ext>
            </a:extLst>
          </p:cNvPr>
          <p:cNvSpPr>
            <a:spLocks noGrp="1"/>
          </p:cNvSpPr>
          <p:nvPr>
            <p:ph type="title"/>
          </p:nvPr>
        </p:nvSpPr>
        <p:spPr/>
        <p:txBody>
          <a:bodyPr/>
          <a:lstStyle/>
          <a:p>
            <a:r>
              <a:rPr lang="en-US" dirty="0"/>
              <a:t>Spacetime vs Internal Symmetries</a:t>
            </a:r>
          </a:p>
        </p:txBody>
      </p:sp>
      <p:sp>
        <p:nvSpPr>
          <p:cNvPr id="5" name="TextBox 4">
            <a:extLst>
              <a:ext uri="{FF2B5EF4-FFF2-40B4-BE49-F238E27FC236}">
                <a16:creationId xmlns:a16="http://schemas.microsoft.com/office/drawing/2014/main" id="{C93E26C4-88F3-8D19-C40B-738850589DDA}"/>
              </a:ext>
            </a:extLst>
          </p:cNvPr>
          <p:cNvSpPr txBox="1"/>
          <p:nvPr/>
        </p:nvSpPr>
        <p:spPr>
          <a:xfrm>
            <a:off x="942976" y="1871663"/>
            <a:ext cx="4225259" cy="584775"/>
          </a:xfrm>
          <a:prstGeom prst="rect">
            <a:avLst/>
          </a:prstGeom>
          <a:noFill/>
        </p:spPr>
        <p:txBody>
          <a:bodyPr wrap="none" rtlCol="0">
            <a:spAutoFit/>
          </a:bodyPr>
          <a:lstStyle/>
          <a:p>
            <a:r>
              <a:rPr lang="en-US" sz="3200" dirty="0"/>
              <a:t>Subsystem Symmetries:</a:t>
            </a:r>
          </a:p>
        </p:txBody>
      </p:sp>
      <p:sp>
        <p:nvSpPr>
          <p:cNvPr id="6" name="TextBox 5">
            <a:extLst>
              <a:ext uri="{FF2B5EF4-FFF2-40B4-BE49-F238E27FC236}">
                <a16:creationId xmlns:a16="http://schemas.microsoft.com/office/drawing/2014/main" id="{D755D3EB-356D-BF7C-A20A-3E50F1693B4F}"/>
              </a:ext>
            </a:extLst>
          </p:cNvPr>
          <p:cNvSpPr txBox="1"/>
          <p:nvPr/>
        </p:nvSpPr>
        <p:spPr>
          <a:xfrm>
            <a:off x="8192421" y="2824578"/>
            <a:ext cx="1740348" cy="523220"/>
          </a:xfrm>
          <a:prstGeom prst="rect">
            <a:avLst/>
          </a:prstGeom>
          <a:noFill/>
        </p:spPr>
        <p:txBody>
          <a:bodyPr wrap="none" rtlCol="0">
            <a:spAutoFit/>
          </a:bodyPr>
          <a:lstStyle/>
          <a:p>
            <a:r>
              <a:rPr lang="en-US" sz="2800" b="1" u="sng" dirty="0">
                <a:solidFill>
                  <a:srgbClr val="FF0000"/>
                </a:solidFill>
              </a:rPr>
              <a:t>Spacetime</a:t>
            </a:r>
          </a:p>
        </p:txBody>
      </p:sp>
      <p:sp>
        <p:nvSpPr>
          <p:cNvPr id="7" name="TextBox 6">
            <a:extLst>
              <a:ext uri="{FF2B5EF4-FFF2-40B4-BE49-F238E27FC236}">
                <a16:creationId xmlns:a16="http://schemas.microsoft.com/office/drawing/2014/main" id="{56AC7C37-AF30-0FA1-5753-5EAC0340E0BF}"/>
              </a:ext>
            </a:extLst>
          </p:cNvPr>
          <p:cNvSpPr txBox="1"/>
          <p:nvPr/>
        </p:nvSpPr>
        <p:spPr>
          <a:xfrm>
            <a:off x="2160359" y="2824578"/>
            <a:ext cx="1358385" cy="523220"/>
          </a:xfrm>
          <a:prstGeom prst="rect">
            <a:avLst/>
          </a:prstGeom>
          <a:noFill/>
        </p:spPr>
        <p:txBody>
          <a:bodyPr wrap="none" rtlCol="0">
            <a:spAutoFit/>
          </a:bodyPr>
          <a:lstStyle/>
          <a:p>
            <a:r>
              <a:rPr lang="en-US" sz="2800" b="1" u="sng" dirty="0">
                <a:solidFill>
                  <a:srgbClr val="FF0000"/>
                </a:solidFill>
              </a:rPr>
              <a:t>Internal</a:t>
            </a:r>
          </a:p>
        </p:txBody>
      </p:sp>
      <p:sp>
        <p:nvSpPr>
          <p:cNvPr id="11" name="TextBox 10">
            <a:extLst>
              <a:ext uri="{FF2B5EF4-FFF2-40B4-BE49-F238E27FC236}">
                <a16:creationId xmlns:a16="http://schemas.microsoft.com/office/drawing/2014/main" id="{146FB3E6-DC6D-E2E2-72DD-043CCD2109DE}"/>
              </a:ext>
            </a:extLst>
          </p:cNvPr>
          <p:cNvSpPr txBox="1"/>
          <p:nvPr/>
        </p:nvSpPr>
        <p:spPr>
          <a:xfrm>
            <a:off x="942976" y="5262663"/>
            <a:ext cx="5520037" cy="1384995"/>
          </a:xfrm>
          <a:prstGeom prst="rect">
            <a:avLst/>
          </a:prstGeom>
          <a:noFill/>
        </p:spPr>
        <p:txBody>
          <a:bodyPr wrap="none" rtlCol="0">
            <a:spAutoFit/>
          </a:bodyPr>
          <a:lstStyle/>
          <a:p>
            <a:r>
              <a:rPr lang="en-US" sz="2800" b="1" dirty="0">
                <a:solidFill>
                  <a:srgbClr val="00B0F0"/>
                </a:solidFill>
              </a:rPr>
              <a:t>Charges conserved on submanifolds</a:t>
            </a:r>
          </a:p>
          <a:p>
            <a:r>
              <a:rPr lang="en-US" sz="2800" b="1" dirty="0">
                <a:solidFill>
                  <a:srgbClr val="00B0F0"/>
                </a:solidFill>
              </a:rPr>
              <a:t>Conserved dipole moments</a:t>
            </a:r>
          </a:p>
          <a:p>
            <a:r>
              <a:rPr lang="en-US" sz="2800" b="1" dirty="0">
                <a:solidFill>
                  <a:srgbClr val="00B0F0"/>
                </a:solidFill>
              </a:rPr>
              <a:t>Potentially </a:t>
            </a:r>
            <a:r>
              <a:rPr lang="en-US" sz="2800" b="1" dirty="0" err="1">
                <a:solidFill>
                  <a:srgbClr val="00B0F0"/>
                </a:solidFill>
              </a:rPr>
              <a:t>Fractons</a:t>
            </a:r>
            <a:endParaRPr lang="en-US" sz="2800" b="1" dirty="0">
              <a:solidFill>
                <a:srgbClr val="00B0F0"/>
              </a:solidFill>
            </a:endParaRP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351F317-EE23-CDB4-95EA-73D623E6ED42}"/>
                  </a:ext>
                </a:extLst>
              </p:cNvPr>
              <p:cNvSpPr txBox="1"/>
              <p:nvPr/>
            </p:nvSpPr>
            <p:spPr>
              <a:xfrm>
                <a:off x="838200" y="3510203"/>
                <a:ext cx="5177251" cy="7829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4000" i="1" smtClean="0">
                          <a:latin typeface="Cambria Math" panose="02040503050406030204" pitchFamily="18" charset="0"/>
                          <a:ea typeface="Cambria Math" panose="02040503050406030204" pitchFamily="18" charset="0"/>
                        </a:rPr>
                        <m:t>𝜙</m:t>
                      </m:r>
                      <m:groupChr>
                        <m:groupChrPr>
                          <m:chr m:val="→"/>
                          <m:pos m:val="top"/>
                          <m:ctrlPr>
                            <a:rPr lang="en-US" sz="4000" i="1" smtClean="0">
                              <a:latin typeface="Cambria Math" panose="02040503050406030204" pitchFamily="18" charset="0"/>
                              <a:ea typeface="Cambria Math" panose="02040503050406030204" pitchFamily="18" charset="0"/>
                            </a:rPr>
                          </m:ctrlPr>
                        </m:groupChrPr>
                        <m:e/>
                      </m:groupChr>
                      <m:r>
                        <a:rPr lang="en-US" sz="4000" i="1" smtClean="0">
                          <a:latin typeface="Cambria Math" panose="02040503050406030204" pitchFamily="18" charset="0"/>
                          <a:ea typeface="Cambria Math" panose="02040503050406030204" pitchFamily="18" charset="0"/>
                        </a:rPr>
                        <m:t>𝜙</m:t>
                      </m:r>
                      <m:r>
                        <a:rPr lang="en-US" sz="4000" b="0" i="1" smtClean="0">
                          <a:latin typeface="Cambria Math" panose="02040503050406030204" pitchFamily="18" charset="0"/>
                          <a:ea typeface="Cambria Math" panose="02040503050406030204" pitchFamily="18" charset="0"/>
                        </a:rPr>
                        <m:t>+</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𝑥</m:t>
                          </m:r>
                        </m:sub>
                      </m:sSub>
                      <m:d>
                        <m:dPr>
                          <m:ctrlPr>
                            <a:rPr lang="en-US" sz="4000" b="0" i="1" smtClean="0">
                              <a:latin typeface="Cambria Math" panose="02040503050406030204" pitchFamily="18" charset="0"/>
                              <a:ea typeface="Cambria Math" panose="02040503050406030204" pitchFamily="18" charset="0"/>
                            </a:rPr>
                          </m:ctrlPr>
                        </m:dPr>
                        <m:e>
                          <m:r>
                            <a:rPr lang="en-US" sz="4000" b="0" i="1" smtClean="0">
                              <a:latin typeface="Cambria Math" panose="02040503050406030204" pitchFamily="18" charset="0"/>
                              <a:ea typeface="Cambria Math" panose="02040503050406030204" pitchFamily="18" charset="0"/>
                            </a:rPr>
                            <m:t>𝑥</m:t>
                          </m:r>
                        </m:e>
                      </m:d>
                      <m:r>
                        <a:rPr lang="en-US" sz="4000" b="0" i="1" smtClean="0">
                          <a:latin typeface="Cambria Math" panose="02040503050406030204" pitchFamily="18" charset="0"/>
                          <a:ea typeface="Cambria Math" panose="02040503050406030204" pitchFamily="18" charset="0"/>
                        </a:rPr>
                        <m:t>+ </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𝑦</m:t>
                          </m:r>
                        </m:sub>
                      </m:sSub>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𝑦</m:t>
                      </m:r>
                      <m:r>
                        <a:rPr lang="en-US" sz="4000" b="0" i="1" smtClean="0">
                          <a:latin typeface="Cambria Math" panose="02040503050406030204" pitchFamily="18" charset="0"/>
                          <a:ea typeface="Cambria Math" panose="02040503050406030204" pitchFamily="18" charset="0"/>
                        </a:rPr>
                        <m:t>)</m:t>
                      </m:r>
                    </m:oMath>
                  </m:oMathPara>
                </a14:m>
                <a:endParaRPr lang="en-US" sz="4000" dirty="0"/>
              </a:p>
            </p:txBody>
          </p:sp>
        </mc:Choice>
        <mc:Fallback xmlns="">
          <p:sp>
            <p:nvSpPr>
              <p:cNvPr id="8" name="TextBox 7">
                <a:extLst>
                  <a:ext uri="{FF2B5EF4-FFF2-40B4-BE49-F238E27FC236}">
                    <a16:creationId xmlns:a16="http://schemas.microsoft.com/office/drawing/2014/main" id="{1351F317-EE23-CDB4-95EA-73D623E6ED42}"/>
                  </a:ext>
                </a:extLst>
              </p:cNvPr>
              <p:cNvSpPr txBox="1">
                <a:spLocks noRot="1" noChangeAspect="1" noMove="1" noResize="1" noEditPoints="1" noAdjustHandles="1" noChangeArrowheads="1" noChangeShapeType="1" noTextEdit="1"/>
              </p:cNvSpPr>
              <p:nvPr/>
            </p:nvSpPr>
            <p:spPr>
              <a:xfrm>
                <a:off x="838200" y="3510203"/>
                <a:ext cx="5177251" cy="782971"/>
              </a:xfrm>
              <a:prstGeom prst="rect">
                <a:avLst/>
              </a:prstGeom>
              <a:blipFill>
                <a:blip r:embed="rId2"/>
                <a:stretch>
                  <a:fillRect/>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CD321EA6-EDBB-9EF8-FCEF-B3CCC6FC8BB9}"/>
              </a:ext>
            </a:extLst>
          </p:cNvPr>
          <p:cNvSpPr txBox="1"/>
          <p:nvPr/>
        </p:nvSpPr>
        <p:spPr>
          <a:xfrm>
            <a:off x="8927815" y="5077998"/>
            <a:ext cx="755335" cy="1569660"/>
          </a:xfrm>
          <a:prstGeom prst="rect">
            <a:avLst/>
          </a:prstGeom>
          <a:noFill/>
        </p:spPr>
        <p:txBody>
          <a:bodyPr wrap="none" rtlCol="0">
            <a:spAutoFit/>
          </a:bodyPr>
          <a:lstStyle/>
          <a:p>
            <a:r>
              <a:rPr lang="en-US" sz="9600" dirty="0">
                <a:solidFill>
                  <a:srgbClr val="00B0F0"/>
                </a:solidFill>
              </a:rPr>
              <a:t>?</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D517FCE-158B-30DD-696B-0AF562CAE301}"/>
                  </a:ext>
                </a:extLst>
              </p:cNvPr>
              <p:cNvSpPr txBox="1"/>
              <p:nvPr/>
            </p:nvSpPr>
            <p:spPr>
              <a:xfrm>
                <a:off x="838200" y="4328598"/>
                <a:ext cx="4549514" cy="7829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4000" i="1" smtClean="0">
                          <a:latin typeface="Cambria Math" panose="02040503050406030204" pitchFamily="18" charset="0"/>
                          <a:ea typeface="Cambria Math" panose="02040503050406030204" pitchFamily="18" charset="0"/>
                        </a:rPr>
                        <m:t>𝜙</m:t>
                      </m:r>
                      <m:groupChr>
                        <m:groupChrPr>
                          <m:chr m:val="→"/>
                          <m:pos m:val="top"/>
                          <m:ctrlPr>
                            <a:rPr lang="en-US" sz="4000" i="1" smtClean="0">
                              <a:latin typeface="Cambria Math" panose="02040503050406030204" pitchFamily="18" charset="0"/>
                              <a:ea typeface="Cambria Math" panose="02040503050406030204" pitchFamily="18" charset="0"/>
                            </a:rPr>
                          </m:ctrlPr>
                        </m:groupChrPr>
                        <m:e/>
                      </m:groupChr>
                      <m:r>
                        <a:rPr lang="en-US" sz="4000" i="1" smtClean="0">
                          <a:latin typeface="Cambria Math" panose="02040503050406030204" pitchFamily="18" charset="0"/>
                          <a:ea typeface="Cambria Math" panose="02040503050406030204" pitchFamily="18" charset="0"/>
                        </a:rPr>
                        <m:t>𝜙</m:t>
                      </m:r>
                      <m:r>
                        <a:rPr lang="en-US" sz="4000" b="0" i="1" smtClean="0">
                          <a:latin typeface="Cambria Math" panose="02040503050406030204" pitchFamily="18" charset="0"/>
                          <a:ea typeface="Cambria Math" panose="02040503050406030204" pitchFamily="18" charset="0"/>
                        </a:rPr>
                        <m:t>+</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𝑥</m:t>
                          </m:r>
                        </m:sub>
                      </m:sSub>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𝑥</m:t>
                      </m:r>
                      <m:r>
                        <a:rPr lang="en-US" sz="4000" b="0" i="1" smtClean="0">
                          <a:latin typeface="Cambria Math" panose="02040503050406030204" pitchFamily="18" charset="0"/>
                          <a:ea typeface="Cambria Math" panose="02040503050406030204" pitchFamily="18" charset="0"/>
                        </a:rPr>
                        <m:t>+ </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𝑦</m:t>
                          </m:r>
                        </m:sub>
                      </m:sSub>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𝑦</m:t>
                      </m:r>
                    </m:oMath>
                  </m:oMathPara>
                </a14:m>
                <a:endParaRPr lang="en-US" sz="4000" dirty="0"/>
              </a:p>
            </p:txBody>
          </p:sp>
        </mc:Choice>
        <mc:Fallback xmlns="">
          <p:sp>
            <p:nvSpPr>
              <p:cNvPr id="12" name="TextBox 11">
                <a:extLst>
                  <a:ext uri="{FF2B5EF4-FFF2-40B4-BE49-F238E27FC236}">
                    <a16:creationId xmlns:a16="http://schemas.microsoft.com/office/drawing/2014/main" id="{4D517FCE-158B-30DD-696B-0AF562CAE301}"/>
                  </a:ext>
                </a:extLst>
              </p:cNvPr>
              <p:cNvSpPr txBox="1">
                <a:spLocks noRot="1" noChangeAspect="1" noMove="1" noResize="1" noEditPoints="1" noAdjustHandles="1" noChangeArrowheads="1" noChangeShapeType="1" noTextEdit="1"/>
              </p:cNvSpPr>
              <p:nvPr/>
            </p:nvSpPr>
            <p:spPr>
              <a:xfrm>
                <a:off x="838200" y="4328598"/>
                <a:ext cx="4549514" cy="78297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5943B227-19F3-4BAA-4FBC-828588CF82E4}"/>
                  </a:ext>
                </a:extLst>
              </p:cNvPr>
              <p:cNvSpPr txBox="1"/>
              <p:nvPr/>
            </p:nvSpPr>
            <p:spPr>
              <a:xfrm>
                <a:off x="6751408" y="3510203"/>
                <a:ext cx="5053563" cy="7829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4000" b="0" i="1" smtClean="0">
                          <a:latin typeface="Cambria Math" panose="02040503050406030204" pitchFamily="18" charset="0"/>
                          <a:ea typeface="Cambria Math" panose="02040503050406030204" pitchFamily="18" charset="0"/>
                        </a:rPr>
                        <m:t>𝑡</m:t>
                      </m:r>
                      <m:groupChr>
                        <m:groupChrPr>
                          <m:chr m:val="→"/>
                          <m:pos m:val="top"/>
                          <m:ctrlPr>
                            <a:rPr lang="en-US" sz="4000" b="0" i="1" smtClean="0">
                              <a:latin typeface="Cambria Math" panose="02040503050406030204" pitchFamily="18" charset="0"/>
                              <a:ea typeface="Cambria Math" panose="02040503050406030204" pitchFamily="18" charset="0"/>
                            </a:rPr>
                          </m:ctrlPr>
                        </m:groupChrPr>
                        <m:e/>
                      </m:groupChr>
                      <m:r>
                        <a:rPr lang="en-US" sz="4000" b="0" i="1" smtClean="0">
                          <a:latin typeface="Cambria Math" panose="02040503050406030204" pitchFamily="18" charset="0"/>
                          <a:ea typeface="Cambria Math" panose="02040503050406030204" pitchFamily="18" charset="0"/>
                        </a:rPr>
                        <m:t>𝑡</m:t>
                      </m:r>
                      <m:r>
                        <a:rPr lang="en-US" sz="4000" b="0" i="1" smtClean="0">
                          <a:latin typeface="Cambria Math" panose="02040503050406030204" pitchFamily="18" charset="0"/>
                          <a:ea typeface="Cambria Math" panose="02040503050406030204" pitchFamily="18" charset="0"/>
                        </a:rPr>
                        <m:t>+</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𝑥</m:t>
                          </m:r>
                        </m:sub>
                      </m:sSub>
                      <m:d>
                        <m:dPr>
                          <m:ctrlPr>
                            <a:rPr lang="en-US" sz="4000" b="0" i="1" smtClean="0">
                              <a:latin typeface="Cambria Math" panose="02040503050406030204" pitchFamily="18" charset="0"/>
                              <a:ea typeface="Cambria Math" panose="02040503050406030204" pitchFamily="18" charset="0"/>
                            </a:rPr>
                          </m:ctrlPr>
                        </m:dPr>
                        <m:e>
                          <m:r>
                            <a:rPr lang="en-US" sz="4000" b="0" i="1" smtClean="0">
                              <a:latin typeface="Cambria Math" panose="02040503050406030204" pitchFamily="18" charset="0"/>
                              <a:ea typeface="Cambria Math" panose="02040503050406030204" pitchFamily="18" charset="0"/>
                            </a:rPr>
                            <m:t>𝑥</m:t>
                          </m:r>
                        </m:e>
                      </m:d>
                      <m:r>
                        <a:rPr lang="en-US" sz="4000" b="0" i="1" smtClean="0">
                          <a:latin typeface="Cambria Math" panose="02040503050406030204" pitchFamily="18" charset="0"/>
                          <a:ea typeface="Cambria Math" panose="02040503050406030204" pitchFamily="18" charset="0"/>
                        </a:rPr>
                        <m:t>+ </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𝑦</m:t>
                          </m:r>
                        </m:sub>
                      </m:sSub>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𝑦</m:t>
                      </m:r>
                      <m:r>
                        <a:rPr lang="en-US" sz="4000" b="0" i="1" smtClean="0">
                          <a:latin typeface="Cambria Math" panose="02040503050406030204" pitchFamily="18" charset="0"/>
                          <a:ea typeface="Cambria Math" panose="02040503050406030204" pitchFamily="18" charset="0"/>
                        </a:rPr>
                        <m:t>)</m:t>
                      </m:r>
                    </m:oMath>
                  </m:oMathPara>
                </a14:m>
                <a:endParaRPr lang="en-US" sz="4000" dirty="0"/>
              </a:p>
            </p:txBody>
          </p:sp>
        </mc:Choice>
        <mc:Fallback xmlns="">
          <p:sp>
            <p:nvSpPr>
              <p:cNvPr id="14" name="TextBox 13">
                <a:extLst>
                  <a:ext uri="{FF2B5EF4-FFF2-40B4-BE49-F238E27FC236}">
                    <a16:creationId xmlns:a16="http://schemas.microsoft.com/office/drawing/2014/main" id="{5943B227-19F3-4BAA-4FBC-828588CF82E4}"/>
                  </a:ext>
                </a:extLst>
              </p:cNvPr>
              <p:cNvSpPr txBox="1">
                <a:spLocks noRot="1" noChangeAspect="1" noMove="1" noResize="1" noEditPoints="1" noAdjustHandles="1" noChangeArrowheads="1" noChangeShapeType="1" noTextEdit="1"/>
              </p:cNvSpPr>
              <p:nvPr/>
            </p:nvSpPr>
            <p:spPr>
              <a:xfrm>
                <a:off x="6751408" y="3510203"/>
                <a:ext cx="5053563" cy="78297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DB4EEF8B-21A8-74B3-2D3A-3CAEAF6698F7}"/>
                  </a:ext>
                </a:extLst>
              </p:cNvPr>
              <p:cNvSpPr txBox="1"/>
              <p:nvPr/>
            </p:nvSpPr>
            <p:spPr>
              <a:xfrm>
                <a:off x="6804288" y="4293174"/>
                <a:ext cx="4310411" cy="7829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4000" b="0" i="1" smtClean="0">
                          <a:latin typeface="Cambria Math" panose="02040503050406030204" pitchFamily="18" charset="0"/>
                          <a:ea typeface="Cambria Math" panose="02040503050406030204" pitchFamily="18" charset="0"/>
                        </a:rPr>
                        <m:t>𝑡</m:t>
                      </m:r>
                      <m:groupChr>
                        <m:groupChrPr>
                          <m:chr m:val="→"/>
                          <m:pos m:val="top"/>
                          <m:ctrlPr>
                            <a:rPr lang="en-US" sz="4000" b="0" i="1" smtClean="0">
                              <a:latin typeface="Cambria Math" panose="02040503050406030204" pitchFamily="18" charset="0"/>
                              <a:ea typeface="Cambria Math" panose="02040503050406030204" pitchFamily="18" charset="0"/>
                            </a:rPr>
                          </m:ctrlPr>
                        </m:groupChrPr>
                        <m:e/>
                      </m:groupChr>
                      <m:r>
                        <a:rPr lang="en-US" sz="4000" b="0" i="1" smtClean="0">
                          <a:latin typeface="Cambria Math" panose="02040503050406030204" pitchFamily="18" charset="0"/>
                          <a:ea typeface="Cambria Math" panose="02040503050406030204" pitchFamily="18" charset="0"/>
                        </a:rPr>
                        <m:t>𝑡</m:t>
                      </m:r>
                      <m:r>
                        <a:rPr lang="en-US" sz="4000" b="0" i="1" smtClean="0">
                          <a:latin typeface="Cambria Math" panose="02040503050406030204" pitchFamily="18" charset="0"/>
                          <a:ea typeface="Cambria Math" panose="02040503050406030204" pitchFamily="18" charset="0"/>
                        </a:rPr>
                        <m:t>+</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𝑥</m:t>
                          </m:r>
                        </m:sub>
                      </m:sSub>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𝑥</m:t>
                      </m:r>
                      <m:r>
                        <a:rPr lang="en-US" sz="4000" b="0" i="1" smtClean="0">
                          <a:latin typeface="Cambria Math" panose="02040503050406030204" pitchFamily="18" charset="0"/>
                          <a:ea typeface="Cambria Math" panose="02040503050406030204" pitchFamily="18" charset="0"/>
                        </a:rPr>
                        <m:t>+ </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𝑦</m:t>
                          </m:r>
                        </m:sub>
                      </m:sSub>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𝑦</m:t>
                      </m:r>
                    </m:oMath>
                  </m:oMathPara>
                </a14:m>
                <a:endParaRPr lang="en-US" sz="4000" dirty="0"/>
              </a:p>
            </p:txBody>
          </p:sp>
        </mc:Choice>
        <mc:Fallback xmlns="">
          <p:sp>
            <p:nvSpPr>
              <p:cNvPr id="15" name="TextBox 14">
                <a:extLst>
                  <a:ext uri="{FF2B5EF4-FFF2-40B4-BE49-F238E27FC236}">
                    <a16:creationId xmlns:a16="http://schemas.microsoft.com/office/drawing/2014/main" id="{DB4EEF8B-21A8-74B3-2D3A-3CAEAF6698F7}"/>
                  </a:ext>
                </a:extLst>
              </p:cNvPr>
              <p:cNvSpPr txBox="1">
                <a:spLocks noRot="1" noChangeAspect="1" noMove="1" noResize="1" noEditPoints="1" noAdjustHandles="1" noChangeArrowheads="1" noChangeShapeType="1" noTextEdit="1"/>
              </p:cNvSpPr>
              <p:nvPr/>
            </p:nvSpPr>
            <p:spPr>
              <a:xfrm>
                <a:off x="6804288" y="4293174"/>
                <a:ext cx="4310411" cy="782971"/>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132348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A1663-D6E8-CA24-3219-384A7B8C8FDB}"/>
              </a:ext>
            </a:extLst>
          </p:cNvPr>
          <p:cNvSpPr>
            <a:spLocks noGrp="1"/>
          </p:cNvSpPr>
          <p:nvPr>
            <p:ph type="title"/>
          </p:nvPr>
        </p:nvSpPr>
        <p:spPr/>
        <p:txBody>
          <a:bodyPr/>
          <a:lstStyle/>
          <a:p>
            <a:r>
              <a:rPr lang="en-US" dirty="0"/>
              <a:t>Questions for today:</a:t>
            </a:r>
          </a:p>
        </p:txBody>
      </p:sp>
      <p:sp>
        <p:nvSpPr>
          <p:cNvPr id="3" name="TextBox 2">
            <a:extLst>
              <a:ext uri="{FF2B5EF4-FFF2-40B4-BE49-F238E27FC236}">
                <a16:creationId xmlns:a16="http://schemas.microsoft.com/office/drawing/2014/main" id="{9F57EB47-EFFB-A3B0-5E78-915598C71DB8}"/>
              </a:ext>
            </a:extLst>
          </p:cNvPr>
          <p:cNvSpPr txBox="1"/>
          <p:nvPr/>
        </p:nvSpPr>
        <p:spPr>
          <a:xfrm>
            <a:off x="1814513" y="2500312"/>
            <a:ext cx="9358312" cy="2554545"/>
          </a:xfrm>
          <a:prstGeom prst="rect">
            <a:avLst/>
          </a:prstGeom>
          <a:noFill/>
        </p:spPr>
        <p:txBody>
          <a:bodyPr wrap="square" rtlCol="0">
            <a:spAutoFit/>
          </a:bodyPr>
          <a:lstStyle/>
          <a:p>
            <a:pPr marL="285750" indent="-285750">
              <a:buFont typeface="Arial" panose="020B0604020202020204" pitchFamily="34" charset="0"/>
              <a:buChar char="•"/>
            </a:pPr>
            <a:r>
              <a:rPr lang="en-US" sz="3200" dirty="0"/>
              <a:t>Can we write non—trivial continuum field theories with spacetime subsystem symmetries?</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What are the physical consequences?</a:t>
            </a:r>
          </a:p>
        </p:txBody>
      </p:sp>
    </p:spTree>
    <p:extLst>
      <p:ext uri="{BB962C8B-B14F-4D97-AF65-F5344CB8AC3E}">
        <p14:creationId xmlns:p14="http://schemas.microsoft.com/office/powerpoint/2010/main" val="18738602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D2569-552E-F3E9-B3AA-BA2D02032EAD}"/>
              </a:ext>
            </a:extLst>
          </p:cNvPr>
          <p:cNvSpPr>
            <a:spLocks noGrp="1"/>
          </p:cNvSpPr>
          <p:nvPr>
            <p:ph type="title"/>
          </p:nvPr>
        </p:nvSpPr>
        <p:spPr/>
        <p:txBody>
          <a:bodyPr/>
          <a:lstStyle/>
          <a:p>
            <a:r>
              <a:rPr lang="en-US" dirty="0"/>
              <a:t>What are we aiming for?</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A99F575-EC21-E12D-9CAC-29402F10850F}"/>
                  </a:ext>
                </a:extLst>
              </p:cNvPr>
              <p:cNvSpPr txBox="1"/>
              <p:nvPr/>
            </p:nvSpPr>
            <p:spPr>
              <a:xfrm>
                <a:off x="1667963" y="1692061"/>
                <a:ext cx="2890278" cy="782971"/>
              </a:xfrm>
              <a:prstGeom prst="rect">
                <a:avLst/>
              </a:prstGeom>
              <a:noFill/>
              <a:ln w="38100">
                <a:solidFill>
                  <a:srgbClr val="FF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4000" b="0" i="1" smtClean="0">
                          <a:latin typeface="Cambria Math" panose="02040503050406030204" pitchFamily="18" charset="0"/>
                          <a:ea typeface="Cambria Math" panose="02040503050406030204" pitchFamily="18" charset="0"/>
                        </a:rPr>
                        <m:t>𝑡</m:t>
                      </m:r>
                      <m:groupChr>
                        <m:groupChrPr>
                          <m:chr m:val="→"/>
                          <m:pos m:val="top"/>
                          <m:ctrlPr>
                            <a:rPr lang="en-US" sz="4000" b="0" i="1" smtClean="0">
                              <a:latin typeface="Cambria Math" panose="02040503050406030204" pitchFamily="18" charset="0"/>
                              <a:ea typeface="Cambria Math" panose="02040503050406030204" pitchFamily="18" charset="0"/>
                            </a:rPr>
                          </m:ctrlPr>
                        </m:groupChrPr>
                        <m:e/>
                      </m:groupChr>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𝑡</m:t>
                      </m:r>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𝑐</m:t>
                      </m:r>
                      <m:d>
                        <m:dPr>
                          <m:ctrlPr>
                            <a:rPr lang="en-US" sz="4000" b="0" i="1" smtClean="0">
                              <a:latin typeface="Cambria Math" panose="02040503050406030204" pitchFamily="18" charset="0"/>
                              <a:ea typeface="Cambria Math" panose="02040503050406030204" pitchFamily="18" charset="0"/>
                            </a:rPr>
                          </m:ctrlPr>
                        </m:dPr>
                        <m:e>
                          <m:acc>
                            <m:accPr>
                              <m:chr m:val="⃗"/>
                              <m:ctrlPr>
                                <a:rPr lang="en-US" sz="4000" b="0" i="1" smtClean="0">
                                  <a:latin typeface="Cambria Math" panose="02040503050406030204" pitchFamily="18" charset="0"/>
                                  <a:ea typeface="Cambria Math" panose="02040503050406030204" pitchFamily="18" charset="0"/>
                                </a:rPr>
                              </m:ctrlPr>
                            </m:accPr>
                            <m:e>
                              <m:r>
                                <a:rPr lang="en-US" sz="4000" b="0" i="1" smtClean="0">
                                  <a:latin typeface="Cambria Math" panose="02040503050406030204" pitchFamily="18" charset="0"/>
                                  <a:ea typeface="Cambria Math" panose="02040503050406030204" pitchFamily="18" charset="0"/>
                                </a:rPr>
                                <m:t>𝑥</m:t>
                              </m:r>
                            </m:e>
                          </m:acc>
                        </m:e>
                      </m:d>
                    </m:oMath>
                  </m:oMathPara>
                </a14:m>
                <a:endParaRPr lang="en-US" sz="4000" dirty="0"/>
              </a:p>
            </p:txBody>
          </p:sp>
        </mc:Choice>
        <mc:Fallback xmlns="">
          <p:sp>
            <p:nvSpPr>
              <p:cNvPr id="3" name="TextBox 2">
                <a:extLst>
                  <a:ext uri="{FF2B5EF4-FFF2-40B4-BE49-F238E27FC236}">
                    <a16:creationId xmlns:a16="http://schemas.microsoft.com/office/drawing/2014/main" id="{FA99F575-EC21-E12D-9CAC-29402F10850F}"/>
                  </a:ext>
                </a:extLst>
              </p:cNvPr>
              <p:cNvSpPr txBox="1">
                <a:spLocks noRot="1" noChangeAspect="1" noMove="1" noResize="1" noEditPoints="1" noAdjustHandles="1" noChangeArrowheads="1" noChangeShapeType="1" noTextEdit="1"/>
              </p:cNvSpPr>
              <p:nvPr/>
            </p:nvSpPr>
            <p:spPr>
              <a:xfrm>
                <a:off x="1667963" y="1692061"/>
                <a:ext cx="2890278" cy="782971"/>
              </a:xfrm>
              <a:prstGeom prst="rect">
                <a:avLst/>
              </a:prstGeom>
              <a:blipFill>
                <a:blip r:embed="rId2"/>
                <a:stretch>
                  <a:fillRect/>
                </a:stretch>
              </a:blipFill>
              <a:ln w="38100">
                <a:solidFill>
                  <a:srgbClr val="FF000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5C3FFFC8-06E5-C142-8961-171917D13B9C}"/>
                  </a:ext>
                </a:extLst>
              </p:cNvPr>
              <p:cNvSpPr txBox="1"/>
              <p:nvPr/>
            </p:nvSpPr>
            <p:spPr>
              <a:xfrm>
                <a:off x="2614433" y="2879844"/>
                <a:ext cx="4622227" cy="1943994"/>
              </a:xfrm>
              <a:prstGeom prst="rect">
                <a:avLst/>
              </a:prstGeom>
              <a:noFill/>
            </p:spPr>
            <p:txBody>
              <a:bodyPr wrap="none" lIns="0" tIns="0" rIns="0" bIns="0" rtlCol="0">
                <a:spAutoFit/>
              </a:bodyPr>
              <a:lstStyle/>
              <a:p>
                <a:pPr marL="571500" indent="-571500">
                  <a:buFont typeface="Arial" panose="020B0604020202020204" pitchFamily="34" charset="0"/>
                  <a:buChar char="•"/>
                </a:pPr>
                <a14:m>
                  <m:oMath xmlns:m="http://schemas.openxmlformats.org/officeDocument/2006/math">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𝑥</m:t>
                        </m:r>
                      </m:sub>
                    </m:sSub>
                    <m:d>
                      <m:dPr>
                        <m:ctrlPr>
                          <a:rPr lang="en-US" sz="4000" b="0" i="1" smtClean="0">
                            <a:latin typeface="Cambria Math" panose="02040503050406030204" pitchFamily="18" charset="0"/>
                            <a:ea typeface="Cambria Math" panose="02040503050406030204" pitchFamily="18" charset="0"/>
                          </a:rPr>
                        </m:ctrlPr>
                      </m:dPr>
                      <m:e>
                        <m:r>
                          <a:rPr lang="en-US" sz="4000" b="0" i="1" smtClean="0">
                            <a:latin typeface="Cambria Math" panose="02040503050406030204" pitchFamily="18" charset="0"/>
                            <a:ea typeface="Cambria Math" panose="02040503050406030204" pitchFamily="18" charset="0"/>
                          </a:rPr>
                          <m:t>𝑥</m:t>
                        </m:r>
                      </m:e>
                    </m:d>
                    <m:r>
                      <a:rPr lang="en-US" sz="4000" b="0" i="1" smtClean="0">
                        <a:latin typeface="Cambria Math" panose="02040503050406030204" pitchFamily="18" charset="0"/>
                        <a:ea typeface="Cambria Math" panose="02040503050406030204" pitchFamily="18" charset="0"/>
                      </a:rPr>
                      <m:t>+ </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𝑦</m:t>
                        </m:r>
                      </m:sub>
                    </m:sSub>
                    <m:d>
                      <m:dPr>
                        <m:ctrlPr>
                          <a:rPr lang="en-US" sz="4000" b="0" i="1" smtClean="0">
                            <a:latin typeface="Cambria Math" panose="02040503050406030204" pitchFamily="18" charset="0"/>
                            <a:ea typeface="Cambria Math" panose="02040503050406030204" pitchFamily="18" charset="0"/>
                          </a:rPr>
                        </m:ctrlPr>
                      </m:dPr>
                      <m:e>
                        <m:r>
                          <a:rPr lang="en-US" sz="4000" b="0" i="1" smtClean="0">
                            <a:latin typeface="Cambria Math" panose="02040503050406030204" pitchFamily="18" charset="0"/>
                            <a:ea typeface="Cambria Math" panose="02040503050406030204" pitchFamily="18" charset="0"/>
                          </a:rPr>
                          <m:t>𝑦</m:t>
                        </m:r>
                      </m:e>
                    </m:d>
                  </m:oMath>
                </a14:m>
                <a:endParaRPr lang="en-US" sz="4000" b="0" dirty="0">
                  <a:ea typeface="Cambria Math" panose="02040503050406030204" pitchFamily="18" charset="0"/>
                </a:endParaRPr>
              </a:p>
              <a:p>
                <a:pPr marL="571500" indent="-571500">
                  <a:buFont typeface="Arial" panose="020B0604020202020204" pitchFamily="34" charset="0"/>
                  <a:buChar char="•"/>
                </a:pPr>
                <a14:m>
                  <m:oMath xmlns:m="http://schemas.openxmlformats.org/officeDocument/2006/math">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𝑥</m:t>
                        </m:r>
                      </m:sub>
                    </m:sSub>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𝑥</m:t>
                    </m:r>
                    <m:r>
                      <a:rPr lang="en-US" sz="4000" b="0" i="1" smtClean="0">
                        <a:latin typeface="Cambria Math" panose="02040503050406030204" pitchFamily="18" charset="0"/>
                        <a:ea typeface="Cambria Math" panose="02040503050406030204" pitchFamily="18" charset="0"/>
                      </a:rPr>
                      <m:t>+ </m:t>
                    </m:r>
                    <m:sSub>
                      <m:sSubPr>
                        <m:ctrlPr>
                          <a:rPr lang="en-US" sz="4000" b="0" i="1" smtClean="0">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𝑐</m:t>
                        </m:r>
                      </m:e>
                      <m:sub>
                        <m:r>
                          <a:rPr lang="en-US" sz="4000" b="0" i="1" smtClean="0">
                            <a:latin typeface="Cambria Math" panose="02040503050406030204" pitchFamily="18" charset="0"/>
                            <a:ea typeface="Cambria Math" panose="02040503050406030204" pitchFamily="18" charset="0"/>
                          </a:rPr>
                          <m:t>𝑦</m:t>
                        </m:r>
                      </m:sub>
                    </m:sSub>
                    <m:r>
                      <a:rPr lang="en-US" sz="4000" b="0" i="1" smtClean="0">
                        <a:latin typeface="Cambria Math" panose="02040503050406030204" pitchFamily="18" charset="0"/>
                        <a:ea typeface="Cambria Math" panose="02040503050406030204" pitchFamily="18" charset="0"/>
                      </a:rPr>
                      <m:t> </m:t>
                    </m:r>
                    <m:r>
                      <a:rPr lang="en-US" sz="4000" b="0" i="1" smtClean="0">
                        <a:latin typeface="Cambria Math" panose="02040503050406030204" pitchFamily="18" charset="0"/>
                        <a:ea typeface="Cambria Math" panose="02040503050406030204" pitchFamily="18" charset="0"/>
                      </a:rPr>
                      <m:t>𝑦</m:t>
                    </m:r>
                  </m:oMath>
                </a14:m>
                <a:endParaRPr lang="en-US" sz="4000" b="0" dirty="0">
                  <a:ea typeface="Cambria Math" panose="02040503050406030204" pitchFamily="18" charset="0"/>
                </a:endParaRPr>
              </a:p>
              <a:p>
                <a:pPr marL="571500" indent="-571500">
                  <a:buFont typeface="Arial" panose="020B0604020202020204" pitchFamily="34" charset="0"/>
                  <a:buChar char="•"/>
                </a:pPr>
                <a:endParaRPr lang="en-US" sz="4000" dirty="0"/>
              </a:p>
            </p:txBody>
          </p:sp>
        </mc:Choice>
        <mc:Fallback xmlns="">
          <p:sp>
            <p:nvSpPr>
              <p:cNvPr id="4" name="TextBox 3">
                <a:extLst>
                  <a:ext uri="{FF2B5EF4-FFF2-40B4-BE49-F238E27FC236}">
                    <a16:creationId xmlns:a16="http://schemas.microsoft.com/office/drawing/2014/main" id="{5C3FFFC8-06E5-C142-8961-171917D13B9C}"/>
                  </a:ext>
                </a:extLst>
              </p:cNvPr>
              <p:cNvSpPr txBox="1">
                <a:spLocks noRot="1" noChangeAspect="1" noMove="1" noResize="1" noEditPoints="1" noAdjustHandles="1" noChangeArrowheads="1" noChangeShapeType="1" noTextEdit="1"/>
              </p:cNvSpPr>
              <p:nvPr/>
            </p:nvSpPr>
            <p:spPr>
              <a:xfrm>
                <a:off x="2614433" y="2879844"/>
                <a:ext cx="4622227" cy="1943994"/>
              </a:xfrm>
              <a:prstGeom prst="rect">
                <a:avLst/>
              </a:prstGeom>
              <a:blipFill>
                <a:blip r:embed="rId3"/>
                <a:stretch>
                  <a:fillRect/>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51ADA7F7-0015-319B-C286-15E00811B6FF}"/>
              </a:ext>
            </a:extLst>
          </p:cNvPr>
          <p:cNvSpPr txBox="1"/>
          <p:nvPr/>
        </p:nvSpPr>
        <p:spPr>
          <a:xfrm>
            <a:off x="5410504" y="1852713"/>
            <a:ext cx="4547461" cy="461665"/>
          </a:xfrm>
          <a:prstGeom prst="rect">
            <a:avLst/>
          </a:prstGeom>
          <a:noFill/>
        </p:spPr>
        <p:txBody>
          <a:bodyPr wrap="square" rtlCol="0">
            <a:spAutoFit/>
          </a:bodyPr>
          <a:lstStyle/>
          <a:p>
            <a:r>
              <a:rPr lang="en-US" sz="2400" b="1" dirty="0">
                <a:solidFill>
                  <a:srgbClr val="00B0F0"/>
                </a:solidFill>
              </a:rPr>
              <a:t>locally conserved energy</a:t>
            </a:r>
          </a:p>
        </p:txBody>
      </p:sp>
      <p:sp>
        <p:nvSpPr>
          <p:cNvPr id="7" name="TextBox 6">
            <a:extLst>
              <a:ext uri="{FF2B5EF4-FFF2-40B4-BE49-F238E27FC236}">
                <a16:creationId xmlns:a16="http://schemas.microsoft.com/office/drawing/2014/main" id="{08705610-6092-C79C-238D-8371B1BC7873}"/>
              </a:ext>
            </a:extLst>
          </p:cNvPr>
          <p:cNvSpPr txBox="1"/>
          <p:nvPr/>
        </p:nvSpPr>
        <p:spPr>
          <a:xfrm>
            <a:off x="7861604" y="2967335"/>
            <a:ext cx="4547461" cy="461665"/>
          </a:xfrm>
          <a:prstGeom prst="rect">
            <a:avLst/>
          </a:prstGeom>
          <a:noFill/>
        </p:spPr>
        <p:txBody>
          <a:bodyPr wrap="square" rtlCol="0">
            <a:spAutoFit/>
          </a:bodyPr>
          <a:lstStyle/>
          <a:p>
            <a:r>
              <a:rPr lang="en-US" sz="2400" b="1" dirty="0">
                <a:solidFill>
                  <a:srgbClr val="00B0F0"/>
                </a:solidFill>
              </a:rPr>
              <a:t>energy conserved on lines</a:t>
            </a:r>
          </a:p>
        </p:txBody>
      </p:sp>
      <p:sp>
        <p:nvSpPr>
          <p:cNvPr id="8" name="TextBox 7">
            <a:extLst>
              <a:ext uri="{FF2B5EF4-FFF2-40B4-BE49-F238E27FC236}">
                <a16:creationId xmlns:a16="http://schemas.microsoft.com/office/drawing/2014/main" id="{6DACEC94-6E78-9779-1115-5FE8E899D6DF}"/>
              </a:ext>
            </a:extLst>
          </p:cNvPr>
          <p:cNvSpPr txBox="1"/>
          <p:nvPr/>
        </p:nvSpPr>
        <p:spPr>
          <a:xfrm>
            <a:off x="7861604" y="3668859"/>
            <a:ext cx="4547461" cy="461665"/>
          </a:xfrm>
          <a:prstGeom prst="rect">
            <a:avLst/>
          </a:prstGeom>
          <a:noFill/>
        </p:spPr>
        <p:txBody>
          <a:bodyPr wrap="square" rtlCol="0">
            <a:spAutoFit/>
          </a:bodyPr>
          <a:lstStyle/>
          <a:p>
            <a:r>
              <a:rPr lang="en-US" sz="2400" b="1" dirty="0">
                <a:solidFill>
                  <a:srgbClr val="00B0F0"/>
                </a:solidFill>
              </a:rPr>
              <a:t>conserved moment</a:t>
            </a:r>
          </a:p>
        </p:txBody>
      </p:sp>
      <p:sp>
        <p:nvSpPr>
          <p:cNvPr id="9" name="TextBox 8">
            <a:extLst>
              <a:ext uri="{FF2B5EF4-FFF2-40B4-BE49-F238E27FC236}">
                <a16:creationId xmlns:a16="http://schemas.microsoft.com/office/drawing/2014/main" id="{D929B9FC-1486-4DD1-C788-B08524A76AD8}"/>
              </a:ext>
            </a:extLst>
          </p:cNvPr>
          <p:cNvSpPr txBox="1"/>
          <p:nvPr/>
        </p:nvSpPr>
        <p:spPr>
          <a:xfrm>
            <a:off x="1460500" y="4804529"/>
            <a:ext cx="3667671" cy="584775"/>
          </a:xfrm>
          <a:prstGeom prst="rect">
            <a:avLst/>
          </a:prstGeom>
          <a:noFill/>
        </p:spPr>
        <p:txBody>
          <a:bodyPr wrap="none" rtlCol="0">
            <a:spAutoFit/>
          </a:bodyPr>
          <a:lstStyle/>
          <a:p>
            <a:r>
              <a:rPr lang="en-US" sz="3200" dirty="0"/>
              <a:t>Transformation Rule:</a:t>
            </a: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0F9704B-A09E-6785-8C48-43AB19A0B503}"/>
                  </a:ext>
                </a:extLst>
              </p:cNvPr>
              <p:cNvSpPr txBox="1"/>
              <p:nvPr/>
            </p:nvSpPr>
            <p:spPr>
              <a:xfrm>
                <a:off x="2614433" y="5660686"/>
                <a:ext cx="6423682" cy="7046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solidFill>
                                <a:srgbClr val="FF0000"/>
                              </a:solidFill>
                              <a:latin typeface="Cambria Math" panose="02040503050406030204" pitchFamily="18" charset="0"/>
                              <a:ea typeface="Cambria Math" panose="02040503050406030204" pitchFamily="18" charset="0"/>
                            </a:rPr>
                          </m:ctrlPr>
                        </m:sSubPr>
                        <m:e>
                          <m:r>
                            <a:rPr lang="en-US" sz="360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sub>
                      </m:sSub>
                      <m:groupChr>
                        <m:groupChrPr>
                          <m:chr m:val="→"/>
                          <m:pos m:val="top"/>
                          <m:ctrlPr>
                            <a:rPr lang="en-US" sz="3600" i="1" smtClean="0">
                              <a:solidFill>
                                <a:srgbClr val="FF0000"/>
                              </a:solidFill>
                              <a:latin typeface="Cambria Math" panose="02040503050406030204" pitchFamily="18" charset="0"/>
                              <a:ea typeface="Cambria Math" panose="02040503050406030204" pitchFamily="18" charset="0"/>
                            </a:rPr>
                          </m:ctrlPr>
                        </m:groupChrPr>
                        <m:e/>
                      </m:groupChr>
                      <m:sSub>
                        <m:sSubPr>
                          <m:ctrlPr>
                            <a:rPr lang="en-US" sz="3600" i="1" smtClean="0">
                              <a:solidFill>
                                <a:srgbClr val="FF0000"/>
                              </a:solidFill>
                              <a:latin typeface="Cambria Math" panose="02040503050406030204" pitchFamily="18" charset="0"/>
                              <a:ea typeface="Cambria Math" panose="02040503050406030204" pitchFamily="18" charset="0"/>
                            </a:rPr>
                          </m:ctrlPr>
                        </m:sSubPr>
                        <m:e>
                          <m:r>
                            <a:rPr lang="en-US" sz="360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r>
                            <a:rPr lang="en-US" sz="3600" b="0" i="1" smtClean="0">
                              <a:solidFill>
                                <a:srgbClr val="FF0000"/>
                              </a:solidFill>
                              <a:latin typeface="Cambria Math" panose="02040503050406030204" pitchFamily="18" charset="0"/>
                              <a:ea typeface="Cambria Math" panose="02040503050406030204" pitchFamily="18" charset="0"/>
                            </a:rPr>
                            <m:t> </m:t>
                          </m:r>
                        </m:sub>
                      </m:sSub>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 </m:t>
                      </m:r>
                      <m:groupChr>
                        <m:groupChrPr>
                          <m:chr m:val="→"/>
                          <m:pos m:val="top"/>
                          <m:ctrlPr>
                            <a:rPr lang="en-US" sz="3600" b="0" i="1" smtClean="0">
                              <a:solidFill>
                                <a:srgbClr val="FF0000"/>
                              </a:solidFill>
                              <a:latin typeface="Cambria Math" panose="02040503050406030204" pitchFamily="18" charset="0"/>
                              <a:ea typeface="Cambria Math" panose="02040503050406030204" pitchFamily="18" charset="0"/>
                            </a:rPr>
                          </m:ctrlPr>
                        </m:groupChrPr>
                        <m:e/>
                      </m:groupChr>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m:t>
                      </m:r>
                      <m:d>
                        <m:dPr>
                          <m:ctrlPr>
                            <a:rPr lang="en-US" sz="3600" b="0" i="1" smtClean="0">
                              <a:solidFill>
                                <a:srgbClr val="FF0000"/>
                              </a:solidFill>
                              <a:latin typeface="Cambria Math" panose="02040503050406030204" pitchFamily="18" charset="0"/>
                              <a:ea typeface="Cambria Math" panose="02040503050406030204" pitchFamily="18" charset="0"/>
                            </a:rPr>
                          </m:ctrlPr>
                        </m:dPr>
                        <m:e>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 </m:t>
                          </m:r>
                          <m:r>
                            <a:rPr lang="en-US" sz="3600" b="0" i="1" smtClean="0">
                              <a:solidFill>
                                <a:srgbClr val="FF0000"/>
                              </a:solidFill>
                              <a:latin typeface="Cambria Math" panose="02040503050406030204" pitchFamily="18" charset="0"/>
                              <a:ea typeface="Cambria Math" panose="02040503050406030204" pitchFamily="18" charset="0"/>
                            </a:rPr>
                            <m:t>𝑐</m:t>
                          </m:r>
                        </m:e>
                      </m:d>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sub>
                      </m:sSub>
                    </m:oMath>
                  </m:oMathPara>
                </a14:m>
                <a:endParaRPr lang="en-US" sz="3600" dirty="0"/>
              </a:p>
            </p:txBody>
          </p:sp>
        </mc:Choice>
        <mc:Fallback xmlns="">
          <p:sp>
            <p:nvSpPr>
              <p:cNvPr id="11" name="TextBox 10">
                <a:extLst>
                  <a:ext uri="{FF2B5EF4-FFF2-40B4-BE49-F238E27FC236}">
                    <a16:creationId xmlns:a16="http://schemas.microsoft.com/office/drawing/2014/main" id="{10F9704B-A09E-6785-8C48-43AB19A0B503}"/>
                  </a:ext>
                </a:extLst>
              </p:cNvPr>
              <p:cNvSpPr txBox="1">
                <a:spLocks noRot="1" noChangeAspect="1" noMove="1" noResize="1" noEditPoints="1" noAdjustHandles="1" noChangeArrowheads="1" noChangeShapeType="1" noTextEdit="1"/>
              </p:cNvSpPr>
              <p:nvPr/>
            </p:nvSpPr>
            <p:spPr>
              <a:xfrm>
                <a:off x="2614433" y="5660686"/>
                <a:ext cx="6423682" cy="704616"/>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0933689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B2768-73B4-C81A-27BF-78AF6BD0CA9E}"/>
              </a:ext>
            </a:extLst>
          </p:cNvPr>
          <p:cNvSpPr>
            <a:spLocks noGrp="1"/>
          </p:cNvSpPr>
          <p:nvPr>
            <p:ph type="title"/>
          </p:nvPr>
        </p:nvSpPr>
        <p:spPr/>
        <p:txBody>
          <a:bodyPr/>
          <a:lstStyle/>
          <a:p>
            <a:r>
              <a:rPr lang="en-US" dirty="0"/>
              <a:t>Example 1:</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A5E1CA5-DEA6-4E9A-17A3-9A959D07D649}"/>
                  </a:ext>
                </a:extLst>
              </p:cNvPr>
              <p:cNvSpPr txBox="1"/>
              <p:nvPr/>
            </p:nvSpPr>
            <p:spPr>
              <a:xfrm>
                <a:off x="4455933" y="771186"/>
                <a:ext cx="6423682" cy="7046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solidFill>
                                <a:srgbClr val="FF0000"/>
                              </a:solidFill>
                              <a:latin typeface="Cambria Math" panose="02040503050406030204" pitchFamily="18" charset="0"/>
                              <a:ea typeface="Cambria Math" panose="02040503050406030204" pitchFamily="18" charset="0"/>
                            </a:rPr>
                          </m:ctrlPr>
                        </m:sSubPr>
                        <m:e>
                          <m:r>
                            <a:rPr lang="en-US" sz="360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sub>
                      </m:sSub>
                      <m:groupChr>
                        <m:groupChrPr>
                          <m:chr m:val="→"/>
                          <m:pos m:val="top"/>
                          <m:ctrlPr>
                            <a:rPr lang="en-US" sz="3600" i="1" smtClean="0">
                              <a:solidFill>
                                <a:srgbClr val="FF0000"/>
                              </a:solidFill>
                              <a:latin typeface="Cambria Math" panose="02040503050406030204" pitchFamily="18" charset="0"/>
                              <a:ea typeface="Cambria Math" panose="02040503050406030204" pitchFamily="18" charset="0"/>
                            </a:rPr>
                          </m:ctrlPr>
                        </m:groupChrPr>
                        <m:e/>
                      </m:groupChr>
                      <m:sSub>
                        <m:sSubPr>
                          <m:ctrlPr>
                            <a:rPr lang="en-US" sz="3600" i="1" smtClean="0">
                              <a:solidFill>
                                <a:srgbClr val="FF0000"/>
                              </a:solidFill>
                              <a:latin typeface="Cambria Math" panose="02040503050406030204" pitchFamily="18" charset="0"/>
                              <a:ea typeface="Cambria Math" panose="02040503050406030204" pitchFamily="18" charset="0"/>
                            </a:rPr>
                          </m:ctrlPr>
                        </m:sSubPr>
                        <m:e>
                          <m:r>
                            <a:rPr lang="en-US" sz="360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r>
                            <a:rPr lang="en-US" sz="3600" b="0" i="1" smtClean="0">
                              <a:solidFill>
                                <a:srgbClr val="FF0000"/>
                              </a:solidFill>
                              <a:latin typeface="Cambria Math" panose="02040503050406030204" pitchFamily="18" charset="0"/>
                              <a:ea typeface="Cambria Math" panose="02040503050406030204" pitchFamily="18" charset="0"/>
                            </a:rPr>
                            <m:t> </m:t>
                          </m:r>
                        </m:sub>
                      </m:sSub>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 </m:t>
                      </m:r>
                      <m:groupChr>
                        <m:groupChrPr>
                          <m:chr m:val="→"/>
                          <m:pos m:val="top"/>
                          <m:ctrlPr>
                            <a:rPr lang="en-US" sz="3600" b="0" i="1" smtClean="0">
                              <a:solidFill>
                                <a:srgbClr val="FF0000"/>
                              </a:solidFill>
                              <a:latin typeface="Cambria Math" panose="02040503050406030204" pitchFamily="18" charset="0"/>
                              <a:ea typeface="Cambria Math" panose="02040503050406030204" pitchFamily="18" charset="0"/>
                            </a:rPr>
                          </m:ctrlPr>
                        </m:groupChrPr>
                        <m:e/>
                      </m:groupChr>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m:t>
                      </m:r>
                      <m:d>
                        <m:dPr>
                          <m:ctrlPr>
                            <a:rPr lang="en-US" sz="3600" b="0" i="1" smtClean="0">
                              <a:solidFill>
                                <a:srgbClr val="FF0000"/>
                              </a:solidFill>
                              <a:latin typeface="Cambria Math" panose="02040503050406030204" pitchFamily="18" charset="0"/>
                              <a:ea typeface="Cambria Math" panose="02040503050406030204" pitchFamily="18" charset="0"/>
                            </a:rPr>
                          </m:ctrlPr>
                        </m:dPr>
                        <m:e>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 </m:t>
                          </m:r>
                          <m:r>
                            <a:rPr lang="en-US" sz="3600" b="0" i="1" smtClean="0">
                              <a:solidFill>
                                <a:srgbClr val="FF0000"/>
                              </a:solidFill>
                              <a:latin typeface="Cambria Math" panose="02040503050406030204" pitchFamily="18" charset="0"/>
                              <a:ea typeface="Cambria Math" panose="02040503050406030204" pitchFamily="18" charset="0"/>
                            </a:rPr>
                            <m:t>𝑐</m:t>
                          </m:r>
                        </m:e>
                      </m:d>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sub>
                      </m:sSub>
                    </m:oMath>
                  </m:oMathPara>
                </a14:m>
                <a:endParaRPr lang="en-US" sz="3600" dirty="0"/>
              </a:p>
            </p:txBody>
          </p:sp>
        </mc:Choice>
        <mc:Fallback xmlns="">
          <p:sp>
            <p:nvSpPr>
              <p:cNvPr id="3" name="TextBox 2">
                <a:extLst>
                  <a:ext uri="{FF2B5EF4-FFF2-40B4-BE49-F238E27FC236}">
                    <a16:creationId xmlns:a16="http://schemas.microsoft.com/office/drawing/2014/main" id="{BA5E1CA5-DEA6-4E9A-17A3-9A959D07D649}"/>
                  </a:ext>
                </a:extLst>
              </p:cNvPr>
              <p:cNvSpPr txBox="1">
                <a:spLocks noRot="1" noChangeAspect="1" noMove="1" noResize="1" noEditPoints="1" noAdjustHandles="1" noChangeArrowheads="1" noChangeShapeType="1" noTextEdit="1"/>
              </p:cNvSpPr>
              <p:nvPr/>
            </p:nvSpPr>
            <p:spPr>
              <a:xfrm>
                <a:off x="4455933" y="771186"/>
                <a:ext cx="6423682" cy="70461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4911838-C5E3-9DB7-1D5D-2AD2D59ADD1E}"/>
                  </a:ext>
                </a:extLst>
              </p:cNvPr>
              <p:cNvSpPr txBox="1"/>
              <p:nvPr/>
            </p:nvSpPr>
            <p:spPr>
              <a:xfrm>
                <a:off x="838200" y="2426949"/>
                <a:ext cx="4361770" cy="8368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𝐿</m:t>
                      </m:r>
                      <m:r>
                        <a:rPr lang="en-US" sz="3200" b="0" i="1" smtClean="0">
                          <a:latin typeface="Cambria Math" panose="02040503050406030204" pitchFamily="18" charset="0"/>
                        </a:rPr>
                        <m:t>= </m:t>
                      </m:r>
                      <m:f>
                        <m:fPr>
                          <m:ctrlPr>
                            <a:rPr lang="en-US" sz="3200" b="0" i="1" smtClean="0">
                              <a:latin typeface="Cambria Math" panose="02040503050406030204" pitchFamily="18" charset="0"/>
                            </a:rPr>
                          </m:ctrlPr>
                        </m:fPr>
                        <m:num>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ea typeface="Cambria Math" panose="02040503050406030204" pitchFamily="18" charset="0"/>
                                </a:rPr>
                                <m:t>𝜇</m:t>
                              </m:r>
                            </m:e>
                            <m:sub>
                              <m:r>
                                <a:rPr lang="en-US" sz="3200" b="0" i="1" smtClean="0">
                                  <a:latin typeface="Cambria Math" panose="02040503050406030204" pitchFamily="18" charset="0"/>
                                </a:rPr>
                                <m:t>0</m:t>
                              </m:r>
                            </m:sub>
                          </m:sSub>
                        </m:num>
                        <m:den>
                          <m:r>
                            <a:rPr lang="en-US" sz="3200" b="0" i="1" smtClean="0">
                              <a:latin typeface="Cambria Math" panose="02040503050406030204" pitchFamily="18" charset="0"/>
                            </a:rPr>
                            <m:t>2</m:t>
                          </m:r>
                        </m:den>
                      </m:f>
                      <m:r>
                        <a:rPr lang="en-US" sz="3200" b="0" i="1" smtClean="0">
                          <a:latin typeface="Cambria Math" panose="02040503050406030204" pitchFamily="18" charset="0"/>
                        </a:rPr>
                        <m:t> (</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ea typeface="Cambria Math" panose="02040503050406030204" pitchFamily="18" charset="0"/>
                            </a:rPr>
                            <m:t>𝜕</m:t>
                          </m:r>
                        </m:e>
                        <m:sub>
                          <m:r>
                            <a:rPr lang="en-US" sz="3200" b="0" i="1" smtClean="0">
                              <a:latin typeface="Cambria Math" panose="02040503050406030204" pitchFamily="18" charset="0"/>
                            </a:rPr>
                            <m:t>𝑡</m:t>
                          </m:r>
                        </m:sub>
                      </m:sSub>
                      <m:r>
                        <a:rPr lang="en-US" sz="3200" b="0" i="1" smtClean="0">
                          <a:latin typeface="Cambria Math" panose="02040503050406030204" pitchFamily="18" charset="0"/>
                          <a:ea typeface="Cambria Math" panose="02040503050406030204" pitchFamily="18" charset="0"/>
                        </a:rPr>
                        <m:t>𝜙</m:t>
                      </m:r>
                      <m:sSup>
                        <m:sSupPr>
                          <m:ctrlPr>
                            <a:rPr lang="en-US" sz="3200" b="0" i="1" smtClean="0">
                              <a:latin typeface="Cambria Math" panose="02040503050406030204" pitchFamily="18" charset="0"/>
                              <a:ea typeface="Cambria Math" panose="02040503050406030204" pitchFamily="18" charset="0"/>
                            </a:rPr>
                          </m:ctrlPr>
                        </m:sSupPr>
                        <m:e>
                          <m:r>
                            <a:rPr lang="en-US" sz="3200" b="0" i="1" smtClean="0">
                              <a:latin typeface="Cambria Math" panose="02040503050406030204" pitchFamily="18" charset="0"/>
                              <a:ea typeface="Cambria Math" panose="02040503050406030204" pitchFamily="18" charset="0"/>
                            </a:rPr>
                            <m:t>)</m:t>
                          </m:r>
                        </m:e>
                        <m:sup>
                          <m:r>
                            <a:rPr lang="en-US" sz="3200" b="0" i="1" smtClean="0">
                              <a:latin typeface="Cambria Math" panose="02040503050406030204" pitchFamily="18" charset="0"/>
                              <a:ea typeface="Cambria Math" panose="02040503050406030204" pitchFamily="18" charset="0"/>
                            </a:rPr>
                            <m:t>2</m:t>
                          </m:r>
                        </m:sup>
                      </m:sSup>
                      <m:r>
                        <a:rPr lang="en-US" sz="3200" b="0" i="1" smtClean="0">
                          <a:latin typeface="Cambria Math" panose="02040503050406030204" pitchFamily="18" charset="0"/>
                          <a:ea typeface="Cambria Math" panose="02040503050406030204" pitchFamily="18" charset="0"/>
                        </a:rPr>
                        <m:t> − </m:t>
                      </m:r>
                      <m:r>
                        <a:rPr lang="en-US" sz="3200" b="0" i="1" smtClean="0">
                          <a:solidFill>
                            <a:schemeClr val="tx1"/>
                          </a:solidFill>
                          <a:latin typeface="Cambria Math" panose="02040503050406030204" pitchFamily="18" charset="0"/>
                        </a:rPr>
                        <m:t>𝑉</m:t>
                      </m:r>
                      <m:r>
                        <a:rPr lang="en-US" sz="3200" b="0" i="1" smtClean="0">
                          <a:solidFill>
                            <a:schemeClr val="tx1"/>
                          </a:solidFill>
                          <a:latin typeface="Cambria Math" panose="02040503050406030204" pitchFamily="18" charset="0"/>
                        </a:rPr>
                        <m:t>(</m:t>
                      </m:r>
                      <m:r>
                        <a:rPr lang="en-US" sz="3200" i="1">
                          <a:latin typeface="Cambria Math" panose="02040503050406030204" pitchFamily="18" charset="0"/>
                          <a:ea typeface="Cambria Math" panose="02040503050406030204" pitchFamily="18" charset="0"/>
                        </a:rPr>
                        <m:t>𝜙</m:t>
                      </m:r>
                      <m:r>
                        <a:rPr lang="en-US" sz="3200" b="0" i="1" smtClean="0">
                          <a:latin typeface="Cambria Math" panose="02040503050406030204" pitchFamily="18" charset="0"/>
                          <a:ea typeface="Cambria Math" panose="02040503050406030204" pitchFamily="18" charset="0"/>
                        </a:rPr>
                        <m:t>)</m:t>
                      </m:r>
                      <m:r>
                        <a:rPr lang="en-US" sz="3200" i="1" smtClean="0">
                          <a:latin typeface="Cambria Math" panose="02040503050406030204" pitchFamily="18" charset="0"/>
                          <a:ea typeface="Cambria Math" panose="02040503050406030204" pitchFamily="18" charset="0"/>
                        </a:rPr>
                        <m:t> </m:t>
                      </m:r>
                    </m:oMath>
                  </m:oMathPara>
                </a14:m>
                <a:endParaRPr lang="en-US" dirty="0"/>
              </a:p>
            </p:txBody>
          </p:sp>
        </mc:Choice>
        <mc:Fallback xmlns="">
          <p:sp>
            <p:nvSpPr>
              <p:cNvPr id="4" name="TextBox 3">
                <a:extLst>
                  <a:ext uri="{FF2B5EF4-FFF2-40B4-BE49-F238E27FC236}">
                    <a16:creationId xmlns:a16="http://schemas.microsoft.com/office/drawing/2014/main" id="{E4911838-C5E3-9DB7-1D5D-2AD2D59ADD1E}"/>
                  </a:ext>
                </a:extLst>
              </p:cNvPr>
              <p:cNvSpPr txBox="1">
                <a:spLocks noRot="1" noChangeAspect="1" noMove="1" noResize="1" noEditPoints="1" noAdjustHandles="1" noChangeArrowheads="1" noChangeShapeType="1" noTextEdit="1"/>
              </p:cNvSpPr>
              <p:nvPr/>
            </p:nvSpPr>
            <p:spPr>
              <a:xfrm>
                <a:off x="838200" y="2426949"/>
                <a:ext cx="4361770" cy="836832"/>
              </a:xfrm>
              <a:prstGeom prst="rect">
                <a:avLst/>
              </a:prstGeom>
              <a:blipFill>
                <a:blip r:embed="rId3"/>
                <a:stretch>
                  <a:fillRect/>
                </a:stretch>
              </a:blipFill>
            </p:spPr>
            <p:txBody>
              <a:bodyPr/>
              <a:lstStyle/>
              <a:p>
                <a:r>
                  <a:rPr lang="en-US">
                    <a:noFill/>
                  </a:rPr>
                  <a:t> </a:t>
                </a:r>
              </a:p>
            </p:txBody>
          </p:sp>
        </mc:Fallback>
      </mc:AlternateContent>
      <p:cxnSp>
        <p:nvCxnSpPr>
          <p:cNvPr id="6" name="Straight Arrow Connector 5">
            <a:extLst>
              <a:ext uri="{FF2B5EF4-FFF2-40B4-BE49-F238E27FC236}">
                <a16:creationId xmlns:a16="http://schemas.microsoft.com/office/drawing/2014/main" id="{A64A7DF9-E74C-9420-7917-A47AE4B103D0}"/>
              </a:ext>
            </a:extLst>
          </p:cNvPr>
          <p:cNvCxnSpPr>
            <a:cxnSpLocks/>
          </p:cNvCxnSpPr>
          <p:nvPr/>
        </p:nvCxnSpPr>
        <p:spPr>
          <a:xfrm flipH="1" flipV="1">
            <a:off x="5499100" y="1595101"/>
            <a:ext cx="457200" cy="286762"/>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F6B9734-456C-4305-6D52-CDB170881F83}"/>
              </a:ext>
            </a:extLst>
          </p:cNvPr>
          <p:cNvSpPr txBox="1"/>
          <p:nvPr/>
        </p:nvSpPr>
        <p:spPr>
          <a:xfrm>
            <a:off x="6096000" y="1738482"/>
            <a:ext cx="3323795" cy="461665"/>
          </a:xfrm>
          <a:prstGeom prst="rect">
            <a:avLst/>
          </a:prstGeom>
          <a:noFill/>
        </p:spPr>
        <p:txBody>
          <a:bodyPr wrap="none" rtlCol="0">
            <a:spAutoFit/>
          </a:bodyPr>
          <a:lstStyle/>
          <a:p>
            <a:r>
              <a:rPr lang="en-US" sz="2400" b="1" dirty="0">
                <a:solidFill>
                  <a:srgbClr val="00B0F0"/>
                </a:solidFill>
              </a:rPr>
              <a:t>time derivative invariant</a:t>
            </a:r>
          </a:p>
        </p:txBody>
      </p:sp>
      <p:sp>
        <p:nvSpPr>
          <p:cNvPr id="10" name="TextBox 9">
            <a:extLst>
              <a:ext uri="{FF2B5EF4-FFF2-40B4-BE49-F238E27FC236}">
                <a16:creationId xmlns:a16="http://schemas.microsoft.com/office/drawing/2014/main" id="{259781A6-8110-F98B-C9FD-1C7280E258F4}"/>
              </a:ext>
            </a:extLst>
          </p:cNvPr>
          <p:cNvSpPr txBox="1"/>
          <p:nvPr/>
        </p:nvSpPr>
        <p:spPr>
          <a:xfrm>
            <a:off x="777541" y="3429000"/>
            <a:ext cx="4422429" cy="646331"/>
          </a:xfrm>
          <a:prstGeom prst="rect">
            <a:avLst/>
          </a:prstGeom>
          <a:noFill/>
        </p:spPr>
        <p:txBody>
          <a:bodyPr wrap="none" rtlCol="0">
            <a:spAutoFit/>
          </a:bodyPr>
          <a:lstStyle/>
          <a:p>
            <a:r>
              <a:rPr lang="en-US" dirty="0">
                <a:solidFill>
                  <a:srgbClr val="00B050"/>
                </a:solidFill>
              </a:rPr>
              <a:t>(</a:t>
            </a:r>
            <a:r>
              <a:rPr lang="en-US" dirty="0" err="1">
                <a:solidFill>
                  <a:srgbClr val="00B050"/>
                </a:solidFill>
              </a:rPr>
              <a:t>Birdussi</a:t>
            </a:r>
            <a:r>
              <a:rPr lang="en-US" dirty="0">
                <a:solidFill>
                  <a:srgbClr val="00B050"/>
                </a:solidFill>
              </a:rPr>
              <a:t>, </a:t>
            </a:r>
            <a:r>
              <a:rPr lang="en-US" dirty="0" err="1">
                <a:solidFill>
                  <a:srgbClr val="00B050"/>
                </a:solidFill>
              </a:rPr>
              <a:t>Hartong</a:t>
            </a:r>
            <a:r>
              <a:rPr lang="en-US" dirty="0">
                <a:solidFill>
                  <a:srgbClr val="00B050"/>
                </a:solidFill>
              </a:rPr>
              <a:t>, Have, </a:t>
            </a:r>
            <a:r>
              <a:rPr lang="en-US" dirty="0" err="1">
                <a:solidFill>
                  <a:srgbClr val="00B050"/>
                </a:solidFill>
              </a:rPr>
              <a:t>Musaeus</a:t>
            </a:r>
            <a:r>
              <a:rPr lang="en-US" dirty="0">
                <a:solidFill>
                  <a:srgbClr val="00B050"/>
                </a:solidFill>
              </a:rPr>
              <a:t>, </a:t>
            </a:r>
            <a:r>
              <a:rPr lang="en-US" dirty="0" err="1">
                <a:solidFill>
                  <a:srgbClr val="00B050"/>
                </a:solidFill>
              </a:rPr>
              <a:t>Prohazka</a:t>
            </a:r>
            <a:r>
              <a:rPr lang="en-US" dirty="0">
                <a:solidFill>
                  <a:srgbClr val="00B050"/>
                </a:solidFill>
              </a:rPr>
              <a:t>;</a:t>
            </a:r>
          </a:p>
          <a:p>
            <a:r>
              <a:rPr lang="en-US" dirty="0">
                <a:solidFill>
                  <a:srgbClr val="00B050"/>
                </a:solidFill>
              </a:rPr>
              <a:t>Chen, Liu, Sun, Zheng)</a:t>
            </a:r>
          </a:p>
        </p:txBody>
      </p:sp>
      <p:sp>
        <p:nvSpPr>
          <p:cNvPr id="11" name="TextBox 10">
            <a:extLst>
              <a:ext uri="{FF2B5EF4-FFF2-40B4-BE49-F238E27FC236}">
                <a16:creationId xmlns:a16="http://schemas.microsoft.com/office/drawing/2014/main" id="{295B760C-B0A6-8DC1-3AC3-C0087609A8ED}"/>
              </a:ext>
            </a:extLst>
          </p:cNvPr>
          <p:cNvSpPr txBox="1"/>
          <p:nvPr/>
        </p:nvSpPr>
        <p:spPr>
          <a:xfrm>
            <a:off x="572914" y="4716761"/>
            <a:ext cx="4953000" cy="1077218"/>
          </a:xfrm>
          <a:prstGeom prst="rect">
            <a:avLst/>
          </a:prstGeom>
          <a:noFill/>
        </p:spPr>
        <p:txBody>
          <a:bodyPr wrap="square" rtlCol="0">
            <a:spAutoFit/>
          </a:bodyPr>
          <a:lstStyle/>
          <a:p>
            <a:r>
              <a:rPr lang="en-US" sz="2400" dirty="0"/>
              <a:t>Balls and Springs </a:t>
            </a:r>
          </a:p>
          <a:p>
            <a:r>
              <a:rPr lang="en-US" sz="2400" dirty="0"/>
              <a:t>--- </a:t>
            </a:r>
            <a:r>
              <a:rPr lang="en-US" sz="4000" b="1" dirty="0">
                <a:solidFill>
                  <a:srgbClr val="FF0000"/>
                </a:solidFill>
              </a:rPr>
              <a:t>without Springs</a:t>
            </a:r>
          </a:p>
        </p:txBody>
      </p:sp>
      <p:pic>
        <p:nvPicPr>
          <p:cNvPr id="1026" name="Picture 2" descr="What are the reasons matter expands when heated? - Quora">
            <a:extLst>
              <a:ext uri="{FF2B5EF4-FFF2-40B4-BE49-F238E27FC236}">
                <a16:creationId xmlns:a16="http://schemas.microsoft.com/office/drawing/2014/main" id="{B7D52C65-5F76-D09C-B4CE-3E87B0731B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1373" y="2687122"/>
            <a:ext cx="2860533" cy="310685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133F031D-2573-EBC6-71A1-7F74823A747B}"/>
              </a:ext>
            </a:extLst>
          </p:cNvPr>
          <p:cNvSpPr txBox="1"/>
          <p:nvPr/>
        </p:nvSpPr>
        <p:spPr>
          <a:xfrm>
            <a:off x="5466039" y="6141128"/>
            <a:ext cx="6210675" cy="584775"/>
          </a:xfrm>
          <a:prstGeom prst="rect">
            <a:avLst/>
          </a:prstGeom>
          <a:noFill/>
        </p:spPr>
        <p:txBody>
          <a:bodyPr wrap="none" rtlCol="0">
            <a:spAutoFit/>
          </a:bodyPr>
          <a:lstStyle/>
          <a:p>
            <a:r>
              <a:rPr lang="en-US" sz="3200" dirty="0"/>
              <a:t>Obviously energy conserved on site!</a:t>
            </a:r>
          </a:p>
        </p:txBody>
      </p:sp>
    </p:spTree>
    <p:extLst>
      <p:ext uri="{BB962C8B-B14F-4D97-AF65-F5344CB8AC3E}">
        <p14:creationId xmlns:p14="http://schemas.microsoft.com/office/powerpoint/2010/main" val="38326781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78611-D95A-F1B8-B6B9-4475A1C3D7A6}"/>
              </a:ext>
            </a:extLst>
          </p:cNvPr>
          <p:cNvSpPr>
            <a:spLocks noGrp="1"/>
          </p:cNvSpPr>
          <p:nvPr>
            <p:ph type="title"/>
          </p:nvPr>
        </p:nvSpPr>
        <p:spPr/>
        <p:txBody>
          <a:bodyPr/>
          <a:lstStyle/>
          <a:p>
            <a:r>
              <a:rPr lang="en-US" dirty="0"/>
              <a:t>“All balls but no springs” = Carrollian limit</a:t>
            </a:r>
          </a:p>
        </p:txBody>
      </p:sp>
      <p:pic>
        <p:nvPicPr>
          <p:cNvPr id="2050" name="Picture 2" descr="The Red Queen | Alice in Wonderland Wiki | Fandom">
            <a:extLst>
              <a:ext uri="{FF2B5EF4-FFF2-40B4-BE49-F238E27FC236}">
                <a16:creationId xmlns:a16="http://schemas.microsoft.com/office/drawing/2014/main" id="{FE9C075B-4890-3827-8D54-B6DE26697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7700" y="1965325"/>
            <a:ext cx="1676400" cy="27241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6C86563-05B7-7FBB-EF32-7F0F6494DAE2}"/>
              </a:ext>
            </a:extLst>
          </p:cNvPr>
          <p:cNvSpPr txBox="1"/>
          <p:nvPr/>
        </p:nvSpPr>
        <p:spPr>
          <a:xfrm>
            <a:off x="838200" y="1841838"/>
            <a:ext cx="3780009" cy="1569660"/>
          </a:xfrm>
          <a:prstGeom prst="rect">
            <a:avLst/>
          </a:prstGeom>
          <a:noFill/>
        </p:spPr>
        <p:txBody>
          <a:bodyPr wrap="none" rtlCol="0">
            <a:spAutoFit/>
          </a:bodyPr>
          <a:lstStyle/>
          <a:p>
            <a:r>
              <a:rPr lang="en-US" sz="3200" dirty="0"/>
              <a:t>Galilean limit: c →ꚙ</a:t>
            </a:r>
          </a:p>
          <a:p>
            <a:endParaRPr lang="en-US" sz="3200" dirty="0"/>
          </a:p>
          <a:p>
            <a:r>
              <a:rPr lang="en-US" sz="3200" dirty="0"/>
              <a:t>Carrollian limit: c → 0</a:t>
            </a:r>
          </a:p>
        </p:txBody>
      </p:sp>
      <p:sp>
        <p:nvSpPr>
          <p:cNvPr id="4" name="TextBox 3">
            <a:extLst>
              <a:ext uri="{FF2B5EF4-FFF2-40B4-BE49-F238E27FC236}">
                <a16:creationId xmlns:a16="http://schemas.microsoft.com/office/drawing/2014/main" id="{E8D799DD-2E23-F4EA-C8FF-2930F107D5FF}"/>
              </a:ext>
            </a:extLst>
          </p:cNvPr>
          <p:cNvSpPr txBox="1"/>
          <p:nvPr/>
        </p:nvSpPr>
        <p:spPr>
          <a:xfrm>
            <a:off x="6286500" y="5397500"/>
            <a:ext cx="5689600" cy="1200329"/>
          </a:xfrm>
          <a:prstGeom prst="rect">
            <a:avLst/>
          </a:prstGeom>
          <a:noFill/>
        </p:spPr>
        <p:txBody>
          <a:bodyPr wrap="square" rtlCol="0">
            <a:spAutoFit/>
          </a:bodyPr>
          <a:lstStyle/>
          <a:p>
            <a:r>
              <a:rPr lang="en-US" dirty="0">
                <a:solidFill>
                  <a:srgbClr val="00B050"/>
                </a:solidFill>
              </a:rPr>
              <a:t>“A slow sort of country!” said the Queen. “Now, here, you see, it takes all the running you can do, to keep in the same place. If you want to get somewhere else, you must run at least twice as fast as that.”</a:t>
            </a:r>
          </a:p>
        </p:txBody>
      </p:sp>
      <p:sp>
        <p:nvSpPr>
          <p:cNvPr id="5" name="TextBox 4">
            <a:extLst>
              <a:ext uri="{FF2B5EF4-FFF2-40B4-BE49-F238E27FC236}">
                <a16:creationId xmlns:a16="http://schemas.microsoft.com/office/drawing/2014/main" id="{E44D28DA-9A05-CC69-63D8-7AB67CD0D6B5}"/>
              </a:ext>
            </a:extLst>
          </p:cNvPr>
          <p:cNvSpPr txBox="1"/>
          <p:nvPr/>
        </p:nvSpPr>
        <p:spPr>
          <a:xfrm>
            <a:off x="3156186" y="5997268"/>
            <a:ext cx="1231427" cy="584775"/>
          </a:xfrm>
          <a:prstGeom prst="rect">
            <a:avLst/>
          </a:prstGeom>
          <a:noFill/>
          <a:ln>
            <a:solidFill>
              <a:srgbClr val="FF0000"/>
            </a:solidFill>
          </a:ln>
        </p:spPr>
        <p:txBody>
          <a:bodyPr wrap="none" rtlCol="0">
            <a:spAutoFit/>
          </a:bodyPr>
          <a:lstStyle/>
          <a:p>
            <a:r>
              <a:rPr lang="en-US" sz="3200" dirty="0" err="1"/>
              <a:t>Abbns</a:t>
            </a:r>
            <a:endParaRPr lang="en-US" sz="3200" dirty="0"/>
          </a:p>
        </p:txBody>
      </p:sp>
      <p:cxnSp>
        <p:nvCxnSpPr>
          <p:cNvPr id="7" name="Straight Arrow Connector 6">
            <a:extLst>
              <a:ext uri="{FF2B5EF4-FFF2-40B4-BE49-F238E27FC236}">
                <a16:creationId xmlns:a16="http://schemas.microsoft.com/office/drawing/2014/main" id="{437F1BF4-F8CF-246F-1BDD-E0EC1CC049CC}"/>
              </a:ext>
            </a:extLst>
          </p:cNvPr>
          <p:cNvCxnSpPr>
            <a:cxnSpLocks/>
          </p:cNvCxnSpPr>
          <p:nvPr/>
        </p:nvCxnSpPr>
        <p:spPr>
          <a:xfrm>
            <a:off x="2261311" y="5594310"/>
            <a:ext cx="682793" cy="61914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ED645F7-342E-82B9-90EB-3656B4FE2729}"/>
              </a:ext>
            </a:extLst>
          </p:cNvPr>
          <p:cNvSpPr txBox="1"/>
          <p:nvPr/>
        </p:nvSpPr>
        <p:spPr>
          <a:xfrm>
            <a:off x="368300" y="4812725"/>
            <a:ext cx="3049425" cy="584775"/>
          </a:xfrm>
          <a:prstGeom prst="rect">
            <a:avLst/>
          </a:prstGeom>
          <a:noFill/>
          <a:ln>
            <a:solidFill>
              <a:srgbClr val="FF0000"/>
            </a:solidFill>
          </a:ln>
        </p:spPr>
        <p:txBody>
          <a:bodyPr wrap="none" rtlCol="0">
            <a:spAutoFit/>
          </a:bodyPr>
          <a:lstStyle/>
          <a:p>
            <a:r>
              <a:rPr lang="en-US" sz="3200" dirty="0"/>
              <a:t>Relativistic Scalar</a:t>
            </a:r>
          </a:p>
        </p:txBody>
      </p:sp>
      <p:sp>
        <p:nvSpPr>
          <p:cNvPr id="11" name="TextBox 10">
            <a:extLst>
              <a:ext uri="{FF2B5EF4-FFF2-40B4-BE49-F238E27FC236}">
                <a16:creationId xmlns:a16="http://schemas.microsoft.com/office/drawing/2014/main" id="{037D8DCE-5BEA-91C0-9C5C-5B61482959B0}"/>
              </a:ext>
            </a:extLst>
          </p:cNvPr>
          <p:cNvSpPr txBox="1"/>
          <p:nvPr/>
        </p:nvSpPr>
        <p:spPr>
          <a:xfrm>
            <a:off x="1461511" y="3665756"/>
            <a:ext cx="6313395" cy="584775"/>
          </a:xfrm>
          <a:prstGeom prst="rect">
            <a:avLst/>
          </a:prstGeom>
          <a:noFill/>
        </p:spPr>
        <p:txBody>
          <a:bodyPr wrap="none" rtlCol="0">
            <a:spAutoFit/>
          </a:bodyPr>
          <a:lstStyle/>
          <a:p>
            <a:r>
              <a:rPr lang="en-US" sz="3200" dirty="0"/>
              <a:t>Local time translation = Carroll boost</a:t>
            </a:r>
          </a:p>
        </p:txBody>
      </p:sp>
    </p:spTree>
    <p:extLst>
      <p:ext uri="{BB962C8B-B14F-4D97-AF65-F5344CB8AC3E}">
        <p14:creationId xmlns:p14="http://schemas.microsoft.com/office/powerpoint/2010/main" val="17121826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C001A-A950-0E33-0ED0-0F72846D3169}"/>
              </a:ext>
            </a:extLst>
          </p:cNvPr>
          <p:cNvSpPr>
            <a:spLocks noGrp="1"/>
          </p:cNvSpPr>
          <p:nvPr>
            <p:ph type="title"/>
          </p:nvPr>
        </p:nvSpPr>
        <p:spPr/>
        <p:txBody>
          <a:bodyPr/>
          <a:lstStyle/>
          <a:p>
            <a:r>
              <a:rPr lang="en-US" dirty="0"/>
              <a:t>Do better?</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4073CC2F-5D8B-80A5-FD31-7BE813A27653}"/>
                  </a:ext>
                </a:extLst>
              </p:cNvPr>
              <p:cNvSpPr txBox="1"/>
              <p:nvPr/>
            </p:nvSpPr>
            <p:spPr>
              <a:xfrm>
                <a:off x="2571749" y="3040822"/>
                <a:ext cx="7048501" cy="51918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sz="3200" b="0" i="1" smtClean="0">
                              <a:latin typeface="Cambria Math" panose="02040503050406030204" pitchFamily="18" charset="0"/>
                            </a:rPr>
                          </m:ctrlPr>
                        </m:sSubSupPr>
                        <m:e>
                          <m:r>
                            <a:rPr lang="en-US" sz="3200" b="0" i="1" smtClean="0">
                              <a:latin typeface="Cambria Math" panose="02040503050406030204" pitchFamily="18" charset="0"/>
                            </a:rPr>
                            <m:t>𝐷</m:t>
                          </m:r>
                        </m:e>
                        <m:sub>
                          <m:r>
                            <a:rPr lang="en-US" sz="3200" b="0" i="1" smtClean="0">
                              <a:latin typeface="Cambria Math" panose="02040503050406030204" pitchFamily="18" charset="0"/>
                            </a:rPr>
                            <m:t>𝑡𝑖</m:t>
                          </m:r>
                        </m:sub>
                        <m:sup>
                          <m:r>
                            <a:rPr lang="en-US" sz="3200" b="0" i="1" smtClean="0">
                              <a:latin typeface="Cambria Math" panose="02040503050406030204" pitchFamily="18" charset="0"/>
                            </a:rPr>
                            <m:t>12</m:t>
                          </m:r>
                        </m:sup>
                      </m:sSubSup>
                      <m:r>
                        <a:rPr lang="en-US" sz="3200" b="0" i="1" smtClean="0">
                          <a:latin typeface="Cambria Math" panose="02040503050406030204" pitchFamily="18" charset="0"/>
                        </a:rPr>
                        <m:t> = </m:t>
                      </m:r>
                      <m:d>
                        <m:dPr>
                          <m:ctrlPr>
                            <a:rPr lang="en-US" sz="3200" b="0" i="1" smtClean="0">
                              <a:latin typeface="Cambria Math" panose="02040503050406030204" pitchFamily="18" charset="0"/>
                            </a:rPr>
                          </m:ctrlPr>
                        </m:dPr>
                        <m:e>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ea typeface="Cambria Math" panose="02040503050406030204" pitchFamily="18" charset="0"/>
                                </a:rPr>
                                <m:t>𝜕</m:t>
                              </m:r>
                            </m:e>
                            <m:sub>
                              <m:r>
                                <a:rPr lang="en-US" sz="3200" b="0" i="1" smtClean="0">
                                  <a:latin typeface="Cambria Math" panose="02040503050406030204" pitchFamily="18" charset="0"/>
                                </a:rPr>
                                <m:t>𝑡</m:t>
                              </m:r>
                            </m:sub>
                          </m:sSub>
                          <m:sSub>
                            <m:sSubPr>
                              <m:ctrlPr>
                                <a:rPr lang="en-US" sz="3200" b="0" i="1" smtClean="0">
                                  <a:latin typeface="Cambria Math" panose="02040503050406030204" pitchFamily="18" charset="0"/>
                                  <a:ea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latin typeface="Cambria Math" panose="02040503050406030204" pitchFamily="18" charset="0"/>
                                  <a:ea typeface="Cambria Math" panose="02040503050406030204" pitchFamily="18" charset="0"/>
                                </a:rPr>
                                <m:t>1</m:t>
                              </m:r>
                            </m:sub>
                          </m:sSub>
                        </m:e>
                      </m:d>
                      <m:r>
                        <a:rPr lang="en-US" sz="3200" b="0" i="1" smtClean="0">
                          <a:latin typeface="Cambria Math" panose="02040503050406030204" pitchFamily="18" charset="0"/>
                          <a:ea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m:t>
                          </m:r>
                        </m:e>
                        <m:sub>
                          <m:r>
                            <a:rPr lang="en-US" sz="3200" b="0" i="1" smtClean="0">
                              <a:latin typeface="Cambria Math" panose="02040503050406030204" pitchFamily="18" charset="0"/>
                              <a:ea typeface="Cambria Math" panose="02040503050406030204" pitchFamily="18" charset="0"/>
                            </a:rPr>
                            <m:t>𝑖</m:t>
                          </m:r>
                        </m:sub>
                      </m:sSub>
                      <m:sSub>
                        <m:sSubPr>
                          <m:ctrlPr>
                            <a:rPr lang="en-US" sz="3200" i="1">
                              <a:latin typeface="Cambria Math" panose="02040503050406030204" pitchFamily="18" charset="0"/>
                              <a:ea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latin typeface="Cambria Math" panose="02040503050406030204" pitchFamily="18" charset="0"/>
                              <a:ea typeface="Cambria Math" panose="02040503050406030204" pitchFamily="18" charset="0"/>
                            </a:rPr>
                            <m:t>2</m:t>
                          </m:r>
                        </m:sub>
                      </m:sSub>
                      <m:r>
                        <a:rPr lang="en-US" sz="3200" b="0" i="1" smtClean="0">
                          <a:latin typeface="Cambria Math" panose="02040503050406030204" pitchFamily="18" charset="0"/>
                          <a:ea typeface="Cambria Math" panose="02040503050406030204" pitchFamily="18" charset="0"/>
                        </a:rPr>
                        <m:t>)−</m:t>
                      </m:r>
                      <m:d>
                        <m:dPr>
                          <m:ctrlPr>
                            <a:rPr lang="en-US" sz="3200" i="1">
                              <a:latin typeface="Cambria Math" panose="02040503050406030204" pitchFamily="18" charset="0"/>
                            </a:rPr>
                          </m:ctrlPr>
                        </m:dPr>
                        <m:e>
                          <m:sSub>
                            <m:sSubPr>
                              <m:ctrlPr>
                                <a:rPr lang="en-US" sz="3200" i="1">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m:t>
                              </m:r>
                            </m:e>
                            <m:sub>
                              <m:r>
                                <a:rPr lang="en-US" sz="3200" b="0" i="1" smtClean="0">
                                  <a:latin typeface="Cambria Math" panose="02040503050406030204" pitchFamily="18" charset="0"/>
                                  <a:ea typeface="Cambria Math" panose="02040503050406030204" pitchFamily="18" charset="0"/>
                                </a:rPr>
                                <m:t>𝑖</m:t>
                              </m:r>
                            </m:sub>
                          </m:sSub>
                          <m:sSub>
                            <m:sSubPr>
                              <m:ctrlPr>
                                <a:rPr lang="en-US" sz="3200" i="1">
                                  <a:latin typeface="Cambria Math" panose="02040503050406030204" pitchFamily="18" charset="0"/>
                                  <a:ea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i="1">
                                  <a:latin typeface="Cambria Math" panose="02040503050406030204" pitchFamily="18" charset="0"/>
                                  <a:ea typeface="Cambria Math" panose="02040503050406030204" pitchFamily="18" charset="0"/>
                                </a:rPr>
                                <m:t>1</m:t>
                              </m:r>
                            </m:sub>
                          </m:sSub>
                        </m:e>
                      </m:d>
                      <m:r>
                        <a:rPr lang="en-US" sz="3200" i="1">
                          <a:latin typeface="Cambria Math" panose="02040503050406030204" pitchFamily="18" charset="0"/>
                          <a:ea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m:t>
                          </m:r>
                        </m:e>
                        <m:sub>
                          <m:r>
                            <a:rPr lang="en-US" sz="3200" b="0" i="1" smtClean="0">
                              <a:latin typeface="Cambria Math" panose="02040503050406030204" pitchFamily="18" charset="0"/>
                              <a:ea typeface="Cambria Math" panose="02040503050406030204" pitchFamily="18" charset="0"/>
                            </a:rPr>
                            <m:t>𝑡</m:t>
                          </m:r>
                        </m:sub>
                      </m:sSub>
                      <m:sSub>
                        <m:sSubPr>
                          <m:ctrlPr>
                            <a:rPr lang="en-US" sz="3200" i="1">
                              <a:latin typeface="Cambria Math" panose="02040503050406030204" pitchFamily="18" charset="0"/>
                              <a:ea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i="1">
                              <a:latin typeface="Cambria Math" panose="02040503050406030204" pitchFamily="18" charset="0"/>
                              <a:ea typeface="Cambria Math" panose="02040503050406030204" pitchFamily="18" charset="0"/>
                            </a:rPr>
                            <m:t>2</m:t>
                          </m:r>
                        </m:sub>
                      </m:sSub>
                      <m:r>
                        <a:rPr lang="en-US" sz="3200" i="1">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3" name="TextBox 2">
                <a:extLst>
                  <a:ext uri="{FF2B5EF4-FFF2-40B4-BE49-F238E27FC236}">
                    <a16:creationId xmlns:a16="http://schemas.microsoft.com/office/drawing/2014/main" id="{4073CC2F-5D8B-80A5-FD31-7BE813A27653}"/>
                  </a:ext>
                </a:extLst>
              </p:cNvPr>
              <p:cNvSpPr txBox="1">
                <a:spLocks noRot="1" noChangeAspect="1" noMove="1" noResize="1" noEditPoints="1" noAdjustHandles="1" noChangeArrowheads="1" noChangeShapeType="1" noTextEdit="1"/>
              </p:cNvSpPr>
              <p:nvPr/>
            </p:nvSpPr>
            <p:spPr>
              <a:xfrm>
                <a:off x="2571749" y="3040822"/>
                <a:ext cx="7048501" cy="519181"/>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3A7334D-9C1D-BE6C-53BE-3745EF81315A}"/>
                  </a:ext>
                </a:extLst>
              </p:cNvPr>
              <p:cNvSpPr txBox="1"/>
              <p:nvPr/>
            </p:nvSpPr>
            <p:spPr>
              <a:xfrm>
                <a:off x="4455933" y="771186"/>
                <a:ext cx="6423682" cy="7046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solidFill>
                                <a:srgbClr val="FF0000"/>
                              </a:solidFill>
                              <a:latin typeface="Cambria Math" panose="02040503050406030204" pitchFamily="18" charset="0"/>
                              <a:ea typeface="Cambria Math" panose="02040503050406030204" pitchFamily="18" charset="0"/>
                            </a:rPr>
                          </m:ctrlPr>
                        </m:sSubPr>
                        <m:e>
                          <m:r>
                            <a:rPr lang="en-US" sz="360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sub>
                      </m:sSub>
                      <m:groupChr>
                        <m:groupChrPr>
                          <m:chr m:val="→"/>
                          <m:pos m:val="top"/>
                          <m:ctrlPr>
                            <a:rPr lang="en-US" sz="3600" i="1" smtClean="0">
                              <a:solidFill>
                                <a:srgbClr val="FF0000"/>
                              </a:solidFill>
                              <a:latin typeface="Cambria Math" panose="02040503050406030204" pitchFamily="18" charset="0"/>
                              <a:ea typeface="Cambria Math" panose="02040503050406030204" pitchFamily="18" charset="0"/>
                            </a:rPr>
                          </m:ctrlPr>
                        </m:groupChrPr>
                        <m:e/>
                      </m:groupChr>
                      <m:sSub>
                        <m:sSubPr>
                          <m:ctrlPr>
                            <a:rPr lang="en-US" sz="3600" i="1" smtClean="0">
                              <a:solidFill>
                                <a:srgbClr val="FF0000"/>
                              </a:solidFill>
                              <a:latin typeface="Cambria Math" panose="02040503050406030204" pitchFamily="18" charset="0"/>
                              <a:ea typeface="Cambria Math" panose="02040503050406030204" pitchFamily="18" charset="0"/>
                            </a:rPr>
                          </m:ctrlPr>
                        </m:sSubPr>
                        <m:e>
                          <m:r>
                            <a:rPr lang="en-US" sz="360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r>
                            <a:rPr lang="en-US" sz="3600" b="0" i="1" smtClean="0">
                              <a:solidFill>
                                <a:srgbClr val="FF0000"/>
                              </a:solidFill>
                              <a:latin typeface="Cambria Math" panose="02040503050406030204" pitchFamily="18" charset="0"/>
                              <a:ea typeface="Cambria Math" panose="02040503050406030204" pitchFamily="18" charset="0"/>
                            </a:rPr>
                            <m:t> </m:t>
                          </m:r>
                        </m:sub>
                      </m:sSub>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 </m:t>
                      </m:r>
                      <m:groupChr>
                        <m:groupChrPr>
                          <m:chr m:val="→"/>
                          <m:pos m:val="top"/>
                          <m:ctrlPr>
                            <a:rPr lang="en-US" sz="3600" b="0" i="1" smtClean="0">
                              <a:solidFill>
                                <a:srgbClr val="FF0000"/>
                              </a:solidFill>
                              <a:latin typeface="Cambria Math" panose="02040503050406030204" pitchFamily="18" charset="0"/>
                              <a:ea typeface="Cambria Math" panose="02040503050406030204" pitchFamily="18" charset="0"/>
                            </a:rPr>
                          </m:ctrlPr>
                        </m:groupChrPr>
                        <m:e/>
                      </m:groupChr>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m:t>
                      </m:r>
                      <m:d>
                        <m:dPr>
                          <m:ctrlPr>
                            <a:rPr lang="en-US" sz="3600" b="0" i="1" smtClean="0">
                              <a:solidFill>
                                <a:srgbClr val="FF0000"/>
                              </a:solidFill>
                              <a:latin typeface="Cambria Math" panose="02040503050406030204" pitchFamily="18" charset="0"/>
                              <a:ea typeface="Cambria Math" panose="02040503050406030204" pitchFamily="18" charset="0"/>
                            </a:rPr>
                          </m:ctrlPr>
                        </m:dPr>
                        <m:e>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𝑖</m:t>
                              </m:r>
                            </m:sub>
                          </m:sSub>
                          <m:r>
                            <a:rPr lang="en-US" sz="3600" b="0" i="1" smtClean="0">
                              <a:solidFill>
                                <a:srgbClr val="FF0000"/>
                              </a:solidFill>
                              <a:latin typeface="Cambria Math" panose="02040503050406030204" pitchFamily="18" charset="0"/>
                              <a:ea typeface="Cambria Math" panose="02040503050406030204" pitchFamily="18" charset="0"/>
                            </a:rPr>
                            <m:t> </m:t>
                          </m:r>
                          <m:r>
                            <a:rPr lang="en-US" sz="3600" b="0" i="1" smtClean="0">
                              <a:solidFill>
                                <a:srgbClr val="FF0000"/>
                              </a:solidFill>
                              <a:latin typeface="Cambria Math" panose="02040503050406030204" pitchFamily="18" charset="0"/>
                              <a:ea typeface="Cambria Math" panose="02040503050406030204" pitchFamily="18" charset="0"/>
                            </a:rPr>
                            <m:t>𝑐</m:t>
                          </m:r>
                        </m:e>
                      </m:d>
                      <m:r>
                        <a:rPr lang="en-US" sz="3600" b="0" i="1" smtClean="0">
                          <a:solidFill>
                            <a:srgbClr val="FF0000"/>
                          </a:solidFill>
                          <a:latin typeface="Cambria Math" panose="02040503050406030204" pitchFamily="18" charset="0"/>
                          <a:ea typeface="Cambria Math" panose="02040503050406030204" pitchFamily="18" charset="0"/>
                        </a:rPr>
                        <m:t> </m:t>
                      </m:r>
                      <m:sSub>
                        <m:sSubPr>
                          <m:ctrlPr>
                            <a:rPr lang="en-US" sz="3600" b="0" i="1" smtClean="0">
                              <a:solidFill>
                                <a:srgbClr val="FF0000"/>
                              </a:solidFill>
                              <a:latin typeface="Cambria Math" panose="02040503050406030204" pitchFamily="18" charset="0"/>
                              <a:ea typeface="Cambria Math" panose="02040503050406030204" pitchFamily="18" charset="0"/>
                            </a:rPr>
                          </m:ctrlPr>
                        </m:sSubPr>
                        <m:e>
                          <m:r>
                            <a:rPr lang="en-US" sz="3600" b="0" i="1" smtClean="0">
                              <a:solidFill>
                                <a:srgbClr val="FF0000"/>
                              </a:solidFill>
                              <a:latin typeface="Cambria Math" panose="02040503050406030204" pitchFamily="18" charset="0"/>
                              <a:ea typeface="Cambria Math" panose="02040503050406030204" pitchFamily="18" charset="0"/>
                            </a:rPr>
                            <m:t>𝜕</m:t>
                          </m:r>
                        </m:e>
                        <m:sub>
                          <m:r>
                            <a:rPr lang="en-US" sz="3600" b="0" i="1" smtClean="0">
                              <a:solidFill>
                                <a:srgbClr val="FF0000"/>
                              </a:solidFill>
                              <a:latin typeface="Cambria Math" panose="02040503050406030204" pitchFamily="18" charset="0"/>
                              <a:ea typeface="Cambria Math" panose="02040503050406030204" pitchFamily="18" charset="0"/>
                            </a:rPr>
                            <m:t>𝑡</m:t>
                          </m:r>
                        </m:sub>
                      </m:sSub>
                    </m:oMath>
                  </m:oMathPara>
                </a14:m>
                <a:endParaRPr lang="en-US" sz="3600" dirty="0"/>
              </a:p>
            </p:txBody>
          </p:sp>
        </mc:Choice>
        <mc:Fallback xmlns="">
          <p:sp>
            <p:nvSpPr>
              <p:cNvPr id="5" name="TextBox 4">
                <a:extLst>
                  <a:ext uri="{FF2B5EF4-FFF2-40B4-BE49-F238E27FC236}">
                    <a16:creationId xmlns:a16="http://schemas.microsoft.com/office/drawing/2014/main" id="{D3A7334D-9C1D-BE6C-53BE-3745EF81315A}"/>
                  </a:ext>
                </a:extLst>
              </p:cNvPr>
              <p:cNvSpPr txBox="1">
                <a:spLocks noRot="1" noChangeAspect="1" noMove="1" noResize="1" noEditPoints="1" noAdjustHandles="1" noChangeArrowheads="1" noChangeShapeType="1" noTextEdit="1"/>
              </p:cNvSpPr>
              <p:nvPr/>
            </p:nvSpPr>
            <p:spPr>
              <a:xfrm>
                <a:off x="4455933" y="771186"/>
                <a:ext cx="6423682" cy="704616"/>
              </a:xfrm>
              <a:prstGeom prst="rect">
                <a:avLst/>
              </a:prstGeom>
              <a:blipFill>
                <a:blip r:embed="rId3"/>
                <a:stretch>
                  <a:fillRect/>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11FADA2F-EBB3-BA2D-1168-F1E932F2455A}"/>
              </a:ext>
            </a:extLst>
          </p:cNvPr>
          <p:cNvSpPr txBox="1"/>
          <p:nvPr/>
        </p:nvSpPr>
        <p:spPr>
          <a:xfrm>
            <a:off x="1161710" y="2028825"/>
            <a:ext cx="2866747" cy="584775"/>
          </a:xfrm>
          <a:prstGeom prst="rect">
            <a:avLst/>
          </a:prstGeom>
          <a:noFill/>
        </p:spPr>
        <p:txBody>
          <a:bodyPr wrap="none" rtlCol="0">
            <a:spAutoFit/>
          </a:bodyPr>
          <a:lstStyle/>
          <a:p>
            <a:r>
              <a:rPr lang="en-US" sz="3200" dirty="0"/>
              <a:t>Use </a:t>
            </a:r>
            <a:r>
              <a:rPr lang="en-US" sz="3200" dirty="0">
                <a:solidFill>
                  <a:srgbClr val="00B0F0"/>
                </a:solidFill>
              </a:rPr>
              <a:t>two</a:t>
            </a:r>
            <a:r>
              <a:rPr lang="en-US" sz="3200" dirty="0"/>
              <a:t> scalars:</a:t>
            </a:r>
          </a:p>
        </p:txBody>
      </p:sp>
      <p:sp>
        <p:nvSpPr>
          <p:cNvPr id="7" name="TextBox 6">
            <a:extLst>
              <a:ext uri="{FF2B5EF4-FFF2-40B4-BE49-F238E27FC236}">
                <a16:creationId xmlns:a16="http://schemas.microsoft.com/office/drawing/2014/main" id="{E7E3E1BD-B4BB-4A9B-E6AB-8A3A69A3FD37}"/>
              </a:ext>
            </a:extLst>
          </p:cNvPr>
          <p:cNvSpPr txBox="1"/>
          <p:nvPr/>
        </p:nvSpPr>
        <p:spPr>
          <a:xfrm>
            <a:off x="8271845" y="3968174"/>
            <a:ext cx="2264787" cy="584775"/>
          </a:xfrm>
          <a:prstGeom prst="rect">
            <a:avLst/>
          </a:prstGeom>
          <a:noFill/>
        </p:spPr>
        <p:txBody>
          <a:bodyPr wrap="none" rtlCol="0">
            <a:spAutoFit/>
          </a:bodyPr>
          <a:lstStyle/>
          <a:p>
            <a:r>
              <a:rPr lang="en-US" sz="3200" dirty="0">
                <a:solidFill>
                  <a:srgbClr val="00B0F0"/>
                </a:solidFill>
              </a:rPr>
              <a:t>is invariant!!</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877E98C-B86F-95EC-F2CF-3EC023E7AA4F}"/>
                  </a:ext>
                </a:extLst>
              </p:cNvPr>
              <p:cNvSpPr txBox="1"/>
              <p:nvPr/>
            </p:nvSpPr>
            <p:spPr>
              <a:xfrm>
                <a:off x="1469123" y="5720266"/>
                <a:ext cx="9253752" cy="836832"/>
              </a:xfrm>
              <a:prstGeom prst="rect">
                <a:avLst/>
              </a:prstGeom>
              <a:noFill/>
              <a:ln w="57150">
                <a:solidFill>
                  <a:srgbClr val="FF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𝐿</m:t>
                      </m:r>
                      <m:r>
                        <a:rPr lang="en-US" sz="3200" b="0" i="1" smtClean="0">
                          <a:latin typeface="Cambria Math" panose="02040503050406030204" pitchFamily="18" charset="0"/>
                        </a:rPr>
                        <m:t>= </m:t>
                      </m:r>
                      <m:f>
                        <m:fPr>
                          <m:ctrlPr>
                            <a:rPr lang="en-US" sz="3200" b="0" i="1" smtClean="0">
                              <a:latin typeface="Cambria Math" panose="02040503050406030204" pitchFamily="18" charset="0"/>
                            </a:rPr>
                          </m:ctrlPr>
                        </m:fPr>
                        <m:num>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ea typeface="Cambria Math" panose="02040503050406030204" pitchFamily="18" charset="0"/>
                                </a:rPr>
                                <m:t>𝜇</m:t>
                              </m:r>
                            </m:e>
                            <m:sub>
                              <m:r>
                                <a:rPr lang="en-US" sz="3200" b="0" i="1" smtClean="0">
                                  <a:latin typeface="Cambria Math" panose="02040503050406030204" pitchFamily="18" charset="0"/>
                                </a:rPr>
                                <m:t>0</m:t>
                              </m:r>
                            </m:sub>
                          </m:sSub>
                        </m:num>
                        <m:den>
                          <m:r>
                            <a:rPr lang="en-US" sz="3200" b="0" i="1" smtClean="0">
                              <a:latin typeface="Cambria Math" panose="02040503050406030204" pitchFamily="18" charset="0"/>
                            </a:rPr>
                            <m:t>2</m:t>
                          </m:r>
                        </m:den>
                      </m:f>
                      <m:r>
                        <a:rPr lang="en-US" sz="3200" b="0" i="1" smtClean="0">
                          <a:latin typeface="Cambria Math" panose="02040503050406030204" pitchFamily="18" charset="0"/>
                        </a:rPr>
                        <m:t> </m:t>
                      </m:r>
                      <m:d>
                        <m:dPr>
                          <m:begChr m:val="["/>
                          <m:endChr m:val="]"/>
                          <m:ctrlPr>
                            <a:rPr lang="en-US" sz="3200" b="0" i="1" smtClean="0">
                              <a:latin typeface="Cambria Math" panose="02040503050406030204" pitchFamily="18" charset="0"/>
                            </a:rPr>
                          </m:ctrlPr>
                        </m:dPr>
                        <m:e>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m:t>
                              </m:r>
                            </m:e>
                            <m:sub>
                              <m:r>
                                <a:rPr lang="en-US" sz="3200" i="1">
                                  <a:latin typeface="Cambria Math" panose="02040503050406030204" pitchFamily="18" charset="0"/>
                                </a:rPr>
                                <m:t>𝑡</m:t>
                              </m:r>
                            </m:sub>
                          </m:sSub>
                          <m:sSub>
                            <m:sSubPr>
                              <m:ctrlPr>
                                <a:rPr lang="en-US" sz="3200" i="1" smtClean="0">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latin typeface="Cambria Math" panose="02040503050406030204" pitchFamily="18" charset="0"/>
                                </a:rPr>
                                <m:t>1</m:t>
                              </m:r>
                            </m:sub>
                          </m:sSub>
                          <m:sSup>
                            <m:sSupPr>
                              <m:ctrlPr>
                                <a:rPr lang="en-US" sz="3200" i="1">
                                  <a:latin typeface="Cambria Math" panose="02040503050406030204" pitchFamily="18" charset="0"/>
                                  <a:ea typeface="Cambria Math" panose="02040503050406030204" pitchFamily="18" charset="0"/>
                                </a:rPr>
                              </m:ctrlPr>
                            </m:sSupPr>
                            <m:e>
                              <m:r>
                                <a:rPr lang="en-US" sz="3200" i="1">
                                  <a:latin typeface="Cambria Math" panose="02040503050406030204" pitchFamily="18" charset="0"/>
                                  <a:ea typeface="Cambria Math" panose="02040503050406030204" pitchFamily="18" charset="0"/>
                                </a:rPr>
                                <m:t>)</m:t>
                              </m:r>
                            </m:e>
                            <m:sup>
                              <m:r>
                                <a:rPr lang="en-US" sz="3200" i="1">
                                  <a:latin typeface="Cambria Math" panose="02040503050406030204" pitchFamily="18" charset="0"/>
                                  <a:ea typeface="Cambria Math" panose="02040503050406030204" pitchFamily="18" charset="0"/>
                                </a:rPr>
                                <m:t>2</m:t>
                              </m:r>
                            </m:sup>
                          </m:sSup>
                          <m:r>
                            <a:rPr lang="en-US" sz="3200" b="0" i="1" smtClean="0">
                              <a:latin typeface="Cambria Math" panose="02040503050406030204" pitchFamily="18" charset="0"/>
                              <a:ea typeface="Cambria Math" panose="02040503050406030204" pitchFamily="18" charset="0"/>
                            </a:rPr>
                            <m:t>+</m:t>
                          </m:r>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m:t>
                              </m:r>
                            </m:e>
                            <m:sub>
                              <m:r>
                                <a:rPr lang="en-US" sz="3200" i="1">
                                  <a:latin typeface="Cambria Math" panose="02040503050406030204" pitchFamily="18" charset="0"/>
                                </a:rPr>
                                <m:t>𝑡</m:t>
                              </m:r>
                            </m:sub>
                          </m:sSub>
                          <m:sSub>
                            <m:sSubPr>
                              <m:ctrlPr>
                                <a:rPr lang="en-US" sz="3200" i="1" smtClean="0">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latin typeface="Cambria Math" panose="02040503050406030204" pitchFamily="18" charset="0"/>
                                </a:rPr>
                                <m:t>2</m:t>
                              </m:r>
                            </m:sub>
                          </m:sSub>
                          <m:sSup>
                            <m:sSupPr>
                              <m:ctrlPr>
                                <a:rPr lang="en-US" sz="3200" i="1">
                                  <a:latin typeface="Cambria Math" panose="02040503050406030204" pitchFamily="18" charset="0"/>
                                  <a:ea typeface="Cambria Math" panose="02040503050406030204" pitchFamily="18" charset="0"/>
                                </a:rPr>
                              </m:ctrlPr>
                            </m:sSupPr>
                            <m:e>
                              <m:r>
                                <a:rPr lang="en-US" sz="3200" i="1">
                                  <a:latin typeface="Cambria Math" panose="02040503050406030204" pitchFamily="18" charset="0"/>
                                  <a:ea typeface="Cambria Math" panose="02040503050406030204" pitchFamily="18" charset="0"/>
                                </a:rPr>
                                <m:t>)</m:t>
                              </m:r>
                            </m:e>
                            <m:sup>
                              <m:r>
                                <a:rPr lang="en-US" sz="3200" i="1">
                                  <a:latin typeface="Cambria Math" panose="02040503050406030204" pitchFamily="18" charset="0"/>
                                  <a:ea typeface="Cambria Math" panose="02040503050406030204" pitchFamily="18" charset="0"/>
                                </a:rPr>
                                <m:t>2</m:t>
                              </m:r>
                            </m:sup>
                          </m:sSup>
                        </m:e>
                      </m:d>
                      <m:r>
                        <a:rPr lang="en-US" sz="3200" b="0" i="1" smtClean="0">
                          <a:latin typeface="Cambria Math" panose="02040503050406030204" pitchFamily="18" charset="0"/>
                          <a:ea typeface="Cambria Math" panose="02040503050406030204" pitchFamily="18" charset="0"/>
                        </a:rPr>
                        <m:t>+(</m:t>
                      </m:r>
                      <m:sSubSup>
                        <m:sSubSupPr>
                          <m:ctrlPr>
                            <a:rPr lang="en-US" sz="3200" i="1">
                              <a:latin typeface="Cambria Math" panose="02040503050406030204" pitchFamily="18" charset="0"/>
                            </a:rPr>
                          </m:ctrlPr>
                        </m:sSubSupPr>
                        <m:e>
                          <m:r>
                            <a:rPr lang="en-US" sz="3200" i="1">
                              <a:latin typeface="Cambria Math" panose="02040503050406030204" pitchFamily="18" charset="0"/>
                            </a:rPr>
                            <m:t>𝐷</m:t>
                          </m:r>
                        </m:e>
                        <m:sub>
                          <m:r>
                            <a:rPr lang="en-US" sz="3200" i="1">
                              <a:latin typeface="Cambria Math" panose="02040503050406030204" pitchFamily="18" charset="0"/>
                            </a:rPr>
                            <m:t>𝑡𝑖</m:t>
                          </m:r>
                        </m:sub>
                        <m:sup>
                          <m:r>
                            <a:rPr lang="en-US" sz="3200" i="1">
                              <a:latin typeface="Cambria Math" panose="02040503050406030204" pitchFamily="18" charset="0"/>
                            </a:rPr>
                            <m:t>12</m:t>
                          </m:r>
                        </m:sup>
                      </m:sSubSup>
                      <m:sSup>
                        <m:sSupPr>
                          <m:ctrlPr>
                            <a:rPr lang="en-US" sz="3200" i="1" smtClean="0">
                              <a:latin typeface="Cambria Math" panose="02040503050406030204" pitchFamily="18" charset="0"/>
                            </a:rPr>
                          </m:ctrlPr>
                        </m:sSupPr>
                        <m:e>
                          <m:r>
                            <a:rPr lang="en-US" sz="3200" b="0" i="1" smtClean="0">
                              <a:latin typeface="Cambria Math" panose="02040503050406030204" pitchFamily="18" charset="0"/>
                            </a:rPr>
                            <m:t>)</m:t>
                          </m:r>
                        </m:e>
                        <m:sup>
                          <m:r>
                            <a:rPr lang="en-US" sz="3200" b="0" i="1" smtClean="0">
                              <a:latin typeface="Cambria Math" panose="02040503050406030204" pitchFamily="18" charset="0"/>
                            </a:rPr>
                            <m:t>2</m:t>
                          </m:r>
                        </m:sup>
                      </m:sSup>
                      <m:r>
                        <a:rPr lang="en-US" sz="3200" b="0" i="1" smtClean="0">
                          <a:latin typeface="Cambria Math" panose="02040503050406030204" pitchFamily="18" charset="0"/>
                          <a:ea typeface="Cambria Math" panose="02040503050406030204" pitchFamily="18" charset="0"/>
                        </a:rPr>
                        <m:t>− </m:t>
                      </m:r>
                      <m:r>
                        <a:rPr lang="en-US" sz="3200" b="0" i="1" smtClean="0">
                          <a:solidFill>
                            <a:schemeClr val="tx1"/>
                          </a:solidFill>
                          <a:latin typeface="Cambria Math" panose="02040503050406030204" pitchFamily="18" charset="0"/>
                        </a:rPr>
                        <m:t>𝑉</m:t>
                      </m:r>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solidFill>
                                <a:schemeClr val="tx1"/>
                              </a:solidFill>
                              <a:latin typeface="Cambria Math" panose="02040503050406030204" pitchFamily="18" charset="0"/>
                            </a:rPr>
                            <m:t>1</m:t>
                          </m:r>
                        </m:sub>
                      </m:sSub>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solidFill>
                                <a:schemeClr val="tx1"/>
                              </a:solidFill>
                              <a:latin typeface="Cambria Math" panose="02040503050406030204" pitchFamily="18" charset="0"/>
                            </a:rPr>
                            <m:t>2</m:t>
                          </m:r>
                        </m:sub>
                      </m:sSub>
                      <m:r>
                        <a:rPr lang="en-US" sz="3200" b="0" i="1" smtClean="0">
                          <a:latin typeface="Cambria Math" panose="02040503050406030204" pitchFamily="18" charset="0"/>
                          <a:ea typeface="Cambria Math" panose="02040503050406030204" pitchFamily="18" charset="0"/>
                        </a:rPr>
                        <m:t>)</m:t>
                      </m:r>
                      <m:r>
                        <a:rPr lang="en-US" sz="3200" i="1" smtClean="0">
                          <a:latin typeface="Cambria Math" panose="02040503050406030204" pitchFamily="18" charset="0"/>
                          <a:ea typeface="Cambria Math" panose="02040503050406030204" pitchFamily="18" charset="0"/>
                        </a:rPr>
                        <m:t> </m:t>
                      </m:r>
                    </m:oMath>
                  </m:oMathPara>
                </a14:m>
                <a:endParaRPr lang="en-US" dirty="0"/>
              </a:p>
            </p:txBody>
          </p:sp>
        </mc:Choice>
        <mc:Fallback xmlns="">
          <p:sp>
            <p:nvSpPr>
              <p:cNvPr id="8" name="TextBox 7">
                <a:extLst>
                  <a:ext uri="{FF2B5EF4-FFF2-40B4-BE49-F238E27FC236}">
                    <a16:creationId xmlns:a16="http://schemas.microsoft.com/office/drawing/2014/main" id="{B877E98C-B86F-95EC-F2CF-3EC023E7AA4F}"/>
                  </a:ext>
                </a:extLst>
              </p:cNvPr>
              <p:cNvSpPr txBox="1">
                <a:spLocks noRot="1" noChangeAspect="1" noMove="1" noResize="1" noEditPoints="1" noAdjustHandles="1" noChangeArrowheads="1" noChangeShapeType="1" noTextEdit="1"/>
              </p:cNvSpPr>
              <p:nvPr/>
            </p:nvSpPr>
            <p:spPr>
              <a:xfrm>
                <a:off x="1469123" y="5720266"/>
                <a:ext cx="9253752" cy="836832"/>
              </a:xfrm>
              <a:prstGeom prst="rect">
                <a:avLst/>
              </a:prstGeom>
              <a:blipFill>
                <a:blip r:embed="rId4"/>
                <a:stretch>
                  <a:fillRect/>
                </a:stretch>
              </a:blipFill>
              <a:ln w="57150">
                <a:solidFill>
                  <a:srgbClr val="FF0000"/>
                </a:solidFill>
              </a:ln>
            </p:spPr>
            <p:txBody>
              <a:bodyPr/>
              <a:lstStyle/>
              <a:p>
                <a:r>
                  <a:rPr lang="en-US">
                    <a:noFill/>
                  </a:rPr>
                  <a:t> </a:t>
                </a:r>
              </a:p>
            </p:txBody>
          </p:sp>
        </mc:Fallback>
      </mc:AlternateContent>
      <p:sp>
        <p:nvSpPr>
          <p:cNvPr id="9" name="TextBox 8">
            <a:extLst>
              <a:ext uri="{FF2B5EF4-FFF2-40B4-BE49-F238E27FC236}">
                <a16:creationId xmlns:a16="http://schemas.microsoft.com/office/drawing/2014/main" id="{602E6B00-829F-0C38-33C9-A13DDC3247B0}"/>
              </a:ext>
            </a:extLst>
          </p:cNvPr>
          <p:cNvSpPr txBox="1"/>
          <p:nvPr/>
        </p:nvSpPr>
        <p:spPr>
          <a:xfrm>
            <a:off x="616011" y="4617749"/>
            <a:ext cx="2124684" cy="584775"/>
          </a:xfrm>
          <a:prstGeom prst="rect">
            <a:avLst/>
          </a:prstGeom>
          <a:noFill/>
        </p:spPr>
        <p:txBody>
          <a:bodyPr wrap="none" rtlCol="0">
            <a:spAutoFit/>
          </a:bodyPr>
          <a:lstStyle/>
          <a:p>
            <a:r>
              <a:rPr lang="en-US" sz="3200" dirty="0"/>
              <a:t>Our theory:</a:t>
            </a:r>
          </a:p>
        </p:txBody>
      </p:sp>
    </p:spTree>
    <p:extLst>
      <p:ext uri="{BB962C8B-B14F-4D97-AF65-F5344CB8AC3E}">
        <p14:creationId xmlns:p14="http://schemas.microsoft.com/office/powerpoint/2010/main" val="4207968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itle 2">
                <a:extLst>
                  <a:ext uri="{FF2B5EF4-FFF2-40B4-BE49-F238E27FC236}">
                    <a16:creationId xmlns:a16="http://schemas.microsoft.com/office/drawing/2014/main" id="{BAF66D3D-1766-34FC-1DBE-1A2E8EB8512F}"/>
                  </a:ext>
                </a:extLst>
              </p:cNvPr>
              <p:cNvSpPr txBox="1">
                <a:spLocks noGrp="1"/>
              </p:cNvSpPr>
              <p:nvPr>
                <p:ph type="title"/>
              </p:nvPr>
            </p:nvSpPr>
            <p:spPr>
              <a:xfrm>
                <a:off x="838200" y="365125"/>
                <a:ext cx="10515600" cy="1325563"/>
              </a:xfrm>
              <a:prstGeom prst="rect">
                <a:avLst/>
              </a:prstGeom>
              <a:noFill/>
              <a:ln w="57150">
                <a:solidFill>
                  <a:srgbClr val="FF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𝐿</m:t>
                      </m:r>
                      <m:r>
                        <a:rPr lang="en-US" sz="3200" b="0" i="1" smtClean="0">
                          <a:latin typeface="Cambria Math" panose="02040503050406030204" pitchFamily="18" charset="0"/>
                        </a:rPr>
                        <m:t>= </m:t>
                      </m:r>
                      <m:f>
                        <m:fPr>
                          <m:ctrlPr>
                            <a:rPr lang="en-US" sz="3200" b="0" i="1" smtClean="0">
                              <a:latin typeface="Cambria Math" panose="02040503050406030204" pitchFamily="18" charset="0"/>
                            </a:rPr>
                          </m:ctrlPr>
                        </m:fPr>
                        <m:num>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ea typeface="Cambria Math" panose="02040503050406030204" pitchFamily="18" charset="0"/>
                                </a:rPr>
                                <m:t>𝜇</m:t>
                              </m:r>
                            </m:e>
                            <m:sub>
                              <m:r>
                                <a:rPr lang="en-US" sz="3200" b="0" i="1" smtClean="0">
                                  <a:latin typeface="Cambria Math" panose="02040503050406030204" pitchFamily="18" charset="0"/>
                                </a:rPr>
                                <m:t>0</m:t>
                              </m:r>
                            </m:sub>
                          </m:sSub>
                        </m:num>
                        <m:den>
                          <m:r>
                            <a:rPr lang="en-US" sz="3200" b="0" i="1" smtClean="0">
                              <a:latin typeface="Cambria Math" panose="02040503050406030204" pitchFamily="18" charset="0"/>
                            </a:rPr>
                            <m:t>2</m:t>
                          </m:r>
                        </m:den>
                      </m:f>
                      <m:r>
                        <a:rPr lang="en-US" sz="3200" b="0" i="1" smtClean="0">
                          <a:latin typeface="Cambria Math" panose="02040503050406030204" pitchFamily="18" charset="0"/>
                        </a:rPr>
                        <m:t> </m:t>
                      </m:r>
                      <m:d>
                        <m:dPr>
                          <m:begChr m:val="["/>
                          <m:endChr m:val="]"/>
                          <m:ctrlPr>
                            <a:rPr lang="en-US" sz="3200" b="0" i="1" smtClean="0">
                              <a:latin typeface="Cambria Math" panose="02040503050406030204" pitchFamily="18" charset="0"/>
                            </a:rPr>
                          </m:ctrlPr>
                        </m:dPr>
                        <m:e>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m:t>
                              </m:r>
                            </m:e>
                            <m:sub>
                              <m:r>
                                <a:rPr lang="en-US" sz="3200" i="1">
                                  <a:latin typeface="Cambria Math" panose="02040503050406030204" pitchFamily="18" charset="0"/>
                                </a:rPr>
                                <m:t>𝑡</m:t>
                              </m:r>
                            </m:sub>
                          </m:sSub>
                          <m:sSub>
                            <m:sSubPr>
                              <m:ctrlPr>
                                <a:rPr lang="en-US" sz="3200" i="1" smtClean="0">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latin typeface="Cambria Math" panose="02040503050406030204" pitchFamily="18" charset="0"/>
                                </a:rPr>
                                <m:t>1</m:t>
                              </m:r>
                            </m:sub>
                          </m:sSub>
                          <m:sSup>
                            <m:sSupPr>
                              <m:ctrlPr>
                                <a:rPr lang="en-US" sz="3200" i="1">
                                  <a:latin typeface="Cambria Math" panose="02040503050406030204" pitchFamily="18" charset="0"/>
                                  <a:ea typeface="Cambria Math" panose="02040503050406030204" pitchFamily="18" charset="0"/>
                                </a:rPr>
                              </m:ctrlPr>
                            </m:sSupPr>
                            <m:e>
                              <m:r>
                                <a:rPr lang="en-US" sz="3200" i="1">
                                  <a:latin typeface="Cambria Math" panose="02040503050406030204" pitchFamily="18" charset="0"/>
                                  <a:ea typeface="Cambria Math" panose="02040503050406030204" pitchFamily="18" charset="0"/>
                                </a:rPr>
                                <m:t>)</m:t>
                              </m:r>
                            </m:e>
                            <m:sup>
                              <m:r>
                                <a:rPr lang="en-US" sz="3200" i="1">
                                  <a:latin typeface="Cambria Math" panose="02040503050406030204" pitchFamily="18" charset="0"/>
                                  <a:ea typeface="Cambria Math" panose="02040503050406030204" pitchFamily="18" charset="0"/>
                                </a:rPr>
                                <m:t>2</m:t>
                              </m:r>
                            </m:sup>
                          </m:sSup>
                          <m:r>
                            <a:rPr lang="en-US" sz="3200" b="0" i="1" smtClean="0">
                              <a:latin typeface="Cambria Math" panose="02040503050406030204" pitchFamily="18" charset="0"/>
                              <a:ea typeface="Cambria Math" panose="02040503050406030204" pitchFamily="18" charset="0"/>
                            </a:rPr>
                            <m:t>+</m:t>
                          </m:r>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m:t>
                              </m:r>
                            </m:e>
                            <m:sub>
                              <m:r>
                                <a:rPr lang="en-US" sz="3200" i="1">
                                  <a:latin typeface="Cambria Math" panose="02040503050406030204" pitchFamily="18" charset="0"/>
                                </a:rPr>
                                <m:t>𝑡</m:t>
                              </m:r>
                            </m:sub>
                          </m:sSub>
                          <m:sSub>
                            <m:sSubPr>
                              <m:ctrlPr>
                                <a:rPr lang="en-US" sz="3200" i="1" smtClean="0">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latin typeface="Cambria Math" panose="02040503050406030204" pitchFamily="18" charset="0"/>
                                </a:rPr>
                                <m:t>2</m:t>
                              </m:r>
                            </m:sub>
                          </m:sSub>
                          <m:sSup>
                            <m:sSupPr>
                              <m:ctrlPr>
                                <a:rPr lang="en-US" sz="3200" i="1">
                                  <a:latin typeface="Cambria Math" panose="02040503050406030204" pitchFamily="18" charset="0"/>
                                  <a:ea typeface="Cambria Math" panose="02040503050406030204" pitchFamily="18" charset="0"/>
                                </a:rPr>
                              </m:ctrlPr>
                            </m:sSupPr>
                            <m:e>
                              <m:r>
                                <a:rPr lang="en-US" sz="3200" i="1">
                                  <a:latin typeface="Cambria Math" panose="02040503050406030204" pitchFamily="18" charset="0"/>
                                  <a:ea typeface="Cambria Math" panose="02040503050406030204" pitchFamily="18" charset="0"/>
                                </a:rPr>
                                <m:t>)</m:t>
                              </m:r>
                            </m:e>
                            <m:sup>
                              <m:r>
                                <a:rPr lang="en-US" sz="3200" i="1">
                                  <a:latin typeface="Cambria Math" panose="02040503050406030204" pitchFamily="18" charset="0"/>
                                  <a:ea typeface="Cambria Math" panose="02040503050406030204" pitchFamily="18" charset="0"/>
                                </a:rPr>
                                <m:t>2</m:t>
                              </m:r>
                            </m:sup>
                          </m:sSup>
                        </m:e>
                      </m:d>
                      <m:r>
                        <a:rPr lang="en-US" sz="3200" b="0" i="1" smtClean="0">
                          <a:latin typeface="Cambria Math" panose="02040503050406030204" pitchFamily="18" charset="0"/>
                          <a:ea typeface="Cambria Math" panose="02040503050406030204" pitchFamily="18" charset="0"/>
                        </a:rPr>
                        <m:t>+(</m:t>
                      </m:r>
                      <m:sSubSup>
                        <m:sSubSupPr>
                          <m:ctrlPr>
                            <a:rPr lang="en-US" sz="3200" i="1">
                              <a:latin typeface="Cambria Math" panose="02040503050406030204" pitchFamily="18" charset="0"/>
                            </a:rPr>
                          </m:ctrlPr>
                        </m:sSubSupPr>
                        <m:e>
                          <m:r>
                            <a:rPr lang="en-US" sz="3200" i="1">
                              <a:latin typeface="Cambria Math" panose="02040503050406030204" pitchFamily="18" charset="0"/>
                            </a:rPr>
                            <m:t>𝐷</m:t>
                          </m:r>
                        </m:e>
                        <m:sub>
                          <m:r>
                            <a:rPr lang="en-US" sz="3200" i="1">
                              <a:latin typeface="Cambria Math" panose="02040503050406030204" pitchFamily="18" charset="0"/>
                            </a:rPr>
                            <m:t>𝑡𝑖</m:t>
                          </m:r>
                        </m:sub>
                        <m:sup>
                          <m:r>
                            <a:rPr lang="en-US" sz="3200" i="1">
                              <a:latin typeface="Cambria Math" panose="02040503050406030204" pitchFamily="18" charset="0"/>
                            </a:rPr>
                            <m:t>12</m:t>
                          </m:r>
                        </m:sup>
                      </m:sSubSup>
                      <m:sSup>
                        <m:sSupPr>
                          <m:ctrlPr>
                            <a:rPr lang="en-US" sz="3200" i="1" smtClean="0">
                              <a:latin typeface="Cambria Math" panose="02040503050406030204" pitchFamily="18" charset="0"/>
                            </a:rPr>
                          </m:ctrlPr>
                        </m:sSupPr>
                        <m:e>
                          <m:r>
                            <a:rPr lang="en-US" sz="3200" b="0" i="1" smtClean="0">
                              <a:latin typeface="Cambria Math" panose="02040503050406030204" pitchFamily="18" charset="0"/>
                            </a:rPr>
                            <m:t>)</m:t>
                          </m:r>
                        </m:e>
                        <m:sup>
                          <m:r>
                            <a:rPr lang="en-US" sz="3200" b="0" i="1" smtClean="0">
                              <a:latin typeface="Cambria Math" panose="02040503050406030204" pitchFamily="18" charset="0"/>
                            </a:rPr>
                            <m:t>2</m:t>
                          </m:r>
                        </m:sup>
                      </m:sSup>
                      <m:r>
                        <a:rPr lang="en-US" sz="3200" b="0" i="1" smtClean="0">
                          <a:latin typeface="Cambria Math" panose="02040503050406030204" pitchFamily="18" charset="0"/>
                          <a:ea typeface="Cambria Math" panose="02040503050406030204" pitchFamily="18" charset="0"/>
                        </a:rPr>
                        <m:t>− </m:t>
                      </m:r>
                      <m:r>
                        <a:rPr lang="en-US" sz="3200" b="0" i="1" smtClean="0">
                          <a:solidFill>
                            <a:schemeClr val="tx1"/>
                          </a:solidFill>
                          <a:latin typeface="Cambria Math" panose="02040503050406030204" pitchFamily="18" charset="0"/>
                        </a:rPr>
                        <m:t>𝑉</m:t>
                      </m:r>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solidFill>
                                <a:schemeClr val="tx1"/>
                              </a:solidFill>
                              <a:latin typeface="Cambria Math" panose="02040503050406030204" pitchFamily="18" charset="0"/>
                            </a:rPr>
                            <m:t>1</m:t>
                          </m:r>
                        </m:sub>
                      </m:sSub>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i="1">
                              <a:latin typeface="Cambria Math" panose="02040503050406030204" pitchFamily="18" charset="0"/>
                              <a:ea typeface="Cambria Math" panose="02040503050406030204" pitchFamily="18" charset="0"/>
                            </a:rPr>
                            <m:t>𝜙</m:t>
                          </m:r>
                        </m:e>
                        <m:sub>
                          <m:r>
                            <a:rPr lang="en-US" sz="3200" b="0" i="1" smtClean="0">
                              <a:solidFill>
                                <a:schemeClr val="tx1"/>
                              </a:solidFill>
                              <a:latin typeface="Cambria Math" panose="02040503050406030204" pitchFamily="18" charset="0"/>
                            </a:rPr>
                            <m:t>2</m:t>
                          </m:r>
                        </m:sub>
                      </m:sSub>
                      <m:r>
                        <a:rPr lang="en-US" sz="3200" b="0" i="1" smtClean="0">
                          <a:latin typeface="Cambria Math" panose="02040503050406030204" pitchFamily="18" charset="0"/>
                          <a:ea typeface="Cambria Math" panose="02040503050406030204" pitchFamily="18" charset="0"/>
                        </a:rPr>
                        <m:t>)</m:t>
                      </m:r>
                      <m:r>
                        <a:rPr lang="en-US" sz="3200" i="1" smtClean="0">
                          <a:latin typeface="Cambria Math" panose="02040503050406030204" pitchFamily="18" charset="0"/>
                          <a:ea typeface="Cambria Math" panose="02040503050406030204" pitchFamily="18" charset="0"/>
                        </a:rPr>
                        <m:t> </m:t>
                      </m:r>
                    </m:oMath>
                  </m:oMathPara>
                </a14:m>
                <a:endParaRPr lang="en-US" dirty="0"/>
              </a:p>
            </p:txBody>
          </p:sp>
        </mc:Choice>
        <mc:Fallback xmlns="">
          <p:sp>
            <p:nvSpPr>
              <p:cNvPr id="3" name="Title 2">
                <a:extLst>
                  <a:ext uri="{FF2B5EF4-FFF2-40B4-BE49-F238E27FC236}">
                    <a16:creationId xmlns:a16="http://schemas.microsoft.com/office/drawing/2014/main" id="{BAF66D3D-1766-34FC-1DBE-1A2E8EB8512F}"/>
                  </a:ext>
                </a:extLst>
              </p:cNvPr>
              <p:cNvSpPr txBox="1">
                <a:spLocks noGrp="1" noRot="1" noChangeAspect="1" noMove="1" noResize="1" noEditPoints="1" noAdjustHandles="1" noChangeArrowheads="1" noChangeShapeType="1" noTextEdit="1"/>
              </p:cNvSpPr>
              <p:nvPr>
                <p:ph type="title"/>
              </p:nvPr>
            </p:nvSpPr>
            <p:spPr>
              <a:xfrm>
                <a:off x="838200" y="365125"/>
                <a:ext cx="10515600" cy="1325563"/>
              </a:xfrm>
              <a:prstGeom prst="rect">
                <a:avLst/>
              </a:prstGeom>
              <a:blipFill>
                <a:blip r:embed="rId2"/>
                <a:stretch>
                  <a:fillRect/>
                </a:stretch>
              </a:blipFill>
              <a:ln w="57150">
                <a:solidFill>
                  <a:srgbClr val="FF0000"/>
                </a:solidFill>
              </a:ln>
            </p:spPr>
            <p:txBody>
              <a:bodyPr/>
              <a:lstStyle/>
              <a:p>
                <a:r>
                  <a:rPr lang="en-US">
                    <a:noFill/>
                  </a:rPr>
                  <a:t> </a:t>
                </a:r>
              </a:p>
            </p:txBody>
          </p:sp>
        </mc:Fallback>
      </mc:AlternateContent>
      <p:sp>
        <p:nvSpPr>
          <p:cNvPr id="4" name="TextBox 3">
            <a:extLst>
              <a:ext uri="{FF2B5EF4-FFF2-40B4-BE49-F238E27FC236}">
                <a16:creationId xmlns:a16="http://schemas.microsoft.com/office/drawing/2014/main" id="{DB14DB70-62B8-35E8-E761-9D3BA5EC4E52}"/>
              </a:ext>
            </a:extLst>
          </p:cNvPr>
          <p:cNvSpPr txBox="1"/>
          <p:nvPr/>
        </p:nvSpPr>
        <p:spPr>
          <a:xfrm>
            <a:off x="1213486" y="1968560"/>
            <a:ext cx="10732425" cy="4524315"/>
          </a:xfrm>
          <a:prstGeom prst="rect">
            <a:avLst/>
          </a:prstGeom>
          <a:noFill/>
        </p:spPr>
        <p:txBody>
          <a:bodyPr wrap="none" rtlCol="0">
            <a:spAutoFit/>
          </a:bodyPr>
          <a:lstStyle/>
          <a:p>
            <a:pPr marL="457200" indent="-457200">
              <a:buFont typeface="Arial" panose="020B0604020202020204" pitchFamily="34" charset="0"/>
              <a:buChar char="•"/>
            </a:pPr>
            <a:r>
              <a:rPr lang="en-US" sz="3200" dirty="0"/>
              <a:t>Non-trivial spatial gradients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Local energy conservation</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Momentum flows normally</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Hamiltonian highly non-linear</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Can be deformed to theories with conservation on planes, …</a:t>
            </a:r>
          </a:p>
        </p:txBody>
      </p:sp>
    </p:spTree>
    <p:extLst>
      <p:ext uri="{BB962C8B-B14F-4D97-AF65-F5344CB8AC3E}">
        <p14:creationId xmlns:p14="http://schemas.microsoft.com/office/powerpoint/2010/main" val="4231125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2E94C-D368-3E91-5481-9A2106930EBA}"/>
              </a:ext>
            </a:extLst>
          </p:cNvPr>
          <p:cNvSpPr>
            <a:spLocks noGrp="1"/>
          </p:cNvSpPr>
          <p:nvPr>
            <p:ph type="title"/>
          </p:nvPr>
        </p:nvSpPr>
        <p:spPr/>
        <p:txBody>
          <a:bodyPr/>
          <a:lstStyle/>
          <a:p>
            <a:r>
              <a:rPr lang="en-US" dirty="0"/>
              <a:t>What is a subsystem symmetry?</a:t>
            </a:r>
          </a:p>
        </p:txBody>
      </p:sp>
      <p:sp>
        <p:nvSpPr>
          <p:cNvPr id="3" name="TextBox 2">
            <a:extLst>
              <a:ext uri="{FF2B5EF4-FFF2-40B4-BE49-F238E27FC236}">
                <a16:creationId xmlns:a16="http://schemas.microsoft.com/office/drawing/2014/main" id="{E8969D0E-E4EB-B341-3435-C2606DF0B3F4}"/>
              </a:ext>
            </a:extLst>
          </p:cNvPr>
          <p:cNvSpPr txBox="1"/>
          <p:nvPr/>
        </p:nvSpPr>
        <p:spPr>
          <a:xfrm>
            <a:off x="1310640" y="2316480"/>
            <a:ext cx="9860280" cy="1754326"/>
          </a:xfrm>
          <a:prstGeom prst="rect">
            <a:avLst/>
          </a:prstGeom>
          <a:noFill/>
        </p:spPr>
        <p:txBody>
          <a:bodyPr wrap="square" rtlCol="0">
            <a:spAutoFit/>
          </a:bodyPr>
          <a:lstStyle/>
          <a:p>
            <a:r>
              <a:rPr lang="en-US" sz="3600" dirty="0"/>
              <a:t>Subsystem symmetry = acts only on fields living on a subspace. Symmetry operation can act separately at each point of space.</a:t>
            </a:r>
          </a:p>
        </p:txBody>
      </p:sp>
      <p:sp>
        <p:nvSpPr>
          <p:cNvPr id="4" name="TextBox 3">
            <a:extLst>
              <a:ext uri="{FF2B5EF4-FFF2-40B4-BE49-F238E27FC236}">
                <a16:creationId xmlns:a16="http://schemas.microsoft.com/office/drawing/2014/main" id="{09C69D06-C6EC-0E5C-B1D0-872F7D0BC6BD}"/>
              </a:ext>
            </a:extLst>
          </p:cNvPr>
          <p:cNvSpPr txBox="1"/>
          <p:nvPr/>
        </p:nvSpPr>
        <p:spPr>
          <a:xfrm>
            <a:off x="1310640" y="4208918"/>
            <a:ext cx="7071360" cy="646331"/>
          </a:xfrm>
          <a:prstGeom prst="rect">
            <a:avLst/>
          </a:prstGeom>
          <a:noFill/>
        </p:spPr>
        <p:txBody>
          <a:bodyPr wrap="square" rtlCol="0">
            <a:spAutoFit/>
          </a:bodyPr>
          <a:lstStyle/>
          <a:p>
            <a:r>
              <a:rPr lang="en-US" sz="3600" dirty="0">
                <a:solidFill>
                  <a:srgbClr val="FF0000"/>
                </a:solidFill>
              </a:rPr>
              <a:t>NOT a gauge “symmetry”!</a:t>
            </a:r>
          </a:p>
        </p:txBody>
      </p:sp>
      <p:sp>
        <p:nvSpPr>
          <p:cNvPr id="5" name="TextBox 4">
            <a:extLst>
              <a:ext uri="{FF2B5EF4-FFF2-40B4-BE49-F238E27FC236}">
                <a16:creationId xmlns:a16="http://schemas.microsoft.com/office/drawing/2014/main" id="{0F0215B8-F087-1B7C-7920-13011A1084F1}"/>
              </a:ext>
            </a:extLst>
          </p:cNvPr>
          <p:cNvSpPr txBox="1"/>
          <p:nvPr/>
        </p:nvSpPr>
        <p:spPr>
          <a:xfrm>
            <a:off x="1310640" y="4993361"/>
            <a:ext cx="9860280" cy="1754326"/>
          </a:xfrm>
          <a:prstGeom prst="rect">
            <a:avLst/>
          </a:prstGeom>
          <a:noFill/>
        </p:spPr>
        <p:txBody>
          <a:bodyPr wrap="square" rtlCol="0">
            <a:spAutoFit/>
          </a:bodyPr>
          <a:lstStyle/>
          <a:p>
            <a:r>
              <a:rPr lang="en-US" sz="3600" dirty="0"/>
              <a:t>Gauge “symmetry” = redundancy</a:t>
            </a:r>
          </a:p>
          <a:p>
            <a:r>
              <a:rPr lang="en-US" sz="3600" dirty="0"/>
              <a:t>Subsystem symmetry = separately conserved charges at each point</a:t>
            </a:r>
          </a:p>
        </p:txBody>
      </p:sp>
    </p:spTree>
    <p:extLst>
      <p:ext uri="{BB962C8B-B14F-4D97-AF65-F5344CB8AC3E}">
        <p14:creationId xmlns:p14="http://schemas.microsoft.com/office/powerpoint/2010/main" val="1781560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8C824-0D79-C1D0-FBB9-8D5CE0D17AD8}"/>
              </a:ext>
            </a:extLst>
          </p:cNvPr>
          <p:cNvSpPr>
            <a:spLocks noGrp="1"/>
          </p:cNvSpPr>
          <p:nvPr>
            <p:ph type="title"/>
          </p:nvPr>
        </p:nvSpPr>
        <p:spPr/>
        <p:txBody>
          <a:bodyPr/>
          <a:lstStyle/>
          <a:p>
            <a:r>
              <a:rPr lang="en-US" dirty="0"/>
              <a:t>What we didn’t do yet:</a:t>
            </a:r>
          </a:p>
        </p:txBody>
      </p:sp>
      <p:sp>
        <p:nvSpPr>
          <p:cNvPr id="3" name="TextBox 2">
            <a:extLst>
              <a:ext uri="{FF2B5EF4-FFF2-40B4-BE49-F238E27FC236}">
                <a16:creationId xmlns:a16="http://schemas.microsoft.com/office/drawing/2014/main" id="{8530146E-538F-7815-AFA0-BFA74E49778F}"/>
              </a:ext>
            </a:extLst>
          </p:cNvPr>
          <p:cNvSpPr txBox="1"/>
          <p:nvPr/>
        </p:nvSpPr>
        <p:spPr>
          <a:xfrm>
            <a:off x="2636520" y="2011680"/>
            <a:ext cx="5776325" cy="3970318"/>
          </a:xfrm>
          <a:prstGeom prst="rect">
            <a:avLst/>
          </a:prstGeom>
          <a:noFill/>
        </p:spPr>
        <p:txBody>
          <a:bodyPr wrap="none" rtlCol="0">
            <a:spAutoFit/>
          </a:bodyPr>
          <a:lstStyle/>
          <a:p>
            <a:pPr marL="571500" indent="-571500">
              <a:buFont typeface="Arial" panose="020B0604020202020204" pitchFamily="34" charset="0"/>
              <a:buChar char="•"/>
            </a:pPr>
            <a:r>
              <a:rPr lang="en-US" sz="3600" dirty="0"/>
              <a:t>Quantization?</a:t>
            </a:r>
          </a:p>
          <a:p>
            <a:pPr marL="57150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a:t>Lattice Model?</a:t>
            </a:r>
          </a:p>
          <a:p>
            <a:pPr marL="57150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a:t>Integrability?</a:t>
            </a:r>
          </a:p>
          <a:p>
            <a:pPr marL="57150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a:t>Experimental Realizations?</a:t>
            </a:r>
          </a:p>
        </p:txBody>
      </p:sp>
    </p:spTree>
    <p:extLst>
      <p:ext uri="{BB962C8B-B14F-4D97-AF65-F5344CB8AC3E}">
        <p14:creationId xmlns:p14="http://schemas.microsoft.com/office/powerpoint/2010/main" val="20111225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38B06-1A9B-843D-E906-0C28108A960F}"/>
              </a:ext>
            </a:extLst>
          </p:cNvPr>
          <p:cNvSpPr>
            <a:spLocks noGrp="1"/>
          </p:cNvSpPr>
          <p:nvPr>
            <p:ph type="title"/>
          </p:nvPr>
        </p:nvSpPr>
        <p:spPr/>
        <p:txBody>
          <a:bodyPr>
            <a:normAutofit/>
          </a:bodyPr>
          <a:lstStyle/>
          <a:p>
            <a:r>
              <a:rPr lang="en-US" sz="7200" b="1" dirty="0"/>
              <a:t>Conclusions</a:t>
            </a:r>
          </a:p>
        </p:txBody>
      </p:sp>
      <p:sp>
        <p:nvSpPr>
          <p:cNvPr id="3" name="TextBox 2">
            <a:extLst>
              <a:ext uri="{FF2B5EF4-FFF2-40B4-BE49-F238E27FC236}">
                <a16:creationId xmlns:a16="http://schemas.microsoft.com/office/drawing/2014/main" id="{A795286F-D4B2-1A17-3139-5318393DD9B8}"/>
              </a:ext>
            </a:extLst>
          </p:cNvPr>
          <p:cNvSpPr txBox="1"/>
          <p:nvPr/>
        </p:nvSpPr>
        <p:spPr>
          <a:xfrm>
            <a:off x="1524000" y="1859340"/>
            <a:ext cx="9403080" cy="1569660"/>
          </a:xfrm>
          <a:prstGeom prst="rect">
            <a:avLst/>
          </a:prstGeom>
          <a:noFill/>
        </p:spPr>
        <p:txBody>
          <a:bodyPr wrap="square" rtlCol="0">
            <a:spAutoFit/>
          </a:bodyPr>
          <a:lstStyle/>
          <a:p>
            <a:r>
              <a:rPr lang="en-US" sz="3200" dirty="0"/>
              <a:t>Field theories with subsystem symmetries call into question many preconceived notions from standard quantum field theory text books.</a:t>
            </a:r>
          </a:p>
        </p:txBody>
      </p:sp>
      <p:sp>
        <p:nvSpPr>
          <p:cNvPr id="4" name="TextBox 3">
            <a:extLst>
              <a:ext uri="{FF2B5EF4-FFF2-40B4-BE49-F238E27FC236}">
                <a16:creationId xmlns:a16="http://schemas.microsoft.com/office/drawing/2014/main" id="{2221BD7D-93C0-E3DF-E3DF-A544FE68F4EA}"/>
              </a:ext>
            </a:extLst>
          </p:cNvPr>
          <p:cNvSpPr txBox="1"/>
          <p:nvPr/>
        </p:nvSpPr>
        <p:spPr>
          <a:xfrm>
            <a:off x="1737612" y="4038600"/>
            <a:ext cx="8975855" cy="1569660"/>
          </a:xfrm>
          <a:prstGeom prst="rect">
            <a:avLst/>
          </a:prstGeom>
          <a:noFill/>
        </p:spPr>
        <p:txBody>
          <a:bodyPr wrap="none" rtlCol="0">
            <a:spAutoFit/>
          </a:bodyPr>
          <a:lstStyle/>
          <a:p>
            <a:r>
              <a:rPr lang="en-US" sz="4800" b="1" dirty="0">
                <a:solidFill>
                  <a:srgbClr val="FF0000"/>
                </a:solidFill>
              </a:rPr>
              <a:t>We still don’t know the answer to</a:t>
            </a:r>
          </a:p>
          <a:p>
            <a:r>
              <a:rPr lang="en-US" sz="4800" b="1" dirty="0">
                <a:solidFill>
                  <a:srgbClr val="FF0000"/>
                </a:solidFill>
              </a:rPr>
              <a:t>“What is a quantum field theory?”</a:t>
            </a:r>
          </a:p>
        </p:txBody>
      </p:sp>
    </p:spTree>
    <p:extLst>
      <p:ext uri="{BB962C8B-B14F-4D97-AF65-F5344CB8AC3E}">
        <p14:creationId xmlns:p14="http://schemas.microsoft.com/office/powerpoint/2010/main" val="2650672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2CDB-D6C7-4D6A-A91E-F1562AF2360C}"/>
              </a:ext>
            </a:extLst>
          </p:cNvPr>
          <p:cNvSpPr>
            <a:spLocks noGrp="1"/>
          </p:cNvSpPr>
          <p:nvPr>
            <p:ph type="title"/>
          </p:nvPr>
        </p:nvSpPr>
        <p:spPr/>
        <p:txBody>
          <a:bodyPr/>
          <a:lstStyle/>
          <a:p>
            <a:r>
              <a:rPr lang="en-US" dirty="0"/>
              <a:t>Easiest to explain with an example:</a:t>
            </a:r>
          </a:p>
        </p:txBody>
      </p:sp>
      <p:pic>
        <p:nvPicPr>
          <p:cNvPr id="4" name="Picture 3">
            <a:extLst>
              <a:ext uri="{FF2B5EF4-FFF2-40B4-BE49-F238E27FC236}">
                <a16:creationId xmlns:a16="http://schemas.microsoft.com/office/drawing/2014/main" id="{EF338A16-A227-4AFC-9540-F83F53DFE0F0}"/>
              </a:ext>
            </a:extLst>
          </p:cNvPr>
          <p:cNvPicPr>
            <a:picLocks noChangeAspect="1"/>
          </p:cNvPicPr>
          <p:nvPr/>
        </p:nvPicPr>
        <p:blipFill>
          <a:blip r:embed="rId2"/>
          <a:stretch>
            <a:fillRect/>
          </a:stretch>
        </p:blipFill>
        <p:spPr>
          <a:xfrm>
            <a:off x="1418707" y="1499017"/>
            <a:ext cx="6805559" cy="1662689"/>
          </a:xfrm>
          <a:prstGeom prst="rect">
            <a:avLst/>
          </a:prstGeom>
        </p:spPr>
      </p:pic>
      <p:sp>
        <p:nvSpPr>
          <p:cNvPr id="5" name="TextBox 4">
            <a:extLst>
              <a:ext uri="{FF2B5EF4-FFF2-40B4-BE49-F238E27FC236}">
                <a16:creationId xmlns:a16="http://schemas.microsoft.com/office/drawing/2014/main" id="{620E7308-0A2A-461E-8F2C-9F6122174C5A}"/>
              </a:ext>
            </a:extLst>
          </p:cNvPr>
          <p:cNvSpPr txBox="1"/>
          <p:nvPr/>
        </p:nvSpPr>
        <p:spPr>
          <a:xfrm>
            <a:off x="3477719" y="3696295"/>
            <a:ext cx="8148193" cy="1569660"/>
          </a:xfrm>
          <a:prstGeom prst="rect">
            <a:avLst/>
          </a:prstGeom>
          <a:noFill/>
        </p:spPr>
        <p:txBody>
          <a:bodyPr wrap="none" rtlCol="0">
            <a:spAutoFit/>
          </a:bodyPr>
          <a:lstStyle/>
          <a:p>
            <a:pPr marL="457200" indent="-457200">
              <a:buFont typeface="Arial" panose="020B0604020202020204" pitchFamily="34" charset="0"/>
              <a:buChar char="•"/>
            </a:pPr>
            <a:r>
              <a:rPr lang="en-US" sz="3200" dirty="0"/>
              <a:t>This is a free 2+1 dimensional theory, </a:t>
            </a:r>
            <a:r>
              <a:rPr lang="en-US" sz="3200" dirty="0">
                <a:solidFill>
                  <a:srgbClr val="0070C0"/>
                </a:solidFill>
              </a:rPr>
              <a:t>gapless</a:t>
            </a:r>
          </a:p>
          <a:p>
            <a:pPr marL="457200" indent="-457200">
              <a:buFont typeface="Arial" panose="020B0604020202020204" pitchFamily="34" charset="0"/>
              <a:buChar char="•"/>
            </a:pPr>
            <a:r>
              <a:rPr lang="en-US" sz="3200" dirty="0"/>
              <a:t>continuous translations: this is a </a:t>
            </a:r>
            <a:r>
              <a:rPr lang="en-US" sz="3200" dirty="0">
                <a:solidFill>
                  <a:srgbClr val="0070C0"/>
                </a:solidFill>
              </a:rPr>
              <a:t>QFT</a:t>
            </a:r>
          </a:p>
          <a:p>
            <a:pPr marL="457200" indent="-457200">
              <a:buFont typeface="Arial" panose="020B0604020202020204" pitchFamily="34" charset="0"/>
              <a:buChar char="•"/>
            </a:pPr>
            <a:r>
              <a:rPr lang="en-US" sz="3200" dirty="0"/>
              <a:t>90 degree rotations: </a:t>
            </a:r>
            <a:r>
              <a:rPr lang="en-US" sz="3200" dirty="0" err="1">
                <a:solidFill>
                  <a:srgbClr val="FF0000"/>
                </a:solidFill>
              </a:rPr>
              <a:t>x→y</a:t>
            </a:r>
            <a:r>
              <a:rPr lang="en-US" sz="3200" dirty="0">
                <a:solidFill>
                  <a:srgbClr val="FF0000"/>
                </a:solidFill>
              </a:rPr>
              <a:t>, y→-x</a:t>
            </a:r>
          </a:p>
        </p:txBody>
      </p:sp>
      <p:sp>
        <p:nvSpPr>
          <p:cNvPr id="3" name="TextBox 2">
            <a:extLst>
              <a:ext uri="{FF2B5EF4-FFF2-40B4-BE49-F238E27FC236}">
                <a16:creationId xmlns:a16="http://schemas.microsoft.com/office/drawing/2014/main" id="{9D257D00-29F5-4034-A687-620B61C5E19F}"/>
              </a:ext>
            </a:extLst>
          </p:cNvPr>
          <p:cNvSpPr txBox="1"/>
          <p:nvPr/>
        </p:nvSpPr>
        <p:spPr>
          <a:xfrm>
            <a:off x="1996966" y="6148552"/>
            <a:ext cx="3977692" cy="523220"/>
          </a:xfrm>
          <a:prstGeom prst="rect">
            <a:avLst/>
          </a:prstGeom>
          <a:noFill/>
        </p:spPr>
        <p:txBody>
          <a:bodyPr wrap="none" rtlCol="0">
            <a:spAutoFit/>
          </a:bodyPr>
          <a:lstStyle/>
          <a:p>
            <a:r>
              <a:rPr lang="en-US" sz="2800" dirty="0">
                <a:solidFill>
                  <a:srgbClr val="FF0000"/>
                </a:solidFill>
              </a:rPr>
              <a:t>“The XY Plaquette model”</a:t>
            </a:r>
          </a:p>
        </p:txBody>
      </p:sp>
      <p:sp>
        <p:nvSpPr>
          <p:cNvPr id="6" name="TextBox 5">
            <a:extLst>
              <a:ext uri="{FF2B5EF4-FFF2-40B4-BE49-F238E27FC236}">
                <a16:creationId xmlns:a16="http://schemas.microsoft.com/office/drawing/2014/main" id="{ED83225A-F3C3-4428-946B-BC5C6FF4DBF7}"/>
              </a:ext>
            </a:extLst>
          </p:cNvPr>
          <p:cNvSpPr txBox="1"/>
          <p:nvPr/>
        </p:nvSpPr>
        <p:spPr>
          <a:xfrm>
            <a:off x="6296082" y="6179329"/>
            <a:ext cx="5659626" cy="461665"/>
          </a:xfrm>
          <a:prstGeom prst="rect">
            <a:avLst/>
          </a:prstGeom>
          <a:noFill/>
        </p:spPr>
        <p:txBody>
          <a:bodyPr wrap="none" rtlCol="0">
            <a:spAutoFit/>
          </a:bodyPr>
          <a:lstStyle/>
          <a:p>
            <a:r>
              <a:rPr lang="en-US" sz="2400" dirty="0">
                <a:solidFill>
                  <a:srgbClr val="92D050"/>
                </a:solidFill>
              </a:rPr>
              <a:t>(</a:t>
            </a:r>
            <a:r>
              <a:rPr lang="en-US" sz="2400" dirty="0" err="1">
                <a:solidFill>
                  <a:srgbClr val="92D050"/>
                </a:solidFill>
              </a:rPr>
              <a:t>Paramekanti</a:t>
            </a:r>
            <a:r>
              <a:rPr lang="en-US" sz="2400" dirty="0">
                <a:solidFill>
                  <a:srgbClr val="92D050"/>
                </a:solidFill>
              </a:rPr>
              <a:t>, </a:t>
            </a:r>
            <a:r>
              <a:rPr lang="en-US" sz="2400" dirty="0" err="1">
                <a:solidFill>
                  <a:srgbClr val="92D050"/>
                </a:solidFill>
              </a:rPr>
              <a:t>Balents</a:t>
            </a:r>
            <a:r>
              <a:rPr lang="en-US" sz="2400" dirty="0">
                <a:solidFill>
                  <a:srgbClr val="92D050"/>
                </a:solidFill>
              </a:rPr>
              <a:t>, Fisher; </a:t>
            </a:r>
            <a:r>
              <a:rPr lang="en-US" sz="2400" dirty="0" err="1">
                <a:solidFill>
                  <a:srgbClr val="92D050"/>
                </a:solidFill>
              </a:rPr>
              <a:t>Seiberg</a:t>
            </a:r>
            <a:r>
              <a:rPr lang="en-US" sz="2400" dirty="0">
                <a:solidFill>
                  <a:srgbClr val="92D050"/>
                </a:solidFill>
              </a:rPr>
              <a:t> Shao)</a:t>
            </a:r>
          </a:p>
        </p:txBody>
      </p:sp>
    </p:spTree>
    <p:extLst>
      <p:ext uri="{BB962C8B-B14F-4D97-AF65-F5344CB8AC3E}">
        <p14:creationId xmlns:p14="http://schemas.microsoft.com/office/powerpoint/2010/main" val="485669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2CDB-D6C7-4D6A-A91E-F1562AF2360C}"/>
              </a:ext>
            </a:extLst>
          </p:cNvPr>
          <p:cNvSpPr>
            <a:spLocks noGrp="1"/>
          </p:cNvSpPr>
          <p:nvPr>
            <p:ph type="title"/>
          </p:nvPr>
        </p:nvSpPr>
        <p:spPr/>
        <p:txBody>
          <a:bodyPr/>
          <a:lstStyle/>
          <a:p>
            <a:r>
              <a:rPr lang="en-US" dirty="0"/>
              <a:t>The simplest </a:t>
            </a:r>
            <a:r>
              <a:rPr lang="en-US" dirty="0" err="1"/>
              <a:t>Seiberg</a:t>
            </a:r>
            <a:r>
              <a:rPr lang="en-US" dirty="0"/>
              <a:t>-Shao theory</a:t>
            </a:r>
          </a:p>
        </p:txBody>
      </p:sp>
      <p:pic>
        <p:nvPicPr>
          <p:cNvPr id="4" name="Picture 3">
            <a:extLst>
              <a:ext uri="{FF2B5EF4-FFF2-40B4-BE49-F238E27FC236}">
                <a16:creationId xmlns:a16="http://schemas.microsoft.com/office/drawing/2014/main" id="{EF338A16-A227-4AFC-9540-F83F53DFE0F0}"/>
              </a:ext>
            </a:extLst>
          </p:cNvPr>
          <p:cNvPicPr>
            <a:picLocks noChangeAspect="1"/>
          </p:cNvPicPr>
          <p:nvPr/>
        </p:nvPicPr>
        <p:blipFill>
          <a:blip r:embed="rId2"/>
          <a:stretch>
            <a:fillRect/>
          </a:stretch>
        </p:blipFill>
        <p:spPr>
          <a:xfrm>
            <a:off x="1418707" y="1499017"/>
            <a:ext cx="6805559" cy="1662689"/>
          </a:xfrm>
          <a:prstGeom prst="rect">
            <a:avLst/>
          </a:prstGeom>
        </p:spPr>
      </p:pic>
      <p:sp>
        <p:nvSpPr>
          <p:cNvPr id="3" name="TextBox 2">
            <a:extLst>
              <a:ext uri="{FF2B5EF4-FFF2-40B4-BE49-F238E27FC236}">
                <a16:creationId xmlns:a16="http://schemas.microsoft.com/office/drawing/2014/main" id="{BB7DB73C-FC34-4C00-88D8-508261C2D5FE}"/>
              </a:ext>
            </a:extLst>
          </p:cNvPr>
          <p:cNvSpPr txBox="1"/>
          <p:nvPr/>
        </p:nvSpPr>
        <p:spPr>
          <a:xfrm>
            <a:off x="2260181" y="3451637"/>
            <a:ext cx="3830472" cy="584775"/>
          </a:xfrm>
          <a:prstGeom prst="rect">
            <a:avLst/>
          </a:prstGeom>
          <a:noFill/>
        </p:spPr>
        <p:txBody>
          <a:bodyPr wrap="none" rtlCol="0">
            <a:spAutoFit/>
          </a:bodyPr>
          <a:lstStyle/>
          <a:p>
            <a:r>
              <a:rPr lang="en-US" sz="3200" dirty="0"/>
              <a:t>Subsystem symmetry:</a:t>
            </a:r>
          </a:p>
        </p:txBody>
      </p:sp>
      <p:pic>
        <p:nvPicPr>
          <p:cNvPr id="7" name="Picture 6">
            <a:extLst>
              <a:ext uri="{FF2B5EF4-FFF2-40B4-BE49-F238E27FC236}">
                <a16:creationId xmlns:a16="http://schemas.microsoft.com/office/drawing/2014/main" id="{30617E21-460B-40B8-A471-6A5E1B76D528}"/>
              </a:ext>
            </a:extLst>
          </p:cNvPr>
          <p:cNvPicPr>
            <a:picLocks noChangeAspect="1"/>
          </p:cNvPicPr>
          <p:nvPr/>
        </p:nvPicPr>
        <p:blipFill>
          <a:blip r:embed="rId3"/>
          <a:stretch>
            <a:fillRect/>
          </a:stretch>
        </p:blipFill>
        <p:spPr>
          <a:xfrm>
            <a:off x="2919306" y="4121059"/>
            <a:ext cx="7005245" cy="1053885"/>
          </a:xfrm>
          <a:prstGeom prst="rect">
            <a:avLst/>
          </a:prstGeom>
        </p:spPr>
      </p:pic>
      <p:cxnSp>
        <p:nvCxnSpPr>
          <p:cNvPr id="9" name="Straight Arrow Connector 8">
            <a:extLst>
              <a:ext uri="{FF2B5EF4-FFF2-40B4-BE49-F238E27FC236}">
                <a16:creationId xmlns:a16="http://schemas.microsoft.com/office/drawing/2014/main" id="{A803F61D-82CB-46E1-9CB7-757F169F0D92}"/>
              </a:ext>
            </a:extLst>
          </p:cNvPr>
          <p:cNvCxnSpPr>
            <a:cxnSpLocks/>
          </p:cNvCxnSpPr>
          <p:nvPr/>
        </p:nvCxnSpPr>
        <p:spPr>
          <a:xfrm flipH="1" flipV="1">
            <a:off x="8094182" y="5053477"/>
            <a:ext cx="260167" cy="41222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715E03B-1799-4B65-93FC-BEE773D4B09E}"/>
              </a:ext>
            </a:extLst>
          </p:cNvPr>
          <p:cNvSpPr txBox="1"/>
          <p:nvPr/>
        </p:nvSpPr>
        <p:spPr>
          <a:xfrm>
            <a:off x="7015397" y="5592077"/>
            <a:ext cx="4685000" cy="1200329"/>
          </a:xfrm>
          <a:prstGeom prst="rect">
            <a:avLst/>
          </a:prstGeom>
          <a:noFill/>
        </p:spPr>
        <p:txBody>
          <a:bodyPr wrap="none" rtlCol="0">
            <a:spAutoFit/>
          </a:bodyPr>
          <a:lstStyle/>
          <a:p>
            <a:r>
              <a:rPr lang="en-US" sz="2400" dirty="0">
                <a:solidFill>
                  <a:srgbClr val="FF0000"/>
                </a:solidFill>
              </a:rPr>
              <a:t>x labels lines. Shifting the field</a:t>
            </a:r>
          </a:p>
          <a:p>
            <a:r>
              <a:rPr lang="en-US" sz="2400" dirty="0">
                <a:solidFill>
                  <a:srgbClr val="FF0000"/>
                </a:solidFill>
              </a:rPr>
              <a:t>at every point along a line of fixed x </a:t>
            </a:r>
          </a:p>
          <a:p>
            <a:r>
              <a:rPr lang="en-US" sz="2400" dirty="0">
                <a:solidFill>
                  <a:srgbClr val="FF0000"/>
                </a:solidFill>
              </a:rPr>
              <a:t>is a symmetry.</a:t>
            </a:r>
          </a:p>
        </p:txBody>
      </p:sp>
      <p:sp>
        <p:nvSpPr>
          <p:cNvPr id="5" name="TextBox 4">
            <a:extLst>
              <a:ext uri="{FF2B5EF4-FFF2-40B4-BE49-F238E27FC236}">
                <a16:creationId xmlns:a16="http://schemas.microsoft.com/office/drawing/2014/main" id="{CF42EE97-3A44-0EB6-2C30-2E649D68E048}"/>
              </a:ext>
            </a:extLst>
          </p:cNvPr>
          <p:cNvSpPr txBox="1"/>
          <p:nvPr/>
        </p:nvSpPr>
        <p:spPr>
          <a:xfrm>
            <a:off x="1211497" y="5534132"/>
            <a:ext cx="3740576" cy="830997"/>
          </a:xfrm>
          <a:prstGeom prst="rect">
            <a:avLst/>
          </a:prstGeom>
          <a:noFill/>
        </p:spPr>
        <p:txBody>
          <a:bodyPr wrap="none" rtlCol="0">
            <a:spAutoFit/>
          </a:bodyPr>
          <a:lstStyle/>
          <a:p>
            <a:r>
              <a:rPr lang="en-US" sz="2400" dirty="0"/>
              <a:t>separately conserved charge</a:t>
            </a:r>
          </a:p>
          <a:p>
            <a:r>
              <a:rPr lang="en-US" sz="2400" dirty="0"/>
              <a:t>on each line!</a:t>
            </a:r>
          </a:p>
        </p:txBody>
      </p:sp>
    </p:spTree>
    <p:extLst>
      <p:ext uri="{BB962C8B-B14F-4D97-AF65-F5344CB8AC3E}">
        <p14:creationId xmlns:p14="http://schemas.microsoft.com/office/powerpoint/2010/main" val="2811854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2CDB-D6C7-4D6A-A91E-F1562AF2360C}"/>
              </a:ext>
            </a:extLst>
          </p:cNvPr>
          <p:cNvSpPr>
            <a:spLocks noGrp="1"/>
          </p:cNvSpPr>
          <p:nvPr>
            <p:ph type="title"/>
          </p:nvPr>
        </p:nvSpPr>
        <p:spPr/>
        <p:txBody>
          <a:bodyPr/>
          <a:lstStyle/>
          <a:p>
            <a:r>
              <a:rPr lang="en-US" dirty="0"/>
              <a:t>The simplest </a:t>
            </a:r>
            <a:r>
              <a:rPr lang="en-US" dirty="0" err="1"/>
              <a:t>Seiberg</a:t>
            </a:r>
            <a:r>
              <a:rPr lang="en-US" dirty="0"/>
              <a:t>-Shao theory</a:t>
            </a:r>
          </a:p>
        </p:txBody>
      </p:sp>
      <p:pic>
        <p:nvPicPr>
          <p:cNvPr id="4" name="Picture 3">
            <a:extLst>
              <a:ext uri="{FF2B5EF4-FFF2-40B4-BE49-F238E27FC236}">
                <a16:creationId xmlns:a16="http://schemas.microsoft.com/office/drawing/2014/main" id="{EF338A16-A227-4AFC-9540-F83F53DFE0F0}"/>
              </a:ext>
            </a:extLst>
          </p:cNvPr>
          <p:cNvPicPr>
            <a:picLocks noChangeAspect="1"/>
          </p:cNvPicPr>
          <p:nvPr/>
        </p:nvPicPr>
        <p:blipFill>
          <a:blip r:embed="rId2"/>
          <a:stretch>
            <a:fillRect/>
          </a:stretch>
        </p:blipFill>
        <p:spPr>
          <a:xfrm>
            <a:off x="1418707" y="1499017"/>
            <a:ext cx="6805559" cy="1662689"/>
          </a:xfrm>
          <a:prstGeom prst="rect">
            <a:avLst/>
          </a:prstGeom>
        </p:spPr>
      </p:pic>
      <p:sp>
        <p:nvSpPr>
          <p:cNvPr id="8" name="TextBox 7">
            <a:extLst>
              <a:ext uri="{FF2B5EF4-FFF2-40B4-BE49-F238E27FC236}">
                <a16:creationId xmlns:a16="http://schemas.microsoft.com/office/drawing/2014/main" id="{ADB533EB-06EE-4F4C-BAE2-AF9C91184DF5}"/>
              </a:ext>
            </a:extLst>
          </p:cNvPr>
          <p:cNvSpPr txBox="1"/>
          <p:nvPr/>
        </p:nvSpPr>
        <p:spPr>
          <a:xfrm>
            <a:off x="2578310" y="3245372"/>
            <a:ext cx="3246210" cy="584775"/>
          </a:xfrm>
          <a:prstGeom prst="rect">
            <a:avLst/>
          </a:prstGeom>
          <a:noFill/>
        </p:spPr>
        <p:txBody>
          <a:bodyPr wrap="none" rtlCol="0">
            <a:spAutoFit/>
          </a:bodyPr>
          <a:lstStyle/>
          <a:p>
            <a:r>
              <a:rPr lang="en-US" sz="3200" dirty="0">
                <a:solidFill>
                  <a:srgbClr val="00B050"/>
                </a:solidFill>
              </a:rPr>
              <a:t>The theory is free!</a:t>
            </a:r>
          </a:p>
        </p:txBody>
      </p:sp>
      <p:sp>
        <p:nvSpPr>
          <p:cNvPr id="10" name="TextBox 9">
            <a:extLst>
              <a:ext uri="{FF2B5EF4-FFF2-40B4-BE49-F238E27FC236}">
                <a16:creationId xmlns:a16="http://schemas.microsoft.com/office/drawing/2014/main" id="{32038675-CE60-4466-BDF3-CDFA0597508B}"/>
              </a:ext>
            </a:extLst>
          </p:cNvPr>
          <p:cNvSpPr txBox="1"/>
          <p:nvPr/>
        </p:nvSpPr>
        <p:spPr>
          <a:xfrm>
            <a:off x="3338268" y="4066152"/>
            <a:ext cx="8294099" cy="2554545"/>
          </a:xfrm>
          <a:prstGeom prst="rect">
            <a:avLst/>
          </a:prstGeom>
          <a:noFill/>
        </p:spPr>
        <p:txBody>
          <a:bodyPr wrap="square" rtlCol="0">
            <a:spAutoFit/>
          </a:bodyPr>
          <a:lstStyle/>
          <a:p>
            <a:pPr marL="457200" indent="-457200">
              <a:buFont typeface="Arial" panose="020B0604020202020204" pitchFamily="34" charset="0"/>
              <a:buChar char="•"/>
            </a:pPr>
            <a:r>
              <a:rPr lang="en-US" sz="3200" dirty="0"/>
              <a:t>For a single scalar, all interactions consistent</a:t>
            </a:r>
          </a:p>
          <a:p>
            <a:r>
              <a:rPr lang="en-US" sz="3200" dirty="0"/>
              <a:t> 	with symmetries are irrelevant!</a:t>
            </a:r>
          </a:p>
          <a:p>
            <a:pPr marL="457200" indent="-457200">
              <a:buFont typeface="Arial" panose="020B0604020202020204" pitchFamily="34" charset="0"/>
              <a:buChar char="•"/>
            </a:pPr>
            <a:r>
              <a:rPr lang="en-US" sz="3200" dirty="0"/>
              <a:t>Interacting lattice </a:t>
            </a:r>
            <a:r>
              <a:rPr lang="en-US" sz="3200" dirty="0" err="1"/>
              <a:t>fractons</a:t>
            </a:r>
            <a:r>
              <a:rPr lang="en-US" sz="3200" dirty="0"/>
              <a:t> → free field theory</a:t>
            </a:r>
          </a:p>
          <a:p>
            <a:pPr marL="457200" indent="-457200">
              <a:buFont typeface="Arial" panose="020B0604020202020204" pitchFamily="34" charset="0"/>
              <a:buChar char="•"/>
            </a:pPr>
            <a:r>
              <a:rPr lang="en-US" sz="3200" dirty="0"/>
              <a:t>Interacting theories possible if we couple this scalar to other fields (e.g. complex scalar)</a:t>
            </a:r>
          </a:p>
        </p:txBody>
      </p:sp>
    </p:spTree>
    <p:extLst>
      <p:ext uri="{BB962C8B-B14F-4D97-AF65-F5344CB8AC3E}">
        <p14:creationId xmlns:p14="http://schemas.microsoft.com/office/powerpoint/2010/main" val="3090246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D655F4-9A9B-FABE-06A1-ED37DE9CC59F}"/>
              </a:ext>
            </a:extLst>
          </p:cNvPr>
          <p:cNvSpPr>
            <a:spLocks noGrp="1"/>
          </p:cNvSpPr>
          <p:nvPr>
            <p:ph type="title"/>
          </p:nvPr>
        </p:nvSpPr>
        <p:spPr/>
        <p:txBody>
          <a:bodyPr/>
          <a:lstStyle/>
          <a:p>
            <a:r>
              <a:rPr lang="en-US" dirty="0"/>
              <a:t>Why do we care?</a:t>
            </a:r>
          </a:p>
        </p:txBody>
      </p:sp>
      <p:sp>
        <p:nvSpPr>
          <p:cNvPr id="4" name="Text Placeholder 3">
            <a:extLst>
              <a:ext uri="{FF2B5EF4-FFF2-40B4-BE49-F238E27FC236}">
                <a16:creationId xmlns:a16="http://schemas.microsoft.com/office/drawing/2014/main" id="{CFD144BA-B924-5FE7-CC3F-C839C5CBBFD7}"/>
              </a:ext>
            </a:extLst>
          </p:cNvPr>
          <p:cNvSpPr>
            <a:spLocks noGrp="1"/>
          </p:cNvSpPr>
          <p:nvPr>
            <p:ph type="body" idx="1"/>
          </p:nvPr>
        </p:nvSpPr>
        <p:spPr/>
        <p:txBody>
          <a:bodyPr>
            <a:normAutofit/>
          </a:bodyPr>
          <a:lstStyle/>
          <a:p>
            <a:pPr marL="342900" indent="-342900">
              <a:buFont typeface="Arial" panose="020B0604020202020204" pitchFamily="34" charset="0"/>
              <a:buChar char="•"/>
            </a:pPr>
            <a:r>
              <a:rPr lang="en-US" sz="3600" dirty="0"/>
              <a:t>Subsystem symmetries lead to UV/IR Mixing</a:t>
            </a:r>
          </a:p>
          <a:p>
            <a:pPr marL="342900" indent="-342900">
              <a:buFont typeface="Arial" panose="020B0604020202020204" pitchFamily="34" charset="0"/>
              <a:buChar char="•"/>
            </a:pPr>
            <a:r>
              <a:rPr lang="en-US" sz="3600" dirty="0" err="1"/>
              <a:t>Fracton</a:t>
            </a:r>
            <a:r>
              <a:rPr lang="en-US" sz="3600" dirty="0"/>
              <a:t> Lattice Theories lead to such QFTs</a:t>
            </a:r>
          </a:p>
        </p:txBody>
      </p:sp>
    </p:spTree>
    <p:extLst>
      <p:ext uri="{BB962C8B-B14F-4D97-AF65-F5344CB8AC3E}">
        <p14:creationId xmlns:p14="http://schemas.microsoft.com/office/powerpoint/2010/main" val="921166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2CDB-D6C7-4D6A-A91E-F1562AF2360C}"/>
              </a:ext>
            </a:extLst>
          </p:cNvPr>
          <p:cNvSpPr>
            <a:spLocks noGrp="1"/>
          </p:cNvSpPr>
          <p:nvPr>
            <p:ph type="title"/>
          </p:nvPr>
        </p:nvSpPr>
        <p:spPr/>
        <p:txBody>
          <a:bodyPr/>
          <a:lstStyle/>
          <a:p>
            <a:r>
              <a:rPr lang="en-US" dirty="0"/>
              <a:t>UV/IR Mixing:  Dispersion relation</a:t>
            </a:r>
          </a:p>
        </p:txBody>
      </p:sp>
      <p:pic>
        <p:nvPicPr>
          <p:cNvPr id="6" name="Picture 5">
            <a:extLst>
              <a:ext uri="{FF2B5EF4-FFF2-40B4-BE49-F238E27FC236}">
                <a16:creationId xmlns:a16="http://schemas.microsoft.com/office/drawing/2014/main" id="{B80DFABF-33CA-4342-96DC-DBEA5085A443}"/>
              </a:ext>
            </a:extLst>
          </p:cNvPr>
          <p:cNvPicPr>
            <a:picLocks noChangeAspect="1"/>
          </p:cNvPicPr>
          <p:nvPr/>
        </p:nvPicPr>
        <p:blipFill>
          <a:blip r:embed="rId2"/>
          <a:stretch>
            <a:fillRect/>
          </a:stretch>
        </p:blipFill>
        <p:spPr>
          <a:xfrm>
            <a:off x="2146572" y="1423506"/>
            <a:ext cx="4705199" cy="2005494"/>
          </a:xfrm>
          <a:prstGeom prst="rect">
            <a:avLst/>
          </a:prstGeom>
        </p:spPr>
      </p:pic>
      <p:sp>
        <p:nvSpPr>
          <p:cNvPr id="8" name="TextBox 7">
            <a:extLst>
              <a:ext uri="{FF2B5EF4-FFF2-40B4-BE49-F238E27FC236}">
                <a16:creationId xmlns:a16="http://schemas.microsoft.com/office/drawing/2014/main" id="{8DC339DE-1B53-450B-ACC6-6A163837637B}"/>
              </a:ext>
            </a:extLst>
          </p:cNvPr>
          <p:cNvSpPr txBox="1"/>
          <p:nvPr/>
        </p:nvSpPr>
        <p:spPr>
          <a:xfrm>
            <a:off x="2704721" y="3128034"/>
            <a:ext cx="8294099" cy="2718693"/>
          </a:xfrm>
          <a:prstGeom prst="rect">
            <a:avLst/>
          </a:prstGeom>
          <a:noFill/>
        </p:spPr>
        <p:txBody>
          <a:bodyPr wrap="square" rtlCol="0">
            <a:spAutoFit/>
          </a:bodyPr>
          <a:lstStyle/>
          <a:p>
            <a:pPr marL="457200" indent="-457200">
              <a:buFont typeface="Arial" panose="020B0604020202020204" pitchFamily="34" charset="0"/>
              <a:buChar char="•"/>
            </a:pPr>
            <a:r>
              <a:rPr lang="en-US" sz="3200" dirty="0" err="1"/>
              <a:t>k</a:t>
            </a:r>
            <a:r>
              <a:rPr lang="en-US" sz="3200" baseline="-25000" dirty="0" err="1"/>
              <a:t>x</a:t>
            </a:r>
            <a:r>
              <a:rPr lang="en-US" sz="3200" dirty="0"/>
              <a:t>=0 gives </a:t>
            </a:r>
            <a:r>
              <a:rPr lang="el-GR" sz="3200" dirty="0"/>
              <a:t>ω</a:t>
            </a:r>
            <a:r>
              <a:rPr lang="en-US" sz="3200" dirty="0"/>
              <a:t>=0 for any </a:t>
            </a:r>
            <a:r>
              <a:rPr lang="en-US" sz="3200" dirty="0" err="1"/>
              <a:t>k</a:t>
            </a:r>
            <a:r>
              <a:rPr lang="en-US" sz="3200" baseline="-25000" dirty="0" err="1"/>
              <a:t>y</a:t>
            </a:r>
            <a:r>
              <a:rPr lang="en-US" sz="3200" baseline="-25000" dirty="0"/>
              <a:t> </a:t>
            </a:r>
          </a:p>
          <a:p>
            <a:endParaRPr lang="en-US" sz="3200" baseline="-25000" dirty="0"/>
          </a:p>
          <a:p>
            <a:r>
              <a:rPr lang="en-US" sz="3200" baseline="-25000" dirty="0"/>
              <a:t>		</a:t>
            </a:r>
            <a:r>
              <a:rPr lang="en-US" sz="3200" dirty="0">
                <a:solidFill>
                  <a:srgbClr val="FF0000"/>
                </a:solidFill>
              </a:rPr>
              <a:t>UV/IR mixing!</a:t>
            </a:r>
            <a:endParaRPr lang="en-US" sz="3200" dirty="0"/>
          </a:p>
          <a:p>
            <a:pPr marL="457200" indent="-457200">
              <a:buFont typeface="Arial" panose="020B0604020202020204" pitchFamily="34" charset="0"/>
              <a:buChar char="•"/>
            </a:pPr>
            <a:endParaRPr lang="en-US" sz="3200" baseline="-25000" dirty="0"/>
          </a:p>
          <a:p>
            <a:pPr marL="457200" indent="-457200">
              <a:buFont typeface="Arial" panose="020B0604020202020204" pitchFamily="34" charset="0"/>
              <a:buChar char="•"/>
            </a:pPr>
            <a:r>
              <a:rPr lang="en-US" sz="3200" dirty="0"/>
              <a:t>These would-be zero modes are lifted by quantum effects; mass set by lattice scale</a:t>
            </a:r>
          </a:p>
        </p:txBody>
      </p:sp>
      <p:sp>
        <p:nvSpPr>
          <p:cNvPr id="3" name="TextBox 2">
            <a:extLst>
              <a:ext uri="{FF2B5EF4-FFF2-40B4-BE49-F238E27FC236}">
                <a16:creationId xmlns:a16="http://schemas.microsoft.com/office/drawing/2014/main" id="{4426BF8A-2EA6-97B2-5561-9E659C786DD1}"/>
              </a:ext>
            </a:extLst>
          </p:cNvPr>
          <p:cNvSpPr txBox="1"/>
          <p:nvPr/>
        </p:nvSpPr>
        <p:spPr>
          <a:xfrm>
            <a:off x="5897880" y="6000175"/>
            <a:ext cx="4585743" cy="584775"/>
          </a:xfrm>
          <a:prstGeom prst="rect">
            <a:avLst/>
          </a:prstGeom>
          <a:noFill/>
        </p:spPr>
        <p:txBody>
          <a:bodyPr wrap="none" rtlCol="0">
            <a:spAutoFit/>
          </a:bodyPr>
          <a:lstStyle/>
          <a:p>
            <a:r>
              <a:rPr lang="en-US" sz="3200" dirty="0">
                <a:solidFill>
                  <a:srgbClr val="FF0000"/>
                </a:solidFill>
              </a:rPr>
              <a:t>will see more signs later …</a:t>
            </a:r>
          </a:p>
        </p:txBody>
      </p:sp>
    </p:spTree>
    <p:extLst>
      <p:ext uri="{BB962C8B-B14F-4D97-AF65-F5344CB8AC3E}">
        <p14:creationId xmlns:p14="http://schemas.microsoft.com/office/powerpoint/2010/main" val="2534897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1417</Words>
  <Application>Microsoft Office PowerPoint</Application>
  <PresentationFormat>Breitbild</PresentationFormat>
  <Paragraphs>265</Paragraphs>
  <Slides>41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41</vt:i4>
      </vt:variant>
    </vt:vector>
  </HeadingPairs>
  <TitlesOfParts>
    <vt:vector size="47" baseType="lpstr">
      <vt:lpstr>Arial</vt:lpstr>
      <vt:lpstr>Calibri</vt:lpstr>
      <vt:lpstr>Calibri Light</vt:lpstr>
      <vt:lpstr>Cambria Math</vt:lpstr>
      <vt:lpstr>Wingdings</vt:lpstr>
      <vt:lpstr>Office Theme</vt:lpstr>
      <vt:lpstr>Subsystem Symmetries</vt:lpstr>
      <vt:lpstr>Why Subsystem Symmetries?</vt:lpstr>
      <vt:lpstr>What is a subsystem symmetry?</vt:lpstr>
      <vt:lpstr>What is a subsystem symmetry?</vt:lpstr>
      <vt:lpstr>Easiest to explain with an example:</vt:lpstr>
      <vt:lpstr>The simplest Seiberg-Shao theory</vt:lpstr>
      <vt:lpstr>The simplest Seiberg-Shao theory</vt:lpstr>
      <vt:lpstr>Why do we care?</vt:lpstr>
      <vt:lpstr>UV/IR Mixing:  Dispersion relation</vt:lpstr>
      <vt:lpstr>So why bother?</vt:lpstr>
      <vt:lpstr>Simplest example: the X-cube model</vt:lpstr>
      <vt:lpstr>Simplest example: the X-cube model</vt:lpstr>
      <vt:lpstr>Fractons in the X-cube model</vt:lpstr>
      <vt:lpstr>Subsystem symmetry</vt:lpstr>
      <vt:lpstr>Subsystem symmetry</vt:lpstr>
      <vt:lpstr>Field Theory of X-cube</vt:lpstr>
      <vt:lpstr>Fractons from Wilson lines</vt:lpstr>
      <vt:lpstr>Fractons from Wilson lines, an example</vt:lpstr>
      <vt:lpstr>Applications</vt:lpstr>
      <vt:lpstr>Correlation functions and Symmetry breaking</vt:lpstr>
      <vt:lpstr>Coleman-Mermin-Wagner for subsystems:</vt:lpstr>
      <vt:lpstr>Diagnosing symmetry breaking</vt:lpstr>
      <vt:lpstr>Results on symmetry breaking</vt:lpstr>
      <vt:lpstr>Foliated Field Theories</vt:lpstr>
      <vt:lpstr>Two basic approaches</vt:lpstr>
      <vt:lpstr>Two basic approaches</vt:lpstr>
      <vt:lpstr>Interactions</vt:lpstr>
      <vt:lpstr>Adding interactions – more fields</vt:lpstr>
      <vt:lpstr>Adding interactions – more fields</vt:lpstr>
      <vt:lpstr>Spacetime subsystem Symmetries</vt:lpstr>
      <vt:lpstr>Spacetime vs Internal Symmetries</vt:lpstr>
      <vt:lpstr>Spacetime vs Internal Symmetries</vt:lpstr>
      <vt:lpstr>Spacetime vs Internal Symmetries</vt:lpstr>
      <vt:lpstr>Questions for today:</vt:lpstr>
      <vt:lpstr>What are we aiming for?</vt:lpstr>
      <vt:lpstr>Example 1:</vt:lpstr>
      <vt:lpstr>“All balls but no springs” = Carrollian limit</vt:lpstr>
      <vt:lpstr>Do better?</vt:lpstr>
      <vt:lpstr>L=  μ_0/2  [(∂_t ϕ_1 )^2+(∂_t ϕ_2 )^2 ]+(D_ti^12 )^2- V(ϕ_1,ϕ_2) </vt:lpstr>
      <vt:lpstr>What we didn’t do yet: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Andreas Karch</dc:creator>
  <cp:lastModifiedBy>Guerrero Alos, Cristina</cp:lastModifiedBy>
  <cp:revision>18</cp:revision>
  <dcterms:created xsi:type="dcterms:W3CDTF">2021-01-12T17:57:44Z</dcterms:created>
  <dcterms:modified xsi:type="dcterms:W3CDTF">2023-10-04T10:49:24Z</dcterms:modified>
</cp:coreProperties>
</file>