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7" r:id="rId2"/>
    <p:sldId id="268" r:id="rId3"/>
    <p:sldId id="271" r:id="rId4"/>
    <p:sldId id="272" r:id="rId5"/>
    <p:sldId id="273" r:id="rId6"/>
    <p:sldId id="275" r:id="rId7"/>
    <p:sldId id="274" r:id="rId8"/>
    <p:sldId id="276" r:id="rId9"/>
    <p:sldId id="270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97C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6327" autoAdjust="0"/>
  </p:normalViewPr>
  <p:slideViewPr>
    <p:cSldViewPr showGuides="1">
      <p:cViewPr varScale="1">
        <p:scale>
          <a:sx n="131" d="100"/>
          <a:sy n="131" d="100"/>
        </p:scale>
        <p:origin x="312" y="114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20.03.2023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20.03.2023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20.03.2023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20.03.2023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20.03.2023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20.03.2023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20.03.2023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20.03.2023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20.03.2023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20.03.2023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20.03.2023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20.03.2023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20.03.2023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20.03.2023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20.03.2023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ARES Operation Meeting | 20.03.2023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 Operation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week 11 / 2023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Willi Kuropka</a:t>
            </a:r>
            <a:r>
              <a:rPr lang="en-US" dirty="0"/>
              <a:t>, on behalf of the ARES crew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AC0A9-9FC6-2F44-91BD-86BFD8CE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D01DCD-8CBE-B44E-80C2-A091A375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20.03.2023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AADFE7-A8C9-BD4D-B81E-3D07AE08D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Week 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hteck: abgerundete Ecken 2">
            <a:extLst>
              <a:ext uri="{FF2B5EF4-FFF2-40B4-BE49-F238E27FC236}">
                <a16:creationId xmlns:a16="http://schemas.microsoft.com/office/drawing/2014/main" id="{D014A472-30FC-4547-BA11-625D54F48708}"/>
              </a:ext>
            </a:extLst>
          </p:cNvPr>
          <p:cNvSpPr/>
          <p:nvPr/>
        </p:nvSpPr>
        <p:spPr>
          <a:xfrm>
            <a:off x="378658" y="5733256"/>
            <a:ext cx="11405353" cy="377503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  <p:graphicFrame>
        <p:nvGraphicFramePr>
          <p:cNvPr id="3" name="Tabelle 7">
            <a:extLst>
              <a:ext uri="{FF2B5EF4-FFF2-40B4-BE49-F238E27FC236}">
                <a16:creationId xmlns:a16="http://schemas.microsoft.com/office/drawing/2014/main" id="{AF2D3251-B2E0-3A4E-A4CD-AA916845D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071946"/>
              </p:ext>
            </p:extLst>
          </p:nvPr>
        </p:nvGraphicFramePr>
        <p:xfrm>
          <a:off x="407987" y="1347894"/>
          <a:ext cx="4550410" cy="328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509">
                  <a:extLst>
                    <a:ext uri="{9D8B030D-6E8A-4147-A177-3AD203B41FA5}">
                      <a16:colId xmlns:a16="http://schemas.microsoft.com/office/drawing/2014/main" val="1623781107"/>
                    </a:ext>
                  </a:extLst>
                </a:gridCol>
                <a:gridCol w="3398901">
                  <a:extLst>
                    <a:ext uri="{9D8B030D-6E8A-4147-A177-3AD203B41FA5}">
                      <a16:colId xmlns:a16="http://schemas.microsoft.com/office/drawing/2014/main" val="3472815013"/>
                    </a:ext>
                  </a:extLst>
                </a:gridCol>
              </a:tblGrid>
              <a:tr h="54817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Shift Leader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44729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20.03.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050636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21.03.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ACHIP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62042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22.03.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/>
                        <a:t>ACHIP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79025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23.03.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/>
                        <a:t>ACHIP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51787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24.03.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/>
                        <a:t>ACHIP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61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7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6983-9D0C-CA47-ABF6-7132C0F0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69590"/>
            <a:ext cx="11376024" cy="451098"/>
          </a:xfrm>
        </p:spPr>
        <p:txBody>
          <a:bodyPr/>
          <a:lstStyle/>
          <a:p>
            <a:r>
              <a:rPr lang="en-US" dirty="0"/>
              <a:t>Summary of week 10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74E62B-7FDC-D844-A97B-361C24F5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20.03.2023</a:t>
            </a:r>
            <a:endParaRPr lang="en-US" noProof="0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18133723-89A3-AC43-BAD4-5C7FC2B7B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244551"/>
              </p:ext>
            </p:extLst>
          </p:nvPr>
        </p:nvGraphicFramePr>
        <p:xfrm>
          <a:off x="624632" y="697036"/>
          <a:ext cx="11159380" cy="575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876">
                  <a:extLst>
                    <a:ext uri="{9D8B030D-6E8A-4147-A177-3AD203B41FA5}">
                      <a16:colId xmlns:a16="http://schemas.microsoft.com/office/drawing/2014/main" val="368922100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65936901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59799957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822430712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820145738"/>
                    </a:ext>
                  </a:extLst>
                </a:gridCol>
              </a:tblGrid>
              <a:tr h="538364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Mon. 13</a:t>
                      </a:r>
                      <a:r>
                        <a:rPr lang="en-US" sz="1400" b="1" baseline="30000" noProof="0"/>
                        <a:t>th</a:t>
                      </a:r>
                      <a:r>
                        <a:rPr lang="en-US" sz="1400" b="1" noProof="0"/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Tue. 14</a:t>
                      </a:r>
                      <a:r>
                        <a:rPr lang="en-US" sz="1400" b="1" baseline="30000" noProof="0"/>
                        <a:t>th</a:t>
                      </a:r>
                      <a:r>
                        <a:rPr lang="en-US" sz="1400" b="1" noProof="0"/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Wed. 15</a:t>
                      </a:r>
                      <a:r>
                        <a:rPr lang="en-US" sz="1400" b="1" baseline="30000" noProof="0"/>
                        <a:t>th</a:t>
                      </a:r>
                      <a:r>
                        <a:rPr lang="en-US" sz="1400" b="1" noProof="0"/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Thu. 16</a:t>
                      </a:r>
                      <a:r>
                        <a:rPr lang="en-US" sz="1400" b="1" baseline="30000" noProof="0"/>
                        <a:t>th</a:t>
                      </a:r>
                      <a:r>
                        <a:rPr lang="en-US" sz="1400" b="1" noProof="0"/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Fri. 17</a:t>
                      </a:r>
                      <a:r>
                        <a:rPr lang="en-US" sz="1400" b="1" baseline="30000" noProof="0"/>
                        <a:t>th</a:t>
                      </a:r>
                      <a:r>
                        <a:rPr lang="en-US" sz="1400" b="1" noProof="0"/>
                        <a:t> March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28511"/>
                  </a:ext>
                </a:extLst>
              </a:tr>
              <a:tr h="288183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noProof="0"/>
                        <a:t>Tunnel closed in the afternoon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noProof="0"/>
                        <a:t>Ebeam setup and 2um laser transmission through EA chamber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noProof="0" dirty="0"/>
                        <a:t>Laser alignment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noProof="0" dirty="0"/>
                        <a:t>Check coarse timing using gated camera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noProof="0" dirty="0"/>
                        <a:t>timing scan over night using the synchronization timing shifter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noProof="0" dirty="0"/>
                        <a:t>Rechecking of spatial overlap and coarse timing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noProof="0" dirty="0"/>
                        <a:t>M</a:t>
                      </a:r>
                      <a:r>
                        <a:rPr lang="en-US" sz="1100" noProof="0" dirty="0"/>
                        <a:t>ore timing scans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noProof="0" dirty="0"/>
                        <a:t>Rechecking of spatial overlap and coarse timing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noProof="0" dirty="0"/>
                        <a:t>M</a:t>
                      </a:r>
                      <a:r>
                        <a:rPr lang="en-US" sz="1100" noProof="0" dirty="0"/>
                        <a:t>ore timing scans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noProof="0" dirty="0"/>
                        <a:t>Rechecking of spatial overlap and coarse timing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noProof="0" dirty="0"/>
                        <a:t>T</a:t>
                      </a:r>
                      <a:r>
                        <a:rPr lang="en-US" sz="1100" noProof="0" dirty="0" err="1"/>
                        <a:t>ry</a:t>
                      </a:r>
                      <a:r>
                        <a:rPr lang="en-US" sz="1100" noProof="0" dirty="0"/>
                        <a:t> to measure the laser beam size at the IP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noProof="0" dirty="0"/>
                        <a:t>M</a:t>
                      </a:r>
                      <a:r>
                        <a:rPr lang="en-US" sz="1100" noProof="0" dirty="0"/>
                        <a:t>ore timing scans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47191"/>
                  </a:ext>
                </a:extLst>
              </a:tr>
              <a:tr h="143831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i="0" noProof="0" dirty="0"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noProof="0" dirty="0">
                          <a:solidFill>
                            <a:schemeClr val="tx1"/>
                          </a:solidFill>
                        </a:rPr>
                        <a:t>Drift of mean momentum and momentum spread over 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noProof="0">
                        <a:sym typeface="Wingdings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6204"/>
                  </a:ext>
                </a:extLst>
              </a:tr>
              <a:tr h="897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1" noProof="0">
                          <a:solidFill>
                            <a:schemeClr val="tx1"/>
                          </a:solidFill>
                        </a:rPr>
                        <a:t>Tunnel open in the morning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73760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C374A01-B131-4949-9721-B3DE8D4D54EF}"/>
              </a:ext>
            </a:extLst>
          </p:cNvPr>
          <p:cNvSpPr txBox="1"/>
          <p:nvPr/>
        </p:nvSpPr>
        <p:spPr>
          <a:xfrm rot="16200000">
            <a:off x="-477136" y="2544496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Achievements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2B7B8C-9092-E144-A340-397D67D1263C}"/>
              </a:ext>
            </a:extLst>
          </p:cNvPr>
          <p:cNvSpPr txBox="1"/>
          <p:nvPr/>
        </p:nvSpPr>
        <p:spPr>
          <a:xfrm rot="16200000">
            <a:off x="-308020" y="4729837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Difficulties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722E93-2694-6C47-92C8-ACF8A2FADB5C}"/>
              </a:ext>
            </a:extLst>
          </p:cNvPr>
          <p:cNvSpPr txBox="1"/>
          <p:nvPr/>
        </p:nvSpPr>
        <p:spPr>
          <a:xfrm rot="16200000">
            <a:off x="-66768" y="5835185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84165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0EAC-43D1-4F48-B7CA-D423C258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Rough laser to </a:t>
            </a:r>
            <a:r>
              <a:rPr lang="en-US" dirty="0" err="1"/>
              <a:t>ebeam</a:t>
            </a:r>
            <a:r>
              <a:rPr lang="en-US" dirty="0"/>
              <a:t> timing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3707F4-23D5-4B66-AE5B-5E5CD79A0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20.03.2023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C76518-1F9D-4273-BBC8-E619B690A3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Scanned the delay of the gated camera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5D122C-5065-45A9-8BB4-F03B2EA67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700808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7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F3E6F-318E-434D-9582-26F65E41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 overnight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8A3087-000B-4E0B-A7D6-3E9E8A9D5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20.03.2023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C8FD4-B07D-4324-AB15-B87E55889A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6581CF-BC43-41EF-BDC8-848C137C7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178782"/>
            <a:ext cx="6456190" cy="631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5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79E8-9A84-413B-86C5-84807DEA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position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C624E-6488-4AD9-8581-CD6BDDE32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20.03.2023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593435-FB76-4730-AF5E-BB2D662813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Scanning the DLA position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D87B1F-EBFC-4DD3-9BB3-1AEE448EA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4" y="1628800"/>
            <a:ext cx="4389691" cy="4293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6CF002-7B6B-4A70-95AF-EE6952D33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64" b="50611"/>
          <a:stretch/>
        </p:blipFill>
        <p:spPr>
          <a:xfrm>
            <a:off x="6973880" y="1570280"/>
            <a:ext cx="3888432" cy="42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3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BADFE-4202-45B5-A92B-4002F3F1B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angle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26BB7-D4D1-4A34-AB9B-085C5635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20.03.2023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508F0-6623-49D6-B397-50284E7AF4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Scanning the alignment channels at different positions along the laser beam trajectory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461A9B-275E-4311-BE59-117D5E621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556792"/>
            <a:ext cx="5099918" cy="48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6C31A-ADF9-4F23-B52E-ECCF535E6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Damaged lens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52877-EB34-4177-A4C0-862713B5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20.03.2023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B065A-74A4-4AF5-BAEF-450E3DE7C9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Before and after…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B7D90F-D15A-47BF-9B52-D08DE6AD3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232643"/>
            <a:ext cx="3089257" cy="2764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28E222-1B15-46A9-A0CC-67CECDE216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" b="40380"/>
          <a:stretch/>
        </p:blipFill>
        <p:spPr>
          <a:xfrm>
            <a:off x="695399" y="3825020"/>
            <a:ext cx="3089257" cy="23169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5BF5AA-64E3-4A76-BCAA-F877CF4EC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848" y="944724"/>
            <a:ext cx="66247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7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86DD3-1E01-4927-B27C-3500953F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scan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5FD05-4F1B-410B-9D01-8D067314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20.03.2023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5D6305-BE87-43AA-81F9-E2BFF1F9C1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Averaged Normalized </a:t>
            </a:r>
            <a:r>
              <a:rPr lang="en-US" dirty="0" err="1"/>
              <a:t>recentered</a:t>
            </a:r>
            <a:r>
              <a:rPr lang="en-US" dirty="0"/>
              <a:t> spectra laser on minus laser off…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DED7B-3FB0-4FF5-A542-0E910D349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178914"/>
            <a:ext cx="409575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0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13508-0F5E-4E45-9490-05C2457D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B6F447-D077-5C41-8544-1441FE9FD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Tunnel visit – Ventilation system</a:t>
            </a:r>
          </a:p>
          <a:p>
            <a:r>
              <a:rPr lang="en-US"/>
              <a:t>MDI toroid tests</a:t>
            </a:r>
          </a:p>
          <a:p>
            <a:r>
              <a:rPr lang="en-US"/>
              <a:t>Scintillating fiber BLM installation</a:t>
            </a:r>
          </a:p>
          <a:p>
            <a:r>
              <a:rPr lang="en-US"/>
              <a:t>MVS cathode box installation</a:t>
            </a:r>
          </a:p>
          <a:p>
            <a:r>
              <a:rPr lang="en-US"/>
              <a:t>ACHIP laser tests/setup in the tunnel…exchange a damaged lens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63E176-DCA9-404B-A7C2-46BAAEDD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20.03.2023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107032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" id="{FF3377BC-8E16-034C-B37F-4D96C015CDA1}" vid="{4C42B158-ADD8-9242-AD54-4E9401BE249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0</TotalTime>
  <Words>320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DESY</vt:lpstr>
      <vt:lpstr>ARES Operation Meeting</vt:lpstr>
      <vt:lpstr>Summary of week 10</vt:lpstr>
      <vt:lpstr>Rough laser to ebeam timing</vt:lpstr>
      <vt:lpstr>Drift overnight</vt:lpstr>
      <vt:lpstr>Laser position</vt:lpstr>
      <vt:lpstr>Laser angle</vt:lpstr>
      <vt:lpstr>Damaged lens</vt:lpstr>
      <vt:lpstr>Timing scan</vt:lpstr>
      <vt:lpstr>Today</vt:lpstr>
      <vt:lpstr>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ARES Operation Meeting</dc:title>
  <dc:creator>Frank Mayet</dc:creator>
  <cp:lastModifiedBy>Kuropka, Willi</cp:lastModifiedBy>
  <cp:revision>393</cp:revision>
  <dcterms:created xsi:type="dcterms:W3CDTF">2021-08-09T09:06:11Z</dcterms:created>
  <dcterms:modified xsi:type="dcterms:W3CDTF">2023-03-20T12:19:22Z</dcterms:modified>
</cp:coreProperties>
</file>