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2"/>
  </p:notesMasterIdLst>
  <p:sldIdLst>
    <p:sldId id="571" r:id="rId3"/>
    <p:sldId id="570" r:id="rId4"/>
    <p:sldId id="694" r:id="rId5"/>
    <p:sldId id="699" r:id="rId6"/>
    <p:sldId id="695" r:id="rId7"/>
    <p:sldId id="697" r:id="rId8"/>
    <p:sldId id="696" r:id="rId9"/>
    <p:sldId id="698" r:id="rId10"/>
    <p:sldId id="700" r:id="rId11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9900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32" d="100"/>
          <a:sy n="132" d="100"/>
        </p:scale>
        <p:origin x="39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D32DC-D987-41B5-9672-72A07409ABB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BEFDD-A17A-438D-8E8A-B80C6EE0FA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47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EFDD-A17A-438D-8E8A-B80C6EE0FA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EFDD-A17A-438D-8E8A-B80C6EE0FA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90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BEFDD-A17A-438D-8E8A-B80C6EE0FA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3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E017859C-41D2-49F7-8DDA-17D055B46F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032633" y="6582387"/>
            <a:ext cx="1066800" cy="47625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8A2AB-8AAB-430B-A288-2C24CCE7A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D2595C6-E017-4F37-AC4B-08BE4CBD5E57}"/>
              </a:ext>
            </a:extLst>
          </p:cNvPr>
          <p:cNvSpPr txBox="1"/>
          <p:nvPr userDrawn="1"/>
        </p:nvSpPr>
        <p:spPr>
          <a:xfrm>
            <a:off x="231155" y="6596390"/>
            <a:ext cx="342008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ARD-ST3 Workshop 3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5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July 2024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AFEF2A8-3374-49DF-ACB1-D9864941ABFC}"/>
              </a:ext>
            </a:extLst>
          </p:cNvPr>
          <p:cNvSpPr txBox="1"/>
          <p:nvPr userDrawn="1"/>
        </p:nvSpPr>
        <p:spPr>
          <a:xfrm>
            <a:off x="5723920" y="6596390"/>
            <a:ext cx="342008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Peter Forck, Steffi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Gläser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Alexandra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Röxe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7365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94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94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27A27-7769-4438-B9FC-F361C5219A1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831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601BE-CC9B-4FFE-A5C7-A3BED4A6E9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345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1" y="0"/>
            <a:ext cx="8228160" cy="114204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85440" y="1447353"/>
            <a:ext cx="7770240" cy="4524955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6776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07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49638" y="65151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D15C5-64F4-4706-AD2D-B14FEF3DAC8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3316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BB75-7D9E-4B59-A1D3-BC29D848AE2D}" type="datetimeFigureOut">
              <a:rPr lang="de-DE" smtClean="0"/>
              <a:t>02.07.2024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AD646-160E-47A7-8D80-7BD5B85759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602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4572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1" y="0"/>
            <a:ext cx="8228160" cy="1142040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685440" y="1447353"/>
            <a:ext cx="7770240" cy="4524955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7201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9819" y="6602400"/>
            <a:ext cx="9144000" cy="2556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961" y="42035"/>
            <a:ext cx="647149" cy="215717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5268" y="-309585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-1" y="623393"/>
            <a:ext cx="9144001" cy="108000"/>
            <a:chOff x="-1" y="939485"/>
            <a:chExt cx="9144001" cy="108000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0" y="989250"/>
              <a:ext cx="9144000" cy="0"/>
            </a:xfrm>
            <a:prstGeom prst="line">
              <a:avLst/>
            </a:prstGeom>
            <a:ln w="111125">
              <a:solidFill>
                <a:srgbClr val="C0C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hteck 3"/>
            <p:cNvSpPr>
              <a:spLocks/>
            </p:cNvSpPr>
            <p:nvPr/>
          </p:nvSpPr>
          <p:spPr>
            <a:xfrm>
              <a:off x="-1" y="939485"/>
              <a:ext cx="255600" cy="108000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25"/>
          <p:cNvSpPr txBox="1">
            <a:spLocks noChangeArrowheads="1"/>
          </p:cNvSpPr>
          <p:nvPr userDrawn="1"/>
        </p:nvSpPr>
        <p:spPr>
          <a:xfrm>
            <a:off x="4032633" y="6582387"/>
            <a:ext cx="1066800" cy="47625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6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2" r:id="rId7"/>
  </p:sldLayoutIdLst>
  <p:hf sldNum="0" hdr="0" ftr="0" dt="0"/>
  <p:txStyles>
    <p:titleStyle>
      <a:lvl1pPr algn="l" defTabSz="457189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9819" y="6602400"/>
            <a:ext cx="9144000" cy="2556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54643" y="6612673"/>
            <a:ext cx="398387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Peter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Forck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JUAS </a:t>
            </a: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Archamps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5267" y="-309585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grpSp>
        <p:nvGrpSpPr>
          <p:cNvPr id="17" name="Gruppieren 16"/>
          <p:cNvGrpSpPr/>
          <p:nvPr userDrawn="1"/>
        </p:nvGrpSpPr>
        <p:grpSpPr>
          <a:xfrm>
            <a:off x="-1" y="623393"/>
            <a:ext cx="9144001" cy="108000"/>
            <a:chOff x="-1" y="939485"/>
            <a:chExt cx="9144001" cy="108000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0" y="989250"/>
              <a:ext cx="9144000" cy="0"/>
            </a:xfrm>
            <a:prstGeom prst="line">
              <a:avLst/>
            </a:prstGeom>
            <a:ln w="111125">
              <a:solidFill>
                <a:srgbClr val="C0C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hteck 3"/>
            <p:cNvSpPr>
              <a:spLocks/>
            </p:cNvSpPr>
            <p:nvPr/>
          </p:nvSpPr>
          <p:spPr>
            <a:xfrm>
              <a:off x="-1" y="939485"/>
              <a:ext cx="255600" cy="108000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 userDrawn="1"/>
        </p:nvSpPr>
        <p:spPr>
          <a:xfrm>
            <a:off x="5615493" y="6604522"/>
            <a:ext cx="342008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Measurement of Beam Current</a:t>
            </a:r>
          </a:p>
        </p:txBody>
      </p:sp>
      <p:sp>
        <p:nvSpPr>
          <p:cNvPr id="16" name="Rectangle 25"/>
          <p:cNvSpPr txBox="1">
            <a:spLocks noChangeArrowheads="1"/>
          </p:cNvSpPr>
          <p:nvPr userDrawn="1"/>
        </p:nvSpPr>
        <p:spPr>
          <a:xfrm>
            <a:off x="4032633" y="6582387"/>
            <a:ext cx="1066800" cy="47625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8A2AB-8AAB-430B-A288-2C24CCE7A8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524" y="222498"/>
            <a:ext cx="1174899" cy="50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4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10" Type="http://schemas.openxmlformats.org/officeDocument/2006/relationships/image" Target="../media/image15.jpg"/><Relationship Id="rId4" Type="http://schemas.openxmlformats.org/officeDocument/2006/relationships/image" Target="../media/image18.gif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0729B553-2DD9-4087-8924-375DB023D8B8}"/>
              </a:ext>
            </a:extLst>
          </p:cNvPr>
          <p:cNvSpPr txBox="1"/>
          <p:nvPr/>
        </p:nvSpPr>
        <p:spPr>
          <a:xfrm>
            <a:off x="3327453" y="3771269"/>
            <a:ext cx="206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03. – 05. Juli 2024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8F2771B-977C-4DBD-B28A-89E961AC1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790" y="3154404"/>
            <a:ext cx="3377477" cy="664522"/>
          </a:xfrm>
          <a:prstGeom prst="rect">
            <a:avLst/>
          </a:prstGeom>
          <a:ln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02593F5-0B94-421F-9918-38CC040DF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34" y="4263198"/>
            <a:ext cx="2386186" cy="115834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CA2244C-3666-4576-80DF-7FB6C8ECD2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797" r="4490" b="-797"/>
          <a:stretch/>
        </p:blipFill>
        <p:spPr>
          <a:xfrm>
            <a:off x="5726025" y="4101644"/>
            <a:ext cx="1077685" cy="81931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CAFED90-2D76-47AB-A18F-97130F497665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-803" r="9615" b="803"/>
          <a:stretch/>
        </p:blipFill>
        <p:spPr>
          <a:xfrm>
            <a:off x="2378272" y="2111044"/>
            <a:ext cx="813062" cy="8136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6259EA4-2832-4888-905D-0D8C5B0AC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97" y="1563373"/>
            <a:ext cx="2046034" cy="136402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CBBF899-9454-416A-B8B2-0C2565CADE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43" y="3079102"/>
            <a:ext cx="1222689" cy="81512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8B8F842-B31B-4418-B403-688267CEBF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43" y="4048686"/>
            <a:ext cx="1084826" cy="81770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4D6AECE-FAF4-4CDE-BC09-4903DF521A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25" y="3055402"/>
            <a:ext cx="1222689" cy="81512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05E27E5-7A34-452E-BE7C-352B026169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94" y="2109518"/>
            <a:ext cx="815126" cy="815126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6B5FFB91-1ECB-47FC-AE6A-D1AC72EDB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68" y="942005"/>
            <a:ext cx="8798010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99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Welcome in Darmstadt to the 12</a:t>
            </a:r>
            <a:r>
              <a:rPr lang="en-US" sz="2400" b="1" baseline="30000" dirty="0">
                <a:solidFill>
                  <a:srgbClr val="FF99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srgbClr val="FF99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ARD-ST3 Workshop 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57C827F5-23B3-48EB-9247-E2E546A49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95" y="5556133"/>
            <a:ext cx="8798010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99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Thank you very much for your participation and contributions!</a:t>
            </a:r>
          </a:p>
        </p:txBody>
      </p:sp>
    </p:spTree>
    <p:extLst>
      <p:ext uri="{BB962C8B-B14F-4D97-AF65-F5344CB8AC3E}">
        <p14:creationId xmlns:p14="http://schemas.microsoft.com/office/powerpoint/2010/main" val="93545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5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Overview: Today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052766C-987C-492F-B9D4-04EA078D5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90" y="750277"/>
            <a:ext cx="8798010" cy="464742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Goal of the Workshop: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Scientific exchange on Beam Control, Diagnostics and Dynamics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Networking and collaborations between Helmholtz-Centers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Today’s program: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13:00 to 14:35  Facility Overview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14:35 to 14:40  Group photo, don’t miss it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14:40 to 15:10  Coffee break (if not done, please use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break for registration)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15:10 to 16:10  Tutorial on Cryogenic Techniques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16:10 to 16:15  Short break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distribution to groups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16:15 to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17:45  Guided tour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18:15 (sharp):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Busses to the Greet Hotel leave in front of the lecture hall</a:t>
            </a:r>
          </a:p>
        </p:txBody>
      </p:sp>
    </p:spTree>
    <p:extLst>
      <p:ext uri="{BB962C8B-B14F-4D97-AF65-F5344CB8AC3E}">
        <p14:creationId xmlns:p14="http://schemas.microsoft.com/office/powerpoint/2010/main" val="13786405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5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Overview: Thursday and Friday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052766C-987C-492F-B9D4-04EA078D5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90" y="750277"/>
            <a:ext cx="8798010" cy="569386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8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Location: Greet Hotel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Lunch is included on Thursday and Friday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Thursday program: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8:30 to 10:10  Facility Overview (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note: start at 8:30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10:30 to 11:30  Tutorial on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Ele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.-mag. Field Simulations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11:30 to 11:50  Special topical talk 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13:00 to 14:20  Session on Beam Dynamics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14:40 to 16:00  Session on Beam Diagnostics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16:10 to 18:10  Speed talks and poster on Beam Diagnostics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18:30 (sharp)  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Busses to conference dinner (individual return with public transportation)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Friday program: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8:30 to   9:50  Session on Beam Control (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note: start at 8:30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10:00 to 12:00  Speed talks and poster on Beam Control and Dynamics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12:00 to 12:20  Summary &amp; discussion on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PoF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5, closing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about 13:30      End of Workshop</a:t>
            </a:r>
          </a:p>
          <a:p>
            <a:pPr eaLnBrk="0" fontAlgn="base" hangingPunct="0">
              <a:spcBef>
                <a:spcPts val="80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Remark: Workshop shifted to Greet Hotel as there is the Summer Festival at GSI on Thursday afternoon </a:t>
            </a:r>
          </a:p>
        </p:txBody>
      </p:sp>
    </p:spTree>
    <p:extLst>
      <p:ext uri="{BB962C8B-B14F-4D97-AF65-F5344CB8AC3E}">
        <p14:creationId xmlns:p14="http://schemas.microsoft.com/office/powerpoint/2010/main" val="186041668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5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Talks, Speed Talks and Posters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052766C-987C-492F-B9D4-04EA078D5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95" y="775677"/>
            <a:ext cx="8798010" cy="46782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Thursday program: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16:10 to 18:10: Speed talks and poster on Beam Diagnostics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Each poster presenter should give a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maximal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3 min talk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Maximal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3 pages presentation, pdf-format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Upload not later than </a:t>
            </a:r>
            <a:r>
              <a:rPr lang="en-US" sz="1600" b="1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Wednesday 22:00 i.e. today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(pdf-format); we will combine all talks in one file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Please upload your poster in pdf-format as well (deadline: end of workshop)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Friday program: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10:00 to 12:00: Speed talks and poster on Beam Control and Dynamics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Upload not later than </a:t>
            </a:r>
            <a:r>
              <a:rPr lang="en-US" sz="1600" b="1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Thursday 12:00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(pdf-format); we will combine all talks in one file</a:t>
            </a:r>
          </a:p>
          <a:p>
            <a:pPr marL="285750" indent="-285750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 regular talks please obey:</a:t>
            </a:r>
          </a:p>
          <a:p>
            <a:pPr marL="285750" indent="-285750" eaLnBrk="0" fontAlgn="base" hangingPunct="0"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Upload your talk at least 2 hours prior to the start of the related session</a:t>
            </a:r>
          </a:p>
          <a:p>
            <a:pPr marL="285750" indent="-285750" eaLnBrk="0" fontAlgn="base" hangingPunct="0"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Upload the pptx and pdf version (no automatic conversion to pdf)</a:t>
            </a:r>
          </a:p>
          <a:p>
            <a:pPr marL="285750" indent="-285750" eaLnBrk="0" fontAlgn="base" hangingPunct="0">
              <a:spcBef>
                <a:spcPts val="4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Please contact the session chair prior to the session</a:t>
            </a:r>
          </a:p>
        </p:txBody>
      </p:sp>
    </p:spTree>
    <p:extLst>
      <p:ext uri="{BB962C8B-B14F-4D97-AF65-F5344CB8AC3E}">
        <p14:creationId xmlns:p14="http://schemas.microsoft.com/office/powerpoint/2010/main" val="216217816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5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Overview Darmstadt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22CAFC05-F1BF-42A8-8E00-3953B1F8A932}"/>
              </a:ext>
            </a:extLst>
          </p:cNvPr>
          <p:cNvGrpSpPr/>
          <p:nvPr/>
        </p:nvGrpSpPr>
        <p:grpSpPr>
          <a:xfrm>
            <a:off x="6774913" y="824657"/>
            <a:ext cx="2356970" cy="5442328"/>
            <a:chOff x="6774913" y="824657"/>
            <a:chExt cx="2356970" cy="5442328"/>
          </a:xfrm>
        </p:grpSpPr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9052766C-987C-492F-B9D4-04EA078D5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8585" y="824657"/>
              <a:ext cx="2131023" cy="62324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3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Public transportation:</a:t>
              </a: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ts val="30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Verkehrsverbund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RMV</a:t>
              </a:r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E7DEB1ED-AE1C-4A8F-8400-D7DA01A86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72" b="37733"/>
            <a:stretch/>
          </p:blipFill>
          <p:spPr>
            <a:xfrm>
              <a:off x="6816104" y="1434683"/>
              <a:ext cx="1235136" cy="316135"/>
            </a:xfrm>
            <a:prstGeom prst="rect">
              <a:avLst/>
            </a:prstGeom>
          </p:spPr>
        </p:pic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1D10EE04-F350-413E-BFAA-E59040500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6000" contras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54" r="25248"/>
            <a:stretch/>
          </p:blipFill>
          <p:spPr>
            <a:xfrm>
              <a:off x="8185510" y="1398321"/>
              <a:ext cx="741041" cy="1360734"/>
            </a:xfrm>
            <a:prstGeom prst="rect">
              <a:avLst/>
            </a:prstGeom>
          </p:spPr>
        </p:pic>
        <p:sp>
          <p:nvSpPr>
            <p:cNvPr id="47" name="Text Box 2">
              <a:extLst>
                <a:ext uri="{FF2B5EF4-FFF2-40B4-BE49-F238E27FC236}">
                  <a16:creationId xmlns:a16="http://schemas.microsoft.com/office/drawing/2014/main" id="{C072FE48-B5BA-4682-9E3E-48DBD3AC06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5602" y="2595164"/>
              <a:ext cx="2276281" cy="134908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Ticket: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Bus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: At bus driver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Tram: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Machine at station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Buy </a:t>
              </a: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just before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departure</a:t>
              </a: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No extra stamp required</a:t>
              </a: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9156065-F621-4098-A4BE-0F948DC16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377" y="3961758"/>
              <a:ext cx="1001043" cy="648805"/>
            </a:xfrm>
            <a:prstGeom prst="rect">
              <a:avLst/>
            </a:prstGeom>
          </p:spPr>
        </p:pic>
        <p:sp>
          <p:nvSpPr>
            <p:cNvPr id="50" name="Text Box 2">
              <a:extLst>
                <a:ext uri="{FF2B5EF4-FFF2-40B4-BE49-F238E27FC236}">
                  <a16:creationId xmlns:a16="http://schemas.microsoft.com/office/drawing/2014/main" id="{3BED4BB3-C792-4351-B40D-29F335EE52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5602" y="5687339"/>
              <a:ext cx="2131023" cy="57964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dirty="0" err="1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Deutschlandticket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is </a:t>
              </a: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valid</a:t>
              </a:r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CB8624F5-ECEE-4203-9517-4E313ECAC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1" r="19066"/>
            <a:stretch/>
          </p:blipFill>
          <p:spPr>
            <a:xfrm>
              <a:off x="7975882" y="3906314"/>
              <a:ext cx="1005184" cy="1831865"/>
            </a:xfrm>
            <a:prstGeom prst="rect">
              <a:avLst/>
            </a:prstGeom>
          </p:spPr>
        </p:pic>
        <p:sp>
          <p:nvSpPr>
            <p:cNvPr id="53" name="Text Box 2">
              <a:extLst>
                <a:ext uri="{FF2B5EF4-FFF2-40B4-BE49-F238E27FC236}">
                  <a16:creationId xmlns:a16="http://schemas.microsoft.com/office/drawing/2014/main" id="{BE428BF0-18F3-43DD-9774-6793E0E3D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4913" y="1847675"/>
              <a:ext cx="2131023" cy="56169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3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Please download</a:t>
              </a:r>
            </a:p>
            <a:p>
              <a:pPr eaLnBrk="0" fontAlgn="base" hangingPunct="0">
                <a:spcBef>
                  <a:spcPts val="30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RMVgo</a:t>
              </a:r>
              <a:endPara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D59FDEA-50AA-4E24-B14B-039EA56DF0C8}"/>
              </a:ext>
            </a:extLst>
          </p:cNvPr>
          <p:cNvGrpSpPr/>
          <p:nvPr/>
        </p:nvGrpSpPr>
        <p:grpSpPr>
          <a:xfrm>
            <a:off x="193197" y="742065"/>
            <a:ext cx="6554882" cy="5605373"/>
            <a:chOff x="193197" y="742065"/>
            <a:chExt cx="6554882" cy="560537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918AC88-20DB-4231-8305-22CF94EAB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0962" t="14883" r="10523"/>
            <a:stretch/>
          </p:blipFill>
          <p:spPr>
            <a:xfrm>
              <a:off x="193197" y="742065"/>
              <a:ext cx="6545894" cy="5605373"/>
            </a:xfrm>
            <a:prstGeom prst="rect">
              <a:avLst/>
            </a:prstGeom>
          </p:spPr>
        </p:pic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2CAA8E81-C84C-4B5F-896B-F38385E3B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197" y="2805222"/>
              <a:ext cx="1912353" cy="684803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GSI 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 City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centre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: </a:t>
              </a:r>
            </a:p>
            <a:p>
              <a:pPr algn="l">
                <a:spcBef>
                  <a:spcPts val="30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Duration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30 min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6AD947-8F4D-48C5-8491-3CCA355CD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7049" y="891145"/>
              <a:ext cx="589509" cy="41337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de-DE" sz="2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GSI</a:t>
              </a:r>
            </a:p>
          </p:txBody>
        </p: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DE2294DF-B0C3-48D3-BFAF-BA1DA2727D66}"/>
                </a:ext>
              </a:extLst>
            </p:cNvPr>
            <p:cNvCxnSpPr>
              <a:cxnSpLocks/>
            </p:cNvCxnSpPr>
            <p:nvPr/>
          </p:nvCxnSpPr>
          <p:spPr>
            <a:xfrm>
              <a:off x="5381454" y="4265812"/>
              <a:ext cx="972756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1089AD5D-1193-487A-AF77-ECAB4A19B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8378" y="5273829"/>
              <a:ext cx="3479701" cy="369332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City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Centre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main</a:t>
              </a:r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square</a:t>
              </a:r>
              <a:r>
                <a:rPr lang="de-DE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‚Luisenplatz‘)</a:t>
              </a: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A3AA5829-A0E3-464F-A192-51B140E5C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767" y="1862493"/>
              <a:ext cx="669210" cy="354324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Tram</a:t>
              </a: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62A63305-F040-4DB3-90AD-D09F9B50E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8482" y="1078573"/>
              <a:ext cx="899850" cy="369332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S-Bahn</a:t>
              </a:r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7F3A58A0-9F2E-43FB-BA68-B3D5E0BAF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2917" y="3820316"/>
              <a:ext cx="649829" cy="354324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1 km</a:t>
              </a:r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5F1589D6-F09A-47CB-BB84-D1D4542E5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9993" y="5487054"/>
              <a:ext cx="520792" cy="354324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Hbf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DD933BAC-8A49-4F0D-80C5-DC2F2D2CA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8084" y="5819719"/>
              <a:ext cx="930294" cy="442905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Hotel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0100B9D2-DFDE-4E89-82ED-17982A3CB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0784" y="5672725"/>
              <a:ext cx="274138" cy="6203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73E9C1DF-AB5E-40DD-885E-67D15B4D71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52690" y="1068307"/>
              <a:ext cx="374359" cy="0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94B206D2-1DE0-4AA9-B2E1-DCEE29946AAF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1750986" y="6041172"/>
              <a:ext cx="587098" cy="5716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D1D52535-D318-4C30-A425-68ECC0F8C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6422" y="1283378"/>
              <a:ext cx="589509" cy="354324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Bus</a:t>
              </a: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CF546FC7-6011-41E9-A882-D1150EA8007E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2222977" y="2039655"/>
              <a:ext cx="780242" cy="0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74D0BB1B-F225-43A2-BAAD-089AB52117B1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2418332" y="1263239"/>
              <a:ext cx="282840" cy="0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id="{FB96A5EF-B3AD-473B-895F-664148C95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0370" y="1474668"/>
              <a:ext cx="1808571" cy="869469"/>
            </a:xfrm>
            <a:prstGeom prst="rect">
              <a:avLst/>
            </a:prstGeom>
            <a:noFill/>
            <a:ln w="25400">
              <a:solidFill>
                <a:srgbClr val="92D050"/>
              </a:solidFill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ts val="300"/>
                </a:spcBef>
              </a:pPr>
              <a:r>
                <a:rPr lang="de-DE" sz="2400" b="1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Today:</a:t>
              </a:r>
            </a:p>
            <a:p>
              <a:pPr algn="l">
                <a:spcBef>
                  <a:spcPts val="300"/>
                </a:spcBef>
              </a:pPr>
              <a:r>
                <a:rPr lang="de-DE" sz="2400" b="1" dirty="0">
                  <a:solidFill>
                    <a:srgbClr val="92D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Bus at 18:15</a:t>
              </a:r>
            </a:p>
          </p:txBody>
        </p:sp>
        <p:sp>
          <p:nvSpPr>
            <p:cNvPr id="37" name="Rectangle 7">
              <a:extLst>
                <a:ext uri="{FF2B5EF4-FFF2-40B4-BE49-F238E27FC236}">
                  <a16:creationId xmlns:a16="http://schemas.microsoft.com/office/drawing/2014/main" id="{8E2A244F-F26E-4EB6-A305-B087BF7AD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9594" y="2389723"/>
              <a:ext cx="3000463" cy="56938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Conference Dinner,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Thursday</a:t>
              </a:r>
              <a:endParaRPr lang="de-D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ts val="0"/>
                </a:spcBef>
              </a:pPr>
              <a:r>
                <a:rPr lang="de-DE" sz="1300" dirty="0">
                  <a:latin typeface="Calibri" panose="020F0502020204030204" pitchFamily="34" charset="0"/>
                  <a:cs typeface="Calibri" panose="020F0502020204030204" pitchFamily="34" charset="0"/>
                </a:rPr>
                <a:t>Weißer Schwan, Frankfurter Landstr. 190</a:t>
              </a:r>
            </a:p>
          </p:txBody>
        </p: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7EF60871-8CB1-4A38-8792-A8C1DCCBEB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6043" y="2571935"/>
              <a:ext cx="533552" cy="0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95B9C083-39F2-48B6-864A-67FEB974A328}"/>
                </a:ext>
              </a:extLst>
            </p:cNvPr>
            <p:cNvCxnSpPr>
              <a:cxnSpLocks/>
            </p:cNvCxnSpPr>
            <p:nvPr/>
          </p:nvCxnSpPr>
          <p:spPr>
            <a:xfrm>
              <a:off x="3631721" y="1148220"/>
              <a:ext cx="386417" cy="0"/>
            </a:xfrm>
            <a:prstGeom prst="straightConnector1">
              <a:avLst/>
            </a:prstGeom>
            <a:ln w="41275">
              <a:solidFill>
                <a:srgbClr val="FFC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0303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5"/>
            <a:ext cx="8707608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Care: Modified Tram &amp; Bus Routes due to ‘</a:t>
            </a:r>
            <a:r>
              <a:rPr lang="en-US" sz="2200" b="1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Heinerfest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’ Th. from 11:00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5EC0A76-2B8C-4E5D-B0AA-F0E547359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71" y="856785"/>
            <a:ext cx="3527334" cy="198554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6F0CF53-8DF8-46ED-9D3B-6040AD14E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5" y="2989939"/>
            <a:ext cx="4800354" cy="339370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7EAFAAF-1C67-4AA5-9609-1AF73F005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8" y="892621"/>
            <a:ext cx="2826227" cy="1534238"/>
          </a:xfrm>
          <a:prstGeom prst="rect">
            <a:avLst/>
          </a:prstGeom>
        </p:spPr>
      </p:pic>
      <p:sp>
        <p:nvSpPr>
          <p:cNvPr id="42" name="Text Box 2">
            <a:extLst>
              <a:ext uri="{FF2B5EF4-FFF2-40B4-BE49-F238E27FC236}">
                <a16:creationId xmlns:a16="http://schemas.microsoft.com/office/drawing/2014/main" id="{5FB2F0FC-D4AA-4428-BD74-63813B383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538" y="4026437"/>
            <a:ext cx="1390397" cy="68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Schedule: 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See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RMVgo</a:t>
            </a:r>
            <a:endParaRPr lang="en-US" b="1" dirty="0">
              <a:solidFill>
                <a:srgbClr val="0000FF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B4EF284B-D054-4799-8207-BBA52C6328D2}"/>
              </a:ext>
            </a:extLst>
          </p:cNvPr>
          <p:cNvGrpSpPr/>
          <p:nvPr/>
        </p:nvGrpSpPr>
        <p:grpSpPr>
          <a:xfrm>
            <a:off x="6774913" y="824657"/>
            <a:ext cx="2356970" cy="5442328"/>
            <a:chOff x="6774913" y="824657"/>
            <a:chExt cx="2356970" cy="5442328"/>
          </a:xfrm>
        </p:grpSpPr>
        <p:sp>
          <p:nvSpPr>
            <p:cNvPr id="46" name="Text Box 2">
              <a:extLst>
                <a:ext uri="{FF2B5EF4-FFF2-40B4-BE49-F238E27FC236}">
                  <a16:creationId xmlns:a16="http://schemas.microsoft.com/office/drawing/2014/main" id="{3BBCDF05-C1F1-46B0-B78B-0A8E1EEF5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8585" y="824657"/>
              <a:ext cx="2131023" cy="62324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3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Public transportation:</a:t>
              </a:r>
              <a:endPara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ts val="30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Verkehrsverbund</a:t>
              </a: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RMV</a:t>
              </a:r>
            </a:p>
          </p:txBody>
        </p:sp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76C38659-8E25-49BD-BE9D-55E1400B1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72" b="37733"/>
            <a:stretch/>
          </p:blipFill>
          <p:spPr>
            <a:xfrm>
              <a:off x="6816104" y="1434683"/>
              <a:ext cx="1235136" cy="316135"/>
            </a:xfrm>
            <a:prstGeom prst="rect">
              <a:avLst/>
            </a:prstGeom>
          </p:spPr>
        </p:pic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7FFC0AE1-544D-42D5-9D84-0019D007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6000" contrast="3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54" r="25248"/>
            <a:stretch/>
          </p:blipFill>
          <p:spPr>
            <a:xfrm>
              <a:off x="8185510" y="1398321"/>
              <a:ext cx="741041" cy="1360734"/>
            </a:xfrm>
            <a:prstGeom prst="rect">
              <a:avLst/>
            </a:prstGeom>
          </p:spPr>
        </p:pic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59916239-B900-47DD-A4C5-18E820C59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5602" y="2595164"/>
              <a:ext cx="2276281" cy="134908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Ticket: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Bus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: At bus driver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Tram: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Machine at station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Buy </a:t>
              </a: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just before 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departure</a:t>
              </a: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!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No extra stamp required</a:t>
              </a: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24A3003E-461F-48C9-906C-BF8433CEB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377" y="3961758"/>
              <a:ext cx="1001043" cy="648805"/>
            </a:xfrm>
            <a:prstGeom prst="rect">
              <a:avLst/>
            </a:prstGeom>
          </p:spPr>
        </p:pic>
        <p:sp>
          <p:nvSpPr>
            <p:cNvPr id="57" name="Text Box 2">
              <a:extLst>
                <a:ext uri="{FF2B5EF4-FFF2-40B4-BE49-F238E27FC236}">
                  <a16:creationId xmlns:a16="http://schemas.microsoft.com/office/drawing/2014/main" id="{0CA9B9B4-71B7-4461-997A-CD7F8411A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5602" y="5687339"/>
              <a:ext cx="2131023" cy="57964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dirty="0" err="1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Deutschlandticket</a:t>
              </a: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eaLnBrk="0" fontAlgn="base" hangingPunct="0">
                <a:spcBef>
                  <a:spcPts val="20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is </a:t>
              </a:r>
              <a:r>
                <a:rPr lang="en-US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valid</a:t>
              </a:r>
            </a:p>
          </p:txBody>
        </p:sp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64FDF4AE-0762-4053-9259-879C5858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1" r="19066"/>
            <a:stretch/>
          </p:blipFill>
          <p:spPr>
            <a:xfrm>
              <a:off x="7975882" y="3906314"/>
              <a:ext cx="1005184" cy="1831865"/>
            </a:xfrm>
            <a:prstGeom prst="rect">
              <a:avLst/>
            </a:prstGeom>
          </p:spPr>
        </p:pic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48739522-DDFA-4BA3-85F8-D09C23B48A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4913" y="1847675"/>
              <a:ext cx="2131023" cy="56169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3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Please download</a:t>
              </a:r>
            </a:p>
            <a:p>
              <a:pPr eaLnBrk="0" fontAlgn="base" hangingPunct="0">
                <a:spcBef>
                  <a:spcPts val="30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srgbClr val="00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RMVgo</a:t>
              </a:r>
              <a:endPara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7242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5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Location Greet Hotel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052766C-987C-492F-B9D4-04EA078D5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0614" y="811760"/>
            <a:ext cx="2315415" cy="333937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Today: 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18:15 bus to hotel 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Thursday and Friday: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Start of Workshop 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1600" b="1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8:30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 Greet Hotel,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Room ‘Berlin’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Thursday: 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18:30 bus to dinner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Weißer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Schwan, </a:t>
            </a:r>
          </a:p>
          <a:p>
            <a:pPr eaLnBrk="0" fontAlgn="base" hangingPunct="0">
              <a:spcBef>
                <a:spcPts val="3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Frankfurter Landstraße 190, individual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return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tram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429E4E5F-C2A8-4957-8237-A955A2FB6F08}"/>
              </a:ext>
            </a:extLst>
          </p:cNvPr>
          <p:cNvGrpSpPr/>
          <p:nvPr/>
        </p:nvGrpSpPr>
        <p:grpSpPr>
          <a:xfrm>
            <a:off x="252000" y="821262"/>
            <a:ext cx="6435543" cy="4136016"/>
            <a:chOff x="393042" y="2040467"/>
            <a:chExt cx="6435543" cy="4136016"/>
          </a:xfrm>
        </p:grpSpPr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B8A2A6A7-8EA8-4276-954A-2C0DA8B6F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577" t="16346"/>
            <a:stretch/>
          </p:blipFill>
          <p:spPr>
            <a:xfrm>
              <a:off x="393042" y="2040467"/>
              <a:ext cx="6414035" cy="4136016"/>
            </a:xfrm>
            <a:prstGeom prst="rect">
              <a:avLst/>
            </a:prstGeom>
          </p:spPr>
        </p:pic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CBC71539-7E57-4D96-BC3C-E2FD156EC442}"/>
                </a:ext>
              </a:extLst>
            </p:cNvPr>
            <p:cNvCxnSpPr>
              <a:cxnSpLocks/>
            </p:cNvCxnSpPr>
            <p:nvPr/>
          </p:nvCxnSpPr>
          <p:spPr>
            <a:xfrm>
              <a:off x="5826474" y="5289584"/>
              <a:ext cx="858582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7">
              <a:extLst>
                <a:ext uri="{FF2B5EF4-FFF2-40B4-BE49-F238E27FC236}">
                  <a16:creationId xmlns:a16="http://schemas.microsoft.com/office/drawing/2014/main" id="{5224898D-3A89-486D-8DDD-3CA0B74E7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323" y="3288183"/>
              <a:ext cx="1255262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City </a:t>
              </a:r>
              <a:r>
                <a:rPr lang="de-DE" dirty="0" err="1">
                  <a:latin typeface="Calibri" panose="020F0502020204030204" pitchFamily="34" charset="0"/>
                  <a:cs typeface="Calibri" panose="020F0502020204030204" pitchFamily="34" charset="0"/>
                </a:rPr>
                <a:t>centre</a:t>
              </a: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, Luisenplatz</a:t>
              </a:r>
            </a:p>
          </p:txBody>
        </p:sp>
        <p:sp>
          <p:nvSpPr>
            <p:cNvPr id="61" name="Rectangle 7">
              <a:extLst>
                <a:ext uri="{FF2B5EF4-FFF2-40B4-BE49-F238E27FC236}">
                  <a16:creationId xmlns:a16="http://schemas.microsoft.com/office/drawing/2014/main" id="{803DF417-2F71-4395-9416-26D134A0A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42" y="3105834"/>
              <a:ext cx="1634369" cy="646331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Hauptbahnhof</a:t>
              </a:r>
            </a:p>
            <a:p>
              <a:pPr>
                <a:spcBef>
                  <a:spcPts val="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S-Bahn S3</a:t>
              </a:r>
            </a:p>
          </p:txBody>
        </p:sp>
        <p:sp>
          <p:nvSpPr>
            <p:cNvPr id="63" name="Rectangle 7">
              <a:extLst>
                <a:ext uri="{FF2B5EF4-FFF2-40B4-BE49-F238E27FC236}">
                  <a16:creationId xmlns:a16="http://schemas.microsoft.com/office/drawing/2014/main" id="{C048EDEB-C753-4FD4-880B-E55128447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7855" y="4791921"/>
              <a:ext cx="795821" cy="369332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300"/>
                </a:spcBef>
              </a:pPr>
              <a:r>
                <a:rPr lang="de-DE" dirty="0">
                  <a:latin typeface="Calibri" panose="020F0502020204030204" pitchFamily="34" charset="0"/>
                  <a:cs typeface="Calibri" panose="020F0502020204030204" pitchFamily="34" charset="0"/>
                </a:rPr>
                <a:t>500 m</a:t>
              </a:r>
            </a:p>
          </p:txBody>
        </p:sp>
        <p:sp>
          <p:nvSpPr>
            <p:cNvPr id="65" name="Rectangle 7">
              <a:extLst>
                <a:ext uri="{FF2B5EF4-FFF2-40B4-BE49-F238E27FC236}">
                  <a16:creationId xmlns:a16="http://schemas.microsoft.com/office/drawing/2014/main" id="{CACC40A0-0906-45CD-AE98-79E2E6B32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921" y="4413132"/>
              <a:ext cx="2386836" cy="109260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200"/>
                </a:spcBef>
              </a:pPr>
              <a:r>
                <a:rPr lang="de-DE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Greet</a:t>
              </a:r>
              <a:r>
                <a:rPr lang="de-DE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Hotel</a:t>
              </a:r>
            </a:p>
            <a:p>
              <a:pPr>
                <a:spcBef>
                  <a:spcPts val="200"/>
                </a:spcBef>
              </a:pPr>
              <a:r>
                <a:rPr lang="en-GB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Hilpertstraße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 27</a:t>
              </a:r>
            </a:p>
            <a:p>
              <a:pPr>
                <a:spcBef>
                  <a:spcPts val="200"/>
                </a:spcBef>
              </a:pP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Bus ’K’ only up to 20:00</a:t>
              </a:r>
            </a:p>
          </p:txBody>
        </p:sp>
        <p:cxnSp>
          <p:nvCxnSpPr>
            <p:cNvPr id="66" name="Gerade Verbindung mit Pfeil 65">
              <a:extLst>
                <a:ext uri="{FF2B5EF4-FFF2-40B4-BE49-F238E27FC236}">
                  <a16:creationId xmlns:a16="http://schemas.microsoft.com/office/drawing/2014/main" id="{08210743-40AE-4653-B9ED-30DAC22E0D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14857" y="5276137"/>
              <a:ext cx="907064" cy="0"/>
            </a:xfrm>
            <a:prstGeom prst="straightConnector1">
              <a:avLst/>
            </a:prstGeom>
            <a:ln w="666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F9ECC4BA-96C3-498B-A114-B25393CEE17C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 flipV="1">
              <a:off x="2027411" y="3414446"/>
              <a:ext cx="413310" cy="14554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AEF0F47D-DF5D-4CB6-8571-1F8F404D0E97}"/>
                </a:ext>
              </a:extLst>
            </p:cNvPr>
            <p:cNvCxnSpPr>
              <a:cxnSpLocks/>
              <a:stCxn id="60" idx="1"/>
            </p:cNvCxnSpPr>
            <p:nvPr/>
          </p:nvCxnSpPr>
          <p:spPr>
            <a:xfrm flipH="1">
              <a:off x="5235575" y="3611349"/>
              <a:ext cx="337748" cy="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Grafik 68">
            <a:extLst>
              <a:ext uri="{FF2B5EF4-FFF2-40B4-BE49-F238E27FC236}">
                <a16:creationId xmlns:a16="http://schemas.microsoft.com/office/drawing/2014/main" id="{27A810EA-AE9B-42DA-B12C-70EEE629D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838"/>
          <a:stretch/>
        </p:blipFill>
        <p:spPr>
          <a:xfrm>
            <a:off x="2350479" y="4957277"/>
            <a:ext cx="2177934" cy="1647197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97C1C8DF-4D8F-44E0-870C-2CB85E949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9" y="4957277"/>
            <a:ext cx="2177934" cy="163345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FA04503C-EF92-4DA9-9A63-4864E4704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01" y="4960073"/>
            <a:ext cx="2173259" cy="162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545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2000" y="180005"/>
            <a:ext cx="7924800" cy="43088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Guided Tour today 16:15: Safety Instruction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0C33B835-BECE-414F-9339-805686B1D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68" y="942005"/>
            <a:ext cx="8798010" cy="504753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Please obey the following rule for the guide tour: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Six groups are available: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Please distributed related to the color code on your batch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Stay within your group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 case you lost your group: Please come to the lecture hall !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Follow the instruction of the group guide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2000" b="1" u="sng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touch anything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Stay within the path; some locations marked by yellow strips on the floor 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Watch your head &amp; steps, there might be noise etc. 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Stay within the foreseen time schedule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bus to the Greet Hotel leave at 18:15 (sharp) in front of the lecture hall</a:t>
            </a:r>
          </a:p>
        </p:txBody>
      </p:sp>
    </p:spTree>
    <p:extLst>
      <p:ext uri="{BB962C8B-B14F-4D97-AF65-F5344CB8AC3E}">
        <p14:creationId xmlns:p14="http://schemas.microsoft.com/office/powerpoint/2010/main" val="344414735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0729B553-2DD9-4087-8924-375DB023D8B8}"/>
              </a:ext>
            </a:extLst>
          </p:cNvPr>
          <p:cNvSpPr txBox="1"/>
          <p:nvPr/>
        </p:nvSpPr>
        <p:spPr>
          <a:xfrm>
            <a:off x="3327453" y="3771269"/>
            <a:ext cx="206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03. – 05. Juli 2024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8F2771B-977C-4DBD-B28A-89E961AC1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790" y="3154404"/>
            <a:ext cx="3377477" cy="664522"/>
          </a:xfrm>
          <a:prstGeom prst="rect">
            <a:avLst/>
          </a:prstGeom>
          <a:ln>
            <a:noFill/>
          </a:ln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02593F5-0B94-421F-9918-38CC040DF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34" y="4263198"/>
            <a:ext cx="2386186" cy="115834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CA2244C-3666-4576-80DF-7FB6C8ECD2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 t="797" r="4490" b="-797"/>
          <a:stretch/>
        </p:blipFill>
        <p:spPr>
          <a:xfrm>
            <a:off x="5726025" y="4101644"/>
            <a:ext cx="1077685" cy="81931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CAFED90-2D76-47AB-A18F-97130F497665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-803" r="9615" b="803"/>
          <a:stretch/>
        </p:blipFill>
        <p:spPr>
          <a:xfrm>
            <a:off x="2378272" y="2111044"/>
            <a:ext cx="813062" cy="8136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6259EA4-2832-4888-905D-0D8C5B0AC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97" y="1563373"/>
            <a:ext cx="2046034" cy="136402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CBBF899-9454-416A-B8B2-0C2565CADE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43" y="3079102"/>
            <a:ext cx="1222689" cy="81512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8B8F842-B31B-4418-B403-688267CEBF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43" y="4048686"/>
            <a:ext cx="1084826" cy="81770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4D6AECE-FAF4-4CDE-BC09-4903DF521A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25" y="3055402"/>
            <a:ext cx="1222689" cy="815126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05E27E5-7A34-452E-BE7C-352B026169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94" y="2109518"/>
            <a:ext cx="815126" cy="815126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6B5FFB91-1ECB-47FC-AE6A-D1AC72EDB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68" y="942005"/>
            <a:ext cx="8798010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99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Welcome in Darmstadt to the 12</a:t>
            </a:r>
            <a:r>
              <a:rPr lang="en-US" sz="2400" b="1" baseline="30000" dirty="0">
                <a:solidFill>
                  <a:srgbClr val="FF99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400" b="1" dirty="0">
                <a:solidFill>
                  <a:srgbClr val="FF99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ARD-ST3 Workshop 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57C827F5-23B3-48EB-9247-E2E546A49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95" y="5556133"/>
            <a:ext cx="8798010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99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Good discussions and enjoy the Workshop!</a:t>
            </a:r>
          </a:p>
        </p:txBody>
      </p:sp>
    </p:spTree>
    <p:extLst>
      <p:ext uri="{BB962C8B-B14F-4D97-AF65-F5344CB8AC3E}">
        <p14:creationId xmlns:p14="http://schemas.microsoft.com/office/powerpoint/2010/main" val="2233128999"/>
      </p:ext>
    </p:extLst>
  </p:cSld>
  <p:clrMapOvr>
    <a:masterClrMapping/>
  </p:clrMapOvr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Microsoft Office PowerPoint</Application>
  <PresentationFormat>Bildschirmpräsentation (4:3)</PresentationFormat>
  <Paragraphs>124</Paragraphs>
  <Slides>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Wingdings</vt:lpstr>
      <vt:lpstr>gsi-folienmaster-2014-II</vt:lpstr>
      <vt:lpstr>1_gsi-folienmaster-2014-II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Forck, Peter Dr.</dc:creator>
  <cp:lastModifiedBy>Forck, Peter Dr.</cp:lastModifiedBy>
  <cp:revision>98</cp:revision>
  <cp:lastPrinted>2024-06-28T09:22:48Z</cp:lastPrinted>
  <dcterms:created xsi:type="dcterms:W3CDTF">2024-06-17T15:58:28Z</dcterms:created>
  <dcterms:modified xsi:type="dcterms:W3CDTF">2024-07-02T12:58:33Z</dcterms:modified>
</cp:coreProperties>
</file>