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2"/>
  </p:notesMasterIdLst>
  <p:sldIdLst>
    <p:sldId id="257" r:id="rId2"/>
    <p:sldId id="326" r:id="rId3"/>
    <p:sldId id="338" r:id="rId4"/>
    <p:sldId id="362" r:id="rId5"/>
    <p:sldId id="328" r:id="rId6"/>
    <p:sldId id="343" r:id="rId7"/>
    <p:sldId id="355" r:id="rId8"/>
    <p:sldId id="350" r:id="rId9"/>
    <p:sldId id="351" r:id="rId10"/>
    <p:sldId id="346" r:id="rId11"/>
    <p:sldId id="348" r:id="rId12"/>
    <p:sldId id="353" r:id="rId13"/>
    <p:sldId id="356" r:id="rId14"/>
    <p:sldId id="359" r:id="rId15"/>
    <p:sldId id="332" r:id="rId16"/>
    <p:sldId id="360" r:id="rId17"/>
    <p:sldId id="334" r:id="rId18"/>
    <p:sldId id="345" r:id="rId19"/>
    <p:sldId id="352" r:id="rId20"/>
    <p:sldId id="327" r:id="rId21"/>
    <p:sldId id="358" r:id="rId22"/>
    <p:sldId id="271" r:id="rId23"/>
    <p:sldId id="322" r:id="rId24"/>
    <p:sldId id="329" r:id="rId25"/>
    <p:sldId id="349" r:id="rId26"/>
    <p:sldId id="319" r:id="rId27"/>
    <p:sldId id="320" r:id="rId28"/>
    <p:sldId id="357" r:id="rId29"/>
    <p:sldId id="336" r:id="rId30"/>
    <p:sldId id="361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mczyk, Raffael" initials="NR" lastIdx="2" clrIdx="0">
    <p:extLst>
      <p:ext uri="{19B8F6BF-5375-455C-9EA6-DF929625EA0E}">
        <p15:presenceInfo xmlns:p15="http://schemas.microsoft.com/office/powerpoint/2012/main" userId="S-1-5-21-1708537768-1993962763-2147125875-480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F0"/>
    <a:srgbClr val="C4C3FB"/>
    <a:srgbClr val="005A9A"/>
    <a:srgbClr val="005AA0"/>
    <a:srgbClr val="F0781E"/>
    <a:srgbClr val="E6007E"/>
    <a:srgbClr val="F5B891"/>
    <a:srgbClr val="7EABCB"/>
    <a:srgbClr val="EE7326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6021" autoAdjust="0"/>
  </p:normalViewPr>
  <p:slideViewPr>
    <p:cSldViewPr snapToGrid="0">
      <p:cViewPr varScale="1">
        <p:scale>
          <a:sx n="71" d="100"/>
          <a:sy n="71" d="100"/>
        </p:scale>
        <p:origin x="58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44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48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419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25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303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857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394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83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694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655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95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74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524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455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609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148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525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113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595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073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532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7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48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99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80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1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96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25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F7CD036-ED6C-4ECF-9230-9F954A24C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423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3158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1409700"/>
            <a:ext cx="11376000" cy="5152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1" y="6187441"/>
            <a:ext cx="8709000" cy="197317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5F965800-EC66-4256-A2B9-6F514E0D63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423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58792609-4929-4ECD-98A4-64618D34E4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3158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7F16462-43AC-4369-B784-9087FA5BE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293078"/>
            <a:ext cx="11376000" cy="626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2" y="6187441"/>
            <a:ext cx="8786496" cy="18929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2906606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463147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57E734-8DBE-47CE-94F7-8E7E9694F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50" y="421513"/>
            <a:ext cx="1810516" cy="7437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04.07.2024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04.07.2024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E2BBD6BF-7910-48C7-BC5B-D3F3BACCD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01142CDC-0FF1-4F93-A609-E3A4A263A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04.07.2024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6BB26055-2A6A-48FB-BDD8-76CA4A52F20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BC7C8351-B0D1-4526-99A8-C5A15539A9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title master 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04.07.2024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807" y="6308727"/>
            <a:ext cx="6142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7335" y="6308727"/>
            <a:ext cx="45296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6267768"/>
            <a:ext cx="919040" cy="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  <p:sldLayoutId id="2147483699" r:id="rId6"/>
    <p:sldLayoutId id="214748370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ultrafast electron scattering activities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US" sz="2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Raffael </a:t>
            </a:r>
            <a:r>
              <a:rPr lang="en-US" sz="20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Niemczyk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rtl="0" eaLnBrk="1" latinLnBrk="0" hangingPunct="1"/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Institute of </a:t>
            </a:r>
            <a:r>
              <a:rPr lang="en-US" sz="10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Radiation Physics 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· FWKE · Raffael </a:t>
            </a:r>
            <a:r>
              <a:rPr lang="en-US" sz="10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Niemczyk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· r.niemczyk@hzdr.de · www.hzdr.de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5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REGAE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280959" cy="4641240"/>
          </a:xfrm>
        </p:spPr>
        <p:txBody>
          <a:bodyPr/>
          <a:lstStyle/>
          <a:p>
            <a:pPr lvl="2"/>
            <a:r>
              <a:rPr lang="en-US" dirty="0"/>
              <a:t>Initially developed as X-FEL detector</a:t>
            </a:r>
          </a:p>
          <a:p>
            <a:pPr lvl="3"/>
            <a:r>
              <a:rPr lang="en-US" dirty="0"/>
              <a:t>Detector group at PSI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Direct electron detection</a:t>
            </a:r>
          </a:p>
          <a:p>
            <a:pPr lvl="3"/>
            <a:r>
              <a:rPr lang="en-US" dirty="0"/>
              <a:t>Characterized at CLARA [1]</a:t>
            </a:r>
          </a:p>
          <a:p>
            <a:pPr lvl="3"/>
            <a:r>
              <a:rPr lang="en-US" dirty="0"/>
              <a:t>Integrating detector</a:t>
            </a:r>
          </a:p>
          <a:p>
            <a:pPr lvl="3"/>
            <a:r>
              <a:rPr lang="en-US" dirty="0"/>
              <a:t>High dynamic range (3 gain steps)</a:t>
            </a:r>
          </a:p>
          <a:p>
            <a:pPr lvl="3"/>
            <a:r>
              <a:rPr lang="en-US" dirty="0"/>
              <a:t>~10% absorption at 3 MeV</a:t>
            </a:r>
          </a:p>
          <a:p>
            <a:pPr lvl="3"/>
            <a:r>
              <a:rPr lang="en-US" dirty="0"/>
              <a:t>Gate function for dark current suppression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&gt;10 times higher signal-to-noise ration that scintillator screen based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Jungfrau 1M detector for direct electron detection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EB34C8-6B99-4B1D-B84E-A86FF6C2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07" y="1520825"/>
            <a:ext cx="4903694" cy="424391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17CFC41-5103-4E0C-8EAB-D4D5F7024E5D}"/>
              </a:ext>
            </a:extLst>
          </p:cNvPr>
          <p:cNvSpPr txBox="1"/>
          <p:nvPr/>
        </p:nvSpPr>
        <p:spPr>
          <a:xfrm>
            <a:off x="7840547" y="5885158"/>
            <a:ext cx="39450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[1] E. </a:t>
            </a:r>
            <a:r>
              <a:rPr lang="de-DE" sz="1500" dirty="0" err="1"/>
              <a:t>Fröjdh</a:t>
            </a:r>
            <a:r>
              <a:rPr lang="de-DE" sz="1500" dirty="0"/>
              <a:t> et al., JINST 17 C12004 (2022)</a:t>
            </a:r>
          </a:p>
        </p:txBody>
      </p:sp>
    </p:spTree>
    <p:extLst>
      <p:ext uri="{BB962C8B-B14F-4D97-AF65-F5344CB8AC3E}">
        <p14:creationId xmlns:p14="http://schemas.microsoft.com/office/powerpoint/2010/main" val="3930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REGAE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729194" cy="4641240"/>
          </a:xfrm>
        </p:spPr>
        <p:txBody>
          <a:bodyPr/>
          <a:lstStyle/>
          <a:p>
            <a:pPr lvl="2"/>
            <a:r>
              <a:rPr lang="en-US" dirty="0"/>
              <a:t>Fully UHV compatible</a:t>
            </a:r>
          </a:p>
          <a:p>
            <a:pPr lvl="2"/>
            <a:r>
              <a:rPr lang="en-US" dirty="0"/>
              <a:t>High-precision rotation axis</a:t>
            </a:r>
          </a:p>
          <a:p>
            <a:pPr lvl="3"/>
            <a:r>
              <a:rPr lang="en-US" dirty="0"/>
              <a:t>Full 360 degree rotation</a:t>
            </a:r>
          </a:p>
          <a:p>
            <a:pPr lvl="3"/>
            <a:r>
              <a:rPr lang="en-US" dirty="0"/>
              <a:t>Angular resolution: 0.0001 degree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Centering stage:</a:t>
            </a:r>
          </a:p>
          <a:p>
            <a:pPr lvl="3"/>
            <a:r>
              <a:rPr lang="en-US" dirty="0"/>
              <a:t>12 mm travel range in 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endParaRPr lang="en-US" i="1" dirty="0"/>
          </a:p>
          <a:p>
            <a:pPr lvl="3"/>
            <a:r>
              <a:rPr lang="en-US" dirty="0"/>
              <a:t>Positioning accuracy of 1 µm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Upgrade plans:</a:t>
            </a:r>
          </a:p>
          <a:p>
            <a:pPr lvl="3"/>
            <a:r>
              <a:rPr lang="en-US" dirty="0"/>
              <a:t>Cryogenic sample cooling</a:t>
            </a:r>
          </a:p>
          <a:p>
            <a:pPr lvl="3"/>
            <a:r>
              <a:rPr lang="en-US" dirty="0"/>
              <a:t>Robotic sample loading through load-lock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Goniometer in sample chamber: e-Roadrunner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0CCD5B-01D9-4AE4-82D1-742F150F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68" y="1523279"/>
            <a:ext cx="4754034" cy="46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REGAE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Pumping possible with THz, IR, VIS, UV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89B225-9A00-464F-BF1B-43057269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6" y="1535723"/>
            <a:ext cx="5393429" cy="42644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6FA4333-BAF9-40F7-B0AE-A28C23EB6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083" y="1520825"/>
            <a:ext cx="4806518" cy="35805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95FFE91-29D3-4E2C-B74A-78C59F3012EE}"/>
              </a:ext>
            </a:extLst>
          </p:cNvPr>
          <p:cNvSpPr txBox="1"/>
          <p:nvPr/>
        </p:nvSpPr>
        <p:spPr>
          <a:xfrm>
            <a:off x="7137366" y="5223724"/>
            <a:ext cx="46482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/>
              <a:t>3 MeV </a:t>
            </a:r>
            <a:r>
              <a:rPr lang="de-DE" sz="1500" dirty="0" err="1"/>
              <a:t>electron</a:t>
            </a:r>
            <a:r>
              <a:rPr lang="de-DE" sz="1500" dirty="0"/>
              <a:t> </a:t>
            </a:r>
            <a:r>
              <a:rPr lang="de-DE" sz="1500" dirty="0" err="1"/>
              <a:t>diffraction</a:t>
            </a:r>
            <a:r>
              <a:rPr lang="de-DE" sz="1500" dirty="0"/>
              <a:t> </a:t>
            </a:r>
            <a:r>
              <a:rPr lang="de-DE" sz="1500" dirty="0" err="1"/>
              <a:t>pattern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a TaS</a:t>
            </a:r>
            <a:r>
              <a:rPr lang="de-DE" sz="1500" baseline="-25000" dirty="0"/>
              <a:t>2</a:t>
            </a:r>
            <a:r>
              <a:rPr lang="de-DE" sz="1500" dirty="0"/>
              <a:t> sample, </a:t>
            </a:r>
            <a:r>
              <a:rPr lang="de-DE" sz="1500" dirty="0" err="1"/>
              <a:t>recorded</a:t>
            </a:r>
            <a:r>
              <a:rPr lang="de-DE" sz="1500" dirty="0"/>
              <a:t> at REGAE, </a:t>
            </a:r>
            <a:r>
              <a:rPr lang="de-DE" sz="1500" dirty="0" err="1"/>
              <a:t>showing</a:t>
            </a:r>
            <a:r>
              <a:rPr lang="de-DE" sz="1500" dirty="0"/>
              <a:t> </a:t>
            </a:r>
            <a:r>
              <a:rPr lang="de-DE" sz="1500" dirty="0" err="1"/>
              <a:t>superlattice</a:t>
            </a:r>
            <a:r>
              <a:rPr lang="de-DE" sz="1500" dirty="0"/>
              <a:t> </a:t>
            </a:r>
            <a:r>
              <a:rPr lang="de-DE" sz="1500" dirty="0" err="1"/>
              <a:t>reflections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a </a:t>
            </a:r>
            <a:r>
              <a:rPr lang="de-DE" sz="1500" dirty="0" err="1"/>
              <a:t>charge</a:t>
            </a:r>
            <a:r>
              <a:rPr lang="de-DE" sz="1500" dirty="0"/>
              <a:t> </a:t>
            </a:r>
            <a:r>
              <a:rPr lang="de-DE" sz="1500" dirty="0" err="1"/>
              <a:t>density</a:t>
            </a:r>
            <a:r>
              <a:rPr lang="de-DE" sz="1500" dirty="0"/>
              <a:t> </a:t>
            </a:r>
            <a:r>
              <a:rPr lang="de-DE" sz="1500" dirty="0" err="1"/>
              <a:t>wave</a:t>
            </a:r>
            <a:endParaRPr lang="de-DE" sz="15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AEFD7A7-26D4-4479-BC97-8B5F3CD05442}"/>
              </a:ext>
            </a:extLst>
          </p:cNvPr>
          <p:cNvSpPr/>
          <p:nvPr/>
        </p:nvSpPr>
        <p:spPr>
          <a:xfrm rot="5577991">
            <a:off x="6083051" y="3272868"/>
            <a:ext cx="374532" cy="491565"/>
          </a:xfrm>
          <a:prstGeom prst="triangle">
            <a:avLst/>
          </a:prstGeom>
          <a:solidFill>
            <a:srgbClr val="C4C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9DAB7155-3F91-4D96-81BF-542A406C71A7}"/>
              </a:ext>
            </a:extLst>
          </p:cNvPr>
          <p:cNvSpPr/>
          <p:nvPr/>
        </p:nvSpPr>
        <p:spPr>
          <a:xfrm rot="5577991">
            <a:off x="3573991" y="3219668"/>
            <a:ext cx="201864" cy="209968"/>
          </a:xfrm>
          <a:prstGeom prst="triangle">
            <a:avLst/>
          </a:prstGeom>
          <a:solidFill>
            <a:srgbClr val="C4C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4F2047-3D44-448D-B0C5-3DC5DFA2E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555" y="4645443"/>
            <a:ext cx="8398390" cy="15742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C2E580-107A-48F2-9A11-9995C80B6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332" y="1529791"/>
            <a:ext cx="7134419" cy="26656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</a:rPr>
              <a:t>SEALab</a:t>
            </a:r>
            <a:r>
              <a:rPr lang="de-DE" dirty="0">
                <a:effectLst/>
                <a:latin typeface="Arial" panose="020B0604020202020204" pitchFamily="34" charset="0"/>
              </a:rPr>
              <a:t> at HZB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3959244" cy="4641240"/>
          </a:xfrm>
        </p:spPr>
        <p:txBody>
          <a:bodyPr/>
          <a:lstStyle/>
          <a:p>
            <a:pPr lvl="2"/>
            <a:r>
              <a:rPr lang="en-US" dirty="0"/>
              <a:t>Beamline for </a:t>
            </a:r>
            <a:r>
              <a:rPr lang="en-US" b="1" dirty="0">
                <a:solidFill>
                  <a:schemeClr val="tx2"/>
                </a:solidFill>
              </a:rPr>
              <a:t>diffraction &amp; imaging</a:t>
            </a:r>
          </a:p>
          <a:p>
            <a:pPr lvl="3"/>
            <a:r>
              <a:rPr lang="en-US" dirty="0"/>
              <a:t>Optics developed</a:t>
            </a:r>
          </a:p>
          <a:p>
            <a:pPr lvl="3"/>
            <a:r>
              <a:rPr lang="en-US" dirty="0"/>
              <a:t>Partners on-site/close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SRF gun prepared</a:t>
            </a:r>
          </a:p>
          <a:p>
            <a:pPr lvl="3"/>
            <a:r>
              <a:rPr lang="en-US" dirty="0"/>
              <a:t>Conditioning started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First beam planned </a:t>
            </a:r>
            <a:r>
              <a:rPr lang="en-US" b="1" dirty="0">
                <a:solidFill>
                  <a:schemeClr val="tx2"/>
                </a:solidFill>
              </a:rPr>
              <a:t>Oct./Nov.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Superconducting Electron Accelerator Laboratory</a:t>
            </a:r>
            <a:endParaRPr lang="de-DE" dirty="0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0D2A231D-B80C-4EA5-A0DF-734BB0D09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29367"/>
              </p:ext>
            </p:extLst>
          </p:nvPr>
        </p:nvGraphicFramePr>
        <p:xfrm>
          <a:off x="8865353" y="4095826"/>
          <a:ext cx="2927986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1643">
                  <a:extLst>
                    <a:ext uri="{9D8B030D-6E8A-4147-A177-3AD203B41FA5}">
                      <a16:colId xmlns:a16="http://schemas.microsoft.com/office/drawing/2014/main" val="1011132272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57840330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Beam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1 – 3.5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711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Max. </a:t>
                      </a:r>
                      <a:r>
                        <a:rPr lang="de-DE" sz="1400" b="0" dirty="0" err="1"/>
                        <a:t>avg</a:t>
                      </a:r>
                      <a:r>
                        <a:rPr lang="de-DE" sz="1400" b="0" dirty="0"/>
                        <a:t>. </a:t>
                      </a:r>
                      <a:r>
                        <a:rPr lang="de-DE" sz="1400" b="0" dirty="0" err="1"/>
                        <a:t>current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2.5 µA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257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charge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&gt; 50 </a:t>
                      </a:r>
                      <a:r>
                        <a:rPr lang="de-DE" sz="1400" b="0" dirty="0" err="1"/>
                        <a:t>fC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1299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RF </a:t>
                      </a:r>
                      <a:r>
                        <a:rPr lang="de-DE" sz="1400" b="0" dirty="0" err="1"/>
                        <a:t>frequency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1.3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804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RMS </a:t>
                      </a:r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length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0.02 – 2 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4341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Trans. </a:t>
                      </a:r>
                      <a:r>
                        <a:rPr lang="de-DE" sz="1400" b="0" dirty="0" err="1"/>
                        <a:t>emittance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30 </a:t>
                      </a:r>
                      <a:r>
                        <a:rPr lang="de-DE" sz="1400" b="0" dirty="0" err="1"/>
                        <a:t>nm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96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2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</a:rPr>
              <a:t>SEALab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3963147" cy="4641240"/>
          </a:xfrm>
        </p:spPr>
        <p:txBody>
          <a:bodyPr/>
          <a:lstStyle/>
          <a:p>
            <a:pPr lvl="2"/>
            <a:r>
              <a:rPr lang="en-US" dirty="0"/>
              <a:t>Flexible accelerator &amp; magnet system</a:t>
            </a:r>
          </a:p>
          <a:p>
            <a:pPr lvl="3"/>
            <a:r>
              <a:rPr lang="en-US" b="1" dirty="0">
                <a:solidFill>
                  <a:schemeClr val="tx2"/>
                </a:solidFill>
              </a:rPr>
              <a:t>SRF gun &amp; 3 booster cavities</a:t>
            </a: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lvl="2"/>
            <a:r>
              <a:rPr lang="en-US" dirty="0"/>
              <a:t>Allows strong bunch compression</a:t>
            </a:r>
          </a:p>
          <a:p>
            <a:pPr lvl="2"/>
            <a:r>
              <a:rPr lang="en-US" dirty="0"/>
              <a:t>Allows jitter/TOF reduction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Magnets allows quick change between imaging &amp; diffraction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Excellent setup for tests of b</a:t>
            </a:r>
            <a:r>
              <a:rPr lang="en-US" b="1" dirty="0">
                <a:solidFill>
                  <a:schemeClr val="tx2"/>
                </a:solidFill>
              </a:rPr>
              <a:t>eam dynamics, instrumentation, controls, &amp; synchronization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Superconducting Electron Accelerator Laboratory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90CE0FA-DEF2-4C60-8C07-4442281D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1" y="4089507"/>
            <a:ext cx="6939430" cy="21626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7E5123A-5E5E-4A1B-95C6-E6294AC4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760" y="656809"/>
            <a:ext cx="3198840" cy="33160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9293767-1050-4D97-8462-C3BF6D5DC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41" y="1461358"/>
            <a:ext cx="3653780" cy="22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DALI at HZDR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Dresden Advanced Light Infrastructure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36DBFEA-AC93-4CF5-8265-FE3861A55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7" y="2743200"/>
            <a:ext cx="9359693" cy="34783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DC8857F-DABB-495C-B02F-AA1732DFF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1" y="482752"/>
            <a:ext cx="3403602" cy="233248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CF561C-53F7-495E-9081-C068E14E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3959244" cy="4641240"/>
          </a:xfrm>
        </p:spPr>
        <p:txBody>
          <a:bodyPr/>
          <a:lstStyle/>
          <a:p>
            <a:pPr lvl="2"/>
            <a:r>
              <a:rPr lang="en-US" dirty="0"/>
              <a:t>DALI: Follow-up facility for ELBE</a:t>
            </a:r>
          </a:p>
          <a:p>
            <a:pPr lvl="3"/>
            <a:r>
              <a:rPr lang="en-US" b="1" dirty="0">
                <a:solidFill>
                  <a:schemeClr val="tx2"/>
                </a:solidFill>
              </a:rPr>
              <a:t>Several THz sources</a:t>
            </a:r>
          </a:p>
          <a:p>
            <a:pPr lvl="3"/>
            <a:r>
              <a:rPr lang="en-US" b="1" dirty="0">
                <a:solidFill>
                  <a:schemeClr val="tx2"/>
                </a:solidFill>
              </a:rPr>
              <a:t>Positron sources</a:t>
            </a:r>
          </a:p>
          <a:p>
            <a:pPr lvl="3"/>
            <a:r>
              <a:rPr lang="en-US" b="1" dirty="0">
                <a:solidFill>
                  <a:schemeClr val="tx2"/>
                </a:solidFill>
              </a:rPr>
              <a:t>MeV UED</a:t>
            </a:r>
          </a:p>
        </p:txBody>
      </p:sp>
    </p:spTree>
    <p:extLst>
      <p:ext uri="{BB962C8B-B14F-4D97-AF65-F5344CB8AC3E}">
        <p14:creationId xmlns:p14="http://schemas.microsoft.com/office/powerpoint/2010/main" val="40402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MeV UED at HZDR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11087099" cy="4641240"/>
          </a:xfrm>
        </p:spPr>
        <p:txBody>
          <a:bodyPr/>
          <a:lstStyle/>
          <a:p>
            <a:pPr lvl="2"/>
            <a:r>
              <a:rPr lang="en-US" dirty="0"/>
              <a:t>THz &amp; positron user facility </a:t>
            </a:r>
            <a:r>
              <a:rPr lang="en-US" b="1" dirty="0">
                <a:solidFill>
                  <a:schemeClr val="tx2"/>
                </a:solidFill>
              </a:rPr>
              <a:t>DALI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b="1" dirty="0">
                <a:solidFill>
                  <a:schemeClr val="tx2"/>
                </a:solidFill>
              </a:rPr>
              <a:t>MeV UED instrument at DALI</a:t>
            </a:r>
          </a:p>
          <a:p>
            <a:pPr lvl="3"/>
            <a:r>
              <a:rPr lang="en-US" dirty="0"/>
              <a:t>SRF Gun as electron source</a:t>
            </a:r>
          </a:p>
          <a:p>
            <a:pPr lvl="3"/>
            <a:r>
              <a:rPr lang="en-US" dirty="0"/>
              <a:t>Probe lattice in superconducting states</a:t>
            </a:r>
          </a:p>
          <a:p>
            <a:pPr lvl="3"/>
            <a:r>
              <a:rPr lang="en-US" dirty="0"/>
              <a:t>Addition: Liquid &amp; gas-phase experiments</a:t>
            </a:r>
          </a:p>
          <a:p>
            <a:pPr lvl="3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Dresden Advanced Light Infrastructure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F9324D-4ADC-48B3-9B97-09C047ED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860" y="1529790"/>
            <a:ext cx="2607658" cy="3686294"/>
          </a:xfrm>
          <a:prstGeom prst="rect">
            <a:avLst/>
          </a:prstGeom>
          <a:ln w="25400">
            <a:noFill/>
          </a:ln>
          <a:effectLst>
            <a:glow rad="88900">
              <a:schemeClr val="accent1">
                <a:alpha val="60000"/>
              </a:schemeClr>
            </a:glow>
            <a:softEdge rad="0"/>
          </a:effectLst>
        </p:spPr>
      </p:pic>
      <p:graphicFrame>
        <p:nvGraphicFramePr>
          <p:cNvPr id="12" name="Tabelle 12">
            <a:extLst>
              <a:ext uri="{FF2B5EF4-FFF2-40B4-BE49-F238E27FC236}">
                <a16:creationId xmlns:a16="http://schemas.microsoft.com/office/drawing/2014/main" id="{9861441B-7BEA-4D50-9578-0E7EB6D74CF3}"/>
              </a:ext>
            </a:extLst>
          </p:cNvPr>
          <p:cNvGraphicFramePr>
            <a:graphicFrameLocks noGrp="1"/>
          </p:cNvGraphicFramePr>
          <p:nvPr/>
        </p:nvGraphicFramePr>
        <p:xfrm>
          <a:off x="2334496" y="2036340"/>
          <a:ext cx="609836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368">
                  <a:extLst>
                    <a:ext uri="{9D8B030D-6E8A-4147-A177-3AD203B41FA5}">
                      <a16:colId xmlns:a16="http://schemas.microsoft.com/office/drawing/2014/main" val="55475417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14427781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6014972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5415808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rgbClr val="005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Superradiant</a:t>
                      </a:r>
                    </a:p>
                    <a:p>
                      <a:pPr algn="ctr"/>
                      <a:r>
                        <a:rPr lang="de-DE" sz="1400" dirty="0"/>
                        <a:t>MIR-</a:t>
                      </a:r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Broadband</a:t>
                      </a:r>
                    </a:p>
                    <a:p>
                      <a:pPr algn="ctr"/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MIR-</a:t>
                      </a:r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  <a:p>
                      <a:pPr algn="ctr"/>
                      <a:r>
                        <a:rPr lang="de-DE" sz="1400" dirty="0"/>
                        <a:t>FEL </a:t>
                      </a:r>
                      <a:r>
                        <a:rPr lang="de-DE" sz="1400" dirty="0" err="1"/>
                        <a:t>Oscillator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169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Wavelength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 µm – 3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120 µm – 3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 – 120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3191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Frequency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0.1 – 30 </a:t>
                      </a:r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0.1 – 2.5 </a:t>
                      </a:r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2.5 – 30 </a:t>
                      </a:r>
                      <a:r>
                        <a:rPr lang="de-DE" sz="1400" dirty="0" err="1"/>
                        <a:t>THz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91447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Pulse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energy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100 – 1000 µJ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100 µJ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 µJ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95142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Repetition rate</a:t>
                      </a: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0.1 – 1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0.1 – 1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22483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Pulse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length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0.2 – 15 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0.2 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 – 25 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486457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err="1">
                          <a:solidFill>
                            <a:schemeClr val="bg1"/>
                          </a:solidFill>
                        </a:rPr>
                        <a:t>Bandwidth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5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0.5 – 15 %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0.5 – 3.0 %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900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6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MeV UED at HZDR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228771" cy="4641240"/>
          </a:xfrm>
        </p:spPr>
        <p:txBody>
          <a:bodyPr/>
          <a:lstStyle/>
          <a:p>
            <a:pPr lvl="2"/>
            <a:r>
              <a:rPr lang="en-US" dirty="0"/>
              <a:t>SRF Gun tests for UED applications</a:t>
            </a:r>
          </a:p>
          <a:p>
            <a:pPr lvl="2"/>
            <a:r>
              <a:rPr lang="en-US" dirty="0"/>
              <a:t>Gun characterization for UED settings</a:t>
            </a:r>
          </a:p>
          <a:p>
            <a:pPr lvl="3"/>
            <a:r>
              <a:rPr lang="en-US" dirty="0"/>
              <a:t>Test samples installed</a:t>
            </a:r>
          </a:p>
          <a:p>
            <a:pPr lvl="3"/>
            <a:r>
              <a:rPr lang="en-US" dirty="0"/>
              <a:t>Further UED upgrades in process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Beam time limited by user operation</a:t>
            </a:r>
          </a:p>
          <a:p>
            <a:pPr lvl="3"/>
            <a:r>
              <a:rPr lang="en-US" dirty="0"/>
              <a:t>Non-invasive experimental setup needed</a:t>
            </a:r>
          </a:p>
          <a:p>
            <a:pPr lvl="4"/>
            <a:r>
              <a:rPr lang="en-US" dirty="0"/>
              <a:t>Standard cathode</a:t>
            </a:r>
          </a:p>
          <a:p>
            <a:pPr lvl="4"/>
            <a:r>
              <a:rPr lang="en-US" dirty="0"/>
              <a:t>Laser beamline adjustments: small spot sizes</a:t>
            </a:r>
          </a:p>
          <a:p>
            <a:pPr lvl="3"/>
            <a:r>
              <a:rPr lang="en-US" dirty="0"/>
              <a:t>Detector station</a:t>
            </a:r>
          </a:p>
          <a:p>
            <a:pPr lvl="4"/>
            <a:r>
              <a:rPr lang="en-US" dirty="0"/>
              <a:t>EMCCD camera in purchase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ELBE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23E35DB-92E9-4729-AC56-69BA25D3B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71" y="1531641"/>
            <a:ext cx="6012328" cy="2788658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240F677-1AFF-4D8E-B3BA-93CBE0CB4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09981"/>
              </p:ext>
            </p:extLst>
          </p:nvPr>
        </p:nvGraphicFramePr>
        <p:xfrm>
          <a:off x="9024556" y="4302012"/>
          <a:ext cx="2761044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4701">
                  <a:extLst>
                    <a:ext uri="{9D8B030D-6E8A-4147-A177-3AD203B41FA5}">
                      <a16:colId xmlns:a16="http://schemas.microsoft.com/office/drawing/2014/main" val="1011132272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57840330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3 – 6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711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Repetition rate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257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charge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~100 </a:t>
                      </a:r>
                      <a:r>
                        <a:rPr lang="de-DE" sz="1400" b="0" dirty="0" err="1"/>
                        <a:t>fC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1299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length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2.5 ps (</a:t>
                      </a:r>
                      <a:r>
                        <a:rPr lang="de-DE" sz="1400" b="0" dirty="0" err="1"/>
                        <a:t>rms</a:t>
                      </a:r>
                      <a:r>
                        <a:rPr lang="de-DE" sz="1400" b="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804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Trans. </a:t>
                      </a:r>
                      <a:r>
                        <a:rPr lang="de-DE" sz="1400" b="0" dirty="0" err="1"/>
                        <a:t>emittance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30 </a:t>
                      </a:r>
                      <a:r>
                        <a:rPr lang="de-DE" sz="1400" b="0" dirty="0" err="1"/>
                        <a:t>nm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96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8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MeV UED at HZDR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Simulation: Test experiment at ELBE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A8724-4C94-4561-96E0-A81767075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19" y="2931473"/>
            <a:ext cx="6851616" cy="2241442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277B73EC-75BC-4FAC-81F1-88EC32CAAEDC}"/>
              </a:ext>
            </a:extLst>
          </p:cNvPr>
          <p:cNvSpPr txBox="1"/>
          <p:nvPr/>
        </p:nvSpPr>
        <p:spPr>
          <a:xfrm>
            <a:off x="5183986" y="3820204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SRF Gun II</a:t>
            </a:r>
            <a:endParaRPr lang="de-DE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3BFF12-7661-421A-8ABD-5DDF8E365BA1}"/>
              </a:ext>
            </a:extLst>
          </p:cNvPr>
          <p:cNvSpPr txBox="1"/>
          <p:nvPr/>
        </p:nvSpPr>
        <p:spPr>
          <a:xfrm>
            <a:off x="5723182" y="493102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Solenoid</a:t>
            </a:r>
            <a:endParaRPr lang="de-DE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9E7E27-DBDD-4E0D-ABE6-A17D40976F75}"/>
              </a:ext>
            </a:extLst>
          </p:cNvPr>
          <p:cNvSpPr txBox="1"/>
          <p:nvPr/>
        </p:nvSpPr>
        <p:spPr>
          <a:xfrm>
            <a:off x="6605155" y="4682636"/>
            <a:ext cx="112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Quadrupole triplet</a:t>
            </a:r>
            <a:endParaRPr lang="de-DE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136CD9-E040-4656-B031-E5F5320EF2C9}"/>
              </a:ext>
            </a:extLst>
          </p:cNvPr>
          <p:cNvSpPr txBox="1"/>
          <p:nvPr/>
        </p:nvSpPr>
        <p:spPr>
          <a:xfrm>
            <a:off x="6096000" y="3186564"/>
            <a:ext cx="9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Screen station 1</a:t>
            </a:r>
            <a:endParaRPr lang="de-D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9D9ABD-3C48-4F7F-AEF9-9B4D74B128C7}"/>
              </a:ext>
            </a:extLst>
          </p:cNvPr>
          <p:cNvSpPr txBox="1"/>
          <p:nvPr/>
        </p:nvSpPr>
        <p:spPr>
          <a:xfrm>
            <a:off x="8816269" y="3716681"/>
            <a:ext cx="9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Screen station 2</a:t>
            </a:r>
            <a:endParaRPr lang="de-DE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421596-EE9C-48B9-B4F6-F9CB7FC4F8DE}"/>
              </a:ext>
            </a:extLst>
          </p:cNvPr>
          <p:cNvSpPr txBox="1"/>
          <p:nvPr/>
        </p:nvSpPr>
        <p:spPr>
          <a:xfrm>
            <a:off x="9654468" y="3019389"/>
            <a:ext cx="9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Screen station 3</a:t>
            </a:r>
            <a:endParaRPr lang="de-DE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73376F-7AEB-4AFE-8B2D-A0B1002FD004}"/>
              </a:ext>
            </a:extLst>
          </p:cNvPr>
          <p:cNvSpPr txBox="1"/>
          <p:nvPr/>
        </p:nvSpPr>
        <p:spPr>
          <a:xfrm>
            <a:off x="10672845" y="3019389"/>
            <a:ext cx="9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Screen station 4</a:t>
            </a:r>
            <a:endParaRPr lang="de-DE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11087100" cy="4641240"/>
          </a:xfrm>
        </p:spPr>
        <p:txBody>
          <a:bodyPr/>
          <a:lstStyle/>
          <a:p>
            <a:pPr lvl="2"/>
            <a:r>
              <a:rPr lang="en-US" dirty="0"/>
              <a:t>First experiments in </a:t>
            </a:r>
            <a:r>
              <a:rPr lang="en-US" b="1" dirty="0">
                <a:solidFill>
                  <a:schemeClr val="tx2"/>
                </a:solidFill>
              </a:rPr>
              <a:t>diagnostics beamline</a:t>
            </a:r>
          </a:p>
          <a:p>
            <a:pPr lvl="2"/>
            <a:r>
              <a:rPr lang="en-US" dirty="0"/>
              <a:t>No disturbance of user operation</a:t>
            </a:r>
          </a:p>
          <a:p>
            <a:pPr lvl="3"/>
            <a:r>
              <a:rPr lang="en-US" dirty="0"/>
              <a:t>Only quick changes to laser beamline: 100 µm diameter</a:t>
            </a:r>
          </a:p>
          <a:p>
            <a:pPr lvl="3"/>
            <a:r>
              <a:rPr lang="en-US" dirty="0"/>
              <a:t>No exchange of cathode possible: Cs</a:t>
            </a:r>
            <a:r>
              <a:rPr lang="en-US" baseline="-25000" dirty="0"/>
              <a:t>2</a:t>
            </a:r>
            <a:r>
              <a:rPr lang="en-US" dirty="0"/>
              <a:t>Te</a:t>
            </a:r>
          </a:p>
          <a:p>
            <a:pPr lvl="3"/>
            <a:r>
              <a:rPr lang="en-US" dirty="0"/>
              <a:t>Detector: Quick hardware exchange needed</a:t>
            </a:r>
          </a:p>
          <a:p>
            <a:pPr lvl="3"/>
            <a:endParaRPr lang="en-US" dirty="0"/>
          </a:p>
          <a:p>
            <a:pPr lvl="2"/>
            <a:r>
              <a:rPr lang="en-US" b="1" dirty="0">
                <a:solidFill>
                  <a:schemeClr val="tx2"/>
                </a:solidFill>
              </a:rPr>
              <a:t>Static experiment</a:t>
            </a:r>
            <a:r>
              <a:rPr lang="en-US" dirty="0"/>
              <a:t>: Long pulses okay</a:t>
            </a:r>
          </a:p>
          <a:p>
            <a:pPr lvl="2"/>
            <a:endParaRPr lang="en-US" dirty="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A3EC0608-F479-40F9-A119-EE8A30307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51" y="1601936"/>
            <a:ext cx="1638582" cy="1419014"/>
          </a:xfrm>
          <a:prstGeom prst="rect">
            <a:avLst/>
          </a:prstGeom>
        </p:spPr>
      </p:pic>
      <p:cxnSp>
        <p:nvCxnSpPr>
          <p:cNvPr id="26" name="Straight Arrow Connector 29">
            <a:extLst>
              <a:ext uri="{FF2B5EF4-FFF2-40B4-BE49-F238E27FC236}">
                <a16:creationId xmlns:a16="http://schemas.microsoft.com/office/drawing/2014/main" id="{DBA779F8-85E9-4C44-9C9A-68A83F4DFB94}"/>
              </a:ext>
            </a:extLst>
          </p:cNvPr>
          <p:cNvCxnSpPr>
            <a:cxnSpLocks/>
          </p:cNvCxnSpPr>
          <p:nvPr/>
        </p:nvCxnSpPr>
        <p:spPr>
          <a:xfrm flipV="1">
            <a:off x="8517966" y="4682636"/>
            <a:ext cx="572246" cy="372427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9">
            <a:extLst>
              <a:ext uri="{FF2B5EF4-FFF2-40B4-BE49-F238E27FC236}">
                <a16:creationId xmlns:a16="http://schemas.microsoft.com/office/drawing/2014/main" id="{A48F957A-8612-4459-9FE7-40DBEAFA94B9}"/>
              </a:ext>
            </a:extLst>
          </p:cNvPr>
          <p:cNvCxnSpPr>
            <a:cxnSpLocks/>
          </p:cNvCxnSpPr>
          <p:nvPr/>
        </p:nvCxnSpPr>
        <p:spPr>
          <a:xfrm>
            <a:off x="10661398" y="3010622"/>
            <a:ext cx="390651" cy="1117359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>
            <a:extLst>
              <a:ext uri="{FF2B5EF4-FFF2-40B4-BE49-F238E27FC236}">
                <a16:creationId xmlns:a16="http://schemas.microsoft.com/office/drawing/2014/main" id="{FD1C8B1C-7A58-4207-ADB8-FEB7B12D0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272" y="5025109"/>
            <a:ext cx="1235106" cy="117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MeV UED at HZDR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228771" cy="4641240"/>
          </a:xfrm>
        </p:spPr>
        <p:txBody>
          <a:bodyPr/>
          <a:lstStyle/>
          <a:p>
            <a:pPr lvl="2"/>
            <a:r>
              <a:rPr lang="en-US" dirty="0"/>
              <a:t>ASTRA simulations</a:t>
            </a:r>
          </a:p>
          <a:p>
            <a:pPr lvl="3"/>
            <a:r>
              <a:rPr lang="en-US" dirty="0"/>
              <a:t>30 MV/m peak gun gradient</a:t>
            </a:r>
          </a:p>
          <a:p>
            <a:pPr lvl="3"/>
            <a:r>
              <a:rPr lang="en-US" dirty="0"/>
              <a:t>2.5 </a:t>
            </a:r>
            <a:r>
              <a:rPr lang="en-US" dirty="0" err="1"/>
              <a:t>ps</a:t>
            </a:r>
            <a:r>
              <a:rPr lang="en-US" dirty="0"/>
              <a:t> (rms) laser pulse length</a:t>
            </a:r>
          </a:p>
          <a:p>
            <a:pPr lvl="3"/>
            <a:r>
              <a:rPr lang="en-US" dirty="0"/>
              <a:t>100 µm diameter (Cs</a:t>
            </a:r>
            <a:r>
              <a:rPr lang="en-US" baseline="-25000" dirty="0"/>
              <a:t>2</a:t>
            </a:r>
            <a:r>
              <a:rPr lang="en-US" dirty="0"/>
              <a:t>Te)</a:t>
            </a:r>
          </a:p>
          <a:p>
            <a:pPr lvl="3"/>
            <a:r>
              <a:rPr lang="en-US" dirty="0"/>
              <a:t>100 </a:t>
            </a:r>
            <a:r>
              <a:rPr lang="en-US" dirty="0" err="1"/>
              <a:t>fC</a:t>
            </a:r>
            <a:endParaRPr lang="en-US" dirty="0"/>
          </a:p>
          <a:p>
            <a:pPr lvl="2"/>
            <a:r>
              <a:rPr lang="en-US" dirty="0"/>
              <a:t>Only solenoid, no extra quadrupole focusing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Gun at off-crest phase</a:t>
            </a:r>
          </a:p>
          <a:p>
            <a:pPr lvl="3"/>
            <a:r>
              <a:rPr lang="en-US" dirty="0"/>
              <a:t>Check bunching capabilities </a:t>
            </a:r>
          </a:p>
          <a:p>
            <a:pPr lvl="3"/>
            <a:r>
              <a:rPr lang="en-US" dirty="0"/>
              <a:t>Short bunch at detector possible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Linearity in phase spaces</a:t>
            </a:r>
          </a:p>
          <a:p>
            <a:pPr lvl="3"/>
            <a:r>
              <a:rPr lang="en-US" dirty="0"/>
              <a:t>Stronger focus possible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Simulation: Test experiment at ELBE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C74F92-289B-4E62-BD2A-7036D715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331" y="1017822"/>
            <a:ext cx="3573456" cy="2670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E31160-B6D1-4DA9-A48A-C9B3C6AC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95" y="3644252"/>
            <a:ext cx="3503764" cy="266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926FA4-7516-4828-A292-ABCB400C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975" y="3635876"/>
            <a:ext cx="3450626" cy="2677335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307CD3C-9A01-4CC9-91F9-DEC42618A5F6}"/>
              </a:ext>
            </a:extLst>
          </p:cNvPr>
          <p:cNvSpPr txBox="1"/>
          <p:nvPr/>
        </p:nvSpPr>
        <p:spPr>
          <a:xfrm>
            <a:off x="6659498" y="3709186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z = 2.41 m</a:t>
            </a:r>
            <a:endParaRPr lang="de-DE" sz="1500" dirty="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B97508A-2E4D-44B8-8F49-8C3EE840B12F}"/>
              </a:ext>
            </a:extLst>
          </p:cNvPr>
          <p:cNvSpPr txBox="1"/>
          <p:nvPr/>
        </p:nvSpPr>
        <p:spPr>
          <a:xfrm>
            <a:off x="10252382" y="3709185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z = 2.41 m</a:t>
            </a:r>
            <a:endParaRPr lang="de-DE" sz="1500" dirty="0"/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777B54BA-DFE0-4A7A-87EB-0D18DB6B8603}"/>
              </a:ext>
            </a:extLst>
          </p:cNvPr>
          <p:cNvSpPr txBox="1"/>
          <p:nvPr/>
        </p:nvSpPr>
        <p:spPr>
          <a:xfrm>
            <a:off x="6731887" y="3968540"/>
            <a:ext cx="10230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500" dirty="0"/>
              <a:t>ε</a:t>
            </a:r>
            <a:r>
              <a:rPr lang="en-US" sz="1500" dirty="0"/>
              <a:t> = 36 nm</a:t>
            </a:r>
            <a:endParaRPr lang="de-DE" sz="1500" dirty="0"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C96704D0-D20E-461B-A76F-2EE05BF1CFE1}"/>
              </a:ext>
            </a:extLst>
          </p:cNvPr>
          <p:cNvSpPr txBox="1"/>
          <p:nvPr/>
        </p:nvSpPr>
        <p:spPr>
          <a:xfrm>
            <a:off x="6586038" y="4239709"/>
            <a:ext cx="11673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500" dirty="0"/>
              <a:t>σ</a:t>
            </a:r>
            <a:r>
              <a:rPr lang="en-US" sz="1500" dirty="0"/>
              <a:t> = 480 µm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25072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Diffraction</a:t>
            </a:r>
            <a:r>
              <a:rPr lang="de-DE" dirty="0">
                <a:effectLst/>
                <a:latin typeface="Arial" panose="020B0604020202020204" pitchFamily="34" charset="0"/>
              </a:rPr>
              <a:t> (UED)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2"/>
            <a:ext cx="5818840" cy="4641240"/>
          </a:xfrm>
        </p:spPr>
        <p:txBody>
          <a:bodyPr/>
          <a:lstStyle/>
          <a:p>
            <a:pPr lvl="2"/>
            <a:r>
              <a:rPr lang="en-US" dirty="0"/>
              <a:t>Diffraction tells molecular structure</a:t>
            </a:r>
          </a:p>
          <a:p>
            <a:pPr lvl="2"/>
            <a:r>
              <a:rPr lang="en-US" dirty="0"/>
              <a:t>X-ray diffraction powerful, but parts remain unseen</a:t>
            </a:r>
          </a:p>
          <a:p>
            <a:pPr lvl="2"/>
            <a:r>
              <a:rPr lang="en-US" dirty="0"/>
              <a:t>Atoms </a:t>
            </a:r>
            <a:r>
              <a:rPr lang="en-US" b="1" dirty="0"/>
              <a:t>and</a:t>
            </a:r>
            <a:r>
              <a:rPr lang="en-US" dirty="0"/>
              <a:t> electrons detected by </a:t>
            </a:r>
            <a:r>
              <a:rPr lang="en-US" b="1" dirty="0">
                <a:solidFill>
                  <a:schemeClr val="tx2"/>
                </a:solidFill>
              </a:rPr>
              <a:t>electron diffraction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Typical: Pump-probe experiment</a:t>
            </a:r>
          </a:p>
          <a:p>
            <a:pPr lvl="3"/>
            <a:r>
              <a:rPr lang="en-US" dirty="0"/>
              <a:t>Laser excitation starts sample reaction</a:t>
            </a:r>
          </a:p>
          <a:p>
            <a:pPr lvl="3"/>
            <a:r>
              <a:rPr lang="en-US" dirty="0"/>
              <a:t>Ultra-short electron bunch probes sample</a:t>
            </a:r>
          </a:p>
          <a:p>
            <a:pPr lvl="3"/>
            <a:r>
              <a:rPr lang="en-US" dirty="0"/>
              <a:t>Diffraction pattern reveals sample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Experiment Principle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561B97-A890-414D-A2C3-4960286AB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88" y="1531640"/>
            <a:ext cx="5026212" cy="268536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34C71AFA-40BA-4D2E-BC5A-78F8D9D7DE22}"/>
              </a:ext>
            </a:extLst>
          </p:cNvPr>
          <p:cNvSpPr txBox="1"/>
          <p:nvPr/>
        </p:nvSpPr>
        <p:spPr>
          <a:xfrm>
            <a:off x="7878588" y="3986606"/>
            <a:ext cx="13195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Optical pump</a:t>
            </a:r>
            <a:endParaRPr lang="de-DE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1688C-7E30-47BB-B9FB-18B9F6F02805}"/>
              </a:ext>
            </a:extLst>
          </p:cNvPr>
          <p:cNvSpPr txBox="1"/>
          <p:nvPr/>
        </p:nvSpPr>
        <p:spPr>
          <a:xfrm>
            <a:off x="6693900" y="2570427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Electron</a:t>
            </a:r>
          </a:p>
          <a:p>
            <a:pPr algn="l"/>
            <a:r>
              <a:rPr lang="en-US" sz="1500" dirty="0"/>
              <a:t>beam</a:t>
            </a:r>
            <a:endParaRPr lang="de-DE" sz="1500" dirty="0"/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EAF3D74D-2DAA-4DD2-AAF9-D226B1700E43}"/>
              </a:ext>
            </a:extLst>
          </p:cNvPr>
          <p:cNvSpPr txBox="1"/>
          <p:nvPr/>
        </p:nvSpPr>
        <p:spPr>
          <a:xfrm>
            <a:off x="8427509" y="2570427"/>
            <a:ext cx="8386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Sample</a:t>
            </a:r>
            <a:endParaRPr lang="de-DE" sz="1500" dirty="0"/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4CA814BE-061D-43A7-929C-40892B8E5496}"/>
              </a:ext>
            </a:extLst>
          </p:cNvPr>
          <p:cNvSpPr txBox="1"/>
          <p:nvPr/>
        </p:nvSpPr>
        <p:spPr>
          <a:xfrm>
            <a:off x="10719055" y="3547026"/>
            <a:ext cx="1048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/>
              <a:t>Diffraction</a:t>
            </a:r>
          </a:p>
          <a:p>
            <a:pPr algn="r"/>
            <a:r>
              <a:rPr lang="en-US" sz="1500" dirty="0"/>
              <a:t>pattern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39015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Summary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11087099" cy="4641240"/>
          </a:xfrm>
        </p:spPr>
        <p:txBody>
          <a:bodyPr numCol="1"/>
          <a:lstStyle/>
          <a:p>
            <a:pPr lvl="2"/>
            <a:r>
              <a:rPr lang="en-US" dirty="0"/>
              <a:t>UED activity at DESY, HZB, &amp; HZDR</a:t>
            </a:r>
          </a:p>
          <a:p>
            <a:pPr lvl="3"/>
            <a:r>
              <a:rPr lang="en-US" dirty="0"/>
              <a:t>Coordination, but only few people</a:t>
            </a:r>
          </a:p>
          <a:p>
            <a:pPr lvl="3"/>
            <a:r>
              <a:rPr lang="en-US" dirty="0"/>
              <a:t>Different statuses</a:t>
            </a:r>
          </a:p>
          <a:p>
            <a:pPr lvl="3"/>
            <a:r>
              <a:rPr lang="en-US" b="1" dirty="0">
                <a:solidFill>
                  <a:schemeClr val="tx2"/>
                </a:solidFill>
              </a:rPr>
              <a:t>REGAE: Strong push towards user operation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Synergies with photo injectors</a:t>
            </a:r>
          </a:p>
          <a:p>
            <a:pPr lvl="3"/>
            <a:r>
              <a:rPr lang="en-US" dirty="0"/>
              <a:t>Cathode gradient</a:t>
            </a:r>
          </a:p>
          <a:p>
            <a:pPr lvl="3"/>
            <a:r>
              <a:rPr lang="en-US" dirty="0"/>
              <a:t>Mean transverse energy</a:t>
            </a:r>
          </a:p>
          <a:p>
            <a:pPr lvl="3"/>
            <a:r>
              <a:rPr lang="en-US" dirty="0"/>
              <a:t>Repetition rate</a:t>
            </a:r>
          </a:p>
          <a:p>
            <a:pPr lvl="3"/>
            <a:r>
              <a:rPr lang="en-US" dirty="0"/>
              <a:t>Stability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Synergy with synchrotrons &amp; XFELs: Detectors</a:t>
            </a:r>
          </a:p>
          <a:p>
            <a:pPr marL="304800" lvl="3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UED 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31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Outlook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11087099" cy="4641240"/>
          </a:xfrm>
        </p:spPr>
        <p:txBody>
          <a:bodyPr numCol="1"/>
          <a:lstStyle/>
          <a:p>
            <a:pPr lvl="2"/>
            <a:r>
              <a:rPr lang="en-US" dirty="0"/>
              <a:t>UED </a:t>
            </a:r>
            <a:r>
              <a:rPr lang="en-US" b="1" dirty="0">
                <a:solidFill>
                  <a:schemeClr val="tx2"/>
                </a:solidFill>
              </a:rPr>
              <a:t>user workshop </a:t>
            </a:r>
            <a:r>
              <a:rPr lang="en-US" dirty="0"/>
              <a:t>next week</a:t>
            </a:r>
          </a:p>
          <a:p>
            <a:pPr lvl="3"/>
            <a:r>
              <a:rPr lang="en-US" dirty="0"/>
              <a:t>Develop &amp; cultivate user community</a:t>
            </a:r>
          </a:p>
          <a:p>
            <a:pPr marL="304800" lvl="3" indent="0">
              <a:buNone/>
            </a:pPr>
            <a:endParaRPr lang="en-US" dirty="0"/>
          </a:p>
          <a:p>
            <a:pPr lvl="2"/>
            <a:r>
              <a:rPr lang="en-US" dirty="0"/>
              <a:t>Open goals:</a:t>
            </a:r>
          </a:p>
          <a:p>
            <a:pPr lvl="3"/>
            <a:r>
              <a:rPr lang="en-US" dirty="0"/>
              <a:t>Bunch length &amp; profile measurement</a:t>
            </a:r>
          </a:p>
          <a:p>
            <a:pPr lvl="3"/>
            <a:r>
              <a:rPr lang="en-US" dirty="0"/>
              <a:t>UED time resolution: </a:t>
            </a:r>
            <a:r>
              <a:rPr lang="en-US" b="1" dirty="0">
                <a:solidFill>
                  <a:schemeClr val="tx2"/>
                </a:solidFill>
              </a:rPr>
              <a:t>Towards 5 fs? 1 fs?</a:t>
            </a:r>
          </a:p>
          <a:p>
            <a:pPr lvl="4"/>
            <a:r>
              <a:rPr lang="en-US" dirty="0"/>
              <a:t>Most stable machine needed</a:t>
            </a:r>
          </a:p>
          <a:p>
            <a:pPr lvl="2"/>
            <a:r>
              <a:rPr lang="en-US" dirty="0"/>
              <a:t>Machine optimization: </a:t>
            </a:r>
            <a:r>
              <a:rPr lang="en-US" b="1" dirty="0">
                <a:solidFill>
                  <a:schemeClr val="tx2"/>
                </a:solidFill>
              </a:rPr>
              <a:t>AI applicable</a:t>
            </a:r>
          </a:p>
          <a:p>
            <a:pPr lvl="3"/>
            <a:r>
              <a:rPr lang="en-US" dirty="0"/>
              <a:t>Fewer knobs &amp; lower beam power</a:t>
            </a:r>
          </a:p>
          <a:p>
            <a:pPr lvl="4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UED outlook</a:t>
            </a:r>
            <a:endParaRPr lang="de-DE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47C32051-FFE9-491E-BB3A-2EBF46F9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88" y="1520825"/>
            <a:ext cx="5483413" cy="37966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31E7391-07F9-4EC2-AF78-83BFCE111B61}"/>
              </a:ext>
            </a:extLst>
          </p:cNvPr>
          <p:cNvSpPr txBox="1"/>
          <p:nvPr/>
        </p:nvSpPr>
        <p:spPr>
          <a:xfrm>
            <a:off x="9544424" y="5295783"/>
            <a:ext cx="225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UED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workshop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759A43-9CB6-42B1-A045-B4413FF14644}"/>
              </a:ext>
            </a:extLst>
          </p:cNvPr>
          <p:cNvSpPr txBox="1"/>
          <p:nvPr/>
        </p:nvSpPr>
        <p:spPr>
          <a:xfrm>
            <a:off x="771650" y="4904017"/>
            <a:ext cx="44231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b="1" dirty="0" err="1"/>
              <a:t>Thanks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</a:p>
          <a:p>
            <a:pPr algn="l"/>
            <a:r>
              <a:rPr lang="de-DE" b="1" dirty="0">
                <a:solidFill>
                  <a:schemeClr val="tx2"/>
                </a:solidFill>
              </a:rPr>
              <a:t>Klaus Flöttmann &amp;  Alke </a:t>
            </a:r>
            <a:r>
              <a:rPr lang="de-DE" b="1" dirty="0" err="1">
                <a:solidFill>
                  <a:schemeClr val="tx2"/>
                </a:solidFill>
              </a:rPr>
              <a:t>Meents</a:t>
            </a:r>
            <a:endParaRPr lang="de-DE" b="1" dirty="0">
              <a:solidFill>
                <a:schemeClr val="tx2"/>
              </a:solidFill>
            </a:endParaRPr>
          </a:p>
          <a:p>
            <a:pPr algn="l"/>
            <a:r>
              <a:rPr lang="de-DE" b="1" dirty="0">
                <a:solidFill>
                  <a:schemeClr val="tx2"/>
                </a:solidFill>
              </a:rPr>
              <a:t>Thorsten Kamps</a:t>
            </a:r>
          </a:p>
          <a:p>
            <a:pPr algn="l"/>
            <a:r>
              <a:rPr lang="de-DE" b="1" dirty="0">
                <a:solidFill>
                  <a:schemeClr val="tx2"/>
                </a:solidFill>
              </a:rPr>
              <a:t>J. Michael Klopf</a:t>
            </a:r>
          </a:p>
        </p:txBody>
      </p:sp>
    </p:spTree>
    <p:extLst>
      <p:ext uri="{BB962C8B-B14F-4D97-AF65-F5344CB8AC3E}">
        <p14:creationId xmlns:p14="http://schemas.microsoft.com/office/powerpoint/2010/main" val="98806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00C772E-37D3-472F-8E82-172210773958}"/>
              </a:ext>
            </a:extLst>
          </p:cNvPr>
          <p:cNvSpPr txBox="1">
            <a:spLocks/>
          </p:cNvSpPr>
          <p:nvPr/>
        </p:nvSpPr>
        <p:spPr>
          <a:xfrm>
            <a:off x="698501" y="3726181"/>
            <a:ext cx="5671819" cy="2176462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Wingdings" panose="05000000000000000000" pitchFamily="2" charset="2"/>
              <a:buNone/>
            </a:pPr>
            <a:r>
              <a:rPr lang="en-US" b="1" dirty="0"/>
              <a:t>Contact</a:t>
            </a:r>
          </a:p>
          <a:p>
            <a:pPr marL="0" lvl="2" indent="0">
              <a:buFont typeface="Wingdings" panose="05000000000000000000" pitchFamily="2" charset="2"/>
              <a:buNone/>
            </a:pPr>
            <a:endParaRPr lang="en-US" b="1" dirty="0"/>
          </a:p>
          <a:p>
            <a:pPr marL="0" lvl="2" indent="0">
              <a:buFont typeface="Wingdings" panose="05000000000000000000" pitchFamily="2" charset="2"/>
              <a:buNone/>
            </a:pPr>
            <a:r>
              <a:rPr lang="en-US" dirty="0"/>
              <a:t>Helmholtz-</a:t>
            </a:r>
            <a:r>
              <a:rPr lang="en-US" dirty="0" err="1"/>
              <a:t>Zentrum</a:t>
            </a:r>
            <a:r>
              <a:rPr lang="en-US" dirty="0"/>
              <a:t> Dresden-</a:t>
            </a:r>
            <a:r>
              <a:rPr lang="en-US" dirty="0" err="1"/>
              <a:t>Rossendorf</a:t>
            </a:r>
            <a:endParaRPr lang="en-US" dirty="0"/>
          </a:p>
          <a:p>
            <a:pPr marL="0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0" lvl="2" indent="0">
              <a:buFont typeface="Wingdings" panose="05000000000000000000" pitchFamily="2" charset="2"/>
              <a:buNone/>
            </a:pPr>
            <a:r>
              <a:rPr lang="en-US" dirty="0"/>
              <a:t>www.hzdr.de</a:t>
            </a:r>
          </a:p>
          <a:p>
            <a:pPr marL="0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0" lvl="2" indent="0">
              <a:buFont typeface="Wingdings" panose="05000000000000000000" pitchFamily="2" charset="2"/>
              <a:buNone/>
            </a:pPr>
            <a:endParaRPr lang="en-US" dirty="0"/>
          </a:p>
          <a:p>
            <a:pPr marL="0" lvl="2" indent="0">
              <a:buFont typeface="Wingdings" panose="05000000000000000000" pitchFamily="2" charset="2"/>
              <a:buNone/>
            </a:pPr>
            <a:r>
              <a:rPr lang="en-US" dirty="0"/>
              <a:t>Raffael </a:t>
            </a:r>
            <a:r>
              <a:rPr lang="en-US" dirty="0" err="1"/>
              <a:t>Niemczyk</a:t>
            </a:r>
            <a:r>
              <a:rPr lang="en-US" dirty="0"/>
              <a:t>     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Strahlenphysik</a:t>
            </a:r>
            <a:r>
              <a:rPr lang="en-US" dirty="0"/>
              <a:t> r.niemczyk@hzdr.de     </a:t>
            </a:r>
            <a:r>
              <a:rPr lang="de-DE" dirty="0"/>
              <a:t>+49 (0) 351 260 2205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6048B7D-5EAD-4A29-B9DF-D268EA34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04.07.2024</a:t>
            </a:r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529B11A-4AA7-4EBE-8959-E6246B11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Overview of ultrafast electron scattering actrivities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C2A1C-B699-4580-88B3-CA141F7D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25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</a:rPr>
              <a:t>Detectors</a:t>
            </a:r>
            <a:r>
              <a:rPr lang="de-DE" dirty="0">
                <a:effectLst/>
                <a:latin typeface="Arial" panose="020B0604020202020204" pitchFamily="34" charset="0"/>
              </a:rPr>
              <a:t> and </a:t>
            </a:r>
            <a:r>
              <a:rPr lang="de-DE" dirty="0" err="1">
                <a:effectLst/>
                <a:latin typeface="Arial" panose="020B0604020202020204" pitchFamily="34" charset="0"/>
              </a:rPr>
              <a:t>instrumentation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11087099" cy="4641240"/>
          </a:xfrm>
        </p:spPr>
        <p:txBody>
          <a:bodyPr/>
          <a:lstStyle/>
          <a:p>
            <a:pPr lvl="2"/>
            <a:r>
              <a:rPr lang="en-US" dirty="0"/>
              <a:t>Jungfrau 1M for detection of diffraction image</a:t>
            </a:r>
          </a:p>
          <a:p>
            <a:pPr lvl="3"/>
            <a:r>
              <a:rPr lang="en-US" dirty="0"/>
              <a:t>Excellent for now, development in long future needed</a:t>
            </a:r>
          </a:p>
          <a:p>
            <a:pPr lvl="2"/>
            <a:r>
              <a:rPr lang="en-US" dirty="0"/>
              <a:t>TDC and THz streaking for bunch length/profile</a:t>
            </a:r>
          </a:p>
          <a:p>
            <a:pPr lvl="2"/>
            <a:r>
              <a:rPr lang="en-US" dirty="0"/>
              <a:t>Arrival time correction</a:t>
            </a:r>
          </a:p>
          <a:p>
            <a:pPr lvl="2"/>
            <a:r>
              <a:rPr lang="en-US" dirty="0"/>
              <a:t>Improve time resolution?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UED 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9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</a:rPr>
              <a:t>Introduction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5397499" cy="4641240"/>
          </a:xfrm>
        </p:spPr>
        <p:txBody>
          <a:bodyPr/>
          <a:lstStyle/>
          <a:p>
            <a:pPr lvl="2"/>
            <a:r>
              <a:rPr lang="en-US" dirty="0"/>
              <a:t>MeV UED vs. x-ray diffraction</a:t>
            </a:r>
          </a:p>
          <a:p>
            <a:pPr lvl="3"/>
            <a:r>
              <a:rPr lang="en-US" dirty="0"/>
              <a:t>Scattering cross section: 10</a:t>
            </a:r>
            <a:r>
              <a:rPr lang="en-US" baseline="30000" dirty="0"/>
              <a:t>5</a:t>
            </a:r>
            <a:r>
              <a:rPr lang="en-US" dirty="0"/>
              <a:t> higher</a:t>
            </a:r>
          </a:p>
          <a:p>
            <a:pPr lvl="3"/>
            <a:r>
              <a:rPr lang="en-US" dirty="0"/>
              <a:t>Shorter wavelength: 0.3 pm vs. 100 pm</a:t>
            </a:r>
          </a:p>
          <a:p>
            <a:pPr lvl="3"/>
            <a:r>
              <a:rPr lang="en-US" dirty="0"/>
              <a:t>Size, cost, access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MeV UED vs keV UED</a:t>
            </a:r>
          </a:p>
          <a:p>
            <a:pPr lvl="3"/>
            <a:r>
              <a:rPr lang="en-US" dirty="0"/>
              <a:t>Higher brightness &amp; charge</a:t>
            </a:r>
          </a:p>
          <a:p>
            <a:pPr lvl="3"/>
            <a:r>
              <a:rPr lang="en-US" dirty="0"/>
              <a:t>At speed of light:</a:t>
            </a:r>
            <a:r>
              <a:rPr lang="en-US" i="1" dirty="0"/>
              <a:t> </a:t>
            </a:r>
            <a:r>
              <a:rPr lang="en-US" dirty="0"/>
              <a:t>Higher time resolution</a:t>
            </a:r>
          </a:p>
          <a:p>
            <a:pPr lvl="3"/>
            <a:r>
              <a:rPr lang="en-US" dirty="0"/>
              <a:t>Penetration depth</a:t>
            </a:r>
          </a:p>
          <a:p>
            <a:pPr lvl="4"/>
            <a:r>
              <a:rPr lang="en-US" dirty="0"/>
              <a:t>Allows for thicker (100 nm) samples</a:t>
            </a:r>
          </a:p>
          <a:p>
            <a:pPr lvl="4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Comparison of electron diffraction with other methods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9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4805828" cy="4641240"/>
          </a:xfrm>
        </p:spPr>
        <p:txBody>
          <a:bodyPr/>
          <a:lstStyle/>
          <a:p>
            <a:pPr lvl="2"/>
            <a:r>
              <a:rPr lang="en-US" dirty="0"/>
              <a:t>Many high-brightness injectors in Germany</a:t>
            </a:r>
          </a:p>
          <a:p>
            <a:pPr lvl="3"/>
            <a:r>
              <a:rPr lang="en-US" dirty="0"/>
              <a:t>Local expertise</a:t>
            </a:r>
          </a:p>
          <a:p>
            <a:pPr lvl="3"/>
            <a:r>
              <a:rPr lang="en-US" dirty="0"/>
              <a:t>Parameters differ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Compact facilities</a:t>
            </a:r>
          </a:p>
          <a:p>
            <a:pPr lvl="2"/>
            <a:r>
              <a:rPr lang="en-US" dirty="0"/>
              <a:t>Beam manipulation ‘easy’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Space charge limits electron bunch density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X-ray detectors usable for MeV UED</a:t>
            </a:r>
          </a:p>
          <a:p>
            <a:pPr lvl="3"/>
            <a:r>
              <a:rPr lang="en-US" dirty="0"/>
              <a:t>Jungfrau 1M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Pros &amp; cons: Compared to x-rays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5356D9-B67A-40E8-B4BC-BA3610EF6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173" y="1343222"/>
            <a:ext cx="5463962" cy="32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Goal </a:t>
            </a:r>
            <a:r>
              <a:rPr lang="de-DE" dirty="0" err="1">
                <a:effectLst/>
                <a:latin typeface="Arial" panose="020B0604020202020204" pitchFamily="34" charset="0"/>
              </a:rPr>
              <a:t>of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my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talk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11087099" cy="4641240"/>
          </a:xfrm>
        </p:spPr>
        <p:txBody>
          <a:bodyPr/>
          <a:lstStyle/>
          <a:p>
            <a:pPr lvl="2"/>
            <a:r>
              <a:rPr lang="en-US" dirty="0"/>
              <a:t>Convince H. </a:t>
            </a:r>
            <a:r>
              <a:rPr lang="en-US" dirty="0" err="1"/>
              <a:t>Schlarb</a:t>
            </a:r>
            <a:r>
              <a:rPr lang="en-US" dirty="0"/>
              <a:t> of tasks within POV V</a:t>
            </a:r>
          </a:p>
          <a:p>
            <a:pPr lvl="2"/>
            <a:r>
              <a:rPr lang="en-US" dirty="0"/>
              <a:t>Give people overview of UED activities</a:t>
            </a:r>
          </a:p>
          <a:p>
            <a:pPr lvl="2"/>
            <a:r>
              <a:rPr lang="en-US" dirty="0"/>
              <a:t>Show what DESY, HZB, and we are doing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Diffraction detection is good with Jungfrau 1M detector</a:t>
            </a:r>
          </a:p>
          <a:p>
            <a:pPr lvl="2"/>
            <a:r>
              <a:rPr lang="en-US" dirty="0"/>
              <a:t>THz streaking/ bunch length measurements next best thing</a:t>
            </a:r>
          </a:p>
          <a:p>
            <a:pPr lvl="3"/>
            <a:r>
              <a:rPr lang="en-US" dirty="0"/>
              <a:t>No strong user community</a:t>
            </a:r>
          </a:p>
          <a:p>
            <a:pPr lvl="2"/>
            <a:r>
              <a:rPr lang="en-US" dirty="0"/>
              <a:t>Quick change between imaging and diffraction mode seems interesting for users</a:t>
            </a:r>
          </a:p>
          <a:p>
            <a:pPr marL="304800" lvl="3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For Raffael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ABA217-DC5C-4ED3-8D13-B324637C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85" y="1535722"/>
            <a:ext cx="5290015" cy="15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REGAE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228771" cy="4641240"/>
          </a:xfrm>
        </p:spPr>
        <p:txBody>
          <a:bodyPr/>
          <a:lstStyle/>
          <a:p>
            <a:pPr lvl="2"/>
            <a:r>
              <a:rPr lang="en-US" dirty="0"/>
              <a:t>Located at DESY</a:t>
            </a:r>
          </a:p>
          <a:p>
            <a:pPr lvl="2"/>
            <a:r>
              <a:rPr lang="en-US" dirty="0"/>
              <a:t>Burst-mode S band gun, buncher, TDC</a:t>
            </a:r>
          </a:p>
          <a:p>
            <a:pPr lvl="3"/>
            <a:r>
              <a:rPr lang="en-US" dirty="0"/>
              <a:t>Electron diffraction</a:t>
            </a:r>
          </a:p>
          <a:p>
            <a:pPr lvl="3"/>
            <a:r>
              <a:rPr lang="en-US" dirty="0"/>
              <a:t>Time-resolved microscopy</a:t>
            </a:r>
          </a:p>
          <a:p>
            <a:pPr lvl="3"/>
            <a:r>
              <a:rPr lang="en-US" dirty="0"/>
              <a:t>THz streaking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Relativistic Electron Gun for Atomic Exploration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8DCE68-56AF-4C56-81A6-A0B814F5E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322" y="1527559"/>
            <a:ext cx="6796279" cy="2829288"/>
          </a:xfrm>
          <a:prstGeom prst="rect">
            <a:avLst/>
          </a:prstGeom>
        </p:spPr>
      </p:pic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0D2A231D-B80C-4EA5-A0DF-734BB0D09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10172"/>
              </p:ext>
            </p:extLst>
          </p:nvPr>
        </p:nvGraphicFramePr>
        <p:xfrm>
          <a:off x="9024556" y="4097838"/>
          <a:ext cx="276104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701">
                  <a:extLst>
                    <a:ext uri="{9D8B030D-6E8A-4147-A177-3AD203B41FA5}">
                      <a16:colId xmlns:a16="http://schemas.microsoft.com/office/drawing/2014/main" val="1011132272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57840330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3 – 5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711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Energy </a:t>
                      </a:r>
                      <a:r>
                        <a:rPr lang="de-DE" sz="1400" b="0" dirty="0" err="1"/>
                        <a:t>spread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~5 keV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257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charge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10 – 200 </a:t>
                      </a:r>
                      <a:r>
                        <a:rPr lang="de-DE" sz="1400" b="0" dirty="0" err="1"/>
                        <a:t>fC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1299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length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&gt; 20 </a:t>
                      </a:r>
                      <a:r>
                        <a:rPr lang="de-DE" sz="1400" b="0" dirty="0" err="1"/>
                        <a:t>fs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804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Beam </a:t>
                      </a:r>
                      <a:r>
                        <a:rPr lang="de-DE" sz="1400" b="0" dirty="0" err="1"/>
                        <a:t>size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5 – 500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4341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Trans. </a:t>
                      </a:r>
                      <a:r>
                        <a:rPr lang="de-DE" sz="1400" b="0" dirty="0" err="1"/>
                        <a:t>emittance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10 – 100 </a:t>
                      </a:r>
                      <a:r>
                        <a:rPr lang="de-DE" sz="1400" b="0" dirty="0" err="1"/>
                        <a:t>nm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96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0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</a:rPr>
              <a:t>SEALab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3783107"/>
            <a:ext cx="3959244" cy="2393856"/>
          </a:xfrm>
        </p:spPr>
        <p:txBody>
          <a:bodyPr/>
          <a:lstStyle/>
          <a:p>
            <a:pPr lvl="2"/>
            <a:r>
              <a:rPr lang="en-US" dirty="0" err="1"/>
              <a:t>dsafasdfasdf</a:t>
            </a:r>
            <a:endParaRPr lang="en-US" dirty="0"/>
          </a:p>
          <a:p>
            <a:pPr marL="0" lvl="2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Superconducting Electron Accelerator Laboratory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6E43127-A883-4BC5-AECD-A6CB682A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63" y="1531106"/>
            <a:ext cx="11334843" cy="21246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AC8F0F-C2B0-4706-A314-D7BCD59FE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338" y="4284818"/>
            <a:ext cx="4604415" cy="196261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4A2793-D091-4619-867A-09FC7401B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89" y="4204668"/>
            <a:ext cx="3040750" cy="18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5356D9-B67A-40E8-B4BC-BA3610EF6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63" y="1343222"/>
            <a:ext cx="5463962" cy="32442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58D1530-7001-40A8-8B73-C9F78C1CC6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1636" y="1535723"/>
                <a:ext cx="5463963" cy="4641240"/>
              </a:xfrm>
            </p:spPr>
            <p:txBody>
              <a:bodyPr/>
              <a:lstStyle/>
              <a:p>
                <a:pPr lvl="2"/>
                <a:r>
                  <a:rPr lang="en-US" dirty="0"/>
                  <a:t>Large coherence </a:t>
                </a:r>
                <a:r>
                  <a:rPr lang="en-US" i="1" dirty="0"/>
                  <a:t>L</a:t>
                </a:r>
                <a:r>
                  <a:rPr lang="en-US" i="1" baseline="-25000" dirty="0"/>
                  <a:t>C</a:t>
                </a:r>
                <a:r>
                  <a:rPr lang="en-US" dirty="0"/>
                  <a:t> needed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de-DE" sz="1800" dirty="0"/>
              </a:p>
              <a:p>
                <a:pPr lvl="3"/>
                <a:endParaRPr lang="de-DE" sz="1800" dirty="0"/>
              </a:p>
              <a:p>
                <a:pPr lvl="2"/>
                <a:r>
                  <a:rPr lang="en-US" dirty="0"/>
                  <a:t>High-brightness emission regime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Laser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MTE</m:t>
                        </m:r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(pancake beam)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MTE</m:t>
                        </m:r>
                      </m:den>
                    </m:f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cigar</a:t>
                </a:r>
                <a:r>
                  <a:rPr lang="de-DE" dirty="0"/>
                  <a:t> </a:t>
                </a:r>
                <a:r>
                  <a:rPr lang="de-DE" dirty="0" err="1"/>
                  <a:t>beams</a:t>
                </a:r>
                <a:r>
                  <a:rPr lang="de-DE" dirty="0"/>
                  <a:t>)</a:t>
                </a:r>
              </a:p>
              <a:p>
                <a:pPr lvl="3"/>
                <a:endParaRPr lang="de-DE" dirty="0"/>
              </a:p>
              <a:p>
                <a:pPr lvl="3"/>
                <a:r>
                  <a:rPr lang="en-US" dirty="0"/>
                  <a:t>Same physics as (XFEL) injectors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58D1530-7001-40A8-8B73-C9F78C1CC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1636" y="1535723"/>
                <a:ext cx="5463963" cy="4641240"/>
              </a:xfrm>
              <a:blipFill>
                <a:blip r:embed="rId4"/>
                <a:stretch>
                  <a:fillRect l="-2344" t="-17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Pros &amp; cons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714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953311" cy="4641240"/>
          </a:xfrm>
        </p:spPr>
        <p:txBody>
          <a:bodyPr/>
          <a:lstStyle/>
          <a:p>
            <a:pPr lvl="2"/>
            <a:r>
              <a:rPr lang="en-US" dirty="0"/>
              <a:t>Compared to x-rays</a:t>
            </a:r>
          </a:p>
          <a:p>
            <a:pPr lvl="3"/>
            <a:r>
              <a:rPr lang="en-US" dirty="0"/>
              <a:t>Stronger interaction (4 – 6 magnitudes higher)</a:t>
            </a:r>
          </a:p>
          <a:p>
            <a:pPr lvl="3"/>
            <a:r>
              <a:rPr lang="en-US" dirty="0"/>
              <a:t>Less e-beam energy required</a:t>
            </a:r>
          </a:p>
          <a:p>
            <a:pPr lvl="4"/>
            <a:r>
              <a:rPr lang="en-US" dirty="0"/>
              <a:t>Smaller machine</a:t>
            </a:r>
          </a:p>
          <a:p>
            <a:pPr lvl="3"/>
            <a:r>
              <a:rPr lang="en-US" dirty="0"/>
              <a:t>Better visibility of lighter atoms</a:t>
            </a:r>
          </a:p>
          <a:p>
            <a:pPr lvl="3"/>
            <a:r>
              <a:rPr lang="en-US" dirty="0"/>
              <a:t>Same/similar analysis software/hardware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Compared to keV electrons</a:t>
            </a:r>
          </a:p>
          <a:p>
            <a:pPr lvl="3"/>
            <a:r>
              <a:rPr lang="en-US" dirty="0"/>
              <a:t>Smaller space charge forces</a:t>
            </a:r>
          </a:p>
          <a:p>
            <a:pPr lvl="4"/>
            <a:r>
              <a:rPr lang="en-US" dirty="0"/>
              <a:t>Higher brightness</a:t>
            </a:r>
          </a:p>
          <a:p>
            <a:pPr lvl="4"/>
            <a:r>
              <a:rPr lang="en-US" dirty="0"/>
              <a:t>Shorter bunches</a:t>
            </a:r>
          </a:p>
          <a:p>
            <a:pPr lvl="3"/>
            <a:r>
              <a:rPr lang="en-US" dirty="0"/>
              <a:t>Less sensitive to E- &amp; B-fields</a:t>
            </a:r>
          </a:p>
          <a:p>
            <a:pPr lvl="3"/>
            <a:r>
              <a:rPr lang="en-US" dirty="0"/>
              <a:t>Relativistic </a:t>
            </a:r>
            <a:r>
              <a:rPr lang="en-US" dirty="0">
                <a:sym typeface="Wingdings" panose="05000000000000000000" pitchFamily="2" charset="2"/>
              </a:rPr>
              <a:t> no dephasing  Better time resolution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Compared to x-rays &amp; keV electrons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5356D9-B67A-40E8-B4BC-BA3610EF6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173" y="1343222"/>
            <a:ext cx="5463962" cy="32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5356D9-B67A-40E8-B4BC-BA3610EF6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63" y="1343222"/>
            <a:ext cx="5463962" cy="32442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58D1530-7001-40A8-8B73-C9F78C1CC6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1636" y="1535723"/>
                <a:ext cx="5463963" cy="4641240"/>
              </a:xfrm>
            </p:spPr>
            <p:txBody>
              <a:bodyPr/>
              <a:lstStyle/>
              <a:p>
                <a:pPr lvl="2"/>
                <a:r>
                  <a:rPr lang="en-US" dirty="0"/>
                  <a:t>Large coherence </a:t>
                </a:r>
                <a:r>
                  <a:rPr lang="en-US" i="1" dirty="0"/>
                  <a:t>L</a:t>
                </a:r>
                <a:r>
                  <a:rPr lang="en-US" i="1" baseline="-25000" dirty="0"/>
                  <a:t>C</a:t>
                </a:r>
                <a:r>
                  <a:rPr lang="en-US" dirty="0"/>
                  <a:t> needed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de-DE" sz="1800" dirty="0"/>
              </a:p>
              <a:p>
                <a:pPr lvl="2"/>
                <a:r>
                  <a:rPr lang="en-US" dirty="0"/>
                  <a:t>High-brightness emission regime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Laser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de-DE" dirty="0"/>
              </a:p>
              <a:p>
                <a:pPr lvl="3"/>
                <a:r>
                  <a:rPr lang="en-US" dirty="0"/>
                  <a:t>Same as (XFEL) injectors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58D1530-7001-40A8-8B73-C9F78C1CC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1636" y="1535723"/>
                <a:ext cx="5463963" cy="4641240"/>
              </a:xfrm>
              <a:blipFill>
                <a:blip r:embed="rId4"/>
                <a:stretch>
                  <a:fillRect l="-2344" t="-17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Pros &amp; cons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87C7D-BF9F-41B1-9044-3C8BA7B72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082" y="4168732"/>
            <a:ext cx="5045070" cy="17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6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Pros &amp; cons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69CAE6C-415E-4FEE-AC59-FD0F1741A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173" y="1343222"/>
            <a:ext cx="5463962" cy="32442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D65C2C6-9D8F-4E70-BF9D-3646A98CF1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500" y="1535723"/>
                <a:ext cx="5953311" cy="464124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33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017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en-US" dirty="0"/>
                  <a:t>Large coherence </a:t>
                </a:r>
                <a:r>
                  <a:rPr lang="en-US" i="1" dirty="0"/>
                  <a:t>L</a:t>
                </a:r>
                <a:r>
                  <a:rPr lang="en-US" i="1" baseline="-25000" dirty="0"/>
                  <a:t>C</a:t>
                </a:r>
                <a:r>
                  <a:rPr lang="en-US" dirty="0"/>
                  <a:t> needed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de-DE" sz="1800" dirty="0"/>
              </a:p>
              <a:p>
                <a:pPr lvl="3"/>
                <a:endParaRPr lang="de-DE" sz="1800" dirty="0"/>
              </a:p>
              <a:p>
                <a:pPr lvl="2"/>
                <a:r>
                  <a:rPr lang="en-US" dirty="0"/>
                  <a:t>High-brightness emission regime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~=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Laser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MTE</m:t>
                        </m:r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(pancake beam)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MTE</m:t>
                        </m:r>
                      </m:den>
                    </m:f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cigar</a:t>
                </a:r>
                <a:r>
                  <a:rPr lang="de-DE" dirty="0"/>
                  <a:t> </a:t>
                </a:r>
                <a:r>
                  <a:rPr lang="de-DE" dirty="0" err="1"/>
                  <a:t>beams</a:t>
                </a:r>
                <a:r>
                  <a:rPr lang="de-DE" dirty="0"/>
                  <a:t>)</a:t>
                </a:r>
              </a:p>
              <a:p>
                <a:pPr lvl="3"/>
                <a:endParaRPr lang="de-DE" dirty="0"/>
              </a:p>
              <a:p>
                <a:pPr lvl="3"/>
                <a:r>
                  <a:rPr lang="en-US" dirty="0"/>
                  <a:t>Same physics as (XFEL) injectors</a:t>
                </a:r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D65C2C6-9D8F-4E70-BF9D-3646A98CF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0" y="1535723"/>
                <a:ext cx="5953311" cy="4641240"/>
              </a:xfrm>
              <a:prstGeom prst="rect">
                <a:avLst/>
              </a:prstGeom>
              <a:blipFill>
                <a:blip r:embed="rId4"/>
                <a:stretch>
                  <a:fillRect l="-2254" t="-17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509051D8-E8B2-479F-AEA4-1989212B03FB}"/>
              </a:ext>
            </a:extLst>
          </p:cNvPr>
          <p:cNvSpPr/>
          <p:nvPr/>
        </p:nvSpPr>
        <p:spPr>
          <a:xfrm>
            <a:off x="977153" y="4510940"/>
            <a:ext cx="3810000" cy="45550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04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Ultrafast </a:t>
            </a:r>
            <a:r>
              <a:rPr lang="de-DE" dirty="0" err="1">
                <a:effectLst/>
                <a:latin typeface="Arial" panose="020B0604020202020204" pitchFamily="34" charset="0"/>
              </a:rPr>
              <a:t>Electron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Scattering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Activities worldwide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86A10-730B-4958-BB05-28381B93D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86" y="1409150"/>
            <a:ext cx="10140330" cy="4816657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A075990-0A47-412B-8C26-3BAE9A3F3744}"/>
              </a:ext>
            </a:extLst>
          </p:cNvPr>
          <p:cNvSpPr txBox="1">
            <a:spLocks/>
          </p:cNvSpPr>
          <p:nvPr/>
        </p:nvSpPr>
        <p:spPr>
          <a:xfrm>
            <a:off x="1171886" y="3457199"/>
            <a:ext cx="671859" cy="42650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SLAC</a:t>
            </a:r>
            <a:endParaRPr lang="en-US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254EC18-725C-423A-B207-E58C06960097}"/>
              </a:ext>
            </a:extLst>
          </p:cNvPr>
          <p:cNvSpPr txBox="1">
            <a:spLocks/>
          </p:cNvSpPr>
          <p:nvPr/>
        </p:nvSpPr>
        <p:spPr>
          <a:xfrm>
            <a:off x="1171886" y="3116587"/>
            <a:ext cx="671859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LBNL</a:t>
            </a:r>
            <a:endParaRPr lang="en-US" dirty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721AB06-6C9C-45A1-A5DF-8C390482232B}"/>
              </a:ext>
            </a:extLst>
          </p:cNvPr>
          <p:cNvSpPr txBox="1">
            <a:spLocks/>
          </p:cNvSpPr>
          <p:nvPr/>
        </p:nvSpPr>
        <p:spPr>
          <a:xfrm>
            <a:off x="1171886" y="3797810"/>
            <a:ext cx="671859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UCLA</a:t>
            </a:r>
            <a:endParaRPr lang="en-US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438F01A0-D5B2-4E71-B4E6-5D1A4A50485D}"/>
              </a:ext>
            </a:extLst>
          </p:cNvPr>
          <p:cNvSpPr txBox="1">
            <a:spLocks/>
          </p:cNvSpPr>
          <p:nvPr/>
        </p:nvSpPr>
        <p:spPr>
          <a:xfrm>
            <a:off x="3803292" y="3160757"/>
            <a:ext cx="671859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BNL</a:t>
            </a:r>
            <a:endParaRPr lang="en-US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B322BAF9-FDF1-4662-B0E1-5917AD57282A}"/>
              </a:ext>
            </a:extLst>
          </p:cNvPr>
          <p:cNvSpPr txBox="1">
            <a:spLocks/>
          </p:cNvSpPr>
          <p:nvPr/>
        </p:nvSpPr>
        <p:spPr>
          <a:xfrm>
            <a:off x="4923711" y="2050314"/>
            <a:ext cx="671859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STFC</a:t>
            </a:r>
            <a:endParaRPr lang="en-US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9409F3D-C4AB-4D37-AA57-5D75A01A00F7}"/>
              </a:ext>
            </a:extLst>
          </p:cNvPr>
          <p:cNvSpPr txBox="1">
            <a:spLocks/>
          </p:cNvSpPr>
          <p:nvPr/>
        </p:nvSpPr>
        <p:spPr>
          <a:xfrm>
            <a:off x="9416952" y="3543096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SJTU</a:t>
            </a:r>
            <a:endParaRPr lang="en-US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E0BC8F3-F12A-4F26-B129-D63E3DCEF076}"/>
              </a:ext>
            </a:extLst>
          </p:cNvPr>
          <p:cNvSpPr txBox="1">
            <a:spLocks/>
          </p:cNvSpPr>
          <p:nvPr/>
        </p:nvSpPr>
        <p:spPr>
          <a:xfrm>
            <a:off x="10305808" y="3282666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Osaka</a:t>
            </a:r>
            <a:endParaRPr lang="en-US" dirty="0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16DDBB19-1A65-4715-AE92-6CA3334F8B30}"/>
              </a:ext>
            </a:extLst>
          </p:cNvPr>
          <p:cNvSpPr txBox="1">
            <a:spLocks/>
          </p:cNvSpPr>
          <p:nvPr/>
        </p:nvSpPr>
        <p:spPr>
          <a:xfrm>
            <a:off x="10465410" y="2752393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KAERI</a:t>
            </a:r>
            <a:endParaRPr lang="en-US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ECB74AC6-18EB-4ABF-B34C-1CF096EBA724}"/>
              </a:ext>
            </a:extLst>
          </p:cNvPr>
          <p:cNvSpPr txBox="1">
            <a:spLocks/>
          </p:cNvSpPr>
          <p:nvPr/>
        </p:nvSpPr>
        <p:spPr>
          <a:xfrm>
            <a:off x="9041217" y="1891193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THU</a:t>
            </a:r>
            <a:endParaRPr lang="en-US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A9531FAE-46D7-402A-BD6A-9D490D33731E}"/>
              </a:ext>
            </a:extLst>
          </p:cNvPr>
          <p:cNvSpPr txBox="1">
            <a:spLocks/>
          </p:cNvSpPr>
          <p:nvPr/>
        </p:nvSpPr>
        <p:spPr>
          <a:xfrm>
            <a:off x="8164240" y="1891193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PKU</a:t>
            </a:r>
            <a:endParaRPr lang="en-US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71ACA92D-5D1B-42A7-B7AA-835FFD8F69AC}"/>
              </a:ext>
            </a:extLst>
          </p:cNvPr>
          <p:cNvSpPr txBox="1">
            <a:spLocks/>
          </p:cNvSpPr>
          <p:nvPr/>
        </p:nvSpPr>
        <p:spPr>
          <a:xfrm>
            <a:off x="4630705" y="3338496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HZB</a:t>
            </a:r>
            <a:endParaRPr lang="en-US" dirty="0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A0DD1F96-28E4-4861-8B3C-9FD38BD6AD5E}"/>
              </a:ext>
            </a:extLst>
          </p:cNvPr>
          <p:cNvSpPr txBox="1">
            <a:spLocks/>
          </p:cNvSpPr>
          <p:nvPr/>
        </p:nvSpPr>
        <p:spPr>
          <a:xfrm>
            <a:off x="4630705" y="2657273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DESY</a:t>
            </a:r>
            <a:endParaRPr lang="en-US" dirty="0"/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82CB8F00-0045-4499-A9AF-551735924E82}"/>
              </a:ext>
            </a:extLst>
          </p:cNvPr>
          <p:cNvSpPr txBox="1">
            <a:spLocks/>
          </p:cNvSpPr>
          <p:nvPr/>
        </p:nvSpPr>
        <p:spPr>
          <a:xfrm>
            <a:off x="4630705" y="2997885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DELTA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2730C76-9838-4ECA-B340-C0D3501DF5BE}"/>
              </a:ext>
            </a:extLst>
          </p:cNvPr>
          <p:cNvCxnSpPr>
            <a:cxnSpLocks/>
          </p:cNvCxnSpPr>
          <p:nvPr/>
        </p:nvCxnSpPr>
        <p:spPr>
          <a:xfrm flipV="1">
            <a:off x="1864246" y="3222616"/>
            <a:ext cx="728459" cy="78845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3EA3C39-05FC-4231-90BE-D01A965B4FED}"/>
              </a:ext>
            </a:extLst>
          </p:cNvPr>
          <p:cNvCxnSpPr>
            <a:cxnSpLocks/>
          </p:cNvCxnSpPr>
          <p:nvPr/>
        </p:nvCxnSpPr>
        <p:spPr>
          <a:xfrm flipV="1">
            <a:off x="1864246" y="3139440"/>
            <a:ext cx="637019" cy="53041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C282DB5-2302-4F17-9E0C-A049A80A9D90}"/>
              </a:ext>
            </a:extLst>
          </p:cNvPr>
          <p:cNvCxnSpPr>
            <a:cxnSpLocks/>
          </p:cNvCxnSpPr>
          <p:nvPr/>
        </p:nvCxnSpPr>
        <p:spPr>
          <a:xfrm flipV="1">
            <a:off x="1864246" y="3116587"/>
            <a:ext cx="637019" cy="212058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5ECA5C-31CA-4C9A-8D73-4068EFC61828}"/>
              </a:ext>
            </a:extLst>
          </p:cNvPr>
          <p:cNvCxnSpPr>
            <a:cxnSpLocks/>
          </p:cNvCxnSpPr>
          <p:nvPr/>
        </p:nvCxnSpPr>
        <p:spPr>
          <a:xfrm flipH="1" flipV="1">
            <a:off x="3909060" y="3015711"/>
            <a:ext cx="93981" cy="246075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42FF8F-3A31-42B0-808A-F1D584098438}"/>
              </a:ext>
            </a:extLst>
          </p:cNvPr>
          <p:cNvCxnSpPr>
            <a:cxnSpLocks/>
          </p:cNvCxnSpPr>
          <p:nvPr/>
        </p:nvCxnSpPr>
        <p:spPr>
          <a:xfrm>
            <a:off x="5503545" y="2382191"/>
            <a:ext cx="373458" cy="1481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DB29B79-FDF2-49B1-B364-B708FFD95744}"/>
              </a:ext>
            </a:extLst>
          </p:cNvPr>
          <p:cNvCxnSpPr>
            <a:cxnSpLocks/>
          </p:cNvCxnSpPr>
          <p:nvPr/>
        </p:nvCxnSpPr>
        <p:spPr>
          <a:xfrm flipH="1" flipV="1">
            <a:off x="9389745" y="3343275"/>
            <a:ext cx="235103" cy="301925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4138B0-1781-49DC-9B55-2538B66E25FA}"/>
              </a:ext>
            </a:extLst>
          </p:cNvPr>
          <p:cNvCxnSpPr>
            <a:cxnSpLocks/>
          </p:cNvCxnSpPr>
          <p:nvPr/>
        </p:nvCxnSpPr>
        <p:spPr>
          <a:xfrm flipH="1" flipV="1">
            <a:off x="9801225" y="3222616"/>
            <a:ext cx="629755" cy="22384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A8B8883-54EF-4153-9237-BFEF449BF1A9}"/>
              </a:ext>
            </a:extLst>
          </p:cNvPr>
          <p:cNvCxnSpPr>
            <a:cxnSpLocks/>
          </p:cNvCxnSpPr>
          <p:nvPr/>
        </p:nvCxnSpPr>
        <p:spPr>
          <a:xfrm flipH="1">
            <a:off x="9580245" y="2968057"/>
            <a:ext cx="995516" cy="19270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C1F53E-03B8-4166-BAA1-62DADF8645DA}"/>
              </a:ext>
            </a:extLst>
          </p:cNvPr>
          <p:cNvCxnSpPr>
            <a:cxnSpLocks/>
          </p:cNvCxnSpPr>
          <p:nvPr/>
        </p:nvCxnSpPr>
        <p:spPr>
          <a:xfrm>
            <a:off x="8667737" y="2241907"/>
            <a:ext cx="582943" cy="795525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15C690-4AF1-4FAC-AF1F-E2B7F1D5436D}"/>
              </a:ext>
            </a:extLst>
          </p:cNvPr>
          <p:cNvCxnSpPr>
            <a:cxnSpLocks/>
          </p:cNvCxnSpPr>
          <p:nvPr/>
        </p:nvCxnSpPr>
        <p:spPr>
          <a:xfrm flipH="1">
            <a:off x="9250680" y="2241907"/>
            <a:ext cx="166272" cy="795525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B0199E-899F-43A0-B33E-518E257E4D98}"/>
              </a:ext>
            </a:extLst>
          </p:cNvPr>
          <p:cNvCxnSpPr>
            <a:cxnSpLocks/>
          </p:cNvCxnSpPr>
          <p:nvPr/>
        </p:nvCxnSpPr>
        <p:spPr>
          <a:xfrm flipV="1">
            <a:off x="5367191" y="2577927"/>
            <a:ext cx="965110" cy="96517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C4B067-2FBC-4CBF-A6F1-4D7EE868B38A}"/>
              </a:ext>
            </a:extLst>
          </p:cNvPr>
          <p:cNvCxnSpPr>
            <a:cxnSpLocks/>
          </p:cNvCxnSpPr>
          <p:nvPr/>
        </p:nvCxnSpPr>
        <p:spPr>
          <a:xfrm flipV="1">
            <a:off x="5468017" y="2628451"/>
            <a:ext cx="693263" cy="550451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76DF25-3E8D-47AB-969B-19DB656BD0B9}"/>
              </a:ext>
            </a:extLst>
          </p:cNvPr>
          <p:cNvCxnSpPr>
            <a:cxnSpLocks/>
          </p:cNvCxnSpPr>
          <p:nvPr/>
        </p:nvCxnSpPr>
        <p:spPr>
          <a:xfrm flipV="1">
            <a:off x="5468017" y="2527347"/>
            <a:ext cx="774034" cy="36745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F980FE67-6E1C-438B-A333-9A53AE3C3E65}"/>
              </a:ext>
            </a:extLst>
          </p:cNvPr>
          <p:cNvSpPr txBox="1">
            <a:spLocks/>
          </p:cNvSpPr>
          <p:nvPr/>
        </p:nvSpPr>
        <p:spPr>
          <a:xfrm>
            <a:off x="4630705" y="3644201"/>
            <a:ext cx="947632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dirty="0"/>
              <a:t>HZDR</a:t>
            </a:r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0C801F-2B9F-4B96-B3CE-4688CD1034AE}"/>
              </a:ext>
            </a:extLst>
          </p:cNvPr>
          <p:cNvCxnSpPr>
            <a:cxnSpLocks/>
          </p:cNvCxnSpPr>
          <p:nvPr/>
        </p:nvCxnSpPr>
        <p:spPr>
          <a:xfrm flipV="1">
            <a:off x="5455380" y="2628451"/>
            <a:ext cx="884500" cy="122814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2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UED </a:t>
            </a:r>
            <a:r>
              <a:rPr lang="de-DE" dirty="0" err="1">
                <a:effectLst/>
                <a:latin typeface="Arial" panose="020B0604020202020204" pitchFamily="34" charset="0"/>
              </a:rPr>
              <a:t>beamlines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968999" cy="4641240"/>
          </a:xfrm>
        </p:spPr>
        <p:txBody>
          <a:bodyPr/>
          <a:lstStyle/>
          <a:p>
            <a:pPr lvl="2"/>
            <a:r>
              <a:rPr lang="en-US" dirty="0"/>
              <a:t>LBNL UED beamline ‘</a:t>
            </a:r>
            <a:r>
              <a:rPr lang="en-US" dirty="0" err="1"/>
              <a:t>HiRES</a:t>
            </a:r>
            <a:r>
              <a:rPr lang="en-US" dirty="0"/>
              <a:t>’</a:t>
            </a:r>
          </a:p>
          <a:p>
            <a:pPr lvl="3"/>
            <a:r>
              <a:rPr lang="en-US" b="1" dirty="0">
                <a:solidFill>
                  <a:schemeClr val="accent1"/>
                </a:solidFill>
              </a:rPr>
              <a:t>1 MHz</a:t>
            </a:r>
          </a:p>
          <a:p>
            <a:pPr lvl="3"/>
            <a:r>
              <a:rPr lang="en-US" dirty="0"/>
              <a:t>E &lt; 1 MeV</a:t>
            </a:r>
          </a:p>
          <a:p>
            <a:pPr lvl="3"/>
            <a:r>
              <a:rPr lang="en-US" dirty="0"/>
              <a:t>APEX gun (</a:t>
            </a:r>
            <a:r>
              <a:rPr lang="en-US" dirty="0" err="1"/>
              <a:t>cw</a:t>
            </a:r>
            <a:r>
              <a:rPr lang="en-US" dirty="0"/>
              <a:t>)</a:t>
            </a:r>
            <a:r>
              <a:rPr lang="en-US" dirty="0">
                <a:solidFill>
                  <a:schemeClr val="bg1"/>
                </a:solidFill>
              </a:rPr>
              <a:t>820 keV)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lvl="2" indent="0">
              <a:buNone/>
            </a:pPr>
            <a:endParaRPr lang="en-US" dirty="0"/>
          </a:p>
          <a:p>
            <a:pPr marL="0" lvl="2" indent="0">
              <a:buNone/>
            </a:pPr>
            <a:endParaRPr lang="en-US" dirty="0"/>
          </a:p>
          <a:p>
            <a:pPr lvl="2"/>
            <a:r>
              <a:rPr lang="en-US" dirty="0"/>
              <a:t>SLAC UED beamline ‘ASTA’</a:t>
            </a:r>
          </a:p>
          <a:p>
            <a:pPr lvl="3"/>
            <a:r>
              <a:rPr lang="en-US" dirty="0"/>
              <a:t>E ~ 3.7 MeV</a:t>
            </a:r>
          </a:p>
          <a:p>
            <a:pPr lvl="3"/>
            <a:r>
              <a:rPr lang="en-US" dirty="0"/>
              <a:t>Rep. rate 120 Hz</a:t>
            </a:r>
          </a:p>
          <a:p>
            <a:pPr lvl="3"/>
            <a:r>
              <a:rPr lang="en-US" b="1" dirty="0">
                <a:solidFill>
                  <a:schemeClr val="accent1"/>
                </a:solidFill>
              </a:rPr>
              <a:t>Liquid/gaseous samples</a:t>
            </a:r>
          </a:p>
          <a:p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Selection of setups</a:t>
            </a:r>
            <a:endParaRPr lang="de-DE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37F9DC7A-2A79-42A3-BCF2-44D98B97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610" y="4048972"/>
            <a:ext cx="6372000" cy="1897734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15F10103-C111-4F48-A32D-EB34E904C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090" y="777101"/>
            <a:ext cx="6281307" cy="25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UED </a:t>
            </a:r>
            <a:r>
              <a:rPr lang="de-DE" dirty="0" err="1">
                <a:effectLst/>
                <a:latin typeface="Arial" panose="020B0604020202020204" pitchFamily="34" charset="0"/>
              </a:rPr>
              <a:t>beamlines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8D1530-7001-40A8-8B73-C9F78C1C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35723"/>
            <a:ext cx="5968999" cy="4641240"/>
          </a:xfrm>
        </p:spPr>
        <p:txBody>
          <a:bodyPr/>
          <a:lstStyle/>
          <a:p>
            <a:pPr lvl="2"/>
            <a:r>
              <a:rPr lang="en-US" dirty="0"/>
              <a:t>Shanghai Jiao Tong University </a:t>
            </a:r>
          </a:p>
          <a:p>
            <a:pPr lvl="3"/>
            <a:r>
              <a:rPr lang="en-US" dirty="0"/>
              <a:t>S band gun (3 GHz)</a:t>
            </a:r>
          </a:p>
          <a:p>
            <a:pPr lvl="3"/>
            <a:r>
              <a:rPr lang="en-US" dirty="0"/>
              <a:t>DBA optics</a:t>
            </a:r>
          </a:p>
          <a:p>
            <a:pPr lvl="3"/>
            <a:r>
              <a:rPr lang="en-US" dirty="0"/>
              <a:t>Time resolution</a:t>
            </a:r>
          </a:p>
          <a:p>
            <a:pPr lvl="4"/>
            <a:r>
              <a:rPr lang="en-US" b="1" dirty="0">
                <a:solidFill>
                  <a:schemeClr val="tx2"/>
                </a:solidFill>
              </a:rPr>
              <a:t>50 fs FWHM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‘RUEDI’</a:t>
            </a:r>
          </a:p>
          <a:p>
            <a:pPr lvl="3"/>
            <a:r>
              <a:rPr lang="en-US" dirty="0"/>
              <a:t>Funding granted: 124 M</a:t>
            </a:r>
            <a:r>
              <a:rPr lang="de-DE" dirty="0"/>
              <a:t>£</a:t>
            </a:r>
          </a:p>
          <a:p>
            <a:pPr lvl="3"/>
            <a:r>
              <a:rPr lang="de-DE" dirty="0"/>
              <a:t>S band </a:t>
            </a:r>
            <a:r>
              <a:rPr lang="de-DE" dirty="0" err="1"/>
              <a:t>gun</a:t>
            </a:r>
            <a:r>
              <a:rPr lang="de-DE" dirty="0"/>
              <a:t> (3 GHz)</a:t>
            </a:r>
          </a:p>
          <a:p>
            <a:pPr lvl="3"/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>
                <a:solidFill>
                  <a:schemeClr val="tx2"/>
                </a:solidFill>
              </a:rPr>
              <a:t>imaging</a:t>
            </a:r>
            <a:r>
              <a:rPr lang="de-DE" b="1" dirty="0">
                <a:solidFill>
                  <a:schemeClr val="tx2"/>
                </a:solidFill>
              </a:rPr>
              <a:t> &amp; </a:t>
            </a:r>
            <a:r>
              <a:rPr lang="de-DE" b="1" dirty="0" err="1">
                <a:solidFill>
                  <a:schemeClr val="tx2"/>
                </a:solidFill>
              </a:rPr>
              <a:t>diffraction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Cont’d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7CACA-4D0B-49E4-91B0-D6D7EB13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4912" y="3954755"/>
            <a:ext cx="6080688" cy="2403903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D1A3CD4-D442-4F6B-AD27-7B7D49AFACFD}"/>
              </a:ext>
            </a:extLst>
          </p:cNvPr>
          <p:cNvSpPr txBox="1">
            <a:spLocks/>
          </p:cNvSpPr>
          <p:nvPr/>
        </p:nvSpPr>
        <p:spPr>
          <a:xfrm>
            <a:off x="9601810" y="4622614"/>
            <a:ext cx="1781624" cy="426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sz="1400" dirty="0"/>
              <a:t>Imaging/</a:t>
            </a:r>
            <a:r>
              <a:rPr lang="de-DE" sz="1400" dirty="0" err="1"/>
              <a:t>Microscopy</a:t>
            </a:r>
            <a:endParaRPr lang="en-US" sz="1400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CA7CA1E-15FB-4A4D-949E-F666D9E27CDD}"/>
              </a:ext>
            </a:extLst>
          </p:cNvPr>
          <p:cNvSpPr txBox="1">
            <a:spLocks/>
          </p:cNvSpPr>
          <p:nvPr/>
        </p:nvSpPr>
        <p:spPr>
          <a:xfrm>
            <a:off x="10773998" y="5230818"/>
            <a:ext cx="1023858" cy="3721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de-DE" sz="1400" dirty="0" err="1"/>
              <a:t>Diffraction</a:t>
            </a:r>
            <a:endParaRPr lang="en-US" sz="1400" dirty="0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470BE0BE-1054-4DCA-B721-8E66CE2B640A}"/>
              </a:ext>
            </a:extLst>
          </p:cNvPr>
          <p:cNvSpPr txBox="1"/>
          <p:nvPr/>
        </p:nvSpPr>
        <p:spPr>
          <a:xfrm>
            <a:off x="8642718" y="5869186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Sample chamber</a:t>
            </a:r>
            <a:endParaRPr lang="de-DE" sz="1400" dirty="0"/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F09B1421-4AA1-4483-87E6-3FD77219C405}"/>
              </a:ext>
            </a:extLst>
          </p:cNvPr>
          <p:cNvSpPr txBox="1"/>
          <p:nvPr/>
        </p:nvSpPr>
        <p:spPr>
          <a:xfrm>
            <a:off x="7711862" y="4132394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Sample chamber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2DBFC5-2F61-4A39-A00E-D0EC08136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733" y="1354028"/>
            <a:ext cx="6937692" cy="1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B2F1851E-E754-43E9-A8B6-3D466617D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759" y="3224143"/>
            <a:ext cx="3360488" cy="409714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Within</a:t>
            </a:r>
            <a:r>
              <a:rPr lang="de-DE" dirty="0"/>
              <a:t> Helmholtz…</a:t>
            </a:r>
          </a:p>
        </p:txBody>
      </p:sp>
    </p:spTree>
    <p:extLst>
      <p:ext uri="{BB962C8B-B14F-4D97-AF65-F5344CB8AC3E}">
        <p14:creationId xmlns:p14="http://schemas.microsoft.com/office/powerpoint/2010/main" val="20276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REGAE at DESY</a:t>
            </a:r>
            <a:endParaRPr lang="de-DE" dirty="0">
              <a:effectLst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04.07.2024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ultrafast electron scattering actrivities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7DA9C-B80B-4AE9-97E8-DBB94961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467C557-53B2-41FB-828C-0997E9D48D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Relativistic Electron Gun for Atomic Exploration</a:t>
            </a:r>
            <a:endParaRPr lang="de-DE" dirty="0"/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A7BECCF0-83EB-4A12-BD7C-4D053B4B7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520825"/>
            <a:ext cx="10504128" cy="4676775"/>
          </a:xfrm>
          <a:prstGeom prst="rect">
            <a:avLst/>
          </a:prstGeom>
        </p:spPr>
      </p:pic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966612E0-8CAB-4F6D-B312-80DBC3A74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839944"/>
              </p:ext>
            </p:extLst>
          </p:nvPr>
        </p:nvGraphicFramePr>
        <p:xfrm>
          <a:off x="9024556" y="1520825"/>
          <a:ext cx="2761044" cy="1828800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1544701">
                  <a:extLst>
                    <a:ext uri="{9D8B030D-6E8A-4147-A177-3AD203B41FA5}">
                      <a16:colId xmlns:a16="http://schemas.microsoft.com/office/drawing/2014/main" val="1011132272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57840330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3 – 5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711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Energy </a:t>
                      </a:r>
                      <a:r>
                        <a:rPr lang="de-DE" sz="1400" b="0" dirty="0" err="1"/>
                        <a:t>spread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~5 keV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257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charge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10 – 200 </a:t>
                      </a:r>
                      <a:r>
                        <a:rPr lang="de-DE" sz="1400" b="0" dirty="0" err="1"/>
                        <a:t>fC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1299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 err="1"/>
                        <a:t>Bunch</a:t>
                      </a:r>
                      <a:r>
                        <a:rPr lang="de-DE" sz="1400" b="0" dirty="0"/>
                        <a:t> </a:t>
                      </a:r>
                      <a:r>
                        <a:rPr lang="de-DE" sz="1400" b="0" dirty="0" err="1"/>
                        <a:t>length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&gt; 20 </a:t>
                      </a:r>
                      <a:r>
                        <a:rPr lang="de-DE" sz="1400" b="0" dirty="0" err="1"/>
                        <a:t>fs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8043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Beam </a:t>
                      </a:r>
                      <a:r>
                        <a:rPr lang="de-DE" sz="1400" b="0" dirty="0" err="1"/>
                        <a:t>size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5 – 500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4341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dirty="0"/>
                        <a:t>Trans. </a:t>
                      </a:r>
                      <a:r>
                        <a:rPr lang="de-DE" sz="1400" b="0" dirty="0" err="1"/>
                        <a:t>emittance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b="0" dirty="0"/>
                        <a:t>10 – 100 </a:t>
                      </a:r>
                      <a:r>
                        <a:rPr lang="de-DE" sz="1400" b="0" dirty="0" err="1"/>
                        <a:t>nm</a:t>
                      </a:r>
                      <a:endParaRPr lang="de-DE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96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0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2023-03-02_SRF_meeting_UED_kickoff_Niemczyk</Template>
  <TotalTime>0</TotalTime>
  <Words>1710</Words>
  <Application>Microsoft Office PowerPoint</Application>
  <PresentationFormat>Breitbild</PresentationFormat>
  <Paragraphs>515</Paragraphs>
  <Slides>30</Slides>
  <Notes>28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Wingdings</vt:lpstr>
      <vt:lpstr>HZDR_Office_Design</vt:lpstr>
      <vt:lpstr>Overview of ultrafast electron scattering activities</vt:lpstr>
      <vt:lpstr>Ultrafast Electron Diffraction (UED)</vt:lpstr>
      <vt:lpstr>Ultrafast Electron Scattering</vt:lpstr>
      <vt:lpstr>Ultrafast Electron Scattering</vt:lpstr>
      <vt:lpstr>Ultrafast Electron Scattering</vt:lpstr>
      <vt:lpstr>UED beamlines</vt:lpstr>
      <vt:lpstr>UED beamlines</vt:lpstr>
      <vt:lpstr>Within Helmholtz…</vt:lpstr>
      <vt:lpstr>REGAE at DESY</vt:lpstr>
      <vt:lpstr>REGAE</vt:lpstr>
      <vt:lpstr>REGAE</vt:lpstr>
      <vt:lpstr>REGAE</vt:lpstr>
      <vt:lpstr>SEALab at HZB</vt:lpstr>
      <vt:lpstr>SEALab</vt:lpstr>
      <vt:lpstr>DALI at HZDR</vt:lpstr>
      <vt:lpstr>MeV UED at HZDR</vt:lpstr>
      <vt:lpstr>MeV UED at HZDR</vt:lpstr>
      <vt:lpstr>MeV UED at HZDR</vt:lpstr>
      <vt:lpstr>MeV UED at HZDR</vt:lpstr>
      <vt:lpstr>Summary</vt:lpstr>
      <vt:lpstr>Outlook</vt:lpstr>
      <vt:lpstr>PowerPoint-Präsentation</vt:lpstr>
      <vt:lpstr>Detectors and instrumentation</vt:lpstr>
      <vt:lpstr>Introduction</vt:lpstr>
      <vt:lpstr>Ultrafast Electron Scattering</vt:lpstr>
      <vt:lpstr>Goal of my talk</vt:lpstr>
      <vt:lpstr>REGAE</vt:lpstr>
      <vt:lpstr>SEALab</vt:lpstr>
      <vt:lpstr>Ultrafast Electron Scattering</vt:lpstr>
      <vt:lpstr>Ultrafast Electron Scattering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Niemczyk, Raffael</dc:creator>
  <cp:lastModifiedBy>Niemczyk, Raffael</cp:lastModifiedBy>
  <cp:revision>624</cp:revision>
  <dcterms:created xsi:type="dcterms:W3CDTF">2023-02-16T09:48:11Z</dcterms:created>
  <dcterms:modified xsi:type="dcterms:W3CDTF">2024-07-04T07:18:02Z</dcterms:modified>
</cp:coreProperties>
</file>