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67" r:id="rId2"/>
    <p:sldId id="463" r:id="rId3"/>
    <p:sldId id="489" r:id="rId4"/>
    <p:sldId id="490" r:id="rId5"/>
    <p:sldId id="491" r:id="rId6"/>
    <p:sldId id="465" r:id="rId7"/>
    <p:sldId id="488" r:id="rId8"/>
    <p:sldId id="471" r:id="rId9"/>
    <p:sldId id="475" r:id="rId10"/>
    <p:sldId id="467" r:id="rId11"/>
    <p:sldId id="480" r:id="rId12"/>
    <p:sldId id="476" r:id="rId13"/>
    <p:sldId id="479" r:id="rId14"/>
    <p:sldId id="486" r:id="rId15"/>
    <p:sldId id="457" r:id="rId16"/>
    <p:sldId id="492" r:id="rId17"/>
    <p:sldId id="478" r:id="rId18"/>
    <p:sldId id="485" r:id="rId19"/>
    <p:sldId id="452" r:id="rId20"/>
    <p:sldId id="472" r:id="rId21"/>
    <p:sldId id="473" r:id="rId22"/>
    <p:sldId id="462" r:id="rId23"/>
    <p:sldId id="46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C6E6"/>
    <a:srgbClr val="D1E0EA"/>
    <a:srgbClr val="E6E6E6"/>
    <a:srgbClr val="FEF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6405" autoAdjust="0"/>
  </p:normalViewPr>
  <p:slideViewPr>
    <p:cSldViewPr showGuides="1">
      <p:cViewPr varScale="1">
        <p:scale>
          <a:sx n="67" d="100"/>
          <a:sy n="67" d="100"/>
        </p:scale>
        <p:origin x="72" y="182"/>
      </p:cViewPr>
      <p:guideLst>
        <p:guide orient="horz" pos="913"/>
        <p:guide pos="25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5388" y="6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4318A-4C11-46F1-A558-BA0E3E6ADE8D}"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0227A89D-FF7D-4F2D-BDAF-265D8C7844A8}">
      <dgm:prSet phldrT="[Text]" custT="1"/>
      <dgm:spPr/>
      <dgm:t>
        <a:bodyPr/>
        <a:lstStyle/>
        <a:p>
          <a:r>
            <a:rPr lang="en-US" sz="1400" b="1" dirty="0"/>
            <a:t>Communication</a:t>
          </a:r>
          <a:br>
            <a:rPr lang="en-US" sz="1400" b="1" dirty="0"/>
          </a:br>
          <a:br>
            <a:rPr lang="en-US" sz="1400" b="1" dirty="0"/>
          </a:br>
          <a:br>
            <a:rPr lang="en-US" sz="1400" b="1" dirty="0"/>
          </a:br>
          <a:br>
            <a:rPr lang="en-US" sz="1400" b="1" dirty="0"/>
          </a:br>
          <a:br>
            <a:rPr lang="en-US" sz="1400" b="1" dirty="0"/>
          </a:br>
          <a:endParaRPr lang="en-US" sz="1400" b="1" dirty="0"/>
        </a:p>
      </dgm:t>
    </dgm:pt>
    <dgm:pt modelId="{FC1C62AC-8E73-4152-881B-347D19A43EDD}" type="parTrans" cxnId="{EBBF7A9B-15CB-4D3F-8AB3-81FA43035CA8}">
      <dgm:prSet/>
      <dgm:spPr/>
      <dgm:t>
        <a:bodyPr/>
        <a:lstStyle/>
        <a:p>
          <a:endParaRPr lang="en-US"/>
        </a:p>
      </dgm:t>
    </dgm:pt>
    <dgm:pt modelId="{9A2FDF10-2E04-47DD-85DC-D48E56760998}" type="sibTrans" cxnId="{EBBF7A9B-15CB-4D3F-8AB3-81FA43035CA8}">
      <dgm:prSet/>
      <dgm:spPr/>
      <dgm:t>
        <a:bodyPr/>
        <a:lstStyle/>
        <a:p>
          <a:endParaRPr lang="en-US"/>
        </a:p>
      </dgm:t>
    </dgm:pt>
    <dgm:pt modelId="{E72441C2-F3D8-4FD1-8913-811D56A62ADC}">
      <dgm:prSet phldrT="[Text]"/>
      <dgm:spPr/>
      <dgm:t>
        <a:bodyPr/>
        <a:lstStyle/>
        <a:p>
          <a:br>
            <a:rPr lang="en-US" b="1" dirty="0"/>
          </a:br>
          <a:br>
            <a:rPr lang="en-US" b="1" dirty="0"/>
          </a:br>
          <a:br>
            <a:rPr lang="en-US" b="1" dirty="0"/>
          </a:br>
          <a:br>
            <a:rPr lang="en-US" b="1" dirty="0"/>
          </a:br>
          <a:br>
            <a:rPr lang="en-US" b="1" dirty="0"/>
          </a:br>
          <a:r>
            <a:rPr lang="en-US" b="1" dirty="0"/>
            <a:t>Coordination</a:t>
          </a:r>
        </a:p>
      </dgm:t>
    </dgm:pt>
    <dgm:pt modelId="{2765C451-01DF-4D0B-876C-ADF4FEB0B965}" type="parTrans" cxnId="{B0A12357-0EDB-42D1-BF4A-BD19EAD73F77}">
      <dgm:prSet/>
      <dgm:spPr/>
      <dgm:t>
        <a:bodyPr/>
        <a:lstStyle/>
        <a:p>
          <a:endParaRPr lang="en-US"/>
        </a:p>
      </dgm:t>
    </dgm:pt>
    <dgm:pt modelId="{E51E86FD-2A1F-4D3C-8924-0571DA167F10}" type="sibTrans" cxnId="{B0A12357-0EDB-42D1-BF4A-BD19EAD73F77}">
      <dgm:prSet/>
      <dgm:spPr/>
      <dgm:t>
        <a:bodyPr/>
        <a:lstStyle/>
        <a:p>
          <a:endParaRPr lang="en-US"/>
        </a:p>
      </dgm:t>
    </dgm:pt>
    <dgm:pt modelId="{2EBD0AA8-E454-4A35-807C-94170179A9A0}">
      <dgm:prSet phldrT="[Text]"/>
      <dgm:spPr/>
      <dgm:t>
        <a:bodyPr/>
        <a:lstStyle/>
        <a:p>
          <a:r>
            <a:rPr lang="en-US" b="1" dirty="0"/>
            <a:t>Development</a:t>
          </a:r>
          <a:br>
            <a:rPr lang="en-US" b="1" dirty="0"/>
          </a:br>
          <a:br>
            <a:rPr lang="en-US" b="1" dirty="0"/>
          </a:br>
          <a:br>
            <a:rPr lang="en-US" b="1" dirty="0"/>
          </a:br>
          <a:br>
            <a:rPr lang="en-US" b="1" dirty="0"/>
          </a:br>
          <a:br>
            <a:rPr lang="en-US" b="1" dirty="0"/>
          </a:br>
          <a:endParaRPr lang="en-US" b="1" dirty="0"/>
        </a:p>
      </dgm:t>
    </dgm:pt>
    <dgm:pt modelId="{872AC697-DE58-4313-BCC6-B16FC376E28B}" type="parTrans" cxnId="{90D8AA6E-4309-4CC6-B8CF-28DE24F87FB5}">
      <dgm:prSet/>
      <dgm:spPr/>
      <dgm:t>
        <a:bodyPr/>
        <a:lstStyle/>
        <a:p>
          <a:endParaRPr lang="en-US"/>
        </a:p>
      </dgm:t>
    </dgm:pt>
    <dgm:pt modelId="{B524BAF3-38A6-4FA5-AA05-7E7A7479E9A2}" type="sibTrans" cxnId="{90D8AA6E-4309-4CC6-B8CF-28DE24F87FB5}">
      <dgm:prSet/>
      <dgm:spPr/>
      <dgm:t>
        <a:bodyPr/>
        <a:lstStyle/>
        <a:p>
          <a:endParaRPr lang="en-US"/>
        </a:p>
      </dgm:t>
    </dgm:pt>
    <dgm:pt modelId="{27286B5E-358A-46F1-86F8-491FBF4C0D54}">
      <dgm:prSet phldrT="[Text]"/>
      <dgm:spPr/>
      <dgm:t>
        <a:bodyPr/>
        <a:lstStyle/>
        <a:p>
          <a:br>
            <a:rPr lang="en-US" b="1" dirty="0"/>
          </a:br>
          <a:br>
            <a:rPr lang="en-US" b="1" dirty="0"/>
          </a:br>
          <a:br>
            <a:rPr lang="en-US" b="1" dirty="0"/>
          </a:br>
          <a:br>
            <a:rPr lang="en-US" b="1" dirty="0"/>
          </a:br>
          <a:br>
            <a:rPr lang="en-US" b="1" dirty="0"/>
          </a:br>
          <a:r>
            <a:rPr lang="en-US" b="1" dirty="0"/>
            <a:t>Dissemination</a:t>
          </a:r>
        </a:p>
      </dgm:t>
    </dgm:pt>
    <dgm:pt modelId="{D0F54EFF-78E9-4D31-9AA9-3D364FFE1880}" type="parTrans" cxnId="{893A8295-935E-4204-A895-29E4118488C8}">
      <dgm:prSet/>
      <dgm:spPr/>
      <dgm:t>
        <a:bodyPr/>
        <a:lstStyle/>
        <a:p>
          <a:endParaRPr lang="en-US"/>
        </a:p>
      </dgm:t>
    </dgm:pt>
    <dgm:pt modelId="{FF5F2CEB-9BD1-4F6E-B53B-D566789C32BF}" type="sibTrans" cxnId="{893A8295-935E-4204-A895-29E4118488C8}">
      <dgm:prSet/>
      <dgm:spPr/>
      <dgm:t>
        <a:bodyPr/>
        <a:lstStyle/>
        <a:p>
          <a:endParaRPr lang="en-US"/>
        </a:p>
      </dgm:t>
    </dgm:pt>
    <dgm:pt modelId="{4FC64F0B-F831-4B94-8FA4-71DD15ABB157}">
      <dgm:prSet phldrT="[Text]"/>
      <dgm:spPr/>
      <dgm:t>
        <a:bodyPr/>
        <a:lstStyle/>
        <a:p>
          <a:r>
            <a:rPr lang="en-US" b="1" dirty="0"/>
            <a:t>Innovation</a:t>
          </a:r>
          <a:br>
            <a:rPr lang="en-US" b="1" dirty="0"/>
          </a:br>
          <a:br>
            <a:rPr lang="en-US" b="1" dirty="0"/>
          </a:br>
          <a:br>
            <a:rPr lang="en-US" b="1" dirty="0"/>
          </a:br>
          <a:br>
            <a:rPr lang="en-US" b="1" dirty="0"/>
          </a:br>
          <a:br>
            <a:rPr lang="en-US" b="1" dirty="0"/>
          </a:br>
          <a:endParaRPr lang="en-US" b="1" dirty="0"/>
        </a:p>
      </dgm:t>
    </dgm:pt>
    <dgm:pt modelId="{47A68D60-24B8-4FAE-A68F-A5568EF95A8C}" type="parTrans" cxnId="{5DB92A94-B4D1-4C4B-987F-AF2CDF2D5FFB}">
      <dgm:prSet/>
      <dgm:spPr/>
      <dgm:t>
        <a:bodyPr/>
        <a:lstStyle/>
        <a:p>
          <a:endParaRPr lang="en-US"/>
        </a:p>
      </dgm:t>
    </dgm:pt>
    <dgm:pt modelId="{EDCA5331-B6A7-4C64-8877-4E4DA23BE16D}" type="sibTrans" cxnId="{5DB92A94-B4D1-4C4B-987F-AF2CDF2D5FFB}">
      <dgm:prSet/>
      <dgm:spPr/>
      <dgm:t>
        <a:bodyPr/>
        <a:lstStyle/>
        <a:p>
          <a:endParaRPr lang="en-US"/>
        </a:p>
      </dgm:t>
    </dgm:pt>
    <dgm:pt modelId="{9D1F6A01-9346-49D9-BD79-3A5AEBC05B43}" type="pres">
      <dgm:prSet presAssocID="{2D14318A-4C11-46F1-A558-BA0E3E6ADE8D}" presName="Name0" presStyleCnt="0">
        <dgm:presLayoutVars>
          <dgm:dir/>
          <dgm:resizeHandles val="exact"/>
        </dgm:presLayoutVars>
      </dgm:prSet>
      <dgm:spPr/>
    </dgm:pt>
    <dgm:pt modelId="{14BDBE48-EBCC-4CEF-AFF1-E8E72B7EF2A5}" type="pres">
      <dgm:prSet presAssocID="{0227A89D-FF7D-4F2D-BDAF-265D8C7844A8}" presName="Name5" presStyleLbl="vennNode1" presStyleIdx="0" presStyleCnt="5">
        <dgm:presLayoutVars>
          <dgm:bulletEnabled val="1"/>
        </dgm:presLayoutVars>
      </dgm:prSet>
      <dgm:spPr/>
    </dgm:pt>
    <dgm:pt modelId="{4EEC9548-C0E8-46CD-80E8-F1B1821072FE}" type="pres">
      <dgm:prSet presAssocID="{9A2FDF10-2E04-47DD-85DC-D48E56760998}" presName="space" presStyleCnt="0"/>
      <dgm:spPr/>
    </dgm:pt>
    <dgm:pt modelId="{50F76117-CAFA-4825-8F73-8DC9772EB122}" type="pres">
      <dgm:prSet presAssocID="{E72441C2-F3D8-4FD1-8913-811D56A62ADC}" presName="Name5" presStyleLbl="vennNode1" presStyleIdx="1" presStyleCnt="5">
        <dgm:presLayoutVars>
          <dgm:bulletEnabled val="1"/>
        </dgm:presLayoutVars>
      </dgm:prSet>
      <dgm:spPr/>
    </dgm:pt>
    <dgm:pt modelId="{506E3BC8-20D7-4128-B3E6-3FBEC34F3C7F}" type="pres">
      <dgm:prSet presAssocID="{E51E86FD-2A1F-4D3C-8924-0571DA167F10}" presName="space" presStyleCnt="0"/>
      <dgm:spPr/>
    </dgm:pt>
    <dgm:pt modelId="{014C7521-5979-4E96-81ED-4E37F7241CD1}" type="pres">
      <dgm:prSet presAssocID="{2EBD0AA8-E454-4A35-807C-94170179A9A0}" presName="Name5" presStyleLbl="vennNode1" presStyleIdx="2" presStyleCnt="5">
        <dgm:presLayoutVars>
          <dgm:bulletEnabled val="1"/>
        </dgm:presLayoutVars>
      </dgm:prSet>
      <dgm:spPr/>
    </dgm:pt>
    <dgm:pt modelId="{D0901C49-D8CA-4ADD-8581-D415CFCB3E19}" type="pres">
      <dgm:prSet presAssocID="{B524BAF3-38A6-4FA5-AA05-7E7A7479E9A2}" presName="space" presStyleCnt="0"/>
      <dgm:spPr/>
    </dgm:pt>
    <dgm:pt modelId="{2F6747C9-19BA-4E5E-A4D8-15AE7422EF14}" type="pres">
      <dgm:prSet presAssocID="{27286B5E-358A-46F1-86F8-491FBF4C0D54}" presName="Name5" presStyleLbl="vennNode1" presStyleIdx="3" presStyleCnt="5">
        <dgm:presLayoutVars>
          <dgm:bulletEnabled val="1"/>
        </dgm:presLayoutVars>
      </dgm:prSet>
      <dgm:spPr/>
    </dgm:pt>
    <dgm:pt modelId="{DF045BFC-6916-4583-A6DE-52B54279468B}" type="pres">
      <dgm:prSet presAssocID="{FF5F2CEB-9BD1-4F6E-B53B-D566789C32BF}" presName="space" presStyleCnt="0"/>
      <dgm:spPr/>
    </dgm:pt>
    <dgm:pt modelId="{0B3A32DE-591A-4118-B82C-495139E191FA}" type="pres">
      <dgm:prSet presAssocID="{4FC64F0B-F831-4B94-8FA4-71DD15ABB157}" presName="Name5" presStyleLbl="vennNode1" presStyleIdx="4" presStyleCnt="5">
        <dgm:presLayoutVars>
          <dgm:bulletEnabled val="1"/>
        </dgm:presLayoutVars>
      </dgm:prSet>
      <dgm:spPr/>
    </dgm:pt>
  </dgm:ptLst>
  <dgm:cxnLst>
    <dgm:cxn modelId="{19E44A08-8619-4C55-9B0A-0789CE03318A}" type="presOf" srcId="{4FC64F0B-F831-4B94-8FA4-71DD15ABB157}" destId="{0B3A32DE-591A-4118-B82C-495139E191FA}" srcOrd="0" destOrd="0" presId="urn:microsoft.com/office/officeart/2005/8/layout/venn3"/>
    <dgm:cxn modelId="{F2897D47-6384-4E3C-AFE4-D16D3D8DB5CA}" type="presOf" srcId="{E72441C2-F3D8-4FD1-8913-811D56A62ADC}" destId="{50F76117-CAFA-4825-8F73-8DC9772EB122}" srcOrd="0" destOrd="0" presId="urn:microsoft.com/office/officeart/2005/8/layout/venn3"/>
    <dgm:cxn modelId="{90D8AA6E-4309-4CC6-B8CF-28DE24F87FB5}" srcId="{2D14318A-4C11-46F1-A558-BA0E3E6ADE8D}" destId="{2EBD0AA8-E454-4A35-807C-94170179A9A0}" srcOrd="2" destOrd="0" parTransId="{872AC697-DE58-4313-BCC6-B16FC376E28B}" sibTransId="{B524BAF3-38A6-4FA5-AA05-7E7A7479E9A2}"/>
    <dgm:cxn modelId="{B0A12357-0EDB-42D1-BF4A-BD19EAD73F77}" srcId="{2D14318A-4C11-46F1-A558-BA0E3E6ADE8D}" destId="{E72441C2-F3D8-4FD1-8913-811D56A62ADC}" srcOrd="1" destOrd="0" parTransId="{2765C451-01DF-4D0B-876C-ADF4FEB0B965}" sibTransId="{E51E86FD-2A1F-4D3C-8924-0571DA167F10}"/>
    <dgm:cxn modelId="{8AD70993-F1A8-4816-B6E6-DEAF9B3AF9D2}" type="presOf" srcId="{2EBD0AA8-E454-4A35-807C-94170179A9A0}" destId="{014C7521-5979-4E96-81ED-4E37F7241CD1}" srcOrd="0" destOrd="0" presId="urn:microsoft.com/office/officeart/2005/8/layout/venn3"/>
    <dgm:cxn modelId="{5DB92A94-B4D1-4C4B-987F-AF2CDF2D5FFB}" srcId="{2D14318A-4C11-46F1-A558-BA0E3E6ADE8D}" destId="{4FC64F0B-F831-4B94-8FA4-71DD15ABB157}" srcOrd="4" destOrd="0" parTransId="{47A68D60-24B8-4FAE-A68F-A5568EF95A8C}" sibTransId="{EDCA5331-B6A7-4C64-8877-4E4DA23BE16D}"/>
    <dgm:cxn modelId="{893A8295-935E-4204-A895-29E4118488C8}" srcId="{2D14318A-4C11-46F1-A558-BA0E3E6ADE8D}" destId="{27286B5E-358A-46F1-86F8-491FBF4C0D54}" srcOrd="3" destOrd="0" parTransId="{D0F54EFF-78E9-4D31-9AA9-3D364FFE1880}" sibTransId="{FF5F2CEB-9BD1-4F6E-B53B-D566789C32BF}"/>
    <dgm:cxn modelId="{EBBF7A9B-15CB-4D3F-8AB3-81FA43035CA8}" srcId="{2D14318A-4C11-46F1-A558-BA0E3E6ADE8D}" destId="{0227A89D-FF7D-4F2D-BDAF-265D8C7844A8}" srcOrd="0" destOrd="0" parTransId="{FC1C62AC-8E73-4152-881B-347D19A43EDD}" sibTransId="{9A2FDF10-2E04-47DD-85DC-D48E56760998}"/>
    <dgm:cxn modelId="{CDD48EBD-0A94-45F1-9626-3A045CBC30A2}" type="presOf" srcId="{2D14318A-4C11-46F1-A558-BA0E3E6ADE8D}" destId="{9D1F6A01-9346-49D9-BD79-3A5AEBC05B43}" srcOrd="0" destOrd="0" presId="urn:microsoft.com/office/officeart/2005/8/layout/venn3"/>
    <dgm:cxn modelId="{F03C82E0-CF9D-46FE-9B08-79BE58C276A5}" type="presOf" srcId="{0227A89D-FF7D-4F2D-BDAF-265D8C7844A8}" destId="{14BDBE48-EBCC-4CEF-AFF1-E8E72B7EF2A5}" srcOrd="0" destOrd="0" presId="urn:microsoft.com/office/officeart/2005/8/layout/venn3"/>
    <dgm:cxn modelId="{7985EDFB-85E0-4EA6-BA42-F4F89D0E13AA}" type="presOf" srcId="{27286B5E-358A-46F1-86F8-491FBF4C0D54}" destId="{2F6747C9-19BA-4E5E-A4D8-15AE7422EF14}" srcOrd="0" destOrd="0" presId="urn:microsoft.com/office/officeart/2005/8/layout/venn3"/>
    <dgm:cxn modelId="{CFB35C15-4F84-416D-98CB-82B93DF8446B}" type="presParOf" srcId="{9D1F6A01-9346-49D9-BD79-3A5AEBC05B43}" destId="{14BDBE48-EBCC-4CEF-AFF1-E8E72B7EF2A5}" srcOrd="0" destOrd="0" presId="urn:microsoft.com/office/officeart/2005/8/layout/venn3"/>
    <dgm:cxn modelId="{DC40F1C3-7B3E-4315-983E-E33290D0B6C9}" type="presParOf" srcId="{9D1F6A01-9346-49D9-BD79-3A5AEBC05B43}" destId="{4EEC9548-C0E8-46CD-80E8-F1B1821072FE}" srcOrd="1" destOrd="0" presId="urn:microsoft.com/office/officeart/2005/8/layout/venn3"/>
    <dgm:cxn modelId="{3FD9B8E7-6467-49CB-AF1A-16D0408C14A9}" type="presParOf" srcId="{9D1F6A01-9346-49D9-BD79-3A5AEBC05B43}" destId="{50F76117-CAFA-4825-8F73-8DC9772EB122}" srcOrd="2" destOrd="0" presId="urn:microsoft.com/office/officeart/2005/8/layout/venn3"/>
    <dgm:cxn modelId="{81BC1DCC-58EB-4FB6-ACCD-1EC0273D3D5D}" type="presParOf" srcId="{9D1F6A01-9346-49D9-BD79-3A5AEBC05B43}" destId="{506E3BC8-20D7-4128-B3E6-3FBEC34F3C7F}" srcOrd="3" destOrd="0" presId="urn:microsoft.com/office/officeart/2005/8/layout/venn3"/>
    <dgm:cxn modelId="{954A175E-2E2B-468E-AC8E-F75C06B46EF7}" type="presParOf" srcId="{9D1F6A01-9346-49D9-BD79-3A5AEBC05B43}" destId="{014C7521-5979-4E96-81ED-4E37F7241CD1}" srcOrd="4" destOrd="0" presId="urn:microsoft.com/office/officeart/2005/8/layout/venn3"/>
    <dgm:cxn modelId="{ED872F02-9E2A-48F6-BD46-2BD4FFA2E0AE}" type="presParOf" srcId="{9D1F6A01-9346-49D9-BD79-3A5AEBC05B43}" destId="{D0901C49-D8CA-4ADD-8581-D415CFCB3E19}" srcOrd="5" destOrd="0" presId="urn:microsoft.com/office/officeart/2005/8/layout/venn3"/>
    <dgm:cxn modelId="{54A62F7C-4C3C-4FB7-9B6C-A705557CDF84}" type="presParOf" srcId="{9D1F6A01-9346-49D9-BD79-3A5AEBC05B43}" destId="{2F6747C9-19BA-4E5E-A4D8-15AE7422EF14}" srcOrd="6" destOrd="0" presId="urn:microsoft.com/office/officeart/2005/8/layout/venn3"/>
    <dgm:cxn modelId="{B7F1FB81-54B0-4A31-9762-726A3F530107}" type="presParOf" srcId="{9D1F6A01-9346-49D9-BD79-3A5AEBC05B43}" destId="{DF045BFC-6916-4583-A6DE-52B54279468B}" srcOrd="7" destOrd="0" presId="urn:microsoft.com/office/officeart/2005/8/layout/venn3"/>
    <dgm:cxn modelId="{4232CF8F-7AC8-4779-A6D2-2FF2EC3F13A3}" type="presParOf" srcId="{9D1F6A01-9346-49D9-BD79-3A5AEBC05B43}" destId="{0B3A32DE-591A-4118-B82C-495139E191FA}"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14318A-4C11-46F1-A558-BA0E3E6ADE8D}"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0227A89D-FF7D-4F2D-BDAF-265D8C7844A8}">
      <dgm:prSet phldrT="[Text]" custT="1"/>
      <dgm:spPr/>
      <dgm:t>
        <a:bodyPr/>
        <a:lstStyle/>
        <a:p>
          <a:r>
            <a:rPr lang="en-US" sz="1400" b="1" dirty="0"/>
            <a:t>Communication</a:t>
          </a:r>
          <a:br>
            <a:rPr lang="en-US" sz="1400" b="1" dirty="0"/>
          </a:br>
          <a:br>
            <a:rPr lang="en-US" sz="1400" b="1" dirty="0"/>
          </a:br>
          <a:br>
            <a:rPr lang="en-US" sz="1400" b="1" dirty="0"/>
          </a:br>
          <a:br>
            <a:rPr lang="en-US" sz="1400" b="1" dirty="0"/>
          </a:br>
          <a:br>
            <a:rPr lang="en-US" sz="1400" b="1" dirty="0"/>
          </a:br>
          <a:endParaRPr lang="en-US" sz="1400" b="1" dirty="0"/>
        </a:p>
      </dgm:t>
    </dgm:pt>
    <dgm:pt modelId="{FC1C62AC-8E73-4152-881B-347D19A43EDD}" type="parTrans" cxnId="{EBBF7A9B-15CB-4D3F-8AB3-81FA43035CA8}">
      <dgm:prSet/>
      <dgm:spPr/>
      <dgm:t>
        <a:bodyPr/>
        <a:lstStyle/>
        <a:p>
          <a:endParaRPr lang="en-US"/>
        </a:p>
      </dgm:t>
    </dgm:pt>
    <dgm:pt modelId="{9A2FDF10-2E04-47DD-85DC-D48E56760998}" type="sibTrans" cxnId="{EBBF7A9B-15CB-4D3F-8AB3-81FA43035CA8}">
      <dgm:prSet/>
      <dgm:spPr/>
      <dgm:t>
        <a:bodyPr/>
        <a:lstStyle/>
        <a:p>
          <a:endParaRPr lang="en-US"/>
        </a:p>
      </dgm:t>
    </dgm:pt>
    <dgm:pt modelId="{E72441C2-F3D8-4FD1-8913-811D56A62ADC}">
      <dgm:prSet phldrT="[Text]"/>
      <dgm:spPr/>
      <dgm:t>
        <a:bodyPr/>
        <a:lstStyle/>
        <a:p>
          <a:br>
            <a:rPr lang="en-US" b="1" dirty="0"/>
          </a:br>
          <a:br>
            <a:rPr lang="en-US" b="1" dirty="0"/>
          </a:br>
          <a:br>
            <a:rPr lang="en-US" b="1" dirty="0"/>
          </a:br>
          <a:br>
            <a:rPr lang="en-US" b="1" dirty="0"/>
          </a:br>
          <a:br>
            <a:rPr lang="en-US" b="1" dirty="0"/>
          </a:br>
          <a:r>
            <a:rPr lang="en-US" b="1" dirty="0"/>
            <a:t>Coordination</a:t>
          </a:r>
        </a:p>
      </dgm:t>
    </dgm:pt>
    <dgm:pt modelId="{2765C451-01DF-4D0B-876C-ADF4FEB0B965}" type="parTrans" cxnId="{B0A12357-0EDB-42D1-BF4A-BD19EAD73F77}">
      <dgm:prSet/>
      <dgm:spPr/>
      <dgm:t>
        <a:bodyPr/>
        <a:lstStyle/>
        <a:p>
          <a:endParaRPr lang="en-US"/>
        </a:p>
      </dgm:t>
    </dgm:pt>
    <dgm:pt modelId="{E51E86FD-2A1F-4D3C-8924-0571DA167F10}" type="sibTrans" cxnId="{B0A12357-0EDB-42D1-BF4A-BD19EAD73F77}">
      <dgm:prSet/>
      <dgm:spPr/>
      <dgm:t>
        <a:bodyPr/>
        <a:lstStyle/>
        <a:p>
          <a:endParaRPr lang="en-US"/>
        </a:p>
      </dgm:t>
    </dgm:pt>
    <dgm:pt modelId="{2EBD0AA8-E454-4A35-807C-94170179A9A0}">
      <dgm:prSet phldrT="[Text]"/>
      <dgm:spPr/>
      <dgm:t>
        <a:bodyPr/>
        <a:lstStyle/>
        <a:p>
          <a:r>
            <a:rPr lang="en-US" b="1" dirty="0"/>
            <a:t>Development</a:t>
          </a:r>
          <a:br>
            <a:rPr lang="en-US" b="1" dirty="0"/>
          </a:br>
          <a:br>
            <a:rPr lang="en-US" b="1" dirty="0"/>
          </a:br>
          <a:br>
            <a:rPr lang="en-US" b="1" dirty="0"/>
          </a:br>
          <a:br>
            <a:rPr lang="en-US" b="1" dirty="0"/>
          </a:br>
          <a:br>
            <a:rPr lang="en-US" b="1" dirty="0"/>
          </a:br>
          <a:endParaRPr lang="en-US" b="1" dirty="0"/>
        </a:p>
      </dgm:t>
    </dgm:pt>
    <dgm:pt modelId="{872AC697-DE58-4313-BCC6-B16FC376E28B}" type="parTrans" cxnId="{90D8AA6E-4309-4CC6-B8CF-28DE24F87FB5}">
      <dgm:prSet/>
      <dgm:spPr/>
      <dgm:t>
        <a:bodyPr/>
        <a:lstStyle/>
        <a:p>
          <a:endParaRPr lang="en-US"/>
        </a:p>
      </dgm:t>
    </dgm:pt>
    <dgm:pt modelId="{B524BAF3-38A6-4FA5-AA05-7E7A7479E9A2}" type="sibTrans" cxnId="{90D8AA6E-4309-4CC6-B8CF-28DE24F87FB5}">
      <dgm:prSet/>
      <dgm:spPr/>
      <dgm:t>
        <a:bodyPr/>
        <a:lstStyle/>
        <a:p>
          <a:endParaRPr lang="en-US"/>
        </a:p>
      </dgm:t>
    </dgm:pt>
    <dgm:pt modelId="{27286B5E-358A-46F1-86F8-491FBF4C0D54}">
      <dgm:prSet phldrT="[Text]"/>
      <dgm:spPr/>
      <dgm:t>
        <a:bodyPr/>
        <a:lstStyle/>
        <a:p>
          <a:br>
            <a:rPr lang="en-US" b="1" dirty="0"/>
          </a:br>
          <a:br>
            <a:rPr lang="en-US" b="1" dirty="0"/>
          </a:br>
          <a:br>
            <a:rPr lang="en-US" b="1" dirty="0"/>
          </a:br>
          <a:br>
            <a:rPr lang="en-US" b="1" dirty="0"/>
          </a:br>
          <a:br>
            <a:rPr lang="en-US" b="1" dirty="0"/>
          </a:br>
          <a:r>
            <a:rPr lang="en-US" b="1" dirty="0"/>
            <a:t>Dissemination</a:t>
          </a:r>
        </a:p>
      </dgm:t>
    </dgm:pt>
    <dgm:pt modelId="{D0F54EFF-78E9-4D31-9AA9-3D364FFE1880}" type="parTrans" cxnId="{893A8295-935E-4204-A895-29E4118488C8}">
      <dgm:prSet/>
      <dgm:spPr/>
      <dgm:t>
        <a:bodyPr/>
        <a:lstStyle/>
        <a:p>
          <a:endParaRPr lang="en-US"/>
        </a:p>
      </dgm:t>
    </dgm:pt>
    <dgm:pt modelId="{FF5F2CEB-9BD1-4F6E-B53B-D566789C32BF}" type="sibTrans" cxnId="{893A8295-935E-4204-A895-29E4118488C8}">
      <dgm:prSet/>
      <dgm:spPr/>
      <dgm:t>
        <a:bodyPr/>
        <a:lstStyle/>
        <a:p>
          <a:endParaRPr lang="en-US"/>
        </a:p>
      </dgm:t>
    </dgm:pt>
    <dgm:pt modelId="{4FC64F0B-F831-4B94-8FA4-71DD15ABB157}">
      <dgm:prSet phldrT="[Text]"/>
      <dgm:spPr/>
      <dgm:t>
        <a:bodyPr/>
        <a:lstStyle/>
        <a:p>
          <a:r>
            <a:rPr lang="en-US" b="1" dirty="0"/>
            <a:t>Innovation</a:t>
          </a:r>
          <a:br>
            <a:rPr lang="en-US" b="1" dirty="0"/>
          </a:br>
          <a:br>
            <a:rPr lang="en-US" b="1" dirty="0"/>
          </a:br>
          <a:br>
            <a:rPr lang="en-US" b="1" dirty="0"/>
          </a:br>
          <a:br>
            <a:rPr lang="en-US" b="1" dirty="0"/>
          </a:br>
          <a:br>
            <a:rPr lang="en-US" b="1" dirty="0"/>
          </a:br>
          <a:endParaRPr lang="en-US" b="1" dirty="0"/>
        </a:p>
      </dgm:t>
    </dgm:pt>
    <dgm:pt modelId="{47A68D60-24B8-4FAE-A68F-A5568EF95A8C}" type="parTrans" cxnId="{5DB92A94-B4D1-4C4B-987F-AF2CDF2D5FFB}">
      <dgm:prSet/>
      <dgm:spPr/>
      <dgm:t>
        <a:bodyPr/>
        <a:lstStyle/>
        <a:p>
          <a:endParaRPr lang="en-US"/>
        </a:p>
      </dgm:t>
    </dgm:pt>
    <dgm:pt modelId="{EDCA5331-B6A7-4C64-8877-4E4DA23BE16D}" type="sibTrans" cxnId="{5DB92A94-B4D1-4C4B-987F-AF2CDF2D5FFB}">
      <dgm:prSet/>
      <dgm:spPr/>
      <dgm:t>
        <a:bodyPr/>
        <a:lstStyle/>
        <a:p>
          <a:endParaRPr lang="en-US"/>
        </a:p>
      </dgm:t>
    </dgm:pt>
    <dgm:pt modelId="{9D1F6A01-9346-49D9-BD79-3A5AEBC05B43}" type="pres">
      <dgm:prSet presAssocID="{2D14318A-4C11-46F1-A558-BA0E3E6ADE8D}" presName="Name0" presStyleCnt="0">
        <dgm:presLayoutVars>
          <dgm:dir/>
          <dgm:resizeHandles val="exact"/>
        </dgm:presLayoutVars>
      </dgm:prSet>
      <dgm:spPr/>
    </dgm:pt>
    <dgm:pt modelId="{14BDBE48-EBCC-4CEF-AFF1-E8E72B7EF2A5}" type="pres">
      <dgm:prSet presAssocID="{0227A89D-FF7D-4F2D-BDAF-265D8C7844A8}" presName="Name5" presStyleLbl="vennNode1" presStyleIdx="0" presStyleCnt="5">
        <dgm:presLayoutVars>
          <dgm:bulletEnabled val="1"/>
        </dgm:presLayoutVars>
      </dgm:prSet>
      <dgm:spPr/>
    </dgm:pt>
    <dgm:pt modelId="{4EEC9548-C0E8-46CD-80E8-F1B1821072FE}" type="pres">
      <dgm:prSet presAssocID="{9A2FDF10-2E04-47DD-85DC-D48E56760998}" presName="space" presStyleCnt="0"/>
      <dgm:spPr/>
    </dgm:pt>
    <dgm:pt modelId="{50F76117-CAFA-4825-8F73-8DC9772EB122}" type="pres">
      <dgm:prSet presAssocID="{E72441C2-F3D8-4FD1-8913-811D56A62ADC}" presName="Name5" presStyleLbl="vennNode1" presStyleIdx="1" presStyleCnt="5">
        <dgm:presLayoutVars>
          <dgm:bulletEnabled val="1"/>
        </dgm:presLayoutVars>
      </dgm:prSet>
      <dgm:spPr/>
    </dgm:pt>
    <dgm:pt modelId="{506E3BC8-20D7-4128-B3E6-3FBEC34F3C7F}" type="pres">
      <dgm:prSet presAssocID="{E51E86FD-2A1F-4D3C-8924-0571DA167F10}" presName="space" presStyleCnt="0"/>
      <dgm:spPr/>
    </dgm:pt>
    <dgm:pt modelId="{014C7521-5979-4E96-81ED-4E37F7241CD1}" type="pres">
      <dgm:prSet presAssocID="{2EBD0AA8-E454-4A35-807C-94170179A9A0}" presName="Name5" presStyleLbl="vennNode1" presStyleIdx="2" presStyleCnt="5">
        <dgm:presLayoutVars>
          <dgm:bulletEnabled val="1"/>
        </dgm:presLayoutVars>
      </dgm:prSet>
      <dgm:spPr/>
    </dgm:pt>
    <dgm:pt modelId="{D0901C49-D8CA-4ADD-8581-D415CFCB3E19}" type="pres">
      <dgm:prSet presAssocID="{B524BAF3-38A6-4FA5-AA05-7E7A7479E9A2}" presName="space" presStyleCnt="0"/>
      <dgm:spPr/>
    </dgm:pt>
    <dgm:pt modelId="{2F6747C9-19BA-4E5E-A4D8-15AE7422EF14}" type="pres">
      <dgm:prSet presAssocID="{27286B5E-358A-46F1-86F8-491FBF4C0D54}" presName="Name5" presStyleLbl="vennNode1" presStyleIdx="3" presStyleCnt="5">
        <dgm:presLayoutVars>
          <dgm:bulletEnabled val="1"/>
        </dgm:presLayoutVars>
      </dgm:prSet>
      <dgm:spPr/>
    </dgm:pt>
    <dgm:pt modelId="{DF045BFC-6916-4583-A6DE-52B54279468B}" type="pres">
      <dgm:prSet presAssocID="{FF5F2CEB-9BD1-4F6E-B53B-D566789C32BF}" presName="space" presStyleCnt="0"/>
      <dgm:spPr/>
    </dgm:pt>
    <dgm:pt modelId="{0B3A32DE-591A-4118-B82C-495139E191FA}" type="pres">
      <dgm:prSet presAssocID="{4FC64F0B-F831-4B94-8FA4-71DD15ABB157}" presName="Name5" presStyleLbl="vennNode1" presStyleIdx="4" presStyleCnt="5">
        <dgm:presLayoutVars>
          <dgm:bulletEnabled val="1"/>
        </dgm:presLayoutVars>
      </dgm:prSet>
      <dgm:spPr/>
    </dgm:pt>
  </dgm:ptLst>
  <dgm:cxnLst>
    <dgm:cxn modelId="{19E44A08-8619-4C55-9B0A-0789CE03318A}" type="presOf" srcId="{4FC64F0B-F831-4B94-8FA4-71DD15ABB157}" destId="{0B3A32DE-591A-4118-B82C-495139E191FA}" srcOrd="0" destOrd="0" presId="urn:microsoft.com/office/officeart/2005/8/layout/venn3"/>
    <dgm:cxn modelId="{F2897D47-6384-4E3C-AFE4-D16D3D8DB5CA}" type="presOf" srcId="{E72441C2-F3D8-4FD1-8913-811D56A62ADC}" destId="{50F76117-CAFA-4825-8F73-8DC9772EB122}" srcOrd="0" destOrd="0" presId="urn:microsoft.com/office/officeart/2005/8/layout/venn3"/>
    <dgm:cxn modelId="{90D8AA6E-4309-4CC6-B8CF-28DE24F87FB5}" srcId="{2D14318A-4C11-46F1-A558-BA0E3E6ADE8D}" destId="{2EBD0AA8-E454-4A35-807C-94170179A9A0}" srcOrd="2" destOrd="0" parTransId="{872AC697-DE58-4313-BCC6-B16FC376E28B}" sibTransId="{B524BAF3-38A6-4FA5-AA05-7E7A7479E9A2}"/>
    <dgm:cxn modelId="{B0A12357-0EDB-42D1-BF4A-BD19EAD73F77}" srcId="{2D14318A-4C11-46F1-A558-BA0E3E6ADE8D}" destId="{E72441C2-F3D8-4FD1-8913-811D56A62ADC}" srcOrd="1" destOrd="0" parTransId="{2765C451-01DF-4D0B-876C-ADF4FEB0B965}" sibTransId="{E51E86FD-2A1F-4D3C-8924-0571DA167F10}"/>
    <dgm:cxn modelId="{8AD70993-F1A8-4816-B6E6-DEAF9B3AF9D2}" type="presOf" srcId="{2EBD0AA8-E454-4A35-807C-94170179A9A0}" destId="{014C7521-5979-4E96-81ED-4E37F7241CD1}" srcOrd="0" destOrd="0" presId="urn:microsoft.com/office/officeart/2005/8/layout/venn3"/>
    <dgm:cxn modelId="{5DB92A94-B4D1-4C4B-987F-AF2CDF2D5FFB}" srcId="{2D14318A-4C11-46F1-A558-BA0E3E6ADE8D}" destId="{4FC64F0B-F831-4B94-8FA4-71DD15ABB157}" srcOrd="4" destOrd="0" parTransId="{47A68D60-24B8-4FAE-A68F-A5568EF95A8C}" sibTransId="{EDCA5331-B6A7-4C64-8877-4E4DA23BE16D}"/>
    <dgm:cxn modelId="{893A8295-935E-4204-A895-29E4118488C8}" srcId="{2D14318A-4C11-46F1-A558-BA0E3E6ADE8D}" destId="{27286B5E-358A-46F1-86F8-491FBF4C0D54}" srcOrd="3" destOrd="0" parTransId="{D0F54EFF-78E9-4D31-9AA9-3D364FFE1880}" sibTransId="{FF5F2CEB-9BD1-4F6E-B53B-D566789C32BF}"/>
    <dgm:cxn modelId="{EBBF7A9B-15CB-4D3F-8AB3-81FA43035CA8}" srcId="{2D14318A-4C11-46F1-A558-BA0E3E6ADE8D}" destId="{0227A89D-FF7D-4F2D-BDAF-265D8C7844A8}" srcOrd="0" destOrd="0" parTransId="{FC1C62AC-8E73-4152-881B-347D19A43EDD}" sibTransId="{9A2FDF10-2E04-47DD-85DC-D48E56760998}"/>
    <dgm:cxn modelId="{CDD48EBD-0A94-45F1-9626-3A045CBC30A2}" type="presOf" srcId="{2D14318A-4C11-46F1-A558-BA0E3E6ADE8D}" destId="{9D1F6A01-9346-49D9-BD79-3A5AEBC05B43}" srcOrd="0" destOrd="0" presId="urn:microsoft.com/office/officeart/2005/8/layout/venn3"/>
    <dgm:cxn modelId="{F03C82E0-CF9D-46FE-9B08-79BE58C276A5}" type="presOf" srcId="{0227A89D-FF7D-4F2D-BDAF-265D8C7844A8}" destId="{14BDBE48-EBCC-4CEF-AFF1-E8E72B7EF2A5}" srcOrd="0" destOrd="0" presId="urn:microsoft.com/office/officeart/2005/8/layout/venn3"/>
    <dgm:cxn modelId="{7985EDFB-85E0-4EA6-BA42-F4F89D0E13AA}" type="presOf" srcId="{27286B5E-358A-46F1-86F8-491FBF4C0D54}" destId="{2F6747C9-19BA-4E5E-A4D8-15AE7422EF14}" srcOrd="0" destOrd="0" presId="urn:microsoft.com/office/officeart/2005/8/layout/venn3"/>
    <dgm:cxn modelId="{CFB35C15-4F84-416D-98CB-82B93DF8446B}" type="presParOf" srcId="{9D1F6A01-9346-49D9-BD79-3A5AEBC05B43}" destId="{14BDBE48-EBCC-4CEF-AFF1-E8E72B7EF2A5}" srcOrd="0" destOrd="0" presId="urn:microsoft.com/office/officeart/2005/8/layout/venn3"/>
    <dgm:cxn modelId="{DC40F1C3-7B3E-4315-983E-E33290D0B6C9}" type="presParOf" srcId="{9D1F6A01-9346-49D9-BD79-3A5AEBC05B43}" destId="{4EEC9548-C0E8-46CD-80E8-F1B1821072FE}" srcOrd="1" destOrd="0" presId="urn:microsoft.com/office/officeart/2005/8/layout/venn3"/>
    <dgm:cxn modelId="{3FD9B8E7-6467-49CB-AF1A-16D0408C14A9}" type="presParOf" srcId="{9D1F6A01-9346-49D9-BD79-3A5AEBC05B43}" destId="{50F76117-CAFA-4825-8F73-8DC9772EB122}" srcOrd="2" destOrd="0" presId="urn:microsoft.com/office/officeart/2005/8/layout/venn3"/>
    <dgm:cxn modelId="{81BC1DCC-58EB-4FB6-ACCD-1EC0273D3D5D}" type="presParOf" srcId="{9D1F6A01-9346-49D9-BD79-3A5AEBC05B43}" destId="{506E3BC8-20D7-4128-B3E6-3FBEC34F3C7F}" srcOrd="3" destOrd="0" presId="urn:microsoft.com/office/officeart/2005/8/layout/venn3"/>
    <dgm:cxn modelId="{954A175E-2E2B-468E-AC8E-F75C06B46EF7}" type="presParOf" srcId="{9D1F6A01-9346-49D9-BD79-3A5AEBC05B43}" destId="{014C7521-5979-4E96-81ED-4E37F7241CD1}" srcOrd="4" destOrd="0" presId="urn:microsoft.com/office/officeart/2005/8/layout/venn3"/>
    <dgm:cxn modelId="{ED872F02-9E2A-48F6-BD46-2BD4FFA2E0AE}" type="presParOf" srcId="{9D1F6A01-9346-49D9-BD79-3A5AEBC05B43}" destId="{D0901C49-D8CA-4ADD-8581-D415CFCB3E19}" srcOrd="5" destOrd="0" presId="urn:microsoft.com/office/officeart/2005/8/layout/venn3"/>
    <dgm:cxn modelId="{54A62F7C-4C3C-4FB7-9B6C-A705557CDF84}" type="presParOf" srcId="{9D1F6A01-9346-49D9-BD79-3A5AEBC05B43}" destId="{2F6747C9-19BA-4E5E-A4D8-15AE7422EF14}" srcOrd="6" destOrd="0" presId="urn:microsoft.com/office/officeart/2005/8/layout/venn3"/>
    <dgm:cxn modelId="{B7F1FB81-54B0-4A31-9762-726A3F530107}" type="presParOf" srcId="{9D1F6A01-9346-49D9-BD79-3A5AEBC05B43}" destId="{DF045BFC-6916-4583-A6DE-52B54279468B}" srcOrd="7" destOrd="0" presId="urn:microsoft.com/office/officeart/2005/8/layout/venn3"/>
    <dgm:cxn modelId="{4232CF8F-7AC8-4779-A6D2-2FF2EC3F13A3}" type="presParOf" srcId="{9D1F6A01-9346-49D9-BD79-3A5AEBC05B43}" destId="{0B3A32DE-591A-4118-B82C-495139E191FA}"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DBE48-EBCC-4CEF-AFF1-E8E72B7EF2A5}">
      <dsp:nvSpPr>
        <dsp:cNvPr id="0" name=""/>
        <dsp:cNvSpPr/>
      </dsp:nvSpPr>
      <dsp:spPr>
        <a:xfrm>
          <a:off x="1195" y="2362906"/>
          <a:ext cx="2330971" cy="233097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281" tIns="17780" rIns="128281"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Communication</a:t>
          </a:r>
          <a:br>
            <a:rPr lang="en-US" sz="1400" b="1" kern="1200" dirty="0"/>
          </a:br>
          <a:br>
            <a:rPr lang="en-US" sz="1400" b="1" kern="1200" dirty="0"/>
          </a:br>
          <a:br>
            <a:rPr lang="en-US" sz="1400" b="1" kern="1200" dirty="0"/>
          </a:br>
          <a:br>
            <a:rPr lang="en-US" sz="1400" b="1" kern="1200" dirty="0"/>
          </a:br>
          <a:br>
            <a:rPr lang="en-US" sz="1400" b="1" kern="1200" dirty="0"/>
          </a:br>
          <a:endParaRPr lang="en-US" sz="1400" b="1" kern="1200" dirty="0"/>
        </a:p>
      </dsp:txBody>
      <dsp:txXfrm>
        <a:off x="342558" y="2704269"/>
        <a:ext cx="1648245" cy="1648245"/>
      </dsp:txXfrm>
    </dsp:sp>
    <dsp:sp modelId="{50F76117-CAFA-4825-8F73-8DC9772EB122}">
      <dsp:nvSpPr>
        <dsp:cNvPr id="0" name=""/>
        <dsp:cNvSpPr/>
      </dsp:nvSpPr>
      <dsp:spPr>
        <a:xfrm>
          <a:off x="1865972" y="2362906"/>
          <a:ext cx="2330971" cy="2330971"/>
        </a:xfrm>
        <a:prstGeom prst="ellipse">
          <a:avLst/>
        </a:prstGeom>
        <a:solidFill>
          <a:schemeClr val="accent2">
            <a:alpha val="50000"/>
            <a:hueOff val="2671379"/>
            <a:satOff val="3002"/>
            <a:lumOff val="-61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281" tIns="20320" rIns="128281" bIns="20320" numCol="1" spcCol="1270" anchor="ctr" anchorCtr="0">
          <a:noAutofit/>
        </a:bodyPr>
        <a:lstStyle/>
        <a:p>
          <a:pPr marL="0" lvl="0" indent="0" algn="ctr" defTabSz="711200">
            <a:lnSpc>
              <a:spcPct val="90000"/>
            </a:lnSpc>
            <a:spcBef>
              <a:spcPct val="0"/>
            </a:spcBef>
            <a:spcAft>
              <a:spcPct val="35000"/>
            </a:spcAft>
            <a:buNone/>
          </a:pPr>
          <a:br>
            <a:rPr lang="en-US" sz="1600" b="1" kern="1200" dirty="0"/>
          </a:br>
          <a:br>
            <a:rPr lang="en-US" sz="1600" b="1" kern="1200" dirty="0"/>
          </a:br>
          <a:br>
            <a:rPr lang="en-US" sz="1600" b="1" kern="1200" dirty="0"/>
          </a:br>
          <a:br>
            <a:rPr lang="en-US" sz="1600" b="1" kern="1200" dirty="0"/>
          </a:br>
          <a:br>
            <a:rPr lang="en-US" sz="1600" b="1" kern="1200" dirty="0"/>
          </a:br>
          <a:r>
            <a:rPr lang="en-US" sz="1600" b="1" kern="1200" dirty="0"/>
            <a:t>Coordination</a:t>
          </a:r>
        </a:p>
      </dsp:txBody>
      <dsp:txXfrm>
        <a:off x="2207335" y="2704269"/>
        <a:ext cx="1648245" cy="1648245"/>
      </dsp:txXfrm>
    </dsp:sp>
    <dsp:sp modelId="{014C7521-5979-4E96-81ED-4E37F7241CD1}">
      <dsp:nvSpPr>
        <dsp:cNvPr id="0" name=""/>
        <dsp:cNvSpPr/>
      </dsp:nvSpPr>
      <dsp:spPr>
        <a:xfrm>
          <a:off x="3730748" y="2362906"/>
          <a:ext cx="2330971" cy="2330971"/>
        </a:xfrm>
        <a:prstGeom prst="ellipse">
          <a:avLst/>
        </a:prstGeom>
        <a:solidFill>
          <a:schemeClr val="accent2">
            <a:alpha val="50000"/>
            <a:hueOff val="5342757"/>
            <a:satOff val="600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281" tIns="20320" rIns="128281"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Development</a:t>
          </a:r>
          <a:br>
            <a:rPr lang="en-US" sz="1600" b="1" kern="1200" dirty="0"/>
          </a:br>
          <a:br>
            <a:rPr lang="en-US" sz="1600" b="1" kern="1200" dirty="0"/>
          </a:br>
          <a:br>
            <a:rPr lang="en-US" sz="1600" b="1" kern="1200" dirty="0"/>
          </a:br>
          <a:br>
            <a:rPr lang="en-US" sz="1600" b="1" kern="1200" dirty="0"/>
          </a:br>
          <a:br>
            <a:rPr lang="en-US" sz="1600" b="1" kern="1200" dirty="0"/>
          </a:br>
          <a:endParaRPr lang="en-US" sz="1600" b="1" kern="1200" dirty="0"/>
        </a:p>
      </dsp:txBody>
      <dsp:txXfrm>
        <a:off x="4072111" y="2704269"/>
        <a:ext cx="1648245" cy="1648245"/>
      </dsp:txXfrm>
    </dsp:sp>
    <dsp:sp modelId="{2F6747C9-19BA-4E5E-A4D8-15AE7422EF14}">
      <dsp:nvSpPr>
        <dsp:cNvPr id="0" name=""/>
        <dsp:cNvSpPr/>
      </dsp:nvSpPr>
      <dsp:spPr>
        <a:xfrm>
          <a:off x="5595525" y="2362906"/>
          <a:ext cx="2330971" cy="2330971"/>
        </a:xfrm>
        <a:prstGeom prst="ellipse">
          <a:avLst/>
        </a:prstGeom>
        <a:solidFill>
          <a:schemeClr val="accent2">
            <a:alpha val="50000"/>
            <a:hueOff val="8014135"/>
            <a:satOff val="9005"/>
            <a:lumOff val="-183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281" tIns="20320" rIns="128281" bIns="20320" numCol="1" spcCol="1270" anchor="ctr" anchorCtr="0">
          <a:noAutofit/>
        </a:bodyPr>
        <a:lstStyle/>
        <a:p>
          <a:pPr marL="0" lvl="0" indent="0" algn="ctr" defTabSz="711200">
            <a:lnSpc>
              <a:spcPct val="90000"/>
            </a:lnSpc>
            <a:spcBef>
              <a:spcPct val="0"/>
            </a:spcBef>
            <a:spcAft>
              <a:spcPct val="35000"/>
            </a:spcAft>
            <a:buNone/>
          </a:pPr>
          <a:br>
            <a:rPr lang="en-US" sz="1600" b="1" kern="1200" dirty="0"/>
          </a:br>
          <a:br>
            <a:rPr lang="en-US" sz="1600" b="1" kern="1200" dirty="0"/>
          </a:br>
          <a:br>
            <a:rPr lang="en-US" sz="1600" b="1" kern="1200" dirty="0"/>
          </a:br>
          <a:br>
            <a:rPr lang="en-US" sz="1600" b="1" kern="1200" dirty="0"/>
          </a:br>
          <a:br>
            <a:rPr lang="en-US" sz="1600" b="1" kern="1200" dirty="0"/>
          </a:br>
          <a:r>
            <a:rPr lang="en-US" sz="1600" b="1" kern="1200" dirty="0"/>
            <a:t>Dissemination</a:t>
          </a:r>
        </a:p>
      </dsp:txBody>
      <dsp:txXfrm>
        <a:off x="5936888" y="2704269"/>
        <a:ext cx="1648245" cy="1648245"/>
      </dsp:txXfrm>
    </dsp:sp>
    <dsp:sp modelId="{0B3A32DE-591A-4118-B82C-495139E191FA}">
      <dsp:nvSpPr>
        <dsp:cNvPr id="0" name=""/>
        <dsp:cNvSpPr/>
      </dsp:nvSpPr>
      <dsp:spPr>
        <a:xfrm>
          <a:off x="7460302" y="2362906"/>
          <a:ext cx="2330971" cy="2330971"/>
        </a:xfrm>
        <a:prstGeom prst="ellipse">
          <a:avLst/>
        </a:prstGeom>
        <a:solidFill>
          <a:schemeClr val="accent2">
            <a:alpha val="50000"/>
            <a:hueOff val="10685514"/>
            <a:satOff val="12006"/>
            <a:lumOff val="-245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281" tIns="20320" rIns="128281"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Innovation</a:t>
          </a:r>
          <a:br>
            <a:rPr lang="en-US" sz="1600" b="1" kern="1200" dirty="0"/>
          </a:br>
          <a:br>
            <a:rPr lang="en-US" sz="1600" b="1" kern="1200" dirty="0"/>
          </a:br>
          <a:br>
            <a:rPr lang="en-US" sz="1600" b="1" kern="1200" dirty="0"/>
          </a:br>
          <a:br>
            <a:rPr lang="en-US" sz="1600" b="1" kern="1200" dirty="0"/>
          </a:br>
          <a:br>
            <a:rPr lang="en-US" sz="1600" b="1" kern="1200" dirty="0"/>
          </a:br>
          <a:endParaRPr lang="en-US" sz="1600" b="1" kern="1200" dirty="0"/>
        </a:p>
      </dsp:txBody>
      <dsp:txXfrm>
        <a:off x="7801665" y="2704269"/>
        <a:ext cx="1648245" cy="1648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DBE48-EBCC-4CEF-AFF1-E8E72B7EF2A5}">
      <dsp:nvSpPr>
        <dsp:cNvPr id="0" name=""/>
        <dsp:cNvSpPr/>
      </dsp:nvSpPr>
      <dsp:spPr>
        <a:xfrm>
          <a:off x="921" y="1404783"/>
          <a:ext cx="1797641" cy="179764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8930" tIns="17780" rIns="9893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Communication</a:t>
          </a:r>
          <a:br>
            <a:rPr lang="en-US" sz="1400" b="1" kern="1200" dirty="0"/>
          </a:br>
          <a:br>
            <a:rPr lang="en-US" sz="1400" b="1" kern="1200" dirty="0"/>
          </a:br>
          <a:br>
            <a:rPr lang="en-US" sz="1400" b="1" kern="1200" dirty="0"/>
          </a:br>
          <a:br>
            <a:rPr lang="en-US" sz="1400" b="1" kern="1200" dirty="0"/>
          </a:br>
          <a:br>
            <a:rPr lang="en-US" sz="1400" b="1" kern="1200" dirty="0"/>
          </a:br>
          <a:endParaRPr lang="en-US" sz="1400" b="1" kern="1200" dirty="0"/>
        </a:p>
      </dsp:txBody>
      <dsp:txXfrm>
        <a:off x="264179" y="1668041"/>
        <a:ext cx="1271125" cy="1271125"/>
      </dsp:txXfrm>
    </dsp:sp>
    <dsp:sp modelId="{50F76117-CAFA-4825-8F73-8DC9772EB122}">
      <dsp:nvSpPr>
        <dsp:cNvPr id="0" name=""/>
        <dsp:cNvSpPr/>
      </dsp:nvSpPr>
      <dsp:spPr>
        <a:xfrm>
          <a:off x="1439034" y="1404783"/>
          <a:ext cx="1797641" cy="1797641"/>
        </a:xfrm>
        <a:prstGeom prst="ellipse">
          <a:avLst/>
        </a:prstGeom>
        <a:solidFill>
          <a:schemeClr val="accent2">
            <a:alpha val="50000"/>
            <a:hueOff val="2671379"/>
            <a:satOff val="3002"/>
            <a:lumOff val="-61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8930" tIns="15240" rIns="98930" bIns="15240" numCol="1" spcCol="1270" anchor="ctr" anchorCtr="0">
          <a:noAutofit/>
        </a:bodyPr>
        <a:lstStyle/>
        <a:p>
          <a:pPr marL="0" lvl="0" indent="0" algn="ctr" defTabSz="533400">
            <a:lnSpc>
              <a:spcPct val="90000"/>
            </a:lnSpc>
            <a:spcBef>
              <a:spcPct val="0"/>
            </a:spcBef>
            <a:spcAft>
              <a:spcPct val="35000"/>
            </a:spcAft>
            <a:buNone/>
          </a:pPr>
          <a:br>
            <a:rPr lang="en-US" sz="1200" b="1" kern="1200" dirty="0"/>
          </a:br>
          <a:br>
            <a:rPr lang="en-US" sz="1200" b="1" kern="1200" dirty="0"/>
          </a:br>
          <a:br>
            <a:rPr lang="en-US" sz="1200" b="1" kern="1200" dirty="0"/>
          </a:br>
          <a:br>
            <a:rPr lang="en-US" sz="1200" b="1" kern="1200" dirty="0"/>
          </a:br>
          <a:br>
            <a:rPr lang="en-US" sz="1200" b="1" kern="1200" dirty="0"/>
          </a:br>
          <a:r>
            <a:rPr lang="en-US" sz="1200" b="1" kern="1200" dirty="0"/>
            <a:t>Coordination</a:t>
          </a:r>
        </a:p>
      </dsp:txBody>
      <dsp:txXfrm>
        <a:off x="1702292" y="1668041"/>
        <a:ext cx="1271125" cy="1271125"/>
      </dsp:txXfrm>
    </dsp:sp>
    <dsp:sp modelId="{014C7521-5979-4E96-81ED-4E37F7241CD1}">
      <dsp:nvSpPr>
        <dsp:cNvPr id="0" name=""/>
        <dsp:cNvSpPr/>
      </dsp:nvSpPr>
      <dsp:spPr>
        <a:xfrm>
          <a:off x="2877147" y="1404783"/>
          <a:ext cx="1797641" cy="1797641"/>
        </a:xfrm>
        <a:prstGeom prst="ellipse">
          <a:avLst/>
        </a:prstGeom>
        <a:solidFill>
          <a:schemeClr val="accent2">
            <a:alpha val="50000"/>
            <a:hueOff val="5342757"/>
            <a:satOff val="600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8930" tIns="15240" rIns="9893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Development</a:t>
          </a:r>
          <a:br>
            <a:rPr lang="en-US" sz="1200" b="1" kern="1200" dirty="0"/>
          </a:br>
          <a:br>
            <a:rPr lang="en-US" sz="1200" b="1" kern="1200" dirty="0"/>
          </a:br>
          <a:br>
            <a:rPr lang="en-US" sz="1200" b="1" kern="1200" dirty="0"/>
          </a:br>
          <a:br>
            <a:rPr lang="en-US" sz="1200" b="1" kern="1200" dirty="0"/>
          </a:br>
          <a:br>
            <a:rPr lang="en-US" sz="1200" b="1" kern="1200" dirty="0"/>
          </a:br>
          <a:endParaRPr lang="en-US" sz="1200" b="1" kern="1200" dirty="0"/>
        </a:p>
      </dsp:txBody>
      <dsp:txXfrm>
        <a:off x="3140405" y="1668041"/>
        <a:ext cx="1271125" cy="1271125"/>
      </dsp:txXfrm>
    </dsp:sp>
    <dsp:sp modelId="{2F6747C9-19BA-4E5E-A4D8-15AE7422EF14}">
      <dsp:nvSpPr>
        <dsp:cNvPr id="0" name=""/>
        <dsp:cNvSpPr/>
      </dsp:nvSpPr>
      <dsp:spPr>
        <a:xfrm>
          <a:off x="4315260" y="1404783"/>
          <a:ext cx="1797641" cy="1797641"/>
        </a:xfrm>
        <a:prstGeom prst="ellipse">
          <a:avLst/>
        </a:prstGeom>
        <a:solidFill>
          <a:schemeClr val="accent2">
            <a:alpha val="50000"/>
            <a:hueOff val="8014135"/>
            <a:satOff val="9005"/>
            <a:lumOff val="-183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8930" tIns="15240" rIns="98930" bIns="15240" numCol="1" spcCol="1270" anchor="ctr" anchorCtr="0">
          <a:noAutofit/>
        </a:bodyPr>
        <a:lstStyle/>
        <a:p>
          <a:pPr marL="0" lvl="0" indent="0" algn="ctr" defTabSz="533400">
            <a:lnSpc>
              <a:spcPct val="90000"/>
            </a:lnSpc>
            <a:spcBef>
              <a:spcPct val="0"/>
            </a:spcBef>
            <a:spcAft>
              <a:spcPct val="35000"/>
            </a:spcAft>
            <a:buNone/>
          </a:pPr>
          <a:br>
            <a:rPr lang="en-US" sz="1200" b="1" kern="1200" dirty="0"/>
          </a:br>
          <a:br>
            <a:rPr lang="en-US" sz="1200" b="1" kern="1200" dirty="0"/>
          </a:br>
          <a:br>
            <a:rPr lang="en-US" sz="1200" b="1" kern="1200" dirty="0"/>
          </a:br>
          <a:br>
            <a:rPr lang="en-US" sz="1200" b="1" kern="1200" dirty="0"/>
          </a:br>
          <a:br>
            <a:rPr lang="en-US" sz="1200" b="1" kern="1200" dirty="0"/>
          </a:br>
          <a:r>
            <a:rPr lang="en-US" sz="1200" b="1" kern="1200" dirty="0"/>
            <a:t>Dissemination</a:t>
          </a:r>
        </a:p>
      </dsp:txBody>
      <dsp:txXfrm>
        <a:off x="4578518" y="1668041"/>
        <a:ext cx="1271125" cy="1271125"/>
      </dsp:txXfrm>
    </dsp:sp>
    <dsp:sp modelId="{0B3A32DE-591A-4118-B82C-495139E191FA}">
      <dsp:nvSpPr>
        <dsp:cNvPr id="0" name=""/>
        <dsp:cNvSpPr/>
      </dsp:nvSpPr>
      <dsp:spPr>
        <a:xfrm>
          <a:off x="5753373" y="1404783"/>
          <a:ext cx="1797641" cy="1797641"/>
        </a:xfrm>
        <a:prstGeom prst="ellipse">
          <a:avLst/>
        </a:prstGeom>
        <a:solidFill>
          <a:schemeClr val="accent2">
            <a:alpha val="50000"/>
            <a:hueOff val="10685514"/>
            <a:satOff val="12006"/>
            <a:lumOff val="-245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8930" tIns="15240" rIns="9893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Innovation</a:t>
          </a:r>
          <a:br>
            <a:rPr lang="en-US" sz="1200" b="1" kern="1200" dirty="0"/>
          </a:br>
          <a:br>
            <a:rPr lang="en-US" sz="1200" b="1" kern="1200" dirty="0"/>
          </a:br>
          <a:br>
            <a:rPr lang="en-US" sz="1200" b="1" kern="1200" dirty="0"/>
          </a:br>
          <a:br>
            <a:rPr lang="en-US" sz="1200" b="1" kern="1200" dirty="0"/>
          </a:br>
          <a:br>
            <a:rPr lang="en-US" sz="1200" b="1" kern="1200" dirty="0"/>
          </a:br>
          <a:endParaRPr lang="en-US" sz="1200" b="1" kern="1200" dirty="0"/>
        </a:p>
      </dsp:txBody>
      <dsp:txXfrm>
        <a:off x="6016631" y="1668041"/>
        <a:ext cx="1271125" cy="127112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31.05.2023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31.05.2023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US" noProof="0"/>
              <a:t>Edit Master text styles</a:t>
            </a:r>
          </a:p>
        </p:txBody>
      </p:sp>
      <p:pic>
        <p:nvPicPr>
          <p:cNvPr id="8" name="Grafik 7" descr="Logo Helmholtz">
            <a:extLst>
              <a:ext uri="{FF2B5EF4-FFF2-40B4-BE49-F238E27FC236}">
                <a16:creationId xmlns:a16="http://schemas.microsoft.com/office/drawing/2014/main" id="{68086B43-9215-4588-8439-4D7C07453A0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pic>
        <p:nvPicPr>
          <p:cNvPr id="9" name="Grafik 8" descr="Logo DES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12" name="Picture 2" descr="https://indico.desy.de/indico/event/21812/material/2/0.png">
            <a:extLst>
              <a:ext uri="{FF2B5EF4-FFF2-40B4-BE49-F238E27FC236}">
                <a16:creationId xmlns:a16="http://schemas.microsoft.com/office/drawing/2014/main" id="{12ACF107-48AB-4939-B0B5-90CF0CC74D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10" name="Picture 2" descr="https://indico.desy.de/indico/event/21812/material/2/0.png">
            <a:extLst>
              <a:ext uri="{FF2B5EF4-FFF2-40B4-BE49-F238E27FC236}">
                <a16:creationId xmlns:a16="http://schemas.microsoft.com/office/drawing/2014/main" id="{A11470F9-D276-4A45-BCAB-202FE0E13B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14" name="Picture 2" descr="https://indico.desy.de/indico/event/21812/material/2/0.png">
            <a:extLst>
              <a:ext uri="{FF2B5EF4-FFF2-40B4-BE49-F238E27FC236}">
                <a16:creationId xmlns:a16="http://schemas.microsoft.com/office/drawing/2014/main" id="{6CD4135C-D31A-4F0E-A2ED-8EBDB32449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6" name="Picture 2" descr="https://indico.desy.de/indico/event/21812/material/2/0.png">
            <a:extLst>
              <a:ext uri="{FF2B5EF4-FFF2-40B4-BE49-F238E27FC236}">
                <a16:creationId xmlns:a16="http://schemas.microsoft.com/office/drawing/2014/main" id="{EFCEF800-5F7B-445D-918B-BCB9B608A8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9" name="Picture 2" descr="https://indico.desy.de/indico/event/21812/material/2/0.png">
            <a:extLst>
              <a:ext uri="{FF2B5EF4-FFF2-40B4-BE49-F238E27FC236}">
                <a16:creationId xmlns:a16="http://schemas.microsoft.com/office/drawing/2014/main" id="{2286B025-B38C-46E6-AF6D-9FAC146457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9" name="Picture 2" descr="https://indico.desy.de/indico/event/21812/material/2/0.png">
            <a:extLst>
              <a:ext uri="{FF2B5EF4-FFF2-40B4-BE49-F238E27FC236}">
                <a16:creationId xmlns:a16="http://schemas.microsoft.com/office/drawing/2014/main" id="{F58CCB38-DB5C-41A9-BA89-1EB7DDE9B8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25344"/>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4" name="Footer Placeholder 3"/>
          <p:cNvSpPr>
            <a:spLocks noGrp="1"/>
          </p:cNvSpPr>
          <p:nvPr>
            <p:ph type="ftr" sz="quarter" idx="11"/>
          </p:nvPr>
        </p:nvSpPr>
        <p:spPr/>
        <p:txBody>
          <a:bodyPr/>
          <a:lstStyle/>
          <a:p>
            <a:r>
              <a:rPr lang="en-US" noProof="0"/>
              <a:t>First PIER detector workshop</a:t>
            </a:r>
            <a:endParaRPr lang="en-US" noProof="0" dirty="0"/>
          </a:p>
        </p:txBody>
      </p:sp>
      <p:pic>
        <p:nvPicPr>
          <p:cNvPr id="5" name="Picture 2" descr="https://indico.desy.de/indico/event/21812/material/2/0.png">
            <a:extLst>
              <a:ext uri="{FF2B5EF4-FFF2-40B4-BE49-F238E27FC236}">
                <a16:creationId xmlns:a16="http://schemas.microsoft.com/office/drawing/2014/main" id="{FEAB7294-2B4D-49EF-AD74-38FB7B211A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First PIER detector workshop</a:t>
            </a:r>
            <a:endParaRPr lang="en-US" noProof="0" dirty="0"/>
          </a:p>
        </p:txBody>
      </p:sp>
      <p:pic>
        <p:nvPicPr>
          <p:cNvPr id="4" name="Picture 2" descr="https://indico.desy.de/indico/event/21812/material/2/0.png">
            <a:extLst>
              <a:ext uri="{FF2B5EF4-FFF2-40B4-BE49-F238E27FC236}">
                <a16:creationId xmlns:a16="http://schemas.microsoft.com/office/drawing/2014/main" id="{32B9A9A9-1523-4287-96DF-31B5943B6C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pPr>
            <a:r>
              <a:rPr lang="de-DE" dirty="0"/>
              <a:t>Deutsches Elektronen-</a:t>
            </a:r>
          </a:p>
          <a:p>
            <a:pPr>
              <a:lnSpc>
                <a:spcPct val="120000"/>
              </a:lnSpc>
              <a:tabLst/>
            </a:pPr>
            <a:r>
              <a:rPr lang="de-DE" dirty="0"/>
              <a:t>Synchrotron DESY</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US"/>
              <a:t>Edit Master text styles</a:t>
            </a:r>
          </a:p>
        </p:txBody>
      </p:sp>
      <p:pic>
        <p:nvPicPr>
          <p:cNvPr id="8" name="Picture 2" descr="https://indico.desy.de/indico/event/21812/material/2/0.png">
            <a:extLst>
              <a:ext uri="{FF2B5EF4-FFF2-40B4-BE49-F238E27FC236}">
                <a16:creationId xmlns:a16="http://schemas.microsoft.com/office/drawing/2014/main" id="{50759DD5-013B-48F9-A65D-F3932F540B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79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9" name="Line"/>
          <p:cNvSpPr/>
          <p:nvPr/>
        </p:nvSpPr>
        <p:spPr>
          <a:xfrm flipV="1">
            <a:off x="77816" y="698315"/>
            <a:ext cx="12036369" cy="3"/>
          </a:xfrm>
          <a:prstGeom prst="line">
            <a:avLst/>
          </a:prstGeom>
          <a:ln w="25400">
            <a:solidFill>
              <a:srgbClr val="A6AAA9"/>
            </a:solidFill>
            <a:miter lim="400000"/>
          </a:ln>
        </p:spPr>
        <p:txBody>
          <a:bodyPr lIns="35719" tIns="35719" rIns="35719" bIns="35719" anchor="ctr"/>
          <a:lstStyle/>
          <a:p>
            <a:pPr algn="l" defTabSz="321469">
              <a:defRPr sz="1600">
                <a:solidFill>
                  <a:srgbClr val="000000"/>
                </a:solidFill>
                <a:latin typeface="Helvetica"/>
                <a:ea typeface="Helvetica"/>
                <a:cs typeface="Helvetica"/>
                <a:sym typeface="Helvetica"/>
              </a:defRPr>
            </a:pPr>
            <a:endParaRPr sz="800"/>
          </a:p>
        </p:txBody>
      </p:sp>
      <p:sp>
        <p:nvSpPr>
          <p:cNvPr id="160" name="Text"/>
          <p:cNvSpPr txBox="1">
            <a:spLocks noGrp="1"/>
          </p:cNvSpPr>
          <p:nvPr>
            <p:ph type="body" sz="quarter" idx="21"/>
          </p:nvPr>
        </p:nvSpPr>
        <p:spPr>
          <a:xfrm>
            <a:off x="86614" y="288692"/>
            <a:ext cx="7858126" cy="346119"/>
          </a:xfrm>
          <a:prstGeom prst="rect">
            <a:avLst/>
          </a:prstGeom>
        </p:spPr>
        <p:txBody>
          <a:bodyPr lIns="71437" tIns="71437" rIns="71437" bIns="71437" anchor="b">
            <a:spAutoFit/>
          </a:bodyPr>
          <a:lstStyle>
            <a:lvl1pPr marL="0" indent="0" defTabSz="321469">
              <a:lnSpc>
                <a:spcPct val="80000"/>
              </a:lnSpc>
              <a:spcBef>
                <a:spcPts val="0"/>
              </a:spcBef>
              <a:buSzTx/>
              <a:buNone/>
              <a:defRPr sz="1600" cap="all" spc="80">
                <a:solidFill>
                  <a:srgbClr val="838787"/>
                </a:solidFill>
                <a:latin typeface="DIN Alternate Bold"/>
                <a:ea typeface="DIN Alternate Bold"/>
                <a:cs typeface="DIN Alternate Bold"/>
                <a:sym typeface="DIN Alternate Bold"/>
              </a:defRPr>
            </a:lvl1pPr>
          </a:lstStyle>
          <a:p>
            <a:r>
              <a:t>Text</a:t>
            </a:r>
          </a:p>
        </p:txBody>
      </p:sp>
      <p:sp>
        <p:nvSpPr>
          <p:cNvPr id="161" name="Title Text"/>
          <p:cNvSpPr txBox="1">
            <a:spLocks noGrp="1"/>
          </p:cNvSpPr>
          <p:nvPr>
            <p:ph type="title"/>
          </p:nvPr>
        </p:nvSpPr>
        <p:spPr>
          <a:xfrm>
            <a:off x="208534" y="1072364"/>
            <a:ext cx="8572501" cy="508993"/>
          </a:xfrm>
          <a:prstGeom prst="rect">
            <a:avLst/>
          </a:prstGeom>
        </p:spPr>
        <p:txBody>
          <a:bodyPr lIns="71437" tIns="71437" rIns="71437" bIns="71437"/>
          <a:lstStyle>
            <a:lvl1pPr marL="82550" indent="-82550" defTabSz="410766">
              <a:spcBef>
                <a:spcPts val="1950"/>
              </a:spcBef>
              <a:buSzPct val="100000"/>
              <a:buChar char="•"/>
              <a:defRPr sz="2500" b="0" cap="all" spc="0">
                <a:solidFill>
                  <a:srgbClr val="34A5DA"/>
                </a:solidFill>
                <a:latin typeface="DIN Condensed Bold"/>
                <a:ea typeface="DIN Condensed Bold"/>
                <a:cs typeface="DIN Condensed Bold"/>
                <a:sym typeface="DIN Condensed Bold"/>
              </a:defRPr>
            </a:lvl1pPr>
          </a:lstStyle>
          <a:p>
            <a:r>
              <a:t>Title Text</a:t>
            </a:r>
          </a:p>
        </p:txBody>
      </p:sp>
      <p:sp>
        <p:nvSpPr>
          <p:cNvPr id="162" name="Slide Number"/>
          <p:cNvSpPr txBox="1">
            <a:spLocks noGrp="1"/>
          </p:cNvSpPr>
          <p:nvPr>
            <p:ph type="sldNum" sz="quarter" idx="2"/>
          </p:nvPr>
        </p:nvSpPr>
        <p:spPr>
          <a:xfrm>
            <a:off x="11896666" y="17881"/>
            <a:ext cx="272852" cy="306388"/>
          </a:xfrm>
          <a:prstGeom prst="rect">
            <a:avLst/>
          </a:prstGeom>
        </p:spPr>
        <p:txBody>
          <a:bodyPr lIns="71437" tIns="71437" rIns="71437" bIns="71437" anchor="t"/>
          <a:lstStyle>
            <a:lvl1pPr algn="r" defTabSz="410766">
              <a:lnSpc>
                <a:spcPct val="80000"/>
              </a:lnSpc>
              <a:defRPr sz="1600">
                <a:solidFill>
                  <a:srgbClr val="838787"/>
                </a:solidFill>
                <a:latin typeface="DIN Alternate Bold"/>
                <a:ea typeface="DIN Alternate Bold"/>
                <a:cs typeface="DIN Alternate Bold"/>
                <a:sym typeface="DIN Alternate Bold"/>
              </a:defRPr>
            </a:lvl1pPr>
          </a:lstStyle>
          <a:p>
            <a:fld id="{86CB4B4D-7CA3-9044-876B-883B54F8677D}" type="slidenum">
              <a:t>‹#›</a:t>
            </a:fld>
            <a:endParaRPr/>
          </a:p>
        </p:txBody>
      </p:sp>
      <p:pic>
        <p:nvPicPr>
          <p:cNvPr id="6" name="Picture 2" descr="https://indico.desy.de/indico/event/21812/material/2/0.png">
            <a:extLst>
              <a:ext uri="{FF2B5EF4-FFF2-40B4-BE49-F238E27FC236}">
                <a16:creationId xmlns:a16="http://schemas.microsoft.com/office/drawing/2014/main" id="{DBED8A02-8C37-42FF-B968-6A5B681B01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8721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US" noProof="0"/>
              <a:t>Click icon to add picture</a:t>
            </a:r>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US" noProof="0"/>
              <a:t>Edit Master text styles</a:t>
            </a:r>
          </a:p>
        </p:txBody>
      </p:sp>
      <p:pic>
        <p:nvPicPr>
          <p:cNvPr id="10" name="Grafik 9" descr="Logo DESY">
            <a:extLst>
              <a:ext uri="{FF2B5EF4-FFF2-40B4-BE49-F238E27FC236}">
                <a16:creationId xmlns:a16="http://schemas.microsoft.com/office/drawing/2014/main" id="{338F9ECC-B605-4D88-9A7C-3D4642508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pic>
        <p:nvPicPr>
          <p:cNvPr id="11" name="Grafik 10" descr="Logo Helmholtz">
            <a:extLst>
              <a:ext uri="{FF2B5EF4-FFF2-40B4-BE49-F238E27FC236}">
                <a16:creationId xmlns:a16="http://schemas.microsoft.com/office/drawing/2014/main" id="{E1F0CB03-64D6-4EAD-B501-8CD3255D9F9B}"/>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A6CC7-97FC-DF4C-BD7D-B322414A136C}"/>
              </a:ext>
            </a:extLst>
          </p:cNvPr>
          <p:cNvSpPr>
            <a:spLocks noGrp="1"/>
          </p:cNvSpPr>
          <p:nvPr>
            <p:ph type="title"/>
          </p:nvPr>
        </p:nvSpPr>
        <p:spPr/>
        <p:txBody>
          <a:bodyPr/>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69D0E1BA-142A-CC4B-BC2D-130D451A00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Footer Placeholder 6">
            <a:extLst>
              <a:ext uri="{FF2B5EF4-FFF2-40B4-BE49-F238E27FC236}">
                <a16:creationId xmlns:a16="http://schemas.microsoft.com/office/drawing/2014/main" id="{65418B5C-B8A8-194C-A3B0-7905C7C9708A}"/>
              </a:ext>
            </a:extLst>
          </p:cNvPr>
          <p:cNvSpPr>
            <a:spLocks noGrp="1"/>
          </p:cNvSpPr>
          <p:nvPr>
            <p:ph type="ftr" sz="quarter" idx="10"/>
          </p:nvPr>
        </p:nvSpPr>
        <p:spPr/>
        <p:txBody>
          <a:bodyPr/>
          <a:lstStyle/>
          <a:p>
            <a:r>
              <a:rPr lang="en-US"/>
              <a:t>First PIER detector workshop</a:t>
            </a:r>
            <a:endParaRPr lang="en-US" dirty="0"/>
          </a:p>
        </p:txBody>
      </p:sp>
      <p:sp>
        <p:nvSpPr>
          <p:cNvPr id="8" name="Textplatzhalter 7">
            <a:extLst>
              <a:ext uri="{FF2B5EF4-FFF2-40B4-BE49-F238E27FC236}">
                <a16:creationId xmlns:a16="http://schemas.microsoft.com/office/drawing/2014/main" id="{4C1A0744-3522-564A-9359-68BC3AA23CEB}"/>
              </a:ext>
            </a:extLst>
          </p:cNvPr>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GB" noProof="0"/>
              <a:t>Click to edit Master text styles</a:t>
            </a:r>
          </a:p>
        </p:txBody>
      </p:sp>
      <p:pic>
        <p:nvPicPr>
          <p:cNvPr id="6" name="Picture 2" descr="https://indico.desy.de/indico/event/21812/material/2/0.png">
            <a:extLst>
              <a:ext uri="{FF2B5EF4-FFF2-40B4-BE49-F238E27FC236}">
                <a16:creationId xmlns:a16="http://schemas.microsoft.com/office/drawing/2014/main" id="{B0CB9772-5B80-4673-B92A-843914BAC3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3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3" name="Content Placeholder 2"/>
          <p:cNvSpPr>
            <a:spLocks noGrp="1"/>
          </p:cNvSpPr>
          <p:nvPr>
            <p:ph idx="1"/>
          </p:nvPr>
        </p:nvSpPr>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6" name="Picture 2" descr="https://indico.desy.de/indico/event/21812/material/2/0.png">
            <a:extLst>
              <a:ext uri="{FF2B5EF4-FFF2-40B4-BE49-F238E27FC236}">
                <a16:creationId xmlns:a16="http://schemas.microsoft.com/office/drawing/2014/main" id="{E179A716-B859-4264-BE28-C69C06E1D9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3" name="Content Placeholder 2"/>
          <p:cNvSpPr>
            <a:spLocks noGrp="1"/>
          </p:cNvSpPr>
          <p:nvPr>
            <p:ph idx="1"/>
          </p:nvPr>
        </p:nvSpPr>
        <p:spPr>
          <a:xfrm>
            <a:off x="407988" y="1406427"/>
            <a:ext cx="5616575" cy="5010249"/>
          </a:xfrm>
        </p:spPr>
        <p:txBody>
          <a:bodyPr/>
          <a:lstStyle/>
          <a:p>
            <a:pPr lvl="0"/>
            <a:r>
              <a:rPr lang="en-US" noProof="0"/>
              <a:t>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7" name="Picture 2" descr="https://indico.desy.de/indico/event/21812/material/2/0.png">
            <a:extLst>
              <a:ext uri="{FF2B5EF4-FFF2-40B4-BE49-F238E27FC236}">
                <a16:creationId xmlns:a16="http://schemas.microsoft.com/office/drawing/2014/main" id="{2251148B-4E09-46D3-8D8A-B5893A9F66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3" name="Content Placeholder 2"/>
          <p:cNvSpPr>
            <a:spLocks noGrp="1"/>
          </p:cNvSpPr>
          <p:nvPr>
            <p:ph idx="1"/>
          </p:nvPr>
        </p:nvSpPr>
        <p:spPr>
          <a:xfrm>
            <a:off x="407989" y="1406427"/>
            <a:ext cx="3708400" cy="5010249"/>
          </a:xfrm>
        </p:spPr>
        <p:txBody>
          <a:bodyPr/>
          <a:lstStyle/>
          <a:p>
            <a:pPr lvl="0"/>
            <a:r>
              <a:rPr lang="en-US" noProof="0"/>
              <a:t>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US" noProof="0"/>
              <a:t>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9" name="Picture 2" descr="https://indico.desy.de/indico/event/21812/material/2/0.png">
            <a:extLst>
              <a:ext uri="{FF2B5EF4-FFF2-40B4-BE49-F238E27FC236}">
                <a16:creationId xmlns:a16="http://schemas.microsoft.com/office/drawing/2014/main" id="{39B73826-1071-4637-926D-689C123651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12" name="Picture 2" descr="https://indico.desy.de/indico/event/21812/material/2/0.png">
            <a:extLst>
              <a:ext uri="{FF2B5EF4-FFF2-40B4-BE49-F238E27FC236}">
                <a16:creationId xmlns:a16="http://schemas.microsoft.com/office/drawing/2014/main" id="{62AC527D-E76A-456E-83DF-C2D16D4C16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a:t>First PIER detector workshop</a:t>
            </a:r>
            <a:endParaRPr lang="en-US" noProof="0" dirty="0"/>
          </a:p>
        </p:txBody>
      </p:sp>
      <p:pic>
        <p:nvPicPr>
          <p:cNvPr id="10" name="Picture 2" descr="https://indico.desy.de/indico/event/21812/material/2/0.png">
            <a:extLst>
              <a:ext uri="{FF2B5EF4-FFF2-40B4-BE49-F238E27FC236}">
                <a16:creationId xmlns:a16="http://schemas.microsoft.com/office/drawing/2014/main" id="{0498BD36-F0DF-48C9-8ED6-FF8D88F6A7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645" y="6575257"/>
            <a:ext cx="432048" cy="192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4" name="Textfeld 3">
            <a:extLst>
              <a:ext uri="{FF2B5EF4-FFF2-40B4-BE49-F238E27FC236}">
                <a16:creationId xmlns:a16="http://schemas.microsoft.com/office/drawing/2014/main" id="{A2648930-2178-4877-B88B-682D2D03C299}"/>
              </a:ext>
            </a:extLst>
          </p:cNvPr>
          <p:cNvSpPr txBox="1"/>
          <p:nvPr userDrawn="1"/>
        </p:nvSpPr>
        <p:spPr>
          <a:xfrm>
            <a:off x="403112" y="6580800"/>
            <a:ext cx="436304" cy="186841"/>
          </a:xfrm>
          <a:prstGeom prst="rect">
            <a:avLst/>
          </a:prstGeom>
        </p:spPr>
        <p:txBody>
          <a:bodyPr vert="horz" lIns="0" tIns="0" rIns="0" bIns="0" rtlCol="0" anchor="t" anchorCtr="0">
            <a:noAutofit/>
          </a:bodyPr>
          <a:lstStyle>
            <a:defPPr>
              <a:defRPr lang="en-US"/>
            </a:defPPr>
            <a:lvl1pPr>
              <a:defRPr sz="1000"/>
            </a:lvl1pPr>
          </a:lstStyle>
          <a:p>
            <a:pPr lvl="0"/>
            <a:r>
              <a:rPr lang="de-DE" b="1" dirty="0">
                <a:solidFill>
                  <a:schemeClr val="accent1"/>
                </a:solidFill>
              </a:rPr>
              <a:t>DESY</a:t>
            </a:r>
            <a:r>
              <a:rPr lang="de-DE" b="1" dirty="0">
                <a:solidFill>
                  <a:schemeClr val="accent2"/>
                </a:solidFill>
              </a:rPr>
              <a:t>.</a:t>
            </a:r>
          </a:p>
        </p:txBody>
      </p:sp>
      <p:sp>
        <p:nvSpPr>
          <p:cNvPr id="5" name="Footer Placeholder 4"/>
          <p:cNvSpPr>
            <a:spLocks noGrp="1"/>
          </p:cNvSpPr>
          <p:nvPr>
            <p:ph type="ftr" sz="quarter" idx="3"/>
          </p:nvPr>
        </p:nvSpPr>
        <p:spPr>
          <a:xfrm>
            <a:off x="839416" y="6580800"/>
            <a:ext cx="9901099"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First PIER detector workshop</a:t>
            </a:r>
            <a:endParaRPr lang="en-US" dirty="0"/>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a:t>
            </a:fld>
            <a:endParaRPr lang="en-US" sz="1000" b="1" noProof="0" dirty="0"/>
          </a:p>
        </p:txBody>
      </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 id="2147483682" r:id="rId19"/>
    <p:sldLayoutId id="2147483684" r:id="rId20"/>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tif"/></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51.png"/><Relationship Id="rId5" Type="http://schemas.openxmlformats.org/officeDocument/2006/relationships/diagramColors" Target="../diagrams/colors1.xml"/><Relationship Id="rId10" Type="http://schemas.openxmlformats.org/officeDocument/2006/relationships/image" Target="../media/image50.png"/><Relationship Id="rId4" Type="http://schemas.openxmlformats.org/officeDocument/2006/relationships/diagramQuickStyle" Target="../diagrams/quickStyle1.xml"/><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7.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2.xml"/><Relationship Id="rId7" Type="http://schemas.openxmlformats.org/officeDocument/2006/relationships/image" Target="../media/image47.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11" Type="http://schemas.openxmlformats.org/officeDocument/2006/relationships/image" Target="../media/image51.png"/><Relationship Id="rId5" Type="http://schemas.openxmlformats.org/officeDocument/2006/relationships/diagramColors" Target="../diagrams/colors2.xml"/><Relationship Id="rId10" Type="http://schemas.openxmlformats.org/officeDocument/2006/relationships/image" Target="../media/image50.png"/><Relationship Id="rId4" Type="http://schemas.openxmlformats.org/officeDocument/2006/relationships/diagramQuickStyle" Target="../diagrams/quickStyle2.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Detector Development </a:t>
            </a:r>
            <a:br>
              <a:rPr lang="en-US" dirty="0"/>
            </a:br>
            <a:r>
              <a:rPr lang="en-US" dirty="0"/>
              <a:t>Particle Physics at DESY</a:t>
            </a:r>
          </a:p>
        </p:txBody>
      </p:sp>
      <p:sp>
        <p:nvSpPr>
          <p:cNvPr id="3" name="Untertitel 2"/>
          <p:cNvSpPr>
            <a:spLocks noGrp="1"/>
          </p:cNvSpPr>
          <p:nvPr>
            <p:ph type="subTitle" idx="1"/>
          </p:nvPr>
        </p:nvSpPr>
        <p:spPr/>
        <p:txBody>
          <a:bodyPr/>
          <a:lstStyle/>
          <a:p>
            <a:r>
              <a:rPr lang="de-DE" dirty="0"/>
              <a:t>Ties Behnke</a:t>
            </a:r>
          </a:p>
        </p:txBody>
      </p:sp>
      <p:sp>
        <p:nvSpPr>
          <p:cNvPr id="4" name="Textplatzhalter 3"/>
          <p:cNvSpPr>
            <a:spLocks noGrp="1"/>
          </p:cNvSpPr>
          <p:nvPr>
            <p:ph type="body" sz="quarter" idx="10"/>
          </p:nvPr>
        </p:nvSpPr>
        <p:spPr/>
        <p:txBody>
          <a:bodyPr/>
          <a:lstStyle/>
          <a:p>
            <a:r>
              <a:rPr lang="en-US" dirty="0"/>
              <a:t>Ties Behnke</a:t>
            </a:r>
          </a:p>
          <a:p>
            <a:endParaRPr lang="en-US" dirty="0"/>
          </a:p>
          <a:p>
            <a:r>
              <a:rPr lang="en-US" dirty="0"/>
              <a:t>First PIER Detector Workshop, June 1, 2023</a:t>
            </a:r>
          </a:p>
          <a:p>
            <a:endParaRPr lang="en-US" dirty="0"/>
          </a:p>
        </p:txBody>
      </p:sp>
      <p:pic>
        <p:nvPicPr>
          <p:cNvPr id="1026" name="Picture 2" descr="https://indico.desy.de/indico/event/21812/material/2/0.png">
            <a:extLst>
              <a:ext uri="{FF2B5EF4-FFF2-40B4-BE49-F238E27FC236}">
                <a16:creationId xmlns:a16="http://schemas.microsoft.com/office/drawing/2014/main" id="{41D0CFA5-E3DA-42E5-9151-46E370AF2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184" y="5384439"/>
            <a:ext cx="252412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3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14C8D-FC41-472D-920E-F56B2F5CDC10}"/>
              </a:ext>
            </a:extLst>
          </p:cNvPr>
          <p:cNvSpPr>
            <a:spLocks noGrp="1"/>
          </p:cNvSpPr>
          <p:nvPr>
            <p:ph type="title"/>
          </p:nvPr>
        </p:nvSpPr>
        <p:spPr/>
        <p:txBody>
          <a:bodyPr/>
          <a:lstStyle/>
          <a:p>
            <a:r>
              <a:rPr lang="en-US" dirty="0"/>
              <a:t>Granular Calorimeter</a:t>
            </a:r>
          </a:p>
        </p:txBody>
      </p:sp>
      <p:sp>
        <p:nvSpPr>
          <p:cNvPr id="5" name="Text Placeholder 4">
            <a:extLst>
              <a:ext uri="{FF2B5EF4-FFF2-40B4-BE49-F238E27FC236}">
                <a16:creationId xmlns:a16="http://schemas.microsoft.com/office/drawing/2014/main" id="{00B77E12-418E-48C0-8B13-B73E8C12FB25}"/>
              </a:ext>
            </a:extLst>
          </p:cNvPr>
          <p:cNvSpPr>
            <a:spLocks noGrp="1"/>
          </p:cNvSpPr>
          <p:nvPr>
            <p:ph type="body" sz="quarter" idx="13"/>
          </p:nvPr>
        </p:nvSpPr>
        <p:spPr/>
        <p:txBody>
          <a:bodyPr/>
          <a:lstStyle/>
          <a:p>
            <a:endParaRPr lang="en-US" dirty="0"/>
          </a:p>
        </p:txBody>
      </p:sp>
      <p:pic>
        <p:nvPicPr>
          <p:cNvPr id="6" name="Picture 5">
            <a:extLst>
              <a:ext uri="{FF2B5EF4-FFF2-40B4-BE49-F238E27FC236}">
                <a16:creationId xmlns:a16="http://schemas.microsoft.com/office/drawing/2014/main" id="{095BCDAC-8516-49F4-A3CD-5FC0C56C919B}"/>
              </a:ext>
            </a:extLst>
          </p:cNvPr>
          <p:cNvPicPr>
            <a:picLocks noChangeAspect="1"/>
          </p:cNvPicPr>
          <p:nvPr/>
        </p:nvPicPr>
        <p:blipFill>
          <a:blip r:embed="rId2"/>
          <a:stretch>
            <a:fillRect/>
          </a:stretch>
        </p:blipFill>
        <p:spPr>
          <a:xfrm>
            <a:off x="6061719" y="1772816"/>
            <a:ext cx="5578323" cy="417612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83C2935-965C-4D8F-9114-2AD1379823EA}"/>
              </a:ext>
            </a:extLst>
          </p:cNvPr>
          <p:cNvPicPr>
            <a:picLocks noChangeAspect="1"/>
          </p:cNvPicPr>
          <p:nvPr/>
        </p:nvPicPr>
        <p:blipFill>
          <a:blip r:embed="rId3"/>
          <a:stretch>
            <a:fillRect/>
          </a:stretch>
        </p:blipFill>
        <p:spPr>
          <a:xfrm>
            <a:off x="3784548" y="1772816"/>
            <a:ext cx="2255715" cy="209568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0DC95E5-A8EA-4275-8D76-858FF1D02B7A}"/>
              </a:ext>
            </a:extLst>
          </p:cNvPr>
          <p:cNvSpPr txBox="1"/>
          <p:nvPr/>
        </p:nvSpPr>
        <p:spPr>
          <a:xfrm>
            <a:off x="263352" y="1772816"/>
            <a:ext cx="3239741"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Particle flow as the method of choice for future detectors</a:t>
            </a:r>
          </a:p>
          <a:p>
            <a:pPr marL="285750"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Requires highly granular systems</a:t>
            </a:r>
          </a:p>
          <a:p>
            <a:pPr marL="742950" lvl="1" indent="-285750">
              <a:buFont typeface="Arial" panose="020B0604020202020204" pitchFamily="34" charset="0"/>
              <a:buChar char="•"/>
            </a:pPr>
            <a:r>
              <a:rPr lang="en-US" sz="1600" dirty="0"/>
              <a:t>DESY has a long history and leadership position in </a:t>
            </a:r>
            <a:r>
              <a:rPr lang="en-US" sz="1600" dirty="0" err="1"/>
              <a:t>SiPM</a:t>
            </a:r>
            <a:r>
              <a:rPr lang="en-US" sz="1600" dirty="0"/>
              <a:t>-on-tile calorimeter systems (CALICE)</a:t>
            </a:r>
          </a:p>
          <a:p>
            <a:pPr marL="742950" lvl="1" indent="-285750">
              <a:buFont typeface="Arial" panose="020B0604020202020204" pitchFamily="34" charset="0"/>
              <a:buChar char="•"/>
            </a:pPr>
            <a:r>
              <a:rPr lang="en-US" sz="1600" dirty="0"/>
              <a:t>Topic of strategic importance for any future HEP experiment</a:t>
            </a:r>
          </a:p>
        </p:txBody>
      </p:sp>
      <p:sp>
        <p:nvSpPr>
          <p:cNvPr id="2" name="TextBox 1">
            <a:extLst>
              <a:ext uri="{FF2B5EF4-FFF2-40B4-BE49-F238E27FC236}">
                <a16:creationId xmlns:a16="http://schemas.microsoft.com/office/drawing/2014/main" id="{E0ADDF6D-B06A-447C-8342-AB4C22586E6F}"/>
              </a:ext>
            </a:extLst>
          </p:cNvPr>
          <p:cNvSpPr txBox="1"/>
          <p:nvPr/>
        </p:nvSpPr>
        <p:spPr>
          <a:xfrm>
            <a:off x="263352" y="4980369"/>
            <a:ext cx="5543184"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t>Strong expertise at DESY</a:t>
            </a:r>
          </a:p>
          <a:p>
            <a:pPr marL="285750" indent="-285750">
              <a:buFont typeface="Arial" panose="020B0604020202020204" pitchFamily="34" charset="0"/>
              <a:buChar char="•"/>
            </a:pPr>
            <a:r>
              <a:rPr lang="en-US" sz="1600" dirty="0"/>
              <a:t>Application to the CMS upgrade</a:t>
            </a:r>
          </a:p>
          <a:p>
            <a:pPr marL="285750" indent="-285750">
              <a:buFont typeface="Arial" panose="020B0604020202020204" pitchFamily="34" charset="0"/>
              <a:buChar char="•"/>
            </a:pPr>
            <a:r>
              <a:rPr lang="en-US" sz="1600" dirty="0"/>
              <a:t>Technology is used in nearly all future collider proposals</a:t>
            </a:r>
          </a:p>
          <a:p>
            <a:endParaRPr lang="en-US" sz="1600" dirty="0"/>
          </a:p>
        </p:txBody>
      </p:sp>
      <p:sp>
        <p:nvSpPr>
          <p:cNvPr id="9" name="Footer Placeholder 8">
            <a:extLst>
              <a:ext uri="{FF2B5EF4-FFF2-40B4-BE49-F238E27FC236}">
                <a16:creationId xmlns:a16="http://schemas.microsoft.com/office/drawing/2014/main" id="{AD342ED8-5683-48B5-ACC3-E2A5E229F646}"/>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92925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6EEE-AB88-41CD-9A3C-B087089D5E47}"/>
              </a:ext>
            </a:extLst>
          </p:cNvPr>
          <p:cNvSpPr>
            <a:spLocks noGrp="1"/>
          </p:cNvSpPr>
          <p:nvPr>
            <p:ph type="title"/>
          </p:nvPr>
        </p:nvSpPr>
        <p:spPr/>
        <p:txBody>
          <a:bodyPr/>
          <a:lstStyle/>
          <a:p>
            <a:r>
              <a:rPr lang="en-US" dirty="0"/>
              <a:t>Quantum Detectors</a:t>
            </a:r>
          </a:p>
        </p:txBody>
      </p:sp>
      <p:sp>
        <p:nvSpPr>
          <p:cNvPr id="3" name="Text Placeholder 2">
            <a:extLst>
              <a:ext uri="{FF2B5EF4-FFF2-40B4-BE49-F238E27FC236}">
                <a16:creationId xmlns:a16="http://schemas.microsoft.com/office/drawing/2014/main" id="{DC2F8FDA-073E-450F-9291-C49135831944}"/>
              </a:ext>
            </a:extLst>
          </p:cNvPr>
          <p:cNvSpPr>
            <a:spLocks noGrp="1"/>
          </p:cNvSpPr>
          <p:nvPr>
            <p:ph type="body" sz="quarter" idx="13"/>
          </p:nvPr>
        </p:nvSpPr>
        <p:spPr/>
        <p:txBody>
          <a:bodyPr/>
          <a:lstStyle/>
          <a:p>
            <a:endParaRPr lang="en-US"/>
          </a:p>
        </p:txBody>
      </p:sp>
      <p:pic>
        <p:nvPicPr>
          <p:cNvPr id="4" name="Inhaltsplatzhalter 4">
            <a:extLst>
              <a:ext uri="{FF2B5EF4-FFF2-40B4-BE49-F238E27FC236}">
                <a16:creationId xmlns:a16="http://schemas.microsoft.com/office/drawing/2014/main" id="{1AADB763-AA65-4414-AA74-2CFF5D2A4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28338" y="920684"/>
            <a:ext cx="2387261" cy="486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ttps://encrypted-tbn3.gstatic.com/images?q=tbn:ANd9GcSbkF-B8Ebt0XiTguACJ1JAv942IEyj5W6VQM091cimAuZxL7V5">
            <a:extLst>
              <a:ext uri="{FF2B5EF4-FFF2-40B4-BE49-F238E27FC236}">
                <a16:creationId xmlns:a16="http://schemas.microsoft.com/office/drawing/2014/main" id="{E598C116-671A-449B-A568-F3BF39B8F0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472" y="6248600"/>
            <a:ext cx="966925" cy="4888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rifysgol Caerdydd">
            <a:extLst>
              <a:ext uri="{FF2B5EF4-FFF2-40B4-BE49-F238E27FC236}">
                <a16:creationId xmlns:a16="http://schemas.microsoft.com/office/drawing/2014/main" id="{E740124E-1F58-4C13-B7DE-7DF0CED64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788" y="6281596"/>
            <a:ext cx="436723" cy="42784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24">
            <a:extLst>
              <a:ext uri="{FF2B5EF4-FFF2-40B4-BE49-F238E27FC236}">
                <a16:creationId xmlns:a16="http://schemas.microsoft.com/office/drawing/2014/main" id="{B471298E-40F0-440E-BFCA-5B57378E8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4101" y="6192603"/>
            <a:ext cx="555736" cy="555736"/>
          </a:xfrm>
          <a:prstGeom prst="rect">
            <a:avLst/>
          </a:prstGeom>
        </p:spPr>
      </p:pic>
      <p:grpSp>
        <p:nvGrpSpPr>
          <p:cNvPr id="8" name="Group 4">
            <a:extLst>
              <a:ext uri="{FF2B5EF4-FFF2-40B4-BE49-F238E27FC236}">
                <a16:creationId xmlns:a16="http://schemas.microsoft.com/office/drawing/2014/main" id="{2AEAD021-AC49-441B-AAF8-A93A4690C3B1}"/>
              </a:ext>
            </a:extLst>
          </p:cNvPr>
          <p:cNvGrpSpPr>
            <a:grpSpLocks noChangeAspect="1"/>
          </p:cNvGrpSpPr>
          <p:nvPr/>
        </p:nvGrpSpPr>
        <p:grpSpPr bwMode="auto">
          <a:xfrm>
            <a:off x="5087888" y="5502206"/>
            <a:ext cx="772225" cy="705027"/>
            <a:chOff x="4330" y="-6"/>
            <a:chExt cx="426" cy="397"/>
          </a:xfrm>
        </p:grpSpPr>
        <p:sp>
          <p:nvSpPr>
            <p:cNvPr id="9" name="AutoShape 3">
              <a:extLst>
                <a:ext uri="{FF2B5EF4-FFF2-40B4-BE49-F238E27FC236}">
                  <a16:creationId xmlns:a16="http://schemas.microsoft.com/office/drawing/2014/main" id="{634610CF-19DC-4FF4-B3B6-7AC3F7D90077}"/>
                </a:ext>
              </a:extLst>
            </p:cNvPr>
            <p:cNvSpPr>
              <a:spLocks noChangeAspect="1" noChangeArrowheads="1" noTextEdit="1"/>
            </p:cNvSpPr>
            <p:nvPr/>
          </p:nvSpPr>
          <p:spPr bwMode="auto">
            <a:xfrm>
              <a:off x="4330" y="-6"/>
              <a:ext cx="387"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5">
              <a:extLst>
                <a:ext uri="{FF2B5EF4-FFF2-40B4-BE49-F238E27FC236}">
                  <a16:creationId xmlns:a16="http://schemas.microsoft.com/office/drawing/2014/main" id="{FC6B7762-8F06-49BB-83F8-F957D4938971}"/>
                </a:ext>
              </a:extLst>
            </p:cNvPr>
            <p:cNvSpPr>
              <a:spLocks noEditPoints="1"/>
            </p:cNvSpPr>
            <p:nvPr/>
          </p:nvSpPr>
          <p:spPr bwMode="auto">
            <a:xfrm>
              <a:off x="4371" y="6"/>
              <a:ext cx="385" cy="385"/>
            </a:xfrm>
            <a:custGeom>
              <a:avLst/>
              <a:gdLst>
                <a:gd name="T0" fmla="*/ 2268 w 4536"/>
                <a:gd name="T1" fmla="*/ 0 h 4536"/>
                <a:gd name="T2" fmla="*/ 0 w 4536"/>
                <a:gd name="T3" fmla="*/ 2268 h 4536"/>
                <a:gd name="T4" fmla="*/ 2268 w 4536"/>
                <a:gd name="T5" fmla="*/ 4536 h 4536"/>
                <a:gd name="T6" fmla="*/ 4536 w 4536"/>
                <a:gd name="T7" fmla="*/ 2268 h 4536"/>
                <a:gd name="T8" fmla="*/ 2268 w 4536"/>
                <a:gd name="T9" fmla="*/ 0 h 4536"/>
                <a:gd name="T10" fmla="*/ 2268 w 4536"/>
                <a:gd name="T11" fmla="*/ 4434 h 4536"/>
                <a:gd name="T12" fmla="*/ 102 w 4536"/>
                <a:gd name="T13" fmla="*/ 2268 h 4536"/>
                <a:gd name="T14" fmla="*/ 2268 w 4536"/>
                <a:gd name="T15" fmla="*/ 102 h 4536"/>
                <a:gd name="T16" fmla="*/ 4434 w 4536"/>
                <a:gd name="T17" fmla="*/ 2268 h 4536"/>
                <a:gd name="T18" fmla="*/ 2268 w 4536"/>
                <a:gd name="T19" fmla="*/ 4434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6" h="4536">
                  <a:moveTo>
                    <a:pt x="2268" y="0"/>
                  </a:moveTo>
                  <a:cubicBezTo>
                    <a:pt x="1016" y="0"/>
                    <a:pt x="0" y="1016"/>
                    <a:pt x="0" y="2268"/>
                  </a:cubicBezTo>
                  <a:cubicBezTo>
                    <a:pt x="0" y="3520"/>
                    <a:pt x="1016" y="4536"/>
                    <a:pt x="2268" y="4536"/>
                  </a:cubicBezTo>
                  <a:cubicBezTo>
                    <a:pt x="3520" y="4536"/>
                    <a:pt x="4536" y="3520"/>
                    <a:pt x="4536" y="2268"/>
                  </a:cubicBezTo>
                  <a:cubicBezTo>
                    <a:pt x="4536" y="1016"/>
                    <a:pt x="3520" y="0"/>
                    <a:pt x="2268" y="0"/>
                  </a:cubicBezTo>
                  <a:close/>
                  <a:moveTo>
                    <a:pt x="2268" y="4434"/>
                  </a:moveTo>
                  <a:cubicBezTo>
                    <a:pt x="1072" y="4434"/>
                    <a:pt x="102" y="3464"/>
                    <a:pt x="102" y="2268"/>
                  </a:cubicBezTo>
                  <a:cubicBezTo>
                    <a:pt x="102" y="1072"/>
                    <a:pt x="1072" y="102"/>
                    <a:pt x="2268" y="102"/>
                  </a:cubicBezTo>
                  <a:cubicBezTo>
                    <a:pt x="3464" y="102"/>
                    <a:pt x="4434" y="1072"/>
                    <a:pt x="4434" y="2268"/>
                  </a:cubicBezTo>
                  <a:cubicBezTo>
                    <a:pt x="4434" y="3464"/>
                    <a:pt x="3464" y="4434"/>
                    <a:pt x="2268" y="4434"/>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 name="Freeform 6">
              <a:extLst>
                <a:ext uri="{FF2B5EF4-FFF2-40B4-BE49-F238E27FC236}">
                  <a16:creationId xmlns:a16="http://schemas.microsoft.com/office/drawing/2014/main" id="{EE511C60-A106-4FDA-83D0-FA8BFC7DD587}"/>
                </a:ext>
              </a:extLst>
            </p:cNvPr>
            <p:cNvSpPr>
              <a:spLocks/>
            </p:cNvSpPr>
            <p:nvPr/>
          </p:nvSpPr>
          <p:spPr bwMode="auto">
            <a:xfrm>
              <a:off x="4616" y="243"/>
              <a:ext cx="79" cy="73"/>
            </a:xfrm>
            <a:custGeom>
              <a:avLst/>
              <a:gdLst>
                <a:gd name="T0" fmla="*/ 566 w 925"/>
                <a:gd name="T1" fmla="*/ 148 h 858"/>
                <a:gd name="T2" fmla="*/ 340 w 925"/>
                <a:gd name="T3" fmla="*/ 232 h 858"/>
                <a:gd name="T4" fmla="*/ 90 w 925"/>
                <a:gd name="T5" fmla="*/ 19 h 858"/>
                <a:gd name="T6" fmla="*/ 19 w 925"/>
                <a:gd name="T7" fmla="*/ 24 h 858"/>
                <a:gd name="T8" fmla="*/ 24 w 925"/>
                <a:gd name="T9" fmla="*/ 96 h 858"/>
                <a:gd name="T10" fmla="*/ 272 w 925"/>
                <a:gd name="T11" fmla="*/ 308 h 858"/>
                <a:gd name="T12" fmla="*/ 215 w 925"/>
                <a:gd name="T13" fmla="*/ 505 h 858"/>
                <a:gd name="T14" fmla="*/ 572 w 925"/>
                <a:gd name="T15" fmla="*/ 857 h 858"/>
                <a:gd name="T16" fmla="*/ 924 w 925"/>
                <a:gd name="T17" fmla="*/ 499 h 858"/>
                <a:gd name="T18" fmla="*/ 566 w 925"/>
                <a:gd name="T19" fmla="*/ 14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5" h="858">
                  <a:moveTo>
                    <a:pt x="566" y="148"/>
                  </a:moveTo>
                  <a:cubicBezTo>
                    <a:pt x="480" y="148"/>
                    <a:pt x="401" y="180"/>
                    <a:pt x="340" y="232"/>
                  </a:cubicBezTo>
                  <a:cubicBezTo>
                    <a:pt x="90" y="19"/>
                    <a:pt x="90" y="19"/>
                    <a:pt x="90" y="19"/>
                  </a:cubicBezTo>
                  <a:cubicBezTo>
                    <a:pt x="69" y="0"/>
                    <a:pt x="37" y="3"/>
                    <a:pt x="19" y="24"/>
                  </a:cubicBezTo>
                  <a:cubicBezTo>
                    <a:pt x="0" y="46"/>
                    <a:pt x="3" y="78"/>
                    <a:pt x="24" y="96"/>
                  </a:cubicBezTo>
                  <a:cubicBezTo>
                    <a:pt x="272" y="308"/>
                    <a:pt x="272" y="308"/>
                    <a:pt x="272" y="308"/>
                  </a:cubicBezTo>
                  <a:cubicBezTo>
                    <a:pt x="235" y="365"/>
                    <a:pt x="214" y="432"/>
                    <a:pt x="215" y="505"/>
                  </a:cubicBezTo>
                  <a:cubicBezTo>
                    <a:pt x="216" y="701"/>
                    <a:pt x="376" y="858"/>
                    <a:pt x="572" y="857"/>
                  </a:cubicBezTo>
                  <a:cubicBezTo>
                    <a:pt x="768" y="855"/>
                    <a:pt x="925" y="695"/>
                    <a:pt x="924" y="499"/>
                  </a:cubicBezTo>
                  <a:cubicBezTo>
                    <a:pt x="922" y="303"/>
                    <a:pt x="762" y="146"/>
                    <a:pt x="566" y="148"/>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7">
              <a:extLst>
                <a:ext uri="{FF2B5EF4-FFF2-40B4-BE49-F238E27FC236}">
                  <a16:creationId xmlns:a16="http://schemas.microsoft.com/office/drawing/2014/main" id="{E9DBFA10-9B48-4204-B3CC-ACBAF3CF6225}"/>
                </a:ext>
              </a:extLst>
            </p:cNvPr>
            <p:cNvSpPr>
              <a:spLocks/>
            </p:cNvSpPr>
            <p:nvPr/>
          </p:nvSpPr>
          <p:spPr bwMode="auto">
            <a:xfrm>
              <a:off x="4522" y="35"/>
              <a:ext cx="84" cy="118"/>
            </a:xfrm>
            <a:custGeom>
              <a:avLst/>
              <a:gdLst>
                <a:gd name="T0" fmla="*/ 444 w 990"/>
                <a:gd name="T1" fmla="*/ 988 h 1392"/>
                <a:gd name="T2" fmla="*/ 444 w 990"/>
                <a:gd name="T3" fmla="*/ 1341 h 1392"/>
                <a:gd name="T4" fmla="*/ 495 w 990"/>
                <a:gd name="T5" fmla="*/ 1392 h 1392"/>
                <a:gd name="T6" fmla="*/ 546 w 990"/>
                <a:gd name="T7" fmla="*/ 1341 h 1392"/>
                <a:gd name="T8" fmla="*/ 546 w 990"/>
                <a:gd name="T9" fmla="*/ 988 h 1392"/>
                <a:gd name="T10" fmla="*/ 990 w 990"/>
                <a:gd name="T11" fmla="*/ 495 h 1392"/>
                <a:gd name="T12" fmla="*/ 495 w 990"/>
                <a:gd name="T13" fmla="*/ 0 h 1392"/>
                <a:gd name="T14" fmla="*/ 0 w 990"/>
                <a:gd name="T15" fmla="*/ 495 h 1392"/>
                <a:gd name="T16" fmla="*/ 444 w 990"/>
                <a:gd name="T17" fmla="*/ 98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0" h="1392">
                  <a:moveTo>
                    <a:pt x="444" y="988"/>
                  </a:moveTo>
                  <a:cubicBezTo>
                    <a:pt x="444" y="1341"/>
                    <a:pt x="444" y="1341"/>
                    <a:pt x="444" y="1341"/>
                  </a:cubicBezTo>
                  <a:cubicBezTo>
                    <a:pt x="444" y="1369"/>
                    <a:pt x="467" y="1392"/>
                    <a:pt x="495" y="1392"/>
                  </a:cubicBezTo>
                  <a:cubicBezTo>
                    <a:pt x="523" y="1392"/>
                    <a:pt x="546" y="1369"/>
                    <a:pt x="546" y="1341"/>
                  </a:cubicBezTo>
                  <a:cubicBezTo>
                    <a:pt x="546" y="988"/>
                    <a:pt x="546" y="988"/>
                    <a:pt x="546" y="988"/>
                  </a:cubicBezTo>
                  <a:cubicBezTo>
                    <a:pt x="796" y="962"/>
                    <a:pt x="990" y="751"/>
                    <a:pt x="990" y="495"/>
                  </a:cubicBezTo>
                  <a:cubicBezTo>
                    <a:pt x="990" y="221"/>
                    <a:pt x="769" y="0"/>
                    <a:pt x="495" y="0"/>
                  </a:cubicBezTo>
                  <a:cubicBezTo>
                    <a:pt x="221" y="0"/>
                    <a:pt x="0" y="221"/>
                    <a:pt x="0" y="495"/>
                  </a:cubicBezTo>
                  <a:cubicBezTo>
                    <a:pt x="0" y="751"/>
                    <a:pt x="194" y="962"/>
                    <a:pt x="444" y="988"/>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8">
              <a:extLst>
                <a:ext uri="{FF2B5EF4-FFF2-40B4-BE49-F238E27FC236}">
                  <a16:creationId xmlns:a16="http://schemas.microsoft.com/office/drawing/2014/main" id="{12FD8995-10EF-4CB9-920F-FA7A2B5D9C48}"/>
                </a:ext>
              </a:extLst>
            </p:cNvPr>
            <p:cNvSpPr>
              <a:spLocks/>
            </p:cNvSpPr>
            <p:nvPr/>
          </p:nvSpPr>
          <p:spPr bwMode="auto">
            <a:xfrm>
              <a:off x="4616" y="91"/>
              <a:ext cx="71" cy="63"/>
            </a:xfrm>
            <a:custGeom>
              <a:avLst/>
              <a:gdLst>
                <a:gd name="T0" fmla="*/ 57 w 838"/>
                <a:gd name="T1" fmla="*/ 740 h 740"/>
                <a:gd name="T2" fmla="*/ 90 w 838"/>
                <a:gd name="T3" fmla="*/ 728 h 740"/>
                <a:gd name="T4" fmla="*/ 511 w 838"/>
                <a:gd name="T5" fmla="*/ 368 h 740"/>
                <a:gd name="T6" fmla="*/ 638 w 838"/>
                <a:gd name="T7" fmla="*/ 408 h 740"/>
                <a:gd name="T8" fmla="*/ 835 w 838"/>
                <a:gd name="T9" fmla="*/ 200 h 740"/>
                <a:gd name="T10" fmla="*/ 627 w 838"/>
                <a:gd name="T11" fmla="*/ 3 h 740"/>
                <a:gd name="T12" fmla="*/ 430 w 838"/>
                <a:gd name="T13" fmla="*/ 211 h 740"/>
                <a:gd name="T14" fmla="*/ 447 w 838"/>
                <a:gd name="T15" fmla="*/ 288 h 740"/>
                <a:gd name="T16" fmla="*/ 23 w 838"/>
                <a:gd name="T17" fmla="*/ 650 h 740"/>
                <a:gd name="T18" fmla="*/ 18 w 838"/>
                <a:gd name="T19" fmla="*/ 722 h 740"/>
                <a:gd name="T20" fmla="*/ 57 w 838"/>
                <a:gd name="T21"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8" h="740">
                  <a:moveTo>
                    <a:pt x="57" y="740"/>
                  </a:moveTo>
                  <a:cubicBezTo>
                    <a:pt x="68" y="740"/>
                    <a:pt x="80" y="736"/>
                    <a:pt x="90" y="728"/>
                  </a:cubicBezTo>
                  <a:cubicBezTo>
                    <a:pt x="511" y="368"/>
                    <a:pt x="511" y="368"/>
                    <a:pt x="511" y="368"/>
                  </a:cubicBezTo>
                  <a:cubicBezTo>
                    <a:pt x="546" y="394"/>
                    <a:pt x="590" y="410"/>
                    <a:pt x="638" y="408"/>
                  </a:cubicBezTo>
                  <a:cubicBezTo>
                    <a:pt x="750" y="405"/>
                    <a:pt x="838" y="312"/>
                    <a:pt x="835" y="200"/>
                  </a:cubicBezTo>
                  <a:cubicBezTo>
                    <a:pt x="832" y="88"/>
                    <a:pt x="739" y="0"/>
                    <a:pt x="627" y="3"/>
                  </a:cubicBezTo>
                  <a:cubicBezTo>
                    <a:pt x="515" y="6"/>
                    <a:pt x="427" y="99"/>
                    <a:pt x="430" y="211"/>
                  </a:cubicBezTo>
                  <a:cubicBezTo>
                    <a:pt x="431" y="239"/>
                    <a:pt x="437" y="265"/>
                    <a:pt x="447" y="288"/>
                  </a:cubicBezTo>
                  <a:cubicBezTo>
                    <a:pt x="23" y="650"/>
                    <a:pt x="23" y="650"/>
                    <a:pt x="23" y="650"/>
                  </a:cubicBezTo>
                  <a:cubicBezTo>
                    <a:pt x="2" y="669"/>
                    <a:pt x="0" y="701"/>
                    <a:pt x="18" y="722"/>
                  </a:cubicBezTo>
                  <a:cubicBezTo>
                    <a:pt x="28" y="734"/>
                    <a:pt x="42" y="740"/>
                    <a:pt x="57" y="740"/>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9">
              <a:extLst>
                <a:ext uri="{FF2B5EF4-FFF2-40B4-BE49-F238E27FC236}">
                  <a16:creationId xmlns:a16="http://schemas.microsoft.com/office/drawing/2014/main" id="{01E1842C-08E4-4752-9716-B2360135F9CD}"/>
                </a:ext>
              </a:extLst>
            </p:cNvPr>
            <p:cNvSpPr>
              <a:spLocks/>
            </p:cNvSpPr>
            <p:nvPr/>
          </p:nvSpPr>
          <p:spPr bwMode="auto">
            <a:xfrm>
              <a:off x="4624" y="165"/>
              <a:ext cx="50" cy="67"/>
            </a:xfrm>
            <a:custGeom>
              <a:avLst/>
              <a:gdLst>
                <a:gd name="T0" fmla="*/ 33 w 50"/>
                <a:gd name="T1" fmla="*/ 67 h 67"/>
                <a:gd name="T2" fmla="*/ 33 w 50"/>
                <a:gd name="T3" fmla="*/ 41 h 67"/>
                <a:gd name="T4" fmla="*/ 50 w 50"/>
                <a:gd name="T5" fmla="*/ 0 h 67"/>
                <a:gd name="T6" fmla="*/ 34 w 50"/>
                <a:gd name="T7" fmla="*/ 0 h 67"/>
                <a:gd name="T8" fmla="*/ 26 w 50"/>
                <a:gd name="T9" fmla="*/ 25 h 67"/>
                <a:gd name="T10" fmla="*/ 26 w 50"/>
                <a:gd name="T11" fmla="*/ 25 h 67"/>
                <a:gd name="T12" fmla="*/ 18 w 50"/>
                <a:gd name="T13" fmla="*/ 0 h 67"/>
                <a:gd name="T14" fmla="*/ 0 w 50"/>
                <a:gd name="T15" fmla="*/ 0 h 67"/>
                <a:gd name="T16" fmla="*/ 18 w 50"/>
                <a:gd name="T17" fmla="*/ 41 h 67"/>
                <a:gd name="T18" fmla="*/ 18 w 50"/>
                <a:gd name="T19" fmla="*/ 67 h 67"/>
                <a:gd name="T20" fmla="*/ 33 w 50"/>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7">
                  <a:moveTo>
                    <a:pt x="33" y="67"/>
                  </a:moveTo>
                  <a:lnTo>
                    <a:pt x="33" y="41"/>
                  </a:lnTo>
                  <a:lnTo>
                    <a:pt x="50" y="0"/>
                  </a:lnTo>
                  <a:lnTo>
                    <a:pt x="34" y="0"/>
                  </a:lnTo>
                  <a:lnTo>
                    <a:pt x="26" y="25"/>
                  </a:lnTo>
                  <a:lnTo>
                    <a:pt x="26" y="25"/>
                  </a:lnTo>
                  <a:lnTo>
                    <a:pt x="18" y="0"/>
                  </a:lnTo>
                  <a:lnTo>
                    <a:pt x="0" y="0"/>
                  </a:lnTo>
                  <a:lnTo>
                    <a:pt x="18" y="41"/>
                  </a:lnTo>
                  <a:lnTo>
                    <a:pt x="18" y="67"/>
                  </a:lnTo>
                  <a:lnTo>
                    <a:pt x="33" y="67"/>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10">
              <a:extLst>
                <a:ext uri="{FF2B5EF4-FFF2-40B4-BE49-F238E27FC236}">
                  <a16:creationId xmlns:a16="http://schemas.microsoft.com/office/drawing/2014/main" id="{50AC0E26-1539-42F6-8918-31A15F45DDE2}"/>
                </a:ext>
              </a:extLst>
            </p:cNvPr>
            <p:cNvSpPr>
              <a:spLocks/>
            </p:cNvSpPr>
            <p:nvPr/>
          </p:nvSpPr>
          <p:spPr bwMode="auto">
            <a:xfrm>
              <a:off x="4572" y="164"/>
              <a:ext cx="45" cy="70"/>
            </a:xfrm>
            <a:custGeom>
              <a:avLst/>
              <a:gdLst>
                <a:gd name="T0" fmla="*/ 507 w 532"/>
                <a:gd name="T1" fmla="*/ 460 h 826"/>
                <a:gd name="T2" fmla="*/ 444 w 532"/>
                <a:gd name="T3" fmla="*/ 391 h 826"/>
                <a:gd name="T4" fmla="*/ 362 w 532"/>
                <a:gd name="T5" fmla="*/ 349 h 826"/>
                <a:gd name="T6" fmla="*/ 279 w 532"/>
                <a:gd name="T7" fmla="*/ 316 h 826"/>
                <a:gd name="T8" fmla="*/ 216 w 532"/>
                <a:gd name="T9" fmla="*/ 276 h 826"/>
                <a:gd name="T10" fmla="*/ 191 w 532"/>
                <a:gd name="T11" fmla="*/ 210 h 826"/>
                <a:gd name="T12" fmla="*/ 266 w 532"/>
                <a:gd name="T13" fmla="*/ 125 h 826"/>
                <a:gd name="T14" fmla="*/ 322 w 532"/>
                <a:gd name="T15" fmla="*/ 153 h 826"/>
                <a:gd name="T16" fmla="*/ 338 w 532"/>
                <a:gd name="T17" fmla="*/ 236 h 826"/>
                <a:gd name="T18" fmla="*/ 518 w 532"/>
                <a:gd name="T19" fmla="*/ 236 h 826"/>
                <a:gd name="T20" fmla="*/ 518 w 532"/>
                <a:gd name="T21" fmla="*/ 217 h 826"/>
                <a:gd name="T22" fmla="*/ 505 w 532"/>
                <a:gd name="T23" fmla="*/ 132 h 826"/>
                <a:gd name="T24" fmla="*/ 461 w 532"/>
                <a:gd name="T25" fmla="*/ 63 h 826"/>
                <a:gd name="T26" fmla="*/ 383 w 532"/>
                <a:gd name="T27" fmla="*/ 17 h 826"/>
                <a:gd name="T28" fmla="*/ 264 w 532"/>
                <a:gd name="T29" fmla="*/ 0 h 826"/>
                <a:gd name="T30" fmla="*/ 143 w 532"/>
                <a:gd name="T31" fmla="*/ 19 h 826"/>
                <a:gd name="T32" fmla="*/ 62 w 532"/>
                <a:gd name="T33" fmla="*/ 70 h 826"/>
                <a:gd name="T34" fmla="*/ 17 w 532"/>
                <a:gd name="T35" fmla="*/ 144 h 826"/>
                <a:gd name="T36" fmla="*/ 4 w 532"/>
                <a:gd name="T37" fmla="*/ 234 h 826"/>
                <a:gd name="T38" fmla="*/ 29 w 532"/>
                <a:gd name="T39" fmla="*/ 353 h 826"/>
                <a:gd name="T40" fmla="*/ 93 w 532"/>
                <a:gd name="T41" fmla="*/ 425 h 826"/>
                <a:gd name="T42" fmla="*/ 175 w 532"/>
                <a:gd name="T43" fmla="*/ 467 h 826"/>
                <a:gd name="T44" fmla="*/ 257 w 532"/>
                <a:gd name="T45" fmla="*/ 500 h 826"/>
                <a:gd name="T46" fmla="*/ 321 w 532"/>
                <a:gd name="T47" fmla="*/ 540 h 826"/>
                <a:gd name="T48" fmla="*/ 346 w 532"/>
                <a:gd name="T49" fmla="*/ 606 h 826"/>
                <a:gd name="T50" fmla="*/ 342 w 532"/>
                <a:gd name="T51" fmla="*/ 640 h 826"/>
                <a:gd name="T52" fmla="*/ 328 w 532"/>
                <a:gd name="T53" fmla="*/ 671 h 826"/>
                <a:gd name="T54" fmla="*/ 302 w 532"/>
                <a:gd name="T55" fmla="*/ 693 h 826"/>
                <a:gd name="T56" fmla="*/ 261 w 532"/>
                <a:gd name="T57" fmla="*/ 701 h 826"/>
                <a:gd name="T58" fmla="*/ 196 w 532"/>
                <a:gd name="T59" fmla="*/ 671 h 826"/>
                <a:gd name="T60" fmla="*/ 180 w 532"/>
                <a:gd name="T61" fmla="*/ 595 h 826"/>
                <a:gd name="T62" fmla="*/ 180 w 532"/>
                <a:gd name="T63" fmla="*/ 567 h 826"/>
                <a:gd name="T64" fmla="*/ 0 w 532"/>
                <a:gd name="T65" fmla="*/ 567 h 826"/>
                <a:gd name="T66" fmla="*/ 0 w 532"/>
                <a:gd name="T67" fmla="*/ 619 h 826"/>
                <a:gd name="T68" fmla="*/ 21 w 532"/>
                <a:gd name="T69" fmla="*/ 721 h 826"/>
                <a:gd name="T70" fmla="*/ 79 w 532"/>
                <a:gd name="T71" fmla="*/ 784 h 826"/>
                <a:gd name="T72" fmla="*/ 163 w 532"/>
                <a:gd name="T73" fmla="*/ 817 h 826"/>
                <a:gd name="T74" fmla="*/ 261 w 532"/>
                <a:gd name="T75" fmla="*/ 826 h 826"/>
                <a:gd name="T76" fmla="*/ 376 w 532"/>
                <a:gd name="T77" fmla="*/ 812 h 826"/>
                <a:gd name="T78" fmla="*/ 461 w 532"/>
                <a:gd name="T79" fmla="*/ 767 h 826"/>
                <a:gd name="T80" fmla="*/ 514 w 532"/>
                <a:gd name="T81" fmla="*/ 689 h 826"/>
                <a:gd name="T82" fmla="*/ 532 w 532"/>
                <a:gd name="T83" fmla="*/ 573 h 826"/>
                <a:gd name="T84" fmla="*/ 507 w 532"/>
                <a:gd name="T85" fmla="*/ 46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2" h="826">
                  <a:moveTo>
                    <a:pt x="507" y="460"/>
                  </a:moveTo>
                  <a:cubicBezTo>
                    <a:pt x="491" y="432"/>
                    <a:pt x="470" y="409"/>
                    <a:pt x="444" y="391"/>
                  </a:cubicBezTo>
                  <a:cubicBezTo>
                    <a:pt x="418" y="374"/>
                    <a:pt x="391" y="360"/>
                    <a:pt x="362" y="349"/>
                  </a:cubicBezTo>
                  <a:cubicBezTo>
                    <a:pt x="332" y="338"/>
                    <a:pt x="305" y="327"/>
                    <a:pt x="279" y="316"/>
                  </a:cubicBezTo>
                  <a:cubicBezTo>
                    <a:pt x="254" y="305"/>
                    <a:pt x="233" y="292"/>
                    <a:pt x="216" y="276"/>
                  </a:cubicBezTo>
                  <a:cubicBezTo>
                    <a:pt x="199" y="261"/>
                    <a:pt x="191" y="239"/>
                    <a:pt x="191" y="210"/>
                  </a:cubicBezTo>
                  <a:cubicBezTo>
                    <a:pt x="191" y="153"/>
                    <a:pt x="216" y="125"/>
                    <a:pt x="266" y="125"/>
                  </a:cubicBezTo>
                  <a:cubicBezTo>
                    <a:pt x="292" y="125"/>
                    <a:pt x="311" y="134"/>
                    <a:pt x="322" y="153"/>
                  </a:cubicBezTo>
                  <a:cubicBezTo>
                    <a:pt x="333" y="170"/>
                    <a:pt x="338" y="197"/>
                    <a:pt x="338" y="236"/>
                  </a:cubicBezTo>
                  <a:cubicBezTo>
                    <a:pt x="518" y="236"/>
                    <a:pt x="518" y="236"/>
                    <a:pt x="518" y="236"/>
                  </a:cubicBezTo>
                  <a:cubicBezTo>
                    <a:pt x="518" y="217"/>
                    <a:pt x="518" y="217"/>
                    <a:pt x="518" y="217"/>
                  </a:cubicBezTo>
                  <a:cubicBezTo>
                    <a:pt x="518" y="187"/>
                    <a:pt x="514" y="158"/>
                    <a:pt x="505" y="132"/>
                  </a:cubicBezTo>
                  <a:cubicBezTo>
                    <a:pt x="496" y="106"/>
                    <a:pt x="481" y="83"/>
                    <a:pt x="461" y="63"/>
                  </a:cubicBezTo>
                  <a:cubicBezTo>
                    <a:pt x="441" y="43"/>
                    <a:pt x="415" y="28"/>
                    <a:pt x="383" y="17"/>
                  </a:cubicBezTo>
                  <a:cubicBezTo>
                    <a:pt x="351" y="6"/>
                    <a:pt x="311" y="0"/>
                    <a:pt x="264" y="0"/>
                  </a:cubicBezTo>
                  <a:cubicBezTo>
                    <a:pt x="216" y="0"/>
                    <a:pt x="176" y="7"/>
                    <a:pt x="143" y="19"/>
                  </a:cubicBezTo>
                  <a:cubicBezTo>
                    <a:pt x="110" y="32"/>
                    <a:pt x="83" y="49"/>
                    <a:pt x="62" y="70"/>
                  </a:cubicBezTo>
                  <a:cubicBezTo>
                    <a:pt x="41" y="91"/>
                    <a:pt x="26" y="116"/>
                    <a:pt x="17" y="144"/>
                  </a:cubicBezTo>
                  <a:cubicBezTo>
                    <a:pt x="9" y="172"/>
                    <a:pt x="4" y="202"/>
                    <a:pt x="4" y="234"/>
                  </a:cubicBezTo>
                  <a:cubicBezTo>
                    <a:pt x="4" y="283"/>
                    <a:pt x="12" y="323"/>
                    <a:pt x="29" y="353"/>
                  </a:cubicBezTo>
                  <a:cubicBezTo>
                    <a:pt x="46" y="382"/>
                    <a:pt x="67" y="406"/>
                    <a:pt x="93" y="425"/>
                  </a:cubicBezTo>
                  <a:cubicBezTo>
                    <a:pt x="118" y="443"/>
                    <a:pt x="146" y="457"/>
                    <a:pt x="175" y="467"/>
                  </a:cubicBezTo>
                  <a:cubicBezTo>
                    <a:pt x="204" y="478"/>
                    <a:pt x="232" y="489"/>
                    <a:pt x="257" y="500"/>
                  </a:cubicBezTo>
                  <a:cubicBezTo>
                    <a:pt x="283" y="511"/>
                    <a:pt x="304" y="524"/>
                    <a:pt x="321" y="540"/>
                  </a:cubicBezTo>
                  <a:cubicBezTo>
                    <a:pt x="337" y="556"/>
                    <a:pt x="346" y="578"/>
                    <a:pt x="346" y="606"/>
                  </a:cubicBezTo>
                  <a:cubicBezTo>
                    <a:pt x="346" y="618"/>
                    <a:pt x="344" y="629"/>
                    <a:pt x="342" y="640"/>
                  </a:cubicBezTo>
                  <a:cubicBezTo>
                    <a:pt x="339" y="652"/>
                    <a:pt x="334" y="662"/>
                    <a:pt x="328" y="671"/>
                  </a:cubicBezTo>
                  <a:cubicBezTo>
                    <a:pt x="321" y="680"/>
                    <a:pt x="312" y="687"/>
                    <a:pt x="302" y="693"/>
                  </a:cubicBezTo>
                  <a:cubicBezTo>
                    <a:pt x="291" y="698"/>
                    <a:pt x="277" y="701"/>
                    <a:pt x="261" y="701"/>
                  </a:cubicBezTo>
                  <a:cubicBezTo>
                    <a:pt x="228" y="701"/>
                    <a:pt x="207" y="691"/>
                    <a:pt x="196" y="671"/>
                  </a:cubicBezTo>
                  <a:cubicBezTo>
                    <a:pt x="185" y="651"/>
                    <a:pt x="180" y="626"/>
                    <a:pt x="180" y="595"/>
                  </a:cubicBezTo>
                  <a:cubicBezTo>
                    <a:pt x="180" y="567"/>
                    <a:pt x="180" y="567"/>
                    <a:pt x="180" y="567"/>
                  </a:cubicBezTo>
                  <a:cubicBezTo>
                    <a:pt x="0" y="567"/>
                    <a:pt x="0" y="567"/>
                    <a:pt x="0" y="567"/>
                  </a:cubicBezTo>
                  <a:cubicBezTo>
                    <a:pt x="0" y="619"/>
                    <a:pt x="0" y="619"/>
                    <a:pt x="0" y="619"/>
                  </a:cubicBezTo>
                  <a:cubicBezTo>
                    <a:pt x="0" y="660"/>
                    <a:pt x="7" y="694"/>
                    <a:pt x="21" y="721"/>
                  </a:cubicBezTo>
                  <a:cubicBezTo>
                    <a:pt x="36" y="748"/>
                    <a:pt x="55" y="769"/>
                    <a:pt x="79" y="784"/>
                  </a:cubicBezTo>
                  <a:cubicBezTo>
                    <a:pt x="103" y="800"/>
                    <a:pt x="131" y="811"/>
                    <a:pt x="163" y="817"/>
                  </a:cubicBezTo>
                  <a:cubicBezTo>
                    <a:pt x="194" y="823"/>
                    <a:pt x="227" y="826"/>
                    <a:pt x="261" y="826"/>
                  </a:cubicBezTo>
                  <a:cubicBezTo>
                    <a:pt x="304" y="826"/>
                    <a:pt x="342" y="821"/>
                    <a:pt x="376" y="812"/>
                  </a:cubicBezTo>
                  <a:cubicBezTo>
                    <a:pt x="409" y="802"/>
                    <a:pt x="437" y="788"/>
                    <a:pt x="461" y="767"/>
                  </a:cubicBezTo>
                  <a:cubicBezTo>
                    <a:pt x="484" y="747"/>
                    <a:pt x="502" y="721"/>
                    <a:pt x="514" y="689"/>
                  </a:cubicBezTo>
                  <a:cubicBezTo>
                    <a:pt x="526" y="657"/>
                    <a:pt x="532" y="618"/>
                    <a:pt x="532" y="573"/>
                  </a:cubicBezTo>
                  <a:cubicBezTo>
                    <a:pt x="532" y="526"/>
                    <a:pt x="524" y="489"/>
                    <a:pt x="507" y="460"/>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11">
              <a:extLst>
                <a:ext uri="{FF2B5EF4-FFF2-40B4-BE49-F238E27FC236}">
                  <a16:creationId xmlns:a16="http://schemas.microsoft.com/office/drawing/2014/main" id="{6BC6B987-4544-433D-98A5-1B91C7A8DB73}"/>
                </a:ext>
              </a:extLst>
            </p:cNvPr>
            <p:cNvSpPr>
              <a:spLocks/>
            </p:cNvSpPr>
            <p:nvPr/>
          </p:nvSpPr>
          <p:spPr bwMode="auto">
            <a:xfrm>
              <a:off x="4517" y="165"/>
              <a:ext cx="40" cy="67"/>
            </a:xfrm>
            <a:custGeom>
              <a:avLst/>
              <a:gdLst>
                <a:gd name="T0" fmla="*/ 40 w 40"/>
                <a:gd name="T1" fmla="*/ 55 h 67"/>
                <a:gd name="T2" fmla="*/ 16 w 40"/>
                <a:gd name="T3" fmla="*/ 55 h 67"/>
                <a:gd name="T4" fmla="*/ 16 w 40"/>
                <a:gd name="T5" fmla="*/ 39 h 67"/>
                <a:gd name="T6" fmla="*/ 38 w 40"/>
                <a:gd name="T7" fmla="*/ 39 h 67"/>
                <a:gd name="T8" fmla="*/ 38 w 40"/>
                <a:gd name="T9" fmla="*/ 26 h 67"/>
                <a:gd name="T10" fmla="*/ 16 w 40"/>
                <a:gd name="T11" fmla="*/ 26 h 67"/>
                <a:gd name="T12" fmla="*/ 16 w 40"/>
                <a:gd name="T13" fmla="*/ 13 h 67"/>
                <a:gd name="T14" fmla="*/ 39 w 40"/>
                <a:gd name="T15" fmla="*/ 13 h 67"/>
                <a:gd name="T16" fmla="*/ 39 w 40"/>
                <a:gd name="T17" fmla="*/ 0 h 67"/>
                <a:gd name="T18" fmla="*/ 0 w 40"/>
                <a:gd name="T19" fmla="*/ 0 h 67"/>
                <a:gd name="T20" fmla="*/ 0 w 40"/>
                <a:gd name="T21" fmla="*/ 67 h 67"/>
                <a:gd name="T22" fmla="*/ 40 w 40"/>
                <a:gd name="T23" fmla="*/ 67 h 67"/>
                <a:gd name="T24" fmla="*/ 40 w 40"/>
                <a:gd name="T25"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7">
                  <a:moveTo>
                    <a:pt x="40" y="55"/>
                  </a:moveTo>
                  <a:lnTo>
                    <a:pt x="16" y="55"/>
                  </a:lnTo>
                  <a:lnTo>
                    <a:pt x="16" y="39"/>
                  </a:lnTo>
                  <a:lnTo>
                    <a:pt x="38" y="39"/>
                  </a:lnTo>
                  <a:lnTo>
                    <a:pt x="38" y="26"/>
                  </a:lnTo>
                  <a:lnTo>
                    <a:pt x="16" y="26"/>
                  </a:lnTo>
                  <a:lnTo>
                    <a:pt x="16" y="13"/>
                  </a:lnTo>
                  <a:lnTo>
                    <a:pt x="39" y="13"/>
                  </a:lnTo>
                  <a:lnTo>
                    <a:pt x="39" y="0"/>
                  </a:lnTo>
                  <a:lnTo>
                    <a:pt x="0" y="0"/>
                  </a:lnTo>
                  <a:lnTo>
                    <a:pt x="0" y="67"/>
                  </a:lnTo>
                  <a:lnTo>
                    <a:pt x="40" y="67"/>
                  </a:lnTo>
                  <a:lnTo>
                    <a:pt x="40" y="55"/>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2">
              <a:extLst>
                <a:ext uri="{FF2B5EF4-FFF2-40B4-BE49-F238E27FC236}">
                  <a16:creationId xmlns:a16="http://schemas.microsoft.com/office/drawing/2014/main" id="{FB4F8EE3-E985-4FEE-AB2C-11091EB33C07}"/>
                </a:ext>
              </a:extLst>
            </p:cNvPr>
            <p:cNvSpPr>
              <a:spLocks noEditPoints="1"/>
            </p:cNvSpPr>
            <p:nvPr/>
          </p:nvSpPr>
          <p:spPr bwMode="auto">
            <a:xfrm>
              <a:off x="4454" y="165"/>
              <a:ext cx="46" cy="67"/>
            </a:xfrm>
            <a:custGeom>
              <a:avLst/>
              <a:gdLst>
                <a:gd name="T0" fmla="*/ 396 w 540"/>
                <a:gd name="T1" fmla="*/ 19 h 794"/>
                <a:gd name="T2" fmla="*/ 277 w 540"/>
                <a:gd name="T3" fmla="*/ 0 h 794"/>
                <a:gd name="T4" fmla="*/ 0 w 540"/>
                <a:gd name="T5" fmla="*/ 0 h 794"/>
                <a:gd name="T6" fmla="*/ 0 w 540"/>
                <a:gd name="T7" fmla="*/ 794 h 794"/>
                <a:gd name="T8" fmla="*/ 258 w 540"/>
                <a:gd name="T9" fmla="*/ 794 h 794"/>
                <a:gd name="T10" fmla="*/ 406 w 540"/>
                <a:gd name="T11" fmla="*/ 768 h 794"/>
                <a:gd name="T12" fmla="*/ 491 w 540"/>
                <a:gd name="T13" fmla="*/ 691 h 794"/>
                <a:gd name="T14" fmla="*/ 531 w 540"/>
                <a:gd name="T15" fmla="*/ 559 h 794"/>
                <a:gd name="T16" fmla="*/ 540 w 540"/>
                <a:gd name="T17" fmla="*/ 371 h 794"/>
                <a:gd name="T18" fmla="*/ 525 w 540"/>
                <a:gd name="T19" fmla="*/ 197 h 794"/>
                <a:gd name="T20" fmla="*/ 478 w 540"/>
                <a:gd name="T21" fmla="*/ 82 h 794"/>
                <a:gd name="T22" fmla="*/ 396 w 540"/>
                <a:gd name="T23" fmla="*/ 19 h 794"/>
                <a:gd name="T24" fmla="*/ 347 w 540"/>
                <a:gd name="T25" fmla="*/ 526 h 794"/>
                <a:gd name="T26" fmla="*/ 327 w 540"/>
                <a:gd name="T27" fmla="*/ 609 h 794"/>
                <a:gd name="T28" fmla="*/ 291 w 540"/>
                <a:gd name="T29" fmla="*/ 647 h 794"/>
                <a:gd name="T30" fmla="*/ 237 w 540"/>
                <a:gd name="T31" fmla="*/ 656 h 794"/>
                <a:gd name="T32" fmla="*/ 187 w 540"/>
                <a:gd name="T33" fmla="*/ 656 h 794"/>
                <a:gd name="T34" fmla="*/ 187 w 540"/>
                <a:gd name="T35" fmla="*/ 138 h 794"/>
                <a:gd name="T36" fmla="*/ 239 w 540"/>
                <a:gd name="T37" fmla="*/ 138 h 794"/>
                <a:gd name="T38" fmla="*/ 298 w 540"/>
                <a:gd name="T39" fmla="*/ 149 h 794"/>
                <a:gd name="T40" fmla="*/ 333 w 540"/>
                <a:gd name="T41" fmla="*/ 188 h 794"/>
                <a:gd name="T42" fmla="*/ 350 w 540"/>
                <a:gd name="T43" fmla="*/ 263 h 794"/>
                <a:gd name="T44" fmla="*/ 353 w 540"/>
                <a:gd name="T45" fmla="*/ 384 h 794"/>
                <a:gd name="T46" fmla="*/ 347 w 540"/>
                <a:gd name="T47" fmla="*/ 526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0" h="794">
                  <a:moveTo>
                    <a:pt x="396" y="19"/>
                  </a:moveTo>
                  <a:cubicBezTo>
                    <a:pt x="362" y="6"/>
                    <a:pt x="323" y="0"/>
                    <a:pt x="277" y="0"/>
                  </a:cubicBezTo>
                  <a:cubicBezTo>
                    <a:pt x="0" y="0"/>
                    <a:pt x="0" y="0"/>
                    <a:pt x="0" y="0"/>
                  </a:cubicBezTo>
                  <a:cubicBezTo>
                    <a:pt x="0" y="794"/>
                    <a:pt x="0" y="794"/>
                    <a:pt x="0" y="794"/>
                  </a:cubicBezTo>
                  <a:cubicBezTo>
                    <a:pt x="258" y="794"/>
                    <a:pt x="258" y="794"/>
                    <a:pt x="258" y="794"/>
                  </a:cubicBezTo>
                  <a:cubicBezTo>
                    <a:pt x="319" y="794"/>
                    <a:pt x="369" y="785"/>
                    <a:pt x="406" y="768"/>
                  </a:cubicBezTo>
                  <a:cubicBezTo>
                    <a:pt x="443" y="751"/>
                    <a:pt x="471" y="725"/>
                    <a:pt x="491" y="691"/>
                  </a:cubicBezTo>
                  <a:cubicBezTo>
                    <a:pt x="511" y="656"/>
                    <a:pt x="525" y="612"/>
                    <a:pt x="531" y="559"/>
                  </a:cubicBezTo>
                  <a:cubicBezTo>
                    <a:pt x="537" y="506"/>
                    <a:pt x="540" y="443"/>
                    <a:pt x="540" y="371"/>
                  </a:cubicBezTo>
                  <a:cubicBezTo>
                    <a:pt x="540" y="302"/>
                    <a:pt x="535" y="244"/>
                    <a:pt x="525" y="197"/>
                  </a:cubicBezTo>
                  <a:cubicBezTo>
                    <a:pt x="515" y="149"/>
                    <a:pt x="499" y="111"/>
                    <a:pt x="478" y="82"/>
                  </a:cubicBezTo>
                  <a:cubicBezTo>
                    <a:pt x="456" y="53"/>
                    <a:pt x="429" y="32"/>
                    <a:pt x="396" y="19"/>
                  </a:cubicBezTo>
                  <a:close/>
                  <a:moveTo>
                    <a:pt x="347" y="526"/>
                  </a:moveTo>
                  <a:cubicBezTo>
                    <a:pt x="343" y="562"/>
                    <a:pt x="337" y="590"/>
                    <a:pt x="327" y="609"/>
                  </a:cubicBezTo>
                  <a:cubicBezTo>
                    <a:pt x="318" y="629"/>
                    <a:pt x="306" y="641"/>
                    <a:pt x="291" y="647"/>
                  </a:cubicBezTo>
                  <a:cubicBezTo>
                    <a:pt x="276" y="653"/>
                    <a:pt x="258" y="656"/>
                    <a:pt x="237" y="656"/>
                  </a:cubicBezTo>
                  <a:cubicBezTo>
                    <a:pt x="187" y="656"/>
                    <a:pt x="187" y="656"/>
                    <a:pt x="187" y="656"/>
                  </a:cubicBezTo>
                  <a:cubicBezTo>
                    <a:pt x="187" y="138"/>
                    <a:pt x="187" y="138"/>
                    <a:pt x="187" y="138"/>
                  </a:cubicBezTo>
                  <a:cubicBezTo>
                    <a:pt x="239" y="138"/>
                    <a:pt x="239" y="138"/>
                    <a:pt x="239" y="138"/>
                  </a:cubicBezTo>
                  <a:cubicBezTo>
                    <a:pt x="263" y="138"/>
                    <a:pt x="283" y="141"/>
                    <a:pt x="298" y="149"/>
                  </a:cubicBezTo>
                  <a:cubicBezTo>
                    <a:pt x="314" y="156"/>
                    <a:pt x="325" y="169"/>
                    <a:pt x="333" y="188"/>
                  </a:cubicBezTo>
                  <a:cubicBezTo>
                    <a:pt x="342" y="206"/>
                    <a:pt x="347" y="232"/>
                    <a:pt x="350" y="263"/>
                  </a:cubicBezTo>
                  <a:cubicBezTo>
                    <a:pt x="352" y="295"/>
                    <a:pt x="353" y="335"/>
                    <a:pt x="353" y="384"/>
                  </a:cubicBezTo>
                  <a:cubicBezTo>
                    <a:pt x="353" y="443"/>
                    <a:pt x="351" y="490"/>
                    <a:pt x="347" y="526"/>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Freeform 13">
              <a:extLst>
                <a:ext uri="{FF2B5EF4-FFF2-40B4-BE49-F238E27FC236}">
                  <a16:creationId xmlns:a16="http://schemas.microsoft.com/office/drawing/2014/main" id="{B3DE5F6A-CA78-481C-B30C-168AB3BBF96A}"/>
                </a:ext>
              </a:extLst>
            </p:cNvPr>
            <p:cNvSpPr>
              <a:spLocks/>
            </p:cNvSpPr>
            <p:nvPr/>
          </p:nvSpPr>
          <p:spPr bwMode="auto">
            <a:xfrm>
              <a:off x="4432" y="82"/>
              <a:ext cx="79" cy="73"/>
            </a:xfrm>
            <a:custGeom>
              <a:avLst/>
              <a:gdLst>
                <a:gd name="T0" fmla="*/ 360 w 926"/>
                <a:gd name="T1" fmla="*/ 711 h 858"/>
                <a:gd name="T2" fmla="*/ 586 w 926"/>
                <a:gd name="T3" fmla="*/ 626 h 858"/>
                <a:gd name="T4" fmla="*/ 836 w 926"/>
                <a:gd name="T5" fmla="*/ 839 h 858"/>
                <a:gd name="T6" fmla="*/ 907 w 926"/>
                <a:gd name="T7" fmla="*/ 834 h 858"/>
                <a:gd name="T8" fmla="*/ 902 w 926"/>
                <a:gd name="T9" fmla="*/ 762 h 858"/>
                <a:gd name="T10" fmla="*/ 654 w 926"/>
                <a:gd name="T11" fmla="*/ 550 h 858"/>
                <a:gd name="T12" fmla="*/ 711 w 926"/>
                <a:gd name="T13" fmla="*/ 353 h 858"/>
                <a:gd name="T14" fmla="*/ 354 w 926"/>
                <a:gd name="T15" fmla="*/ 2 h 858"/>
                <a:gd name="T16" fmla="*/ 2 w 926"/>
                <a:gd name="T17" fmla="*/ 359 h 858"/>
                <a:gd name="T18" fmla="*/ 360 w 926"/>
                <a:gd name="T19" fmla="*/ 7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6" h="858">
                  <a:moveTo>
                    <a:pt x="360" y="711"/>
                  </a:moveTo>
                  <a:cubicBezTo>
                    <a:pt x="446" y="710"/>
                    <a:pt x="525" y="678"/>
                    <a:pt x="586" y="626"/>
                  </a:cubicBezTo>
                  <a:cubicBezTo>
                    <a:pt x="836" y="839"/>
                    <a:pt x="836" y="839"/>
                    <a:pt x="836" y="839"/>
                  </a:cubicBezTo>
                  <a:cubicBezTo>
                    <a:pt x="857" y="858"/>
                    <a:pt x="889" y="855"/>
                    <a:pt x="907" y="834"/>
                  </a:cubicBezTo>
                  <a:cubicBezTo>
                    <a:pt x="926" y="812"/>
                    <a:pt x="923" y="780"/>
                    <a:pt x="902" y="762"/>
                  </a:cubicBezTo>
                  <a:cubicBezTo>
                    <a:pt x="654" y="550"/>
                    <a:pt x="654" y="550"/>
                    <a:pt x="654" y="550"/>
                  </a:cubicBezTo>
                  <a:cubicBezTo>
                    <a:pt x="691" y="494"/>
                    <a:pt x="712" y="426"/>
                    <a:pt x="711" y="353"/>
                  </a:cubicBezTo>
                  <a:cubicBezTo>
                    <a:pt x="710" y="157"/>
                    <a:pt x="549" y="0"/>
                    <a:pt x="354" y="2"/>
                  </a:cubicBezTo>
                  <a:cubicBezTo>
                    <a:pt x="158" y="3"/>
                    <a:pt x="0" y="163"/>
                    <a:pt x="2" y="359"/>
                  </a:cubicBezTo>
                  <a:cubicBezTo>
                    <a:pt x="4" y="555"/>
                    <a:pt x="164" y="712"/>
                    <a:pt x="360" y="711"/>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14">
              <a:extLst>
                <a:ext uri="{FF2B5EF4-FFF2-40B4-BE49-F238E27FC236}">
                  <a16:creationId xmlns:a16="http://schemas.microsoft.com/office/drawing/2014/main" id="{22BD934F-4800-40C1-B7B6-6AAAACF1C4E7}"/>
                </a:ext>
              </a:extLst>
            </p:cNvPr>
            <p:cNvSpPr>
              <a:spLocks/>
            </p:cNvSpPr>
            <p:nvPr/>
          </p:nvSpPr>
          <p:spPr bwMode="auto">
            <a:xfrm>
              <a:off x="4440" y="244"/>
              <a:ext cx="71" cy="62"/>
            </a:xfrm>
            <a:custGeom>
              <a:avLst/>
              <a:gdLst>
                <a:gd name="T0" fmla="*/ 781 w 838"/>
                <a:gd name="T1" fmla="*/ 0 h 739"/>
                <a:gd name="T2" fmla="*/ 748 w 838"/>
                <a:gd name="T3" fmla="*/ 12 h 739"/>
                <a:gd name="T4" fmla="*/ 327 w 838"/>
                <a:gd name="T5" fmla="*/ 372 h 739"/>
                <a:gd name="T6" fmla="*/ 200 w 838"/>
                <a:gd name="T7" fmla="*/ 331 h 739"/>
                <a:gd name="T8" fmla="*/ 3 w 838"/>
                <a:gd name="T9" fmla="*/ 539 h 739"/>
                <a:gd name="T10" fmla="*/ 211 w 838"/>
                <a:gd name="T11" fmla="*/ 736 h 739"/>
                <a:gd name="T12" fmla="*/ 408 w 838"/>
                <a:gd name="T13" fmla="*/ 529 h 739"/>
                <a:gd name="T14" fmla="*/ 391 w 838"/>
                <a:gd name="T15" fmla="*/ 451 h 739"/>
                <a:gd name="T16" fmla="*/ 814 w 838"/>
                <a:gd name="T17" fmla="*/ 89 h 739"/>
                <a:gd name="T18" fmla="*/ 820 w 838"/>
                <a:gd name="T19" fmla="*/ 17 h 739"/>
                <a:gd name="T20" fmla="*/ 781 w 838"/>
                <a:gd name="T21"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8" h="739">
                  <a:moveTo>
                    <a:pt x="781" y="0"/>
                  </a:moveTo>
                  <a:cubicBezTo>
                    <a:pt x="770" y="0"/>
                    <a:pt x="758" y="4"/>
                    <a:pt x="748" y="12"/>
                  </a:cubicBezTo>
                  <a:cubicBezTo>
                    <a:pt x="327" y="372"/>
                    <a:pt x="327" y="372"/>
                    <a:pt x="327" y="372"/>
                  </a:cubicBezTo>
                  <a:cubicBezTo>
                    <a:pt x="292" y="345"/>
                    <a:pt x="248" y="330"/>
                    <a:pt x="200" y="331"/>
                  </a:cubicBezTo>
                  <a:cubicBezTo>
                    <a:pt x="88" y="334"/>
                    <a:pt x="0" y="427"/>
                    <a:pt x="3" y="539"/>
                  </a:cubicBezTo>
                  <a:cubicBezTo>
                    <a:pt x="6" y="651"/>
                    <a:pt x="99" y="739"/>
                    <a:pt x="211" y="736"/>
                  </a:cubicBezTo>
                  <a:cubicBezTo>
                    <a:pt x="323" y="734"/>
                    <a:pt x="411" y="640"/>
                    <a:pt x="408" y="529"/>
                  </a:cubicBezTo>
                  <a:cubicBezTo>
                    <a:pt x="407" y="501"/>
                    <a:pt x="401" y="475"/>
                    <a:pt x="391" y="451"/>
                  </a:cubicBezTo>
                  <a:cubicBezTo>
                    <a:pt x="814" y="89"/>
                    <a:pt x="814" y="89"/>
                    <a:pt x="814" y="89"/>
                  </a:cubicBezTo>
                  <a:cubicBezTo>
                    <a:pt x="836" y="71"/>
                    <a:pt x="838" y="39"/>
                    <a:pt x="820" y="17"/>
                  </a:cubicBezTo>
                  <a:cubicBezTo>
                    <a:pt x="810" y="6"/>
                    <a:pt x="796" y="0"/>
                    <a:pt x="781" y="0"/>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Freeform 15">
              <a:extLst>
                <a:ext uri="{FF2B5EF4-FFF2-40B4-BE49-F238E27FC236}">
                  <a16:creationId xmlns:a16="http://schemas.microsoft.com/office/drawing/2014/main" id="{37B84A91-2E65-45B0-9B9F-99292DBE0744}"/>
                </a:ext>
              </a:extLst>
            </p:cNvPr>
            <p:cNvSpPr>
              <a:spLocks/>
            </p:cNvSpPr>
            <p:nvPr/>
          </p:nvSpPr>
          <p:spPr bwMode="auto">
            <a:xfrm>
              <a:off x="4522" y="244"/>
              <a:ext cx="84" cy="118"/>
            </a:xfrm>
            <a:custGeom>
              <a:avLst/>
              <a:gdLst>
                <a:gd name="T0" fmla="*/ 546 w 990"/>
                <a:gd name="T1" fmla="*/ 403 h 1392"/>
                <a:gd name="T2" fmla="*/ 546 w 990"/>
                <a:gd name="T3" fmla="*/ 50 h 1392"/>
                <a:gd name="T4" fmla="*/ 495 w 990"/>
                <a:gd name="T5" fmla="*/ 0 h 1392"/>
                <a:gd name="T6" fmla="*/ 444 w 990"/>
                <a:gd name="T7" fmla="*/ 50 h 1392"/>
                <a:gd name="T8" fmla="*/ 444 w 990"/>
                <a:gd name="T9" fmla="*/ 403 h 1392"/>
                <a:gd name="T10" fmla="*/ 0 w 990"/>
                <a:gd name="T11" fmla="*/ 896 h 1392"/>
                <a:gd name="T12" fmla="*/ 495 w 990"/>
                <a:gd name="T13" fmla="*/ 1392 h 1392"/>
                <a:gd name="T14" fmla="*/ 990 w 990"/>
                <a:gd name="T15" fmla="*/ 896 h 1392"/>
                <a:gd name="T16" fmla="*/ 546 w 990"/>
                <a:gd name="T17" fmla="*/ 403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0" h="1392">
                  <a:moveTo>
                    <a:pt x="546" y="403"/>
                  </a:moveTo>
                  <a:cubicBezTo>
                    <a:pt x="546" y="50"/>
                    <a:pt x="546" y="50"/>
                    <a:pt x="546" y="50"/>
                  </a:cubicBezTo>
                  <a:cubicBezTo>
                    <a:pt x="546" y="22"/>
                    <a:pt x="523" y="0"/>
                    <a:pt x="495" y="0"/>
                  </a:cubicBezTo>
                  <a:cubicBezTo>
                    <a:pt x="467" y="0"/>
                    <a:pt x="444" y="22"/>
                    <a:pt x="444" y="50"/>
                  </a:cubicBezTo>
                  <a:cubicBezTo>
                    <a:pt x="444" y="403"/>
                    <a:pt x="444" y="403"/>
                    <a:pt x="444" y="403"/>
                  </a:cubicBezTo>
                  <a:cubicBezTo>
                    <a:pt x="194" y="429"/>
                    <a:pt x="0" y="640"/>
                    <a:pt x="0" y="896"/>
                  </a:cubicBezTo>
                  <a:cubicBezTo>
                    <a:pt x="0" y="1170"/>
                    <a:pt x="221" y="1392"/>
                    <a:pt x="495" y="1392"/>
                  </a:cubicBezTo>
                  <a:cubicBezTo>
                    <a:pt x="769" y="1392"/>
                    <a:pt x="990" y="1170"/>
                    <a:pt x="990" y="896"/>
                  </a:cubicBezTo>
                  <a:cubicBezTo>
                    <a:pt x="990" y="640"/>
                    <a:pt x="796" y="429"/>
                    <a:pt x="546" y="403"/>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16">
              <a:extLst>
                <a:ext uri="{FF2B5EF4-FFF2-40B4-BE49-F238E27FC236}">
                  <a16:creationId xmlns:a16="http://schemas.microsoft.com/office/drawing/2014/main" id="{8FB1845A-EAF8-4E88-8387-3CD3CDD902D4}"/>
                </a:ext>
              </a:extLst>
            </p:cNvPr>
            <p:cNvSpPr>
              <a:spLocks/>
            </p:cNvSpPr>
            <p:nvPr/>
          </p:nvSpPr>
          <p:spPr bwMode="auto">
            <a:xfrm>
              <a:off x="4675" y="217"/>
              <a:ext cx="17" cy="16"/>
            </a:xfrm>
            <a:custGeom>
              <a:avLst/>
              <a:gdLst>
                <a:gd name="T0" fmla="*/ 28 w 195"/>
                <a:gd name="T1" fmla="*/ 167 h 195"/>
                <a:gd name="T2" fmla="*/ 97 w 195"/>
                <a:gd name="T3" fmla="*/ 195 h 195"/>
                <a:gd name="T4" fmla="*/ 167 w 195"/>
                <a:gd name="T5" fmla="*/ 167 h 195"/>
                <a:gd name="T6" fmla="*/ 195 w 195"/>
                <a:gd name="T7" fmla="*/ 97 h 195"/>
                <a:gd name="T8" fmla="*/ 167 w 195"/>
                <a:gd name="T9" fmla="*/ 28 h 195"/>
                <a:gd name="T10" fmla="*/ 97 w 195"/>
                <a:gd name="T11" fmla="*/ 0 h 195"/>
                <a:gd name="T12" fmla="*/ 28 w 195"/>
                <a:gd name="T13" fmla="*/ 28 h 195"/>
                <a:gd name="T14" fmla="*/ 0 w 195"/>
                <a:gd name="T15" fmla="*/ 97 h 195"/>
                <a:gd name="T16" fmla="*/ 28 w 195"/>
                <a:gd name="T17"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28" y="167"/>
                  </a:moveTo>
                  <a:cubicBezTo>
                    <a:pt x="47" y="186"/>
                    <a:pt x="70" y="195"/>
                    <a:pt x="97" y="195"/>
                  </a:cubicBezTo>
                  <a:cubicBezTo>
                    <a:pt x="125" y="195"/>
                    <a:pt x="148" y="186"/>
                    <a:pt x="167" y="167"/>
                  </a:cubicBezTo>
                  <a:cubicBezTo>
                    <a:pt x="185" y="148"/>
                    <a:pt x="195" y="125"/>
                    <a:pt x="195" y="97"/>
                  </a:cubicBezTo>
                  <a:cubicBezTo>
                    <a:pt x="195" y="70"/>
                    <a:pt x="185" y="47"/>
                    <a:pt x="167" y="28"/>
                  </a:cubicBezTo>
                  <a:cubicBezTo>
                    <a:pt x="148" y="9"/>
                    <a:pt x="125" y="0"/>
                    <a:pt x="97" y="0"/>
                  </a:cubicBezTo>
                  <a:cubicBezTo>
                    <a:pt x="70" y="0"/>
                    <a:pt x="47" y="9"/>
                    <a:pt x="28" y="28"/>
                  </a:cubicBezTo>
                  <a:cubicBezTo>
                    <a:pt x="9" y="47"/>
                    <a:pt x="0" y="70"/>
                    <a:pt x="0" y="97"/>
                  </a:cubicBezTo>
                  <a:cubicBezTo>
                    <a:pt x="0" y="125"/>
                    <a:pt x="9" y="148"/>
                    <a:pt x="28" y="167"/>
                  </a:cubicBezTo>
                </a:path>
              </a:pathLst>
            </a:custGeom>
            <a:solidFill>
              <a:srgbClr val="F18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pic>
        <p:nvPicPr>
          <p:cNvPr id="22" name="Grafik 2">
            <a:extLst>
              <a:ext uri="{FF2B5EF4-FFF2-40B4-BE49-F238E27FC236}">
                <a16:creationId xmlns:a16="http://schemas.microsoft.com/office/drawing/2014/main" id="{ABCA4408-2461-4C61-80FA-FF0AF41DCC47}"/>
              </a:ext>
            </a:extLst>
          </p:cNvPr>
          <p:cNvPicPr>
            <a:picLocks noChangeAspect="1"/>
          </p:cNvPicPr>
          <p:nvPr/>
        </p:nvPicPr>
        <p:blipFill>
          <a:blip r:embed="rId6"/>
          <a:stretch>
            <a:fillRect/>
          </a:stretch>
        </p:blipFill>
        <p:spPr>
          <a:xfrm>
            <a:off x="6267651" y="5805095"/>
            <a:ext cx="901746" cy="361969"/>
          </a:xfrm>
          <a:prstGeom prst="rect">
            <a:avLst/>
          </a:prstGeom>
        </p:spPr>
      </p:pic>
      <p:sp>
        <p:nvSpPr>
          <p:cNvPr id="23" name="Inhaltsplatzhalter 1">
            <a:extLst>
              <a:ext uri="{FF2B5EF4-FFF2-40B4-BE49-F238E27FC236}">
                <a16:creationId xmlns:a16="http://schemas.microsoft.com/office/drawing/2014/main" id="{AD060CBB-BB19-4CDE-B75E-86735E4366EC}"/>
              </a:ext>
            </a:extLst>
          </p:cNvPr>
          <p:cNvSpPr txBox="1">
            <a:spLocks/>
          </p:cNvSpPr>
          <p:nvPr/>
        </p:nvSpPr>
        <p:spPr>
          <a:xfrm>
            <a:off x="260742" y="1416981"/>
            <a:ext cx="4427594" cy="2950915"/>
          </a:xfrm>
          <a:prstGeom prst="rect">
            <a:avLst/>
          </a:prstGeom>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accent1"/>
                </a:solidFill>
              </a:rPr>
              <a:t>Transition Edge Sensor</a:t>
            </a:r>
            <a:r>
              <a:rPr lang="de-DE" b="1" dirty="0"/>
              <a:t> </a:t>
            </a:r>
            <a:r>
              <a:rPr lang="de-DE" b="1" dirty="0" err="1"/>
              <a:t>systems</a:t>
            </a:r>
            <a:endParaRPr lang="de-DE" b="1" dirty="0"/>
          </a:p>
          <a:p>
            <a:r>
              <a:rPr lang="de-DE" dirty="0" err="1"/>
              <a:t>Extemely</a:t>
            </a:r>
            <a:r>
              <a:rPr lang="de-DE" dirty="0"/>
              <a:t> </a:t>
            </a:r>
            <a:r>
              <a:rPr lang="de-DE" dirty="0" err="1"/>
              <a:t>low</a:t>
            </a:r>
            <a:r>
              <a:rPr lang="de-DE" dirty="0"/>
              <a:t> </a:t>
            </a:r>
            <a:r>
              <a:rPr lang="de-DE" dirty="0" err="1"/>
              <a:t>dark</a:t>
            </a:r>
            <a:r>
              <a:rPr lang="de-DE" dirty="0"/>
              <a:t> </a:t>
            </a:r>
            <a:r>
              <a:rPr lang="de-DE" dirty="0" err="1"/>
              <a:t>rates</a:t>
            </a:r>
            <a:endParaRPr lang="de-DE" dirty="0"/>
          </a:p>
          <a:p>
            <a:r>
              <a:rPr lang="de-DE" dirty="0"/>
              <a:t>Single </a:t>
            </a:r>
            <a:r>
              <a:rPr lang="de-DE" dirty="0" err="1"/>
              <a:t>photon</a:t>
            </a:r>
            <a:r>
              <a:rPr lang="de-DE" dirty="0"/>
              <a:t> </a:t>
            </a:r>
            <a:r>
              <a:rPr lang="de-DE" dirty="0" err="1"/>
              <a:t>detection</a:t>
            </a:r>
            <a:r>
              <a:rPr lang="de-DE" dirty="0"/>
              <a:t>: 1/</a:t>
            </a:r>
            <a:r>
              <a:rPr lang="de-DE" dirty="0" err="1"/>
              <a:t>day</a:t>
            </a:r>
            <a:endParaRPr lang="de-DE" dirty="0"/>
          </a:p>
          <a:p>
            <a:r>
              <a:rPr lang="de-DE" dirty="0" err="1"/>
              <a:t>Application</a:t>
            </a:r>
            <a:r>
              <a:rPr lang="de-DE" dirty="0"/>
              <a:t>: ALPS</a:t>
            </a:r>
          </a:p>
          <a:p>
            <a:pPr lvl="1">
              <a:buFont typeface="Courier New" panose="02070309020205020404" pitchFamily="49" charset="0"/>
              <a:buChar char="o"/>
            </a:pPr>
            <a:r>
              <a:rPr lang="en-US" dirty="0">
                <a:solidFill>
                  <a:schemeClr val="accent2"/>
                </a:solidFill>
              </a:rPr>
              <a:t>direct dark matter search</a:t>
            </a:r>
          </a:p>
          <a:p>
            <a:pPr lvl="1">
              <a:buFont typeface="Courier New" panose="02070309020205020404" pitchFamily="49" charset="0"/>
              <a:buChar char="o"/>
            </a:pPr>
            <a:r>
              <a:rPr lang="en-US" dirty="0">
                <a:solidFill>
                  <a:schemeClr val="accent2"/>
                </a:solidFill>
              </a:rPr>
              <a:t>HF gravitational wave search</a:t>
            </a:r>
          </a:p>
          <a:p>
            <a:pPr lvl="1">
              <a:buFont typeface="Courier New" panose="02070309020205020404" pitchFamily="49" charset="0"/>
              <a:buChar char="o"/>
            </a:pPr>
            <a:r>
              <a:rPr lang="en-US" dirty="0">
                <a:solidFill>
                  <a:schemeClr val="accent2"/>
                </a:solidFill>
              </a:rPr>
              <a:t>measurements for quantum computing</a:t>
            </a:r>
          </a:p>
          <a:p>
            <a:pPr lvl="1">
              <a:buFont typeface="Wingdings" panose="05000000000000000000" pitchFamily="2" charset="2"/>
              <a:buChar char="Ø"/>
            </a:pPr>
            <a:endParaRPr lang="en-US" b="1" dirty="0">
              <a:solidFill>
                <a:schemeClr val="accent2"/>
              </a:solidFill>
            </a:endParaRPr>
          </a:p>
          <a:p>
            <a:pPr>
              <a:buFont typeface="Wingdings" panose="05000000000000000000" pitchFamily="2" charset="2"/>
              <a:buChar char="Ø"/>
            </a:pPr>
            <a:endParaRPr lang="de-DE" b="1" dirty="0">
              <a:solidFill>
                <a:schemeClr val="accent2"/>
              </a:solidFill>
            </a:endParaRPr>
          </a:p>
          <a:p>
            <a:pPr lvl="1">
              <a:buFont typeface="Wingdings" panose="05000000000000000000" pitchFamily="2" charset="2"/>
              <a:buChar char="Ø"/>
            </a:pPr>
            <a:endParaRPr lang="de-DE" b="1" dirty="0">
              <a:solidFill>
                <a:schemeClr val="accent2"/>
              </a:solidFill>
            </a:endParaRPr>
          </a:p>
          <a:p>
            <a:pPr>
              <a:buFont typeface="Wingdings" panose="05000000000000000000" pitchFamily="2" charset="2"/>
              <a:buChar char="Ø"/>
            </a:pPr>
            <a:endParaRPr lang="de-DE" dirty="0">
              <a:solidFill>
                <a:srgbClr val="000000"/>
              </a:solidFill>
            </a:endParaRPr>
          </a:p>
          <a:p>
            <a:pPr marL="0" indent="0">
              <a:buFont typeface="Arial" panose="020B0604020202020204" pitchFamily="34" charset="0"/>
              <a:buNone/>
            </a:pPr>
            <a:endParaRPr lang="de-DE" dirty="0"/>
          </a:p>
          <a:p>
            <a:pPr>
              <a:buFont typeface="Wingdings" panose="05000000000000000000" pitchFamily="2" charset="2"/>
              <a:buChar char="Ø"/>
            </a:pPr>
            <a:endParaRPr lang="de-DE" dirty="0"/>
          </a:p>
        </p:txBody>
      </p:sp>
      <p:pic>
        <p:nvPicPr>
          <p:cNvPr id="24" name="Grafik 52">
            <a:extLst>
              <a:ext uri="{FF2B5EF4-FFF2-40B4-BE49-F238E27FC236}">
                <a16:creationId xmlns:a16="http://schemas.microsoft.com/office/drawing/2014/main" id="{613BBEAE-CD40-4991-994D-4B621256D600}"/>
              </a:ext>
            </a:extLst>
          </p:cNvPr>
          <p:cNvPicPr>
            <a:picLocks noChangeAspect="1"/>
          </p:cNvPicPr>
          <p:nvPr/>
        </p:nvPicPr>
        <p:blipFill>
          <a:blip r:embed="rId7"/>
          <a:stretch>
            <a:fillRect/>
          </a:stretch>
        </p:blipFill>
        <p:spPr>
          <a:xfrm>
            <a:off x="514000" y="4698878"/>
            <a:ext cx="3222378" cy="1863176"/>
          </a:xfrm>
          <a:prstGeom prst="rect">
            <a:avLst/>
          </a:prstGeom>
        </p:spPr>
      </p:pic>
      <p:pic>
        <p:nvPicPr>
          <p:cNvPr id="25" name="Picture 9">
            <a:extLst>
              <a:ext uri="{FF2B5EF4-FFF2-40B4-BE49-F238E27FC236}">
                <a16:creationId xmlns:a16="http://schemas.microsoft.com/office/drawing/2014/main" id="{C2E3EEF8-BE15-4DC0-B430-DCD501F515B0}"/>
              </a:ext>
            </a:extLst>
          </p:cNvPr>
          <p:cNvPicPr>
            <a:picLocks noChangeAspect="1"/>
          </p:cNvPicPr>
          <p:nvPr/>
        </p:nvPicPr>
        <p:blipFill>
          <a:blip r:embed="rId8"/>
          <a:stretch>
            <a:fillRect/>
          </a:stretch>
        </p:blipFill>
        <p:spPr>
          <a:xfrm>
            <a:off x="8616280" y="1007126"/>
            <a:ext cx="2263737" cy="1244109"/>
          </a:xfrm>
          <a:prstGeom prst="rect">
            <a:avLst/>
          </a:prstGeom>
        </p:spPr>
      </p:pic>
      <p:pic>
        <p:nvPicPr>
          <p:cNvPr id="26" name="Picture 11">
            <a:extLst>
              <a:ext uri="{FF2B5EF4-FFF2-40B4-BE49-F238E27FC236}">
                <a16:creationId xmlns:a16="http://schemas.microsoft.com/office/drawing/2014/main" id="{49777327-C4C8-4E7A-96C5-AF912A4C6691}"/>
              </a:ext>
            </a:extLst>
          </p:cNvPr>
          <p:cNvPicPr>
            <a:picLocks noChangeAspect="1"/>
          </p:cNvPicPr>
          <p:nvPr/>
        </p:nvPicPr>
        <p:blipFill>
          <a:blip r:embed="rId9"/>
          <a:stretch>
            <a:fillRect/>
          </a:stretch>
        </p:blipFill>
        <p:spPr>
          <a:xfrm>
            <a:off x="8423572" y="5408422"/>
            <a:ext cx="2129627" cy="1374874"/>
          </a:xfrm>
          <a:prstGeom prst="rect">
            <a:avLst/>
          </a:prstGeom>
        </p:spPr>
      </p:pic>
      <p:pic>
        <p:nvPicPr>
          <p:cNvPr id="27" name="Grafik 61">
            <a:extLst>
              <a:ext uri="{FF2B5EF4-FFF2-40B4-BE49-F238E27FC236}">
                <a16:creationId xmlns:a16="http://schemas.microsoft.com/office/drawing/2014/main" id="{07EC86C3-53E7-4CD0-9CC2-0B1D5A00E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8939" y="5944177"/>
            <a:ext cx="555736" cy="555736"/>
          </a:xfrm>
          <a:prstGeom prst="rect">
            <a:avLst/>
          </a:prstGeom>
        </p:spPr>
      </p:pic>
      <p:grpSp>
        <p:nvGrpSpPr>
          <p:cNvPr id="28" name="Group 4">
            <a:extLst>
              <a:ext uri="{FF2B5EF4-FFF2-40B4-BE49-F238E27FC236}">
                <a16:creationId xmlns:a16="http://schemas.microsoft.com/office/drawing/2014/main" id="{9ABB7AE9-AC16-45C3-B91C-FEC51382F275}"/>
              </a:ext>
            </a:extLst>
          </p:cNvPr>
          <p:cNvGrpSpPr>
            <a:grpSpLocks noChangeAspect="1"/>
          </p:cNvGrpSpPr>
          <p:nvPr/>
        </p:nvGrpSpPr>
        <p:grpSpPr bwMode="auto">
          <a:xfrm>
            <a:off x="10650166" y="5280411"/>
            <a:ext cx="934082" cy="852800"/>
            <a:chOff x="4330" y="-6"/>
            <a:chExt cx="426" cy="397"/>
          </a:xfrm>
        </p:grpSpPr>
        <p:sp>
          <p:nvSpPr>
            <p:cNvPr id="29" name="AutoShape 3">
              <a:extLst>
                <a:ext uri="{FF2B5EF4-FFF2-40B4-BE49-F238E27FC236}">
                  <a16:creationId xmlns:a16="http://schemas.microsoft.com/office/drawing/2014/main" id="{C7F18BB5-9851-46BC-92CE-45F8BC539A1A}"/>
                </a:ext>
              </a:extLst>
            </p:cNvPr>
            <p:cNvSpPr>
              <a:spLocks noChangeAspect="1" noChangeArrowheads="1" noTextEdit="1"/>
            </p:cNvSpPr>
            <p:nvPr/>
          </p:nvSpPr>
          <p:spPr bwMode="auto">
            <a:xfrm>
              <a:off x="4330" y="-6"/>
              <a:ext cx="387"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Freeform 5">
              <a:extLst>
                <a:ext uri="{FF2B5EF4-FFF2-40B4-BE49-F238E27FC236}">
                  <a16:creationId xmlns:a16="http://schemas.microsoft.com/office/drawing/2014/main" id="{2040B4A8-FE26-4ADD-AF50-DBB2A83C0DFE}"/>
                </a:ext>
              </a:extLst>
            </p:cNvPr>
            <p:cNvSpPr>
              <a:spLocks noEditPoints="1"/>
            </p:cNvSpPr>
            <p:nvPr/>
          </p:nvSpPr>
          <p:spPr bwMode="auto">
            <a:xfrm>
              <a:off x="4371" y="6"/>
              <a:ext cx="385" cy="385"/>
            </a:xfrm>
            <a:custGeom>
              <a:avLst/>
              <a:gdLst>
                <a:gd name="T0" fmla="*/ 2268 w 4536"/>
                <a:gd name="T1" fmla="*/ 0 h 4536"/>
                <a:gd name="T2" fmla="*/ 0 w 4536"/>
                <a:gd name="T3" fmla="*/ 2268 h 4536"/>
                <a:gd name="T4" fmla="*/ 2268 w 4536"/>
                <a:gd name="T5" fmla="*/ 4536 h 4536"/>
                <a:gd name="T6" fmla="*/ 4536 w 4536"/>
                <a:gd name="T7" fmla="*/ 2268 h 4536"/>
                <a:gd name="T8" fmla="*/ 2268 w 4536"/>
                <a:gd name="T9" fmla="*/ 0 h 4536"/>
                <a:gd name="T10" fmla="*/ 2268 w 4536"/>
                <a:gd name="T11" fmla="*/ 4434 h 4536"/>
                <a:gd name="T12" fmla="*/ 102 w 4536"/>
                <a:gd name="T13" fmla="*/ 2268 h 4536"/>
                <a:gd name="T14" fmla="*/ 2268 w 4536"/>
                <a:gd name="T15" fmla="*/ 102 h 4536"/>
                <a:gd name="T16" fmla="*/ 4434 w 4536"/>
                <a:gd name="T17" fmla="*/ 2268 h 4536"/>
                <a:gd name="T18" fmla="*/ 2268 w 4536"/>
                <a:gd name="T19" fmla="*/ 4434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36" h="4536">
                  <a:moveTo>
                    <a:pt x="2268" y="0"/>
                  </a:moveTo>
                  <a:cubicBezTo>
                    <a:pt x="1016" y="0"/>
                    <a:pt x="0" y="1016"/>
                    <a:pt x="0" y="2268"/>
                  </a:cubicBezTo>
                  <a:cubicBezTo>
                    <a:pt x="0" y="3520"/>
                    <a:pt x="1016" y="4536"/>
                    <a:pt x="2268" y="4536"/>
                  </a:cubicBezTo>
                  <a:cubicBezTo>
                    <a:pt x="3520" y="4536"/>
                    <a:pt x="4536" y="3520"/>
                    <a:pt x="4536" y="2268"/>
                  </a:cubicBezTo>
                  <a:cubicBezTo>
                    <a:pt x="4536" y="1016"/>
                    <a:pt x="3520" y="0"/>
                    <a:pt x="2268" y="0"/>
                  </a:cubicBezTo>
                  <a:close/>
                  <a:moveTo>
                    <a:pt x="2268" y="4434"/>
                  </a:moveTo>
                  <a:cubicBezTo>
                    <a:pt x="1072" y="4434"/>
                    <a:pt x="102" y="3464"/>
                    <a:pt x="102" y="2268"/>
                  </a:cubicBezTo>
                  <a:cubicBezTo>
                    <a:pt x="102" y="1072"/>
                    <a:pt x="1072" y="102"/>
                    <a:pt x="2268" y="102"/>
                  </a:cubicBezTo>
                  <a:cubicBezTo>
                    <a:pt x="3464" y="102"/>
                    <a:pt x="4434" y="1072"/>
                    <a:pt x="4434" y="2268"/>
                  </a:cubicBezTo>
                  <a:cubicBezTo>
                    <a:pt x="4434" y="3464"/>
                    <a:pt x="3464" y="4434"/>
                    <a:pt x="2268" y="4434"/>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6">
              <a:extLst>
                <a:ext uri="{FF2B5EF4-FFF2-40B4-BE49-F238E27FC236}">
                  <a16:creationId xmlns:a16="http://schemas.microsoft.com/office/drawing/2014/main" id="{3D9C0DD8-8B2A-4D02-8B07-A5630C5A3EBA}"/>
                </a:ext>
              </a:extLst>
            </p:cNvPr>
            <p:cNvSpPr>
              <a:spLocks/>
            </p:cNvSpPr>
            <p:nvPr/>
          </p:nvSpPr>
          <p:spPr bwMode="auto">
            <a:xfrm>
              <a:off x="4616" y="243"/>
              <a:ext cx="79" cy="73"/>
            </a:xfrm>
            <a:custGeom>
              <a:avLst/>
              <a:gdLst>
                <a:gd name="T0" fmla="*/ 566 w 925"/>
                <a:gd name="T1" fmla="*/ 148 h 858"/>
                <a:gd name="T2" fmla="*/ 340 w 925"/>
                <a:gd name="T3" fmla="*/ 232 h 858"/>
                <a:gd name="T4" fmla="*/ 90 w 925"/>
                <a:gd name="T5" fmla="*/ 19 h 858"/>
                <a:gd name="T6" fmla="*/ 19 w 925"/>
                <a:gd name="T7" fmla="*/ 24 h 858"/>
                <a:gd name="T8" fmla="*/ 24 w 925"/>
                <a:gd name="T9" fmla="*/ 96 h 858"/>
                <a:gd name="T10" fmla="*/ 272 w 925"/>
                <a:gd name="T11" fmla="*/ 308 h 858"/>
                <a:gd name="T12" fmla="*/ 215 w 925"/>
                <a:gd name="T13" fmla="*/ 505 h 858"/>
                <a:gd name="T14" fmla="*/ 572 w 925"/>
                <a:gd name="T15" fmla="*/ 857 h 858"/>
                <a:gd name="T16" fmla="*/ 924 w 925"/>
                <a:gd name="T17" fmla="*/ 499 h 858"/>
                <a:gd name="T18" fmla="*/ 566 w 925"/>
                <a:gd name="T19" fmla="*/ 14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5" h="858">
                  <a:moveTo>
                    <a:pt x="566" y="148"/>
                  </a:moveTo>
                  <a:cubicBezTo>
                    <a:pt x="480" y="148"/>
                    <a:pt x="401" y="180"/>
                    <a:pt x="340" y="232"/>
                  </a:cubicBezTo>
                  <a:cubicBezTo>
                    <a:pt x="90" y="19"/>
                    <a:pt x="90" y="19"/>
                    <a:pt x="90" y="19"/>
                  </a:cubicBezTo>
                  <a:cubicBezTo>
                    <a:pt x="69" y="0"/>
                    <a:pt x="37" y="3"/>
                    <a:pt x="19" y="24"/>
                  </a:cubicBezTo>
                  <a:cubicBezTo>
                    <a:pt x="0" y="46"/>
                    <a:pt x="3" y="78"/>
                    <a:pt x="24" y="96"/>
                  </a:cubicBezTo>
                  <a:cubicBezTo>
                    <a:pt x="272" y="308"/>
                    <a:pt x="272" y="308"/>
                    <a:pt x="272" y="308"/>
                  </a:cubicBezTo>
                  <a:cubicBezTo>
                    <a:pt x="235" y="365"/>
                    <a:pt x="214" y="432"/>
                    <a:pt x="215" y="505"/>
                  </a:cubicBezTo>
                  <a:cubicBezTo>
                    <a:pt x="216" y="701"/>
                    <a:pt x="376" y="858"/>
                    <a:pt x="572" y="857"/>
                  </a:cubicBezTo>
                  <a:cubicBezTo>
                    <a:pt x="768" y="855"/>
                    <a:pt x="925" y="695"/>
                    <a:pt x="924" y="499"/>
                  </a:cubicBezTo>
                  <a:cubicBezTo>
                    <a:pt x="922" y="303"/>
                    <a:pt x="762" y="146"/>
                    <a:pt x="566" y="148"/>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2" name="Freeform 7">
              <a:extLst>
                <a:ext uri="{FF2B5EF4-FFF2-40B4-BE49-F238E27FC236}">
                  <a16:creationId xmlns:a16="http://schemas.microsoft.com/office/drawing/2014/main" id="{AB8FC05D-829C-42F6-A708-B3DE48EDD10B}"/>
                </a:ext>
              </a:extLst>
            </p:cNvPr>
            <p:cNvSpPr>
              <a:spLocks/>
            </p:cNvSpPr>
            <p:nvPr/>
          </p:nvSpPr>
          <p:spPr bwMode="auto">
            <a:xfrm>
              <a:off x="4522" y="35"/>
              <a:ext cx="84" cy="118"/>
            </a:xfrm>
            <a:custGeom>
              <a:avLst/>
              <a:gdLst>
                <a:gd name="T0" fmla="*/ 444 w 990"/>
                <a:gd name="T1" fmla="*/ 988 h 1392"/>
                <a:gd name="T2" fmla="*/ 444 w 990"/>
                <a:gd name="T3" fmla="*/ 1341 h 1392"/>
                <a:gd name="T4" fmla="*/ 495 w 990"/>
                <a:gd name="T5" fmla="*/ 1392 h 1392"/>
                <a:gd name="T6" fmla="*/ 546 w 990"/>
                <a:gd name="T7" fmla="*/ 1341 h 1392"/>
                <a:gd name="T8" fmla="*/ 546 w 990"/>
                <a:gd name="T9" fmla="*/ 988 h 1392"/>
                <a:gd name="T10" fmla="*/ 990 w 990"/>
                <a:gd name="T11" fmla="*/ 495 h 1392"/>
                <a:gd name="T12" fmla="*/ 495 w 990"/>
                <a:gd name="T13" fmla="*/ 0 h 1392"/>
                <a:gd name="T14" fmla="*/ 0 w 990"/>
                <a:gd name="T15" fmla="*/ 495 h 1392"/>
                <a:gd name="T16" fmla="*/ 444 w 990"/>
                <a:gd name="T17" fmla="*/ 98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0" h="1392">
                  <a:moveTo>
                    <a:pt x="444" y="988"/>
                  </a:moveTo>
                  <a:cubicBezTo>
                    <a:pt x="444" y="1341"/>
                    <a:pt x="444" y="1341"/>
                    <a:pt x="444" y="1341"/>
                  </a:cubicBezTo>
                  <a:cubicBezTo>
                    <a:pt x="444" y="1369"/>
                    <a:pt x="467" y="1392"/>
                    <a:pt x="495" y="1392"/>
                  </a:cubicBezTo>
                  <a:cubicBezTo>
                    <a:pt x="523" y="1392"/>
                    <a:pt x="546" y="1369"/>
                    <a:pt x="546" y="1341"/>
                  </a:cubicBezTo>
                  <a:cubicBezTo>
                    <a:pt x="546" y="988"/>
                    <a:pt x="546" y="988"/>
                    <a:pt x="546" y="988"/>
                  </a:cubicBezTo>
                  <a:cubicBezTo>
                    <a:pt x="796" y="962"/>
                    <a:pt x="990" y="751"/>
                    <a:pt x="990" y="495"/>
                  </a:cubicBezTo>
                  <a:cubicBezTo>
                    <a:pt x="990" y="221"/>
                    <a:pt x="769" y="0"/>
                    <a:pt x="495" y="0"/>
                  </a:cubicBezTo>
                  <a:cubicBezTo>
                    <a:pt x="221" y="0"/>
                    <a:pt x="0" y="221"/>
                    <a:pt x="0" y="495"/>
                  </a:cubicBezTo>
                  <a:cubicBezTo>
                    <a:pt x="0" y="751"/>
                    <a:pt x="194" y="962"/>
                    <a:pt x="444" y="988"/>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3" name="Freeform 8">
              <a:extLst>
                <a:ext uri="{FF2B5EF4-FFF2-40B4-BE49-F238E27FC236}">
                  <a16:creationId xmlns:a16="http://schemas.microsoft.com/office/drawing/2014/main" id="{32E70AFC-4FAF-43BD-A8A9-254C32CECBD2}"/>
                </a:ext>
              </a:extLst>
            </p:cNvPr>
            <p:cNvSpPr>
              <a:spLocks/>
            </p:cNvSpPr>
            <p:nvPr/>
          </p:nvSpPr>
          <p:spPr bwMode="auto">
            <a:xfrm>
              <a:off x="4616" y="91"/>
              <a:ext cx="71" cy="63"/>
            </a:xfrm>
            <a:custGeom>
              <a:avLst/>
              <a:gdLst>
                <a:gd name="T0" fmla="*/ 57 w 838"/>
                <a:gd name="T1" fmla="*/ 740 h 740"/>
                <a:gd name="T2" fmla="*/ 90 w 838"/>
                <a:gd name="T3" fmla="*/ 728 h 740"/>
                <a:gd name="T4" fmla="*/ 511 w 838"/>
                <a:gd name="T5" fmla="*/ 368 h 740"/>
                <a:gd name="T6" fmla="*/ 638 w 838"/>
                <a:gd name="T7" fmla="*/ 408 h 740"/>
                <a:gd name="T8" fmla="*/ 835 w 838"/>
                <a:gd name="T9" fmla="*/ 200 h 740"/>
                <a:gd name="T10" fmla="*/ 627 w 838"/>
                <a:gd name="T11" fmla="*/ 3 h 740"/>
                <a:gd name="T12" fmla="*/ 430 w 838"/>
                <a:gd name="T13" fmla="*/ 211 h 740"/>
                <a:gd name="T14" fmla="*/ 447 w 838"/>
                <a:gd name="T15" fmla="*/ 288 h 740"/>
                <a:gd name="T16" fmla="*/ 23 w 838"/>
                <a:gd name="T17" fmla="*/ 650 h 740"/>
                <a:gd name="T18" fmla="*/ 18 w 838"/>
                <a:gd name="T19" fmla="*/ 722 h 740"/>
                <a:gd name="T20" fmla="*/ 57 w 838"/>
                <a:gd name="T21"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8" h="740">
                  <a:moveTo>
                    <a:pt x="57" y="740"/>
                  </a:moveTo>
                  <a:cubicBezTo>
                    <a:pt x="68" y="740"/>
                    <a:pt x="80" y="736"/>
                    <a:pt x="90" y="728"/>
                  </a:cubicBezTo>
                  <a:cubicBezTo>
                    <a:pt x="511" y="368"/>
                    <a:pt x="511" y="368"/>
                    <a:pt x="511" y="368"/>
                  </a:cubicBezTo>
                  <a:cubicBezTo>
                    <a:pt x="546" y="394"/>
                    <a:pt x="590" y="410"/>
                    <a:pt x="638" y="408"/>
                  </a:cubicBezTo>
                  <a:cubicBezTo>
                    <a:pt x="750" y="405"/>
                    <a:pt x="838" y="312"/>
                    <a:pt x="835" y="200"/>
                  </a:cubicBezTo>
                  <a:cubicBezTo>
                    <a:pt x="832" y="88"/>
                    <a:pt x="739" y="0"/>
                    <a:pt x="627" y="3"/>
                  </a:cubicBezTo>
                  <a:cubicBezTo>
                    <a:pt x="515" y="6"/>
                    <a:pt x="427" y="99"/>
                    <a:pt x="430" y="211"/>
                  </a:cubicBezTo>
                  <a:cubicBezTo>
                    <a:pt x="431" y="239"/>
                    <a:pt x="437" y="265"/>
                    <a:pt x="447" y="288"/>
                  </a:cubicBezTo>
                  <a:cubicBezTo>
                    <a:pt x="23" y="650"/>
                    <a:pt x="23" y="650"/>
                    <a:pt x="23" y="650"/>
                  </a:cubicBezTo>
                  <a:cubicBezTo>
                    <a:pt x="2" y="669"/>
                    <a:pt x="0" y="701"/>
                    <a:pt x="18" y="722"/>
                  </a:cubicBezTo>
                  <a:cubicBezTo>
                    <a:pt x="28" y="734"/>
                    <a:pt x="42" y="740"/>
                    <a:pt x="57" y="740"/>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4" name="Freeform 9">
              <a:extLst>
                <a:ext uri="{FF2B5EF4-FFF2-40B4-BE49-F238E27FC236}">
                  <a16:creationId xmlns:a16="http://schemas.microsoft.com/office/drawing/2014/main" id="{8FDEBA21-484D-4CF9-BFF0-AA18CB3DEEB2}"/>
                </a:ext>
              </a:extLst>
            </p:cNvPr>
            <p:cNvSpPr>
              <a:spLocks/>
            </p:cNvSpPr>
            <p:nvPr/>
          </p:nvSpPr>
          <p:spPr bwMode="auto">
            <a:xfrm>
              <a:off x="4624" y="165"/>
              <a:ext cx="50" cy="67"/>
            </a:xfrm>
            <a:custGeom>
              <a:avLst/>
              <a:gdLst>
                <a:gd name="T0" fmla="*/ 33 w 50"/>
                <a:gd name="T1" fmla="*/ 67 h 67"/>
                <a:gd name="T2" fmla="*/ 33 w 50"/>
                <a:gd name="T3" fmla="*/ 41 h 67"/>
                <a:gd name="T4" fmla="*/ 50 w 50"/>
                <a:gd name="T5" fmla="*/ 0 h 67"/>
                <a:gd name="T6" fmla="*/ 34 w 50"/>
                <a:gd name="T7" fmla="*/ 0 h 67"/>
                <a:gd name="T8" fmla="*/ 26 w 50"/>
                <a:gd name="T9" fmla="*/ 25 h 67"/>
                <a:gd name="T10" fmla="*/ 26 w 50"/>
                <a:gd name="T11" fmla="*/ 25 h 67"/>
                <a:gd name="T12" fmla="*/ 18 w 50"/>
                <a:gd name="T13" fmla="*/ 0 h 67"/>
                <a:gd name="T14" fmla="*/ 0 w 50"/>
                <a:gd name="T15" fmla="*/ 0 h 67"/>
                <a:gd name="T16" fmla="*/ 18 w 50"/>
                <a:gd name="T17" fmla="*/ 41 h 67"/>
                <a:gd name="T18" fmla="*/ 18 w 50"/>
                <a:gd name="T19" fmla="*/ 67 h 67"/>
                <a:gd name="T20" fmla="*/ 33 w 50"/>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7">
                  <a:moveTo>
                    <a:pt x="33" y="67"/>
                  </a:moveTo>
                  <a:lnTo>
                    <a:pt x="33" y="41"/>
                  </a:lnTo>
                  <a:lnTo>
                    <a:pt x="50" y="0"/>
                  </a:lnTo>
                  <a:lnTo>
                    <a:pt x="34" y="0"/>
                  </a:lnTo>
                  <a:lnTo>
                    <a:pt x="26" y="25"/>
                  </a:lnTo>
                  <a:lnTo>
                    <a:pt x="26" y="25"/>
                  </a:lnTo>
                  <a:lnTo>
                    <a:pt x="18" y="0"/>
                  </a:lnTo>
                  <a:lnTo>
                    <a:pt x="0" y="0"/>
                  </a:lnTo>
                  <a:lnTo>
                    <a:pt x="18" y="41"/>
                  </a:lnTo>
                  <a:lnTo>
                    <a:pt x="18" y="67"/>
                  </a:lnTo>
                  <a:lnTo>
                    <a:pt x="33" y="67"/>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5" name="Freeform 10">
              <a:extLst>
                <a:ext uri="{FF2B5EF4-FFF2-40B4-BE49-F238E27FC236}">
                  <a16:creationId xmlns:a16="http://schemas.microsoft.com/office/drawing/2014/main" id="{903E84B6-ADFE-4DF7-8A45-EA0AA2A133B2}"/>
                </a:ext>
              </a:extLst>
            </p:cNvPr>
            <p:cNvSpPr>
              <a:spLocks/>
            </p:cNvSpPr>
            <p:nvPr/>
          </p:nvSpPr>
          <p:spPr bwMode="auto">
            <a:xfrm>
              <a:off x="4572" y="164"/>
              <a:ext cx="45" cy="70"/>
            </a:xfrm>
            <a:custGeom>
              <a:avLst/>
              <a:gdLst>
                <a:gd name="T0" fmla="*/ 507 w 532"/>
                <a:gd name="T1" fmla="*/ 460 h 826"/>
                <a:gd name="T2" fmla="*/ 444 w 532"/>
                <a:gd name="T3" fmla="*/ 391 h 826"/>
                <a:gd name="T4" fmla="*/ 362 w 532"/>
                <a:gd name="T5" fmla="*/ 349 h 826"/>
                <a:gd name="T6" fmla="*/ 279 w 532"/>
                <a:gd name="T7" fmla="*/ 316 h 826"/>
                <a:gd name="T8" fmla="*/ 216 w 532"/>
                <a:gd name="T9" fmla="*/ 276 h 826"/>
                <a:gd name="T10" fmla="*/ 191 w 532"/>
                <a:gd name="T11" fmla="*/ 210 h 826"/>
                <a:gd name="T12" fmla="*/ 266 w 532"/>
                <a:gd name="T13" fmla="*/ 125 h 826"/>
                <a:gd name="T14" fmla="*/ 322 w 532"/>
                <a:gd name="T15" fmla="*/ 153 h 826"/>
                <a:gd name="T16" fmla="*/ 338 w 532"/>
                <a:gd name="T17" fmla="*/ 236 h 826"/>
                <a:gd name="T18" fmla="*/ 518 w 532"/>
                <a:gd name="T19" fmla="*/ 236 h 826"/>
                <a:gd name="T20" fmla="*/ 518 w 532"/>
                <a:gd name="T21" fmla="*/ 217 h 826"/>
                <a:gd name="T22" fmla="*/ 505 w 532"/>
                <a:gd name="T23" fmla="*/ 132 h 826"/>
                <a:gd name="T24" fmla="*/ 461 w 532"/>
                <a:gd name="T25" fmla="*/ 63 h 826"/>
                <a:gd name="T26" fmla="*/ 383 w 532"/>
                <a:gd name="T27" fmla="*/ 17 h 826"/>
                <a:gd name="T28" fmla="*/ 264 w 532"/>
                <a:gd name="T29" fmla="*/ 0 h 826"/>
                <a:gd name="T30" fmla="*/ 143 w 532"/>
                <a:gd name="T31" fmla="*/ 19 h 826"/>
                <a:gd name="T32" fmla="*/ 62 w 532"/>
                <a:gd name="T33" fmla="*/ 70 h 826"/>
                <a:gd name="T34" fmla="*/ 17 w 532"/>
                <a:gd name="T35" fmla="*/ 144 h 826"/>
                <a:gd name="T36" fmla="*/ 4 w 532"/>
                <a:gd name="T37" fmla="*/ 234 h 826"/>
                <a:gd name="T38" fmla="*/ 29 w 532"/>
                <a:gd name="T39" fmla="*/ 353 h 826"/>
                <a:gd name="T40" fmla="*/ 93 w 532"/>
                <a:gd name="T41" fmla="*/ 425 h 826"/>
                <a:gd name="T42" fmla="*/ 175 w 532"/>
                <a:gd name="T43" fmla="*/ 467 h 826"/>
                <a:gd name="T44" fmla="*/ 257 w 532"/>
                <a:gd name="T45" fmla="*/ 500 h 826"/>
                <a:gd name="T46" fmla="*/ 321 w 532"/>
                <a:gd name="T47" fmla="*/ 540 h 826"/>
                <a:gd name="T48" fmla="*/ 346 w 532"/>
                <a:gd name="T49" fmla="*/ 606 h 826"/>
                <a:gd name="T50" fmla="*/ 342 w 532"/>
                <a:gd name="T51" fmla="*/ 640 h 826"/>
                <a:gd name="T52" fmla="*/ 328 w 532"/>
                <a:gd name="T53" fmla="*/ 671 h 826"/>
                <a:gd name="T54" fmla="*/ 302 w 532"/>
                <a:gd name="T55" fmla="*/ 693 h 826"/>
                <a:gd name="T56" fmla="*/ 261 w 532"/>
                <a:gd name="T57" fmla="*/ 701 h 826"/>
                <a:gd name="T58" fmla="*/ 196 w 532"/>
                <a:gd name="T59" fmla="*/ 671 h 826"/>
                <a:gd name="T60" fmla="*/ 180 w 532"/>
                <a:gd name="T61" fmla="*/ 595 h 826"/>
                <a:gd name="T62" fmla="*/ 180 w 532"/>
                <a:gd name="T63" fmla="*/ 567 h 826"/>
                <a:gd name="T64" fmla="*/ 0 w 532"/>
                <a:gd name="T65" fmla="*/ 567 h 826"/>
                <a:gd name="T66" fmla="*/ 0 w 532"/>
                <a:gd name="T67" fmla="*/ 619 h 826"/>
                <a:gd name="T68" fmla="*/ 21 w 532"/>
                <a:gd name="T69" fmla="*/ 721 h 826"/>
                <a:gd name="T70" fmla="*/ 79 w 532"/>
                <a:gd name="T71" fmla="*/ 784 h 826"/>
                <a:gd name="T72" fmla="*/ 163 w 532"/>
                <a:gd name="T73" fmla="*/ 817 h 826"/>
                <a:gd name="T74" fmla="*/ 261 w 532"/>
                <a:gd name="T75" fmla="*/ 826 h 826"/>
                <a:gd name="T76" fmla="*/ 376 w 532"/>
                <a:gd name="T77" fmla="*/ 812 h 826"/>
                <a:gd name="T78" fmla="*/ 461 w 532"/>
                <a:gd name="T79" fmla="*/ 767 h 826"/>
                <a:gd name="T80" fmla="*/ 514 w 532"/>
                <a:gd name="T81" fmla="*/ 689 h 826"/>
                <a:gd name="T82" fmla="*/ 532 w 532"/>
                <a:gd name="T83" fmla="*/ 573 h 826"/>
                <a:gd name="T84" fmla="*/ 507 w 532"/>
                <a:gd name="T85" fmla="*/ 460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2" h="826">
                  <a:moveTo>
                    <a:pt x="507" y="460"/>
                  </a:moveTo>
                  <a:cubicBezTo>
                    <a:pt x="491" y="432"/>
                    <a:pt x="470" y="409"/>
                    <a:pt x="444" y="391"/>
                  </a:cubicBezTo>
                  <a:cubicBezTo>
                    <a:pt x="418" y="374"/>
                    <a:pt x="391" y="360"/>
                    <a:pt x="362" y="349"/>
                  </a:cubicBezTo>
                  <a:cubicBezTo>
                    <a:pt x="332" y="338"/>
                    <a:pt x="305" y="327"/>
                    <a:pt x="279" y="316"/>
                  </a:cubicBezTo>
                  <a:cubicBezTo>
                    <a:pt x="254" y="305"/>
                    <a:pt x="233" y="292"/>
                    <a:pt x="216" y="276"/>
                  </a:cubicBezTo>
                  <a:cubicBezTo>
                    <a:pt x="199" y="261"/>
                    <a:pt x="191" y="239"/>
                    <a:pt x="191" y="210"/>
                  </a:cubicBezTo>
                  <a:cubicBezTo>
                    <a:pt x="191" y="153"/>
                    <a:pt x="216" y="125"/>
                    <a:pt x="266" y="125"/>
                  </a:cubicBezTo>
                  <a:cubicBezTo>
                    <a:pt x="292" y="125"/>
                    <a:pt x="311" y="134"/>
                    <a:pt x="322" y="153"/>
                  </a:cubicBezTo>
                  <a:cubicBezTo>
                    <a:pt x="333" y="170"/>
                    <a:pt x="338" y="197"/>
                    <a:pt x="338" y="236"/>
                  </a:cubicBezTo>
                  <a:cubicBezTo>
                    <a:pt x="518" y="236"/>
                    <a:pt x="518" y="236"/>
                    <a:pt x="518" y="236"/>
                  </a:cubicBezTo>
                  <a:cubicBezTo>
                    <a:pt x="518" y="217"/>
                    <a:pt x="518" y="217"/>
                    <a:pt x="518" y="217"/>
                  </a:cubicBezTo>
                  <a:cubicBezTo>
                    <a:pt x="518" y="187"/>
                    <a:pt x="514" y="158"/>
                    <a:pt x="505" y="132"/>
                  </a:cubicBezTo>
                  <a:cubicBezTo>
                    <a:pt x="496" y="106"/>
                    <a:pt x="481" y="83"/>
                    <a:pt x="461" y="63"/>
                  </a:cubicBezTo>
                  <a:cubicBezTo>
                    <a:pt x="441" y="43"/>
                    <a:pt x="415" y="28"/>
                    <a:pt x="383" y="17"/>
                  </a:cubicBezTo>
                  <a:cubicBezTo>
                    <a:pt x="351" y="6"/>
                    <a:pt x="311" y="0"/>
                    <a:pt x="264" y="0"/>
                  </a:cubicBezTo>
                  <a:cubicBezTo>
                    <a:pt x="216" y="0"/>
                    <a:pt x="176" y="7"/>
                    <a:pt x="143" y="19"/>
                  </a:cubicBezTo>
                  <a:cubicBezTo>
                    <a:pt x="110" y="32"/>
                    <a:pt x="83" y="49"/>
                    <a:pt x="62" y="70"/>
                  </a:cubicBezTo>
                  <a:cubicBezTo>
                    <a:pt x="41" y="91"/>
                    <a:pt x="26" y="116"/>
                    <a:pt x="17" y="144"/>
                  </a:cubicBezTo>
                  <a:cubicBezTo>
                    <a:pt x="9" y="172"/>
                    <a:pt x="4" y="202"/>
                    <a:pt x="4" y="234"/>
                  </a:cubicBezTo>
                  <a:cubicBezTo>
                    <a:pt x="4" y="283"/>
                    <a:pt x="12" y="323"/>
                    <a:pt x="29" y="353"/>
                  </a:cubicBezTo>
                  <a:cubicBezTo>
                    <a:pt x="46" y="382"/>
                    <a:pt x="67" y="406"/>
                    <a:pt x="93" y="425"/>
                  </a:cubicBezTo>
                  <a:cubicBezTo>
                    <a:pt x="118" y="443"/>
                    <a:pt x="146" y="457"/>
                    <a:pt x="175" y="467"/>
                  </a:cubicBezTo>
                  <a:cubicBezTo>
                    <a:pt x="204" y="478"/>
                    <a:pt x="232" y="489"/>
                    <a:pt x="257" y="500"/>
                  </a:cubicBezTo>
                  <a:cubicBezTo>
                    <a:pt x="283" y="511"/>
                    <a:pt x="304" y="524"/>
                    <a:pt x="321" y="540"/>
                  </a:cubicBezTo>
                  <a:cubicBezTo>
                    <a:pt x="337" y="556"/>
                    <a:pt x="346" y="578"/>
                    <a:pt x="346" y="606"/>
                  </a:cubicBezTo>
                  <a:cubicBezTo>
                    <a:pt x="346" y="618"/>
                    <a:pt x="344" y="629"/>
                    <a:pt x="342" y="640"/>
                  </a:cubicBezTo>
                  <a:cubicBezTo>
                    <a:pt x="339" y="652"/>
                    <a:pt x="334" y="662"/>
                    <a:pt x="328" y="671"/>
                  </a:cubicBezTo>
                  <a:cubicBezTo>
                    <a:pt x="321" y="680"/>
                    <a:pt x="312" y="687"/>
                    <a:pt x="302" y="693"/>
                  </a:cubicBezTo>
                  <a:cubicBezTo>
                    <a:pt x="291" y="698"/>
                    <a:pt x="277" y="701"/>
                    <a:pt x="261" y="701"/>
                  </a:cubicBezTo>
                  <a:cubicBezTo>
                    <a:pt x="228" y="701"/>
                    <a:pt x="207" y="691"/>
                    <a:pt x="196" y="671"/>
                  </a:cubicBezTo>
                  <a:cubicBezTo>
                    <a:pt x="185" y="651"/>
                    <a:pt x="180" y="626"/>
                    <a:pt x="180" y="595"/>
                  </a:cubicBezTo>
                  <a:cubicBezTo>
                    <a:pt x="180" y="567"/>
                    <a:pt x="180" y="567"/>
                    <a:pt x="180" y="567"/>
                  </a:cubicBezTo>
                  <a:cubicBezTo>
                    <a:pt x="0" y="567"/>
                    <a:pt x="0" y="567"/>
                    <a:pt x="0" y="567"/>
                  </a:cubicBezTo>
                  <a:cubicBezTo>
                    <a:pt x="0" y="619"/>
                    <a:pt x="0" y="619"/>
                    <a:pt x="0" y="619"/>
                  </a:cubicBezTo>
                  <a:cubicBezTo>
                    <a:pt x="0" y="660"/>
                    <a:pt x="7" y="694"/>
                    <a:pt x="21" y="721"/>
                  </a:cubicBezTo>
                  <a:cubicBezTo>
                    <a:pt x="36" y="748"/>
                    <a:pt x="55" y="769"/>
                    <a:pt x="79" y="784"/>
                  </a:cubicBezTo>
                  <a:cubicBezTo>
                    <a:pt x="103" y="800"/>
                    <a:pt x="131" y="811"/>
                    <a:pt x="163" y="817"/>
                  </a:cubicBezTo>
                  <a:cubicBezTo>
                    <a:pt x="194" y="823"/>
                    <a:pt x="227" y="826"/>
                    <a:pt x="261" y="826"/>
                  </a:cubicBezTo>
                  <a:cubicBezTo>
                    <a:pt x="304" y="826"/>
                    <a:pt x="342" y="821"/>
                    <a:pt x="376" y="812"/>
                  </a:cubicBezTo>
                  <a:cubicBezTo>
                    <a:pt x="409" y="802"/>
                    <a:pt x="437" y="788"/>
                    <a:pt x="461" y="767"/>
                  </a:cubicBezTo>
                  <a:cubicBezTo>
                    <a:pt x="484" y="747"/>
                    <a:pt x="502" y="721"/>
                    <a:pt x="514" y="689"/>
                  </a:cubicBezTo>
                  <a:cubicBezTo>
                    <a:pt x="526" y="657"/>
                    <a:pt x="532" y="618"/>
                    <a:pt x="532" y="573"/>
                  </a:cubicBezTo>
                  <a:cubicBezTo>
                    <a:pt x="532" y="526"/>
                    <a:pt x="524" y="489"/>
                    <a:pt x="507" y="460"/>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6" name="Freeform 11">
              <a:extLst>
                <a:ext uri="{FF2B5EF4-FFF2-40B4-BE49-F238E27FC236}">
                  <a16:creationId xmlns:a16="http://schemas.microsoft.com/office/drawing/2014/main" id="{69EC0045-2B63-4E60-B99B-C60D8BEA5A8A}"/>
                </a:ext>
              </a:extLst>
            </p:cNvPr>
            <p:cNvSpPr>
              <a:spLocks/>
            </p:cNvSpPr>
            <p:nvPr/>
          </p:nvSpPr>
          <p:spPr bwMode="auto">
            <a:xfrm>
              <a:off x="4517" y="165"/>
              <a:ext cx="40" cy="67"/>
            </a:xfrm>
            <a:custGeom>
              <a:avLst/>
              <a:gdLst>
                <a:gd name="T0" fmla="*/ 40 w 40"/>
                <a:gd name="T1" fmla="*/ 55 h 67"/>
                <a:gd name="T2" fmla="*/ 16 w 40"/>
                <a:gd name="T3" fmla="*/ 55 h 67"/>
                <a:gd name="T4" fmla="*/ 16 w 40"/>
                <a:gd name="T5" fmla="*/ 39 h 67"/>
                <a:gd name="T6" fmla="*/ 38 w 40"/>
                <a:gd name="T7" fmla="*/ 39 h 67"/>
                <a:gd name="T8" fmla="*/ 38 w 40"/>
                <a:gd name="T9" fmla="*/ 26 h 67"/>
                <a:gd name="T10" fmla="*/ 16 w 40"/>
                <a:gd name="T11" fmla="*/ 26 h 67"/>
                <a:gd name="T12" fmla="*/ 16 w 40"/>
                <a:gd name="T13" fmla="*/ 13 h 67"/>
                <a:gd name="T14" fmla="*/ 39 w 40"/>
                <a:gd name="T15" fmla="*/ 13 h 67"/>
                <a:gd name="T16" fmla="*/ 39 w 40"/>
                <a:gd name="T17" fmla="*/ 0 h 67"/>
                <a:gd name="T18" fmla="*/ 0 w 40"/>
                <a:gd name="T19" fmla="*/ 0 h 67"/>
                <a:gd name="T20" fmla="*/ 0 w 40"/>
                <a:gd name="T21" fmla="*/ 67 h 67"/>
                <a:gd name="T22" fmla="*/ 40 w 40"/>
                <a:gd name="T23" fmla="*/ 67 h 67"/>
                <a:gd name="T24" fmla="*/ 40 w 40"/>
                <a:gd name="T25"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7">
                  <a:moveTo>
                    <a:pt x="40" y="55"/>
                  </a:moveTo>
                  <a:lnTo>
                    <a:pt x="16" y="55"/>
                  </a:lnTo>
                  <a:lnTo>
                    <a:pt x="16" y="39"/>
                  </a:lnTo>
                  <a:lnTo>
                    <a:pt x="38" y="39"/>
                  </a:lnTo>
                  <a:lnTo>
                    <a:pt x="38" y="26"/>
                  </a:lnTo>
                  <a:lnTo>
                    <a:pt x="16" y="26"/>
                  </a:lnTo>
                  <a:lnTo>
                    <a:pt x="16" y="13"/>
                  </a:lnTo>
                  <a:lnTo>
                    <a:pt x="39" y="13"/>
                  </a:lnTo>
                  <a:lnTo>
                    <a:pt x="39" y="0"/>
                  </a:lnTo>
                  <a:lnTo>
                    <a:pt x="0" y="0"/>
                  </a:lnTo>
                  <a:lnTo>
                    <a:pt x="0" y="67"/>
                  </a:lnTo>
                  <a:lnTo>
                    <a:pt x="40" y="67"/>
                  </a:lnTo>
                  <a:lnTo>
                    <a:pt x="40" y="55"/>
                  </a:ln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7" name="Freeform 12">
              <a:extLst>
                <a:ext uri="{FF2B5EF4-FFF2-40B4-BE49-F238E27FC236}">
                  <a16:creationId xmlns:a16="http://schemas.microsoft.com/office/drawing/2014/main" id="{19A8C517-4526-4497-9483-2B799EFF1FB4}"/>
                </a:ext>
              </a:extLst>
            </p:cNvPr>
            <p:cNvSpPr>
              <a:spLocks noEditPoints="1"/>
            </p:cNvSpPr>
            <p:nvPr/>
          </p:nvSpPr>
          <p:spPr bwMode="auto">
            <a:xfrm>
              <a:off x="4454" y="165"/>
              <a:ext cx="46" cy="67"/>
            </a:xfrm>
            <a:custGeom>
              <a:avLst/>
              <a:gdLst>
                <a:gd name="T0" fmla="*/ 396 w 540"/>
                <a:gd name="T1" fmla="*/ 19 h 794"/>
                <a:gd name="T2" fmla="*/ 277 w 540"/>
                <a:gd name="T3" fmla="*/ 0 h 794"/>
                <a:gd name="T4" fmla="*/ 0 w 540"/>
                <a:gd name="T5" fmla="*/ 0 h 794"/>
                <a:gd name="T6" fmla="*/ 0 w 540"/>
                <a:gd name="T7" fmla="*/ 794 h 794"/>
                <a:gd name="T8" fmla="*/ 258 w 540"/>
                <a:gd name="T9" fmla="*/ 794 h 794"/>
                <a:gd name="T10" fmla="*/ 406 w 540"/>
                <a:gd name="T11" fmla="*/ 768 h 794"/>
                <a:gd name="T12" fmla="*/ 491 w 540"/>
                <a:gd name="T13" fmla="*/ 691 h 794"/>
                <a:gd name="T14" fmla="*/ 531 w 540"/>
                <a:gd name="T15" fmla="*/ 559 h 794"/>
                <a:gd name="T16" fmla="*/ 540 w 540"/>
                <a:gd name="T17" fmla="*/ 371 h 794"/>
                <a:gd name="T18" fmla="*/ 525 w 540"/>
                <a:gd name="T19" fmla="*/ 197 h 794"/>
                <a:gd name="T20" fmla="*/ 478 w 540"/>
                <a:gd name="T21" fmla="*/ 82 h 794"/>
                <a:gd name="T22" fmla="*/ 396 w 540"/>
                <a:gd name="T23" fmla="*/ 19 h 794"/>
                <a:gd name="T24" fmla="*/ 347 w 540"/>
                <a:gd name="T25" fmla="*/ 526 h 794"/>
                <a:gd name="T26" fmla="*/ 327 w 540"/>
                <a:gd name="T27" fmla="*/ 609 h 794"/>
                <a:gd name="T28" fmla="*/ 291 w 540"/>
                <a:gd name="T29" fmla="*/ 647 h 794"/>
                <a:gd name="T30" fmla="*/ 237 w 540"/>
                <a:gd name="T31" fmla="*/ 656 h 794"/>
                <a:gd name="T32" fmla="*/ 187 w 540"/>
                <a:gd name="T33" fmla="*/ 656 h 794"/>
                <a:gd name="T34" fmla="*/ 187 w 540"/>
                <a:gd name="T35" fmla="*/ 138 h 794"/>
                <a:gd name="T36" fmla="*/ 239 w 540"/>
                <a:gd name="T37" fmla="*/ 138 h 794"/>
                <a:gd name="T38" fmla="*/ 298 w 540"/>
                <a:gd name="T39" fmla="*/ 149 h 794"/>
                <a:gd name="T40" fmla="*/ 333 w 540"/>
                <a:gd name="T41" fmla="*/ 188 h 794"/>
                <a:gd name="T42" fmla="*/ 350 w 540"/>
                <a:gd name="T43" fmla="*/ 263 h 794"/>
                <a:gd name="T44" fmla="*/ 353 w 540"/>
                <a:gd name="T45" fmla="*/ 384 h 794"/>
                <a:gd name="T46" fmla="*/ 347 w 540"/>
                <a:gd name="T47" fmla="*/ 526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0" h="794">
                  <a:moveTo>
                    <a:pt x="396" y="19"/>
                  </a:moveTo>
                  <a:cubicBezTo>
                    <a:pt x="362" y="6"/>
                    <a:pt x="323" y="0"/>
                    <a:pt x="277" y="0"/>
                  </a:cubicBezTo>
                  <a:cubicBezTo>
                    <a:pt x="0" y="0"/>
                    <a:pt x="0" y="0"/>
                    <a:pt x="0" y="0"/>
                  </a:cubicBezTo>
                  <a:cubicBezTo>
                    <a:pt x="0" y="794"/>
                    <a:pt x="0" y="794"/>
                    <a:pt x="0" y="794"/>
                  </a:cubicBezTo>
                  <a:cubicBezTo>
                    <a:pt x="258" y="794"/>
                    <a:pt x="258" y="794"/>
                    <a:pt x="258" y="794"/>
                  </a:cubicBezTo>
                  <a:cubicBezTo>
                    <a:pt x="319" y="794"/>
                    <a:pt x="369" y="785"/>
                    <a:pt x="406" y="768"/>
                  </a:cubicBezTo>
                  <a:cubicBezTo>
                    <a:pt x="443" y="751"/>
                    <a:pt x="471" y="725"/>
                    <a:pt x="491" y="691"/>
                  </a:cubicBezTo>
                  <a:cubicBezTo>
                    <a:pt x="511" y="656"/>
                    <a:pt x="525" y="612"/>
                    <a:pt x="531" y="559"/>
                  </a:cubicBezTo>
                  <a:cubicBezTo>
                    <a:pt x="537" y="506"/>
                    <a:pt x="540" y="443"/>
                    <a:pt x="540" y="371"/>
                  </a:cubicBezTo>
                  <a:cubicBezTo>
                    <a:pt x="540" y="302"/>
                    <a:pt x="535" y="244"/>
                    <a:pt x="525" y="197"/>
                  </a:cubicBezTo>
                  <a:cubicBezTo>
                    <a:pt x="515" y="149"/>
                    <a:pt x="499" y="111"/>
                    <a:pt x="478" y="82"/>
                  </a:cubicBezTo>
                  <a:cubicBezTo>
                    <a:pt x="456" y="53"/>
                    <a:pt x="429" y="32"/>
                    <a:pt x="396" y="19"/>
                  </a:cubicBezTo>
                  <a:close/>
                  <a:moveTo>
                    <a:pt x="347" y="526"/>
                  </a:moveTo>
                  <a:cubicBezTo>
                    <a:pt x="343" y="562"/>
                    <a:pt x="337" y="590"/>
                    <a:pt x="327" y="609"/>
                  </a:cubicBezTo>
                  <a:cubicBezTo>
                    <a:pt x="318" y="629"/>
                    <a:pt x="306" y="641"/>
                    <a:pt x="291" y="647"/>
                  </a:cubicBezTo>
                  <a:cubicBezTo>
                    <a:pt x="276" y="653"/>
                    <a:pt x="258" y="656"/>
                    <a:pt x="237" y="656"/>
                  </a:cubicBezTo>
                  <a:cubicBezTo>
                    <a:pt x="187" y="656"/>
                    <a:pt x="187" y="656"/>
                    <a:pt x="187" y="656"/>
                  </a:cubicBezTo>
                  <a:cubicBezTo>
                    <a:pt x="187" y="138"/>
                    <a:pt x="187" y="138"/>
                    <a:pt x="187" y="138"/>
                  </a:cubicBezTo>
                  <a:cubicBezTo>
                    <a:pt x="239" y="138"/>
                    <a:pt x="239" y="138"/>
                    <a:pt x="239" y="138"/>
                  </a:cubicBezTo>
                  <a:cubicBezTo>
                    <a:pt x="263" y="138"/>
                    <a:pt x="283" y="141"/>
                    <a:pt x="298" y="149"/>
                  </a:cubicBezTo>
                  <a:cubicBezTo>
                    <a:pt x="314" y="156"/>
                    <a:pt x="325" y="169"/>
                    <a:pt x="333" y="188"/>
                  </a:cubicBezTo>
                  <a:cubicBezTo>
                    <a:pt x="342" y="206"/>
                    <a:pt x="347" y="232"/>
                    <a:pt x="350" y="263"/>
                  </a:cubicBezTo>
                  <a:cubicBezTo>
                    <a:pt x="352" y="295"/>
                    <a:pt x="353" y="335"/>
                    <a:pt x="353" y="384"/>
                  </a:cubicBezTo>
                  <a:cubicBezTo>
                    <a:pt x="353" y="443"/>
                    <a:pt x="351" y="490"/>
                    <a:pt x="347" y="526"/>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8" name="Freeform 13">
              <a:extLst>
                <a:ext uri="{FF2B5EF4-FFF2-40B4-BE49-F238E27FC236}">
                  <a16:creationId xmlns:a16="http://schemas.microsoft.com/office/drawing/2014/main" id="{7E004A0D-451C-4791-97D0-ADFB6BE4968B}"/>
                </a:ext>
              </a:extLst>
            </p:cNvPr>
            <p:cNvSpPr>
              <a:spLocks/>
            </p:cNvSpPr>
            <p:nvPr/>
          </p:nvSpPr>
          <p:spPr bwMode="auto">
            <a:xfrm>
              <a:off x="4432" y="82"/>
              <a:ext cx="79" cy="73"/>
            </a:xfrm>
            <a:custGeom>
              <a:avLst/>
              <a:gdLst>
                <a:gd name="T0" fmla="*/ 360 w 926"/>
                <a:gd name="T1" fmla="*/ 711 h 858"/>
                <a:gd name="T2" fmla="*/ 586 w 926"/>
                <a:gd name="T3" fmla="*/ 626 h 858"/>
                <a:gd name="T4" fmla="*/ 836 w 926"/>
                <a:gd name="T5" fmla="*/ 839 h 858"/>
                <a:gd name="T6" fmla="*/ 907 w 926"/>
                <a:gd name="T7" fmla="*/ 834 h 858"/>
                <a:gd name="T8" fmla="*/ 902 w 926"/>
                <a:gd name="T9" fmla="*/ 762 h 858"/>
                <a:gd name="T10" fmla="*/ 654 w 926"/>
                <a:gd name="T11" fmla="*/ 550 h 858"/>
                <a:gd name="T12" fmla="*/ 711 w 926"/>
                <a:gd name="T13" fmla="*/ 353 h 858"/>
                <a:gd name="T14" fmla="*/ 354 w 926"/>
                <a:gd name="T15" fmla="*/ 2 h 858"/>
                <a:gd name="T16" fmla="*/ 2 w 926"/>
                <a:gd name="T17" fmla="*/ 359 h 858"/>
                <a:gd name="T18" fmla="*/ 360 w 926"/>
                <a:gd name="T19" fmla="*/ 7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6" h="858">
                  <a:moveTo>
                    <a:pt x="360" y="711"/>
                  </a:moveTo>
                  <a:cubicBezTo>
                    <a:pt x="446" y="710"/>
                    <a:pt x="525" y="678"/>
                    <a:pt x="586" y="626"/>
                  </a:cubicBezTo>
                  <a:cubicBezTo>
                    <a:pt x="836" y="839"/>
                    <a:pt x="836" y="839"/>
                    <a:pt x="836" y="839"/>
                  </a:cubicBezTo>
                  <a:cubicBezTo>
                    <a:pt x="857" y="858"/>
                    <a:pt x="889" y="855"/>
                    <a:pt x="907" y="834"/>
                  </a:cubicBezTo>
                  <a:cubicBezTo>
                    <a:pt x="926" y="812"/>
                    <a:pt x="923" y="780"/>
                    <a:pt x="902" y="762"/>
                  </a:cubicBezTo>
                  <a:cubicBezTo>
                    <a:pt x="654" y="550"/>
                    <a:pt x="654" y="550"/>
                    <a:pt x="654" y="550"/>
                  </a:cubicBezTo>
                  <a:cubicBezTo>
                    <a:pt x="691" y="494"/>
                    <a:pt x="712" y="426"/>
                    <a:pt x="711" y="353"/>
                  </a:cubicBezTo>
                  <a:cubicBezTo>
                    <a:pt x="710" y="157"/>
                    <a:pt x="549" y="0"/>
                    <a:pt x="354" y="2"/>
                  </a:cubicBezTo>
                  <a:cubicBezTo>
                    <a:pt x="158" y="3"/>
                    <a:pt x="0" y="163"/>
                    <a:pt x="2" y="359"/>
                  </a:cubicBezTo>
                  <a:cubicBezTo>
                    <a:pt x="4" y="555"/>
                    <a:pt x="164" y="712"/>
                    <a:pt x="360" y="711"/>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9" name="Freeform 14">
              <a:extLst>
                <a:ext uri="{FF2B5EF4-FFF2-40B4-BE49-F238E27FC236}">
                  <a16:creationId xmlns:a16="http://schemas.microsoft.com/office/drawing/2014/main" id="{A8AFBAA7-D7D5-40DC-9179-683948C50EC8}"/>
                </a:ext>
              </a:extLst>
            </p:cNvPr>
            <p:cNvSpPr>
              <a:spLocks/>
            </p:cNvSpPr>
            <p:nvPr/>
          </p:nvSpPr>
          <p:spPr bwMode="auto">
            <a:xfrm>
              <a:off x="4440" y="244"/>
              <a:ext cx="71" cy="62"/>
            </a:xfrm>
            <a:custGeom>
              <a:avLst/>
              <a:gdLst>
                <a:gd name="T0" fmla="*/ 781 w 838"/>
                <a:gd name="T1" fmla="*/ 0 h 739"/>
                <a:gd name="T2" fmla="*/ 748 w 838"/>
                <a:gd name="T3" fmla="*/ 12 h 739"/>
                <a:gd name="T4" fmla="*/ 327 w 838"/>
                <a:gd name="T5" fmla="*/ 372 h 739"/>
                <a:gd name="T6" fmla="*/ 200 w 838"/>
                <a:gd name="T7" fmla="*/ 331 h 739"/>
                <a:gd name="T8" fmla="*/ 3 w 838"/>
                <a:gd name="T9" fmla="*/ 539 h 739"/>
                <a:gd name="T10" fmla="*/ 211 w 838"/>
                <a:gd name="T11" fmla="*/ 736 h 739"/>
                <a:gd name="T12" fmla="*/ 408 w 838"/>
                <a:gd name="T13" fmla="*/ 529 h 739"/>
                <a:gd name="T14" fmla="*/ 391 w 838"/>
                <a:gd name="T15" fmla="*/ 451 h 739"/>
                <a:gd name="T16" fmla="*/ 814 w 838"/>
                <a:gd name="T17" fmla="*/ 89 h 739"/>
                <a:gd name="T18" fmla="*/ 820 w 838"/>
                <a:gd name="T19" fmla="*/ 17 h 739"/>
                <a:gd name="T20" fmla="*/ 781 w 838"/>
                <a:gd name="T21"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8" h="739">
                  <a:moveTo>
                    <a:pt x="781" y="0"/>
                  </a:moveTo>
                  <a:cubicBezTo>
                    <a:pt x="770" y="0"/>
                    <a:pt x="758" y="4"/>
                    <a:pt x="748" y="12"/>
                  </a:cubicBezTo>
                  <a:cubicBezTo>
                    <a:pt x="327" y="372"/>
                    <a:pt x="327" y="372"/>
                    <a:pt x="327" y="372"/>
                  </a:cubicBezTo>
                  <a:cubicBezTo>
                    <a:pt x="292" y="345"/>
                    <a:pt x="248" y="330"/>
                    <a:pt x="200" y="331"/>
                  </a:cubicBezTo>
                  <a:cubicBezTo>
                    <a:pt x="88" y="334"/>
                    <a:pt x="0" y="427"/>
                    <a:pt x="3" y="539"/>
                  </a:cubicBezTo>
                  <a:cubicBezTo>
                    <a:pt x="6" y="651"/>
                    <a:pt x="99" y="739"/>
                    <a:pt x="211" y="736"/>
                  </a:cubicBezTo>
                  <a:cubicBezTo>
                    <a:pt x="323" y="734"/>
                    <a:pt x="411" y="640"/>
                    <a:pt x="408" y="529"/>
                  </a:cubicBezTo>
                  <a:cubicBezTo>
                    <a:pt x="407" y="501"/>
                    <a:pt x="401" y="475"/>
                    <a:pt x="391" y="451"/>
                  </a:cubicBezTo>
                  <a:cubicBezTo>
                    <a:pt x="814" y="89"/>
                    <a:pt x="814" y="89"/>
                    <a:pt x="814" y="89"/>
                  </a:cubicBezTo>
                  <a:cubicBezTo>
                    <a:pt x="836" y="71"/>
                    <a:pt x="838" y="39"/>
                    <a:pt x="820" y="17"/>
                  </a:cubicBezTo>
                  <a:cubicBezTo>
                    <a:pt x="810" y="6"/>
                    <a:pt x="796" y="0"/>
                    <a:pt x="781" y="0"/>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Freeform 15">
              <a:extLst>
                <a:ext uri="{FF2B5EF4-FFF2-40B4-BE49-F238E27FC236}">
                  <a16:creationId xmlns:a16="http://schemas.microsoft.com/office/drawing/2014/main" id="{831E587A-E9F4-484F-BF2A-EC6C1F504BB4}"/>
                </a:ext>
              </a:extLst>
            </p:cNvPr>
            <p:cNvSpPr>
              <a:spLocks/>
            </p:cNvSpPr>
            <p:nvPr/>
          </p:nvSpPr>
          <p:spPr bwMode="auto">
            <a:xfrm>
              <a:off x="4522" y="244"/>
              <a:ext cx="84" cy="118"/>
            </a:xfrm>
            <a:custGeom>
              <a:avLst/>
              <a:gdLst>
                <a:gd name="T0" fmla="*/ 546 w 990"/>
                <a:gd name="T1" fmla="*/ 403 h 1392"/>
                <a:gd name="T2" fmla="*/ 546 w 990"/>
                <a:gd name="T3" fmla="*/ 50 h 1392"/>
                <a:gd name="T4" fmla="*/ 495 w 990"/>
                <a:gd name="T5" fmla="*/ 0 h 1392"/>
                <a:gd name="T6" fmla="*/ 444 w 990"/>
                <a:gd name="T7" fmla="*/ 50 h 1392"/>
                <a:gd name="T8" fmla="*/ 444 w 990"/>
                <a:gd name="T9" fmla="*/ 403 h 1392"/>
                <a:gd name="T10" fmla="*/ 0 w 990"/>
                <a:gd name="T11" fmla="*/ 896 h 1392"/>
                <a:gd name="T12" fmla="*/ 495 w 990"/>
                <a:gd name="T13" fmla="*/ 1392 h 1392"/>
                <a:gd name="T14" fmla="*/ 990 w 990"/>
                <a:gd name="T15" fmla="*/ 896 h 1392"/>
                <a:gd name="T16" fmla="*/ 546 w 990"/>
                <a:gd name="T17" fmla="*/ 403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0" h="1392">
                  <a:moveTo>
                    <a:pt x="546" y="403"/>
                  </a:moveTo>
                  <a:cubicBezTo>
                    <a:pt x="546" y="50"/>
                    <a:pt x="546" y="50"/>
                    <a:pt x="546" y="50"/>
                  </a:cubicBezTo>
                  <a:cubicBezTo>
                    <a:pt x="546" y="22"/>
                    <a:pt x="523" y="0"/>
                    <a:pt x="495" y="0"/>
                  </a:cubicBezTo>
                  <a:cubicBezTo>
                    <a:pt x="467" y="0"/>
                    <a:pt x="444" y="22"/>
                    <a:pt x="444" y="50"/>
                  </a:cubicBezTo>
                  <a:cubicBezTo>
                    <a:pt x="444" y="403"/>
                    <a:pt x="444" y="403"/>
                    <a:pt x="444" y="403"/>
                  </a:cubicBezTo>
                  <a:cubicBezTo>
                    <a:pt x="194" y="429"/>
                    <a:pt x="0" y="640"/>
                    <a:pt x="0" y="896"/>
                  </a:cubicBezTo>
                  <a:cubicBezTo>
                    <a:pt x="0" y="1170"/>
                    <a:pt x="221" y="1392"/>
                    <a:pt x="495" y="1392"/>
                  </a:cubicBezTo>
                  <a:cubicBezTo>
                    <a:pt x="769" y="1392"/>
                    <a:pt x="990" y="1170"/>
                    <a:pt x="990" y="896"/>
                  </a:cubicBezTo>
                  <a:cubicBezTo>
                    <a:pt x="990" y="640"/>
                    <a:pt x="796" y="429"/>
                    <a:pt x="546" y="403"/>
                  </a:cubicBezTo>
                  <a:close/>
                </a:path>
              </a:pathLst>
            </a:custGeom>
            <a:solidFill>
              <a:srgbClr val="009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Freeform 16">
              <a:extLst>
                <a:ext uri="{FF2B5EF4-FFF2-40B4-BE49-F238E27FC236}">
                  <a16:creationId xmlns:a16="http://schemas.microsoft.com/office/drawing/2014/main" id="{BEA193C4-F197-4430-BCC1-00259C32AB2F}"/>
                </a:ext>
              </a:extLst>
            </p:cNvPr>
            <p:cNvSpPr>
              <a:spLocks/>
            </p:cNvSpPr>
            <p:nvPr/>
          </p:nvSpPr>
          <p:spPr bwMode="auto">
            <a:xfrm>
              <a:off x="4675" y="217"/>
              <a:ext cx="17" cy="16"/>
            </a:xfrm>
            <a:custGeom>
              <a:avLst/>
              <a:gdLst>
                <a:gd name="T0" fmla="*/ 28 w 195"/>
                <a:gd name="T1" fmla="*/ 167 h 195"/>
                <a:gd name="T2" fmla="*/ 97 w 195"/>
                <a:gd name="T3" fmla="*/ 195 h 195"/>
                <a:gd name="T4" fmla="*/ 167 w 195"/>
                <a:gd name="T5" fmla="*/ 167 h 195"/>
                <a:gd name="T6" fmla="*/ 195 w 195"/>
                <a:gd name="T7" fmla="*/ 97 h 195"/>
                <a:gd name="T8" fmla="*/ 167 w 195"/>
                <a:gd name="T9" fmla="*/ 28 h 195"/>
                <a:gd name="T10" fmla="*/ 97 w 195"/>
                <a:gd name="T11" fmla="*/ 0 h 195"/>
                <a:gd name="T12" fmla="*/ 28 w 195"/>
                <a:gd name="T13" fmla="*/ 28 h 195"/>
                <a:gd name="T14" fmla="*/ 0 w 195"/>
                <a:gd name="T15" fmla="*/ 97 h 195"/>
                <a:gd name="T16" fmla="*/ 28 w 195"/>
                <a:gd name="T17"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28" y="167"/>
                  </a:moveTo>
                  <a:cubicBezTo>
                    <a:pt x="47" y="186"/>
                    <a:pt x="70" y="195"/>
                    <a:pt x="97" y="195"/>
                  </a:cubicBezTo>
                  <a:cubicBezTo>
                    <a:pt x="125" y="195"/>
                    <a:pt x="148" y="186"/>
                    <a:pt x="167" y="167"/>
                  </a:cubicBezTo>
                  <a:cubicBezTo>
                    <a:pt x="185" y="148"/>
                    <a:pt x="195" y="125"/>
                    <a:pt x="195" y="97"/>
                  </a:cubicBezTo>
                  <a:cubicBezTo>
                    <a:pt x="195" y="70"/>
                    <a:pt x="185" y="47"/>
                    <a:pt x="167" y="28"/>
                  </a:cubicBezTo>
                  <a:cubicBezTo>
                    <a:pt x="148" y="9"/>
                    <a:pt x="125" y="0"/>
                    <a:pt x="97" y="0"/>
                  </a:cubicBezTo>
                  <a:cubicBezTo>
                    <a:pt x="70" y="0"/>
                    <a:pt x="47" y="9"/>
                    <a:pt x="28" y="28"/>
                  </a:cubicBezTo>
                  <a:cubicBezTo>
                    <a:pt x="9" y="47"/>
                    <a:pt x="0" y="70"/>
                    <a:pt x="0" y="97"/>
                  </a:cubicBezTo>
                  <a:cubicBezTo>
                    <a:pt x="0" y="125"/>
                    <a:pt x="9" y="148"/>
                    <a:pt x="28" y="167"/>
                  </a:cubicBezTo>
                </a:path>
              </a:pathLst>
            </a:custGeom>
            <a:solidFill>
              <a:srgbClr val="F18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2" name="TextBox 41">
            <a:extLst>
              <a:ext uri="{FF2B5EF4-FFF2-40B4-BE49-F238E27FC236}">
                <a16:creationId xmlns:a16="http://schemas.microsoft.com/office/drawing/2014/main" id="{F1D0CF4B-67D6-4A34-AF1D-BEFFAB9631B8}"/>
              </a:ext>
            </a:extLst>
          </p:cNvPr>
          <p:cNvSpPr txBox="1"/>
          <p:nvPr/>
        </p:nvSpPr>
        <p:spPr>
          <a:xfrm>
            <a:off x="7824192" y="2420888"/>
            <a:ext cx="3948517" cy="3139321"/>
          </a:xfrm>
          <a:prstGeom prst="rect">
            <a:avLst/>
          </a:prstGeom>
          <a:noFill/>
        </p:spPr>
        <p:txBody>
          <a:bodyPr wrap="none" rtlCol="0">
            <a:spAutoFit/>
          </a:bodyPr>
          <a:lstStyle/>
          <a:p>
            <a:pPr marL="285750" indent="-285750">
              <a:buFont typeface="Arial" panose="020B0604020202020204" pitchFamily="34" charset="0"/>
              <a:buChar char="•"/>
            </a:pPr>
            <a:r>
              <a:rPr lang="en-US" dirty="0"/>
              <a:t>Fundamental research</a:t>
            </a:r>
          </a:p>
          <a:p>
            <a:pPr marL="285750" indent="-285750">
              <a:buFont typeface="Arial" panose="020B0604020202020204" pitchFamily="34" charset="0"/>
              <a:buChar char="•"/>
            </a:pPr>
            <a:r>
              <a:rPr lang="en-US" dirty="0"/>
              <a:t>Detector for gravitational waves</a:t>
            </a:r>
          </a:p>
          <a:p>
            <a:pPr marL="285750" indent="-285750">
              <a:buFont typeface="Arial" panose="020B0604020202020204" pitchFamily="34" charset="0"/>
              <a:buChar char="•"/>
            </a:pPr>
            <a:endParaRPr lang="en-US" dirty="0"/>
          </a:p>
          <a:p>
            <a:pPr marL="742950" lvl="1" indent="-285750">
              <a:buFont typeface="Courier New" panose="02070309020205020404" pitchFamily="49" charset="0"/>
              <a:buChar char="o"/>
            </a:pPr>
            <a:r>
              <a:rPr lang="en-US" dirty="0"/>
              <a:t>Probe membrane movement </a:t>
            </a:r>
            <a:br>
              <a:rPr lang="en-US" dirty="0"/>
            </a:br>
            <a:r>
              <a:rPr lang="en-US" dirty="0"/>
              <a:t>at extreme precision inside </a:t>
            </a:r>
            <a:br>
              <a:rPr lang="en-US" dirty="0"/>
            </a:br>
            <a:r>
              <a:rPr lang="en-US" dirty="0"/>
              <a:t>optical cavity</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Application as pressure sensor of </a:t>
            </a:r>
            <a:br>
              <a:rPr lang="en-US" dirty="0"/>
            </a:br>
            <a:r>
              <a:rPr lang="en-US" dirty="0"/>
              <a:t>unprecedented precision </a:t>
            </a:r>
            <a:br>
              <a:rPr lang="en-US" dirty="0"/>
            </a:br>
            <a:r>
              <a:rPr lang="en-US" dirty="0"/>
              <a:t>(10 decades range)</a:t>
            </a:r>
          </a:p>
          <a:p>
            <a:pPr marL="285750" indent="-285750">
              <a:buFont typeface="Arial" panose="020B0604020202020204" pitchFamily="34" charset="0"/>
              <a:buChar char="•"/>
            </a:pPr>
            <a:endParaRPr lang="en-US" dirty="0" err="1"/>
          </a:p>
        </p:txBody>
      </p:sp>
      <p:pic>
        <p:nvPicPr>
          <p:cNvPr id="43" name="Picture 42">
            <a:extLst>
              <a:ext uri="{FF2B5EF4-FFF2-40B4-BE49-F238E27FC236}">
                <a16:creationId xmlns:a16="http://schemas.microsoft.com/office/drawing/2014/main" id="{132C6D78-9E1C-4178-8D3D-1C36DC41D357}"/>
              </a:ext>
            </a:extLst>
          </p:cNvPr>
          <p:cNvPicPr>
            <a:picLocks noChangeAspect="1"/>
          </p:cNvPicPr>
          <p:nvPr/>
        </p:nvPicPr>
        <p:blipFill>
          <a:blip r:embed="rId10"/>
          <a:stretch>
            <a:fillRect/>
          </a:stretch>
        </p:blipFill>
        <p:spPr>
          <a:xfrm>
            <a:off x="5180736" y="5045412"/>
            <a:ext cx="852686" cy="471820"/>
          </a:xfrm>
          <a:prstGeom prst="rect">
            <a:avLst/>
          </a:prstGeom>
        </p:spPr>
      </p:pic>
      <p:sp>
        <p:nvSpPr>
          <p:cNvPr id="44" name="Footer Placeholder 43">
            <a:extLst>
              <a:ext uri="{FF2B5EF4-FFF2-40B4-BE49-F238E27FC236}">
                <a16:creationId xmlns:a16="http://schemas.microsoft.com/office/drawing/2014/main" id="{2706B4D3-7CAC-40ED-9E29-DDBF9A82CCC1}"/>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314366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03DC-B052-4FC2-BF2F-B2E7A7D9CA26}"/>
              </a:ext>
            </a:extLst>
          </p:cNvPr>
          <p:cNvSpPr>
            <a:spLocks noGrp="1"/>
          </p:cNvSpPr>
          <p:nvPr>
            <p:ph type="title"/>
          </p:nvPr>
        </p:nvSpPr>
        <p:spPr/>
        <p:txBody>
          <a:bodyPr/>
          <a:lstStyle/>
          <a:p>
            <a:r>
              <a:rPr lang="en-US" dirty="0"/>
              <a:t>Infrastructures</a:t>
            </a:r>
          </a:p>
        </p:txBody>
      </p:sp>
      <p:sp>
        <p:nvSpPr>
          <p:cNvPr id="3" name="Text Placeholder 2">
            <a:extLst>
              <a:ext uri="{FF2B5EF4-FFF2-40B4-BE49-F238E27FC236}">
                <a16:creationId xmlns:a16="http://schemas.microsoft.com/office/drawing/2014/main" id="{A3898586-C6AD-48D8-A27F-9B014D04F743}"/>
              </a:ext>
            </a:extLst>
          </p:cNvPr>
          <p:cNvSpPr>
            <a:spLocks noGrp="1"/>
          </p:cNvSpPr>
          <p:nvPr>
            <p:ph type="body" sz="quarter" idx="13"/>
          </p:nvPr>
        </p:nvSpPr>
        <p:spPr/>
        <p:txBody>
          <a:bodyPr/>
          <a:lstStyle/>
          <a:p>
            <a:r>
              <a:rPr lang="en-US" dirty="0"/>
              <a:t>Make things possible</a:t>
            </a:r>
          </a:p>
        </p:txBody>
      </p:sp>
      <p:pic>
        <p:nvPicPr>
          <p:cNvPr id="4" name="Picture 4" descr="DESY News: Detector Assembly Facility goes into operation - Deutsches  Elektronen-Synchrotron DESY">
            <a:extLst>
              <a:ext uri="{FF2B5EF4-FFF2-40B4-BE49-F238E27FC236}">
                <a16:creationId xmlns:a16="http://schemas.microsoft.com/office/drawing/2014/main" id="{0AA51F55-94DD-4A62-8AA9-A694FA591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38" y="1213543"/>
            <a:ext cx="8243650" cy="22092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EBF625-4937-46BD-B0F7-042952E2F414}"/>
              </a:ext>
            </a:extLst>
          </p:cNvPr>
          <p:cNvSpPr txBox="1"/>
          <p:nvPr/>
        </p:nvSpPr>
        <p:spPr>
          <a:xfrm>
            <a:off x="2495600" y="5090386"/>
            <a:ext cx="7801623" cy="1323439"/>
          </a:xfrm>
          <a:prstGeom prst="rect">
            <a:avLst/>
          </a:prstGeom>
          <a:noFill/>
        </p:spPr>
        <p:txBody>
          <a:bodyPr wrap="none" rtlCol="0">
            <a:spAutoFit/>
          </a:bodyPr>
          <a:lstStyle/>
          <a:p>
            <a:r>
              <a:rPr lang="en-US" sz="1600" dirty="0"/>
              <a:t>Detector development needs infrastructures</a:t>
            </a:r>
          </a:p>
          <a:p>
            <a:endParaRPr lang="en-US" sz="1600" dirty="0"/>
          </a:p>
          <a:p>
            <a:r>
              <a:rPr lang="en-US" sz="1600" dirty="0"/>
              <a:t>DESY provides a broad range of infrastructures which are relevant for detector R&amp;D</a:t>
            </a:r>
          </a:p>
          <a:p>
            <a:endParaRPr lang="en-US" sz="1600" dirty="0"/>
          </a:p>
          <a:p>
            <a:r>
              <a:rPr lang="en-US" sz="1600" dirty="0"/>
              <a:t>Detector assembly facility – test beam – work shops – technical support</a:t>
            </a:r>
          </a:p>
        </p:txBody>
      </p:sp>
      <p:pic>
        <p:nvPicPr>
          <p:cNvPr id="3074" name="Picture 2" descr="Testbeam and Telescopes (TBT)">
            <a:extLst>
              <a:ext uri="{FF2B5EF4-FFF2-40B4-BE49-F238E27FC236}">
                <a16:creationId xmlns:a16="http://schemas.microsoft.com/office/drawing/2014/main" id="{86F79E4A-F0C4-46D7-A522-A2223DD1B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10" y="1916832"/>
            <a:ext cx="7464152" cy="26688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78AA6E-1DF4-4A6F-92A7-901DE180E767}"/>
              </a:ext>
            </a:extLst>
          </p:cNvPr>
          <p:cNvSpPr txBox="1"/>
          <p:nvPr/>
        </p:nvSpPr>
        <p:spPr>
          <a:xfrm>
            <a:off x="10086624" y="1578278"/>
            <a:ext cx="1697388" cy="338554"/>
          </a:xfrm>
          <a:prstGeom prst="rect">
            <a:avLst/>
          </a:prstGeom>
          <a:noFill/>
        </p:spPr>
        <p:txBody>
          <a:bodyPr wrap="none" rtlCol="0">
            <a:spAutoFit/>
          </a:bodyPr>
          <a:lstStyle/>
          <a:p>
            <a:r>
              <a:rPr lang="en-US" sz="1600" dirty="0"/>
              <a:t>DESY test beam</a:t>
            </a:r>
          </a:p>
        </p:txBody>
      </p:sp>
      <p:sp>
        <p:nvSpPr>
          <p:cNvPr id="8" name="TextBox 7">
            <a:extLst>
              <a:ext uri="{FF2B5EF4-FFF2-40B4-BE49-F238E27FC236}">
                <a16:creationId xmlns:a16="http://schemas.microsoft.com/office/drawing/2014/main" id="{06A04858-6F89-4D43-858A-846453C37360}"/>
              </a:ext>
            </a:extLst>
          </p:cNvPr>
          <p:cNvSpPr txBox="1"/>
          <p:nvPr/>
        </p:nvSpPr>
        <p:spPr>
          <a:xfrm>
            <a:off x="375673" y="3435160"/>
            <a:ext cx="2510624" cy="338554"/>
          </a:xfrm>
          <a:prstGeom prst="rect">
            <a:avLst/>
          </a:prstGeom>
          <a:noFill/>
        </p:spPr>
        <p:txBody>
          <a:bodyPr wrap="none" rtlCol="0">
            <a:spAutoFit/>
          </a:bodyPr>
          <a:lstStyle/>
          <a:p>
            <a:r>
              <a:rPr lang="en-US" sz="1600" dirty="0"/>
              <a:t>Detector assembly facility</a:t>
            </a:r>
          </a:p>
        </p:txBody>
      </p:sp>
      <p:sp>
        <p:nvSpPr>
          <p:cNvPr id="7" name="Footer Placeholder 6">
            <a:extLst>
              <a:ext uri="{FF2B5EF4-FFF2-40B4-BE49-F238E27FC236}">
                <a16:creationId xmlns:a16="http://schemas.microsoft.com/office/drawing/2014/main" id="{764BC1A0-3571-4A29-87EC-DD5238BF573E}"/>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2116597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5437-A5DC-4057-962A-268F73ADF517}"/>
              </a:ext>
            </a:extLst>
          </p:cNvPr>
          <p:cNvSpPr>
            <a:spLocks noGrp="1"/>
          </p:cNvSpPr>
          <p:nvPr>
            <p:ph type="title"/>
          </p:nvPr>
        </p:nvSpPr>
        <p:spPr/>
        <p:txBody>
          <a:bodyPr/>
          <a:lstStyle/>
          <a:p>
            <a:r>
              <a:rPr lang="en-US" dirty="0"/>
              <a:t>Software</a:t>
            </a:r>
          </a:p>
        </p:txBody>
      </p:sp>
      <p:sp>
        <p:nvSpPr>
          <p:cNvPr id="3" name="Text Placeholder 2">
            <a:extLst>
              <a:ext uri="{FF2B5EF4-FFF2-40B4-BE49-F238E27FC236}">
                <a16:creationId xmlns:a16="http://schemas.microsoft.com/office/drawing/2014/main" id="{36471AC4-5A4E-4186-BB20-5B9F8EF91AC0}"/>
              </a:ext>
            </a:extLst>
          </p:cNvPr>
          <p:cNvSpPr>
            <a:spLocks noGrp="1"/>
          </p:cNvSpPr>
          <p:nvPr>
            <p:ph type="body" sz="quarter" idx="13"/>
          </p:nvPr>
        </p:nvSpPr>
        <p:spPr/>
        <p:txBody>
          <a:bodyPr/>
          <a:lstStyle/>
          <a:p>
            <a:r>
              <a:rPr lang="en-US" dirty="0"/>
              <a:t>Tools are infrastructures</a:t>
            </a:r>
          </a:p>
        </p:txBody>
      </p:sp>
      <p:pic>
        <p:nvPicPr>
          <p:cNvPr id="4" name="Picture 3">
            <a:extLst>
              <a:ext uri="{FF2B5EF4-FFF2-40B4-BE49-F238E27FC236}">
                <a16:creationId xmlns:a16="http://schemas.microsoft.com/office/drawing/2014/main" id="{A74B4AF3-79C9-4E21-85DE-2BF66E33C46C}"/>
              </a:ext>
            </a:extLst>
          </p:cNvPr>
          <p:cNvPicPr/>
          <p:nvPr/>
        </p:nvPicPr>
        <p:blipFill>
          <a:blip r:embed="rId2"/>
          <a:stretch/>
        </p:blipFill>
        <p:spPr>
          <a:xfrm>
            <a:off x="3215680" y="1484784"/>
            <a:ext cx="3024336" cy="4248472"/>
          </a:xfrm>
          <a:prstGeom prst="rect">
            <a:avLst/>
          </a:prstGeom>
          <a:ln w="0">
            <a:noFill/>
          </a:ln>
        </p:spPr>
      </p:pic>
      <p:sp>
        <p:nvSpPr>
          <p:cNvPr id="5" name="TextBox 4">
            <a:extLst>
              <a:ext uri="{FF2B5EF4-FFF2-40B4-BE49-F238E27FC236}">
                <a16:creationId xmlns:a16="http://schemas.microsoft.com/office/drawing/2014/main" id="{0270D228-386A-4554-B533-0A66902E2994}"/>
              </a:ext>
            </a:extLst>
          </p:cNvPr>
          <p:cNvSpPr txBox="1"/>
          <p:nvPr/>
        </p:nvSpPr>
        <p:spPr>
          <a:xfrm>
            <a:off x="407987" y="1916832"/>
            <a:ext cx="2948243" cy="2062103"/>
          </a:xfrm>
          <a:prstGeom prst="rect">
            <a:avLst/>
          </a:prstGeom>
          <a:noFill/>
        </p:spPr>
        <p:txBody>
          <a:bodyPr wrap="none" rtlCol="0">
            <a:spAutoFit/>
          </a:bodyPr>
          <a:lstStyle/>
          <a:p>
            <a:pPr marL="285750" indent="-285750">
              <a:buFont typeface="Arial" panose="020B0604020202020204" pitchFamily="34" charset="0"/>
              <a:buChar char="•"/>
            </a:pPr>
            <a:r>
              <a:rPr lang="en-US" sz="1600" dirty="0"/>
              <a:t>allpix2 as a general </a:t>
            </a:r>
            <a:br>
              <a:rPr lang="en-US" sz="1600" dirty="0"/>
            </a:br>
            <a:r>
              <a:rPr lang="en-US" sz="1600" dirty="0"/>
              <a:t>simulation Package for </a:t>
            </a:r>
            <a:br>
              <a:rPr lang="en-US" sz="1600" dirty="0"/>
            </a:br>
            <a:r>
              <a:rPr lang="en-US" sz="1600" dirty="0"/>
              <a:t>Silicon detectors</a:t>
            </a:r>
          </a:p>
          <a:p>
            <a:pPr marL="285750" indent="-285750">
              <a:buFont typeface="Arial" panose="020B0604020202020204" pitchFamily="34" charset="0"/>
              <a:buChar char="•"/>
            </a:pPr>
            <a:r>
              <a:rPr lang="en-US" sz="1600" dirty="0"/>
              <a:t>Growing user community</a:t>
            </a:r>
            <a:br>
              <a:rPr lang="en-US" sz="1600" dirty="0"/>
            </a:br>
            <a:endParaRPr lang="en-US" sz="1600" dirty="0"/>
          </a:p>
          <a:p>
            <a:pPr marL="285750" indent="-285750">
              <a:buFont typeface="Arial" panose="020B0604020202020204" pitchFamily="34" charset="0"/>
              <a:buChar char="•"/>
            </a:pPr>
            <a:r>
              <a:rPr lang="en-US" sz="1600" dirty="0"/>
              <a:t>Common software as a </a:t>
            </a:r>
            <a:br>
              <a:rPr lang="en-US" sz="1600" dirty="0"/>
            </a:br>
            <a:r>
              <a:rPr lang="en-US" sz="1600" dirty="0"/>
              <a:t>forum to discuss simulation</a:t>
            </a:r>
            <a:br>
              <a:rPr lang="en-US" sz="1600" dirty="0"/>
            </a:br>
            <a:r>
              <a:rPr lang="en-US" sz="1600" dirty="0"/>
              <a:t>methods and issues</a:t>
            </a:r>
          </a:p>
        </p:txBody>
      </p:sp>
      <p:grpSp>
        <p:nvGrpSpPr>
          <p:cNvPr id="10" name="Group 9">
            <a:extLst>
              <a:ext uri="{FF2B5EF4-FFF2-40B4-BE49-F238E27FC236}">
                <a16:creationId xmlns:a16="http://schemas.microsoft.com/office/drawing/2014/main" id="{1C9C3B68-A465-4684-AAEB-D9B4C1F0761D}"/>
              </a:ext>
            </a:extLst>
          </p:cNvPr>
          <p:cNvGrpSpPr/>
          <p:nvPr/>
        </p:nvGrpSpPr>
        <p:grpSpPr>
          <a:xfrm>
            <a:off x="7104112" y="537250"/>
            <a:ext cx="4104457" cy="5603546"/>
            <a:chOff x="6625208" y="-1811886"/>
            <a:chExt cx="5977966" cy="8331934"/>
          </a:xfrm>
        </p:grpSpPr>
        <p:pic>
          <p:nvPicPr>
            <p:cNvPr id="6" name="Picture 5">
              <a:extLst>
                <a:ext uri="{FF2B5EF4-FFF2-40B4-BE49-F238E27FC236}">
                  <a16:creationId xmlns:a16="http://schemas.microsoft.com/office/drawing/2014/main" id="{321164FD-BEEB-4285-8D45-86E1128D39E7}"/>
                </a:ext>
              </a:extLst>
            </p:cNvPr>
            <p:cNvPicPr/>
            <p:nvPr/>
          </p:nvPicPr>
          <p:blipFill>
            <a:blip r:embed="rId3"/>
            <a:srcRect l="5876"/>
            <a:stretch/>
          </p:blipFill>
          <p:spPr>
            <a:xfrm>
              <a:off x="6625208" y="977128"/>
              <a:ext cx="5893560" cy="5542920"/>
            </a:xfrm>
            <a:prstGeom prst="rect">
              <a:avLst/>
            </a:prstGeom>
            <a:ln w="0">
              <a:noFill/>
            </a:ln>
          </p:spPr>
        </p:pic>
        <p:grpSp>
          <p:nvGrpSpPr>
            <p:cNvPr id="9" name="Group 8">
              <a:extLst>
                <a:ext uri="{FF2B5EF4-FFF2-40B4-BE49-F238E27FC236}">
                  <a16:creationId xmlns:a16="http://schemas.microsoft.com/office/drawing/2014/main" id="{2D2395C5-513C-46B7-82C9-AA94AED591B8}"/>
                </a:ext>
              </a:extLst>
            </p:cNvPr>
            <p:cNvGrpSpPr/>
            <p:nvPr/>
          </p:nvGrpSpPr>
          <p:grpSpPr>
            <a:xfrm>
              <a:off x="6634107" y="-1811886"/>
              <a:ext cx="5969067" cy="5420906"/>
              <a:chOff x="3111684" y="-1756289"/>
              <a:chExt cx="5741843" cy="5386541"/>
            </a:xfrm>
          </p:grpSpPr>
          <p:sp>
            <p:nvSpPr>
              <p:cNvPr id="7" name="Rectangle 6">
                <a:extLst>
                  <a:ext uri="{FF2B5EF4-FFF2-40B4-BE49-F238E27FC236}">
                    <a16:creationId xmlns:a16="http://schemas.microsoft.com/office/drawing/2014/main" id="{E4D684D7-5E32-4546-8561-01D4EAB47C1A}"/>
                  </a:ext>
                </a:extLst>
              </p:cNvPr>
              <p:cNvSpPr/>
              <p:nvPr/>
            </p:nvSpPr>
            <p:spPr>
              <a:xfrm>
                <a:off x="3111684" y="998360"/>
                <a:ext cx="5741843" cy="2631892"/>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strike="noStrike" spc="-1">
                  <a:solidFill>
                    <a:srgbClr val="000000"/>
                  </a:solidFill>
                  <a:latin typeface="Arial"/>
                  <a:ea typeface="DejaVu Sans"/>
                </a:endParaRPr>
              </a:p>
            </p:txBody>
          </p:sp>
          <p:pic>
            <p:nvPicPr>
              <p:cNvPr id="8" name="Image 5" descr="Image">
                <a:extLst>
                  <a:ext uri="{FF2B5EF4-FFF2-40B4-BE49-F238E27FC236}">
                    <a16:creationId xmlns:a16="http://schemas.microsoft.com/office/drawing/2014/main" id="{183AC89F-6DD0-4AA7-BC87-451A4C9A267C}"/>
                  </a:ext>
                </a:extLst>
              </p:cNvPr>
              <p:cNvPicPr/>
              <p:nvPr/>
            </p:nvPicPr>
            <p:blipFill>
              <a:blip r:embed="rId4"/>
              <a:stretch/>
            </p:blipFill>
            <p:spPr>
              <a:xfrm>
                <a:off x="5120809" y="-1756289"/>
                <a:ext cx="1281088" cy="998042"/>
              </a:xfrm>
              <a:prstGeom prst="rect">
                <a:avLst/>
              </a:prstGeom>
              <a:ln w="12700">
                <a:noFill/>
              </a:ln>
            </p:spPr>
          </p:pic>
        </p:grpSp>
      </p:grpSp>
      <p:sp>
        <p:nvSpPr>
          <p:cNvPr id="11" name="TextBox 10">
            <a:extLst>
              <a:ext uri="{FF2B5EF4-FFF2-40B4-BE49-F238E27FC236}">
                <a16:creationId xmlns:a16="http://schemas.microsoft.com/office/drawing/2014/main" id="{91AEB8AB-51DA-4E64-B9AA-D23D0AE362BC}"/>
              </a:ext>
            </a:extLst>
          </p:cNvPr>
          <p:cNvSpPr txBox="1"/>
          <p:nvPr/>
        </p:nvSpPr>
        <p:spPr>
          <a:xfrm>
            <a:off x="5638800" y="2974258"/>
            <a:ext cx="914400" cy="914400"/>
          </a:xfrm>
          <a:prstGeom prst="rect">
            <a:avLst/>
          </a:prstGeom>
          <a:noFill/>
        </p:spPr>
        <p:txBody>
          <a:bodyPr wrap="square" rtlCol="0">
            <a:spAutoFit/>
          </a:bodyPr>
          <a:lstStyle/>
          <a:p>
            <a:endParaRPr lang="en-US" sz="1600" dirty="0" err="1"/>
          </a:p>
        </p:txBody>
      </p:sp>
      <p:sp>
        <p:nvSpPr>
          <p:cNvPr id="12" name="TextBox 11">
            <a:extLst>
              <a:ext uri="{FF2B5EF4-FFF2-40B4-BE49-F238E27FC236}">
                <a16:creationId xmlns:a16="http://schemas.microsoft.com/office/drawing/2014/main" id="{C4F7F2FE-2847-45A0-BC56-767A9BC5551F}"/>
              </a:ext>
            </a:extLst>
          </p:cNvPr>
          <p:cNvSpPr txBox="1"/>
          <p:nvPr/>
        </p:nvSpPr>
        <p:spPr>
          <a:xfrm>
            <a:off x="398361" y="1490801"/>
            <a:ext cx="819455" cy="338554"/>
          </a:xfrm>
          <a:prstGeom prst="rect">
            <a:avLst/>
          </a:prstGeom>
          <a:noFill/>
        </p:spPr>
        <p:txBody>
          <a:bodyPr wrap="none" rtlCol="0">
            <a:spAutoFit/>
          </a:bodyPr>
          <a:lstStyle/>
          <a:p>
            <a:r>
              <a:rPr lang="en-US" sz="1600" b="1" dirty="0"/>
              <a:t>Allpix</a:t>
            </a:r>
            <a:r>
              <a:rPr lang="en-US" sz="1600" b="1" baseline="30000" dirty="0"/>
              <a:t>2</a:t>
            </a:r>
            <a:endParaRPr lang="en-US" sz="1600" b="1" dirty="0"/>
          </a:p>
        </p:txBody>
      </p:sp>
      <p:sp>
        <p:nvSpPr>
          <p:cNvPr id="13" name="TextBox 12">
            <a:extLst>
              <a:ext uri="{FF2B5EF4-FFF2-40B4-BE49-F238E27FC236}">
                <a16:creationId xmlns:a16="http://schemas.microsoft.com/office/drawing/2014/main" id="{83E9795D-40AE-497B-BB55-BFBBC338F667}"/>
              </a:ext>
            </a:extLst>
          </p:cNvPr>
          <p:cNvSpPr txBox="1"/>
          <p:nvPr/>
        </p:nvSpPr>
        <p:spPr>
          <a:xfrm>
            <a:off x="7104112" y="1520185"/>
            <a:ext cx="3736920" cy="1815882"/>
          </a:xfrm>
          <a:prstGeom prst="rect">
            <a:avLst/>
          </a:prstGeom>
          <a:noFill/>
        </p:spPr>
        <p:txBody>
          <a:bodyPr wrap="none" rtlCol="0">
            <a:spAutoFit/>
          </a:bodyPr>
          <a:lstStyle/>
          <a:p>
            <a:r>
              <a:rPr lang="en-US" sz="1600" b="1" dirty="0" err="1"/>
              <a:t>Corryvreckan</a:t>
            </a:r>
            <a:endParaRPr lang="en-US" sz="1600" b="1" dirty="0"/>
          </a:p>
          <a:p>
            <a:endParaRPr lang="en-US" sz="1600" dirty="0"/>
          </a:p>
          <a:p>
            <a:pPr marL="285750" indent="-285750">
              <a:buFont typeface="Arial" panose="020B0604020202020204" pitchFamily="34" charset="0"/>
              <a:buChar char="•"/>
            </a:pPr>
            <a:r>
              <a:rPr lang="en-US" sz="1600" dirty="0"/>
              <a:t>Framework for test-beam </a:t>
            </a:r>
          </a:p>
          <a:p>
            <a:pPr marL="285750" indent="-285750">
              <a:buFont typeface="Arial" panose="020B0604020202020204" pitchFamily="34" charset="0"/>
              <a:buChar char="•"/>
            </a:pPr>
            <a:r>
              <a:rPr lang="en-US" sz="1600" dirty="0"/>
              <a:t>Many packages</a:t>
            </a:r>
          </a:p>
          <a:p>
            <a:pPr marL="285750" indent="-285750">
              <a:buFont typeface="Arial" panose="020B0604020202020204" pitchFamily="34" charset="0"/>
              <a:buChar char="•"/>
            </a:pPr>
            <a:r>
              <a:rPr lang="en-US" sz="1600" dirty="0"/>
              <a:t>Simplify reconstruction of test-beam</a:t>
            </a:r>
            <a:br>
              <a:rPr lang="en-US" sz="1600" dirty="0"/>
            </a:br>
            <a:r>
              <a:rPr lang="en-US" sz="1600" dirty="0"/>
              <a:t>data</a:t>
            </a:r>
          </a:p>
          <a:p>
            <a:pPr marL="285750" indent="-285750">
              <a:buFont typeface="Arial" panose="020B0604020202020204" pitchFamily="34" charset="0"/>
              <a:buChar char="•"/>
            </a:pPr>
            <a:endParaRPr lang="en-US" sz="1600" dirty="0"/>
          </a:p>
        </p:txBody>
      </p:sp>
      <p:pic>
        <p:nvPicPr>
          <p:cNvPr id="14" name="Google Shape;527;p 2">
            <a:extLst>
              <a:ext uri="{FF2B5EF4-FFF2-40B4-BE49-F238E27FC236}">
                <a16:creationId xmlns:a16="http://schemas.microsoft.com/office/drawing/2014/main" id="{E8AAB242-0D51-4FF2-A0ED-EC9CE480CB01}"/>
              </a:ext>
            </a:extLst>
          </p:cNvPr>
          <p:cNvPicPr/>
          <p:nvPr/>
        </p:nvPicPr>
        <p:blipFill>
          <a:blip r:embed="rId5"/>
          <a:stretch/>
        </p:blipFill>
        <p:spPr>
          <a:xfrm>
            <a:off x="4799856" y="349610"/>
            <a:ext cx="914400" cy="874127"/>
          </a:xfrm>
          <a:prstGeom prst="rect">
            <a:avLst/>
          </a:prstGeom>
          <a:ln w="0">
            <a:noFill/>
          </a:ln>
        </p:spPr>
      </p:pic>
      <p:sp>
        <p:nvSpPr>
          <p:cNvPr id="15" name="Footer Placeholder 14">
            <a:extLst>
              <a:ext uri="{FF2B5EF4-FFF2-40B4-BE49-F238E27FC236}">
                <a16:creationId xmlns:a16="http://schemas.microsoft.com/office/drawing/2014/main" id="{013A9B70-3AC5-4F96-8BF2-BAE1CFC97CFD}"/>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1462378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9601-5BD1-448E-B596-D2CB1D258C2B}"/>
              </a:ext>
            </a:extLst>
          </p:cNvPr>
          <p:cNvSpPr>
            <a:spLocks noGrp="1"/>
          </p:cNvSpPr>
          <p:nvPr>
            <p:ph type="title"/>
          </p:nvPr>
        </p:nvSpPr>
        <p:spPr/>
        <p:txBody>
          <a:bodyPr/>
          <a:lstStyle/>
          <a:p>
            <a:r>
              <a:rPr lang="en-US" dirty="0"/>
              <a:t>The Detector Platform</a:t>
            </a:r>
          </a:p>
        </p:txBody>
      </p:sp>
      <p:sp>
        <p:nvSpPr>
          <p:cNvPr id="3" name="Text Placeholder 2">
            <a:extLst>
              <a:ext uri="{FF2B5EF4-FFF2-40B4-BE49-F238E27FC236}">
                <a16:creationId xmlns:a16="http://schemas.microsoft.com/office/drawing/2014/main" id="{AAF9497B-6056-4EDD-AA92-48FBC2770A35}"/>
              </a:ext>
            </a:extLst>
          </p:cNvPr>
          <p:cNvSpPr>
            <a:spLocks noGrp="1"/>
          </p:cNvSpPr>
          <p:nvPr>
            <p:ph type="body" sz="quarter" idx="13"/>
          </p:nvPr>
        </p:nvSpPr>
        <p:spPr>
          <a:xfrm>
            <a:off x="407987" y="817500"/>
            <a:ext cx="11376025" cy="379252"/>
          </a:xfrm>
        </p:spPr>
        <p:txBody>
          <a:bodyPr/>
          <a:lstStyle/>
          <a:p>
            <a:r>
              <a:rPr lang="en-US" dirty="0"/>
              <a:t>The next step </a:t>
            </a:r>
          </a:p>
        </p:txBody>
      </p:sp>
      <p:grpSp>
        <p:nvGrpSpPr>
          <p:cNvPr id="7" name="Group 6">
            <a:extLst>
              <a:ext uri="{FF2B5EF4-FFF2-40B4-BE49-F238E27FC236}">
                <a16:creationId xmlns:a16="http://schemas.microsoft.com/office/drawing/2014/main" id="{51F00813-2F7C-4962-ADED-CA34C2E58BA2}"/>
              </a:ext>
            </a:extLst>
          </p:cNvPr>
          <p:cNvGrpSpPr/>
          <p:nvPr/>
        </p:nvGrpSpPr>
        <p:grpSpPr>
          <a:xfrm>
            <a:off x="1056059" y="44624"/>
            <a:ext cx="9792469" cy="7056784"/>
            <a:chOff x="2072456" y="908720"/>
            <a:chExt cx="8128000" cy="5418667"/>
          </a:xfrm>
        </p:grpSpPr>
        <p:grpSp>
          <p:nvGrpSpPr>
            <p:cNvPr id="26" name="Group 25">
              <a:extLst>
                <a:ext uri="{FF2B5EF4-FFF2-40B4-BE49-F238E27FC236}">
                  <a16:creationId xmlns:a16="http://schemas.microsoft.com/office/drawing/2014/main" id="{17371DC1-5B5A-44D7-8166-D4859AF7EBC7}"/>
                </a:ext>
              </a:extLst>
            </p:cNvPr>
            <p:cNvGrpSpPr/>
            <p:nvPr/>
          </p:nvGrpSpPr>
          <p:grpSpPr>
            <a:xfrm>
              <a:off x="2072456" y="908720"/>
              <a:ext cx="8128000" cy="5418667"/>
              <a:chOff x="2072456" y="908720"/>
              <a:chExt cx="8128000" cy="5418667"/>
            </a:xfrm>
          </p:grpSpPr>
          <p:grpSp>
            <p:nvGrpSpPr>
              <p:cNvPr id="12" name="Group 11">
                <a:extLst>
                  <a:ext uri="{FF2B5EF4-FFF2-40B4-BE49-F238E27FC236}">
                    <a16:creationId xmlns:a16="http://schemas.microsoft.com/office/drawing/2014/main" id="{70073A27-37C6-4938-BBDC-4A334925566C}"/>
                  </a:ext>
                </a:extLst>
              </p:cNvPr>
              <p:cNvGrpSpPr/>
              <p:nvPr/>
            </p:nvGrpSpPr>
            <p:grpSpPr>
              <a:xfrm>
                <a:off x="2072456" y="908720"/>
                <a:ext cx="8128000" cy="5418667"/>
                <a:chOff x="2032000" y="719666"/>
                <a:chExt cx="8128000" cy="5418667"/>
              </a:xfrm>
            </p:grpSpPr>
            <p:graphicFrame>
              <p:nvGraphicFramePr>
                <p:cNvPr id="4" name="Diagram 3">
                  <a:extLst>
                    <a:ext uri="{FF2B5EF4-FFF2-40B4-BE49-F238E27FC236}">
                      <a16:creationId xmlns:a16="http://schemas.microsoft.com/office/drawing/2014/main" id="{F65AB4C4-DD25-4B9C-93DB-F64FCE7A1A6A}"/>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Coordination - Free people icons">
                  <a:extLst>
                    <a:ext uri="{FF2B5EF4-FFF2-40B4-BE49-F238E27FC236}">
                      <a16:creationId xmlns:a16="http://schemas.microsoft.com/office/drawing/2014/main" id="{05B3B063-F13A-4C42-AC0F-8EF3D8390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6401" y="2790799"/>
                  <a:ext cx="782216" cy="782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CED4C3-73B7-4D2C-B347-3F86670F489D}"/>
                    </a:ext>
                  </a:extLst>
                </p:cNvPr>
                <p:cNvPicPr>
                  <a:picLocks noChangeAspect="1"/>
                </p:cNvPicPr>
                <p:nvPr/>
              </p:nvPicPr>
              <p:blipFill>
                <a:blip r:embed="rId8"/>
                <a:stretch>
                  <a:fillRect/>
                </a:stretch>
              </p:blipFill>
              <p:spPr>
                <a:xfrm>
                  <a:off x="2614162" y="3239946"/>
                  <a:ext cx="782216" cy="782216"/>
                </a:xfrm>
                <a:prstGeom prst="rect">
                  <a:avLst/>
                </a:prstGeom>
              </p:spPr>
            </p:pic>
            <p:pic>
              <p:nvPicPr>
                <p:cNvPr id="10" name="Picture 9">
                  <a:extLst>
                    <a:ext uri="{FF2B5EF4-FFF2-40B4-BE49-F238E27FC236}">
                      <a16:creationId xmlns:a16="http://schemas.microsoft.com/office/drawing/2014/main" id="{1F63A733-E280-4695-99AB-666F71541399}"/>
                    </a:ext>
                  </a:extLst>
                </p:cNvPr>
                <p:cNvPicPr>
                  <a:picLocks noChangeAspect="1"/>
                </p:cNvPicPr>
                <p:nvPr/>
              </p:nvPicPr>
              <p:blipFill>
                <a:blip r:embed="rId9"/>
                <a:stretch>
                  <a:fillRect/>
                </a:stretch>
              </p:blipFill>
              <p:spPr>
                <a:xfrm>
                  <a:off x="7237777" y="2813990"/>
                  <a:ext cx="782216" cy="782216"/>
                </a:xfrm>
                <a:prstGeom prst="rect">
                  <a:avLst/>
                </a:prstGeom>
              </p:spPr>
            </p:pic>
          </p:grpSp>
          <p:pic>
            <p:nvPicPr>
              <p:cNvPr id="25" name="Picture 24">
                <a:extLst>
                  <a:ext uri="{FF2B5EF4-FFF2-40B4-BE49-F238E27FC236}">
                    <a16:creationId xmlns:a16="http://schemas.microsoft.com/office/drawing/2014/main" id="{BD3DFE88-DBD9-4813-961A-F98F75F4A200}"/>
                  </a:ext>
                </a:extLst>
              </p:cNvPr>
              <p:cNvPicPr>
                <a:picLocks noChangeAspect="1"/>
              </p:cNvPicPr>
              <p:nvPr/>
            </p:nvPicPr>
            <p:blipFill>
              <a:blip r:embed="rId10"/>
              <a:stretch>
                <a:fillRect/>
              </a:stretch>
            </p:blipFill>
            <p:spPr>
              <a:xfrm>
                <a:off x="5704891" y="3429000"/>
                <a:ext cx="782216" cy="782216"/>
              </a:xfrm>
              <a:prstGeom prst="rect">
                <a:avLst/>
              </a:prstGeom>
            </p:spPr>
          </p:pic>
        </p:grpSp>
        <p:pic>
          <p:nvPicPr>
            <p:cNvPr id="5" name="Picture 4">
              <a:extLst>
                <a:ext uri="{FF2B5EF4-FFF2-40B4-BE49-F238E27FC236}">
                  <a16:creationId xmlns:a16="http://schemas.microsoft.com/office/drawing/2014/main" id="{37CE6E3A-4DF0-4555-8636-D03E57103E77}"/>
                </a:ext>
              </a:extLst>
            </p:cNvPr>
            <p:cNvPicPr>
              <a:picLocks noChangeAspect="1"/>
            </p:cNvPicPr>
            <p:nvPr/>
          </p:nvPicPr>
          <p:blipFill>
            <a:blip r:embed="rId11"/>
            <a:stretch>
              <a:fillRect/>
            </a:stretch>
          </p:blipFill>
          <p:spPr>
            <a:xfrm>
              <a:off x="8942702" y="3370961"/>
              <a:ext cx="782216" cy="782216"/>
            </a:xfrm>
            <a:prstGeom prst="rect">
              <a:avLst/>
            </a:prstGeom>
          </p:spPr>
        </p:pic>
      </p:grpSp>
      <p:sp>
        <p:nvSpPr>
          <p:cNvPr id="9" name="TextBox 8">
            <a:extLst>
              <a:ext uri="{FF2B5EF4-FFF2-40B4-BE49-F238E27FC236}">
                <a16:creationId xmlns:a16="http://schemas.microsoft.com/office/drawing/2014/main" id="{10B07BC2-7AF0-4541-80EE-3CE941767981}"/>
              </a:ext>
            </a:extLst>
          </p:cNvPr>
          <p:cNvSpPr txBox="1"/>
          <p:nvPr/>
        </p:nvSpPr>
        <p:spPr>
          <a:xfrm>
            <a:off x="1172779" y="1280886"/>
            <a:ext cx="9559027" cy="584775"/>
          </a:xfrm>
          <a:prstGeom prst="rect">
            <a:avLst/>
          </a:prstGeom>
          <a:noFill/>
        </p:spPr>
        <p:txBody>
          <a:bodyPr wrap="none" rtlCol="0">
            <a:spAutoFit/>
          </a:bodyPr>
          <a:lstStyle/>
          <a:p>
            <a:pPr algn="ctr"/>
            <a:r>
              <a:rPr lang="en-US" sz="1600" dirty="0"/>
              <a:t>Combine all detector development activities within particle physics under one roof: FH detector platform</a:t>
            </a:r>
          </a:p>
          <a:p>
            <a:pPr algn="ctr"/>
            <a:r>
              <a:rPr lang="en-US" sz="1600" dirty="0"/>
              <a:t>Liaise centrally with other players on the campus: DESY other divisions, UHH, etc. </a:t>
            </a:r>
          </a:p>
        </p:txBody>
      </p:sp>
      <p:sp>
        <p:nvSpPr>
          <p:cNvPr id="11" name="Footer Placeholder 10">
            <a:extLst>
              <a:ext uri="{FF2B5EF4-FFF2-40B4-BE49-F238E27FC236}">
                <a16:creationId xmlns:a16="http://schemas.microsoft.com/office/drawing/2014/main" id="{02F0DC9B-E860-42F2-9BE3-BC4AFCE3CAEE}"/>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959361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25EB-A9C4-44FC-9402-11B9CE8B8D39}"/>
              </a:ext>
            </a:extLst>
          </p:cNvPr>
          <p:cNvSpPr>
            <a:spLocks noGrp="1"/>
          </p:cNvSpPr>
          <p:nvPr>
            <p:ph type="title"/>
          </p:nvPr>
        </p:nvSpPr>
        <p:spPr/>
        <p:txBody>
          <a:bodyPr/>
          <a:lstStyle/>
          <a:p>
            <a:r>
              <a:rPr lang="en-US" dirty="0"/>
              <a:t>Detectors at DESY FH</a:t>
            </a:r>
          </a:p>
        </p:txBody>
      </p:sp>
      <p:sp>
        <p:nvSpPr>
          <p:cNvPr id="3" name="Text Placeholder 2">
            <a:extLst>
              <a:ext uri="{FF2B5EF4-FFF2-40B4-BE49-F238E27FC236}">
                <a16:creationId xmlns:a16="http://schemas.microsoft.com/office/drawing/2014/main" id="{04323135-8470-4C95-AF18-D8E7CB7884F5}"/>
              </a:ext>
            </a:extLst>
          </p:cNvPr>
          <p:cNvSpPr>
            <a:spLocks noGrp="1"/>
          </p:cNvSpPr>
          <p:nvPr>
            <p:ph type="body" sz="quarter" idx="13"/>
          </p:nvPr>
        </p:nvSpPr>
        <p:spPr/>
        <p:txBody>
          <a:bodyPr/>
          <a:lstStyle/>
          <a:p>
            <a:endParaRPr lang="en-US" dirty="0"/>
          </a:p>
        </p:txBody>
      </p:sp>
      <p:sp>
        <p:nvSpPr>
          <p:cNvPr id="6" name="Content Placeholder 5">
            <a:extLst>
              <a:ext uri="{FF2B5EF4-FFF2-40B4-BE49-F238E27FC236}">
                <a16:creationId xmlns:a16="http://schemas.microsoft.com/office/drawing/2014/main" id="{C11D6636-4F4C-4317-8E53-6F6A411260AE}"/>
              </a:ext>
            </a:extLst>
          </p:cNvPr>
          <p:cNvSpPr>
            <a:spLocks noGrp="1"/>
          </p:cNvSpPr>
          <p:nvPr>
            <p:ph idx="1"/>
          </p:nvPr>
        </p:nvSpPr>
        <p:spPr/>
        <p:txBody>
          <a:bodyPr/>
          <a:lstStyle/>
          <a:p>
            <a:r>
              <a:rPr lang="en-US" dirty="0"/>
              <a:t>A coherent effort by DESY FH to prepare for the future</a:t>
            </a:r>
          </a:p>
          <a:p>
            <a:pPr lvl="1"/>
            <a:r>
              <a:rPr lang="en-US" dirty="0"/>
              <a:t>Detector platform central element of the strategy</a:t>
            </a:r>
          </a:p>
          <a:p>
            <a:pPr marL="361950" lvl="1" indent="0">
              <a:buNone/>
            </a:pPr>
            <a:endParaRPr lang="en-US" dirty="0"/>
          </a:p>
          <a:p>
            <a:r>
              <a:rPr lang="en-US" dirty="0"/>
              <a:t>Strategic R&amp;D Focus of effort on few technologies</a:t>
            </a:r>
          </a:p>
          <a:p>
            <a:pPr lvl="1"/>
            <a:r>
              <a:rPr lang="en-US" dirty="0"/>
              <a:t>High resolution Silicon pixel detectors</a:t>
            </a:r>
          </a:p>
          <a:p>
            <a:pPr lvl="1"/>
            <a:r>
              <a:rPr lang="en-US" dirty="0"/>
              <a:t>High granularity calorimeters</a:t>
            </a:r>
          </a:p>
          <a:p>
            <a:pPr lvl="1"/>
            <a:r>
              <a:rPr lang="en-US" dirty="0"/>
              <a:t>System competence</a:t>
            </a:r>
          </a:p>
          <a:p>
            <a:pPr marL="361950" lvl="1" indent="0">
              <a:buNone/>
            </a:pPr>
            <a:endParaRPr lang="en-US" dirty="0"/>
          </a:p>
          <a:p>
            <a:pPr marL="381000" indent="-285750"/>
            <a:r>
              <a:rPr lang="en-US" dirty="0"/>
              <a:t>Important contributions to strategic experiments</a:t>
            </a:r>
          </a:p>
          <a:p>
            <a:pPr marL="647700" lvl="1" indent="-285750"/>
            <a:r>
              <a:rPr lang="en-US" dirty="0"/>
              <a:t>Participation in future collider program</a:t>
            </a:r>
          </a:p>
          <a:p>
            <a:pPr marL="647700" lvl="1" indent="-285750"/>
            <a:r>
              <a:rPr lang="en-US" dirty="0"/>
              <a:t>Strong on-site program with specific technological demands</a:t>
            </a:r>
          </a:p>
          <a:p>
            <a:pPr lvl="1"/>
            <a:endParaRPr lang="en-US" dirty="0"/>
          </a:p>
        </p:txBody>
      </p:sp>
      <p:pic>
        <p:nvPicPr>
          <p:cNvPr id="4" name="Picture 3">
            <a:extLst>
              <a:ext uri="{FF2B5EF4-FFF2-40B4-BE49-F238E27FC236}">
                <a16:creationId xmlns:a16="http://schemas.microsoft.com/office/drawing/2014/main" id="{87DAA2D5-B274-49A1-8016-ADDDD5ADA716}"/>
              </a:ext>
            </a:extLst>
          </p:cNvPr>
          <p:cNvPicPr>
            <a:picLocks noChangeAspect="1"/>
          </p:cNvPicPr>
          <p:nvPr/>
        </p:nvPicPr>
        <p:blipFill>
          <a:blip r:embed="rId2"/>
          <a:stretch>
            <a:fillRect/>
          </a:stretch>
        </p:blipFill>
        <p:spPr>
          <a:xfrm>
            <a:off x="8472264" y="3600400"/>
            <a:ext cx="2561725" cy="1844824"/>
          </a:xfrm>
          <a:prstGeom prst="rect">
            <a:avLst/>
          </a:prstGeom>
        </p:spPr>
      </p:pic>
      <p:pic>
        <p:nvPicPr>
          <p:cNvPr id="16" name="Picture 15">
            <a:extLst>
              <a:ext uri="{FF2B5EF4-FFF2-40B4-BE49-F238E27FC236}">
                <a16:creationId xmlns:a16="http://schemas.microsoft.com/office/drawing/2014/main" id="{8A0C78FC-F690-4CD1-974E-67D3798D0ACD}"/>
              </a:ext>
            </a:extLst>
          </p:cNvPr>
          <p:cNvPicPr>
            <a:picLocks noChangeAspect="1"/>
          </p:cNvPicPr>
          <p:nvPr/>
        </p:nvPicPr>
        <p:blipFill>
          <a:blip r:embed="rId3"/>
          <a:stretch>
            <a:fillRect/>
          </a:stretch>
        </p:blipFill>
        <p:spPr>
          <a:xfrm>
            <a:off x="8638151" y="1692844"/>
            <a:ext cx="2229950" cy="1852118"/>
          </a:xfrm>
          <a:prstGeom prst="rect">
            <a:avLst/>
          </a:prstGeom>
        </p:spPr>
      </p:pic>
      <p:sp>
        <p:nvSpPr>
          <p:cNvPr id="5" name="Footer Placeholder 4">
            <a:extLst>
              <a:ext uri="{FF2B5EF4-FFF2-40B4-BE49-F238E27FC236}">
                <a16:creationId xmlns:a16="http://schemas.microsoft.com/office/drawing/2014/main" id="{8755723D-AB65-4613-A73D-CECE4EB98AD8}"/>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195294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410E-643F-4EDC-B860-BBE8F61F10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98DAFDA-6530-4104-8EB6-AE21FDB9075C}"/>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1DADDE56-75EE-4347-914F-07FF292A8458}"/>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E2178D4C-D477-4A50-B824-B351720BB65B}"/>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271967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1B6C-F79C-4860-B2EE-BDB73798CD7B}"/>
              </a:ext>
            </a:extLst>
          </p:cNvPr>
          <p:cNvSpPr>
            <a:spLocks noGrp="1"/>
          </p:cNvSpPr>
          <p:nvPr>
            <p:ph type="title"/>
          </p:nvPr>
        </p:nvSpPr>
        <p:spPr/>
        <p:txBody>
          <a:bodyPr/>
          <a:lstStyle/>
          <a:p>
            <a:r>
              <a:rPr lang="en-US" dirty="0"/>
              <a:t>Test beam instrumentation</a:t>
            </a:r>
          </a:p>
        </p:txBody>
      </p:sp>
      <p:sp>
        <p:nvSpPr>
          <p:cNvPr id="3" name="Text Placeholder 2">
            <a:extLst>
              <a:ext uri="{FF2B5EF4-FFF2-40B4-BE49-F238E27FC236}">
                <a16:creationId xmlns:a16="http://schemas.microsoft.com/office/drawing/2014/main" id="{A7747C00-0B35-4970-934B-D3E2E4010C99}"/>
              </a:ext>
            </a:extLst>
          </p:cNvPr>
          <p:cNvSpPr>
            <a:spLocks noGrp="1"/>
          </p:cNvSpPr>
          <p:nvPr>
            <p:ph type="body" sz="quarter" idx="13"/>
          </p:nvPr>
        </p:nvSpPr>
        <p:spPr/>
        <p:txBody>
          <a:bodyPr/>
          <a:lstStyle/>
          <a:p>
            <a:r>
              <a:rPr lang="en-US" dirty="0"/>
              <a:t>Test beam telescopes as a demonstrator platform</a:t>
            </a:r>
          </a:p>
        </p:txBody>
      </p:sp>
      <p:sp>
        <p:nvSpPr>
          <p:cNvPr id="5" name="TextBox 4">
            <a:extLst>
              <a:ext uri="{FF2B5EF4-FFF2-40B4-BE49-F238E27FC236}">
                <a16:creationId xmlns:a16="http://schemas.microsoft.com/office/drawing/2014/main" id="{820B8C50-EA28-44D2-B20D-2EDC63A905CB}"/>
              </a:ext>
            </a:extLst>
          </p:cNvPr>
          <p:cNvSpPr txBox="1"/>
          <p:nvPr/>
        </p:nvSpPr>
        <p:spPr>
          <a:xfrm>
            <a:off x="551384" y="1844824"/>
            <a:ext cx="4689104" cy="338554"/>
          </a:xfrm>
          <a:prstGeom prst="rect">
            <a:avLst/>
          </a:prstGeom>
          <a:noFill/>
        </p:spPr>
        <p:txBody>
          <a:bodyPr wrap="none" rtlCol="0">
            <a:spAutoFit/>
          </a:bodyPr>
          <a:lstStyle/>
          <a:p>
            <a:r>
              <a:rPr lang="en-US" sz="1600" dirty="0"/>
              <a:t>Add timing capabilities to the test beam telescope</a:t>
            </a:r>
          </a:p>
        </p:txBody>
      </p:sp>
      <p:grpSp>
        <p:nvGrpSpPr>
          <p:cNvPr id="6" name="Group 5">
            <a:extLst>
              <a:ext uri="{FF2B5EF4-FFF2-40B4-BE49-F238E27FC236}">
                <a16:creationId xmlns:a16="http://schemas.microsoft.com/office/drawing/2014/main" id="{59AEA2A5-809C-4740-83DE-D3E67B804626}"/>
              </a:ext>
            </a:extLst>
          </p:cNvPr>
          <p:cNvGrpSpPr/>
          <p:nvPr/>
        </p:nvGrpSpPr>
        <p:grpSpPr>
          <a:xfrm>
            <a:off x="551384" y="2312876"/>
            <a:ext cx="4071792" cy="2232248"/>
            <a:chOff x="6502320" y="274320"/>
            <a:chExt cx="5199840" cy="2832480"/>
          </a:xfrm>
        </p:grpSpPr>
        <p:pic>
          <p:nvPicPr>
            <p:cNvPr id="7" name="Picture 6">
              <a:extLst>
                <a:ext uri="{FF2B5EF4-FFF2-40B4-BE49-F238E27FC236}">
                  <a16:creationId xmlns:a16="http://schemas.microsoft.com/office/drawing/2014/main" id="{DF0B8CCB-3E8C-43E3-91A4-F12757A08FD5}"/>
                </a:ext>
              </a:extLst>
            </p:cNvPr>
            <p:cNvPicPr/>
            <p:nvPr/>
          </p:nvPicPr>
          <p:blipFill>
            <a:blip r:embed="rId2"/>
            <a:stretch/>
          </p:blipFill>
          <p:spPr>
            <a:xfrm>
              <a:off x="6502320" y="274320"/>
              <a:ext cx="5199840" cy="2832480"/>
            </a:xfrm>
            <a:prstGeom prst="rect">
              <a:avLst/>
            </a:prstGeom>
            <a:ln w="0">
              <a:noFill/>
            </a:ln>
          </p:spPr>
        </p:pic>
        <p:sp>
          <p:nvSpPr>
            <p:cNvPr id="8" name="Rectangle 7">
              <a:extLst>
                <a:ext uri="{FF2B5EF4-FFF2-40B4-BE49-F238E27FC236}">
                  <a16:creationId xmlns:a16="http://schemas.microsoft.com/office/drawing/2014/main" id="{CE22F02D-1D4C-4682-A431-1A599E5D8E1A}"/>
                </a:ext>
              </a:extLst>
            </p:cNvPr>
            <p:cNvSpPr/>
            <p:nvPr/>
          </p:nvSpPr>
          <p:spPr>
            <a:xfrm>
              <a:off x="7040880" y="548640"/>
              <a:ext cx="3564000" cy="115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2400" b="0" strike="noStrike" spc="-1" dirty="0">
                  <a:ln>
                    <a:solidFill>
                      <a:srgbClr val="000000"/>
                    </a:solidFill>
                  </a:ln>
                  <a:solidFill>
                    <a:srgbClr val="FFFFFF"/>
                  </a:solidFill>
                  <a:latin typeface="Roboto Black"/>
                  <a:ea typeface="DejaVu Sans"/>
                </a:rPr>
                <a:t>PRELIMINARY</a:t>
              </a:r>
              <a:endParaRPr lang="en-US" sz="2400" b="0" strike="noStrike" spc="-1" dirty="0">
                <a:solidFill>
                  <a:srgbClr val="000000"/>
                </a:solidFill>
                <a:latin typeface="Arial"/>
              </a:endParaRPr>
            </a:p>
          </p:txBody>
        </p:sp>
        <p:sp>
          <p:nvSpPr>
            <p:cNvPr id="9" name="Rectangle 8">
              <a:extLst>
                <a:ext uri="{FF2B5EF4-FFF2-40B4-BE49-F238E27FC236}">
                  <a16:creationId xmlns:a16="http://schemas.microsoft.com/office/drawing/2014/main" id="{1D78F5F9-FC81-4D6E-8C0A-D6235B964173}"/>
                </a:ext>
              </a:extLst>
            </p:cNvPr>
            <p:cNvSpPr/>
            <p:nvPr/>
          </p:nvSpPr>
          <p:spPr>
            <a:xfrm>
              <a:off x="9784080" y="2377440"/>
              <a:ext cx="1826640" cy="60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400" b="0" strike="noStrike" spc="-1" dirty="0" err="1">
                  <a:solidFill>
                    <a:srgbClr val="808080"/>
                  </a:solidFill>
                  <a:latin typeface="Arial"/>
                  <a:ea typeface="DejaVu Sans"/>
                </a:rPr>
                <a:t>Testbeam</a:t>
              </a:r>
              <a:r>
                <a:rPr lang="en-US" sz="1400" b="0" strike="noStrike" spc="-1" dirty="0">
                  <a:solidFill>
                    <a:srgbClr val="808080"/>
                  </a:solidFill>
                  <a:latin typeface="Arial"/>
                  <a:ea typeface="DejaVu Sans"/>
                </a:rPr>
                <a:t> data</a:t>
              </a:r>
              <a:endParaRPr lang="en-US" sz="1400" b="0" strike="noStrike" spc="-1" dirty="0">
                <a:solidFill>
                  <a:srgbClr val="000000"/>
                </a:solidFill>
                <a:latin typeface="Arial"/>
              </a:endParaRPr>
            </a:p>
          </p:txBody>
        </p:sp>
      </p:grpSp>
      <p:sp>
        <p:nvSpPr>
          <p:cNvPr id="10" name="TextBox 9">
            <a:extLst>
              <a:ext uri="{FF2B5EF4-FFF2-40B4-BE49-F238E27FC236}">
                <a16:creationId xmlns:a16="http://schemas.microsoft.com/office/drawing/2014/main" id="{3D7A8E54-D9E3-4B42-BF44-44B413CA5018}"/>
              </a:ext>
            </a:extLst>
          </p:cNvPr>
          <p:cNvSpPr txBox="1"/>
          <p:nvPr/>
        </p:nvSpPr>
        <p:spPr>
          <a:xfrm>
            <a:off x="551384" y="4869160"/>
            <a:ext cx="4576894" cy="830997"/>
          </a:xfrm>
          <a:prstGeom prst="rect">
            <a:avLst/>
          </a:prstGeom>
          <a:noFill/>
        </p:spPr>
        <p:txBody>
          <a:bodyPr wrap="none" rtlCol="0">
            <a:spAutoFit/>
          </a:bodyPr>
          <a:lstStyle/>
          <a:p>
            <a:r>
              <a:rPr lang="en-US" sz="1600" dirty="0"/>
              <a:t>Pixelated LGAD (55 um, timepix3/4 readout)</a:t>
            </a:r>
          </a:p>
          <a:p>
            <a:r>
              <a:rPr lang="en-US" sz="1600" dirty="0"/>
              <a:t>Goal: construct a plane for the test-beam </a:t>
            </a:r>
            <a:br>
              <a:rPr lang="en-US" sz="1600" dirty="0"/>
            </a:br>
            <a:r>
              <a:rPr lang="en-US" sz="1600" dirty="0"/>
              <a:t>telescope to provide excellent timing to the user </a:t>
            </a:r>
          </a:p>
        </p:txBody>
      </p:sp>
      <p:pic>
        <p:nvPicPr>
          <p:cNvPr id="11" name="Bildplatzhalter 3" descr="Bildplatzhalter 6">
            <a:extLst>
              <a:ext uri="{FF2B5EF4-FFF2-40B4-BE49-F238E27FC236}">
                <a16:creationId xmlns:a16="http://schemas.microsoft.com/office/drawing/2014/main" id="{441CA5DB-C5C2-4604-8FC6-045933C7F3AF}"/>
              </a:ext>
            </a:extLst>
          </p:cNvPr>
          <p:cNvPicPr/>
          <p:nvPr/>
        </p:nvPicPr>
        <p:blipFill>
          <a:blip r:embed="rId3"/>
          <a:srcRect t="16020" b="16020"/>
          <a:stretch/>
        </p:blipFill>
        <p:spPr>
          <a:xfrm>
            <a:off x="7032104" y="2844061"/>
            <a:ext cx="3853010" cy="1614537"/>
          </a:xfrm>
          <a:prstGeom prst="rect">
            <a:avLst/>
          </a:prstGeom>
          <a:ln w="0">
            <a:noFill/>
          </a:ln>
        </p:spPr>
      </p:pic>
      <p:sp>
        <p:nvSpPr>
          <p:cNvPr id="12" name="TextBox 11">
            <a:extLst>
              <a:ext uri="{FF2B5EF4-FFF2-40B4-BE49-F238E27FC236}">
                <a16:creationId xmlns:a16="http://schemas.microsoft.com/office/drawing/2014/main" id="{46EC77C2-1B0F-4C13-B7F7-925C15EC916A}"/>
              </a:ext>
            </a:extLst>
          </p:cNvPr>
          <p:cNvSpPr txBox="1"/>
          <p:nvPr/>
        </p:nvSpPr>
        <p:spPr>
          <a:xfrm>
            <a:off x="6960096" y="1916832"/>
            <a:ext cx="3194785" cy="830997"/>
          </a:xfrm>
          <a:prstGeom prst="rect">
            <a:avLst/>
          </a:prstGeom>
          <a:noFill/>
        </p:spPr>
        <p:txBody>
          <a:bodyPr wrap="none" rtlCol="0">
            <a:spAutoFit/>
          </a:bodyPr>
          <a:lstStyle/>
          <a:p>
            <a:r>
              <a:rPr lang="en-US" sz="1600" dirty="0"/>
              <a:t>TelePix2 chip as first order timing</a:t>
            </a:r>
          </a:p>
          <a:p>
            <a:r>
              <a:rPr lang="en-US" sz="1600" dirty="0"/>
              <a:t>	- HV CMOS sensor </a:t>
            </a:r>
          </a:p>
          <a:p>
            <a:r>
              <a:rPr lang="en-US" sz="1600" dirty="0"/>
              <a:t>	- 4ns tagging ok</a:t>
            </a:r>
          </a:p>
        </p:txBody>
      </p:sp>
      <p:pic>
        <p:nvPicPr>
          <p:cNvPr id="13" name="Bildplatzhalter 4" descr="Bildplatzhalter 6">
            <a:extLst>
              <a:ext uri="{FF2B5EF4-FFF2-40B4-BE49-F238E27FC236}">
                <a16:creationId xmlns:a16="http://schemas.microsoft.com/office/drawing/2014/main" id="{22B7681C-9698-455D-A567-0CA6056116BF}"/>
              </a:ext>
            </a:extLst>
          </p:cNvPr>
          <p:cNvPicPr/>
          <p:nvPr/>
        </p:nvPicPr>
        <p:blipFill>
          <a:blip r:embed="rId4"/>
          <a:srcRect t="3512" b="3512"/>
          <a:stretch/>
        </p:blipFill>
        <p:spPr>
          <a:xfrm>
            <a:off x="7025208" y="4530606"/>
            <a:ext cx="3859906" cy="1778714"/>
          </a:xfrm>
          <a:prstGeom prst="rect">
            <a:avLst/>
          </a:prstGeom>
          <a:ln w="0">
            <a:noFill/>
          </a:ln>
        </p:spPr>
      </p:pic>
      <p:grpSp>
        <p:nvGrpSpPr>
          <p:cNvPr id="17" name="Group 16">
            <a:extLst>
              <a:ext uri="{FF2B5EF4-FFF2-40B4-BE49-F238E27FC236}">
                <a16:creationId xmlns:a16="http://schemas.microsoft.com/office/drawing/2014/main" id="{D9E7A6C7-7941-4E52-B5D7-F3C4FE86C63A}"/>
              </a:ext>
            </a:extLst>
          </p:cNvPr>
          <p:cNvGrpSpPr/>
          <p:nvPr/>
        </p:nvGrpSpPr>
        <p:grpSpPr>
          <a:xfrm>
            <a:off x="1199456" y="6057408"/>
            <a:ext cx="2952328" cy="332108"/>
            <a:chOff x="1199456" y="6057408"/>
            <a:chExt cx="2952328" cy="332108"/>
          </a:xfrm>
        </p:grpSpPr>
        <p:pic>
          <p:nvPicPr>
            <p:cNvPr id="4" name="Picture 3">
              <a:extLst>
                <a:ext uri="{FF2B5EF4-FFF2-40B4-BE49-F238E27FC236}">
                  <a16:creationId xmlns:a16="http://schemas.microsoft.com/office/drawing/2014/main" id="{510BFC7E-ABAE-4229-A6C2-565A235970AE}"/>
                </a:ext>
              </a:extLst>
            </p:cNvPr>
            <p:cNvPicPr>
              <a:picLocks noChangeAspect="1"/>
            </p:cNvPicPr>
            <p:nvPr/>
          </p:nvPicPr>
          <p:blipFill>
            <a:blip r:embed="rId5"/>
            <a:stretch>
              <a:fillRect/>
            </a:stretch>
          </p:blipFill>
          <p:spPr>
            <a:xfrm>
              <a:off x="1604387" y="6057408"/>
              <a:ext cx="1516816" cy="287347"/>
            </a:xfrm>
            <a:prstGeom prst="rect">
              <a:avLst/>
            </a:prstGeom>
          </p:spPr>
        </p:pic>
        <p:pic>
          <p:nvPicPr>
            <p:cNvPr id="1026" name="Picture 2" descr="https://www.qu.uni-hamburg.de/16375239/desy-logo-9045f159eb23a54e0bc69bc47dcfb1e6709f9c66.jpg">
              <a:extLst>
                <a:ext uri="{FF2B5EF4-FFF2-40B4-BE49-F238E27FC236}">
                  <a16:creationId xmlns:a16="http://schemas.microsoft.com/office/drawing/2014/main" id="{3D0DB065-6527-49C6-B034-6C97ED896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9456" y="6061044"/>
              <a:ext cx="292044" cy="2920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E4FC216-52A4-4F1D-9BD0-1874AC06C75E}"/>
                </a:ext>
              </a:extLst>
            </p:cNvPr>
            <p:cNvPicPr>
              <a:picLocks noChangeAspect="1"/>
            </p:cNvPicPr>
            <p:nvPr/>
          </p:nvPicPr>
          <p:blipFill>
            <a:blip r:embed="rId7"/>
            <a:stretch>
              <a:fillRect/>
            </a:stretch>
          </p:blipFill>
          <p:spPr>
            <a:xfrm>
              <a:off x="3265698" y="6100718"/>
              <a:ext cx="886086" cy="288798"/>
            </a:xfrm>
            <a:prstGeom prst="rect">
              <a:avLst/>
            </a:prstGeom>
          </p:spPr>
        </p:pic>
      </p:grpSp>
      <p:sp>
        <p:nvSpPr>
          <p:cNvPr id="14" name="Footer Placeholder 13">
            <a:extLst>
              <a:ext uri="{FF2B5EF4-FFF2-40B4-BE49-F238E27FC236}">
                <a16:creationId xmlns:a16="http://schemas.microsoft.com/office/drawing/2014/main" id="{6CB5558D-250B-4EB9-9B22-760FB9F997DB}"/>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3152078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9601-5BD1-448E-B596-D2CB1D258C2B}"/>
              </a:ext>
            </a:extLst>
          </p:cNvPr>
          <p:cNvSpPr>
            <a:spLocks noGrp="1"/>
          </p:cNvSpPr>
          <p:nvPr>
            <p:ph type="title"/>
          </p:nvPr>
        </p:nvSpPr>
        <p:spPr/>
        <p:txBody>
          <a:bodyPr/>
          <a:lstStyle/>
          <a:p>
            <a:r>
              <a:rPr lang="en-US" dirty="0"/>
              <a:t>The Detector Platform</a:t>
            </a:r>
          </a:p>
        </p:txBody>
      </p:sp>
      <p:sp>
        <p:nvSpPr>
          <p:cNvPr id="3" name="Text Placeholder 2">
            <a:extLst>
              <a:ext uri="{FF2B5EF4-FFF2-40B4-BE49-F238E27FC236}">
                <a16:creationId xmlns:a16="http://schemas.microsoft.com/office/drawing/2014/main" id="{AAF9497B-6056-4EDD-AA92-48FBC2770A35}"/>
              </a:ext>
            </a:extLst>
          </p:cNvPr>
          <p:cNvSpPr>
            <a:spLocks noGrp="1"/>
          </p:cNvSpPr>
          <p:nvPr>
            <p:ph type="body" sz="quarter" idx="13"/>
          </p:nvPr>
        </p:nvSpPr>
        <p:spPr/>
        <p:txBody>
          <a:bodyPr/>
          <a:lstStyle/>
          <a:p>
            <a:r>
              <a:rPr lang="en-US" dirty="0"/>
              <a:t>The next step </a:t>
            </a:r>
          </a:p>
        </p:txBody>
      </p:sp>
      <p:grpSp>
        <p:nvGrpSpPr>
          <p:cNvPr id="13" name="Group 12">
            <a:extLst>
              <a:ext uri="{FF2B5EF4-FFF2-40B4-BE49-F238E27FC236}">
                <a16:creationId xmlns:a16="http://schemas.microsoft.com/office/drawing/2014/main" id="{FB202F7A-1F6C-4D3B-BE76-38957036FDF2}"/>
              </a:ext>
            </a:extLst>
          </p:cNvPr>
          <p:cNvGrpSpPr/>
          <p:nvPr/>
        </p:nvGrpSpPr>
        <p:grpSpPr>
          <a:xfrm rot="16200000">
            <a:off x="5688344" y="1984353"/>
            <a:ext cx="624457" cy="8327015"/>
            <a:chOff x="5710503" y="1258619"/>
            <a:chExt cx="279816" cy="3665280"/>
          </a:xfrm>
        </p:grpSpPr>
        <p:cxnSp>
          <p:nvCxnSpPr>
            <p:cNvPr id="14" name="Straight Connector 13">
              <a:extLst>
                <a:ext uri="{FF2B5EF4-FFF2-40B4-BE49-F238E27FC236}">
                  <a16:creationId xmlns:a16="http://schemas.microsoft.com/office/drawing/2014/main" id="{F5D3BB67-1990-4C85-8166-BA19563227E6}"/>
                </a:ext>
              </a:extLst>
            </p:cNvPr>
            <p:cNvCxnSpPr>
              <a:cxnSpLocks/>
            </p:cNvCxnSpPr>
            <p:nvPr/>
          </p:nvCxnSpPr>
          <p:spPr>
            <a:xfrm>
              <a:off x="5855967" y="1258619"/>
              <a:ext cx="13023" cy="366528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85B6A28-A022-4C4F-B3F2-CE4812F69A6A}"/>
                </a:ext>
              </a:extLst>
            </p:cNvPr>
            <p:cNvSpPr/>
            <p:nvPr/>
          </p:nvSpPr>
          <p:spPr>
            <a:xfrm rot="5400000">
              <a:off x="5709774" y="1544176"/>
              <a:ext cx="281274" cy="279816"/>
            </a:xfrm>
            <a:prstGeom prst="ellipse">
              <a:avLst/>
            </a:prstGeom>
            <a:solidFill>
              <a:schemeClr val="bg1"/>
            </a:solidFill>
            <a:ln w="38100">
              <a:solidFill>
                <a:srgbClr val="22B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‘12</a:t>
              </a:r>
              <a:endParaRPr lang="en-DE" sz="1400" dirty="0">
                <a:solidFill>
                  <a:schemeClr val="tx1"/>
                </a:solidFill>
              </a:endParaRPr>
            </a:p>
          </p:txBody>
        </p:sp>
        <p:sp>
          <p:nvSpPr>
            <p:cNvPr id="16" name="Oval 15">
              <a:extLst>
                <a:ext uri="{FF2B5EF4-FFF2-40B4-BE49-F238E27FC236}">
                  <a16:creationId xmlns:a16="http://schemas.microsoft.com/office/drawing/2014/main" id="{CB3F40E0-6D07-4DF7-8FB7-E1523206C717}"/>
                </a:ext>
              </a:extLst>
            </p:cNvPr>
            <p:cNvSpPr/>
            <p:nvPr/>
          </p:nvSpPr>
          <p:spPr>
            <a:xfrm rot="5400000">
              <a:off x="5709774" y="2228252"/>
              <a:ext cx="281274" cy="279816"/>
            </a:xfrm>
            <a:prstGeom prst="ellipse">
              <a:avLst/>
            </a:prstGeom>
            <a:solidFill>
              <a:schemeClr val="bg1"/>
            </a:solidFill>
            <a:ln w="38100">
              <a:solidFill>
                <a:srgbClr val="22B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‘18</a:t>
              </a:r>
              <a:endParaRPr lang="en-DE" sz="1400" dirty="0">
                <a:solidFill>
                  <a:schemeClr val="tx1"/>
                </a:solidFill>
              </a:endParaRPr>
            </a:p>
          </p:txBody>
        </p:sp>
        <p:sp>
          <p:nvSpPr>
            <p:cNvPr id="17" name="Oval 16">
              <a:extLst>
                <a:ext uri="{FF2B5EF4-FFF2-40B4-BE49-F238E27FC236}">
                  <a16:creationId xmlns:a16="http://schemas.microsoft.com/office/drawing/2014/main" id="{8BE3EE89-12A1-4A79-A535-C3FFE27D156D}"/>
                </a:ext>
              </a:extLst>
            </p:cNvPr>
            <p:cNvSpPr/>
            <p:nvPr/>
          </p:nvSpPr>
          <p:spPr>
            <a:xfrm rot="5400000">
              <a:off x="5709774" y="2876324"/>
              <a:ext cx="281274" cy="279816"/>
            </a:xfrm>
            <a:prstGeom prst="ellipse">
              <a:avLst/>
            </a:prstGeom>
            <a:solidFill>
              <a:schemeClr val="bg1"/>
            </a:solidFill>
            <a:ln w="38100">
              <a:solidFill>
                <a:srgbClr val="22B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‘19</a:t>
              </a:r>
              <a:endParaRPr lang="en-DE" sz="1400" dirty="0">
                <a:solidFill>
                  <a:schemeClr val="tx1"/>
                </a:solidFill>
              </a:endParaRPr>
            </a:p>
          </p:txBody>
        </p:sp>
        <p:sp>
          <p:nvSpPr>
            <p:cNvPr id="18" name="Oval 17">
              <a:extLst>
                <a:ext uri="{FF2B5EF4-FFF2-40B4-BE49-F238E27FC236}">
                  <a16:creationId xmlns:a16="http://schemas.microsoft.com/office/drawing/2014/main" id="{4B620249-81D2-40A6-A885-273C335A0D09}"/>
                </a:ext>
              </a:extLst>
            </p:cNvPr>
            <p:cNvSpPr/>
            <p:nvPr/>
          </p:nvSpPr>
          <p:spPr>
            <a:xfrm rot="5400000">
              <a:off x="5709774" y="3524396"/>
              <a:ext cx="281274" cy="279816"/>
            </a:xfrm>
            <a:prstGeom prst="ellipse">
              <a:avLst/>
            </a:prstGeom>
            <a:solidFill>
              <a:schemeClr val="bg1"/>
            </a:solidFill>
            <a:ln w="38100">
              <a:solidFill>
                <a:srgbClr val="22B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‘21</a:t>
              </a:r>
              <a:endParaRPr lang="en-DE" sz="1400" dirty="0">
                <a:solidFill>
                  <a:schemeClr val="tx1"/>
                </a:solidFill>
              </a:endParaRPr>
            </a:p>
          </p:txBody>
        </p:sp>
        <p:sp>
          <p:nvSpPr>
            <p:cNvPr id="19" name="Oval 18">
              <a:extLst>
                <a:ext uri="{FF2B5EF4-FFF2-40B4-BE49-F238E27FC236}">
                  <a16:creationId xmlns:a16="http://schemas.microsoft.com/office/drawing/2014/main" id="{429C1652-3F27-4C39-8263-AA715B898A8E}"/>
                </a:ext>
              </a:extLst>
            </p:cNvPr>
            <p:cNvSpPr/>
            <p:nvPr/>
          </p:nvSpPr>
          <p:spPr>
            <a:xfrm rot="5400000">
              <a:off x="5709774" y="4244476"/>
              <a:ext cx="281274" cy="279816"/>
            </a:xfrm>
            <a:prstGeom prst="ellipse">
              <a:avLst/>
            </a:prstGeom>
            <a:solidFill>
              <a:schemeClr val="bg1"/>
            </a:solidFill>
            <a:ln w="38100">
              <a:solidFill>
                <a:srgbClr val="22B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‘23</a:t>
              </a:r>
              <a:endParaRPr lang="en-DE" sz="1400" dirty="0">
                <a:solidFill>
                  <a:schemeClr val="tx1"/>
                </a:solidFill>
              </a:endParaRPr>
            </a:p>
          </p:txBody>
        </p:sp>
      </p:grpSp>
      <p:sp>
        <p:nvSpPr>
          <p:cNvPr id="20" name="TextBox 19">
            <a:extLst>
              <a:ext uri="{FF2B5EF4-FFF2-40B4-BE49-F238E27FC236}">
                <a16:creationId xmlns:a16="http://schemas.microsoft.com/office/drawing/2014/main" id="{11DBDE4B-BCB5-4F28-BBA1-11240FC95DAC}"/>
              </a:ext>
            </a:extLst>
          </p:cNvPr>
          <p:cNvSpPr txBox="1"/>
          <p:nvPr/>
        </p:nvSpPr>
        <p:spPr>
          <a:xfrm rot="18760888">
            <a:off x="5847528" y="5178647"/>
            <a:ext cx="1268296" cy="338554"/>
          </a:xfrm>
          <a:prstGeom prst="rect">
            <a:avLst/>
          </a:prstGeom>
          <a:noFill/>
        </p:spPr>
        <p:txBody>
          <a:bodyPr wrap="none" rtlCol="0">
            <a:spAutoFit/>
          </a:bodyPr>
          <a:lstStyle/>
          <a:p>
            <a:r>
              <a:rPr lang="en-US" sz="1600" dirty="0"/>
              <a:t>FTX formed</a:t>
            </a:r>
          </a:p>
        </p:txBody>
      </p:sp>
      <p:sp>
        <p:nvSpPr>
          <p:cNvPr id="21" name="TextBox 20">
            <a:extLst>
              <a:ext uri="{FF2B5EF4-FFF2-40B4-BE49-F238E27FC236}">
                <a16:creationId xmlns:a16="http://schemas.microsoft.com/office/drawing/2014/main" id="{C1AEDDA9-B8E4-41F7-9D82-0E4E63464686}"/>
              </a:ext>
            </a:extLst>
          </p:cNvPr>
          <p:cNvSpPr txBox="1"/>
          <p:nvPr/>
        </p:nvSpPr>
        <p:spPr>
          <a:xfrm rot="18760888">
            <a:off x="7135111" y="5105060"/>
            <a:ext cx="1560812" cy="338554"/>
          </a:xfrm>
          <a:prstGeom prst="rect">
            <a:avLst/>
          </a:prstGeom>
          <a:noFill/>
        </p:spPr>
        <p:txBody>
          <a:bodyPr wrap="none" rtlCol="0">
            <a:spAutoFit/>
          </a:bodyPr>
          <a:lstStyle/>
          <a:p>
            <a:r>
              <a:rPr lang="en-US" sz="1600" dirty="0"/>
              <a:t>Det Task Force</a:t>
            </a:r>
          </a:p>
        </p:txBody>
      </p:sp>
      <p:sp>
        <p:nvSpPr>
          <p:cNvPr id="22" name="TextBox 21">
            <a:extLst>
              <a:ext uri="{FF2B5EF4-FFF2-40B4-BE49-F238E27FC236}">
                <a16:creationId xmlns:a16="http://schemas.microsoft.com/office/drawing/2014/main" id="{FFFDEE8C-171A-4294-96C3-0238478BF110}"/>
              </a:ext>
            </a:extLst>
          </p:cNvPr>
          <p:cNvSpPr txBox="1"/>
          <p:nvPr/>
        </p:nvSpPr>
        <p:spPr>
          <a:xfrm rot="18760888">
            <a:off x="8781844" y="5078143"/>
            <a:ext cx="1326004" cy="338554"/>
          </a:xfrm>
          <a:prstGeom prst="rect">
            <a:avLst/>
          </a:prstGeom>
          <a:noFill/>
        </p:spPr>
        <p:txBody>
          <a:bodyPr wrap="none" rtlCol="0">
            <a:spAutoFit/>
          </a:bodyPr>
          <a:lstStyle/>
          <a:p>
            <a:r>
              <a:rPr lang="en-US" sz="1600" dirty="0"/>
              <a:t>Det Platform</a:t>
            </a:r>
          </a:p>
        </p:txBody>
      </p:sp>
      <p:sp>
        <p:nvSpPr>
          <p:cNvPr id="23" name="TextBox 22">
            <a:extLst>
              <a:ext uri="{FF2B5EF4-FFF2-40B4-BE49-F238E27FC236}">
                <a16:creationId xmlns:a16="http://schemas.microsoft.com/office/drawing/2014/main" id="{F96BA153-D2B3-4F97-AE6F-FF0E799E1308}"/>
              </a:ext>
            </a:extLst>
          </p:cNvPr>
          <p:cNvSpPr txBox="1"/>
          <p:nvPr/>
        </p:nvSpPr>
        <p:spPr>
          <a:xfrm rot="18760888">
            <a:off x="4311727" y="5185897"/>
            <a:ext cx="1250150" cy="338554"/>
          </a:xfrm>
          <a:prstGeom prst="rect">
            <a:avLst/>
          </a:prstGeom>
          <a:noFill/>
        </p:spPr>
        <p:txBody>
          <a:bodyPr wrap="none" rtlCol="0">
            <a:spAutoFit/>
          </a:bodyPr>
          <a:lstStyle/>
          <a:p>
            <a:r>
              <a:rPr lang="en-US" sz="1600" dirty="0"/>
              <a:t>DESY 2030</a:t>
            </a:r>
          </a:p>
        </p:txBody>
      </p:sp>
      <p:sp>
        <p:nvSpPr>
          <p:cNvPr id="24" name="TextBox 23">
            <a:extLst>
              <a:ext uri="{FF2B5EF4-FFF2-40B4-BE49-F238E27FC236}">
                <a16:creationId xmlns:a16="http://schemas.microsoft.com/office/drawing/2014/main" id="{11DD3D46-018B-4DFD-BF0E-780A276534B4}"/>
              </a:ext>
            </a:extLst>
          </p:cNvPr>
          <p:cNvSpPr txBox="1"/>
          <p:nvPr/>
        </p:nvSpPr>
        <p:spPr>
          <a:xfrm rot="18760888">
            <a:off x="2622074" y="4850722"/>
            <a:ext cx="2415213" cy="338554"/>
          </a:xfrm>
          <a:prstGeom prst="rect">
            <a:avLst/>
          </a:prstGeom>
          <a:noFill/>
        </p:spPr>
        <p:txBody>
          <a:bodyPr wrap="none" rtlCol="0">
            <a:spAutoFit/>
          </a:bodyPr>
          <a:lstStyle/>
          <a:p>
            <a:r>
              <a:rPr lang="en-US" sz="1600" dirty="0"/>
              <a:t>Matter and Technologies</a:t>
            </a:r>
          </a:p>
        </p:txBody>
      </p:sp>
      <p:grpSp>
        <p:nvGrpSpPr>
          <p:cNvPr id="25" name="Group 24">
            <a:extLst>
              <a:ext uri="{FF2B5EF4-FFF2-40B4-BE49-F238E27FC236}">
                <a16:creationId xmlns:a16="http://schemas.microsoft.com/office/drawing/2014/main" id="{13C1E3C9-4B82-45CA-BA99-F6CAC0F461C7}"/>
              </a:ext>
            </a:extLst>
          </p:cNvPr>
          <p:cNvGrpSpPr/>
          <p:nvPr/>
        </p:nvGrpSpPr>
        <p:grpSpPr>
          <a:xfrm>
            <a:off x="2207568" y="404664"/>
            <a:ext cx="7551936" cy="4607208"/>
            <a:chOff x="2072456" y="908720"/>
            <a:chExt cx="8128000" cy="5418667"/>
          </a:xfrm>
        </p:grpSpPr>
        <p:grpSp>
          <p:nvGrpSpPr>
            <p:cNvPr id="26" name="Group 25">
              <a:extLst>
                <a:ext uri="{FF2B5EF4-FFF2-40B4-BE49-F238E27FC236}">
                  <a16:creationId xmlns:a16="http://schemas.microsoft.com/office/drawing/2014/main" id="{D8975E51-CF89-4065-894E-761137991027}"/>
                </a:ext>
              </a:extLst>
            </p:cNvPr>
            <p:cNvGrpSpPr/>
            <p:nvPr/>
          </p:nvGrpSpPr>
          <p:grpSpPr>
            <a:xfrm>
              <a:off x="2072456" y="908720"/>
              <a:ext cx="8128000" cy="5418667"/>
              <a:chOff x="2072456" y="908720"/>
              <a:chExt cx="8128000" cy="5418667"/>
            </a:xfrm>
          </p:grpSpPr>
          <p:grpSp>
            <p:nvGrpSpPr>
              <p:cNvPr id="28" name="Group 27">
                <a:extLst>
                  <a:ext uri="{FF2B5EF4-FFF2-40B4-BE49-F238E27FC236}">
                    <a16:creationId xmlns:a16="http://schemas.microsoft.com/office/drawing/2014/main" id="{E3C52D11-9C73-4C74-AC1D-18B970686077}"/>
                  </a:ext>
                </a:extLst>
              </p:cNvPr>
              <p:cNvGrpSpPr/>
              <p:nvPr/>
            </p:nvGrpSpPr>
            <p:grpSpPr>
              <a:xfrm>
                <a:off x="2072456" y="908720"/>
                <a:ext cx="8128000" cy="5418667"/>
                <a:chOff x="2032000" y="719666"/>
                <a:chExt cx="8128000" cy="5418667"/>
              </a:xfrm>
            </p:grpSpPr>
            <p:graphicFrame>
              <p:nvGraphicFramePr>
                <p:cNvPr id="30" name="Diagram 29">
                  <a:extLst>
                    <a:ext uri="{FF2B5EF4-FFF2-40B4-BE49-F238E27FC236}">
                      <a16:creationId xmlns:a16="http://schemas.microsoft.com/office/drawing/2014/main" id="{B35C6AE2-A631-496C-9CD7-12AEDC630363}"/>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 name="Picture 4" descr="Coordination - Free people icons">
                  <a:extLst>
                    <a:ext uri="{FF2B5EF4-FFF2-40B4-BE49-F238E27FC236}">
                      <a16:creationId xmlns:a16="http://schemas.microsoft.com/office/drawing/2014/main" id="{16CB90B0-147E-407A-A68E-604A46EEC1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6401" y="2790799"/>
                  <a:ext cx="782216" cy="7822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6B32E05D-EF22-4910-839D-F2E2A7D9D250}"/>
                    </a:ext>
                  </a:extLst>
                </p:cNvPr>
                <p:cNvPicPr>
                  <a:picLocks noChangeAspect="1"/>
                </p:cNvPicPr>
                <p:nvPr/>
              </p:nvPicPr>
              <p:blipFill>
                <a:blip r:embed="rId8"/>
                <a:stretch>
                  <a:fillRect/>
                </a:stretch>
              </p:blipFill>
              <p:spPr>
                <a:xfrm>
                  <a:off x="2614162" y="3239946"/>
                  <a:ext cx="782216" cy="782216"/>
                </a:xfrm>
                <a:prstGeom prst="rect">
                  <a:avLst/>
                </a:prstGeom>
              </p:spPr>
            </p:pic>
            <p:pic>
              <p:nvPicPr>
                <p:cNvPr id="40" name="Picture 39">
                  <a:extLst>
                    <a:ext uri="{FF2B5EF4-FFF2-40B4-BE49-F238E27FC236}">
                      <a16:creationId xmlns:a16="http://schemas.microsoft.com/office/drawing/2014/main" id="{CE787F48-3A6D-4278-AA9E-55F86D1CF8E5}"/>
                    </a:ext>
                  </a:extLst>
                </p:cNvPr>
                <p:cNvPicPr>
                  <a:picLocks noChangeAspect="1"/>
                </p:cNvPicPr>
                <p:nvPr/>
              </p:nvPicPr>
              <p:blipFill>
                <a:blip r:embed="rId9"/>
                <a:stretch>
                  <a:fillRect/>
                </a:stretch>
              </p:blipFill>
              <p:spPr>
                <a:xfrm>
                  <a:off x="7237777" y="2813990"/>
                  <a:ext cx="782216" cy="782216"/>
                </a:xfrm>
                <a:prstGeom prst="rect">
                  <a:avLst/>
                </a:prstGeom>
              </p:spPr>
            </p:pic>
          </p:grpSp>
          <p:pic>
            <p:nvPicPr>
              <p:cNvPr id="29" name="Picture 28">
                <a:extLst>
                  <a:ext uri="{FF2B5EF4-FFF2-40B4-BE49-F238E27FC236}">
                    <a16:creationId xmlns:a16="http://schemas.microsoft.com/office/drawing/2014/main" id="{25D0DB06-69ED-49DB-AC81-5AF56590F69B}"/>
                  </a:ext>
                </a:extLst>
              </p:cNvPr>
              <p:cNvPicPr>
                <a:picLocks noChangeAspect="1"/>
              </p:cNvPicPr>
              <p:nvPr/>
            </p:nvPicPr>
            <p:blipFill>
              <a:blip r:embed="rId10"/>
              <a:stretch>
                <a:fillRect/>
              </a:stretch>
            </p:blipFill>
            <p:spPr>
              <a:xfrm>
                <a:off x="5704891" y="3429000"/>
                <a:ext cx="782216" cy="782216"/>
              </a:xfrm>
              <a:prstGeom prst="rect">
                <a:avLst/>
              </a:prstGeom>
            </p:spPr>
          </p:pic>
        </p:grpSp>
        <p:pic>
          <p:nvPicPr>
            <p:cNvPr id="27" name="Picture 26">
              <a:extLst>
                <a:ext uri="{FF2B5EF4-FFF2-40B4-BE49-F238E27FC236}">
                  <a16:creationId xmlns:a16="http://schemas.microsoft.com/office/drawing/2014/main" id="{4F6C5138-9382-4163-B756-2734546E16A9}"/>
                </a:ext>
              </a:extLst>
            </p:cNvPr>
            <p:cNvPicPr>
              <a:picLocks noChangeAspect="1"/>
            </p:cNvPicPr>
            <p:nvPr/>
          </p:nvPicPr>
          <p:blipFill>
            <a:blip r:embed="rId11"/>
            <a:stretch>
              <a:fillRect/>
            </a:stretch>
          </p:blipFill>
          <p:spPr>
            <a:xfrm>
              <a:off x="8942702" y="3370961"/>
              <a:ext cx="782216" cy="782216"/>
            </a:xfrm>
            <a:prstGeom prst="rect">
              <a:avLst/>
            </a:prstGeom>
          </p:spPr>
        </p:pic>
      </p:grpSp>
      <p:sp>
        <p:nvSpPr>
          <p:cNvPr id="4" name="Footer Placeholder 3">
            <a:extLst>
              <a:ext uri="{FF2B5EF4-FFF2-40B4-BE49-F238E27FC236}">
                <a16:creationId xmlns:a16="http://schemas.microsoft.com/office/drawing/2014/main" id="{E0904EFE-DBB3-4DAC-89EA-7AF86423924A}"/>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206019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5C65-0DAE-48F6-97EB-966BC8DA2D60}"/>
              </a:ext>
            </a:extLst>
          </p:cNvPr>
          <p:cNvSpPr>
            <a:spLocks noGrp="1"/>
          </p:cNvSpPr>
          <p:nvPr>
            <p:ph type="title"/>
          </p:nvPr>
        </p:nvSpPr>
        <p:spPr/>
        <p:txBody>
          <a:bodyPr/>
          <a:lstStyle/>
          <a:p>
            <a:r>
              <a:rPr lang="en-US" dirty="0"/>
              <a:t>FH Detector Platform</a:t>
            </a:r>
          </a:p>
        </p:txBody>
      </p:sp>
      <p:sp>
        <p:nvSpPr>
          <p:cNvPr id="3" name="Text Placeholder 2">
            <a:extLst>
              <a:ext uri="{FF2B5EF4-FFF2-40B4-BE49-F238E27FC236}">
                <a16:creationId xmlns:a16="http://schemas.microsoft.com/office/drawing/2014/main" id="{F6338157-583C-4FB4-B32B-5A56A2E96C69}"/>
              </a:ext>
            </a:extLst>
          </p:cNvPr>
          <p:cNvSpPr>
            <a:spLocks noGrp="1"/>
          </p:cNvSpPr>
          <p:nvPr>
            <p:ph type="body" sz="quarter" idx="13"/>
          </p:nvPr>
        </p:nvSpPr>
        <p:spPr/>
        <p:txBody>
          <a:bodyPr/>
          <a:lstStyle/>
          <a:p>
            <a:r>
              <a:rPr lang="en-US" dirty="0"/>
              <a:t>Communication</a:t>
            </a:r>
          </a:p>
        </p:txBody>
      </p:sp>
      <p:sp>
        <p:nvSpPr>
          <p:cNvPr id="5" name="Rectangle 4">
            <a:extLst>
              <a:ext uri="{FF2B5EF4-FFF2-40B4-BE49-F238E27FC236}">
                <a16:creationId xmlns:a16="http://schemas.microsoft.com/office/drawing/2014/main" id="{0D03B2B6-1463-4CD4-83E0-D64CAA4664EB}"/>
              </a:ext>
            </a:extLst>
          </p:cNvPr>
          <p:cNvSpPr/>
          <p:nvPr/>
        </p:nvSpPr>
        <p:spPr>
          <a:xfrm>
            <a:off x="263352" y="1556792"/>
            <a:ext cx="11809312" cy="4524957"/>
          </a:xfrm>
          <a:prstGeom prst="rect">
            <a:avLst/>
          </a:prstGeom>
        </p:spPr>
        <p:txBody>
          <a:bodyPr wrap="square">
            <a:spAutoFit/>
          </a:bodyPr>
          <a:lstStyle/>
          <a:p>
            <a:pPr>
              <a:lnSpc>
                <a:spcPct val="115000"/>
              </a:lnSpc>
              <a:spcAft>
                <a:spcPts val="0"/>
              </a:spcAft>
            </a:pPr>
            <a:r>
              <a:rPr lang="en-US" b="1" dirty="0">
                <a:ea typeface="Times New Roman" panose="02020603050405020304" pitchFamily="18" charset="0"/>
                <a:cs typeface="Times New Roman" panose="02020603050405020304" pitchFamily="18" charset="0"/>
              </a:rPr>
              <a:t>FH Platforms for Detector R&amp;D</a:t>
            </a:r>
            <a:endParaRPr lang="en-US" dirty="0">
              <a:ea typeface="Arial" panose="020B0604020202020204" pitchFamily="34" charset="0"/>
              <a:cs typeface="Times New Roman" panose="02020603050405020304" pitchFamily="18" charset="0"/>
            </a:endParaRPr>
          </a:p>
          <a:p>
            <a:pPr>
              <a:lnSpc>
                <a:spcPct val="115000"/>
              </a:lnSpc>
              <a:spcAft>
                <a:spcPts val="0"/>
              </a:spcAft>
            </a:pPr>
            <a:r>
              <a:rPr lang="en-US" dirty="0">
                <a:ea typeface="Times New Roman" panose="02020603050405020304" pitchFamily="18" charset="0"/>
                <a:cs typeface="Times New Roman" panose="02020603050405020304" pitchFamily="18" charset="0"/>
              </a:rPr>
              <a:t> </a:t>
            </a:r>
            <a:endParaRPr lang="en-US" dirty="0">
              <a:ea typeface="Arial" panose="020B0604020202020204" pitchFamily="34" charset="0"/>
              <a:cs typeface="Times New Roman" panose="02020603050405020304" pitchFamily="18" charset="0"/>
            </a:endParaRPr>
          </a:p>
          <a:p>
            <a:pPr>
              <a:lnSpc>
                <a:spcPct val="115000"/>
              </a:lnSpc>
              <a:spcAft>
                <a:spcPts val="0"/>
              </a:spcAft>
            </a:pPr>
            <a:r>
              <a:rPr lang="en-US" dirty="0">
                <a:ea typeface="Times New Roman" panose="02020603050405020304" pitchFamily="18" charset="0"/>
                <a:cs typeface="Times New Roman" panose="02020603050405020304" pitchFamily="18" charset="0"/>
              </a:rPr>
              <a:t>Within FH, the activity “Detector R&amp;D” is of high relevance for the scientific research done within the division, connects to most of the FH groups, offers large synergies with the other DESY science divisions, and has great promise for technology development for society at large. This activity will benefit from a </a:t>
            </a:r>
            <a:r>
              <a:rPr lang="en-US" b="1" dirty="0">
                <a:ea typeface="Times New Roman" panose="02020603050405020304" pitchFamily="18" charset="0"/>
                <a:cs typeface="Times New Roman" panose="02020603050405020304" pitchFamily="18" charset="0"/>
              </a:rPr>
              <a:t>new horizontal structure </a:t>
            </a:r>
            <a:r>
              <a:rPr lang="en-US" dirty="0">
                <a:ea typeface="Times New Roman" panose="02020603050405020304" pitchFamily="18" charset="0"/>
                <a:cs typeface="Times New Roman" panose="02020603050405020304" pitchFamily="18" charset="0"/>
              </a:rPr>
              <a:t>across the FH groups - henceforth called “platform for detector R&amp;D” - to foster the development of ideas and solution of problems through sharing of expertise. </a:t>
            </a:r>
            <a:endParaRPr lang="en-US" dirty="0">
              <a:ea typeface="Arial" panose="020B0604020202020204" pitchFamily="34" charset="0"/>
              <a:cs typeface="Times New Roman" panose="02020603050405020304" pitchFamily="18" charset="0"/>
            </a:endParaRPr>
          </a:p>
          <a:p>
            <a:pPr>
              <a:lnSpc>
                <a:spcPct val="115000"/>
              </a:lnSpc>
              <a:spcAft>
                <a:spcPts val="0"/>
              </a:spcAft>
            </a:pPr>
            <a:r>
              <a:rPr lang="en-US" dirty="0">
                <a:ea typeface="Times New Roman" panose="02020603050405020304" pitchFamily="18" charset="0"/>
                <a:cs typeface="Times New Roman" panose="02020603050405020304" pitchFamily="18" charset="0"/>
              </a:rPr>
              <a:t> </a:t>
            </a:r>
            <a:endParaRPr lang="en-US" dirty="0">
              <a:ea typeface="Arial" panose="020B0604020202020204" pitchFamily="34" charset="0"/>
              <a:cs typeface="Times New Roman" panose="02020603050405020304" pitchFamily="18" charset="0"/>
            </a:endParaRPr>
          </a:p>
          <a:p>
            <a:pPr>
              <a:lnSpc>
                <a:spcPct val="115000"/>
              </a:lnSpc>
              <a:spcAft>
                <a:spcPts val="0"/>
              </a:spcAft>
            </a:pPr>
            <a:r>
              <a:rPr lang="en-US" dirty="0">
                <a:ea typeface="Times New Roman" panose="02020603050405020304" pitchFamily="18" charset="0"/>
                <a:cs typeface="Times New Roman" panose="02020603050405020304" pitchFamily="18" charset="0"/>
              </a:rPr>
              <a:t>The overarching goal of the platform is to </a:t>
            </a:r>
            <a:r>
              <a:rPr lang="en-US" b="1" dirty="0">
                <a:ea typeface="Times New Roman" panose="02020603050405020304" pitchFamily="18" charset="0"/>
                <a:cs typeface="Times New Roman" panose="02020603050405020304" pitchFamily="18" charset="0"/>
              </a:rPr>
              <a:t>foster communication </a:t>
            </a:r>
            <a:r>
              <a:rPr lang="en-US" dirty="0">
                <a:ea typeface="Times New Roman" panose="02020603050405020304" pitchFamily="18" charset="0"/>
                <a:cs typeface="Times New Roman" panose="02020603050405020304" pitchFamily="18" charset="0"/>
              </a:rPr>
              <a:t>and strengthen the technological development in the areas of detector development across the boundaries of the FH groups and to foster stronger connections to scientists in the other divisions. All activities that could aid to achieve this should be considered. </a:t>
            </a:r>
            <a:endParaRPr lang="en-US" dirty="0">
              <a:ea typeface="Arial" panose="020B0604020202020204" pitchFamily="34" charset="0"/>
              <a:cs typeface="Times New Roman" panose="02020603050405020304" pitchFamily="18" charset="0"/>
            </a:endParaRPr>
          </a:p>
          <a:p>
            <a:pPr>
              <a:lnSpc>
                <a:spcPct val="115000"/>
              </a:lnSpc>
              <a:spcAft>
                <a:spcPts val="0"/>
              </a:spcAft>
            </a:pPr>
            <a:r>
              <a:rPr lang="en-US" dirty="0">
                <a:ea typeface="Times New Roman" panose="02020603050405020304" pitchFamily="18" charset="0"/>
                <a:cs typeface="Times New Roman" panose="02020603050405020304" pitchFamily="18" charset="0"/>
              </a:rPr>
              <a:t> </a:t>
            </a:r>
            <a:endParaRPr lang="en-US" dirty="0">
              <a:ea typeface="Arial" panose="020B0604020202020204" pitchFamily="34" charset="0"/>
              <a:cs typeface="Times New Roman" panose="02020603050405020304" pitchFamily="18" charset="0"/>
            </a:endParaRPr>
          </a:p>
          <a:p>
            <a:pPr>
              <a:lnSpc>
                <a:spcPct val="115000"/>
              </a:lnSpc>
              <a:spcAft>
                <a:spcPts val="0"/>
              </a:spcAft>
            </a:pPr>
            <a:r>
              <a:rPr lang="en-US" dirty="0">
                <a:ea typeface="Times New Roman" panose="02020603050405020304" pitchFamily="18" charset="0"/>
                <a:cs typeface="Times New Roman" panose="02020603050405020304" pitchFamily="18" charset="0"/>
              </a:rPr>
              <a:t>The success of the platforms depends crucially on a close integration and cooperation with the different FH groups, who contribute to the platforms. </a:t>
            </a:r>
            <a:endParaRPr lang="en-US" dirty="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45AADBC-201C-4940-9CA1-08DD07B43D30}"/>
              </a:ext>
            </a:extLst>
          </p:cNvPr>
          <p:cNvPicPr>
            <a:picLocks noChangeAspect="1"/>
          </p:cNvPicPr>
          <p:nvPr/>
        </p:nvPicPr>
        <p:blipFill>
          <a:blip r:embed="rId2"/>
          <a:stretch>
            <a:fillRect/>
          </a:stretch>
        </p:blipFill>
        <p:spPr>
          <a:xfrm>
            <a:off x="9984432" y="224910"/>
            <a:ext cx="1368152" cy="1368152"/>
          </a:xfrm>
          <a:prstGeom prst="rect">
            <a:avLst/>
          </a:prstGeom>
        </p:spPr>
      </p:pic>
      <p:sp>
        <p:nvSpPr>
          <p:cNvPr id="4" name="Footer Placeholder 3">
            <a:extLst>
              <a:ext uri="{FF2B5EF4-FFF2-40B4-BE49-F238E27FC236}">
                <a16:creationId xmlns:a16="http://schemas.microsoft.com/office/drawing/2014/main" id="{42629F8F-E277-4B1C-AC78-96CAAA3F9C40}"/>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378065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2450-E234-4F82-A68D-F80CA26A3C6F}"/>
              </a:ext>
            </a:extLst>
          </p:cNvPr>
          <p:cNvSpPr>
            <a:spLocks noGrp="1"/>
          </p:cNvSpPr>
          <p:nvPr>
            <p:ph type="title"/>
          </p:nvPr>
        </p:nvSpPr>
        <p:spPr/>
        <p:txBody>
          <a:bodyPr/>
          <a:lstStyle/>
          <a:p>
            <a:r>
              <a:rPr lang="en-US" dirty="0"/>
              <a:t>Detectors and Particle Physics</a:t>
            </a:r>
          </a:p>
        </p:txBody>
      </p:sp>
      <p:sp>
        <p:nvSpPr>
          <p:cNvPr id="3" name="Text Placeholder 2">
            <a:extLst>
              <a:ext uri="{FF2B5EF4-FFF2-40B4-BE49-F238E27FC236}">
                <a16:creationId xmlns:a16="http://schemas.microsoft.com/office/drawing/2014/main" id="{CB675FD4-626D-4E0B-B263-68849C5EBBFA}"/>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CC280C47-9F38-4BF3-9A7B-A903A7945830}"/>
              </a:ext>
            </a:extLst>
          </p:cNvPr>
          <p:cNvPicPr>
            <a:picLocks noChangeAspect="1"/>
          </p:cNvPicPr>
          <p:nvPr/>
        </p:nvPicPr>
        <p:blipFill>
          <a:blip r:embed="rId2"/>
          <a:stretch>
            <a:fillRect/>
          </a:stretch>
        </p:blipFill>
        <p:spPr>
          <a:xfrm>
            <a:off x="7493" y="-603448"/>
            <a:ext cx="12171911" cy="7992888"/>
          </a:xfrm>
          <a:prstGeom prst="rect">
            <a:avLst/>
          </a:prstGeom>
        </p:spPr>
      </p:pic>
      <p:sp>
        <p:nvSpPr>
          <p:cNvPr id="6" name="TextBox 5">
            <a:extLst>
              <a:ext uri="{FF2B5EF4-FFF2-40B4-BE49-F238E27FC236}">
                <a16:creationId xmlns:a16="http://schemas.microsoft.com/office/drawing/2014/main" id="{90A9813C-4C0B-4DF7-8503-7FD7C3B00A58}"/>
              </a:ext>
            </a:extLst>
          </p:cNvPr>
          <p:cNvSpPr txBox="1"/>
          <p:nvPr/>
        </p:nvSpPr>
        <p:spPr>
          <a:xfrm>
            <a:off x="1919536" y="5809581"/>
            <a:ext cx="8970726" cy="1015663"/>
          </a:xfrm>
          <a:prstGeom prst="rect">
            <a:avLst/>
          </a:prstGeom>
          <a:noFill/>
        </p:spPr>
        <p:txBody>
          <a:bodyPr wrap="none" rtlCol="0">
            <a:spAutoFit/>
          </a:bodyPr>
          <a:lstStyle/>
          <a:p>
            <a:pPr algn="ctr"/>
            <a:r>
              <a:rPr lang="en-US" sz="2000" b="1" dirty="0">
                <a:solidFill>
                  <a:schemeClr val="bg1"/>
                </a:solidFill>
              </a:rPr>
              <a:t>Detectors are central elements of the science we do</a:t>
            </a:r>
            <a:br>
              <a:rPr lang="en-US" sz="2000" b="1" dirty="0">
                <a:solidFill>
                  <a:schemeClr val="bg1"/>
                </a:solidFill>
              </a:rPr>
            </a:br>
            <a:r>
              <a:rPr lang="en-US" sz="2000" b="1" dirty="0">
                <a:solidFill>
                  <a:schemeClr val="bg1"/>
                </a:solidFill>
              </a:rPr>
              <a:t>Detectors are enablers of break-through science</a:t>
            </a:r>
          </a:p>
          <a:p>
            <a:pPr algn="ctr"/>
            <a:r>
              <a:rPr lang="en-US" sz="2000" b="1" dirty="0">
                <a:solidFill>
                  <a:schemeClr val="bg1"/>
                </a:solidFill>
              </a:rPr>
              <a:t>Detectors drive technology with a broad impact far beyond our research</a:t>
            </a:r>
          </a:p>
        </p:txBody>
      </p:sp>
      <p:sp>
        <p:nvSpPr>
          <p:cNvPr id="4" name="Footer Placeholder 3">
            <a:extLst>
              <a:ext uri="{FF2B5EF4-FFF2-40B4-BE49-F238E27FC236}">
                <a16:creationId xmlns:a16="http://schemas.microsoft.com/office/drawing/2014/main" id="{CDFB2ABB-588A-40C0-98C8-AEC842438CFC}"/>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22169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C28FC-97A0-4EE6-A292-4766360D90AE}"/>
              </a:ext>
            </a:extLst>
          </p:cNvPr>
          <p:cNvSpPr>
            <a:spLocks noGrp="1"/>
          </p:cNvSpPr>
          <p:nvPr>
            <p:ph type="title"/>
          </p:nvPr>
        </p:nvSpPr>
        <p:spPr/>
        <p:txBody>
          <a:bodyPr/>
          <a:lstStyle/>
          <a:p>
            <a:r>
              <a:rPr lang="en-US" dirty="0"/>
              <a:t>Detector Platform</a:t>
            </a:r>
          </a:p>
        </p:txBody>
      </p:sp>
      <p:sp>
        <p:nvSpPr>
          <p:cNvPr id="3" name="Text Placeholder 2">
            <a:extLst>
              <a:ext uri="{FF2B5EF4-FFF2-40B4-BE49-F238E27FC236}">
                <a16:creationId xmlns:a16="http://schemas.microsoft.com/office/drawing/2014/main" id="{A6FB693E-B788-4F7E-B852-3E0CE57E9D68}"/>
              </a:ext>
            </a:extLst>
          </p:cNvPr>
          <p:cNvSpPr>
            <a:spLocks noGrp="1"/>
          </p:cNvSpPr>
          <p:nvPr>
            <p:ph type="body" sz="quarter" idx="13"/>
          </p:nvPr>
        </p:nvSpPr>
        <p:spPr/>
        <p:txBody>
          <a:bodyPr/>
          <a:lstStyle/>
          <a:p>
            <a:r>
              <a:rPr lang="en-US" dirty="0"/>
              <a:t>Coordination and Development</a:t>
            </a:r>
          </a:p>
        </p:txBody>
      </p:sp>
      <p:sp>
        <p:nvSpPr>
          <p:cNvPr id="4" name="Content Placeholder 3">
            <a:extLst>
              <a:ext uri="{FF2B5EF4-FFF2-40B4-BE49-F238E27FC236}">
                <a16:creationId xmlns:a16="http://schemas.microsoft.com/office/drawing/2014/main" id="{E27C3E0D-335D-4CD6-8BD0-E0E4629FF578}"/>
              </a:ext>
            </a:extLst>
          </p:cNvPr>
          <p:cNvSpPr>
            <a:spLocks noGrp="1"/>
          </p:cNvSpPr>
          <p:nvPr>
            <p:ph idx="1"/>
          </p:nvPr>
        </p:nvSpPr>
        <p:spPr>
          <a:xfrm>
            <a:off x="407986" y="1988840"/>
            <a:ext cx="11376025" cy="3894781"/>
          </a:xfrm>
        </p:spPr>
        <p:txBody>
          <a:bodyPr/>
          <a:lstStyle/>
          <a:p>
            <a:pPr marL="0" indent="0">
              <a:buNone/>
            </a:pPr>
            <a:r>
              <a:rPr lang="en-US" dirty="0"/>
              <a:t>In detail, the charge the </a:t>
            </a:r>
            <a:r>
              <a:rPr lang="en-US" dirty="0" err="1"/>
              <a:t>DetRD</a:t>
            </a:r>
            <a:r>
              <a:rPr lang="en-US" dirty="0"/>
              <a:t> platforms is to</a:t>
            </a:r>
          </a:p>
          <a:p>
            <a:r>
              <a:rPr lang="en-US" b="1" dirty="0"/>
              <a:t>Define priorities </a:t>
            </a:r>
            <a:r>
              <a:rPr lang="en-US" dirty="0"/>
              <a:t>within </a:t>
            </a:r>
            <a:r>
              <a:rPr lang="en-US" dirty="0" err="1"/>
              <a:t>DetRD</a:t>
            </a:r>
            <a:r>
              <a:rPr lang="en-US" dirty="0"/>
              <a:t>, in relation e.g. with the European Strategy of Particle Physics, the HGF MT topic, the other DESY divisions and the promise for both research and technology development.</a:t>
            </a:r>
          </a:p>
          <a:p>
            <a:r>
              <a:rPr lang="en-US" b="1" dirty="0"/>
              <a:t>Coordinate</a:t>
            </a:r>
            <a:r>
              <a:rPr lang="en-US" dirty="0"/>
              <a:t> the activities in the area of </a:t>
            </a:r>
            <a:r>
              <a:rPr lang="en-US" dirty="0" err="1"/>
              <a:t>DetRD</a:t>
            </a:r>
            <a:r>
              <a:rPr lang="en-US" dirty="0"/>
              <a:t> across the FH groups, in close cooperation with the relevant FH groups.</a:t>
            </a:r>
          </a:p>
          <a:p>
            <a:r>
              <a:rPr lang="en-US" b="1" dirty="0"/>
              <a:t>Liaise</a:t>
            </a:r>
            <a:r>
              <a:rPr lang="en-US" dirty="0"/>
              <a:t> with the relevant program structures within the Helmholtz association (in particular DTS and DMA in MT, and MU), with other DESY divisions, potentially with activities at partner universities (especially UHH), and with DESY ITT on the topics of innovation and technology transfer.</a:t>
            </a:r>
          </a:p>
        </p:txBody>
      </p:sp>
      <p:pic>
        <p:nvPicPr>
          <p:cNvPr id="5" name="Picture 4" descr="Coordination - Free people icons">
            <a:extLst>
              <a:ext uri="{FF2B5EF4-FFF2-40B4-BE49-F238E27FC236}">
                <a16:creationId xmlns:a16="http://schemas.microsoft.com/office/drawing/2014/main" id="{1151B711-82FC-48F3-8870-012BCCCAE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00" y="253512"/>
            <a:ext cx="1163432" cy="1163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2057506-76E6-40B0-9294-9B962A4869A2}"/>
              </a:ext>
            </a:extLst>
          </p:cNvPr>
          <p:cNvPicPr>
            <a:picLocks noChangeAspect="1"/>
          </p:cNvPicPr>
          <p:nvPr/>
        </p:nvPicPr>
        <p:blipFill>
          <a:blip r:embed="rId3"/>
          <a:stretch>
            <a:fillRect/>
          </a:stretch>
        </p:blipFill>
        <p:spPr>
          <a:xfrm>
            <a:off x="9336360" y="184052"/>
            <a:ext cx="1232892" cy="1232892"/>
          </a:xfrm>
          <a:prstGeom prst="rect">
            <a:avLst/>
          </a:prstGeom>
        </p:spPr>
      </p:pic>
      <p:pic>
        <p:nvPicPr>
          <p:cNvPr id="8" name="Picture 7">
            <a:extLst>
              <a:ext uri="{FF2B5EF4-FFF2-40B4-BE49-F238E27FC236}">
                <a16:creationId xmlns:a16="http://schemas.microsoft.com/office/drawing/2014/main" id="{2F1E2B19-D193-4FE9-9F8A-89BCEAB90F0D}"/>
              </a:ext>
            </a:extLst>
          </p:cNvPr>
          <p:cNvPicPr>
            <a:picLocks noChangeAspect="1"/>
          </p:cNvPicPr>
          <p:nvPr/>
        </p:nvPicPr>
        <p:blipFill>
          <a:blip r:embed="rId4"/>
          <a:stretch>
            <a:fillRect/>
          </a:stretch>
        </p:blipFill>
        <p:spPr>
          <a:xfrm>
            <a:off x="10848528" y="238414"/>
            <a:ext cx="1086416" cy="1174362"/>
          </a:xfrm>
          <a:prstGeom prst="rect">
            <a:avLst/>
          </a:prstGeom>
        </p:spPr>
      </p:pic>
      <p:sp>
        <p:nvSpPr>
          <p:cNvPr id="6" name="Footer Placeholder 5">
            <a:extLst>
              <a:ext uri="{FF2B5EF4-FFF2-40B4-BE49-F238E27FC236}">
                <a16:creationId xmlns:a16="http://schemas.microsoft.com/office/drawing/2014/main" id="{B99BB538-D392-4B8C-B8C3-51F40FDFE6E6}"/>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82831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866A-EF8A-43CF-85D7-E74281F5A518}"/>
              </a:ext>
            </a:extLst>
          </p:cNvPr>
          <p:cNvSpPr>
            <a:spLocks noGrp="1"/>
          </p:cNvSpPr>
          <p:nvPr>
            <p:ph type="title"/>
          </p:nvPr>
        </p:nvSpPr>
        <p:spPr/>
        <p:txBody>
          <a:bodyPr/>
          <a:lstStyle/>
          <a:p>
            <a:r>
              <a:rPr lang="en-US" dirty="0"/>
              <a:t>Detector Platform</a:t>
            </a:r>
          </a:p>
        </p:txBody>
      </p:sp>
      <p:sp>
        <p:nvSpPr>
          <p:cNvPr id="3" name="Text Placeholder 2">
            <a:extLst>
              <a:ext uri="{FF2B5EF4-FFF2-40B4-BE49-F238E27FC236}">
                <a16:creationId xmlns:a16="http://schemas.microsoft.com/office/drawing/2014/main" id="{EFCA6A7B-0802-471A-B0EC-68E8DB83C102}"/>
              </a:ext>
            </a:extLst>
          </p:cNvPr>
          <p:cNvSpPr>
            <a:spLocks noGrp="1"/>
          </p:cNvSpPr>
          <p:nvPr>
            <p:ph type="body" sz="quarter" idx="13"/>
          </p:nvPr>
        </p:nvSpPr>
        <p:spPr/>
        <p:txBody>
          <a:bodyPr/>
          <a:lstStyle/>
          <a:p>
            <a:r>
              <a:rPr lang="en-US" dirty="0"/>
              <a:t>Dissemination</a:t>
            </a:r>
          </a:p>
        </p:txBody>
      </p:sp>
      <p:sp>
        <p:nvSpPr>
          <p:cNvPr id="4" name="Content Placeholder 3">
            <a:extLst>
              <a:ext uri="{FF2B5EF4-FFF2-40B4-BE49-F238E27FC236}">
                <a16:creationId xmlns:a16="http://schemas.microsoft.com/office/drawing/2014/main" id="{2A28E114-009B-497F-9E60-3C24BA6D52B1}"/>
              </a:ext>
            </a:extLst>
          </p:cNvPr>
          <p:cNvSpPr>
            <a:spLocks noGrp="1"/>
          </p:cNvSpPr>
          <p:nvPr>
            <p:ph idx="1"/>
          </p:nvPr>
        </p:nvSpPr>
        <p:spPr>
          <a:xfrm>
            <a:off x="407987" y="1659738"/>
            <a:ext cx="11376025" cy="5010249"/>
          </a:xfrm>
        </p:spPr>
        <p:txBody>
          <a:bodyPr/>
          <a:lstStyle/>
          <a:p>
            <a:r>
              <a:rPr lang="en-US" dirty="0"/>
              <a:t>Act as a </a:t>
            </a:r>
            <a:r>
              <a:rPr lang="en-US" b="1" dirty="0"/>
              <a:t>central point-of-contact </a:t>
            </a:r>
            <a:r>
              <a:rPr lang="en-US" dirty="0"/>
              <a:t>for people interested to participate in the technical developments within FH, coordinate funding applications (Helmholtz, third party, ..) </a:t>
            </a:r>
          </a:p>
          <a:p>
            <a:r>
              <a:rPr lang="en-US" dirty="0" err="1"/>
              <a:t>Organise</a:t>
            </a:r>
            <a:r>
              <a:rPr lang="en-US" dirty="0"/>
              <a:t> </a:t>
            </a:r>
            <a:r>
              <a:rPr lang="en-US" b="1" dirty="0"/>
              <a:t>scientific events </a:t>
            </a:r>
            <a:r>
              <a:rPr lang="en-US" dirty="0"/>
              <a:t>in the field of detector R&amp;D</a:t>
            </a:r>
          </a:p>
          <a:p>
            <a:r>
              <a:rPr lang="en-US" dirty="0"/>
              <a:t>Develop </a:t>
            </a:r>
            <a:r>
              <a:rPr lang="en-US" b="1" dirty="0"/>
              <a:t>a coherent career development </a:t>
            </a:r>
            <a:r>
              <a:rPr lang="en-US" dirty="0"/>
              <a:t>plan for instrumentation scientists and provide mentoring to early-career scientists in these areas.</a:t>
            </a:r>
          </a:p>
          <a:p>
            <a:r>
              <a:rPr lang="en-US" dirty="0"/>
              <a:t>Maintain a list of </a:t>
            </a:r>
            <a:r>
              <a:rPr lang="en-US" b="1" dirty="0"/>
              <a:t>bachelor / master / Ph.D. student opportunities </a:t>
            </a:r>
            <a:r>
              <a:rPr lang="en-US" dirty="0"/>
              <a:t>that can be used for recruitment purposes.</a:t>
            </a:r>
          </a:p>
          <a:p>
            <a:pPr marL="0" indent="0">
              <a:buNone/>
            </a:pPr>
            <a:endParaRPr lang="en-US" dirty="0"/>
          </a:p>
          <a:p>
            <a:r>
              <a:rPr lang="en-US" dirty="0"/>
              <a:t>The platform is represented by two coordinators</a:t>
            </a:r>
          </a:p>
          <a:p>
            <a:r>
              <a:rPr lang="en-US" dirty="0"/>
              <a:t>The platform is part of the FH divisional structures and communication stream</a:t>
            </a:r>
          </a:p>
          <a:p>
            <a:r>
              <a:rPr lang="en-US" dirty="0"/>
              <a:t>The platform </a:t>
            </a:r>
            <a:r>
              <a:rPr lang="en-US" b="1" dirty="0"/>
              <a:t>controls some resources </a:t>
            </a:r>
            <a:r>
              <a:rPr lang="en-US" dirty="0"/>
              <a:t>for detector R&amp;D, personnel however remains in the groups</a:t>
            </a:r>
          </a:p>
        </p:txBody>
      </p:sp>
      <p:pic>
        <p:nvPicPr>
          <p:cNvPr id="5" name="Picture 4">
            <a:extLst>
              <a:ext uri="{FF2B5EF4-FFF2-40B4-BE49-F238E27FC236}">
                <a16:creationId xmlns:a16="http://schemas.microsoft.com/office/drawing/2014/main" id="{C15EF1CF-EC3E-4D6E-BE86-C0354B82587B}"/>
              </a:ext>
            </a:extLst>
          </p:cNvPr>
          <p:cNvPicPr>
            <a:picLocks noChangeAspect="1"/>
          </p:cNvPicPr>
          <p:nvPr/>
        </p:nvPicPr>
        <p:blipFill>
          <a:blip r:embed="rId2"/>
          <a:stretch>
            <a:fillRect/>
          </a:stretch>
        </p:blipFill>
        <p:spPr>
          <a:xfrm>
            <a:off x="10344472" y="246441"/>
            <a:ext cx="1080120" cy="1080120"/>
          </a:xfrm>
          <a:prstGeom prst="rect">
            <a:avLst/>
          </a:prstGeom>
        </p:spPr>
      </p:pic>
      <p:sp>
        <p:nvSpPr>
          <p:cNvPr id="6" name="Footer Placeholder 5">
            <a:extLst>
              <a:ext uri="{FF2B5EF4-FFF2-40B4-BE49-F238E27FC236}">
                <a16:creationId xmlns:a16="http://schemas.microsoft.com/office/drawing/2014/main" id="{1CAF772A-023F-47FA-AB08-B328DFB8381E}"/>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371428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7C72-DD8C-4FAD-A907-4B0878DF7DFB}"/>
              </a:ext>
            </a:extLst>
          </p:cNvPr>
          <p:cNvSpPr>
            <a:spLocks noGrp="1"/>
          </p:cNvSpPr>
          <p:nvPr>
            <p:ph type="title"/>
          </p:nvPr>
        </p:nvSpPr>
        <p:spPr>
          <a:xfrm>
            <a:off x="407988" y="349611"/>
            <a:ext cx="11376024" cy="451098"/>
          </a:xfrm>
        </p:spPr>
        <p:txBody>
          <a:bodyPr/>
          <a:lstStyle/>
          <a:p>
            <a:r>
              <a:rPr lang="en-US" dirty="0"/>
              <a:t>Detectors at DESY FH</a:t>
            </a:r>
          </a:p>
        </p:txBody>
      </p:sp>
      <p:sp>
        <p:nvSpPr>
          <p:cNvPr id="4" name="Text Placeholder 3">
            <a:extLst>
              <a:ext uri="{FF2B5EF4-FFF2-40B4-BE49-F238E27FC236}">
                <a16:creationId xmlns:a16="http://schemas.microsoft.com/office/drawing/2014/main" id="{74ED64B3-3E4D-4007-A5F5-985094BD9D70}"/>
              </a:ext>
            </a:extLst>
          </p:cNvPr>
          <p:cNvSpPr>
            <a:spLocks noGrp="1"/>
          </p:cNvSpPr>
          <p:nvPr>
            <p:ph type="body" sz="quarter" idx="13"/>
          </p:nvPr>
        </p:nvSpPr>
        <p:spPr>
          <a:xfrm>
            <a:off x="407987" y="817500"/>
            <a:ext cx="11376025" cy="379252"/>
          </a:xfrm>
        </p:spPr>
        <p:txBody>
          <a:bodyPr/>
          <a:lstStyle/>
          <a:p>
            <a:r>
              <a:rPr lang="en-US" dirty="0"/>
              <a:t>Where are we</a:t>
            </a:r>
          </a:p>
        </p:txBody>
      </p:sp>
      <p:sp>
        <p:nvSpPr>
          <p:cNvPr id="5" name="Rectangle 4">
            <a:extLst>
              <a:ext uri="{FF2B5EF4-FFF2-40B4-BE49-F238E27FC236}">
                <a16:creationId xmlns:a16="http://schemas.microsoft.com/office/drawing/2014/main" id="{EB5D1619-B9F0-42D0-BD83-64DCE8134089}"/>
              </a:ext>
            </a:extLst>
          </p:cNvPr>
          <p:cNvSpPr/>
          <p:nvPr/>
        </p:nvSpPr>
        <p:spPr>
          <a:xfrm>
            <a:off x="407986" y="1773139"/>
            <a:ext cx="11201400" cy="1077218"/>
          </a:xfrm>
          <a:prstGeom prst="rect">
            <a:avLst/>
          </a:prstGeom>
        </p:spPr>
        <p:txBody>
          <a:bodyPr wrap="square">
            <a:spAutoFit/>
          </a:bodyPr>
          <a:lstStyle/>
          <a:p>
            <a:pPr marL="342900" lvl="0" indent="-342900">
              <a:buFont typeface="+mj-lt"/>
              <a:buAutoNum type="arabicPeriod"/>
            </a:pPr>
            <a:r>
              <a:rPr lang="en-US" sz="1600" b="1" dirty="0">
                <a:solidFill>
                  <a:prstClr val="black"/>
                </a:solidFill>
                <a:latin typeface="+mj-lt"/>
              </a:rPr>
              <a:t>Outstanding competence </a:t>
            </a:r>
            <a:r>
              <a:rPr lang="en-US" sz="1600" dirty="0">
                <a:solidFill>
                  <a:prstClr val="black"/>
                </a:solidFill>
                <a:latin typeface="+mj-lt"/>
              </a:rPr>
              <a:t>in our capability to design and build complex detector systems (60%)</a:t>
            </a:r>
          </a:p>
          <a:p>
            <a:pPr marL="342900" lvl="0" indent="-342900">
              <a:buFont typeface="+mj-lt"/>
              <a:buAutoNum type="arabicPeriod"/>
            </a:pPr>
            <a:r>
              <a:rPr lang="en-US" sz="1600" b="1" dirty="0">
                <a:solidFill>
                  <a:prstClr val="black"/>
                </a:solidFill>
                <a:latin typeface="+mj-lt"/>
              </a:rPr>
              <a:t>Leadership</a:t>
            </a:r>
            <a:r>
              <a:rPr lang="en-US" sz="1600" dirty="0">
                <a:solidFill>
                  <a:prstClr val="black"/>
                </a:solidFill>
                <a:latin typeface="+mj-lt"/>
              </a:rPr>
              <a:t> in selected technological areas which are needed to address our science program (30%)</a:t>
            </a:r>
          </a:p>
          <a:p>
            <a:pPr marL="342900" lvl="0" indent="-342900">
              <a:buFont typeface="+mj-lt"/>
              <a:buAutoNum type="arabicPeriod"/>
            </a:pPr>
            <a:r>
              <a:rPr lang="en-US" sz="1600" dirty="0">
                <a:solidFill>
                  <a:prstClr val="black"/>
                </a:solidFill>
                <a:latin typeface="+mj-lt"/>
              </a:rPr>
              <a:t>Retain a level of </a:t>
            </a:r>
            <a:r>
              <a:rPr lang="en-US" sz="1600" b="1" dirty="0">
                <a:solidFill>
                  <a:prstClr val="black"/>
                </a:solidFill>
                <a:latin typeface="+mj-lt"/>
              </a:rPr>
              <a:t>agility</a:t>
            </a:r>
            <a:r>
              <a:rPr lang="en-US" sz="1600" dirty="0">
                <a:solidFill>
                  <a:prstClr val="black"/>
                </a:solidFill>
                <a:latin typeface="+mj-lt"/>
              </a:rPr>
              <a:t> in the technologies and system aspects we work on to be able to identify quickly </a:t>
            </a:r>
            <a:br>
              <a:rPr lang="en-US" sz="1600" dirty="0">
                <a:solidFill>
                  <a:prstClr val="black"/>
                </a:solidFill>
                <a:latin typeface="+mj-lt"/>
              </a:rPr>
            </a:br>
            <a:r>
              <a:rPr lang="en-US" sz="1600" dirty="0">
                <a:solidFill>
                  <a:prstClr val="black"/>
                </a:solidFill>
                <a:latin typeface="+mj-lt"/>
              </a:rPr>
              <a:t>newly emerging areas of technologies and science relevant for detectors. (10%)</a:t>
            </a:r>
          </a:p>
        </p:txBody>
      </p:sp>
      <p:sp>
        <p:nvSpPr>
          <p:cNvPr id="6" name="TextBox 5">
            <a:extLst>
              <a:ext uri="{FF2B5EF4-FFF2-40B4-BE49-F238E27FC236}">
                <a16:creationId xmlns:a16="http://schemas.microsoft.com/office/drawing/2014/main" id="{D99EBE93-E78A-4097-99DB-AA73CC5359E3}"/>
              </a:ext>
            </a:extLst>
          </p:cNvPr>
          <p:cNvSpPr txBox="1"/>
          <p:nvPr/>
        </p:nvSpPr>
        <p:spPr bwMode="auto">
          <a:xfrm>
            <a:off x="407986" y="1352163"/>
            <a:ext cx="1646669" cy="369332"/>
          </a:xfrm>
          <a:prstGeom prst="rect">
            <a:avLst/>
          </a:prstGeom>
          <a:noFill/>
        </p:spPr>
        <p:txBody>
          <a:bodyPr wrap="none" rtlCol="0">
            <a:spAutoFit/>
          </a:bodyPr>
          <a:lstStyle/>
          <a:p>
            <a:r>
              <a:rPr lang="en-US" dirty="0">
                <a:solidFill>
                  <a:srgbClr val="009FDF"/>
                </a:solidFill>
              </a:rPr>
              <a:t>Our Ambition</a:t>
            </a:r>
            <a:r>
              <a:rPr lang="en-US" dirty="0">
                <a:solidFill>
                  <a:srgbClr val="FFC000"/>
                </a:solidFill>
              </a:rPr>
              <a:t>:</a:t>
            </a:r>
            <a:r>
              <a:rPr lang="en-US" dirty="0">
                <a:solidFill>
                  <a:srgbClr val="009FDF"/>
                </a:solidFill>
              </a:rPr>
              <a:t> </a:t>
            </a:r>
          </a:p>
        </p:txBody>
      </p:sp>
      <p:grpSp>
        <p:nvGrpSpPr>
          <p:cNvPr id="14" name="Group 13">
            <a:extLst>
              <a:ext uri="{FF2B5EF4-FFF2-40B4-BE49-F238E27FC236}">
                <a16:creationId xmlns:a16="http://schemas.microsoft.com/office/drawing/2014/main" id="{FB9B90DE-101E-6A30-4C75-A4AC9E74CEB8}"/>
              </a:ext>
            </a:extLst>
          </p:cNvPr>
          <p:cNvGrpSpPr/>
          <p:nvPr/>
        </p:nvGrpSpPr>
        <p:grpSpPr>
          <a:xfrm>
            <a:off x="407986" y="4300600"/>
            <a:ext cx="10583101" cy="1892852"/>
            <a:chOff x="407986" y="4300600"/>
            <a:chExt cx="10583101" cy="1892852"/>
          </a:xfrm>
        </p:grpSpPr>
        <p:sp>
          <p:nvSpPr>
            <p:cNvPr id="7" name="TextBox 6">
              <a:extLst>
                <a:ext uri="{FF2B5EF4-FFF2-40B4-BE49-F238E27FC236}">
                  <a16:creationId xmlns:a16="http://schemas.microsoft.com/office/drawing/2014/main" id="{196933A5-D255-4DC8-A77C-480DC011739F}"/>
                </a:ext>
              </a:extLst>
            </p:cNvPr>
            <p:cNvSpPr txBox="1"/>
            <p:nvPr/>
          </p:nvSpPr>
          <p:spPr bwMode="auto">
            <a:xfrm>
              <a:off x="407986" y="4300600"/>
              <a:ext cx="1556836" cy="369332"/>
            </a:xfrm>
            <a:prstGeom prst="rect">
              <a:avLst/>
            </a:prstGeom>
            <a:noFill/>
          </p:spPr>
          <p:txBody>
            <a:bodyPr wrap="none" rtlCol="0">
              <a:spAutoFit/>
            </a:bodyPr>
            <a:lstStyle/>
            <a:p>
              <a:r>
                <a:rPr lang="en-US" dirty="0">
                  <a:solidFill>
                    <a:srgbClr val="009FDF"/>
                  </a:solidFill>
                </a:rPr>
                <a:t>Our Strategy</a:t>
              </a:r>
              <a:r>
                <a:rPr lang="en-US" dirty="0">
                  <a:solidFill>
                    <a:srgbClr val="FFC000"/>
                  </a:solidFill>
                </a:rPr>
                <a:t>:</a:t>
              </a:r>
              <a:endParaRPr lang="en-US" dirty="0">
                <a:solidFill>
                  <a:srgbClr val="009FDF"/>
                </a:solidFill>
              </a:endParaRPr>
            </a:p>
          </p:txBody>
        </p:sp>
        <p:sp>
          <p:nvSpPr>
            <p:cNvPr id="8" name="Rectangle 7">
              <a:extLst>
                <a:ext uri="{FF2B5EF4-FFF2-40B4-BE49-F238E27FC236}">
                  <a16:creationId xmlns:a16="http://schemas.microsoft.com/office/drawing/2014/main" id="{A794D4CB-3059-42B9-89E2-964270FAE1C5}"/>
                </a:ext>
              </a:extLst>
            </p:cNvPr>
            <p:cNvSpPr/>
            <p:nvPr/>
          </p:nvSpPr>
          <p:spPr>
            <a:xfrm>
              <a:off x="407986" y="4623792"/>
              <a:ext cx="10583101" cy="1569660"/>
            </a:xfrm>
            <a:prstGeom prst="rect">
              <a:avLst/>
            </a:prstGeom>
          </p:spPr>
          <p:txBody>
            <a:bodyPr wrap="square">
              <a:spAutoFit/>
            </a:bodyPr>
            <a:lstStyle/>
            <a:p>
              <a:pPr marL="342900" indent="-342900">
                <a:buFont typeface="+mj-lt"/>
                <a:buAutoNum type="arabicPeriod"/>
              </a:pPr>
              <a:r>
                <a:rPr lang="en-US" sz="1600" dirty="0">
                  <a:latin typeface="+mj-lt"/>
                </a:rPr>
                <a:t>Monolithic active Silicon Pixel Detectors: technological priority</a:t>
              </a:r>
            </a:p>
            <a:p>
              <a:pPr marL="342900" indent="-342900">
                <a:buFont typeface="+mj-lt"/>
                <a:buAutoNum type="arabicPeriod"/>
              </a:pPr>
              <a:r>
                <a:rPr lang="en-US" sz="1600" dirty="0">
                  <a:latin typeface="+mj-lt"/>
                </a:rPr>
                <a:t>Technological lead in </a:t>
              </a:r>
              <a:r>
                <a:rPr lang="en-US" sz="1600" dirty="0" err="1">
                  <a:latin typeface="+mj-lt"/>
                </a:rPr>
                <a:t>SiPM</a:t>
              </a:r>
              <a:r>
                <a:rPr lang="en-US" sz="1600" dirty="0">
                  <a:latin typeface="+mj-lt"/>
                </a:rPr>
                <a:t> – on – tile Systems</a:t>
              </a:r>
            </a:p>
            <a:p>
              <a:pPr marL="342900" indent="-342900">
                <a:buFont typeface="+mj-lt"/>
                <a:buAutoNum type="arabicPeriod"/>
              </a:pPr>
              <a:r>
                <a:rPr lang="en-US" sz="1600" dirty="0">
                  <a:latin typeface="+mj-lt"/>
                </a:rPr>
                <a:t>Detector integration center</a:t>
              </a:r>
            </a:p>
            <a:p>
              <a:pPr marL="342900" indent="-342900">
                <a:buFont typeface="+mj-lt"/>
                <a:buAutoNum type="arabicPeriod"/>
              </a:pPr>
              <a:r>
                <a:rPr lang="en-US" sz="1600" dirty="0">
                  <a:latin typeface="+mj-lt"/>
                </a:rPr>
                <a:t>Fast Data transfer: Silicon photonics</a:t>
              </a:r>
            </a:p>
            <a:p>
              <a:pPr marL="342900" indent="-342900">
                <a:buFont typeface="+mj-lt"/>
                <a:buAutoNum type="arabicPeriod"/>
              </a:pPr>
              <a:r>
                <a:rPr lang="en-US" sz="1600" dirty="0">
                  <a:latin typeface="+mj-lt"/>
                </a:rPr>
                <a:t>Expertise in key interconnect technologies</a:t>
              </a:r>
            </a:p>
            <a:p>
              <a:pPr marL="342900" indent="-342900">
                <a:buFont typeface="+mj-lt"/>
                <a:buAutoNum type="arabicPeriod"/>
              </a:pPr>
              <a:r>
                <a:rPr lang="en-US" sz="1600" dirty="0">
                  <a:latin typeface="+mj-lt"/>
                </a:rPr>
                <a:t>Expertise in other detector technologies: cryogenic detectors, others</a:t>
              </a:r>
            </a:p>
          </p:txBody>
        </p:sp>
      </p:grpSp>
      <p:grpSp>
        <p:nvGrpSpPr>
          <p:cNvPr id="13" name="Group 12">
            <a:extLst>
              <a:ext uri="{FF2B5EF4-FFF2-40B4-BE49-F238E27FC236}">
                <a16:creationId xmlns:a16="http://schemas.microsoft.com/office/drawing/2014/main" id="{3034DD09-3E97-6785-9140-1F2D084FBD2F}"/>
              </a:ext>
            </a:extLst>
          </p:cNvPr>
          <p:cNvGrpSpPr/>
          <p:nvPr/>
        </p:nvGrpSpPr>
        <p:grpSpPr>
          <a:xfrm>
            <a:off x="407986" y="2902000"/>
            <a:ext cx="11376025" cy="3561887"/>
            <a:chOff x="407986" y="2902000"/>
            <a:chExt cx="11376025" cy="3561887"/>
          </a:xfrm>
        </p:grpSpPr>
        <p:pic>
          <p:nvPicPr>
            <p:cNvPr id="9" name="Picture 8">
              <a:extLst>
                <a:ext uri="{FF2B5EF4-FFF2-40B4-BE49-F238E27FC236}">
                  <a16:creationId xmlns:a16="http://schemas.microsoft.com/office/drawing/2014/main" id="{7B508FA7-8671-4ECF-9274-EEE08501EA02}"/>
                </a:ext>
              </a:extLst>
            </p:cNvPr>
            <p:cNvPicPr>
              <a:picLocks noChangeAspect="1"/>
            </p:cNvPicPr>
            <p:nvPr/>
          </p:nvPicPr>
          <p:blipFill>
            <a:blip r:embed="rId2"/>
            <a:stretch>
              <a:fillRect/>
            </a:stretch>
          </p:blipFill>
          <p:spPr>
            <a:xfrm>
              <a:off x="7725010" y="2902000"/>
              <a:ext cx="4059001" cy="3561887"/>
            </a:xfrm>
            <a:prstGeom prst="rect">
              <a:avLst/>
            </a:prstGeom>
          </p:spPr>
        </p:pic>
        <p:grpSp>
          <p:nvGrpSpPr>
            <p:cNvPr id="12" name="Group 11">
              <a:extLst>
                <a:ext uri="{FF2B5EF4-FFF2-40B4-BE49-F238E27FC236}">
                  <a16:creationId xmlns:a16="http://schemas.microsoft.com/office/drawing/2014/main" id="{986B780D-1118-21C0-8EC5-58E907A170A1}"/>
                </a:ext>
              </a:extLst>
            </p:cNvPr>
            <p:cNvGrpSpPr/>
            <p:nvPr/>
          </p:nvGrpSpPr>
          <p:grpSpPr>
            <a:xfrm>
              <a:off x="407986" y="2943163"/>
              <a:ext cx="10583101" cy="1200510"/>
              <a:chOff x="407986" y="2943163"/>
              <a:chExt cx="10583101" cy="1200510"/>
            </a:xfrm>
          </p:grpSpPr>
          <p:sp>
            <p:nvSpPr>
              <p:cNvPr id="10" name="Rectangle 9">
                <a:extLst>
                  <a:ext uri="{FF2B5EF4-FFF2-40B4-BE49-F238E27FC236}">
                    <a16:creationId xmlns:a16="http://schemas.microsoft.com/office/drawing/2014/main" id="{C4065367-E847-432D-974E-5CF33DFB7569}"/>
                  </a:ext>
                </a:extLst>
              </p:cNvPr>
              <p:cNvSpPr/>
              <p:nvPr/>
            </p:nvSpPr>
            <p:spPr>
              <a:xfrm>
                <a:off x="407986" y="2943163"/>
                <a:ext cx="2095445" cy="369332"/>
              </a:xfrm>
              <a:prstGeom prst="rect">
                <a:avLst/>
              </a:prstGeom>
            </p:spPr>
            <p:txBody>
              <a:bodyPr wrap="none">
                <a:spAutoFit/>
              </a:bodyPr>
              <a:lstStyle/>
              <a:p>
                <a:r>
                  <a:rPr lang="en-US" dirty="0">
                    <a:solidFill>
                      <a:srgbClr val="009FDF"/>
                    </a:solidFill>
                  </a:rPr>
                  <a:t>Our Selling Points</a:t>
                </a:r>
                <a:r>
                  <a:rPr lang="en-US" dirty="0">
                    <a:solidFill>
                      <a:srgbClr val="FFC000"/>
                    </a:solidFill>
                  </a:rPr>
                  <a:t>:</a:t>
                </a:r>
                <a:endParaRPr lang="en-US" dirty="0">
                  <a:solidFill>
                    <a:srgbClr val="009FDF"/>
                  </a:solidFill>
                </a:endParaRPr>
              </a:p>
            </p:txBody>
          </p:sp>
          <p:sp>
            <p:nvSpPr>
              <p:cNvPr id="11" name="Rectangle 10">
                <a:extLst>
                  <a:ext uri="{FF2B5EF4-FFF2-40B4-BE49-F238E27FC236}">
                    <a16:creationId xmlns:a16="http://schemas.microsoft.com/office/drawing/2014/main" id="{463AD81B-FE06-44AB-868C-76114FE85964}"/>
                  </a:ext>
                </a:extLst>
              </p:cNvPr>
              <p:cNvSpPr/>
              <p:nvPr/>
            </p:nvSpPr>
            <p:spPr>
              <a:xfrm>
                <a:off x="407986" y="3312676"/>
                <a:ext cx="10583101" cy="830997"/>
              </a:xfrm>
              <a:prstGeom prst="rect">
                <a:avLst/>
              </a:prstGeom>
            </p:spPr>
            <p:txBody>
              <a:bodyPr wrap="square">
                <a:spAutoFit/>
              </a:bodyPr>
              <a:lstStyle/>
              <a:p>
                <a:pPr marL="342900" indent="-342900">
                  <a:buFont typeface="+mj-lt"/>
                  <a:buAutoNum type="arabicPeriod"/>
                </a:pPr>
                <a:r>
                  <a:rPr lang="en-US" sz="1600" dirty="0">
                    <a:latin typeface="+mj-lt"/>
                  </a:rPr>
                  <a:t>Demonstrated system competence</a:t>
                </a:r>
              </a:p>
              <a:p>
                <a:pPr marL="342900" indent="-342900">
                  <a:buFont typeface="+mj-lt"/>
                  <a:buAutoNum type="arabicPeriod"/>
                </a:pPr>
                <a:r>
                  <a:rPr lang="en-US" sz="1600" dirty="0">
                    <a:latin typeface="+mj-lt"/>
                  </a:rPr>
                  <a:t>Access to technologies and services</a:t>
                </a:r>
              </a:p>
              <a:p>
                <a:pPr marL="342900" indent="-342900">
                  <a:buFont typeface="+mj-lt"/>
                  <a:buAutoNum type="arabicPeriod"/>
                </a:pPr>
                <a:r>
                  <a:rPr lang="en-US" sz="1600" dirty="0">
                    <a:latin typeface="+mj-lt"/>
                  </a:rPr>
                  <a:t>Access to unique infrastructures: </a:t>
                </a:r>
                <a:r>
                  <a:rPr lang="en-US" sz="1600" dirty="0" err="1">
                    <a:latin typeface="+mj-lt"/>
                  </a:rPr>
                  <a:t>testbeam</a:t>
                </a:r>
                <a:r>
                  <a:rPr lang="en-US" sz="1600" dirty="0">
                    <a:latin typeface="+mj-lt"/>
                  </a:rPr>
                  <a:t>, DAF, …</a:t>
                </a:r>
              </a:p>
            </p:txBody>
          </p:sp>
        </p:grpSp>
      </p:grpSp>
      <p:sp>
        <p:nvSpPr>
          <p:cNvPr id="15" name="Footer Placeholder 14">
            <a:extLst>
              <a:ext uri="{FF2B5EF4-FFF2-40B4-BE49-F238E27FC236}">
                <a16:creationId xmlns:a16="http://schemas.microsoft.com/office/drawing/2014/main" id="{48ACF926-096F-4568-A91B-030E98AC5262}"/>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108732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E085-2603-45F7-8356-FBF0FB944AFA}"/>
              </a:ext>
            </a:extLst>
          </p:cNvPr>
          <p:cNvSpPr>
            <a:spLocks noGrp="1"/>
          </p:cNvSpPr>
          <p:nvPr>
            <p:ph type="title"/>
          </p:nvPr>
        </p:nvSpPr>
        <p:spPr/>
        <p:txBody>
          <a:bodyPr/>
          <a:lstStyle/>
          <a:p>
            <a:r>
              <a:rPr lang="en-US" dirty="0"/>
              <a:t>A Silicon Strategy in the making</a:t>
            </a:r>
          </a:p>
        </p:txBody>
      </p:sp>
      <p:sp>
        <p:nvSpPr>
          <p:cNvPr id="3" name="Text Placeholder 2">
            <a:extLst>
              <a:ext uri="{FF2B5EF4-FFF2-40B4-BE49-F238E27FC236}">
                <a16:creationId xmlns:a16="http://schemas.microsoft.com/office/drawing/2014/main" id="{491C95D3-77D5-4C06-B197-C7EE02067F1F}"/>
              </a:ext>
            </a:extLst>
          </p:cNvPr>
          <p:cNvSpPr>
            <a:spLocks noGrp="1"/>
          </p:cNvSpPr>
          <p:nvPr>
            <p:ph type="body" sz="quarter" idx="13"/>
          </p:nvPr>
        </p:nvSpPr>
        <p:spPr/>
        <p:txBody>
          <a:bodyPr/>
          <a:lstStyle/>
          <a:p>
            <a:r>
              <a:rPr lang="en-US" dirty="0"/>
              <a:t>Monolithic as a choice</a:t>
            </a:r>
          </a:p>
        </p:txBody>
      </p:sp>
      <p:sp>
        <p:nvSpPr>
          <p:cNvPr id="4" name="Content Placeholder 3">
            <a:extLst>
              <a:ext uri="{FF2B5EF4-FFF2-40B4-BE49-F238E27FC236}">
                <a16:creationId xmlns:a16="http://schemas.microsoft.com/office/drawing/2014/main" id="{8698262A-47B6-4754-BE62-F654F42E547B}"/>
              </a:ext>
            </a:extLst>
          </p:cNvPr>
          <p:cNvSpPr>
            <a:spLocks noGrp="1"/>
          </p:cNvSpPr>
          <p:nvPr>
            <p:ph idx="1"/>
          </p:nvPr>
        </p:nvSpPr>
        <p:spPr/>
        <p:txBody>
          <a:bodyPr/>
          <a:lstStyle/>
          <a:p>
            <a:r>
              <a:rPr lang="en-US" dirty="0"/>
              <a:t>Ultimate goal: </a:t>
            </a:r>
            <a:br>
              <a:rPr lang="en-US" dirty="0"/>
            </a:br>
            <a:r>
              <a:rPr lang="en-US" dirty="0"/>
              <a:t>	A tracking sensor with superb spatial resolution (&lt; 10 um single hit resolution) and excellent </a:t>
            </a:r>
            <a:br>
              <a:rPr lang="en-US" dirty="0"/>
            </a:br>
            <a:r>
              <a:rPr lang="en-US" dirty="0"/>
              <a:t>	timing resolution (O(100 </a:t>
            </a:r>
            <a:r>
              <a:rPr lang="en-US" dirty="0" err="1"/>
              <a:t>ps</a:t>
            </a:r>
            <a:r>
              <a:rPr lang="en-US" dirty="0"/>
              <a:t>)) at low power consumption</a:t>
            </a:r>
          </a:p>
          <a:p>
            <a:endParaRPr lang="en-US" dirty="0"/>
          </a:p>
          <a:p>
            <a:r>
              <a:rPr lang="en-US" dirty="0"/>
              <a:t>Main technological direction: </a:t>
            </a:r>
          </a:p>
          <a:p>
            <a:pPr lvl="1"/>
            <a:r>
              <a:rPr lang="en-US" dirty="0"/>
              <a:t>Monolithic CMOS technology</a:t>
            </a:r>
          </a:p>
          <a:p>
            <a:pPr lvl="1"/>
            <a:r>
              <a:rPr lang="en-US" dirty="0"/>
              <a:t>65nm as a promising technological development</a:t>
            </a:r>
          </a:p>
          <a:p>
            <a:pPr lvl="1"/>
            <a:r>
              <a:rPr lang="en-US" dirty="0"/>
              <a:t>Explore alternatives</a:t>
            </a:r>
          </a:p>
          <a:p>
            <a:pPr lvl="1"/>
            <a:endParaRPr lang="en-US" dirty="0"/>
          </a:p>
          <a:p>
            <a:r>
              <a:rPr lang="en-US" dirty="0"/>
              <a:t>Current phase: exploratory R&amp;D, different directions will converge towards a common system</a:t>
            </a:r>
          </a:p>
          <a:p>
            <a:r>
              <a:rPr lang="en-US" dirty="0"/>
              <a:t>Additional focused developments where required by the science</a:t>
            </a:r>
          </a:p>
          <a:p>
            <a:pPr lvl="1"/>
            <a:r>
              <a:rPr lang="en-US" dirty="0"/>
              <a:t>Example test beam telescopes</a:t>
            </a:r>
          </a:p>
        </p:txBody>
      </p:sp>
      <p:pic>
        <p:nvPicPr>
          <p:cNvPr id="5" name="Picture 4">
            <a:extLst>
              <a:ext uri="{FF2B5EF4-FFF2-40B4-BE49-F238E27FC236}">
                <a16:creationId xmlns:a16="http://schemas.microsoft.com/office/drawing/2014/main" id="{5983E02D-7D85-401E-A784-720B73B42FBE}"/>
              </a:ext>
            </a:extLst>
          </p:cNvPr>
          <p:cNvPicPr>
            <a:picLocks noChangeAspect="1"/>
          </p:cNvPicPr>
          <p:nvPr/>
        </p:nvPicPr>
        <p:blipFill>
          <a:blip r:embed="rId2"/>
          <a:stretch>
            <a:fillRect/>
          </a:stretch>
        </p:blipFill>
        <p:spPr>
          <a:xfrm>
            <a:off x="10272464" y="183970"/>
            <a:ext cx="1646312" cy="1646312"/>
          </a:xfrm>
          <a:prstGeom prst="rect">
            <a:avLst/>
          </a:prstGeom>
        </p:spPr>
      </p:pic>
      <p:sp>
        <p:nvSpPr>
          <p:cNvPr id="6" name="Footer Placeholder 5">
            <a:extLst>
              <a:ext uri="{FF2B5EF4-FFF2-40B4-BE49-F238E27FC236}">
                <a16:creationId xmlns:a16="http://schemas.microsoft.com/office/drawing/2014/main" id="{C93057A8-37E1-4FCA-9D5D-6B506B269170}"/>
              </a:ext>
            </a:extLst>
          </p:cNvPr>
          <p:cNvSpPr>
            <a:spLocks noGrp="1"/>
          </p:cNvSpPr>
          <p:nvPr>
            <p:ph type="ftr" sz="quarter" idx="11"/>
          </p:nvPr>
        </p:nvSpPr>
        <p:spPr/>
        <p:txBody>
          <a:bodyPr/>
          <a:lstStyle/>
          <a:p>
            <a:r>
              <a:rPr lang="en-US" noProof="0"/>
              <a:t>First PIER detector workshop</a:t>
            </a:r>
            <a:endParaRPr lang="en-US" noProof="0" dirty="0"/>
          </a:p>
        </p:txBody>
      </p:sp>
    </p:spTree>
    <p:extLst>
      <p:ext uri="{BB962C8B-B14F-4D97-AF65-F5344CB8AC3E}">
        <p14:creationId xmlns:p14="http://schemas.microsoft.com/office/powerpoint/2010/main" val="401150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AF63-7CAC-4022-AAD6-0A8599B12E66}"/>
              </a:ext>
            </a:extLst>
          </p:cNvPr>
          <p:cNvSpPr>
            <a:spLocks noGrp="1"/>
          </p:cNvSpPr>
          <p:nvPr>
            <p:ph type="title"/>
          </p:nvPr>
        </p:nvSpPr>
        <p:spPr/>
        <p:txBody>
          <a:bodyPr/>
          <a:lstStyle/>
          <a:p>
            <a:r>
              <a:rPr lang="en-US" dirty="0"/>
              <a:t>Detector R&amp;D at DESY FH</a:t>
            </a:r>
          </a:p>
        </p:txBody>
      </p:sp>
      <p:sp>
        <p:nvSpPr>
          <p:cNvPr id="3" name="Text Placeholder 2">
            <a:extLst>
              <a:ext uri="{FF2B5EF4-FFF2-40B4-BE49-F238E27FC236}">
                <a16:creationId xmlns:a16="http://schemas.microsoft.com/office/drawing/2014/main" id="{77AFE2E8-CFA0-4FA8-9B79-12359B635F46}"/>
              </a:ext>
            </a:extLst>
          </p:cNvPr>
          <p:cNvSpPr>
            <a:spLocks noGrp="1"/>
          </p:cNvSpPr>
          <p:nvPr>
            <p:ph type="body" sz="quarter" idx="13"/>
          </p:nvPr>
        </p:nvSpPr>
        <p:spPr/>
        <p:txBody>
          <a:bodyPr/>
          <a:lstStyle/>
          <a:p>
            <a:r>
              <a:rPr lang="en-US" dirty="0"/>
              <a:t>Preparing </a:t>
            </a:r>
            <a:r>
              <a:rPr lang="en-US"/>
              <a:t>tomorrows experiments</a:t>
            </a:r>
          </a:p>
        </p:txBody>
      </p:sp>
      <p:grpSp>
        <p:nvGrpSpPr>
          <p:cNvPr id="25" name="Group 24">
            <a:extLst>
              <a:ext uri="{FF2B5EF4-FFF2-40B4-BE49-F238E27FC236}">
                <a16:creationId xmlns:a16="http://schemas.microsoft.com/office/drawing/2014/main" id="{AEAAFADD-138B-4AB9-A130-F3A2F227484C}"/>
              </a:ext>
            </a:extLst>
          </p:cNvPr>
          <p:cNvGrpSpPr/>
          <p:nvPr/>
        </p:nvGrpSpPr>
        <p:grpSpPr>
          <a:xfrm>
            <a:off x="1343472" y="1558243"/>
            <a:ext cx="3257559" cy="4978479"/>
            <a:chOff x="1343472" y="1558243"/>
            <a:chExt cx="3257559" cy="4978479"/>
          </a:xfrm>
        </p:grpSpPr>
        <p:sp>
          <p:nvSpPr>
            <p:cNvPr id="10" name="TextBox 9">
              <a:extLst>
                <a:ext uri="{FF2B5EF4-FFF2-40B4-BE49-F238E27FC236}">
                  <a16:creationId xmlns:a16="http://schemas.microsoft.com/office/drawing/2014/main" id="{1A3488B8-A845-434D-9EFE-330318608FC6}"/>
                </a:ext>
              </a:extLst>
            </p:cNvPr>
            <p:cNvSpPr txBox="1"/>
            <p:nvPr/>
          </p:nvSpPr>
          <p:spPr>
            <a:xfrm>
              <a:off x="1919536" y="1558243"/>
              <a:ext cx="2199513" cy="1077218"/>
            </a:xfrm>
            <a:prstGeom prst="rect">
              <a:avLst/>
            </a:prstGeom>
            <a:noFill/>
          </p:spPr>
          <p:txBody>
            <a:bodyPr wrap="none" rtlCol="0">
              <a:spAutoFit/>
            </a:bodyPr>
            <a:lstStyle/>
            <a:p>
              <a:r>
                <a:rPr lang="en-US" sz="1600" dirty="0"/>
                <a:t>LHC Experiments</a:t>
              </a:r>
            </a:p>
            <a:p>
              <a:r>
                <a:rPr lang="en-US" sz="1600" dirty="0"/>
                <a:t>Very complex events</a:t>
              </a:r>
            </a:p>
            <a:p>
              <a:r>
                <a:rPr lang="en-US" sz="1600" dirty="0"/>
                <a:t>Very high multiplicities</a:t>
              </a:r>
            </a:p>
            <a:p>
              <a:r>
                <a:rPr lang="en-US" sz="1600" dirty="0"/>
                <a:t>Hostile environment</a:t>
              </a:r>
            </a:p>
          </p:txBody>
        </p:sp>
        <p:pic>
          <p:nvPicPr>
            <p:cNvPr id="16" name="Picture 15">
              <a:extLst>
                <a:ext uri="{FF2B5EF4-FFF2-40B4-BE49-F238E27FC236}">
                  <a16:creationId xmlns:a16="http://schemas.microsoft.com/office/drawing/2014/main" id="{669FEB69-A9F1-4FBC-B850-A984BE4B6CAF}"/>
                </a:ext>
              </a:extLst>
            </p:cNvPr>
            <p:cNvPicPr>
              <a:picLocks noChangeAspect="1"/>
            </p:cNvPicPr>
            <p:nvPr/>
          </p:nvPicPr>
          <p:blipFill>
            <a:blip r:embed="rId2"/>
            <a:srcRect l="11009" t="6570" r="8467" b="7184"/>
            <a:stretch>
              <a:fillRect/>
            </a:stretch>
          </p:blipFill>
          <p:spPr>
            <a:xfrm>
              <a:off x="1343472" y="2852936"/>
              <a:ext cx="3257559" cy="3190544"/>
            </a:xfrm>
            <a:custGeom>
              <a:avLst/>
              <a:gdLst>
                <a:gd name="connsiteX0" fmla="*/ 1408218 w 2816436"/>
                <a:gd name="connsiteY0" fmla="*/ 0 h 2758496"/>
                <a:gd name="connsiteX1" fmla="*/ 2816436 w 2816436"/>
                <a:gd name="connsiteY1" fmla="*/ 1379248 h 2758496"/>
                <a:gd name="connsiteX2" fmla="*/ 1408218 w 2816436"/>
                <a:gd name="connsiteY2" fmla="*/ 2758496 h 2758496"/>
                <a:gd name="connsiteX3" fmla="*/ 0 w 2816436"/>
                <a:gd name="connsiteY3" fmla="*/ 1379248 h 2758496"/>
                <a:gd name="connsiteX4" fmla="*/ 1408218 w 2816436"/>
                <a:gd name="connsiteY4" fmla="*/ 0 h 275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436" h="2758496">
                  <a:moveTo>
                    <a:pt x="1408218" y="0"/>
                  </a:moveTo>
                  <a:cubicBezTo>
                    <a:pt x="2185955" y="0"/>
                    <a:pt x="2816436" y="617510"/>
                    <a:pt x="2816436" y="1379248"/>
                  </a:cubicBezTo>
                  <a:cubicBezTo>
                    <a:pt x="2816436" y="2140986"/>
                    <a:pt x="2185955" y="2758496"/>
                    <a:pt x="1408218" y="2758496"/>
                  </a:cubicBezTo>
                  <a:cubicBezTo>
                    <a:pt x="630481" y="2758496"/>
                    <a:pt x="0" y="2140986"/>
                    <a:pt x="0" y="1379248"/>
                  </a:cubicBezTo>
                  <a:cubicBezTo>
                    <a:pt x="0" y="617510"/>
                    <a:pt x="630481" y="0"/>
                    <a:pt x="1408218" y="0"/>
                  </a:cubicBezTo>
                  <a:close/>
                </a:path>
              </a:pathLst>
            </a:custGeom>
            <a:noFill/>
            <a:ln>
              <a:solidFill>
                <a:schemeClr val="bg1"/>
              </a:solidFill>
            </a:ln>
          </p:spPr>
        </p:pic>
        <p:sp>
          <p:nvSpPr>
            <p:cNvPr id="17" name="TextBox 16">
              <a:extLst>
                <a:ext uri="{FF2B5EF4-FFF2-40B4-BE49-F238E27FC236}">
                  <a16:creationId xmlns:a16="http://schemas.microsoft.com/office/drawing/2014/main" id="{5E849CB7-3AED-4032-9360-C9855EAA8837}"/>
                </a:ext>
              </a:extLst>
            </p:cNvPr>
            <p:cNvSpPr txBox="1"/>
            <p:nvPr/>
          </p:nvSpPr>
          <p:spPr>
            <a:xfrm>
              <a:off x="1919536" y="6198168"/>
              <a:ext cx="2068964" cy="338554"/>
            </a:xfrm>
            <a:prstGeom prst="rect">
              <a:avLst/>
            </a:prstGeom>
            <a:noFill/>
          </p:spPr>
          <p:txBody>
            <a:bodyPr wrap="none" rtlCol="0">
              <a:spAutoFit/>
            </a:bodyPr>
            <a:lstStyle/>
            <a:p>
              <a:r>
                <a:rPr lang="en-US" sz="1600" dirty="0"/>
                <a:t>LHC 12 </a:t>
              </a:r>
              <a:r>
                <a:rPr lang="en-US" sz="1600" dirty="0" err="1"/>
                <a:t>TeV</a:t>
              </a:r>
              <a:r>
                <a:rPr lang="en-US" sz="1600" dirty="0"/>
                <a:t> collision</a:t>
              </a:r>
            </a:p>
          </p:txBody>
        </p:sp>
      </p:grpSp>
      <p:grpSp>
        <p:nvGrpSpPr>
          <p:cNvPr id="26" name="Group 25">
            <a:extLst>
              <a:ext uri="{FF2B5EF4-FFF2-40B4-BE49-F238E27FC236}">
                <a16:creationId xmlns:a16="http://schemas.microsoft.com/office/drawing/2014/main" id="{98BCBD4B-2B33-40C2-AE39-D300BC208842}"/>
              </a:ext>
            </a:extLst>
          </p:cNvPr>
          <p:cNvGrpSpPr/>
          <p:nvPr/>
        </p:nvGrpSpPr>
        <p:grpSpPr>
          <a:xfrm>
            <a:off x="5447928" y="1611680"/>
            <a:ext cx="5259172" cy="4896709"/>
            <a:chOff x="5447928" y="1611680"/>
            <a:chExt cx="5259172" cy="4896709"/>
          </a:xfrm>
        </p:grpSpPr>
        <p:sp>
          <p:nvSpPr>
            <p:cNvPr id="24" name="Freeform: Shape 23">
              <a:extLst>
                <a:ext uri="{FF2B5EF4-FFF2-40B4-BE49-F238E27FC236}">
                  <a16:creationId xmlns:a16="http://schemas.microsoft.com/office/drawing/2014/main" id="{A20ED284-804C-459B-BD45-F6CCD0243486}"/>
                </a:ext>
              </a:extLst>
            </p:cNvPr>
            <p:cNvSpPr/>
            <p:nvPr/>
          </p:nvSpPr>
          <p:spPr>
            <a:xfrm>
              <a:off x="5447928" y="3677744"/>
              <a:ext cx="2050152" cy="1340026"/>
            </a:xfrm>
            <a:custGeom>
              <a:avLst/>
              <a:gdLst>
                <a:gd name="connsiteX0" fmla="*/ 0 w 2057400"/>
                <a:gd name="connsiteY0" fmla="*/ 0 h 1417320"/>
                <a:gd name="connsiteX1" fmla="*/ 22860 w 2057400"/>
                <a:gd name="connsiteY1" fmla="*/ 1417320 h 1417320"/>
                <a:gd name="connsiteX2" fmla="*/ 1394460 w 2057400"/>
                <a:gd name="connsiteY2" fmla="*/ 1405890 h 1417320"/>
                <a:gd name="connsiteX3" fmla="*/ 2057400 w 2057400"/>
                <a:gd name="connsiteY3" fmla="*/ 720090 h 1417320"/>
                <a:gd name="connsiteX4" fmla="*/ 1325880 w 2057400"/>
                <a:gd name="connsiteY4" fmla="*/ 34290 h 1417320"/>
                <a:gd name="connsiteX5" fmla="*/ 0 w 2057400"/>
                <a:gd name="connsiteY5" fmla="*/ 0 h 1417320"/>
                <a:gd name="connsiteX0" fmla="*/ 0 w 2057400"/>
                <a:gd name="connsiteY0" fmla="*/ 36491 h 1383030"/>
                <a:gd name="connsiteX1" fmla="*/ 22860 w 2057400"/>
                <a:gd name="connsiteY1" fmla="*/ 1383030 h 1383030"/>
                <a:gd name="connsiteX2" fmla="*/ 1394460 w 2057400"/>
                <a:gd name="connsiteY2" fmla="*/ 1371600 h 1383030"/>
                <a:gd name="connsiteX3" fmla="*/ 2057400 w 2057400"/>
                <a:gd name="connsiteY3" fmla="*/ 685800 h 1383030"/>
                <a:gd name="connsiteX4" fmla="*/ 1325880 w 2057400"/>
                <a:gd name="connsiteY4" fmla="*/ 0 h 1383030"/>
                <a:gd name="connsiteX5" fmla="*/ 0 w 2057400"/>
                <a:gd name="connsiteY5" fmla="*/ 36491 h 1383030"/>
                <a:gd name="connsiteX0" fmla="*/ 0 w 2057400"/>
                <a:gd name="connsiteY0" fmla="*/ 12897 h 1383030"/>
                <a:gd name="connsiteX1" fmla="*/ 22860 w 2057400"/>
                <a:gd name="connsiteY1" fmla="*/ 1383030 h 1383030"/>
                <a:gd name="connsiteX2" fmla="*/ 1394460 w 2057400"/>
                <a:gd name="connsiteY2" fmla="*/ 1371600 h 1383030"/>
                <a:gd name="connsiteX3" fmla="*/ 2057400 w 2057400"/>
                <a:gd name="connsiteY3" fmla="*/ 685800 h 1383030"/>
                <a:gd name="connsiteX4" fmla="*/ 1325880 w 2057400"/>
                <a:gd name="connsiteY4" fmla="*/ 0 h 1383030"/>
                <a:gd name="connsiteX5" fmla="*/ 0 w 2057400"/>
                <a:gd name="connsiteY5" fmla="*/ 12897 h 13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1383030">
                  <a:moveTo>
                    <a:pt x="0" y="12897"/>
                  </a:moveTo>
                  <a:lnTo>
                    <a:pt x="22860" y="1383030"/>
                  </a:lnTo>
                  <a:lnTo>
                    <a:pt x="1394460" y="1371600"/>
                  </a:lnTo>
                  <a:lnTo>
                    <a:pt x="2057400" y="685800"/>
                  </a:lnTo>
                  <a:lnTo>
                    <a:pt x="1325880" y="0"/>
                  </a:lnTo>
                  <a:lnTo>
                    <a:pt x="0" y="12897"/>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pic>
          <p:nvPicPr>
            <p:cNvPr id="20" name="Picture 19">
              <a:extLst>
                <a:ext uri="{FF2B5EF4-FFF2-40B4-BE49-F238E27FC236}">
                  <a16:creationId xmlns:a16="http://schemas.microsoft.com/office/drawing/2014/main" id="{E56150DB-1E38-492D-AB3E-EB6C32DA97A3}"/>
                </a:ext>
              </a:extLst>
            </p:cNvPr>
            <p:cNvPicPr>
              <a:picLocks noChangeAspect="1"/>
            </p:cNvPicPr>
            <p:nvPr/>
          </p:nvPicPr>
          <p:blipFill>
            <a:blip r:embed="rId3"/>
            <a:srcRect l="18497" t="16666" r="20966" b="18457"/>
            <a:stretch>
              <a:fillRect/>
            </a:stretch>
          </p:blipFill>
          <p:spPr>
            <a:xfrm>
              <a:off x="7896200" y="2996952"/>
              <a:ext cx="2592288" cy="2664296"/>
            </a:xfrm>
            <a:custGeom>
              <a:avLst/>
              <a:gdLst>
                <a:gd name="connsiteX0" fmla="*/ 1296144 w 2592288"/>
                <a:gd name="connsiteY0" fmla="*/ 0 h 2664296"/>
                <a:gd name="connsiteX1" fmla="*/ 2592288 w 2592288"/>
                <a:gd name="connsiteY1" fmla="*/ 1332148 h 2664296"/>
                <a:gd name="connsiteX2" fmla="*/ 1296144 w 2592288"/>
                <a:gd name="connsiteY2" fmla="*/ 2664296 h 2664296"/>
                <a:gd name="connsiteX3" fmla="*/ 0 w 2592288"/>
                <a:gd name="connsiteY3" fmla="*/ 1332148 h 2664296"/>
                <a:gd name="connsiteX4" fmla="*/ 1296144 w 2592288"/>
                <a:gd name="connsiteY4" fmla="*/ 0 h 266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288" h="2664296">
                  <a:moveTo>
                    <a:pt x="1296144" y="0"/>
                  </a:moveTo>
                  <a:cubicBezTo>
                    <a:pt x="2011985" y="0"/>
                    <a:pt x="2592288" y="596423"/>
                    <a:pt x="2592288" y="1332148"/>
                  </a:cubicBezTo>
                  <a:cubicBezTo>
                    <a:pt x="2592288" y="2067873"/>
                    <a:pt x="2011985" y="2664296"/>
                    <a:pt x="1296144" y="2664296"/>
                  </a:cubicBezTo>
                  <a:cubicBezTo>
                    <a:pt x="580303" y="2664296"/>
                    <a:pt x="0" y="2067873"/>
                    <a:pt x="0" y="1332148"/>
                  </a:cubicBezTo>
                  <a:cubicBezTo>
                    <a:pt x="0" y="596423"/>
                    <a:pt x="580303" y="0"/>
                    <a:pt x="1296144" y="0"/>
                  </a:cubicBezTo>
                  <a:close/>
                </a:path>
              </a:pathLst>
            </a:custGeom>
          </p:spPr>
        </p:pic>
        <p:sp>
          <p:nvSpPr>
            <p:cNvPr id="21" name="TextBox 20">
              <a:extLst>
                <a:ext uri="{FF2B5EF4-FFF2-40B4-BE49-F238E27FC236}">
                  <a16:creationId xmlns:a16="http://schemas.microsoft.com/office/drawing/2014/main" id="{830E1EED-0D06-44CE-BCAD-A2BA1DF6420D}"/>
                </a:ext>
              </a:extLst>
            </p:cNvPr>
            <p:cNvSpPr txBox="1"/>
            <p:nvPr/>
          </p:nvSpPr>
          <p:spPr>
            <a:xfrm>
              <a:off x="8159048" y="1611680"/>
              <a:ext cx="2066591" cy="1077218"/>
            </a:xfrm>
            <a:prstGeom prst="rect">
              <a:avLst/>
            </a:prstGeom>
            <a:noFill/>
          </p:spPr>
          <p:txBody>
            <a:bodyPr wrap="none" rtlCol="0">
              <a:spAutoFit/>
            </a:bodyPr>
            <a:lstStyle/>
            <a:p>
              <a:r>
                <a:rPr lang="en-US" sz="1600" dirty="0"/>
                <a:t>Higgs factory </a:t>
              </a:r>
            </a:p>
            <a:p>
              <a:r>
                <a:rPr lang="en-US" sz="1600" dirty="0"/>
                <a:t>Much simpler events</a:t>
              </a:r>
            </a:p>
            <a:p>
              <a:r>
                <a:rPr lang="en-US" sz="1600" dirty="0"/>
                <a:t>Lower multiplicity</a:t>
              </a:r>
            </a:p>
            <a:p>
              <a:r>
                <a:rPr lang="en-US" sz="1600" dirty="0"/>
                <a:t>Benign environment</a:t>
              </a:r>
            </a:p>
          </p:txBody>
        </p:sp>
        <p:sp>
          <p:nvSpPr>
            <p:cNvPr id="22" name="TextBox 21">
              <a:extLst>
                <a:ext uri="{FF2B5EF4-FFF2-40B4-BE49-F238E27FC236}">
                  <a16:creationId xmlns:a16="http://schemas.microsoft.com/office/drawing/2014/main" id="{9AE17328-D975-4B94-8CE6-B036096DC355}"/>
                </a:ext>
              </a:extLst>
            </p:cNvPr>
            <p:cNvSpPr txBox="1"/>
            <p:nvPr/>
          </p:nvSpPr>
          <p:spPr>
            <a:xfrm>
              <a:off x="8040216" y="6169835"/>
              <a:ext cx="2666884" cy="338554"/>
            </a:xfrm>
            <a:prstGeom prst="rect">
              <a:avLst/>
            </a:prstGeom>
            <a:noFill/>
          </p:spPr>
          <p:txBody>
            <a:bodyPr wrap="none" rtlCol="0">
              <a:spAutoFit/>
            </a:bodyPr>
            <a:lstStyle/>
            <a:p>
              <a:r>
                <a:rPr lang="en-US" sz="1600" dirty="0"/>
                <a:t>ILC event display, 250 GeV</a:t>
              </a:r>
            </a:p>
          </p:txBody>
        </p:sp>
        <p:sp>
          <p:nvSpPr>
            <p:cNvPr id="23" name="TextBox 22">
              <a:extLst>
                <a:ext uri="{FF2B5EF4-FFF2-40B4-BE49-F238E27FC236}">
                  <a16:creationId xmlns:a16="http://schemas.microsoft.com/office/drawing/2014/main" id="{5D24086F-E9E3-46C7-AA14-26AC8602790F}"/>
                </a:ext>
              </a:extLst>
            </p:cNvPr>
            <p:cNvSpPr txBox="1"/>
            <p:nvPr/>
          </p:nvSpPr>
          <p:spPr>
            <a:xfrm>
              <a:off x="5595007" y="3667380"/>
              <a:ext cx="1346844" cy="1323439"/>
            </a:xfrm>
            <a:prstGeom prst="rect">
              <a:avLst/>
            </a:prstGeom>
            <a:noFill/>
          </p:spPr>
          <p:txBody>
            <a:bodyPr wrap="none" rtlCol="0">
              <a:spAutoFit/>
            </a:bodyPr>
            <a:lstStyle/>
            <a:p>
              <a:r>
                <a:rPr lang="en-US" sz="1600" dirty="0"/>
                <a:t>Precision</a:t>
              </a:r>
            </a:p>
            <a:p>
              <a:r>
                <a:rPr lang="en-US" sz="1600" dirty="0"/>
                <a:t>Granularity</a:t>
              </a:r>
            </a:p>
            <a:p>
              <a:r>
                <a:rPr lang="en-US" sz="1600" dirty="0"/>
                <a:t>Low material</a:t>
              </a:r>
            </a:p>
            <a:p>
              <a:r>
                <a:rPr lang="en-US" sz="1600" dirty="0"/>
                <a:t>Low power </a:t>
              </a:r>
            </a:p>
            <a:p>
              <a:r>
                <a:rPr lang="en-US" sz="1600" dirty="0"/>
                <a:t>High speed</a:t>
              </a:r>
            </a:p>
          </p:txBody>
        </p:sp>
      </p:grpSp>
      <p:sp>
        <p:nvSpPr>
          <p:cNvPr id="27" name="Footer Placeholder 26">
            <a:extLst>
              <a:ext uri="{FF2B5EF4-FFF2-40B4-BE49-F238E27FC236}">
                <a16:creationId xmlns:a16="http://schemas.microsoft.com/office/drawing/2014/main" id="{FAC8AD17-40CD-4EEA-9D25-2A13CE4C6577}"/>
              </a:ext>
            </a:extLst>
          </p:cNvPr>
          <p:cNvSpPr>
            <a:spLocks noGrp="1"/>
          </p:cNvSpPr>
          <p:nvPr>
            <p:ph type="ftr" sz="quarter" idx="11"/>
          </p:nvPr>
        </p:nvSpPr>
        <p:spPr>
          <a:xfrm>
            <a:off x="911424" y="6580801"/>
            <a:ext cx="9829091" cy="110610"/>
          </a:xfrm>
        </p:spPr>
        <p:txBody>
          <a:bodyPr/>
          <a:lstStyle/>
          <a:p>
            <a:pPr algn="ctr"/>
            <a:r>
              <a:rPr lang="en-US" noProof="0" dirty="0"/>
              <a:t>First PIER detector workshop</a:t>
            </a:r>
          </a:p>
        </p:txBody>
      </p:sp>
    </p:spTree>
    <p:extLst>
      <p:ext uri="{BB962C8B-B14F-4D97-AF65-F5344CB8AC3E}">
        <p14:creationId xmlns:p14="http://schemas.microsoft.com/office/powerpoint/2010/main" val="1848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A20ED284-804C-459B-BD45-F6CCD0243486}"/>
              </a:ext>
            </a:extLst>
          </p:cNvPr>
          <p:cNvSpPr/>
          <p:nvPr/>
        </p:nvSpPr>
        <p:spPr>
          <a:xfrm>
            <a:off x="4367808" y="3677744"/>
            <a:ext cx="2050152" cy="1340026"/>
          </a:xfrm>
          <a:custGeom>
            <a:avLst/>
            <a:gdLst>
              <a:gd name="connsiteX0" fmla="*/ 0 w 2057400"/>
              <a:gd name="connsiteY0" fmla="*/ 0 h 1417320"/>
              <a:gd name="connsiteX1" fmla="*/ 22860 w 2057400"/>
              <a:gd name="connsiteY1" fmla="*/ 1417320 h 1417320"/>
              <a:gd name="connsiteX2" fmla="*/ 1394460 w 2057400"/>
              <a:gd name="connsiteY2" fmla="*/ 1405890 h 1417320"/>
              <a:gd name="connsiteX3" fmla="*/ 2057400 w 2057400"/>
              <a:gd name="connsiteY3" fmla="*/ 720090 h 1417320"/>
              <a:gd name="connsiteX4" fmla="*/ 1325880 w 2057400"/>
              <a:gd name="connsiteY4" fmla="*/ 34290 h 1417320"/>
              <a:gd name="connsiteX5" fmla="*/ 0 w 2057400"/>
              <a:gd name="connsiteY5" fmla="*/ 0 h 1417320"/>
              <a:gd name="connsiteX0" fmla="*/ 0 w 2057400"/>
              <a:gd name="connsiteY0" fmla="*/ 36491 h 1383030"/>
              <a:gd name="connsiteX1" fmla="*/ 22860 w 2057400"/>
              <a:gd name="connsiteY1" fmla="*/ 1383030 h 1383030"/>
              <a:gd name="connsiteX2" fmla="*/ 1394460 w 2057400"/>
              <a:gd name="connsiteY2" fmla="*/ 1371600 h 1383030"/>
              <a:gd name="connsiteX3" fmla="*/ 2057400 w 2057400"/>
              <a:gd name="connsiteY3" fmla="*/ 685800 h 1383030"/>
              <a:gd name="connsiteX4" fmla="*/ 1325880 w 2057400"/>
              <a:gd name="connsiteY4" fmla="*/ 0 h 1383030"/>
              <a:gd name="connsiteX5" fmla="*/ 0 w 2057400"/>
              <a:gd name="connsiteY5" fmla="*/ 36491 h 1383030"/>
              <a:gd name="connsiteX0" fmla="*/ 0 w 2057400"/>
              <a:gd name="connsiteY0" fmla="*/ 12897 h 1383030"/>
              <a:gd name="connsiteX1" fmla="*/ 22860 w 2057400"/>
              <a:gd name="connsiteY1" fmla="*/ 1383030 h 1383030"/>
              <a:gd name="connsiteX2" fmla="*/ 1394460 w 2057400"/>
              <a:gd name="connsiteY2" fmla="*/ 1371600 h 1383030"/>
              <a:gd name="connsiteX3" fmla="*/ 2057400 w 2057400"/>
              <a:gd name="connsiteY3" fmla="*/ 685800 h 1383030"/>
              <a:gd name="connsiteX4" fmla="*/ 1325880 w 2057400"/>
              <a:gd name="connsiteY4" fmla="*/ 0 h 1383030"/>
              <a:gd name="connsiteX5" fmla="*/ 0 w 2057400"/>
              <a:gd name="connsiteY5" fmla="*/ 12897 h 13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1383030">
                <a:moveTo>
                  <a:pt x="0" y="12897"/>
                </a:moveTo>
                <a:lnTo>
                  <a:pt x="22860" y="1383030"/>
                </a:lnTo>
                <a:lnTo>
                  <a:pt x="1394460" y="1371600"/>
                </a:lnTo>
                <a:lnTo>
                  <a:pt x="2057400" y="685800"/>
                </a:lnTo>
                <a:lnTo>
                  <a:pt x="1325880" y="0"/>
                </a:lnTo>
                <a:lnTo>
                  <a:pt x="0" y="12897"/>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2" name="Title 1">
            <a:extLst>
              <a:ext uri="{FF2B5EF4-FFF2-40B4-BE49-F238E27FC236}">
                <a16:creationId xmlns:a16="http://schemas.microsoft.com/office/drawing/2014/main" id="{58FDAF63-7CAC-4022-AAD6-0A8599B12E66}"/>
              </a:ext>
            </a:extLst>
          </p:cNvPr>
          <p:cNvSpPr>
            <a:spLocks noGrp="1"/>
          </p:cNvSpPr>
          <p:nvPr>
            <p:ph type="title"/>
          </p:nvPr>
        </p:nvSpPr>
        <p:spPr/>
        <p:txBody>
          <a:bodyPr/>
          <a:lstStyle/>
          <a:p>
            <a:r>
              <a:rPr lang="en-US" dirty="0"/>
              <a:t>Detector R&amp;D at DESY FH</a:t>
            </a:r>
          </a:p>
        </p:txBody>
      </p:sp>
      <p:sp>
        <p:nvSpPr>
          <p:cNvPr id="3" name="Text Placeholder 2">
            <a:extLst>
              <a:ext uri="{FF2B5EF4-FFF2-40B4-BE49-F238E27FC236}">
                <a16:creationId xmlns:a16="http://schemas.microsoft.com/office/drawing/2014/main" id="{77AFE2E8-CFA0-4FA8-9B79-12359B635F46}"/>
              </a:ext>
            </a:extLst>
          </p:cNvPr>
          <p:cNvSpPr>
            <a:spLocks noGrp="1"/>
          </p:cNvSpPr>
          <p:nvPr>
            <p:ph type="body" sz="quarter" idx="13"/>
          </p:nvPr>
        </p:nvSpPr>
        <p:spPr/>
        <p:txBody>
          <a:bodyPr/>
          <a:lstStyle/>
          <a:p>
            <a:r>
              <a:rPr lang="en-US" dirty="0"/>
              <a:t>Preparing </a:t>
            </a:r>
            <a:r>
              <a:rPr lang="en-US"/>
              <a:t>tomorrows experiments</a:t>
            </a:r>
          </a:p>
        </p:txBody>
      </p:sp>
      <p:sp>
        <p:nvSpPr>
          <p:cNvPr id="10" name="TextBox 9">
            <a:extLst>
              <a:ext uri="{FF2B5EF4-FFF2-40B4-BE49-F238E27FC236}">
                <a16:creationId xmlns:a16="http://schemas.microsoft.com/office/drawing/2014/main" id="{1A3488B8-A845-434D-9EFE-330318608FC6}"/>
              </a:ext>
            </a:extLst>
          </p:cNvPr>
          <p:cNvSpPr txBox="1"/>
          <p:nvPr/>
        </p:nvSpPr>
        <p:spPr>
          <a:xfrm>
            <a:off x="1271464" y="1558243"/>
            <a:ext cx="2199513" cy="1077218"/>
          </a:xfrm>
          <a:prstGeom prst="rect">
            <a:avLst/>
          </a:prstGeom>
          <a:noFill/>
        </p:spPr>
        <p:txBody>
          <a:bodyPr wrap="none" rtlCol="0">
            <a:spAutoFit/>
          </a:bodyPr>
          <a:lstStyle/>
          <a:p>
            <a:r>
              <a:rPr lang="en-US" sz="1600" dirty="0"/>
              <a:t>LHC Experiments</a:t>
            </a:r>
          </a:p>
          <a:p>
            <a:r>
              <a:rPr lang="en-US" sz="1600" dirty="0"/>
              <a:t>Very complex events</a:t>
            </a:r>
          </a:p>
          <a:p>
            <a:r>
              <a:rPr lang="en-US" sz="1600" dirty="0"/>
              <a:t>Very high multiplicities</a:t>
            </a:r>
          </a:p>
          <a:p>
            <a:r>
              <a:rPr lang="en-US" sz="1600" dirty="0"/>
              <a:t>Hostile environment</a:t>
            </a:r>
          </a:p>
        </p:txBody>
      </p:sp>
      <p:pic>
        <p:nvPicPr>
          <p:cNvPr id="16" name="Picture 15">
            <a:extLst>
              <a:ext uri="{FF2B5EF4-FFF2-40B4-BE49-F238E27FC236}">
                <a16:creationId xmlns:a16="http://schemas.microsoft.com/office/drawing/2014/main" id="{669FEB69-A9F1-4FBC-B850-A984BE4B6CAF}"/>
              </a:ext>
            </a:extLst>
          </p:cNvPr>
          <p:cNvPicPr>
            <a:picLocks noChangeAspect="1"/>
          </p:cNvPicPr>
          <p:nvPr/>
        </p:nvPicPr>
        <p:blipFill>
          <a:blip r:embed="rId2"/>
          <a:srcRect l="11009" t="6570" r="8467" b="7184"/>
          <a:stretch>
            <a:fillRect/>
          </a:stretch>
        </p:blipFill>
        <p:spPr>
          <a:xfrm>
            <a:off x="695400" y="2852936"/>
            <a:ext cx="3257559" cy="3190544"/>
          </a:xfrm>
          <a:custGeom>
            <a:avLst/>
            <a:gdLst>
              <a:gd name="connsiteX0" fmla="*/ 1408218 w 2816436"/>
              <a:gd name="connsiteY0" fmla="*/ 0 h 2758496"/>
              <a:gd name="connsiteX1" fmla="*/ 2816436 w 2816436"/>
              <a:gd name="connsiteY1" fmla="*/ 1379248 h 2758496"/>
              <a:gd name="connsiteX2" fmla="*/ 1408218 w 2816436"/>
              <a:gd name="connsiteY2" fmla="*/ 2758496 h 2758496"/>
              <a:gd name="connsiteX3" fmla="*/ 0 w 2816436"/>
              <a:gd name="connsiteY3" fmla="*/ 1379248 h 2758496"/>
              <a:gd name="connsiteX4" fmla="*/ 1408218 w 2816436"/>
              <a:gd name="connsiteY4" fmla="*/ 0 h 275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436" h="2758496">
                <a:moveTo>
                  <a:pt x="1408218" y="0"/>
                </a:moveTo>
                <a:cubicBezTo>
                  <a:pt x="2185955" y="0"/>
                  <a:pt x="2816436" y="617510"/>
                  <a:pt x="2816436" y="1379248"/>
                </a:cubicBezTo>
                <a:cubicBezTo>
                  <a:pt x="2816436" y="2140986"/>
                  <a:pt x="2185955" y="2758496"/>
                  <a:pt x="1408218" y="2758496"/>
                </a:cubicBezTo>
                <a:cubicBezTo>
                  <a:pt x="630481" y="2758496"/>
                  <a:pt x="0" y="2140986"/>
                  <a:pt x="0" y="1379248"/>
                </a:cubicBezTo>
                <a:cubicBezTo>
                  <a:pt x="0" y="617510"/>
                  <a:pt x="630481" y="0"/>
                  <a:pt x="1408218" y="0"/>
                </a:cubicBezTo>
                <a:close/>
              </a:path>
            </a:pathLst>
          </a:custGeom>
          <a:noFill/>
          <a:ln>
            <a:solidFill>
              <a:schemeClr val="bg1"/>
            </a:solidFill>
          </a:ln>
        </p:spPr>
      </p:pic>
      <p:sp>
        <p:nvSpPr>
          <p:cNvPr id="17" name="TextBox 16">
            <a:extLst>
              <a:ext uri="{FF2B5EF4-FFF2-40B4-BE49-F238E27FC236}">
                <a16:creationId xmlns:a16="http://schemas.microsoft.com/office/drawing/2014/main" id="{5E849CB7-3AED-4032-9360-C9855EAA8837}"/>
              </a:ext>
            </a:extLst>
          </p:cNvPr>
          <p:cNvSpPr txBox="1"/>
          <p:nvPr/>
        </p:nvSpPr>
        <p:spPr>
          <a:xfrm>
            <a:off x="1271464" y="6198168"/>
            <a:ext cx="2068964" cy="338554"/>
          </a:xfrm>
          <a:prstGeom prst="rect">
            <a:avLst/>
          </a:prstGeom>
          <a:noFill/>
        </p:spPr>
        <p:txBody>
          <a:bodyPr wrap="none" rtlCol="0">
            <a:spAutoFit/>
          </a:bodyPr>
          <a:lstStyle/>
          <a:p>
            <a:r>
              <a:rPr lang="en-US" sz="1600" dirty="0"/>
              <a:t>LHC 12 </a:t>
            </a:r>
            <a:r>
              <a:rPr lang="en-US" sz="1600" dirty="0" err="1"/>
              <a:t>TeV</a:t>
            </a:r>
            <a:r>
              <a:rPr lang="en-US" sz="1600" dirty="0"/>
              <a:t> collision</a:t>
            </a:r>
          </a:p>
        </p:txBody>
      </p:sp>
      <p:pic>
        <p:nvPicPr>
          <p:cNvPr id="20" name="Picture 19">
            <a:extLst>
              <a:ext uri="{FF2B5EF4-FFF2-40B4-BE49-F238E27FC236}">
                <a16:creationId xmlns:a16="http://schemas.microsoft.com/office/drawing/2014/main" id="{E56150DB-1E38-492D-AB3E-EB6C32DA97A3}"/>
              </a:ext>
            </a:extLst>
          </p:cNvPr>
          <p:cNvPicPr>
            <a:picLocks noChangeAspect="1"/>
          </p:cNvPicPr>
          <p:nvPr/>
        </p:nvPicPr>
        <p:blipFill>
          <a:blip r:embed="rId3"/>
          <a:srcRect l="18497" t="16666" r="20966" b="18457"/>
          <a:stretch>
            <a:fillRect/>
          </a:stretch>
        </p:blipFill>
        <p:spPr>
          <a:xfrm>
            <a:off x="8904312" y="2996952"/>
            <a:ext cx="2592288" cy="2664296"/>
          </a:xfrm>
          <a:custGeom>
            <a:avLst/>
            <a:gdLst>
              <a:gd name="connsiteX0" fmla="*/ 1296144 w 2592288"/>
              <a:gd name="connsiteY0" fmla="*/ 0 h 2664296"/>
              <a:gd name="connsiteX1" fmla="*/ 2592288 w 2592288"/>
              <a:gd name="connsiteY1" fmla="*/ 1332148 h 2664296"/>
              <a:gd name="connsiteX2" fmla="*/ 1296144 w 2592288"/>
              <a:gd name="connsiteY2" fmla="*/ 2664296 h 2664296"/>
              <a:gd name="connsiteX3" fmla="*/ 0 w 2592288"/>
              <a:gd name="connsiteY3" fmla="*/ 1332148 h 2664296"/>
              <a:gd name="connsiteX4" fmla="*/ 1296144 w 2592288"/>
              <a:gd name="connsiteY4" fmla="*/ 0 h 266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288" h="2664296">
                <a:moveTo>
                  <a:pt x="1296144" y="0"/>
                </a:moveTo>
                <a:cubicBezTo>
                  <a:pt x="2011985" y="0"/>
                  <a:pt x="2592288" y="596423"/>
                  <a:pt x="2592288" y="1332148"/>
                </a:cubicBezTo>
                <a:cubicBezTo>
                  <a:pt x="2592288" y="2067873"/>
                  <a:pt x="2011985" y="2664296"/>
                  <a:pt x="1296144" y="2664296"/>
                </a:cubicBezTo>
                <a:cubicBezTo>
                  <a:pt x="580303" y="2664296"/>
                  <a:pt x="0" y="2067873"/>
                  <a:pt x="0" y="1332148"/>
                </a:cubicBezTo>
                <a:cubicBezTo>
                  <a:pt x="0" y="596423"/>
                  <a:pt x="580303" y="0"/>
                  <a:pt x="1296144" y="0"/>
                </a:cubicBezTo>
                <a:close/>
              </a:path>
            </a:pathLst>
          </a:custGeom>
        </p:spPr>
      </p:pic>
      <p:sp>
        <p:nvSpPr>
          <p:cNvPr id="21" name="TextBox 20">
            <a:extLst>
              <a:ext uri="{FF2B5EF4-FFF2-40B4-BE49-F238E27FC236}">
                <a16:creationId xmlns:a16="http://schemas.microsoft.com/office/drawing/2014/main" id="{830E1EED-0D06-44CE-BCAD-A2BA1DF6420D}"/>
              </a:ext>
            </a:extLst>
          </p:cNvPr>
          <p:cNvSpPr txBox="1"/>
          <p:nvPr/>
        </p:nvSpPr>
        <p:spPr>
          <a:xfrm>
            <a:off x="9167160" y="1611680"/>
            <a:ext cx="2066591" cy="1077218"/>
          </a:xfrm>
          <a:prstGeom prst="rect">
            <a:avLst/>
          </a:prstGeom>
          <a:noFill/>
        </p:spPr>
        <p:txBody>
          <a:bodyPr wrap="none" rtlCol="0">
            <a:spAutoFit/>
          </a:bodyPr>
          <a:lstStyle/>
          <a:p>
            <a:r>
              <a:rPr lang="en-US" sz="1600" dirty="0"/>
              <a:t>Higgs factory </a:t>
            </a:r>
          </a:p>
          <a:p>
            <a:r>
              <a:rPr lang="en-US" sz="1600" dirty="0"/>
              <a:t>Much simpler events</a:t>
            </a:r>
          </a:p>
          <a:p>
            <a:r>
              <a:rPr lang="en-US" sz="1600" dirty="0"/>
              <a:t>Lower multiplicity</a:t>
            </a:r>
          </a:p>
          <a:p>
            <a:r>
              <a:rPr lang="en-US" sz="1600" dirty="0"/>
              <a:t>Benign environment</a:t>
            </a:r>
          </a:p>
        </p:txBody>
      </p:sp>
      <p:sp>
        <p:nvSpPr>
          <p:cNvPr id="22" name="TextBox 21">
            <a:extLst>
              <a:ext uri="{FF2B5EF4-FFF2-40B4-BE49-F238E27FC236}">
                <a16:creationId xmlns:a16="http://schemas.microsoft.com/office/drawing/2014/main" id="{9AE17328-D975-4B94-8CE6-B036096DC355}"/>
              </a:ext>
            </a:extLst>
          </p:cNvPr>
          <p:cNvSpPr txBox="1"/>
          <p:nvPr/>
        </p:nvSpPr>
        <p:spPr>
          <a:xfrm>
            <a:off x="9048328" y="6169835"/>
            <a:ext cx="2666884" cy="338554"/>
          </a:xfrm>
          <a:prstGeom prst="rect">
            <a:avLst/>
          </a:prstGeom>
          <a:noFill/>
        </p:spPr>
        <p:txBody>
          <a:bodyPr wrap="none" rtlCol="0">
            <a:spAutoFit/>
          </a:bodyPr>
          <a:lstStyle/>
          <a:p>
            <a:r>
              <a:rPr lang="en-US" sz="1600" dirty="0"/>
              <a:t>ILC event display, 250 GeV</a:t>
            </a:r>
          </a:p>
        </p:txBody>
      </p:sp>
      <p:sp>
        <p:nvSpPr>
          <p:cNvPr id="23" name="TextBox 22">
            <a:extLst>
              <a:ext uri="{FF2B5EF4-FFF2-40B4-BE49-F238E27FC236}">
                <a16:creationId xmlns:a16="http://schemas.microsoft.com/office/drawing/2014/main" id="{5D24086F-E9E3-46C7-AA14-26AC8602790F}"/>
              </a:ext>
            </a:extLst>
          </p:cNvPr>
          <p:cNvSpPr txBox="1"/>
          <p:nvPr/>
        </p:nvSpPr>
        <p:spPr>
          <a:xfrm>
            <a:off x="4514887" y="3667380"/>
            <a:ext cx="1346844" cy="1323439"/>
          </a:xfrm>
          <a:prstGeom prst="rect">
            <a:avLst/>
          </a:prstGeom>
          <a:noFill/>
        </p:spPr>
        <p:txBody>
          <a:bodyPr wrap="none" rtlCol="0">
            <a:spAutoFit/>
          </a:bodyPr>
          <a:lstStyle/>
          <a:p>
            <a:r>
              <a:rPr lang="en-US" sz="1600" dirty="0"/>
              <a:t>Precision</a:t>
            </a:r>
          </a:p>
          <a:p>
            <a:r>
              <a:rPr lang="en-US" sz="1600" dirty="0"/>
              <a:t>Granularity</a:t>
            </a:r>
          </a:p>
          <a:p>
            <a:r>
              <a:rPr lang="en-US" sz="1600" dirty="0"/>
              <a:t>Low material</a:t>
            </a:r>
          </a:p>
          <a:p>
            <a:r>
              <a:rPr lang="en-US" sz="1600" dirty="0"/>
              <a:t>Low power </a:t>
            </a:r>
          </a:p>
          <a:p>
            <a:r>
              <a:rPr lang="en-US" sz="1600" dirty="0"/>
              <a:t>High speed</a:t>
            </a:r>
          </a:p>
        </p:txBody>
      </p:sp>
      <p:sp>
        <p:nvSpPr>
          <p:cNvPr id="4" name="TextBox 3">
            <a:extLst>
              <a:ext uri="{FF2B5EF4-FFF2-40B4-BE49-F238E27FC236}">
                <a16:creationId xmlns:a16="http://schemas.microsoft.com/office/drawing/2014/main" id="{D8FAA4E8-3092-41A0-9F8A-22980D666EB5}"/>
              </a:ext>
            </a:extLst>
          </p:cNvPr>
          <p:cNvSpPr txBox="1"/>
          <p:nvPr/>
        </p:nvSpPr>
        <p:spPr>
          <a:xfrm>
            <a:off x="6672064" y="3205964"/>
            <a:ext cx="1893467" cy="2554545"/>
          </a:xfrm>
          <a:prstGeom prst="rect">
            <a:avLst/>
          </a:prstGeom>
          <a:noFill/>
        </p:spPr>
        <p:txBody>
          <a:bodyPr wrap="none" rtlCol="0">
            <a:spAutoFit/>
          </a:bodyPr>
          <a:lstStyle/>
          <a:p>
            <a:r>
              <a:rPr lang="en-US" sz="1600" dirty="0"/>
              <a:t>Dark Matter </a:t>
            </a:r>
            <a:br>
              <a:rPr lang="en-US" sz="1600" dirty="0"/>
            </a:br>
            <a:r>
              <a:rPr lang="en-US" sz="1600" dirty="0"/>
              <a:t>Searches</a:t>
            </a:r>
          </a:p>
          <a:p>
            <a:endParaRPr lang="en-US" sz="1600" dirty="0"/>
          </a:p>
          <a:p>
            <a:r>
              <a:rPr lang="en-US" sz="1600" dirty="0"/>
              <a:t>Axion Experiments</a:t>
            </a:r>
          </a:p>
          <a:p>
            <a:endParaRPr lang="en-US" sz="1600" dirty="0"/>
          </a:p>
          <a:p>
            <a:r>
              <a:rPr lang="en-US" sz="1600" dirty="0"/>
              <a:t>QED Experiments</a:t>
            </a:r>
            <a:br>
              <a:rPr lang="en-US" sz="1600" dirty="0"/>
            </a:br>
            <a:r>
              <a:rPr lang="en-US" sz="1600" dirty="0"/>
              <a:t>(LUXE)</a:t>
            </a:r>
          </a:p>
          <a:p>
            <a:endParaRPr lang="en-US" sz="1600" dirty="0"/>
          </a:p>
          <a:p>
            <a:r>
              <a:rPr lang="en-US" sz="1600" dirty="0"/>
              <a:t>Gravitational</a:t>
            </a:r>
            <a:br>
              <a:rPr lang="en-US" sz="1600" dirty="0"/>
            </a:br>
            <a:r>
              <a:rPr lang="en-US" sz="1600" dirty="0"/>
              <a:t>Wave experiments</a:t>
            </a:r>
          </a:p>
        </p:txBody>
      </p:sp>
      <p:sp>
        <p:nvSpPr>
          <p:cNvPr id="5" name="Footer Placeholder 4">
            <a:extLst>
              <a:ext uri="{FF2B5EF4-FFF2-40B4-BE49-F238E27FC236}">
                <a16:creationId xmlns:a16="http://schemas.microsoft.com/office/drawing/2014/main" id="{552901A9-DDCE-4FE7-BBEA-6D27CB0AB89D}"/>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2907187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F4CA-41F7-47A2-B6B6-AFFE8FD75B11}"/>
              </a:ext>
            </a:extLst>
          </p:cNvPr>
          <p:cNvSpPr>
            <a:spLocks noGrp="1"/>
          </p:cNvSpPr>
          <p:nvPr>
            <p:ph type="title"/>
          </p:nvPr>
        </p:nvSpPr>
        <p:spPr/>
        <p:txBody>
          <a:bodyPr/>
          <a:lstStyle/>
          <a:p>
            <a:r>
              <a:rPr lang="en-US" dirty="0"/>
              <a:t>What is required</a:t>
            </a:r>
          </a:p>
        </p:txBody>
      </p:sp>
      <p:sp>
        <p:nvSpPr>
          <p:cNvPr id="3" name="Text Placeholder 2">
            <a:extLst>
              <a:ext uri="{FF2B5EF4-FFF2-40B4-BE49-F238E27FC236}">
                <a16:creationId xmlns:a16="http://schemas.microsoft.com/office/drawing/2014/main" id="{82C642D7-DBD7-4E49-8370-44DF25AFA605}"/>
              </a:ext>
            </a:extLst>
          </p:cNvPr>
          <p:cNvSpPr>
            <a:spLocks noGrp="1"/>
          </p:cNvSpPr>
          <p:nvPr>
            <p:ph type="body" sz="quarter" idx="13"/>
          </p:nvPr>
        </p:nvSpPr>
        <p:spPr/>
        <p:txBody>
          <a:bodyPr/>
          <a:lstStyle/>
          <a:p>
            <a:r>
              <a:rPr lang="en-US" dirty="0"/>
              <a:t>Defining goals</a:t>
            </a:r>
          </a:p>
        </p:txBody>
      </p:sp>
      <p:grpSp>
        <p:nvGrpSpPr>
          <p:cNvPr id="4" name="グループ化 15">
            <a:extLst>
              <a:ext uri="{FF2B5EF4-FFF2-40B4-BE49-F238E27FC236}">
                <a16:creationId xmlns:a16="http://schemas.microsoft.com/office/drawing/2014/main" id="{CC9DEC51-16BD-4A07-A033-355D99319542}"/>
              </a:ext>
            </a:extLst>
          </p:cNvPr>
          <p:cNvGrpSpPr/>
          <p:nvPr/>
        </p:nvGrpSpPr>
        <p:grpSpPr>
          <a:xfrm>
            <a:off x="219920" y="1412404"/>
            <a:ext cx="5660005" cy="2581692"/>
            <a:chOff x="1818926" y="2373969"/>
            <a:chExt cx="7546673" cy="3442257"/>
          </a:xfrm>
        </p:grpSpPr>
        <p:sp>
          <p:nvSpPr>
            <p:cNvPr id="5" name="角丸四角形 11">
              <a:extLst>
                <a:ext uri="{FF2B5EF4-FFF2-40B4-BE49-F238E27FC236}">
                  <a16:creationId xmlns:a16="http://schemas.microsoft.com/office/drawing/2014/main" id="{10DC318A-5C3A-45A5-8776-5E278007FCDD}"/>
                </a:ext>
              </a:extLst>
            </p:cNvPr>
            <p:cNvSpPr/>
            <p:nvPr/>
          </p:nvSpPr>
          <p:spPr>
            <a:xfrm>
              <a:off x="1818926" y="2373969"/>
              <a:ext cx="7546673" cy="3269795"/>
            </a:xfrm>
            <a:prstGeom prst="roundRect">
              <a:avLst>
                <a:gd name="adj" fmla="val 9236"/>
              </a:avLst>
            </a:prstGeom>
            <a:noFill/>
            <a:ln w="3810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kumimoji="1" lang="ja-US" altLang="en-US" sz="1350">
                <a:solidFill>
                  <a:prstClr val="white"/>
                </a:solidFill>
                <a:latin typeface="Calibri" panose="020F0502020204030204"/>
                <a:ea typeface="游ゴシック" panose="020B0400000000000000" pitchFamily="34" charset="-128"/>
              </a:endParaRPr>
            </a:p>
          </p:txBody>
        </p:sp>
        <p:sp>
          <p:nvSpPr>
            <p:cNvPr id="6" name="テキスト ボックス 5">
              <a:extLst>
                <a:ext uri="{FF2B5EF4-FFF2-40B4-BE49-F238E27FC236}">
                  <a16:creationId xmlns:a16="http://schemas.microsoft.com/office/drawing/2014/main" id="{25A189AA-00BA-4F34-9BD1-91761F2FC9A8}"/>
                </a:ext>
              </a:extLst>
            </p:cNvPr>
            <p:cNvSpPr txBox="1"/>
            <p:nvPr/>
          </p:nvSpPr>
          <p:spPr>
            <a:xfrm>
              <a:off x="1928385" y="2823746"/>
              <a:ext cx="4580741" cy="2831544"/>
            </a:xfrm>
            <a:prstGeom prst="rect">
              <a:avLst/>
            </a:prstGeom>
            <a:noFill/>
          </p:spPr>
          <p:txBody>
            <a:bodyPr wrap="none" rtlCol="0">
              <a:spAutoFit/>
            </a:bodyPr>
            <a:lstStyle/>
            <a:p>
              <a:pPr marL="214313" indent="-214313" defTabSz="685800">
                <a:buFont typeface="Arial" panose="020B0604020202020204" pitchFamily="34" charset="0"/>
                <a:buChar char="•"/>
              </a:pPr>
              <a:r>
                <a:rPr lang="en-US" altLang="ja-US" sz="1200" dirty="0">
                  <a:solidFill>
                    <a:prstClr val="black"/>
                  </a:solidFill>
                  <a:latin typeface="Calibri" panose="020F0502020204030204"/>
                  <a:ea typeface="游ゴシック" panose="020B0400000000000000" pitchFamily="34" charset="-128"/>
                </a:rPr>
                <a:t>Impact parameter resolution</a:t>
              </a:r>
            </a:p>
            <a:p>
              <a:pPr marL="342900" lvl="1" defTabSz="685800"/>
              <a:r>
                <a:rPr lang="en-US" altLang="ja-US" sz="1200" dirty="0" err="1">
                  <a:solidFill>
                    <a:prstClr val="black"/>
                  </a:solidFill>
                  <a:latin typeface="Calibri Light" panose="020F0302020204030204"/>
                  <a:ea typeface="游ゴシック" panose="020B0400000000000000" pitchFamily="34" charset="-128"/>
                </a:rPr>
                <a:t>σ</a:t>
              </a:r>
              <a:r>
                <a:rPr lang="en-US" altLang="ja-US" sz="1200" dirty="0">
                  <a:solidFill>
                    <a:prstClr val="black"/>
                  </a:solidFill>
                  <a:latin typeface="Calibri Light" panose="020F0302020204030204"/>
                  <a:ea typeface="游ゴシック" panose="020B0400000000000000" pitchFamily="34" charset="-128"/>
                </a:rPr>
                <a:t>(d</a:t>
              </a:r>
              <a:r>
                <a:rPr lang="en-US" altLang="ja-US" sz="1200" baseline="-25000" dirty="0">
                  <a:solidFill>
                    <a:prstClr val="black"/>
                  </a:solidFill>
                  <a:latin typeface="Calibri Light" panose="020F0302020204030204"/>
                  <a:ea typeface="游ゴシック" panose="020B0400000000000000" pitchFamily="34" charset="-128"/>
                </a:rPr>
                <a:t>0</a:t>
              </a:r>
              <a:r>
                <a:rPr lang="en-US" altLang="ja-US" sz="1200" dirty="0">
                  <a:solidFill>
                    <a:prstClr val="black"/>
                  </a:solidFill>
                  <a:latin typeface="Calibri Light" panose="020F0302020204030204"/>
                  <a:ea typeface="游ゴシック" panose="020B0400000000000000" pitchFamily="34" charset="-128"/>
                </a:rPr>
                <a:t>) &lt; 5 ⊕ 10 / (p[GeV] sin</a:t>
              </a:r>
              <a:r>
                <a:rPr lang="en-US" altLang="ja-US" sz="1200" baseline="30000" dirty="0">
                  <a:solidFill>
                    <a:prstClr val="black"/>
                  </a:solidFill>
                  <a:latin typeface="Calibri Light" panose="020F0302020204030204"/>
                  <a:ea typeface="游ゴシック" panose="020B0400000000000000" pitchFamily="34" charset="-128"/>
                </a:rPr>
                <a:t>3/2</a:t>
              </a:r>
              <a:r>
                <a:rPr lang="en-US" altLang="ja-US" sz="1200" dirty="0">
                  <a:solidFill>
                    <a:prstClr val="black"/>
                  </a:solidFill>
                  <a:latin typeface="Calibri Light" panose="020F0302020204030204"/>
                  <a:ea typeface="游ゴシック" panose="020B0400000000000000" pitchFamily="34" charset="-128"/>
                </a:rPr>
                <a:t>θ) </a:t>
              </a:r>
              <a:r>
                <a:rPr lang="en-US" altLang="ja-US" sz="1200" dirty="0" err="1">
                  <a:solidFill>
                    <a:prstClr val="black"/>
                  </a:solidFill>
                  <a:latin typeface="Calibri Light" panose="020F0302020204030204"/>
                  <a:ea typeface="游ゴシック" panose="020B0400000000000000" pitchFamily="34" charset="-128"/>
                </a:rPr>
                <a:t>μm</a:t>
              </a:r>
              <a:endParaRPr lang="en-US" altLang="ja-US" sz="1200" dirty="0">
                <a:solidFill>
                  <a:prstClr val="black"/>
                </a:solidFill>
                <a:latin typeface="Calibri Light" panose="020F0302020204030204"/>
                <a:ea typeface="游ゴシック" panose="020B0400000000000000" pitchFamily="34" charset="-128"/>
              </a:endParaRPr>
            </a:p>
            <a:p>
              <a:pPr marL="214313" indent="-214313" defTabSz="685800">
                <a:buFont typeface="Arial" panose="020B0604020202020204" pitchFamily="34" charset="0"/>
                <a:buChar char="•"/>
              </a:pPr>
              <a:endParaRPr lang="en-US" altLang="ja-US" sz="1200" dirty="0">
                <a:solidFill>
                  <a:prstClr val="black"/>
                </a:solidFill>
                <a:latin typeface="Calibri" panose="020F0502020204030204"/>
                <a:ea typeface="游ゴシック" panose="020B0400000000000000" pitchFamily="34" charset="-128"/>
              </a:endParaRPr>
            </a:p>
            <a:p>
              <a:pPr marL="214313" indent="-214313" defTabSz="685800">
                <a:buFont typeface="Arial" panose="020B0604020202020204" pitchFamily="34" charset="0"/>
                <a:buChar char="•"/>
              </a:pPr>
              <a:r>
                <a:rPr lang="en-US" altLang="ja-US" sz="1200" dirty="0">
                  <a:solidFill>
                    <a:prstClr val="black"/>
                  </a:solidFill>
                  <a:latin typeface="Calibri" panose="020F0502020204030204"/>
                  <a:ea typeface="游ゴシック" panose="020B0400000000000000" pitchFamily="34" charset="-128"/>
                </a:rPr>
                <a:t>Transverse momentum resolution</a:t>
              </a:r>
            </a:p>
            <a:p>
              <a:pPr marL="342900" lvl="1" defTabSz="685800"/>
              <a:r>
                <a:rPr lang="en-US" altLang="ja-US" sz="1200" dirty="0" err="1">
                  <a:solidFill>
                    <a:prstClr val="black"/>
                  </a:solidFill>
                  <a:latin typeface="Calibri Light" panose="020F0302020204030204"/>
                  <a:ea typeface="游ゴシック" panose="020B0400000000000000" pitchFamily="34" charset="-128"/>
                </a:rPr>
                <a:t>σ</a:t>
              </a:r>
              <a:r>
                <a:rPr lang="en-US" altLang="ja-US" sz="1200" dirty="0">
                  <a:solidFill>
                    <a:prstClr val="black"/>
                  </a:solidFill>
                  <a:latin typeface="Calibri Light" panose="020F0302020204030204"/>
                  <a:ea typeface="游ゴシック" panose="020B0400000000000000" pitchFamily="34" charset="-128"/>
                </a:rPr>
                <a:t>(1/</a:t>
              </a:r>
              <a:r>
                <a:rPr lang="en-US" altLang="ja-US" sz="1200" dirty="0" err="1">
                  <a:solidFill>
                    <a:prstClr val="black"/>
                  </a:solidFill>
                  <a:latin typeface="Calibri Light" panose="020F0302020204030204"/>
                  <a:ea typeface="游ゴシック" panose="020B0400000000000000" pitchFamily="34" charset="-128"/>
                </a:rPr>
                <a:t>p</a:t>
              </a:r>
              <a:r>
                <a:rPr lang="en-US" altLang="ja-US" sz="1200" baseline="-25000" dirty="0" err="1">
                  <a:solidFill>
                    <a:prstClr val="black"/>
                  </a:solidFill>
                  <a:latin typeface="Calibri Light" panose="020F0302020204030204"/>
                  <a:ea typeface="游ゴシック" panose="020B0400000000000000" pitchFamily="34" charset="-128"/>
                </a:rPr>
                <a:t>T</a:t>
              </a:r>
              <a:r>
                <a:rPr lang="en-US" altLang="ja-US" sz="1200" dirty="0">
                  <a:solidFill>
                    <a:prstClr val="black"/>
                  </a:solidFill>
                  <a:latin typeface="Calibri Light" panose="020F0302020204030204"/>
                  <a:ea typeface="游ゴシック" panose="020B0400000000000000" pitchFamily="34" charset="-128"/>
                </a:rPr>
                <a:t>) = 2 x 10</a:t>
              </a:r>
              <a:r>
                <a:rPr lang="en-US" altLang="ja-US" sz="1200" baseline="30000" dirty="0">
                  <a:solidFill>
                    <a:prstClr val="black"/>
                  </a:solidFill>
                  <a:latin typeface="Calibri Light" panose="020F0302020204030204"/>
                  <a:ea typeface="游ゴシック" panose="020B0400000000000000" pitchFamily="34" charset="-128"/>
                </a:rPr>
                <a:t>-5</a:t>
              </a:r>
              <a:r>
                <a:rPr lang="en-US" altLang="ja-US" sz="1200" dirty="0">
                  <a:solidFill>
                    <a:prstClr val="black"/>
                  </a:solidFill>
                  <a:latin typeface="Calibri Light" panose="020F0302020204030204"/>
                  <a:ea typeface="游ゴシック" panose="020B0400000000000000" pitchFamily="34" charset="-128"/>
                </a:rPr>
                <a:t> GeV</a:t>
              </a:r>
              <a:r>
                <a:rPr lang="en-US" altLang="ja-US" sz="1200" baseline="30000" dirty="0">
                  <a:solidFill>
                    <a:prstClr val="black"/>
                  </a:solidFill>
                  <a:latin typeface="Calibri Light" panose="020F0302020204030204"/>
                  <a:ea typeface="游ゴシック" panose="020B0400000000000000" pitchFamily="34" charset="-128"/>
                </a:rPr>
                <a:t>-1</a:t>
              </a:r>
              <a:r>
                <a:rPr lang="en-US" altLang="ja-US" sz="1200" dirty="0">
                  <a:solidFill>
                    <a:prstClr val="black"/>
                  </a:solidFill>
                  <a:latin typeface="Calibri Light" panose="020F0302020204030204"/>
                  <a:ea typeface="游ゴシック" panose="020B0400000000000000" pitchFamily="34" charset="-128"/>
                </a:rPr>
                <a:t> ⊕ 1 x 10</a:t>
              </a:r>
              <a:r>
                <a:rPr lang="en-US" altLang="ja-US" sz="1200" baseline="30000" dirty="0">
                  <a:solidFill>
                    <a:prstClr val="black"/>
                  </a:solidFill>
                  <a:latin typeface="Calibri Light" panose="020F0302020204030204"/>
                  <a:ea typeface="游ゴシック" panose="020B0400000000000000" pitchFamily="34" charset="-128"/>
                </a:rPr>
                <a:t>-3</a:t>
              </a:r>
              <a:r>
                <a:rPr lang="en-US" altLang="ja-US" sz="1200" dirty="0">
                  <a:solidFill>
                    <a:prstClr val="black"/>
                  </a:solidFill>
                  <a:latin typeface="Calibri Light" panose="020F0302020204030204"/>
                  <a:ea typeface="游ゴシック" panose="020B0400000000000000" pitchFamily="34" charset="-128"/>
                </a:rPr>
                <a:t> / (</a:t>
              </a:r>
              <a:r>
                <a:rPr lang="en-US" altLang="ja-US" sz="1200" dirty="0" err="1">
                  <a:solidFill>
                    <a:prstClr val="black"/>
                  </a:solidFill>
                  <a:latin typeface="Calibri Light" panose="020F0302020204030204"/>
                  <a:ea typeface="游ゴシック" panose="020B0400000000000000" pitchFamily="34" charset="-128"/>
                </a:rPr>
                <a:t>p</a:t>
              </a:r>
              <a:r>
                <a:rPr lang="en-US" altLang="ja-US" sz="1200" baseline="-25000" dirty="0" err="1">
                  <a:solidFill>
                    <a:prstClr val="black"/>
                  </a:solidFill>
                  <a:latin typeface="Calibri Light" panose="020F0302020204030204"/>
                  <a:ea typeface="游ゴシック" panose="020B0400000000000000" pitchFamily="34" charset="-128"/>
                </a:rPr>
                <a:t>T</a:t>
              </a:r>
              <a:r>
                <a:rPr lang="en-US" altLang="ja-US" sz="1200" dirty="0">
                  <a:solidFill>
                    <a:prstClr val="black"/>
                  </a:solidFill>
                  <a:latin typeface="Calibri Light" panose="020F0302020204030204"/>
                  <a:ea typeface="游ゴシック" panose="020B0400000000000000" pitchFamily="34" charset="-128"/>
                </a:rPr>
                <a:t> sin</a:t>
              </a:r>
              <a:r>
                <a:rPr lang="en-US" altLang="ja-US" sz="1200" baseline="30000" dirty="0">
                  <a:solidFill>
                    <a:prstClr val="black"/>
                  </a:solidFill>
                  <a:latin typeface="Calibri Light" panose="020F0302020204030204"/>
                  <a:ea typeface="游ゴシック" panose="020B0400000000000000" pitchFamily="34" charset="-128"/>
                </a:rPr>
                <a:t>1/2</a:t>
              </a:r>
              <a:r>
                <a:rPr lang="en-US" altLang="ja-US" sz="1200" dirty="0">
                  <a:solidFill>
                    <a:prstClr val="black"/>
                  </a:solidFill>
                  <a:latin typeface="Calibri Light" panose="020F0302020204030204"/>
                  <a:ea typeface="游ゴシック" panose="020B0400000000000000" pitchFamily="34" charset="-128"/>
                </a:rPr>
                <a:t>θ) </a:t>
              </a:r>
            </a:p>
            <a:p>
              <a:pPr marL="214313" indent="-214313" defTabSz="685800">
                <a:buFont typeface="Arial" panose="020B0604020202020204" pitchFamily="34" charset="0"/>
                <a:buChar char="•"/>
              </a:pPr>
              <a:endParaRPr lang="en-US" altLang="ja-US" sz="1200" dirty="0">
                <a:solidFill>
                  <a:prstClr val="black"/>
                </a:solidFill>
                <a:latin typeface="Calibri" panose="020F0502020204030204"/>
                <a:ea typeface="游ゴシック" panose="020B0400000000000000" pitchFamily="34" charset="-128"/>
              </a:endParaRPr>
            </a:p>
            <a:p>
              <a:pPr marL="214313" indent="-214313" defTabSz="685800">
                <a:buFont typeface="Arial" panose="020B0604020202020204" pitchFamily="34" charset="0"/>
                <a:buChar char="•"/>
              </a:pPr>
              <a:r>
                <a:rPr lang="en-US" altLang="ja-US" sz="1200" dirty="0">
                  <a:solidFill>
                    <a:prstClr val="black"/>
                  </a:solidFill>
                  <a:latin typeface="Calibri" panose="020F0502020204030204"/>
                  <a:ea typeface="游ゴシック" panose="020B0400000000000000" pitchFamily="34" charset="-128"/>
                </a:rPr>
                <a:t>Jet energy resolution</a:t>
              </a:r>
            </a:p>
            <a:p>
              <a:pPr marL="342900" lvl="1" defTabSz="685800"/>
              <a:r>
                <a:rPr lang="en-US" altLang="ja-US" sz="1200" dirty="0">
                  <a:solidFill>
                    <a:prstClr val="black"/>
                  </a:solidFill>
                  <a:latin typeface="Calibri Light" panose="020F0302020204030204"/>
                  <a:ea typeface="游ゴシック" panose="020B0400000000000000" pitchFamily="34" charset="-128"/>
                </a:rPr>
                <a:t>3-4% (around </a:t>
              </a:r>
              <a:r>
                <a:rPr lang="en-US" altLang="ja-US" sz="1200" dirty="0" err="1">
                  <a:solidFill>
                    <a:prstClr val="black"/>
                  </a:solidFill>
                  <a:latin typeface="Calibri Light" panose="020F0302020204030204"/>
                  <a:ea typeface="游ゴシック" panose="020B0400000000000000" pitchFamily="34" charset="-128"/>
                </a:rPr>
                <a:t>E</a:t>
              </a:r>
              <a:r>
                <a:rPr lang="en-US" altLang="ja-US" sz="1200" baseline="-25000" dirty="0" err="1">
                  <a:solidFill>
                    <a:prstClr val="black"/>
                  </a:solidFill>
                  <a:latin typeface="Calibri Light" panose="020F0302020204030204"/>
                  <a:ea typeface="游ゴシック" panose="020B0400000000000000" pitchFamily="34" charset="-128"/>
                </a:rPr>
                <a:t>jet</a:t>
              </a:r>
              <a:r>
                <a:rPr lang="en-US" altLang="ja-US" sz="1200" dirty="0">
                  <a:solidFill>
                    <a:prstClr val="black"/>
                  </a:solidFill>
                  <a:latin typeface="Calibri Light" panose="020F0302020204030204"/>
                  <a:ea typeface="游ゴシック" panose="020B0400000000000000" pitchFamily="34" charset="-128"/>
                </a:rPr>
                <a:t> ~100 GeV)</a:t>
              </a:r>
            </a:p>
            <a:p>
              <a:pPr marL="214313" indent="-214313" defTabSz="685800">
                <a:buFont typeface="Arial" panose="020B0604020202020204" pitchFamily="34" charset="0"/>
                <a:buChar char="•"/>
              </a:pPr>
              <a:endParaRPr lang="en-US" altLang="ja-US" sz="1200" dirty="0">
                <a:solidFill>
                  <a:prstClr val="black"/>
                </a:solidFill>
                <a:latin typeface="Calibri" panose="020F0502020204030204"/>
                <a:ea typeface="游ゴシック" panose="020B0400000000000000" pitchFamily="34" charset="-128"/>
              </a:endParaRPr>
            </a:p>
            <a:p>
              <a:pPr marL="214313" indent="-214313" defTabSz="685800">
                <a:buFont typeface="Arial" panose="020B0604020202020204" pitchFamily="34" charset="0"/>
                <a:buChar char="•"/>
              </a:pPr>
              <a:r>
                <a:rPr lang="en-US" altLang="ja-US" sz="1200" dirty="0">
                  <a:solidFill>
                    <a:prstClr val="black"/>
                  </a:solidFill>
                  <a:latin typeface="Calibri" panose="020F0502020204030204"/>
                  <a:ea typeface="游ゴシック" panose="020B0400000000000000" pitchFamily="34" charset="-128"/>
                </a:rPr>
                <a:t>Hermeticity</a:t>
              </a:r>
            </a:p>
            <a:p>
              <a:pPr marL="342900" lvl="1" defTabSz="685800"/>
              <a:r>
                <a:rPr lang="en-US" altLang="ja-US" sz="1200" dirty="0" err="1">
                  <a:solidFill>
                    <a:prstClr val="black"/>
                  </a:solidFill>
                  <a:latin typeface="Calibri Light" panose="020F0302020204030204"/>
                  <a:ea typeface="游ゴシック" panose="020B0400000000000000" pitchFamily="34" charset="-128"/>
                </a:rPr>
                <a:t>θ</a:t>
              </a:r>
              <a:r>
                <a:rPr lang="en-US" altLang="ja-US" sz="1200" baseline="-25000" dirty="0" err="1">
                  <a:solidFill>
                    <a:prstClr val="black"/>
                  </a:solidFill>
                  <a:latin typeface="Calibri Light" panose="020F0302020204030204"/>
                  <a:ea typeface="游ゴシック" panose="020B0400000000000000" pitchFamily="34" charset="-128"/>
                </a:rPr>
                <a:t>min</a:t>
              </a:r>
              <a:r>
                <a:rPr lang="en-US" altLang="ja-US" sz="1200" dirty="0">
                  <a:solidFill>
                    <a:prstClr val="black"/>
                  </a:solidFill>
                  <a:latin typeface="Calibri Light" panose="020F0302020204030204"/>
                  <a:ea typeface="游ゴシック" panose="020B0400000000000000" pitchFamily="34" charset="-128"/>
                </a:rPr>
                <a:t> = 5 mrad</a:t>
              </a:r>
            </a:p>
          </p:txBody>
        </p:sp>
        <p:sp>
          <p:nvSpPr>
            <p:cNvPr id="7" name="テキスト ボックス 16">
              <a:extLst>
                <a:ext uri="{FF2B5EF4-FFF2-40B4-BE49-F238E27FC236}">
                  <a16:creationId xmlns:a16="http://schemas.microsoft.com/office/drawing/2014/main" id="{473C8001-6788-4669-8BCF-C8A6179E8463}"/>
                </a:ext>
              </a:extLst>
            </p:cNvPr>
            <p:cNvSpPr txBox="1"/>
            <p:nvPr/>
          </p:nvSpPr>
          <p:spPr>
            <a:xfrm>
              <a:off x="7012503" y="2984681"/>
              <a:ext cx="2215564" cy="2831545"/>
            </a:xfrm>
            <a:prstGeom prst="rect">
              <a:avLst/>
            </a:prstGeom>
            <a:noFill/>
          </p:spPr>
          <p:txBody>
            <a:bodyPr wrap="none" rtlCol="0">
              <a:spAutoFit/>
            </a:bodyPr>
            <a:lstStyle/>
            <a:p>
              <a:pPr defTabSz="685800"/>
              <a:r>
                <a:rPr lang="en-US" altLang="ja-US" sz="1200" dirty="0" err="1">
                  <a:solidFill>
                    <a:prstClr val="black"/>
                  </a:solidFill>
                  <a:latin typeface="Calibri" panose="020F0502020204030204"/>
                  <a:ea typeface="游ゴシック" panose="020B0400000000000000" pitchFamily="34" charset="-128"/>
                </a:rPr>
                <a:t>H</a:t>
              </a:r>
              <a:r>
                <a:rPr lang="en-US" altLang="ja-US" sz="1200" dirty="0" err="1">
                  <a:solidFill>
                    <a:prstClr val="black"/>
                  </a:solidFill>
                  <a:latin typeface="Calibri" panose="020F0502020204030204"/>
                  <a:ea typeface="游ゴシック" panose="020B0400000000000000" pitchFamily="34" charset="-128"/>
                  <a:sym typeface="Wingdings" pitchFamily="2" charset="2"/>
                </a:rPr>
                <a:t>bb,cc,τ</a:t>
              </a:r>
              <a:r>
                <a:rPr lang="en-US" altLang="ja-US" sz="1200" dirty="0" err="1">
                  <a:solidFill>
                    <a:prstClr val="black"/>
                  </a:solidFill>
                  <a:latin typeface="Avenir Next LT Pro" panose="020B0504020202020204" pitchFamily="34" charset="0"/>
                  <a:ea typeface="游ゴシック" panose="020B0400000000000000" pitchFamily="34" charset="-128"/>
                  <a:sym typeface="Wingdings" pitchFamily="2" charset="2"/>
                </a:rPr>
                <a:t>τ</a:t>
              </a:r>
              <a:endParaRPr lang="en-US" altLang="ja-US" sz="1200" dirty="0">
                <a:solidFill>
                  <a:prstClr val="black"/>
                </a:solidFill>
                <a:latin typeface="Avenir Next LT Pro" panose="020B0504020202020204" pitchFamily="34" charset="0"/>
                <a:ea typeface="游ゴシック" panose="020B0400000000000000" pitchFamily="34" charset="-128"/>
                <a:sym typeface="Wingdings" pitchFamily="2" charset="2"/>
              </a:endParaRPr>
            </a:p>
            <a:p>
              <a:pPr defTabSz="685800"/>
              <a:endParaRPr lang="en-US" altLang="ja-US" sz="1200" dirty="0">
                <a:solidFill>
                  <a:prstClr val="black"/>
                </a:solidFill>
                <a:latin typeface="Calibri" panose="020F0502020204030204"/>
                <a:ea typeface="游ゴシック" panose="020B0400000000000000" pitchFamily="34" charset="-128"/>
              </a:endParaRPr>
            </a:p>
            <a:p>
              <a:pPr defTabSz="685800"/>
              <a:endParaRPr lang="en-US" altLang="ja-US" sz="1200" dirty="0">
                <a:solidFill>
                  <a:prstClr val="black"/>
                </a:solidFill>
                <a:latin typeface="Calibri" panose="020F0502020204030204"/>
                <a:ea typeface="游ゴシック" panose="020B0400000000000000" pitchFamily="34" charset="-128"/>
              </a:endParaRPr>
            </a:p>
            <a:p>
              <a:pPr defTabSz="685800"/>
              <a:r>
                <a:rPr lang="en-US" altLang="ja-US" sz="1200" dirty="0">
                  <a:solidFill>
                    <a:prstClr val="black"/>
                  </a:solidFill>
                  <a:latin typeface="Calibri" panose="020F0502020204030204"/>
                  <a:ea typeface="游ゴシック" panose="020B0400000000000000" pitchFamily="34" charset="-128"/>
                </a:rPr>
                <a:t>Total </a:t>
              </a:r>
              <a:r>
                <a:rPr lang="en-US" altLang="ja-JP" sz="1200" dirty="0">
                  <a:solidFill>
                    <a:prstClr val="black"/>
                  </a:solidFill>
                  <a:latin typeface="Calibri" panose="020F0502020204030204"/>
                  <a:ea typeface="游ゴシック" panose="020B0400000000000000" pitchFamily="34" charset="-128"/>
                </a:rPr>
                <a:t>σ(</a:t>
              </a:r>
              <a:r>
                <a:rPr lang="en-US" altLang="ja-US" sz="1200" dirty="0" err="1">
                  <a:solidFill>
                    <a:prstClr val="black"/>
                  </a:solidFill>
                  <a:latin typeface="Calibri" panose="020F0502020204030204"/>
                  <a:ea typeface="游ゴシック" panose="020B0400000000000000" pitchFamily="34" charset="-128"/>
                </a:rPr>
                <a:t>e+e</a:t>
              </a:r>
              <a:r>
                <a:rPr lang="en-US" altLang="ja-US" sz="1200" dirty="0">
                  <a:solidFill>
                    <a:prstClr val="black"/>
                  </a:solidFill>
                  <a:latin typeface="Calibri" panose="020F0502020204030204"/>
                  <a:ea typeface="游ゴシック" panose="020B0400000000000000" pitchFamily="34" charset="-128"/>
                </a:rPr>
                <a:t>-</a:t>
              </a:r>
              <a:r>
                <a:rPr lang="en-US" altLang="ja-US" sz="1200" dirty="0">
                  <a:solidFill>
                    <a:prstClr val="black"/>
                  </a:solidFill>
                  <a:latin typeface="Calibri" panose="020F0502020204030204"/>
                  <a:ea typeface="游ゴシック" panose="020B0400000000000000" pitchFamily="34" charset="-128"/>
                  <a:sym typeface="Wingdings" pitchFamily="2" charset="2"/>
                </a:rPr>
                <a:t>ZH)</a:t>
              </a:r>
            </a:p>
            <a:p>
              <a:pPr defTabSz="685800"/>
              <a:endParaRPr lang="en-US" altLang="ja-US" sz="1200" dirty="0">
                <a:solidFill>
                  <a:prstClr val="black"/>
                </a:solidFill>
                <a:latin typeface="Calibri" panose="020F0502020204030204"/>
                <a:ea typeface="游ゴシック" panose="020B0400000000000000" pitchFamily="34" charset="-128"/>
                <a:sym typeface="Wingdings" pitchFamily="2" charset="2"/>
              </a:endParaRPr>
            </a:p>
            <a:p>
              <a:pPr defTabSz="685800"/>
              <a:endParaRPr lang="en-US" altLang="ja-US" sz="1200" dirty="0">
                <a:solidFill>
                  <a:prstClr val="black"/>
                </a:solidFill>
                <a:latin typeface="Calibri" panose="020F0502020204030204"/>
                <a:ea typeface="游ゴシック" panose="020B0400000000000000" pitchFamily="34" charset="-128"/>
              </a:endParaRPr>
            </a:p>
            <a:p>
              <a:pPr defTabSz="685800"/>
              <a:r>
                <a:rPr lang="en-US" altLang="ja-US" sz="1200" dirty="0">
                  <a:solidFill>
                    <a:prstClr val="black"/>
                  </a:solidFill>
                  <a:latin typeface="Calibri" panose="020F0502020204030204"/>
                  <a:ea typeface="游ゴシック" panose="020B0400000000000000" pitchFamily="34" charset="-128"/>
                </a:rPr>
                <a:t>Z/W/</a:t>
              </a:r>
              <a:r>
                <a:rPr lang="en-US" altLang="ja-US" sz="1200" dirty="0" err="1">
                  <a:solidFill>
                    <a:prstClr val="black"/>
                  </a:solidFill>
                  <a:latin typeface="Calibri" panose="020F0502020204030204"/>
                  <a:ea typeface="游ゴシック" panose="020B0400000000000000" pitchFamily="34" charset="-128"/>
                </a:rPr>
                <a:t>H</a:t>
              </a:r>
              <a:r>
                <a:rPr lang="en-US" altLang="ja-US" sz="1200" dirty="0" err="1">
                  <a:solidFill>
                    <a:prstClr val="black"/>
                  </a:solidFill>
                  <a:latin typeface="Calibri" panose="020F0502020204030204"/>
                  <a:ea typeface="游ゴシック" panose="020B0400000000000000" pitchFamily="34" charset="-128"/>
                  <a:sym typeface="Wingdings" panose="05000000000000000000" pitchFamily="2" charset="2"/>
                </a:rPr>
                <a:t>jj</a:t>
              </a:r>
              <a:r>
                <a:rPr lang="en-US" altLang="ja-US" sz="1200" dirty="0">
                  <a:solidFill>
                    <a:prstClr val="black"/>
                  </a:solidFill>
                  <a:latin typeface="Calibri" panose="020F0502020204030204"/>
                  <a:ea typeface="游ゴシック" panose="020B0400000000000000" pitchFamily="34" charset="-128"/>
                  <a:sym typeface="Wingdings" panose="05000000000000000000" pitchFamily="2" charset="2"/>
                </a:rPr>
                <a:t>;</a:t>
              </a:r>
              <a:r>
                <a:rPr lang="en-US" altLang="ja-US" sz="1200" dirty="0">
                  <a:solidFill>
                    <a:prstClr val="black"/>
                  </a:solidFill>
                  <a:latin typeface="Calibri" panose="020F0502020204030204"/>
                  <a:ea typeface="游ゴシック" panose="020B0400000000000000" pitchFamily="34" charset="-128"/>
                </a:rPr>
                <a:t> </a:t>
              </a:r>
              <a:r>
                <a:rPr lang="en-US" altLang="ja-US" sz="1200" dirty="0" err="1">
                  <a:solidFill>
                    <a:prstClr val="black"/>
                  </a:solidFill>
                  <a:latin typeface="Calibri" panose="020F0502020204030204"/>
                  <a:ea typeface="游ゴシック" panose="020B0400000000000000" pitchFamily="34" charset="-128"/>
                </a:rPr>
                <a:t>H</a:t>
              </a:r>
              <a:r>
                <a:rPr lang="en-US" altLang="ja-US" sz="1200" dirty="0" err="1">
                  <a:solidFill>
                    <a:prstClr val="black"/>
                  </a:solidFill>
                  <a:latin typeface="Calibri" panose="020F0502020204030204"/>
                  <a:ea typeface="游ゴシック" panose="020B0400000000000000" pitchFamily="34" charset="-128"/>
                  <a:sym typeface="Wingdings" pitchFamily="2" charset="2"/>
                </a:rPr>
                <a:t>invisible</a:t>
              </a:r>
              <a:endParaRPr lang="en-US" altLang="ja-US" sz="1200" dirty="0">
                <a:solidFill>
                  <a:prstClr val="black"/>
                </a:solidFill>
                <a:latin typeface="Calibri" panose="020F0502020204030204"/>
                <a:ea typeface="游ゴシック" panose="020B0400000000000000" pitchFamily="34" charset="-128"/>
                <a:sym typeface="Wingdings" pitchFamily="2" charset="2"/>
              </a:endParaRPr>
            </a:p>
            <a:p>
              <a:pPr defTabSz="685800"/>
              <a:endParaRPr lang="en-US" altLang="ja-US" sz="1200" dirty="0">
                <a:solidFill>
                  <a:prstClr val="black"/>
                </a:solidFill>
                <a:latin typeface="Calibri" panose="020F0502020204030204"/>
                <a:ea typeface="游ゴシック" panose="020B0400000000000000" pitchFamily="34" charset="-128"/>
                <a:sym typeface="Wingdings" pitchFamily="2" charset="2"/>
              </a:endParaRPr>
            </a:p>
            <a:p>
              <a:pPr defTabSz="685800"/>
              <a:endParaRPr lang="en-US" altLang="ja-US" sz="1200" dirty="0">
                <a:solidFill>
                  <a:prstClr val="black"/>
                </a:solidFill>
                <a:latin typeface="Calibri" panose="020F0502020204030204"/>
                <a:ea typeface="游ゴシック" panose="020B0400000000000000" pitchFamily="34" charset="-128"/>
                <a:sym typeface="Wingdings" pitchFamily="2" charset="2"/>
              </a:endParaRPr>
            </a:p>
            <a:p>
              <a:pPr defTabSz="685800"/>
              <a:r>
                <a:rPr lang="en-US" altLang="ja-US" sz="1200" dirty="0" err="1">
                  <a:solidFill>
                    <a:prstClr val="black"/>
                  </a:solidFill>
                  <a:latin typeface="Calibri" panose="020F0502020204030204"/>
                  <a:ea typeface="游ゴシック" panose="020B0400000000000000" pitchFamily="34" charset="-128"/>
                  <a:sym typeface="Wingdings" pitchFamily="2" charset="2"/>
                </a:rPr>
                <a:t>Hinvisible</a:t>
              </a:r>
              <a:r>
                <a:rPr lang="en-US" altLang="ja-US" sz="1200" dirty="0">
                  <a:solidFill>
                    <a:prstClr val="black"/>
                  </a:solidFill>
                  <a:latin typeface="Calibri" panose="020F0502020204030204"/>
                  <a:ea typeface="游ゴシック" panose="020B0400000000000000" pitchFamily="34" charset="-128"/>
                  <a:sym typeface="Wingdings" pitchFamily="2" charset="2"/>
                </a:rPr>
                <a:t>; BSM</a:t>
              </a:r>
              <a:endParaRPr lang="en-US" altLang="ja-US" sz="1200" dirty="0">
                <a:solidFill>
                  <a:prstClr val="black"/>
                </a:solidFill>
                <a:latin typeface="Calibri" panose="020F0502020204030204"/>
                <a:ea typeface="游ゴシック" panose="020B0400000000000000" pitchFamily="34" charset="-128"/>
              </a:endParaRPr>
            </a:p>
            <a:p>
              <a:pPr defTabSz="685800"/>
              <a:endParaRPr lang="en-US" altLang="ja-US" sz="1200" dirty="0">
                <a:solidFill>
                  <a:prstClr val="black"/>
                </a:solidFill>
                <a:latin typeface="Calibri Light" panose="020F0302020204030204"/>
                <a:ea typeface="游ゴシック" panose="020B0400000000000000" pitchFamily="34" charset="-128"/>
              </a:endParaRPr>
            </a:p>
          </p:txBody>
        </p:sp>
        <p:sp>
          <p:nvSpPr>
            <p:cNvPr id="8" name="テキスト ボックス 2">
              <a:extLst>
                <a:ext uri="{FF2B5EF4-FFF2-40B4-BE49-F238E27FC236}">
                  <a16:creationId xmlns:a16="http://schemas.microsoft.com/office/drawing/2014/main" id="{7C3FEC66-B18C-420D-BD11-2294C3E64CA1}"/>
                </a:ext>
              </a:extLst>
            </p:cNvPr>
            <p:cNvSpPr txBox="1"/>
            <p:nvPr/>
          </p:nvSpPr>
          <p:spPr>
            <a:xfrm>
              <a:off x="1928385" y="2411614"/>
              <a:ext cx="2465035" cy="400109"/>
            </a:xfrm>
            <a:prstGeom prst="rect">
              <a:avLst/>
            </a:prstGeom>
            <a:noFill/>
          </p:spPr>
          <p:txBody>
            <a:bodyPr wrap="none" rtlCol="0">
              <a:spAutoFit/>
            </a:bodyPr>
            <a:lstStyle/>
            <a:p>
              <a:pPr defTabSz="685800"/>
              <a:r>
                <a:rPr kumimoji="1" lang="en-US" altLang="ja-US" sz="1350" b="1" dirty="0">
                  <a:solidFill>
                    <a:prstClr val="black"/>
                  </a:solidFill>
                  <a:latin typeface="Calibri" panose="020F0502020204030204"/>
                  <a:ea typeface="游ゴシック" panose="020B0400000000000000" pitchFamily="34" charset="-128"/>
                </a:rPr>
                <a:t>Detector Requirements</a:t>
              </a:r>
              <a:endParaRPr kumimoji="1" lang="ja-US" altLang="en-US" sz="1350" b="1" dirty="0">
                <a:solidFill>
                  <a:prstClr val="black"/>
                </a:solidFill>
                <a:latin typeface="Calibri" panose="020F0502020204030204"/>
                <a:ea typeface="游ゴシック" panose="020B0400000000000000" pitchFamily="34" charset="-128"/>
              </a:endParaRPr>
            </a:p>
          </p:txBody>
        </p:sp>
        <p:sp>
          <p:nvSpPr>
            <p:cNvPr id="9" name="テキスト ボックス 18">
              <a:extLst>
                <a:ext uri="{FF2B5EF4-FFF2-40B4-BE49-F238E27FC236}">
                  <a16:creationId xmlns:a16="http://schemas.microsoft.com/office/drawing/2014/main" id="{C934B356-E132-4390-9A0D-369052639059}"/>
                </a:ext>
              </a:extLst>
            </p:cNvPr>
            <p:cNvSpPr txBox="1"/>
            <p:nvPr/>
          </p:nvSpPr>
          <p:spPr>
            <a:xfrm>
              <a:off x="7012503" y="2411614"/>
              <a:ext cx="1685419" cy="400109"/>
            </a:xfrm>
            <a:prstGeom prst="rect">
              <a:avLst/>
            </a:prstGeom>
            <a:noFill/>
          </p:spPr>
          <p:txBody>
            <a:bodyPr wrap="none" rtlCol="0">
              <a:spAutoFit/>
            </a:bodyPr>
            <a:lstStyle/>
            <a:p>
              <a:pPr defTabSz="685800"/>
              <a:r>
                <a:rPr kumimoji="1" lang="en-US" altLang="ja-US" sz="1350" b="1" dirty="0">
                  <a:solidFill>
                    <a:prstClr val="black"/>
                  </a:solidFill>
                  <a:latin typeface="Calibri" panose="020F0502020204030204"/>
                  <a:ea typeface="游ゴシック" panose="020B0400000000000000" pitchFamily="34" charset="-128"/>
                </a:rPr>
                <a:t>Physics Studies</a:t>
              </a:r>
              <a:endParaRPr kumimoji="1" lang="ja-US" altLang="en-US" sz="1350" b="1" dirty="0">
                <a:solidFill>
                  <a:prstClr val="black"/>
                </a:solidFill>
                <a:latin typeface="Calibri" panose="020F0502020204030204"/>
                <a:ea typeface="游ゴシック" panose="020B0400000000000000" pitchFamily="34" charset="-128"/>
              </a:endParaRPr>
            </a:p>
          </p:txBody>
        </p:sp>
        <p:cxnSp>
          <p:nvCxnSpPr>
            <p:cNvPr id="10" name="直線矢印コネクタ 9">
              <a:extLst>
                <a:ext uri="{FF2B5EF4-FFF2-40B4-BE49-F238E27FC236}">
                  <a16:creationId xmlns:a16="http://schemas.microsoft.com/office/drawing/2014/main" id="{3D9C1B2F-7FE6-4DAD-BE51-45FE72146F86}"/>
                </a:ext>
              </a:extLst>
            </p:cNvPr>
            <p:cNvCxnSpPr>
              <a:cxnSpLocks/>
              <a:stCxn id="8" idx="3"/>
            </p:cNvCxnSpPr>
            <p:nvPr/>
          </p:nvCxnSpPr>
          <p:spPr>
            <a:xfrm flipV="1">
              <a:off x="4393419" y="2596280"/>
              <a:ext cx="2478755" cy="15389"/>
            </a:xfrm>
            <a:prstGeom prst="straightConnector1">
              <a:avLst/>
            </a:prstGeom>
            <a:ln w="762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11" name="テキスト ボックス 32">
            <a:extLst>
              <a:ext uri="{FF2B5EF4-FFF2-40B4-BE49-F238E27FC236}">
                <a16:creationId xmlns:a16="http://schemas.microsoft.com/office/drawing/2014/main" id="{57D535A5-E4A5-4BD2-8437-A0C70205E6D8}"/>
              </a:ext>
            </a:extLst>
          </p:cNvPr>
          <p:cNvSpPr txBox="1"/>
          <p:nvPr/>
        </p:nvSpPr>
        <p:spPr>
          <a:xfrm>
            <a:off x="3069829" y="1762585"/>
            <a:ext cx="545046" cy="161583"/>
          </a:xfrm>
          <a:prstGeom prst="rect">
            <a:avLst/>
          </a:prstGeom>
          <a:solidFill>
            <a:schemeClr val="accent2">
              <a:lumMod val="60000"/>
              <a:lumOff val="40000"/>
            </a:schemeClr>
          </a:solidFill>
        </p:spPr>
        <p:txBody>
          <a:bodyPr wrap="none" lIns="27000" tIns="0" rIns="27000" bIns="0" rtlCol="0">
            <a:spAutoFit/>
          </a:bodyPr>
          <a:lstStyle/>
          <a:p>
            <a:pPr defTabSz="685800"/>
            <a:r>
              <a:rPr lang="en-US" sz="1050" dirty="0">
                <a:solidFill>
                  <a:prstClr val="black"/>
                </a:solidFill>
                <a:latin typeface="Calibri" panose="020F0502020204030204"/>
              </a:rPr>
              <a:t>~ LHC / 2</a:t>
            </a:r>
          </a:p>
        </p:txBody>
      </p:sp>
      <p:sp>
        <p:nvSpPr>
          <p:cNvPr id="12" name="テキスト ボックス 33">
            <a:extLst>
              <a:ext uri="{FF2B5EF4-FFF2-40B4-BE49-F238E27FC236}">
                <a16:creationId xmlns:a16="http://schemas.microsoft.com/office/drawing/2014/main" id="{00BFC348-68CA-4672-B326-84D22D3EFA86}"/>
              </a:ext>
            </a:extLst>
          </p:cNvPr>
          <p:cNvSpPr txBox="1"/>
          <p:nvPr/>
        </p:nvSpPr>
        <p:spPr>
          <a:xfrm>
            <a:off x="3069830" y="2290308"/>
            <a:ext cx="613976" cy="161583"/>
          </a:xfrm>
          <a:prstGeom prst="rect">
            <a:avLst/>
          </a:prstGeom>
          <a:solidFill>
            <a:schemeClr val="accent2">
              <a:lumMod val="60000"/>
              <a:lumOff val="40000"/>
            </a:schemeClr>
          </a:solidFill>
        </p:spPr>
        <p:txBody>
          <a:bodyPr wrap="none" lIns="27000" tIns="0" rIns="27000" bIns="0" rtlCol="0">
            <a:spAutoFit/>
          </a:bodyPr>
          <a:lstStyle/>
          <a:p>
            <a:pPr defTabSz="685800"/>
            <a:r>
              <a:rPr lang="en-US" sz="1050" dirty="0">
                <a:solidFill>
                  <a:prstClr val="black"/>
                </a:solidFill>
                <a:latin typeface="Calibri" panose="020F0502020204030204"/>
              </a:rPr>
              <a:t>~ LHC / 10</a:t>
            </a:r>
          </a:p>
        </p:txBody>
      </p:sp>
      <p:sp>
        <p:nvSpPr>
          <p:cNvPr id="13" name="テキスト ボックス 34">
            <a:extLst>
              <a:ext uri="{FF2B5EF4-FFF2-40B4-BE49-F238E27FC236}">
                <a16:creationId xmlns:a16="http://schemas.microsoft.com/office/drawing/2014/main" id="{135FBA7D-5337-468A-9AB8-A05AB77A563B}"/>
              </a:ext>
            </a:extLst>
          </p:cNvPr>
          <p:cNvSpPr txBox="1"/>
          <p:nvPr/>
        </p:nvSpPr>
        <p:spPr>
          <a:xfrm>
            <a:off x="3069829" y="3004099"/>
            <a:ext cx="545046" cy="161583"/>
          </a:xfrm>
          <a:prstGeom prst="rect">
            <a:avLst/>
          </a:prstGeom>
          <a:solidFill>
            <a:schemeClr val="accent2">
              <a:lumMod val="60000"/>
              <a:lumOff val="40000"/>
            </a:schemeClr>
          </a:solidFill>
        </p:spPr>
        <p:txBody>
          <a:bodyPr wrap="none" lIns="27000" tIns="0" rIns="27000" bIns="0" rtlCol="0">
            <a:spAutoFit/>
          </a:bodyPr>
          <a:lstStyle/>
          <a:p>
            <a:pPr defTabSz="685800"/>
            <a:r>
              <a:rPr lang="en-US" sz="1050" dirty="0">
                <a:solidFill>
                  <a:prstClr val="black"/>
                </a:solidFill>
                <a:latin typeface="Calibri" panose="020F0502020204030204"/>
              </a:rPr>
              <a:t>~ LHC / 2</a:t>
            </a:r>
          </a:p>
        </p:txBody>
      </p:sp>
      <p:sp>
        <p:nvSpPr>
          <p:cNvPr id="14" name="テキスト ボックス 35">
            <a:extLst>
              <a:ext uri="{FF2B5EF4-FFF2-40B4-BE49-F238E27FC236}">
                <a16:creationId xmlns:a16="http://schemas.microsoft.com/office/drawing/2014/main" id="{959C3262-B592-4F69-91BE-242672177407}"/>
              </a:ext>
            </a:extLst>
          </p:cNvPr>
          <p:cNvSpPr txBox="1"/>
          <p:nvPr/>
        </p:nvSpPr>
        <p:spPr>
          <a:xfrm>
            <a:off x="3069829" y="3555449"/>
            <a:ext cx="545046" cy="161583"/>
          </a:xfrm>
          <a:prstGeom prst="rect">
            <a:avLst/>
          </a:prstGeom>
          <a:solidFill>
            <a:schemeClr val="accent2">
              <a:lumMod val="60000"/>
              <a:lumOff val="40000"/>
            </a:schemeClr>
          </a:solidFill>
        </p:spPr>
        <p:txBody>
          <a:bodyPr wrap="none" lIns="27000" tIns="0" rIns="27000" bIns="0" rtlCol="0">
            <a:spAutoFit/>
          </a:bodyPr>
          <a:lstStyle/>
          <a:p>
            <a:pPr defTabSz="685800"/>
            <a:r>
              <a:rPr lang="en-US" sz="1050" dirty="0">
                <a:solidFill>
                  <a:prstClr val="black"/>
                </a:solidFill>
                <a:latin typeface="Calibri" panose="020F0502020204030204"/>
              </a:rPr>
              <a:t>~ LHC / 3</a:t>
            </a:r>
          </a:p>
        </p:txBody>
      </p:sp>
      <p:sp>
        <p:nvSpPr>
          <p:cNvPr id="15" name="TextBox 14">
            <a:extLst>
              <a:ext uri="{FF2B5EF4-FFF2-40B4-BE49-F238E27FC236}">
                <a16:creationId xmlns:a16="http://schemas.microsoft.com/office/drawing/2014/main" id="{06650DED-E23A-4ECE-9DBF-85C646A52142}"/>
              </a:ext>
            </a:extLst>
          </p:cNvPr>
          <p:cNvSpPr txBox="1"/>
          <p:nvPr/>
        </p:nvSpPr>
        <p:spPr>
          <a:xfrm>
            <a:off x="6744072" y="1870438"/>
            <a:ext cx="3517310" cy="1323439"/>
          </a:xfrm>
          <a:prstGeom prst="rect">
            <a:avLst/>
          </a:prstGeom>
          <a:noFill/>
        </p:spPr>
        <p:txBody>
          <a:bodyPr wrap="none" rtlCol="0">
            <a:spAutoFit/>
          </a:bodyPr>
          <a:lstStyle/>
          <a:p>
            <a:r>
              <a:rPr lang="en-US" sz="1600" dirty="0"/>
              <a:t>Future collider experiments</a:t>
            </a:r>
          </a:p>
          <a:p>
            <a:endParaRPr lang="en-US" sz="1600" dirty="0"/>
          </a:p>
          <a:p>
            <a:pPr marL="285750" indent="-285750">
              <a:buFont typeface="Arial" panose="020B0604020202020204" pitchFamily="34" charset="0"/>
              <a:buChar char="•"/>
            </a:pPr>
            <a:r>
              <a:rPr lang="en-US" sz="1600" dirty="0"/>
              <a:t>Spatial resolution</a:t>
            </a:r>
          </a:p>
          <a:p>
            <a:pPr marL="285750" indent="-285750">
              <a:buFont typeface="Arial" panose="020B0604020202020204" pitchFamily="34" charset="0"/>
              <a:buChar char="•"/>
            </a:pPr>
            <a:r>
              <a:rPr lang="en-US" sz="1600" dirty="0"/>
              <a:t>Granularity to enable particle flow</a:t>
            </a:r>
          </a:p>
          <a:p>
            <a:pPr marL="285750" indent="-285750">
              <a:buFont typeface="Arial" panose="020B0604020202020204" pitchFamily="34" charset="0"/>
              <a:buChar char="•"/>
            </a:pPr>
            <a:r>
              <a:rPr lang="en-US" sz="1600" dirty="0"/>
              <a:t>Speed</a:t>
            </a:r>
          </a:p>
        </p:txBody>
      </p:sp>
      <p:sp>
        <p:nvSpPr>
          <p:cNvPr id="16" name="TextBox 15">
            <a:extLst>
              <a:ext uri="{FF2B5EF4-FFF2-40B4-BE49-F238E27FC236}">
                <a16:creationId xmlns:a16="http://schemas.microsoft.com/office/drawing/2014/main" id="{F80CA624-9A31-4FCD-B20C-E7CC25385369}"/>
              </a:ext>
            </a:extLst>
          </p:cNvPr>
          <p:cNvSpPr txBox="1"/>
          <p:nvPr/>
        </p:nvSpPr>
        <p:spPr>
          <a:xfrm>
            <a:off x="219920" y="4365104"/>
            <a:ext cx="5556856" cy="1015663"/>
          </a:xfrm>
          <a:prstGeom prst="rect">
            <a:avLst/>
          </a:prstGeom>
          <a:noFill/>
        </p:spPr>
        <p:txBody>
          <a:bodyPr wrap="square" rtlCol="0">
            <a:spAutoFit/>
          </a:bodyPr>
          <a:lstStyle/>
          <a:p>
            <a:r>
              <a:rPr lang="en-US" sz="1200" b="1" dirty="0"/>
              <a:t>ALPS II experiment</a:t>
            </a:r>
          </a:p>
          <a:p>
            <a:endParaRPr lang="en-US" sz="1200" dirty="0"/>
          </a:p>
          <a:p>
            <a:pPr marL="285750" indent="-285750">
              <a:buFont typeface="Arial" panose="020B0604020202020204" pitchFamily="34" charset="0"/>
              <a:buChar char="•"/>
            </a:pPr>
            <a:r>
              <a:rPr lang="en-US" sz="1200" dirty="0"/>
              <a:t>Single photon detection </a:t>
            </a:r>
          </a:p>
          <a:p>
            <a:pPr marL="285750" indent="-285750">
              <a:buFont typeface="Arial" panose="020B0604020202020204" pitchFamily="34" charset="0"/>
              <a:buChar char="•"/>
            </a:pPr>
            <a:r>
              <a:rPr lang="en-US" sz="1200" dirty="0"/>
              <a:t>Extreme sensitivity</a:t>
            </a:r>
          </a:p>
          <a:p>
            <a:pPr marL="285750" indent="-285750">
              <a:buFont typeface="Arial" panose="020B0604020202020204" pitchFamily="34" charset="0"/>
              <a:buChar char="•"/>
            </a:pPr>
            <a:r>
              <a:rPr lang="en-US" sz="1200" dirty="0"/>
              <a:t>Extreme background </a:t>
            </a:r>
            <a:r>
              <a:rPr lang="en-US" sz="1200" dirty="0" err="1"/>
              <a:t>supression</a:t>
            </a:r>
            <a:endParaRPr lang="en-US" sz="1200" dirty="0"/>
          </a:p>
        </p:txBody>
      </p:sp>
      <p:sp>
        <p:nvSpPr>
          <p:cNvPr id="17" name="TextBox 16">
            <a:extLst>
              <a:ext uri="{FF2B5EF4-FFF2-40B4-BE49-F238E27FC236}">
                <a16:creationId xmlns:a16="http://schemas.microsoft.com/office/drawing/2014/main" id="{B91C7758-E5A8-4AD9-901C-4544B3C7A50D}"/>
              </a:ext>
            </a:extLst>
          </p:cNvPr>
          <p:cNvSpPr txBox="1"/>
          <p:nvPr/>
        </p:nvSpPr>
        <p:spPr>
          <a:xfrm>
            <a:off x="6729576" y="4341088"/>
            <a:ext cx="2763770" cy="1323439"/>
          </a:xfrm>
          <a:prstGeom prst="rect">
            <a:avLst/>
          </a:prstGeom>
          <a:noFill/>
        </p:spPr>
        <p:txBody>
          <a:bodyPr wrap="none" rtlCol="0">
            <a:spAutoFit/>
          </a:bodyPr>
          <a:lstStyle/>
          <a:p>
            <a:r>
              <a:rPr lang="en-US" sz="1600" dirty="0"/>
              <a:t>Dark Matter/ Axion searches</a:t>
            </a:r>
          </a:p>
          <a:p>
            <a:endParaRPr lang="en-US" sz="1600" dirty="0"/>
          </a:p>
          <a:p>
            <a:pPr marL="285750" indent="-285750">
              <a:buFont typeface="Arial" panose="020B0604020202020204" pitchFamily="34" charset="0"/>
              <a:buChar char="•"/>
            </a:pPr>
            <a:r>
              <a:rPr lang="en-US" sz="1600" dirty="0"/>
              <a:t>Extreme sensitivity</a:t>
            </a:r>
          </a:p>
          <a:p>
            <a:pPr marL="285750" indent="-285750">
              <a:buFont typeface="Arial" panose="020B0604020202020204" pitchFamily="34" charset="0"/>
              <a:buChar char="•"/>
            </a:pPr>
            <a:r>
              <a:rPr lang="en-US" sz="1600" dirty="0"/>
              <a:t>Low background</a:t>
            </a:r>
          </a:p>
          <a:p>
            <a:pPr marL="285750" indent="-285750">
              <a:buFont typeface="Arial" panose="020B0604020202020204" pitchFamily="34" charset="0"/>
              <a:buChar char="•"/>
            </a:pPr>
            <a:r>
              <a:rPr lang="en-US" sz="1600" dirty="0"/>
              <a:t>Stable operation</a:t>
            </a:r>
          </a:p>
        </p:txBody>
      </p:sp>
      <p:sp>
        <p:nvSpPr>
          <p:cNvPr id="18" name="Footer Placeholder 17">
            <a:extLst>
              <a:ext uri="{FF2B5EF4-FFF2-40B4-BE49-F238E27FC236}">
                <a16:creationId xmlns:a16="http://schemas.microsoft.com/office/drawing/2014/main" id="{C4A7B4FF-1EC9-4A0E-8891-D9E3EEA0D124}"/>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127402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E5C8-3438-4ED4-81E2-EC5D30FED83F}"/>
              </a:ext>
            </a:extLst>
          </p:cNvPr>
          <p:cNvSpPr>
            <a:spLocks noGrp="1"/>
          </p:cNvSpPr>
          <p:nvPr>
            <p:ph type="title"/>
          </p:nvPr>
        </p:nvSpPr>
        <p:spPr/>
        <p:txBody>
          <a:bodyPr/>
          <a:lstStyle/>
          <a:p>
            <a:r>
              <a:rPr lang="en-US" dirty="0"/>
              <a:t>Particle Physics at DESY</a:t>
            </a:r>
          </a:p>
        </p:txBody>
      </p:sp>
      <p:sp>
        <p:nvSpPr>
          <p:cNvPr id="3" name="Text Placeholder 2">
            <a:extLst>
              <a:ext uri="{FF2B5EF4-FFF2-40B4-BE49-F238E27FC236}">
                <a16:creationId xmlns:a16="http://schemas.microsoft.com/office/drawing/2014/main" id="{D2131FC2-0A96-4A4E-B6E9-D8240E675B1C}"/>
              </a:ext>
            </a:extLst>
          </p:cNvPr>
          <p:cNvSpPr>
            <a:spLocks noGrp="1"/>
          </p:cNvSpPr>
          <p:nvPr>
            <p:ph type="body" sz="quarter" idx="13"/>
          </p:nvPr>
        </p:nvSpPr>
        <p:spPr/>
        <p:txBody>
          <a:bodyPr/>
          <a:lstStyle/>
          <a:p>
            <a:r>
              <a:rPr lang="en-US" dirty="0"/>
              <a:t>A strategy for detectors</a:t>
            </a:r>
          </a:p>
        </p:txBody>
      </p:sp>
      <p:grpSp>
        <p:nvGrpSpPr>
          <p:cNvPr id="32" name="Group 31">
            <a:extLst>
              <a:ext uri="{FF2B5EF4-FFF2-40B4-BE49-F238E27FC236}">
                <a16:creationId xmlns:a16="http://schemas.microsoft.com/office/drawing/2014/main" id="{AC114A0E-5DA5-4F2E-A11D-D3F1793AEBB0}"/>
              </a:ext>
            </a:extLst>
          </p:cNvPr>
          <p:cNvGrpSpPr/>
          <p:nvPr/>
        </p:nvGrpSpPr>
        <p:grpSpPr>
          <a:xfrm>
            <a:off x="2419035" y="792244"/>
            <a:ext cx="7329681" cy="6083677"/>
            <a:chOff x="2419035" y="792244"/>
            <a:chExt cx="7329681" cy="6083677"/>
          </a:xfrm>
        </p:grpSpPr>
        <p:pic>
          <p:nvPicPr>
            <p:cNvPr id="14" name="Picture 13">
              <a:extLst>
                <a:ext uri="{FF2B5EF4-FFF2-40B4-BE49-F238E27FC236}">
                  <a16:creationId xmlns:a16="http://schemas.microsoft.com/office/drawing/2014/main" id="{7F0C4F2A-8BCE-482B-A09E-26BBEFE68E48}"/>
                </a:ext>
              </a:extLst>
            </p:cNvPr>
            <p:cNvPicPr>
              <a:picLocks noChangeAspect="1"/>
            </p:cNvPicPr>
            <p:nvPr/>
          </p:nvPicPr>
          <p:blipFill>
            <a:blip r:embed="rId2"/>
            <a:srcRect l="37598" t="19129" r="12117" b="7340"/>
            <a:stretch>
              <a:fillRect/>
            </a:stretch>
          </p:blipFill>
          <p:spPr>
            <a:xfrm>
              <a:off x="4267728" y="2078518"/>
              <a:ext cx="3656543" cy="3511129"/>
            </a:xfrm>
            <a:custGeom>
              <a:avLst/>
              <a:gdLst>
                <a:gd name="connsiteX0" fmla="*/ 3060340 w 6120680"/>
                <a:gd name="connsiteY0" fmla="*/ 0 h 5877272"/>
                <a:gd name="connsiteX1" fmla="*/ 6120680 w 6120680"/>
                <a:gd name="connsiteY1" fmla="*/ 2938636 h 5877272"/>
                <a:gd name="connsiteX2" fmla="*/ 3060340 w 6120680"/>
                <a:gd name="connsiteY2" fmla="*/ 5877272 h 5877272"/>
                <a:gd name="connsiteX3" fmla="*/ 0 w 6120680"/>
                <a:gd name="connsiteY3" fmla="*/ 2938636 h 5877272"/>
                <a:gd name="connsiteX4" fmla="*/ 3060340 w 6120680"/>
                <a:gd name="connsiteY4" fmla="*/ 0 h 5877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680" h="5877272">
                  <a:moveTo>
                    <a:pt x="3060340" y="0"/>
                  </a:moveTo>
                  <a:cubicBezTo>
                    <a:pt x="4750519" y="0"/>
                    <a:pt x="6120680" y="1315672"/>
                    <a:pt x="6120680" y="2938636"/>
                  </a:cubicBezTo>
                  <a:cubicBezTo>
                    <a:pt x="6120680" y="4561600"/>
                    <a:pt x="4750519" y="5877272"/>
                    <a:pt x="3060340" y="5877272"/>
                  </a:cubicBezTo>
                  <a:cubicBezTo>
                    <a:pt x="1370161" y="5877272"/>
                    <a:pt x="0" y="4561600"/>
                    <a:pt x="0" y="2938636"/>
                  </a:cubicBezTo>
                  <a:cubicBezTo>
                    <a:pt x="0" y="1315672"/>
                    <a:pt x="1370161" y="0"/>
                    <a:pt x="3060340" y="0"/>
                  </a:cubicBezTo>
                  <a:close/>
                </a:path>
              </a:pathLst>
            </a:custGeom>
            <a:noFill/>
          </p:spPr>
        </p:pic>
        <p:grpSp>
          <p:nvGrpSpPr>
            <p:cNvPr id="25" name="Group 24">
              <a:extLst>
                <a:ext uri="{FF2B5EF4-FFF2-40B4-BE49-F238E27FC236}">
                  <a16:creationId xmlns:a16="http://schemas.microsoft.com/office/drawing/2014/main" id="{173F9F71-2C50-4B5C-9457-54AB9DEE6D8F}"/>
                </a:ext>
              </a:extLst>
            </p:cNvPr>
            <p:cNvGrpSpPr/>
            <p:nvPr/>
          </p:nvGrpSpPr>
          <p:grpSpPr>
            <a:xfrm>
              <a:off x="7420796" y="2412639"/>
              <a:ext cx="2327920" cy="2232248"/>
              <a:chOff x="7420796" y="2412639"/>
              <a:chExt cx="2327920" cy="2232248"/>
            </a:xfrm>
          </p:grpSpPr>
          <p:sp>
            <p:nvSpPr>
              <p:cNvPr id="22" name="Oval 21">
                <a:extLst>
                  <a:ext uri="{FF2B5EF4-FFF2-40B4-BE49-F238E27FC236}">
                    <a16:creationId xmlns:a16="http://schemas.microsoft.com/office/drawing/2014/main" id="{7260F2CE-EACB-4712-8AC3-FDD5297EC36D}"/>
                  </a:ext>
                </a:extLst>
              </p:cNvPr>
              <p:cNvSpPr/>
              <p:nvPr/>
            </p:nvSpPr>
            <p:spPr>
              <a:xfrm>
                <a:off x="7420796" y="2412639"/>
                <a:ext cx="2327920" cy="223224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Quantum Detectors </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pic>
            <p:nvPicPr>
              <p:cNvPr id="24" name="Picture 23">
                <a:extLst>
                  <a:ext uri="{FF2B5EF4-FFF2-40B4-BE49-F238E27FC236}">
                    <a16:creationId xmlns:a16="http://schemas.microsoft.com/office/drawing/2014/main" id="{E5F4DE10-1F38-4241-B115-92D1A1588F25}"/>
                  </a:ext>
                </a:extLst>
              </p:cNvPr>
              <p:cNvPicPr>
                <a:picLocks noChangeAspect="1"/>
              </p:cNvPicPr>
              <p:nvPr/>
            </p:nvPicPr>
            <p:blipFill rotWithShape="1">
              <a:blip r:embed="rId3"/>
              <a:srcRect r="52387"/>
              <a:stretch/>
            </p:blipFill>
            <p:spPr>
              <a:xfrm>
                <a:off x="8158275" y="3308618"/>
                <a:ext cx="873729" cy="1280271"/>
              </a:xfrm>
              <a:prstGeom prst="rect">
                <a:avLst/>
              </a:prstGeom>
            </p:spPr>
          </p:pic>
        </p:grpSp>
        <p:sp>
          <p:nvSpPr>
            <p:cNvPr id="27" name="Oval 26">
              <a:extLst>
                <a:ext uri="{FF2B5EF4-FFF2-40B4-BE49-F238E27FC236}">
                  <a16:creationId xmlns:a16="http://schemas.microsoft.com/office/drawing/2014/main" id="{A308F86D-6768-4C6E-B63D-1C7DDA00D05E}"/>
                </a:ext>
              </a:extLst>
            </p:cNvPr>
            <p:cNvSpPr/>
            <p:nvPr/>
          </p:nvSpPr>
          <p:spPr>
            <a:xfrm>
              <a:off x="2419035" y="2351001"/>
              <a:ext cx="2327920" cy="223224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Technology Openness </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grpSp>
          <p:nvGrpSpPr>
            <p:cNvPr id="20" name="Group 19">
              <a:extLst>
                <a:ext uri="{FF2B5EF4-FFF2-40B4-BE49-F238E27FC236}">
                  <a16:creationId xmlns:a16="http://schemas.microsoft.com/office/drawing/2014/main" id="{06C724E9-9B1D-4ECA-9699-6CF0C21C4533}"/>
                </a:ext>
              </a:extLst>
            </p:cNvPr>
            <p:cNvGrpSpPr/>
            <p:nvPr/>
          </p:nvGrpSpPr>
          <p:grpSpPr>
            <a:xfrm>
              <a:off x="3431620" y="792244"/>
              <a:ext cx="2327920" cy="2232248"/>
              <a:chOff x="2747837" y="1268353"/>
              <a:chExt cx="2327920" cy="2232248"/>
            </a:xfrm>
          </p:grpSpPr>
          <p:sp>
            <p:nvSpPr>
              <p:cNvPr id="9" name="Oval 8">
                <a:extLst>
                  <a:ext uri="{FF2B5EF4-FFF2-40B4-BE49-F238E27FC236}">
                    <a16:creationId xmlns:a16="http://schemas.microsoft.com/office/drawing/2014/main" id="{B9CFF4CD-B49A-459B-B1F7-6ED206A6A413}"/>
                  </a:ext>
                </a:extLst>
              </p:cNvPr>
              <p:cNvSpPr/>
              <p:nvPr/>
            </p:nvSpPr>
            <p:spPr>
              <a:xfrm>
                <a:off x="2747837" y="1268353"/>
                <a:ext cx="2327920" cy="223224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Silicon tracking detectors</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pic>
            <p:nvPicPr>
              <p:cNvPr id="15" name="Picture 14">
                <a:extLst>
                  <a:ext uri="{FF2B5EF4-FFF2-40B4-BE49-F238E27FC236}">
                    <a16:creationId xmlns:a16="http://schemas.microsoft.com/office/drawing/2014/main" id="{30735564-73B4-4D76-962E-41BDC00EE917}"/>
                  </a:ext>
                </a:extLst>
              </p:cNvPr>
              <p:cNvPicPr>
                <a:picLocks noChangeAspect="1"/>
              </p:cNvPicPr>
              <p:nvPr/>
            </p:nvPicPr>
            <p:blipFill rotWithShape="1">
              <a:blip r:embed="rId4"/>
              <a:srcRect l="6858" t="12296" r="56313" b="15249"/>
              <a:stretch/>
            </p:blipFill>
            <p:spPr>
              <a:xfrm>
                <a:off x="3380904" y="2197383"/>
                <a:ext cx="1112262" cy="1064499"/>
              </a:xfrm>
              <a:prstGeom prst="rect">
                <a:avLst/>
              </a:prstGeom>
            </p:spPr>
          </p:pic>
        </p:grpSp>
        <p:grpSp>
          <p:nvGrpSpPr>
            <p:cNvPr id="19" name="Group 18">
              <a:extLst>
                <a:ext uri="{FF2B5EF4-FFF2-40B4-BE49-F238E27FC236}">
                  <a16:creationId xmlns:a16="http://schemas.microsoft.com/office/drawing/2014/main" id="{C86A5C56-FA56-4139-8DB5-D733E565D9B6}"/>
                </a:ext>
              </a:extLst>
            </p:cNvPr>
            <p:cNvGrpSpPr/>
            <p:nvPr/>
          </p:nvGrpSpPr>
          <p:grpSpPr>
            <a:xfrm>
              <a:off x="6338400" y="792244"/>
              <a:ext cx="2327920" cy="2232248"/>
              <a:chOff x="6865244" y="1213543"/>
              <a:chExt cx="2327920" cy="2232248"/>
            </a:xfrm>
          </p:grpSpPr>
          <p:sp>
            <p:nvSpPr>
              <p:cNvPr id="10" name="Oval 9">
                <a:extLst>
                  <a:ext uri="{FF2B5EF4-FFF2-40B4-BE49-F238E27FC236}">
                    <a16:creationId xmlns:a16="http://schemas.microsoft.com/office/drawing/2014/main" id="{5F3E174E-25D2-426D-80D6-58E1541A64D8}"/>
                  </a:ext>
                </a:extLst>
              </p:cNvPr>
              <p:cNvSpPr/>
              <p:nvPr/>
            </p:nvSpPr>
            <p:spPr>
              <a:xfrm>
                <a:off x="6865244" y="1213543"/>
                <a:ext cx="2327920" cy="223224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Granular calorimeters </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pic>
            <p:nvPicPr>
              <p:cNvPr id="16" name="Picture 15">
                <a:extLst>
                  <a:ext uri="{FF2B5EF4-FFF2-40B4-BE49-F238E27FC236}">
                    <a16:creationId xmlns:a16="http://schemas.microsoft.com/office/drawing/2014/main" id="{C5B7B5C5-01A1-4B92-9A1E-621874B9536A}"/>
                  </a:ext>
                </a:extLst>
              </p:cNvPr>
              <p:cNvPicPr>
                <a:picLocks noChangeAspect="1"/>
              </p:cNvPicPr>
              <p:nvPr/>
            </p:nvPicPr>
            <p:blipFill>
              <a:blip r:embed="rId5"/>
              <a:stretch>
                <a:fillRect/>
              </a:stretch>
            </p:blipFill>
            <p:spPr>
              <a:xfrm>
                <a:off x="7456310" y="2145400"/>
                <a:ext cx="1145788" cy="1064499"/>
              </a:xfrm>
              <a:prstGeom prst="rect">
                <a:avLst/>
              </a:prstGeom>
            </p:spPr>
          </p:pic>
        </p:grpSp>
        <p:grpSp>
          <p:nvGrpSpPr>
            <p:cNvPr id="17" name="Group 16">
              <a:extLst>
                <a:ext uri="{FF2B5EF4-FFF2-40B4-BE49-F238E27FC236}">
                  <a16:creationId xmlns:a16="http://schemas.microsoft.com/office/drawing/2014/main" id="{DDA70F0E-AEF4-4669-B694-5DDFFA7E2665}"/>
                </a:ext>
              </a:extLst>
            </p:cNvPr>
            <p:cNvGrpSpPr/>
            <p:nvPr/>
          </p:nvGrpSpPr>
          <p:grpSpPr>
            <a:xfrm>
              <a:off x="4932040" y="4643673"/>
              <a:ext cx="2327920" cy="2232248"/>
              <a:chOff x="4932040" y="4643673"/>
              <a:chExt cx="2327920" cy="2232248"/>
            </a:xfrm>
          </p:grpSpPr>
          <p:sp>
            <p:nvSpPr>
              <p:cNvPr id="13" name="Oval 12">
                <a:extLst>
                  <a:ext uri="{FF2B5EF4-FFF2-40B4-BE49-F238E27FC236}">
                    <a16:creationId xmlns:a16="http://schemas.microsoft.com/office/drawing/2014/main" id="{B638940E-6293-47FE-BF0E-1F80D2233F4B}"/>
                  </a:ext>
                </a:extLst>
              </p:cNvPr>
              <p:cNvSpPr/>
              <p:nvPr/>
            </p:nvSpPr>
            <p:spPr>
              <a:xfrm>
                <a:off x="4932040" y="4643673"/>
                <a:ext cx="2327920" cy="2232248"/>
              </a:xfrm>
              <a:prstGeom prst="ellipse">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Data handling and transfer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pic>
            <p:nvPicPr>
              <p:cNvPr id="7" name="Picture 6">
                <a:extLst>
                  <a:ext uri="{FF2B5EF4-FFF2-40B4-BE49-F238E27FC236}">
                    <a16:creationId xmlns:a16="http://schemas.microsoft.com/office/drawing/2014/main" id="{C2409595-2EF4-4120-AE61-6CF6EFDABA0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000" y1="44000" x2="36000" y2="44000"/>
                            <a14:foregroundMark x1="37333" y1="30222" x2="37333" y2="30222"/>
                            <a14:foregroundMark x1="62222" y1="45778" x2="62222" y2="45778"/>
                            <a14:foregroundMark x1="63556" y1="36000" x2="63556" y2="36000"/>
                            <a14:foregroundMark x1="51556" y1="33333" x2="51556" y2="33333"/>
                            <a14:foregroundMark x1="47111" y1="21778" x2="47111" y2="21778"/>
                            <a14:foregroundMark x1="60000" y1="18667" x2="60000" y2="18667"/>
                            <a14:foregroundMark x1="69778" y1="22667" x2="69778" y2="22667"/>
                            <a14:foregroundMark x1="70222" y1="21333" x2="70222" y2="21333"/>
                            <a14:foregroundMark x1="69778" y1="22667" x2="69778" y2="22667"/>
                            <a14:foregroundMark x1="69778" y1="22667" x2="69778" y2="22667"/>
                            <a14:foregroundMark x1="69778" y1="22667" x2="69778" y2="22667"/>
                            <a14:foregroundMark x1="51111" y1="53778" x2="51111" y2="53778"/>
                            <a14:foregroundMark x1="51556" y1="63111" x2="51556" y2="63111"/>
                            <a14:foregroundMark x1="35111" y1="56000" x2="35111" y2="56000"/>
                            <a14:foregroundMark x1="47556" y1="44889" x2="47556" y2="44889"/>
                            <a14:foregroundMark x1="52000" y1="44889" x2="52000" y2="44889"/>
                            <a14:foregroundMark x1="36000" y1="21333" x2="36000" y2="21333"/>
                            <a14:foregroundMark x1="36000" y1="16889" x2="36000" y2="16889"/>
                            <a14:foregroundMark x1="69778" y1="26667" x2="69778" y2="26667"/>
                          </a14:backgroundRemoval>
                        </a14:imgEffect>
                      </a14:imgLayer>
                    </a14:imgProps>
                  </a:ext>
                </a:extLst>
              </a:blip>
              <a:stretch>
                <a:fillRect/>
              </a:stretch>
            </p:blipFill>
            <p:spPr>
              <a:xfrm>
                <a:off x="5499384" y="5692104"/>
                <a:ext cx="1071562" cy="1071562"/>
              </a:xfrm>
              <a:prstGeom prst="rect">
                <a:avLst/>
              </a:prstGeom>
            </p:spPr>
          </p:pic>
        </p:grpSp>
        <p:grpSp>
          <p:nvGrpSpPr>
            <p:cNvPr id="18" name="Group 17">
              <a:extLst>
                <a:ext uri="{FF2B5EF4-FFF2-40B4-BE49-F238E27FC236}">
                  <a16:creationId xmlns:a16="http://schemas.microsoft.com/office/drawing/2014/main" id="{F37576E6-B6E3-48FB-825D-89017A0696DB}"/>
                </a:ext>
              </a:extLst>
            </p:cNvPr>
            <p:cNvGrpSpPr/>
            <p:nvPr/>
          </p:nvGrpSpPr>
          <p:grpSpPr>
            <a:xfrm>
              <a:off x="7080448" y="4050958"/>
              <a:ext cx="2327920" cy="2232248"/>
              <a:chOff x="7080448" y="4050958"/>
              <a:chExt cx="2327920" cy="2232248"/>
            </a:xfrm>
          </p:grpSpPr>
          <p:sp>
            <p:nvSpPr>
              <p:cNvPr id="12" name="Oval 11">
                <a:extLst>
                  <a:ext uri="{FF2B5EF4-FFF2-40B4-BE49-F238E27FC236}">
                    <a16:creationId xmlns:a16="http://schemas.microsoft.com/office/drawing/2014/main" id="{19E15D03-3E03-4D6D-811A-FD5B31C429D9}"/>
                  </a:ext>
                </a:extLst>
              </p:cNvPr>
              <p:cNvSpPr/>
              <p:nvPr/>
            </p:nvSpPr>
            <p:spPr>
              <a:xfrm>
                <a:off x="7080448" y="4050958"/>
                <a:ext cx="2327920" cy="2232248"/>
              </a:xfrm>
              <a:prstGeom prst="ellipse">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Software and Simulation</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pic>
            <p:nvPicPr>
              <p:cNvPr id="4" name="Picture 3">
                <a:extLst>
                  <a:ext uri="{FF2B5EF4-FFF2-40B4-BE49-F238E27FC236}">
                    <a16:creationId xmlns:a16="http://schemas.microsoft.com/office/drawing/2014/main" id="{B82D737F-E51C-49F1-8C1A-22427A3F29F8}"/>
                  </a:ext>
                </a:extLst>
              </p:cNvPr>
              <p:cNvPicPr>
                <a:picLocks noChangeAspect="1"/>
              </p:cNvPicPr>
              <p:nvPr/>
            </p:nvPicPr>
            <p:blipFill>
              <a:blip r:embed="rId8"/>
              <a:stretch>
                <a:fillRect/>
              </a:stretch>
            </p:blipFill>
            <p:spPr>
              <a:xfrm>
                <a:off x="7608168" y="4725144"/>
                <a:ext cx="1421807" cy="1421807"/>
              </a:xfrm>
              <a:prstGeom prst="rect">
                <a:avLst/>
              </a:prstGeom>
            </p:spPr>
          </p:pic>
        </p:grpSp>
        <p:pic>
          <p:nvPicPr>
            <p:cNvPr id="1026" name="Picture 2" descr="Openness to experience: Everything you need to know">
              <a:extLst>
                <a:ext uri="{FF2B5EF4-FFF2-40B4-BE49-F238E27FC236}">
                  <a16:creationId xmlns:a16="http://schemas.microsoft.com/office/drawing/2014/main" id="{975C8853-2B84-4DC6-9CE7-875C7DE38A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295" y="3481087"/>
              <a:ext cx="1162101" cy="65077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916364E-3845-48C3-9F33-425D8CDC03E9}"/>
                </a:ext>
              </a:extLst>
            </p:cNvPr>
            <p:cNvGrpSpPr/>
            <p:nvPr/>
          </p:nvGrpSpPr>
          <p:grpSpPr>
            <a:xfrm>
              <a:off x="2831976" y="4050958"/>
              <a:ext cx="2327920" cy="2232248"/>
              <a:chOff x="2831976" y="4050958"/>
              <a:chExt cx="2327920" cy="2232248"/>
            </a:xfrm>
          </p:grpSpPr>
          <p:sp>
            <p:nvSpPr>
              <p:cNvPr id="11" name="Oval 10">
                <a:extLst>
                  <a:ext uri="{FF2B5EF4-FFF2-40B4-BE49-F238E27FC236}">
                    <a16:creationId xmlns:a16="http://schemas.microsoft.com/office/drawing/2014/main" id="{CB0A4794-833E-4139-856A-2118AAE41D66}"/>
                  </a:ext>
                </a:extLst>
              </p:cNvPr>
              <p:cNvSpPr/>
              <p:nvPr/>
            </p:nvSpPr>
            <p:spPr>
              <a:xfrm>
                <a:off x="2831976" y="4050958"/>
                <a:ext cx="2327920" cy="2232248"/>
              </a:xfrm>
              <a:prstGeom prst="ellipse">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Test and integration center</a:t>
                </a:r>
              </a:p>
              <a:p>
                <a:pPr algn="ctr"/>
                <a:br>
                  <a:rPr lang="en-US" sz="1600" dirty="0">
                    <a:solidFill>
                      <a:schemeClr val="tx1"/>
                    </a:solidFill>
                  </a:rPr>
                </a:br>
                <a:br>
                  <a:rPr lang="en-US" sz="1600" dirty="0">
                    <a:solidFill>
                      <a:schemeClr val="tx1"/>
                    </a:solidFill>
                  </a:rPr>
                </a:br>
                <a:br>
                  <a:rPr lang="en-US" sz="1600" dirty="0">
                    <a:solidFill>
                      <a:schemeClr val="tx1"/>
                    </a:solidFill>
                  </a:rPr>
                </a:br>
                <a:endParaRPr lang="en-US" sz="1600" dirty="0">
                  <a:solidFill>
                    <a:schemeClr val="tx1"/>
                  </a:solidFill>
                </a:endParaRPr>
              </a:p>
              <a:p>
                <a:pPr algn="ctr"/>
                <a:endParaRPr lang="en-US" sz="1600" dirty="0">
                  <a:solidFill>
                    <a:schemeClr val="tx1"/>
                  </a:solidFill>
                </a:endParaRPr>
              </a:p>
            </p:txBody>
          </p:sp>
          <p:pic>
            <p:nvPicPr>
              <p:cNvPr id="5" name="Picture 4">
                <a:extLst>
                  <a:ext uri="{FF2B5EF4-FFF2-40B4-BE49-F238E27FC236}">
                    <a16:creationId xmlns:a16="http://schemas.microsoft.com/office/drawing/2014/main" id="{4C0207F7-C7C2-4B72-AF5B-E7290420ED94}"/>
                  </a:ext>
                </a:extLst>
              </p:cNvPr>
              <p:cNvPicPr>
                <a:picLocks noChangeAspect="1"/>
              </p:cNvPicPr>
              <p:nvPr/>
            </p:nvPicPr>
            <p:blipFill>
              <a:blip r:embed="rId10"/>
              <a:stretch>
                <a:fillRect/>
              </a:stretch>
            </p:blipFill>
            <p:spPr>
              <a:xfrm>
                <a:off x="3485476" y="4950182"/>
                <a:ext cx="1068171" cy="1045717"/>
              </a:xfrm>
              <a:prstGeom prst="rect">
                <a:avLst/>
              </a:prstGeom>
            </p:spPr>
          </p:pic>
        </p:grpSp>
      </p:grpSp>
      <p:sp>
        <p:nvSpPr>
          <p:cNvPr id="6" name="Footer Placeholder 5">
            <a:extLst>
              <a:ext uri="{FF2B5EF4-FFF2-40B4-BE49-F238E27FC236}">
                <a16:creationId xmlns:a16="http://schemas.microsoft.com/office/drawing/2014/main" id="{7B048F17-8889-4E7A-A9FE-4E1AF7281B26}"/>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12664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E5C8-3438-4ED4-81E2-EC5D30FED83F}"/>
              </a:ext>
            </a:extLst>
          </p:cNvPr>
          <p:cNvSpPr>
            <a:spLocks noGrp="1"/>
          </p:cNvSpPr>
          <p:nvPr>
            <p:ph type="title"/>
          </p:nvPr>
        </p:nvSpPr>
        <p:spPr/>
        <p:txBody>
          <a:bodyPr/>
          <a:lstStyle/>
          <a:p>
            <a:r>
              <a:rPr lang="en-US" dirty="0"/>
              <a:t>Particle Physics at DESY</a:t>
            </a:r>
          </a:p>
        </p:txBody>
      </p:sp>
      <p:sp>
        <p:nvSpPr>
          <p:cNvPr id="3" name="Text Placeholder 2">
            <a:extLst>
              <a:ext uri="{FF2B5EF4-FFF2-40B4-BE49-F238E27FC236}">
                <a16:creationId xmlns:a16="http://schemas.microsoft.com/office/drawing/2014/main" id="{D2131FC2-0A96-4A4E-B6E9-D8240E675B1C}"/>
              </a:ext>
            </a:extLst>
          </p:cNvPr>
          <p:cNvSpPr>
            <a:spLocks noGrp="1"/>
          </p:cNvSpPr>
          <p:nvPr>
            <p:ph type="body" sz="quarter" idx="13"/>
          </p:nvPr>
        </p:nvSpPr>
        <p:spPr>
          <a:xfrm>
            <a:off x="407988" y="817500"/>
            <a:ext cx="11376024" cy="360000"/>
          </a:xfrm>
        </p:spPr>
        <p:txBody>
          <a:bodyPr/>
          <a:lstStyle/>
          <a:p>
            <a:r>
              <a:rPr lang="en-US" dirty="0"/>
              <a:t>A strategy for detectors</a:t>
            </a:r>
          </a:p>
        </p:txBody>
      </p:sp>
      <p:pic>
        <p:nvPicPr>
          <p:cNvPr id="6" name="Picture 5">
            <a:extLst>
              <a:ext uri="{FF2B5EF4-FFF2-40B4-BE49-F238E27FC236}">
                <a16:creationId xmlns:a16="http://schemas.microsoft.com/office/drawing/2014/main" id="{0FE2B580-9613-490C-909E-0AA11EE64D98}"/>
              </a:ext>
            </a:extLst>
          </p:cNvPr>
          <p:cNvPicPr>
            <a:picLocks noChangeAspect="1"/>
          </p:cNvPicPr>
          <p:nvPr/>
        </p:nvPicPr>
        <p:blipFill>
          <a:blip r:embed="rId2"/>
          <a:stretch>
            <a:fillRect/>
          </a:stretch>
        </p:blipFill>
        <p:spPr>
          <a:xfrm>
            <a:off x="5231904" y="1651798"/>
            <a:ext cx="5038262" cy="4184603"/>
          </a:xfrm>
          <a:prstGeom prst="rect">
            <a:avLst/>
          </a:prstGeom>
        </p:spPr>
      </p:pic>
      <p:grpSp>
        <p:nvGrpSpPr>
          <p:cNvPr id="30" name="Group 29">
            <a:extLst>
              <a:ext uri="{FF2B5EF4-FFF2-40B4-BE49-F238E27FC236}">
                <a16:creationId xmlns:a16="http://schemas.microsoft.com/office/drawing/2014/main" id="{48401A14-AFBA-47D0-8025-F27DC2EB5A95}"/>
              </a:ext>
            </a:extLst>
          </p:cNvPr>
          <p:cNvGrpSpPr/>
          <p:nvPr/>
        </p:nvGrpSpPr>
        <p:grpSpPr>
          <a:xfrm>
            <a:off x="1349356" y="2793543"/>
            <a:ext cx="2952328" cy="332108"/>
            <a:chOff x="1199456" y="6057408"/>
            <a:chExt cx="2952328" cy="332108"/>
          </a:xfrm>
        </p:grpSpPr>
        <p:pic>
          <p:nvPicPr>
            <p:cNvPr id="31" name="Picture 30">
              <a:extLst>
                <a:ext uri="{FF2B5EF4-FFF2-40B4-BE49-F238E27FC236}">
                  <a16:creationId xmlns:a16="http://schemas.microsoft.com/office/drawing/2014/main" id="{6917485E-28A1-4602-8739-EF05EDD4A6F8}"/>
                </a:ext>
              </a:extLst>
            </p:cNvPr>
            <p:cNvPicPr>
              <a:picLocks noChangeAspect="1"/>
            </p:cNvPicPr>
            <p:nvPr/>
          </p:nvPicPr>
          <p:blipFill>
            <a:blip r:embed="rId3"/>
            <a:stretch>
              <a:fillRect/>
            </a:stretch>
          </p:blipFill>
          <p:spPr>
            <a:xfrm>
              <a:off x="1604387" y="6057408"/>
              <a:ext cx="1516816" cy="287347"/>
            </a:xfrm>
            <a:prstGeom prst="rect">
              <a:avLst/>
            </a:prstGeom>
          </p:spPr>
        </p:pic>
        <p:pic>
          <p:nvPicPr>
            <p:cNvPr id="33" name="Picture 2" descr="https://www.qu.uni-hamburg.de/16375239/desy-logo-9045f159eb23a54e0bc69bc47dcfb1e6709f9c66.jpg">
              <a:extLst>
                <a:ext uri="{FF2B5EF4-FFF2-40B4-BE49-F238E27FC236}">
                  <a16:creationId xmlns:a16="http://schemas.microsoft.com/office/drawing/2014/main" id="{FBA9BBF5-ACA4-44A9-8A11-E3F191527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6061044"/>
              <a:ext cx="292044" cy="2920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0CB08B9C-7628-48BE-9A2D-1EC69A6B8EB2}"/>
                </a:ext>
              </a:extLst>
            </p:cNvPr>
            <p:cNvPicPr>
              <a:picLocks noChangeAspect="1"/>
            </p:cNvPicPr>
            <p:nvPr/>
          </p:nvPicPr>
          <p:blipFill>
            <a:blip r:embed="rId5"/>
            <a:stretch>
              <a:fillRect/>
            </a:stretch>
          </p:blipFill>
          <p:spPr>
            <a:xfrm>
              <a:off x="3265698" y="6100718"/>
              <a:ext cx="886086" cy="288798"/>
            </a:xfrm>
            <a:prstGeom prst="rect">
              <a:avLst/>
            </a:prstGeom>
          </p:spPr>
        </p:pic>
      </p:grpSp>
      <p:grpSp>
        <p:nvGrpSpPr>
          <p:cNvPr id="21" name="Group 20">
            <a:extLst>
              <a:ext uri="{FF2B5EF4-FFF2-40B4-BE49-F238E27FC236}">
                <a16:creationId xmlns:a16="http://schemas.microsoft.com/office/drawing/2014/main" id="{2D87990D-FE67-4576-9F9F-9A570B2B4CEE}"/>
              </a:ext>
            </a:extLst>
          </p:cNvPr>
          <p:cNvGrpSpPr/>
          <p:nvPr/>
        </p:nvGrpSpPr>
        <p:grpSpPr>
          <a:xfrm>
            <a:off x="1959719" y="1452137"/>
            <a:ext cx="3273890" cy="830997"/>
            <a:chOff x="1309942" y="2085385"/>
            <a:chExt cx="3273890" cy="830997"/>
          </a:xfrm>
        </p:grpSpPr>
        <p:sp>
          <p:nvSpPr>
            <p:cNvPr id="29" name="TextBox 28">
              <a:extLst>
                <a:ext uri="{FF2B5EF4-FFF2-40B4-BE49-F238E27FC236}">
                  <a16:creationId xmlns:a16="http://schemas.microsoft.com/office/drawing/2014/main" id="{83563BB5-D888-426C-8840-0C268AF66BFE}"/>
                </a:ext>
              </a:extLst>
            </p:cNvPr>
            <p:cNvSpPr txBox="1"/>
            <p:nvPr/>
          </p:nvSpPr>
          <p:spPr>
            <a:xfrm>
              <a:off x="1897519" y="2085385"/>
              <a:ext cx="2686313" cy="830997"/>
            </a:xfrm>
            <a:prstGeom prst="rect">
              <a:avLst/>
            </a:prstGeom>
            <a:noFill/>
          </p:spPr>
          <p:txBody>
            <a:bodyPr wrap="none" rtlCol="0">
              <a:spAutoFit/>
            </a:bodyPr>
            <a:lstStyle/>
            <a:p>
              <a:r>
                <a:rPr lang="en-US" sz="1600" dirty="0"/>
                <a:t>DESY </a:t>
              </a:r>
              <a:r>
                <a:rPr lang="en-US" sz="1600" dirty="0" err="1"/>
                <a:t>Astroparticle</a:t>
              </a:r>
              <a:r>
                <a:rPr lang="en-US" sz="1600" dirty="0"/>
                <a:t> Physics</a:t>
              </a:r>
            </a:p>
            <a:p>
              <a:r>
                <a:rPr lang="en-US" sz="1600" dirty="0"/>
                <a:t>DESY Photon Science</a:t>
              </a:r>
            </a:p>
            <a:p>
              <a:r>
                <a:rPr lang="en-US" sz="1600" dirty="0"/>
                <a:t>DESY M Division</a:t>
              </a:r>
            </a:p>
          </p:txBody>
        </p:sp>
        <p:pic>
          <p:nvPicPr>
            <p:cNvPr id="35" name="Picture 2" descr="https://www.qu.uni-hamburg.de/16375239/desy-logo-9045f159eb23a54e0bc69bc47dcfb1e6709f9c66.jpg">
              <a:extLst>
                <a:ext uri="{FF2B5EF4-FFF2-40B4-BE49-F238E27FC236}">
                  <a16:creationId xmlns:a16="http://schemas.microsoft.com/office/drawing/2014/main" id="{2406E50A-0AA8-4CD2-B9EB-A2A409403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942" y="2204864"/>
              <a:ext cx="548774" cy="548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D5213C8-1AF9-4BDA-9C42-3EB2FF4ACA75}"/>
              </a:ext>
            </a:extLst>
          </p:cNvPr>
          <p:cNvGrpSpPr/>
          <p:nvPr/>
        </p:nvGrpSpPr>
        <p:grpSpPr>
          <a:xfrm>
            <a:off x="1077712" y="4041425"/>
            <a:ext cx="3173792" cy="631988"/>
            <a:chOff x="1194016" y="4684939"/>
            <a:chExt cx="3173792" cy="631988"/>
          </a:xfrm>
        </p:grpSpPr>
        <p:pic>
          <p:nvPicPr>
            <p:cNvPr id="28" name="Picture 27">
              <a:extLst>
                <a:ext uri="{FF2B5EF4-FFF2-40B4-BE49-F238E27FC236}">
                  <a16:creationId xmlns:a16="http://schemas.microsoft.com/office/drawing/2014/main" id="{8471B0E0-9992-4CF7-AC8E-C27B41263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5520" y="4684939"/>
              <a:ext cx="1542288" cy="544261"/>
            </a:xfrm>
            <a:prstGeom prst="rect">
              <a:avLst/>
            </a:prstGeom>
          </p:spPr>
        </p:pic>
        <p:pic>
          <p:nvPicPr>
            <p:cNvPr id="3074" name="Picture 2" descr="Helmholtz Logo (English)">
              <a:extLst>
                <a:ext uri="{FF2B5EF4-FFF2-40B4-BE49-F238E27FC236}">
                  <a16:creationId xmlns:a16="http://schemas.microsoft.com/office/drawing/2014/main" id="{52E666C7-BEFC-47FF-BB9F-3999BAD6D4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4016" y="4823439"/>
              <a:ext cx="1631504" cy="493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F413ECD-4034-4B86-AD07-57C68678CA4A}"/>
              </a:ext>
            </a:extLst>
          </p:cNvPr>
          <p:cNvGrpSpPr/>
          <p:nvPr/>
        </p:nvGrpSpPr>
        <p:grpSpPr>
          <a:xfrm>
            <a:off x="2425851" y="5378916"/>
            <a:ext cx="2532085" cy="512905"/>
            <a:chOff x="2425851" y="5378916"/>
            <a:chExt cx="2532085" cy="512905"/>
          </a:xfrm>
        </p:grpSpPr>
        <p:pic>
          <p:nvPicPr>
            <p:cNvPr id="36" name="Picture 35">
              <a:extLst>
                <a:ext uri="{FF2B5EF4-FFF2-40B4-BE49-F238E27FC236}">
                  <a16:creationId xmlns:a16="http://schemas.microsoft.com/office/drawing/2014/main" id="{60F97155-6118-4C92-981D-62E3285A6825}"/>
                </a:ext>
              </a:extLst>
            </p:cNvPr>
            <p:cNvPicPr/>
            <p:nvPr/>
          </p:nvPicPr>
          <p:blipFill>
            <a:blip r:embed="rId8"/>
            <a:stretch/>
          </p:blipFill>
          <p:spPr>
            <a:xfrm>
              <a:off x="3503712" y="5378916"/>
              <a:ext cx="1454224" cy="512905"/>
            </a:xfrm>
            <a:prstGeom prst="rect">
              <a:avLst/>
            </a:prstGeom>
            <a:ln w="0">
              <a:noFill/>
            </a:ln>
          </p:spPr>
        </p:pic>
        <p:sp>
          <p:nvSpPr>
            <p:cNvPr id="26" name="TextBox 25">
              <a:extLst>
                <a:ext uri="{FF2B5EF4-FFF2-40B4-BE49-F238E27FC236}">
                  <a16:creationId xmlns:a16="http://schemas.microsoft.com/office/drawing/2014/main" id="{912CCDFD-9819-48C6-A268-567A025B1DE8}"/>
                </a:ext>
              </a:extLst>
            </p:cNvPr>
            <p:cNvSpPr txBox="1"/>
            <p:nvPr/>
          </p:nvSpPr>
          <p:spPr>
            <a:xfrm>
              <a:off x="2425851" y="5404535"/>
              <a:ext cx="1175322" cy="461665"/>
            </a:xfrm>
            <a:prstGeom prst="rect">
              <a:avLst/>
            </a:prstGeom>
            <a:noFill/>
          </p:spPr>
          <p:txBody>
            <a:bodyPr wrap="none" rtlCol="0">
              <a:spAutoFit/>
            </a:bodyPr>
            <a:lstStyle/>
            <a:p>
              <a:r>
                <a:rPr lang="en-US" sz="1200" dirty="0"/>
                <a:t>Detector R&amp;D </a:t>
              </a:r>
              <a:br>
                <a:rPr lang="en-US" sz="1200" dirty="0"/>
              </a:br>
              <a:r>
                <a:rPr lang="en-US" sz="1200" dirty="0"/>
                <a:t>Collaborations</a:t>
              </a:r>
            </a:p>
          </p:txBody>
        </p:sp>
      </p:grpSp>
      <p:pic>
        <p:nvPicPr>
          <p:cNvPr id="18" name="Picture 2" descr="https://indico.desy.de/indico/event/21812/material/2/0.png">
            <a:extLst>
              <a:ext uri="{FF2B5EF4-FFF2-40B4-BE49-F238E27FC236}">
                <a16:creationId xmlns:a16="http://schemas.microsoft.com/office/drawing/2014/main" id="{7FC43347-3742-4E20-B204-AF752B319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7276" y="2751240"/>
            <a:ext cx="835314" cy="37195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9E51221-1391-46B6-A0AD-05F42A6937A1}"/>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299287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C72F-24E8-4079-9C15-1EA6C31E6207}"/>
              </a:ext>
            </a:extLst>
          </p:cNvPr>
          <p:cNvSpPr>
            <a:spLocks noGrp="1"/>
          </p:cNvSpPr>
          <p:nvPr>
            <p:ph type="title"/>
          </p:nvPr>
        </p:nvSpPr>
        <p:spPr/>
        <p:txBody>
          <a:bodyPr/>
          <a:lstStyle/>
          <a:p>
            <a:r>
              <a:rPr lang="en-US" dirty="0"/>
              <a:t>Pixel detector of the next generation</a:t>
            </a:r>
          </a:p>
        </p:txBody>
      </p:sp>
      <p:sp>
        <p:nvSpPr>
          <p:cNvPr id="3" name="Text Placeholder 2">
            <a:extLst>
              <a:ext uri="{FF2B5EF4-FFF2-40B4-BE49-F238E27FC236}">
                <a16:creationId xmlns:a16="http://schemas.microsoft.com/office/drawing/2014/main" id="{3D765EC9-4713-432C-9FD7-F9C7B86B6432}"/>
              </a:ext>
            </a:extLst>
          </p:cNvPr>
          <p:cNvSpPr>
            <a:spLocks noGrp="1"/>
          </p:cNvSpPr>
          <p:nvPr>
            <p:ph type="body" sz="quarter" idx="13"/>
          </p:nvPr>
        </p:nvSpPr>
        <p:spPr/>
        <p:txBody>
          <a:bodyPr/>
          <a:lstStyle/>
          <a:p>
            <a:r>
              <a:rPr lang="en-US" dirty="0"/>
              <a:t>Preparing now for the tomorrows science</a:t>
            </a:r>
          </a:p>
        </p:txBody>
      </p:sp>
      <p:sp>
        <p:nvSpPr>
          <p:cNvPr id="4" name="TextBox 3">
            <a:extLst>
              <a:ext uri="{FF2B5EF4-FFF2-40B4-BE49-F238E27FC236}">
                <a16:creationId xmlns:a16="http://schemas.microsoft.com/office/drawing/2014/main" id="{B9B21CBF-495F-48EB-A3BA-F8483E614893}"/>
              </a:ext>
            </a:extLst>
          </p:cNvPr>
          <p:cNvSpPr txBox="1"/>
          <p:nvPr/>
        </p:nvSpPr>
        <p:spPr>
          <a:xfrm>
            <a:off x="411659" y="1447253"/>
            <a:ext cx="3127779" cy="1815882"/>
          </a:xfrm>
          <a:prstGeom prst="rect">
            <a:avLst/>
          </a:prstGeom>
          <a:solidFill>
            <a:schemeClr val="accent2">
              <a:lumMod val="40000"/>
              <a:lumOff val="60000"/>
            </a:schemeClr>
          </a:solidFill>
        </p:spPr>
        <p:txBody>
          <a:bodyPr wrap="none" rtlCol="0">
            <a:spAutoFit/>
          </a:bodyPr>
          <a:lstStyle/>
          <a:p>
            <a:r>
              <a:rPr lang="en-US" sz="1600" dirty="0"/>
              <a:t>Next generation pixel detectors: </a:t>
            </a:r>
          </a:p>
          <a:p>
            <a:endParaRPr lang="en-US" sz="1600" dirty="0"/>
          </a:p>
          <a:p>
            <a:pPr marL="285750" indent="-285750">
              <a:buFont typeface="Arial" panose="020B0604020202020204" pitchFamily="34" charset="0"/>
              <a:buChar char="•"/>
            </a:pPr>
            <a:r>
              <a:rPr lang="en-US" sz="1600" dirty="0"/>
              <a:t>Excellent resolution</a:t>
            </a:r>
          </a:p>
          <a:p>
            <a:pPr marL="285750" indent="-285750">
              <a:buFont typeface="Arial" panose="020B0604020202020204" pitchFamily="34" charset="0"/>
              <a:buChar char="•"/>
            </a:pPr>
            <a:r>
              <a:rPr lang="en-US" sz="1600" dirty="0"/>
              <a:t>Good timing</a:t>
            </a:r>
          </a:p>
          <a:p>
            <a:pPr marL="285750" indent="-285750">
              <a:buFont typeface="Arial" panose="020B0604020202020204" pitchFamily="34" charset="0"/>
              <a:buChar char="•"/>
            </a:pPr>
            <a:r>
              <a:rPr lang="en-US" sz="1600" dirty="0"/>
              <a:t>Low material</a:t>
            </a:r>
          </a:p>
          <a:p>
            <a:pPr marL="285750" indent="-285750">
              <a:buFont typeface="Arial" panose="020B0604020202020204" pitchFamily="34" charset="0"/>
              <a:buChar char="•"/>
            </a:pPr>
            <a:r>
              <a:rPr lang="en-US" sz="1600" dirty="0"/>
              <a:t>Limit the data rate</a:t>
            </a:r>
          </a:p>
          <a:p>
            <a:pPr marL="285750" indent="-285750">
              <a:buFont typeface="Arial" panose="020B0604020202020204" pitchFamily="34" charset="0"/>
              <a:buChar char="•"/>
            </a:pPr>
            <a:r>
              <a:rPr lang="en-US" sz="1600" dirty="0"/>
              <a:t>cheap</a:t>
            </a:r>
          </a:p>
        </p:txBody>
      </p:sp>
      <p:grpSp>
        <p:nvGrpSpPr>
          <p:cNvPr id="6" name="Group 5">
            <a:extLst>
              <a:ext uri="{FF2B5EF4-FFF2-40B4-BE49-F238E27FC236}">
                <a16:creationId xmlns:a16="http://schemas.microsoft.com/office/drawing/2014/main" id="{6E4E8B58-CD8A-4F7E-BC3C-A79ED817D47D}"/>
              </a:ext>
            </a:extLst>
          </p:cNvPr>
          <p:cNvGrpSpPr/>
          <p:nvPr/>
        </p:nvGrpSpPr>
        <p:grpSpPr>
          <a:xfrm>
            <a:off x="6888088" y="1447253"/>
            <a:ext cx="5303912" cy="4907082"/>
            <a:chOff x="6490800" y="900000"/>
            <a:chExt cx="5699880" cy="5654160"/>
          </a:xfrm>
        </p:grpSpPr>
        <p:pic>
          <p:nvPicPr>
            <p:cNvPr id="7" name="Picture 6">
              <a:extLst>
                <a:ext uri="{FF2B5EF4-FFF2-40B4-BE49-F238E27FC236}">
                  <a16:creationId xmlns:a16="http://schemas.microsoft.com/office/drawing/2014/main" id="{02C4B6F6-CE4E-4BA8-9AF6-B67093047237}"/>
                </a:ext>
              </a:extLst>
            </p:cNvPr>
            <p:cNvPicPr/>
            <p:nvPr/>
          </p:nvPicPr>
          <p:blipFill>
            <a:blip r:embed="rId2"/>
            <a:stretch/>
          </p:blipFill>
          <p:spPr>
            <a:xfrm>
              <a:off x="8238960" y="1287000"/>
              <a:ext cx="3944160" cy="5267160"/>
            </a:xfrm>
            <a:prstGeom prst="rect">
              <a:avLst/>
            </a:prstGeom>
            <a:ln w="0">
              <a:noFill/>
            </a:ln>
          </p:spPr>
        </p:pic>
        <p:sp>
          <p:nvSpPr>
            <p:cNvPr id="8" name="Rectangle 7">
              <a:extLst>
                <a:ext uri="{FF2B5EF4-FFF2-40B4-BE49-F238E27FC236}">
                  <a16:creationId xmlns:a16="http://schemas.microsoft.com/office/drawing/2014/main" id="{CFAF6D48-3244-4CDD-808A-A814F0992F5D}"/>
                </a:ext>
              </a:extLst>
            </p:cNvPr>
            <p:cNvSpPr/>
            <p:nvPr/>
          </p:nvSpPr>
          <p:spPr>
            <a:xfrm>
              <a:off x="9800640" y="1548000"/>
              <a:ext cx="460800" cy="583560"/>
            </a:xfrm>
            <a:prstGeom prst="rect">
              <a:avLst/>
            </a:prstGeom>
            <a:noFill/>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9" name="Straight Connector 8">
              <a:extLst>
                <a:ext uri="{FF2B5EF4-FFF2-40B4-BE49-F238E27FC236}">
                  <a16:creationId xmlns:a16="http://schemas.microsoft.com/office/drawing/2014/main" id="{88F13EFF-3903-422F-8AE9-42355B10F04F}"/>
                </a:ext>
              </a:extLst>
            </p:cNvPr>
            <p:cNvSpPr/>
            <p:nvPr/>
          </p:nvSpPr>
          <p:spPr>
            <a:xfrm>
              <a:off x="8001000" y="1415160"/>
              <a:ext cx="1799640" cy="13284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0" name="Rectangle 9">
              <a:extLst>
                <a:ext uri="{FF2B5EF4-FFF2-40B4-BE49-F238E27FC236}">
                  <a16:creationId xmlns:a16="http://schemas.microsoft.com/office/drawing/2014/main" id="{8E4974AB-8B6F-43F9-9B71-6D25808F94CA}"/>
                </a:ext>
              </a:extLst>
            </p:cNvPr>
            <p:cNvSpPr/>
            <p:nvPr/>
          </p:nvSpPr>
          <p:spPr>
            <a:xfrm>
              <a:off x="8939880" y="2316960"/>
              <a:ext cx="831960" cy="3286440"/>
            </a:xfrm>
            <a:prstGeom prst="rect">
              <a:avLst/>
            </a:prstGeom>
            <a:solidFill>
              <a:srgbClr val="5983B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1" name="Straight Connector 10">
              <a:extLst>
                <a:ext uri="{FF2B5EF4-FFF2-40B4-BE49-F238E27FC236}">
                  <a16:creationId xmlns:a16="http://schemas.microsoft.com/office/drawing/2014/main" id="{AAF6CAE4-6FC5-4AE1-BABE-74CF3FD6ADC9}"/>
                </a:ext>
              </a:extLst>
            </p:cNvPr>
            <p:cNvSpPr/>
            <p:nvPr/>
          </p:nvSpPr>
          <p:spPr>
            <a:xfrm flipV="1">
              <a:off x="8001000" y="2133000"/>
              <a:ext cx="1799640" cy="109980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2" name="Straight Connector 11">
              <a:extLst>
                <a:ext uri="{FF2B5EF4-FFF2-40B4-BE49-F238E27FC236}">
                  <a16:creationId xmlns:a16="http://schemas.microsoft.com/office/drawing/2014/main" id="{AE75561D-DAFF-44C1-9E39-82466D62B5FD}"/>
                </a:ext>
              </a:extLst>
            </p:cNvPr>
            <p:cNvSpPr/>
            <p:nvPr/>
          </p:nvSpPr>
          <p:spPr>
            <a:xfrm>
              <a:off x="9315720" y="1415160"/>
              <a:ext cx="947160" cy="13284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3" name="Straight Connector 12">
              <a:extLst>
                <a:ext uri="{FF2B5EF4-FFF2-40B4-BE49-F238E27FC236}">
                  <a16:creationId xmlns:a16="http://schemas.microsoft.com/office/drawing/2014/main" id="{06AF42FE-DC0E-483B-B5B6-0C17B796D8F8}"/>
                </a:ext>
              </a:extLst>
            </p:cNvPr>
            <p:cNvSpPr/>
            <p:nvPr/>
          </p:nvSpPr>
          <p:spPr>
            <a:xfrm flipV="1">
              <a:off x="9315720" y="2133000"/>
              <a:ext cx="947160" cy="109980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pic>
          <p:nvPicPr>
            <p:cNvPr id="14" name="Picture 13">
              <a:extLst>
                <a:ext uri="{FF2B5EF4-FFF2-40B4-BE49-F238E27FC236}">
                  <a16:creationId xmlns:a16="http://schemas.microsoft.com/office/drawing/2014/main" id="{D1896CE0-F082-4048-A3A7-C0CE142B0EBC}"/>
                </a:ext>
              </a:extLst>
            </p:cNvPr>
            <p:cNvPicPr/>
            <p:nvPr/>
          </p:nvPicPr>
          <p:blipFill>
            <a:blip r:embed="rId3"/>
            <a:stretch/>
          </p:blipFill>
          <p:spPr>
            <a:xfrm>
              <a:off x="8001000" y="1415160"/>
              <a:ext cx="1313280" cy="1816200"/>
            </a:xfrm>
            <a:prstGeom prst="rect">
              <a:avLst/>
            </a:prstGeom>
            <a:ln w="19080">
              <a:solidFill>
                <a:srgbClr val="FF8000"/>
              </a:solidFill>
              <a:round/>
            </a:ln>
          </p:spPr>
        </p:pic>
        <p:sp>
          <p:nvSpPr>
            <p:cNvPr id="15" name="Rectangle 14">
              <a:extLst>
                <a:ext uri="{FF2B5EF4-FFF2-40B4-BE49-F238E27FC236}">
                  <a16:creationId xmlns:a16="http://schemas.microsoft.com/office/drawing/2014/main" id="{DAAB5CDC-9430-42A7-B672-C422CC6382BE}"/>
                </a:ext>
              </a:extLst>
            </p:cNvPr>
            <p:cNvSpPr/>
            <p:nvPr/>
          </p:nvSpPr>
          <p:spPr>
            <a:xfrm>
              <a:off x="11963880" y="2316960"/>
              <a:ext cx="226800" cy="3286440"/>
            </a:xfrm>
            <a:prstGeom prst="rect">
              <a:avLst/>
            </a:prstGeom>
            <a:solidFill>
              <a:srgbClr val="5983B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6" name="Rectangle 15">
              <a:extLst>
                <a:ext uri="{FF2B5EF4-FFF2-40B4-BE49-F238E27FC236}">
                  <a16:creationId xmlns:a16="http://schemas.microsoft.com/office/drawing/2014/main" id="{E22A1B1B-BCF3-4B33-8BAE-4A5DA1521372}"/>
                </a:ext>
              </a:extLst>
            </p:cNvPr>
            <p:cNvSpPr/>
            <p:nvPr/>
          </p:nvSpPr>
          <p:spPr>
            <a:xfrm>
              <a:off x="10589040" y="1575000"/>
              <a:ext cx="300960" cy="4678560"/>
            </a:xfrm>
            <a:prstGeom prst="rect">
              <a:avLst/>
            </a:prstGeom>
            <a:noFill/>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7" name="Straight Connector 16">
              <a:extLst>
                <a:ext uri="{FF2B5EF4-FFF2-40B4-BE49-F238E27FC236}">
                  <a16:creationId xmlns:a16="http://schemas.microsoft.com/office/drawing/2014/main" id="{9DA4422A-F543-42BE-9E0B-87118352FC63}"/>
                </a:ext>
              </a:extLst>
            </p:cNvPr>
            <p:cNvSpPr/>
            <p:nvPr/>
          </p:nvSpPr>
          <p:spPr>
            <a:xfrm>
              <a:off x="7543800" y="914400"/>
              <a:ext cx="770400" cy="137160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8" name="Straight Connector 17">
              <a:extLst>
                <a:ext uri="{FF2B5EF4-FFF2-40B4-BE49-F238E27FC236}">
                  <a16:creationId xmlns:a16="http://schemas.microsoft.com/office/drawing/2014/main" id="{725C027A-DF0D-4E4A-89BC-13BA8BF05980}"/>
                </a:ext>
              </a:extLst>
            </p:cNvPr>
            <p:cNvSpPr/>
            <p:nvPr/>
          </p:nvSpPr>
          <p:spPr>
            <a:xfrm>
              <a:off x="7547040" y="1949400"/>
              <a:ext cx="767160" cy="40860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9" name="Straight Connector 18">
              <a:extLst>
                <a:ext uri="{FF2B5EF4-FFF2-40B4-BE49-F238E27FC236}">
                  <a16:creationId xmlns:a16="http://schemas.microsoft.com/office/drawing/2014/main" id="{E3915A78-D0CE-451B-9521-DB9256CDCD1E}"/>
                </a:ext>
              </a:extLst>
            </p:cNvPr>
            <p:cNvSpPr/>
            <p:nvPr/>
          </p:nvSpPr>
          <p:spPr>
            <a:xfrm>
              <a:off x="6553080" y="1949400"/>
              <a:ext cx="1689480" cy="40896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0" name="Straight Connector 19">
              <a:extLst>
                <a:ext uri="{FF2B5EF4-FFF2-40B4-BE49-F238E27FC236}">
                  <a16:creationId xmlns:a16="http://schemas.microsoft.com/office/drawing/2014/main" id="{61B68F25-A515-4820-BA12-547732A55A13}"/>
                </a:ext>
              </a:extLst>
            </p:cNvPr>
            <p:cNvSpPr/>
            <p:nvPr/>
          </p:nvSpPr>
          <p:spPr>
            <a:xfrm>
              <a:off x="6553080" y="900000"/>
              <a:ext cx="1689840" cy="138636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1" name="Rectangle 20">
              <a:extLst>
                <a:ext uri="{FF2B5EF4-FFF2-40B4-BE49-F238E27FC236}">
                  <a16:creationId xmlns:a16="http://schemas.microsoft.com/office/drawing/2014/main" id="{F207CA13-3E99-492C-A64F-BED862EF1832}"/>
                </a:ext>
              </a:extLst>
            </p:cNvPr>
            <p:cNvSpPr/>
            <p:nvPr/>
          </p:nvSpPr>
          <p:spPr>
            <a:xfrm rot="16200000">
              <a:off x="6525360" y="928800"/>
              <a:ext cx="1048320" cy="992880"/>
            </a:xfrm>
            <a:prstGeom prst="rect">
              <a:avLst/>
            </a:prstGeom>
            <a:blipFill rotWithShape="0">
              <a:blip r:embed="rId4"/>
              <a:srcRect/>
              <a:stretch/>
            </a:blipFill>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2" name="Rectangle 21">
              <a:extLst>
                <a:ext uri="{FF2B5EF4-FFF2-40B4-BE49-F238E27FC236}">
                  <a16:creationId xmlns:a16="http://schemas.microsoft.com/office/drawing/2014/main" id="{A3A0BF5E-3545-4E0D-8432-AF5D1D98A507}"/>
                </a:ext>
              </a:extLst>
            </p:cNvPr>
            <p:cNvSpPr/>
            <p:nvPr/>
          </p:nvSpPr>
          <p:spPr>
            <a:xfrm>
              <a:off x="8229600" y="2286000"/>
              <a:ext cx="83520" cy="70920"/>
            </a:xfrm>
            <a:prstGeom prst="rect">
              <a:avLst/>
            </a:prstGeom>
            <a:noFill/>
            <a:ln w="19080">
              <a:solidFill>
                <a:srgbClr val="FF8000"/>
              </a:solidFill>
              <a:round/>
            </a:ln>
          </p:spPr>
          <p:style>
            <a:lnRef idx="0">
              <a:scrgbClr r="0" g="0" b="0"/>
            </a:lnRef>
            <a:fillRef idx="0">
              <a:scrgbClr r="0" g="0" b="0"/>
            </a:fillRef>
            <a:effectRef idx="0">
              <a:scrgbClr r="0" g="0" b="0"/>
            </a:effectRef>
            <a:fontRef idx="minor"/>
          </p:style>
          <p:txBody>
            <a:bodyPr lIns="99360" tIns="18000" rIns="99360" bIns="18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3" name="Rectangle 22">
              <a:extLst>
                <a:ext uri="{FF2B5EF4-FFF2-40B4-BE49-F238E27FC236}">
                  <a16:creationId xmlns:a16="http://schemas.microsoft.com/office/drawing/2014/main" id="{94A591CB-8955-4B13-86B6-B3632095EF47}"/>
                </a:ext>
              </a:extLst>
            </p:cNvPr>
            <p:cNvSpPr/>
            <p:nvPr/>
          </p:nvSpPr>
          <p:spPr>
            <a:xfrm>
              <a:off x="8224920" y="2761200"/>
              <a:ext cx="88200" cy="180360"/>
            </a:xfrm>
            <a:prstGeom prst="rect">
              <a:avLst/>
            </a:prstGeom>
            <a:noFill/>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4" name="Straight Connector 23">
              <a:extLst>
                <a:ext uri="{FF2B5EF4-FFF2-40B4-BE49-F238E27FC236}">
                  <a16:creationId xmlns:a16="http://schemas.microsoft.com/office/drawing/2014/main" id="{D8C407A8-C60D-4E57-9D37-77842DD4AEE7}"/>
                </a:ext>
              </a:extLst>
            </p:cNvPr>
            <p:cNvSpPr/>
            <p:nvPr/>
          </p:nvSpPr>
          <p:spPr>
            <a:xfrm flipV="1">
              <a:off x="6490800" y="2941560"/>
              <a:ext cx="1748160" cy="140184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5" name="Straight Connector 24">
              <a:extLst>
                <a:ext uri="{FF2B5EF4-FFF2-40B4-BE49-F238E27FC236}">
                  <a16:creationId xmlns:a16="http://schemas.microsoft.com/office/drawing/2014/main" id="{EC0620C2-D2E4-421F-8488-E878FEB72AFB}"/>
                </a:ext>
              </a:extLst>
            </p:cNvPr>
            <p:cNvSpPr/>
            <p:nvPr/>
          </p:nvSpPr>
          <p:spPr>
            <a:xfrm flipV="1">
              <a:off x="7543800" y="2941920"/>
              <a:ext cx="767160" cy="140148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6" name="Straight Connector 25">
              <a:extLst>
                <a:ext uri="{FF2B5EF4-FFF2-40B4-BE49-F238E27FC236}">
                  <a16:creationId xmlns:a16="http://schemas.microsoft.com/office/drawing/2014/main" id="{8A6B8131-DFBD-499F-B930-61ACEEAF5CD3}"/>
                </a:ext>
              </a:extLst>
            </p:cNvPr>
            <p:cNvSpPr/>
            <p:nvPr/>
          </p:nvSpPr>
          <p:spPr>
            <a:xfrm>
              <a:off x="7579800" y="2262600"/>
              <a:ext cx="731520" cy="49932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7" name="Straight Connector 26">
              <a:extLst>
                <a:ext uri="{FF2B5EF4-FFF2-40B4-BE49-F238E27FC236}">
                  <a16:creationId xmlns:a16="http://schemas.microsoft.com/office/drawing/2014/main" id="{2D3E791D-C021-4B40-9E79-3DFA949D5C3F}"/>
                </a:ext>
              </a:extLst>
            </p:cNvPr>
            <p:cNvSpPr/>
            <p:nvPr/>
          </p:nvSpPr>
          <p:spPr>
            <a:xfrm>
              <a:off x="6490800" y="2286000"/>
              <a:ext cx="1748520" cy="476280"/>
            </a:xfrm>
            <a:prstGeom prst="line">
              <a:avLst/>
            </a:prstGeom>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28" name="Rectangle 27">
              <a:extLst>
                <a:ext uri="{FF2B5EF4-FFF2-40B4-BE49-F238E27FC236}">
                  <a16:creationId xmlns:a16="http://schemas.microsoft.com/office/drawing/2014/main" id="{0C54848A-030B-4178-A425-9D7032DC31AC}"/>
                </a:ext>
              </a:extLst>
            </p:cNvPr>
            <p:cNvSpPr/>
            <p:nvPr/>
          </p:nvSpPr>
          <p:spPr>
            <a:xfrm rot="16200000">
              <a:off x="6006600" y="2747880"/>
              <a:ext cx="2056320" cy="1087920"/>
            </a:xfrm>
            <a:prstGeom prst="rect">
              <a:avLst/>
            </a:prstGeom>
            <a:blipFill rotWithShape="0">
              <a:blip r:embed="rId5"/>
              <a:srcRect/>
              <a:stretch/>
            </a:blipFill>
            <a:ln w="19080">
              <a:solidFill>
                <a:srgbClr val="FF8000"/>
              </a:solidFill>
              <a:round/>
            </a:ln>
          </p:spPr>
          <p:style>
            <a:lnRef idx="0">
              <a:scrgbClr r="0" g="0" b="0"/>
            </a:lnRef>
            <a:fillRef idx="0">
              <a:scrgbClr r="0" g="0" b="0"/>
            </a:fillRef>
            <a:effectRef idx="0">
              <a:scrgbClr r="0" g="0" b="0"/>
            </a:effectRef>
            <a:fontRef idx="minor"/>
          </p:style>
          <p:txBody>
            <a:bodyPr lIns="99360" tIns="54360" rIns="99360" bIns="5436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DejaVu Sans"/>
                <a:cs typeface="DejaVu Sans"/>
              </a:endParaRPr>
            </a:p>
          </p:txBody>
        </p:sp>
      </p:grpSp>
      <p:sp>
        <p:nvSpPr>
          <p:cNvPr id="29" name="Rectangle 28">
            <a:extLst>
              <a:ext uri="{FF2B5EF4-FFF2-40B4-BE49-F238E27FC236}">
                <a16:creationId xmlns:a16="http://schemas.microsoft.com/office/drawing/2014/main" id="{28C155F4-2877-4AD1-B20B-70B3176DE05D}"/>
              </a:ext>
            </a:extLst>
          </p:cNvPr>
          <p:cNvSpPr/>
          <p:nvPr/>
        </p:nvSpPr>
        <p:spPr>
          <a:xfrm>
            <a:off x="521598" y="3612983"/>
            <a:ext cx="6096000" cy="2862322"/>
          </a:xfrm>
          <a:prstGeom prst="rect">
            <a:avLst/>
          </a:prstGeom>
        </p:spPr>
        <p:txBody>
          <a:bodyPr>
            <a:spAutoFit/>
          </a:bodyPr>
          <a:lstStyle/>
          <a:p>
            <a:r>
              <a:rPr lang="en-US" dirty="0"/>
              <a:t>Tangerine project: </a:t>
            </a:r>
          </a:p>
          <a:p>
            <a:endParaRPr lang="en-US" dirty="0"/>
          </a:p>
          <a:p>
            <a:r>
              <a:rPr lang="en-US" dirty="0"/>
              <a:t>Pathfinder project towards the next generation</a:t>
            </a:r>
          </a:p>
          <a:p>
            <a:endParaRPr lang="en-US" dirty="0"/>
          </a:p>
          <a:p>
            <a:pPr marL="285750" indent="-285750">
              <a:buFont typeface="Arial" panose="020B0604020202020204" pitchFamily="34" charset="0"/>
              <a:buChar char="•"/>
            </a:pPr>
            <a:r>
              <a:rPr lang="en-US" dirty="0"/>
              <a:t>MAPS sensor based on 65nm imaging process</a:t>
            </a:r>
          </a:p>
          <a:p>
            <a:pPr marL="285750" indent="-285750">
              <a:buFont typeface="Arial" panose="020B0604020202020204" pitchFamily="34" charset="0"/>
              <a:buChar char="•"/>
            </a:pPr>
            <a:r>
              <a:rPr lang="en-US" dirty="0"/>
              <a:t>Collaboration with CERN</a:t>
            </a:r>
          </a:p>
          <a:p>
            <a:pPr marL="285750" indent="-285750">
              <a:buFont typeface="Arial" panose="020B0604020202020204" pitchFamily="34" charset="0"/>
              <a:buChar char="•"/>
            </a:pPr>
            <a:r>
              <a:rPr lang="en-US" dirty="0"/>
              <a:t>Extensive simulations now being validated with </a:t>
            </a:r>
            <a:r>
              <a:rPr lang="en-US" dirty="0" err="1"/>
              <a:t>testbeam</a:t>
            </a:r>
            <a:r>
              <a:rPr lang="en-US" dirty="0"/>
              <a:t> data from first prototypes</a:t>
            </a:r>
          </a:p>
          <a:p>
            <a:pPr marL="285750" indent="-285750">
              <a:buFont typeface="Arial" panose="020B0604020202020204" pitchFamily="34" charset="0"/>
              <a:buChar char="•"/>
            </a:pPr>
            <a:r>
              <a:rPr lang="en-US" dirty="0"/>
              <a:t>New prototypes H2M, D-I, D-II expected back from dicing within next weeks</a:t>
            </a:r>
          </a:p>
        </p:txBody>
      </p:sp>
      <p:pic>
        <p:nvPicPr>
          <p:cNvPr id="30" name="Picture 29">
            <a:extLst>
              <a:ext uri="{FF2B5EF4-FFF2-40B4-BE49-F238E27FC236}">
                <a16:creationId xmlns:a16="http://schemas.microsoft.com/office/drawing/2014/main" id="{77A92A34-F34A-4533-911A-6132470E8271}"/>
              </a:ext>
            </a:extLst>
          </p:cNvPr>
          <p:cNvPicPr>
            <a:picLocks noChangeAspect="1"/>
          </p:cNvPicPr>
          <p:nvPr/>
        </p:nvPicPr>
        <p:blipFill>
          <a:blip r:embed="rId6"/>
          <a:stretch>
            <a:fillRect/>
          </a:stretch>
        </p:blipFill>
        <p:spPr>
          <a:xfrm>
            <a:off x="3889955" y="1447253"/>
            <a:ext cx="2782109" cy="2616378"/>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51ED617D-08EB-451B-8469-E5242D572EF3}"/>
              </a:ext>
            </a:extLst>
          </p:cNvPr>
          <p:cNvPicPr>
            <a:picLocks noChangeAspect="1"/>
          </p:cNvPicPr>
          <p:nvPr/>
        </p:nvPicPr>
        <p:blipFill>
          <a:blip r:embed="rId7"/>
          <a:stretch>
            <a:fillRect/>
          </a:stretch>
        </p:blipFill>
        <p:spPr>
          <a:xfrm>
            <a:off x="10981677" y="645473"/>
            <a:ext cx="1017117" cy="975962"/>
          </a:xfrm>
          <a:prstGeom prst="rect">
            <a:avLst/>
          </a:prstGeom>
        </p:spPr>
      </p:pic>
      <p:sp>
        <p:nvSpPr>
          <p:cNvPr id="5" name="Footer Placeholder 4">
            <a:extLst>
              <a:ext uri="{FF2B5EF4-FFF2-40B4-BE49-F238E27FC236}">
                <a16:creationId xmlns:a16="http://schemas.microsoft.com/office/drawing/2014/main" id="{8B38A436-3D43-43AA-AB87-25C5BED045A7}"/>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2234706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B82FD-38D2-4335-9200-AF27C19CF053}"/>
              </a:ext>
            </a:extLst>
          </p:cNvPr>
          <p:cNvSpPr>
            <a:spLocks noGrp="1"/>
          </p:cNvSpPr>
          <p:nvPr>
            <p:ph type="title"/>
          </p:nvPr>
        </p:nvSpPr>
        <p:spPr/>
        <p:txBody>
          <a:bodyPr/>
          <a:lstStyle/>
          <a:p>
            <a:r>
              <a:rPr lang="en-US" dirty="0"/>
              <a:t>Technology openness</a:t>
            </a:r>
          </a:p>
        </p:txBody>
      </p:sp>
      <p:sp>
        <p:nvSpPr>
          <p:cNvPr id="5" name="Text Placeholder 4">
            <a:extLst>
              <a:ext uri="{FF2B5EF4-FFF2-40B4-BE49-F238E27FC236}">
                <a16:creationId xmlns:a16="http://schemas.microsoft.com/office/drawing/2014/main" id="{E57B40C5-A390-4382-82D8-658737761FE5}"/>
              </a:ext>
            </a:extLst>
          </p:cNvPr>
          <p:cNvSpPr>
            <a:spLocks noGrp="1"/>
          </p:cNvSpPr>
          <p:nvPr>
            <p:ph type="body" sz="quarter" idx="13"/>
          </p:nvPr>
        </p:nvSpPr>
        <p:spPr/>
        <p:txBody>
          <a:bodyPr/>
          <a:lstStyle/>
          <a:p>
            <a:r>
              <a:rPr lang="en-US" dirty="0"/>
              <a:t>Looking into alternatives</a:t>
            </a:r>
          </a:p>
        </p:txBody>
      </p:sp>
      <p:pic>
        <p:nvPicPr>
          <p:cNvPr id="6" name="Picture 5">
            <a:extLst>
              <a:ext uri="{FF2B5EF4-FFF2-40B4-BE49-F238E27FC236}">
                <a16:creationId xmlns:a16="http://schemas.microsoft.com/office/drawing/2014/main" id="{C53D09D7-9986-476F-A6BA-105E05A4F5B1}"/>
              </a:ext>
            </a:extLst>
          </p:cNvPr>
          <p:cNvPicPr>
            <a:picLocks noChangeAspect="1"/>
          </p:cNvPicPr>
          <p:nvPr/>
        </p:nvPicPr>
        <p:blipFill>
          <a:blip r:embed="rId2"/>
          <a:stretch>
            <a:fillRect/>
          </a:stretch>
        </p:blipFill>
        <p:spPr>
          <a:xfrm>
            <a:off x="407988" y="4797152"/>
            <a:ext cx="3407918" cy="1582913"/>
          </a:xfrm>
          <a:prstGeom prst="rect">
            <a:avLst/>
          </a:prstGeom>
        </p:spPr>
      </p:pic>
      <p:sp>
        <p:nvSpPr>
          <p:cNvPr id="7" name="TextBox 6">
            <a:extLst>
              <a:ext uri="{FF2B5EF4-FFF2-40B4-BE49-F238E27FC236}">
                <a16:creationId xmlns:a16="http://schemas.microsoft.com/office/drawing/2014/main" id="{2ACDAB50-2CAD-4EA8-B7ED-8F82FE600C04}"/>
              </a:ext>
            </a:extLst>
          </p:cNvPr>
          <p:cNvSpPr txBox="1"/>
          <p:nvPr/>
        </p:nvSpPr>
        <p:spPr>
          <a:xfrm>
            <a:off x="335360" y="3645024"/>
            <a:ext cx="2206053" cy="1077218"/>
          </a:xfrm>
          <a:prstGeom prst="rect">
            <a:avLst/>
          </a:prstGeom>
          <a:noFill/>
        </p:spPr>
        <p:txBody>
          <a:bodyPr wrap="none" rtlCol="0">
            <a:spAutoFit/>
          </a:bodyPr>
          <a:lstStyle/>
          <a:p>
            <a:r>
              <a:rPr lang="en-US" sz="1600" dirty="0"/>
              <a:t>MALTA2:</a:t>
            </a:r>
          </a:p>
          <a:p>
            <a:pPr marL="285750" indent="-285750">
              <a:buFontTx/>
              <a:buChar char="-"/>
            </a:pPr>
            <a:r>
              <a:rPr lang="en-US" sz="1600" dirty="0"/>
              <a:t>128 nm technology</a:t>
            </a:r>
          </a:p>
          <a:p>
            <a:pPr marL="285750" indent="-285750">
              <a:buFontTx/>
              <a:buChar char="-"/>
            </a:pPr>
            <a:r>
              <a:rPr lang="en-US" sz="1600" dirty="0"/>
              <a:t>Pixel detector</a:t>
            </a:r>
          </a:p>
          <a:p>
            <a:pPr marL="285750" indent="-285750">
              <a:buFontTx/>
              <a:buChar char="-"/>
            </a:pPr>
            <a:r>
              <a:rPr lang="en-US" sz="1600" dirty="0"/>
              <a:t>Radiation hard</a:t>
            </a:r>
          </a:p>
        </p:txBody>
      </p:sp>
      <p:pic>
        <p:nvPicPr>
          <p:cNvPr id="8" name="Immagine 4" descr="Immagine che contiene grafico&#10;&#10;Descrizione generata automaticamente">
            <a:extLst>
              <a:ext uri="{FF2B5EF4-FFF2-40B4-BE49-F238E27FC236}">
                <a16:creationId xmlns:a16="http://schemas.microsoft.com/office/drawing/2014/main" id="{B492706F-0BE4-488C-88E1-371C74E5B303}"/>
              </a:ext>
            </a:extLst>
          </p:cNvPr>
          <p:cNvPicPr/>
          <p:nvPr/>
        </p:nvPicPr>
        <p:blipFill>
          <a:blip r:embed="rId3"/>
          <a:srcRect t="6461" r="86" b="-160"/>
          <a:stretch/>
        </p:blipFill>
        <p:spPr>
          <a:xfrm>
            <a:off x="4079776" y="4797151"/>
            <a:ext cx="4032448" cy="1789423"/>
          </a:xfrm>
          <a:prstGeom prst="rect">
            <a:avLst/>
          </a:prstGeom>
          <a:ln w="0">
            <a:noFill/>
          </a:ln>
        </p:spPr>
      </p:pic>
      <p:sp>
        <p:nvSpPr>
          <p:cNvPr id="9" name="TextBox 8">
            <a:extLst>
              <a:ext uri="{FF2B5EF4-FFF2-40B4-BE49-F238E27FC236}">
                <a16:creationId xmlns:a16="http://schemas.microsoft.com/office/drawing/2014/main" id="{97FB5214-669E-441A-9737-28944ACE1FC2}"/>
              </a:ext>
            </a:extLst>
          </p:cNvPr>
          <p:cNvSpPr txBox="1"/>
          <p:nvPr/>
        </p:nvSpPr>
        <p:spPr>
          <a:xfrm>
            <a:off x="4367808" y="3719934"/>
            <a:ext cx="2419252" cy="1077218"/>
          </a:xfrm>
          <a:prstGeom prst="rect">
            <a:avLst/>
          </a:prstGeom>
          <a:noFill/>
        </p:spPr>
        <p:txBody>
          <a:bodyPr wrap="none" rtlCol="0">
            <a:spAutoFit/>
          </a:bodyPr>
          <a:lstStyle/>
          <a:p>
            <a:r>
              <a:rPr lang="en-US" sz="1600" dirty="0"/>
              <a:t>Digital </a:t>
            </a:r>
            <a:r>
              <a:rPr lang="en-US" sz="1600" dirty="0" err="1"/>
              <a:t>SiPM</a:t>
            </a:r>
            <a:endParaRPr lang="en-US" sz="1600" dirty="0"/>
          </a:p>
          <a:p>
            <a:pPr marL="285750" indent="-285750">
              <a:buFontTx/>
              <a:buChar char="-"/>
            </a:pPr>
            <a:r>
              <a:rPr lang="en-US" sz="1600" dirty="0"/>
              <a:t>Monolithic Silicon PM</a:t>
            </a:r>
          </a:p>
          <a:p>
            <a:pPr marL="285750" indent="-285750">
              <a:buFontTx/>
              <a:buChar char="-"/>
            </a:pPr>
            <a:r>
              <a:rPr lang="en-US" sz="1600" dirty="0"/>
              <a:t>Timing</a:t>
            </a:r>
          </a:p>
          <a:p>
            <a:pPr marL="285750" indent="-285750">
              <a:buFontTx/>
              <a:buChar char="-"/>
            </a:pPr>
            <a:endParaRPr lang="en-US" sz="1600" dirty="0" err="1"/>
          </a:p>
        </p:txBody>
      </p:sp>
      <p:pic>
        <p:nvPicPr>
          <p:cNvPr id="10" name="Picture 9">
            <a:extLst>
              <a:ext uri="{FF2B5EF4-FFF2-40B4-BE49-F238E27FC236}">
                <a16:creationId xmlns:a16="http://schemas.microsoft.com/office/drawing/2014/main" id="{7087E37E-967C-4402-9B53-E578B0F3D667}"/>
              </a:ext>
            </a:extLst>
          </p:cNvPr>
          <p:cNvPicPr>
            <a:picLocks noChangeAspect="1"/>
          </p:cNvPicPr>
          <p:nvPr/>
        </p:nvPicPr>
        <p:blipFill>
          <a:blip r:embed="rId4"/>
          <a:stretch>
            <a:fillRect/>
          </a:stretch>
        </p:blipFill>
        <p:spPr>
          <a:xfrm>
            <a:off x="8503390" y="4869096"/>
            <a:ext cx="3280622" cy="1537791"/>
          </a:xfrm>
          <a:prstGeom prst="rect">
            <a:avLst/>
          </a:prstGeom>
        </p:spPr>
      </p:pic>
      <p:sp>
        <p:nvSpPr>
          <p:cNvPr id="11" name="TextBox 10">
            <a:extLst>
              <a:ext uri="{FF2B5EF4-FFF2-40B4-BE49-F238E27FC236}">
                <a16:creationId xmlns:a16="http://schemas.microsoft.com/office/drawing/2014/main" id="{497A1948-9F05-46CA-B27E-971D54BFE383}"/>
              </a:ext>
            </a:extLst>
          </p:cNvPr>
          <p:cNvSpPr txBox="1"/>
          <p:nvPr/>
        </p:nvSpPr>
        <p:spPr>
          <a:xfrm>
            <a:off x="8503390" y="3750131"/>
            <a:ext cx="3332964" cy="830997"/>
          </a:xfrm>
          <a:prstGeom prst="rect">
            <a:avLst/>
          </a:prstGeom>
          <a:noFill/>
        </p:spPr>
        <p:txBody>
          <a:bodyPr wrap="none" rtlCol="0">
            <a:spAutoFit/>
          </a:bodyPr>
          <a:lstStyle/>
          <a:p>
            <a:r>
              <a:rPr lang="en-US" sz="1600" dirty="0"/>
              <a:t>ELAD sensor</a:t>
            </a:r>
          </a:p>
          <a:p>
            <a:pPr marL="285750" indent="-285750">
              <a:buFontTx/>
              <a:buChar char="-"/>
            </a:pPr>
            <a:r>
              <a:rPr lang="en-US" sz="1600" dirty="0"/>
              <a:t>Breaking the pixel-size problem</a:t>
            </a:r>
          </a:p>
          <a:p>
            <a:pPr marL="285750" indent="-285750">
              <a:buFontTx/>
              <a:buChar char="-"/>
            </a:pPr>
            <a:r>
              <a:rPr lang="en-US" sz="1600" dirty="0"/>
              <a:t>Conceptual development</a:t>
            </a:r>
          </a:p>
        </p:txBody>
      </p:sp>
      <p:grpSp>
        <p:nvGrpSpPr>
          <p:cNvPr id="12" name="Group 1">
            <a:extLst>
              <a:ext uri="{FF2B5EF4-FFF2-40B4-BE49-F238E27FC236}">
                <a16:creationId xmlns:a16="http://schemas.microsoft.com/office/drawing/2014/main" id="{5D22DB86-D51F-4437-90F7-5421B2E5AFC1}"/>
              </a:ext>
            </a:extLst>
          </p:cNvPr>
          <p:cNvGrpSpPr/>
          <p:nvPr/>
        </p:nvGrpSpPr>
        <p:grpSpPr>
          <a:xfrm>
            <a:off x="8976320" y="1161918"/>
            <a:ext cx="2644010" cy="1979050"/>
            <a:chOff x="6649200" y="3298320"/>
            <a:chExt cx="4169880" cy="3081960"/>
          </a:xfrm>
        </p:grpSpPr>
        <p:pic>
          <p:nvPicPr>
            <p:cNvPr id="13" name="low_dose_implant_strip_design.png 3" descr="low_dose_implant_strip_design.png">
              <a:extLst>
                <a:ext uri="{FF2B5EF4-FFF2-40B4-BE49-F238E27FC236}">
                  <a16:creationId xmlns:a16="http://schemas.microsoft.com/office/drawing/2014/main" id="{07BFCEEB-EC96-411F-B66A-99B2FF62A00B}"/>
                </a:ext>
              </a:extLst>
            </p:cNvPr>
            <p:cNvPicPr/>
            <p:nvPr/>
          </p:nvPicPr>
          <p:blipFill>
            <a:blip r:embed="rId5"/>
            <a:srcRect r="26067"/>
            <a:stretch/>
          </p:blipFill>
          <p:spPr>
            <a:xfrm>
              <a:off x="6649200" y="3298320"/>
              <a:ext cx="4169880" cy="2619720"/>
            </a:xfrm>
            <a:prstGeom prst="rect">
              <a:avLst/>
            </a:prstGeom>
            <a:ln w="12700">
              <a:noFill/>
            </a:ln>
          </p:spPr>
        </p:pic>
        <p:sp>
          <p:nvSpPr>
            <p:cNvPr id="14" name="Title 2">
              <a:extLst>
                <a:ext uri="{FF2B5EF4-FFF2-40B4-BE49-F238E27FC236}">
                  <a16:creationId xmlns:a16="http://schemas.microsoft.com/office/drawing/2014/main" id="{55EBE52D-517B-4E17-B95A-CCEB12E199BB}"/>
                </a:ext>
              </a:extLst>
            </p:cNvPr>
            <p:cNvSpPr/>
            <p:nvPr/>
          </p:nvSpPr>
          <p:spPr>
            <a:xfrm>
              <a:off x="6649200" y="6022440"/>
              <a:ext cx="4169880" cy="357840"/>
            </a:xfrm>
            <a:prstGeom prst="roundRect">
              <a:avLst>
                <a:gd name="adj" fmla="val 0"/>
              </a:avLst>
            </a:prstGeom>
            <a:noFill/>
            <a:ln w="12700">
              <a:noFill/>
            </a:ln>
          </p:spPr>
          <p:style>
            <a:lnRef idx="0">
              <a:scrgbClr r="0" g="0" b="0"/>
            </a:lnRef>
            <a:fillRef idx="0">
              <a:scrgbClr r="0" g="0" b="0"/>
            </a:fillRef>
            <a:effectRef idx="0">
              <a:scrgbClr r="0" g="0" b="0"/>
            </a:effectRef>
            <a:fontRef idx="minor"/>
          </p:style>
          <p:txBody>
            <a:bodyPr lIns="50760" tIns="50760" rIns="50760" bIns="50760" numCol="1" spcCol="0" anchor="t">
              <a:noAutofit/>
            </a:bodyPr>
            <a:lstStyle/>
            <a:p>
              <a:pPr algn="ctr">
                <a:lnSpc>
                  <a:spcPct val="100000"/>
                </a:lnSpc>
                <a:tabLst>
                  <a:tab pos="0" algn="l"/>
                </a:tabLst>
              </a:pPr>
              <a:r>
                <a:rPr lang="en-US" sz="1200" b="0" strike="noStrike" spc="-1" dirty="0">
                  <a:solidFill>
                    <a:schemeClr val="accent2">
                      <a:lumOff val="12740"/>
                    </a:schemeClr>
                  </a:solidFill>
                  <a:latin typeface="Arial"/>
                  <a:ea typeface="Arial"/>
                </a:rPr>
                <a:t>Low dose implant strip design </a:t>
              </a:r>
              <a:endParaRPr lang="en-US" sz="1200" b="0" strike="noStrike" spc="-1" dirty="0">
                <a:solidFill>
                  <a:srgbClr val="000000"/>
                </a:solidFill>
                <a:latin typeface="Arial"/>
              </a:endParaRPr>
            </a:p>
          </p:txBody>
        </p:sp>
      </p:grpSp>
      <p:sp>
        <p:nvSpPr>
          <p:cNvPr id="15" name="TextBox 14">
            <a:extLst>
              <a:ext uri="{FF2B5EF4-FFF2-40B4-BE49-F238E27FC236}">
                <a16:creationId xmlns:a16="http://schemas.microsoft.com/office/drawing/2014/main" id="{A284AC55-15C6-4A7B-8827-EFAD1F1E4190}"/>
              </a:ext>
            </a:extLst>
          </p:cNvPr>
          <p:cNvSpPr txBox="1"/>
          <p:nvPr/>
        </p:nvSpPr>
        <p:spPr>
          <a:xfrm>
            <a:off x="7176120" y="1685186"/>
            <a:ext cx="1941557" cy="1077218"/>
          </a:xfrm>
          <a:prstGeom prst="rect">
            <a:avLst/>
          </a:prstGeom>
          <a:noFill/>
        </p:spPr>
        <p:txBody>
          <a:bodyPr wrap="none" rtlCol="0">
            <a:spAutoFit/>
          </a:bodyPr>
          <a:lstStyle/>
          <a:p>
            <a:r>
              <a:rPr lang="en-US" sz="1600" dirty="0"/>
              <a:t>Passive CMOS</a:t>
            </a:r>
          </a:p>
          <a:p>
            <a:r>
              <a:rPr lang="en-US" sz="1600" dirty="0"/>
              <a:t>strips</a:t>
            </a:r>
          </a:p>
          <a:p>
            <a:pPr marL="285750" indent="-285750">
              <a:buFontTx/>
              <a:buChar char="-"/>
            </a:pPr>
            <a:r>
              <a:rPr lang="en-US" sz="1600" dirty="0"/>
              <a:t>“simple” design</a:t>
            </a:r>
          </a:p>
          <a:p>
            <a:pPr marL="285750" indent="-285750">
              <a:buFontTx/>
              <a:buChar char="-"/>
            </a:pPr>
            <a:r>
              <a:rPr lang="en-US" sz="1600" dirty="0"/>
              <a:t>Low local power</a:t>
            </a:r>
          </a:p>
        </p:txBody>
      </p:sp>
      <p:sp>
        <p:nvSpPr>
          <p:cNvPr id="16" name="TextBox 15">
            <a:extLst>
              <a:ext uri="{FF2B5EF4-FFF2-40B4-BE49-F238E27FC236}">
                <a16:creationId xmlns:a16="http://schemas.microsoft.com/office/drawing/2014/main" id="{CEFC0419-21F1-4FC5-A9C8-47DAB1DBC029}"/>
              </a:ext>
            </a:extLst>
          </p:cNvPr>
          <p:cNvSpPr txBox="1"/>
          <p:nvPr/>
        </p:nvSpPr>
        <p:spPr>
          <a:xfrm>
            <a:off x="442174" y="1470440"/>
            <a:ext cx="3812262" cy="156966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none" rtlCol="0">
            <a:spAutoFit/>
          </a:bodyPr>
          <a:lstStyle/>
          <a:p>
            <a:r>
              <a:rPr lang="en-US" sz="1600" dirty="0"/>
              <a:t>Explore several alternative technologies</a:t>
            </a:r>
          </a:p>
          <a:p>
            <a:pPr marL="285750" indent="-285750">
              <a:buFont typeface="Arial" panose="020B0604020202020204" pitchFamily="34" charset="0"/>
              <a:buChar char="•"/>
            </a:pPr>
            <a:r>
              <a:rPr lang="en-US" sz="1600" dirty="0"/>
              <a:t>Geared towards specific applications</a:t>
            </a:r>
          </a:p>
          <a:p>
            <a:pPr marL="285750" indent="-285750">
              <a:buFont typeface="Arial" panose="020B0604020202020204" pitchFamily="34" charset="0"/>
              <a:buChar char="•"/>
            </a:pPr>
            <a:r>
              <a:rPr lang="en-US" sz="1600" dirty="0"/>
              <a:t>Explore new concepts</a:t>
            </a:r>
          </a:p>
          <a:p>
            <a:pPr marL="285750" indent="-285750">
              <a:buFont typeface="Arial" panose="020B0604020202020204" pitchFamily="34" charset="0"/>
              <a:buChar char="•"/>
            </a:pPr>
            <a:r>
              <a:rPr lang="en-US" sz="1600" dirty="0"/>
              <a:t>Remain technology open</a:t>
            </a:r>
          </a:p>
          <a:p>
            <a:pPr marL="285750" indent="-285750">
              <a:buFont typeface="Arial" panose="020B0604020202020204" pitchFamily="34" charset="0"/>
              <a:buChar char="•"/>
            </a:pPr>
            <a:r>
              <a:rPr lang="en-US" sz="1600" dirty="0"/>
              <a:t>List is not complete</a:t>
            </a:r>
          </a:p>
          <a:p>
            <a:pPr marL="285750" indent="-285750">
              <a:buFont typeface="Arial" panose="020B0604020202020204" pitchFamily="34" charset="0"/>
              <a:buChar char="•"/>
            </a:pPr>
            <a:endParaRPr lang="en-US" sz="1600" dirty="0"/>
          </a:p>
        </p:txBody>
      </p:sp>
      <p:sp>
        <p:nvSpPr>
          <p:cNvPr id="2" name="Footer Placeholder 1">
            <a:extLst>
              <a:ext uri="{FF2B5EF4-FFF2-40B4-BE49-F238E27FC236}">
                <a16:creationId xmlns:a16="http://schemas.microsoft.com/office/drawing/2014/main" id="{48862D49-B3ED-4EED-8D2C-A077461FC31A}"/>
              </a:ext>
            </a:extLst>
          </p:cNvPr>
          <p:cNvSpPr>
            <a:spLocks noGrp="1"/>
          </p:cNvSpPr>
          <p:nvPr>
            <p:ph type="ftr" sz="quarter" idx="11"/>
          </p:nvPr>
        </p:nvSpPr>
        <p:spPr/>
        <p:txBody>
          <a:bodyPr/>
          <a:lstStyle/>
          <a:p>
            <a:pPr algn="ctr"/>
            <a:r>
              <a:rPr lang="en-US" noProof="0" dirty="0"/>
              <a:t>First PIER detector workshop</a:t>
            </a:r>
          </a:p>
        </p:txBody>
      </p:sp>
    </p:spTree>
    <p:extLst>
      <p:ext uri="{BB962C8B-B14F-4D97-AF65-F5344CB8AC3E}">
        <p14:creationId xmlns:p14="http://schemas.microsoft.com/office/powerpoint/2010/main" val="1180266817"/>
      </p:ext>
    </p:extLst>
  </p:cSld>
  <p:clrMapOvr>
    <a:masterClrMapping/>
  </p:clrMapOvr>
</p:sld>
</file>

<file path=ppt/theme/theme1.xml><?xml version="1.0" encoding="utf-8"?>
<a:theme xmlns:a="http://schemas.openxmlformats.org/drawingml/2006/main" name="DESY">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_2022.pptx [Read-Only]" id="{17A8208E-8AC2-49F6-A299-5D5892629ACC}" vid="{C6AE39CE-3DD6-487D-B506-6F0510B73E6B}"/>
    </a:ext>
  </a:extLst>
</a:theme>
</file>

<file path=ppt/theme/theme2.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1701</Words>
  <Application>Microsoft Office PowerPoint</Application>
  <PresentationFormat>Widescreen</PresentationFormat>
  <Paragraphs>330</Paragraphs>
  <Slides>23</Slides>
  <Notes>0</Notes>
  <HiddenSlides>7</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游ゴシック</vt:lpstr>
      <vt:lpstr>Arial</vt:lpstr>
      <vt:lpstr>Avenir Next LT Pro</vt:lpstr>
      <vt:lpstr>Calibri</vt:lpstr>
      <vt:lpstr>Calibri Light</vt:lpstr>
      <vt:lpstr>Courier New</vt:lpstr>
      <vt:lpstr>DejaVu Sans</vt:lpstr>
      <vt:lpstr>DIN Alternate Bold</vt:lpstr>
      <vt:lpstr>DIN Condensed Bold</vt:lpstr>
      <vt:lpstr>Helvetica</vt:lpstr>
      <vt:lpstr>Roboto Black</vt:lpstr>
      <vt:lpstr>Times New Roman</vt:lpstr>
      <vt:lpstr>Wingdings</vt:lpstr>
      <vt:lpstr>DESY</vt:lpstr>
      <vt:lpstr>Detector Development  Particle Physics at DESY</vt:lpstr>
      <vt:lpstr>Detectors and Particle Physics</vt:lpstr>
      <vt:lpstr>Detector R&amp;D at DESY FH</vt:lpstr>
      <vt:lpstr>Detector R&amp;D at DESY FH</vt:lpstr>
      <vt:lpstr>What is required</vt:lpstr>
      <vt:lpstr>Particle Physics at DESY</vt:lpstr>
      <vt:lpstr>Particle Physics at DESY</vt:lpstr>
      <vt:lpstr>Pixel detector of the next generation</vt:lpstr>
      <vt:lpstr>Technology openness</vt:lpstr>
      <vt:lpstr>Granular Calorimeter</vt:lpstr>
      <vt:lpstr>Quantum Detectors</vt:lpstr>
      <vt:lpstr>Infrastructures</vt:lpstr>
      <vt:lpstr>Software</vt:lpstr>
      <vt:lpstr>The Detector Platform</vt:lpstr>
      <vt:lpstr>Detectors at DESY FH</vt:lpstr>
      <vt:lpstr>PowerPoint Presentation</vt:lpstr>
      <vt:lpstr>Test beam instrumentation</vt:lpstr>
      <vt:lpstr>The Detector Platform</vt:lpstr>
      <vt:lpstr>FH Detector Platform</vt:lpstr>
      <vt:lpstr>Detector Platform</vt:lpstr>
      <vt:lpstr>Detector Platform</vt:lpstr>
      <vt:lpstr>Detectors at DESY FH</vt:lpstr>
      <vt:lpstr>A Silicon Strategy in the 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Ruth Magdalena Jacobs</dc:creator>
  <cp:lastModifiedBy>Behnke, Ties</cp:lastModifiedBy>
  <cp:revision>127</cp:revision>
  <dcterms:created xsi:type="dcterms:W3CDTF">2022-12-19T08:26:09Z</dcterms:created>
  <dcterms:modified xsi:type="dcterms:W3CDTF">2023-05-31T22:07:49Z</dcterms:modified>
</cp:coreProperties>
</file>