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804" r:id="rId2"/>
    <p:sldId id="805" r:id="rId3"/>
    <p:sldId id="813" r:id="rId4"/>
    <p:sldId id="835" r:id="rId5"/>
    <p:sldId id="814" r:id="rId6"/>
    <p:sldId id="839" r:id="rId7"/>
    <p:sldId id="830" r:id="rId8"/>
    <p:sldId id="837" r:id="rId9"/>
    <p:sldId id="838" r:id="rId10"/>
    <p:sldId id="836" r:id="rId11"/>
  </p:sldIdLst>
  <p:sldSz cx="9144000" cy="6858000" type="screen4x3"/>
  <p:notesSz cx="6662738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59F06C74-AB1A-49F6-BF64-B06ED9B9E2A2}">
          <p14:sldIdLst>
            <p14:sldId id="804"/>
            <p14:sldId id="805"/>
            <p14:sldId id="813"/>
            <p14:sldId id="835"/>
            <p14:sldId id="814"/>
            <p14:sldId id="839"/>
            <p14:sldId id="830"/>
            <p14:sldId id="837"/>
            <p14:sldId id="838"/>
            <p14:sldId id="836"/>
          </p14:sldIdLst>
        </p14:section>
        <p14:section name="Additional Slides" id="{09E8BEF4-9CE1-4520-A9B6-0134F0EA6D9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954">
          <p15:clr>
            <a:srgbClr val="A4A3A4"/>
          </p15:clr>
        </p15:guide>
        <p15:guide id="2" orient="horz" pos="527">
          <p15:clr>
            <a:srgbClr val="A4A3A4"/>
          </p15:clr>
        </p15:guide>
        <p15:guide id="3" orient="horz" pos="2969">
          <p15:clr>
            <a:srgbClr val="A4A3A4"/>
          </p15:clr>
        </p15:guide>
        <p15:guide id="4" pos="5649">
          <p15:clr>
            <a:srgbClr val="A4A3A4"/>
          </p15:clr>
        </p15:guide>
        <p15:guide id="5" pos="1551">
          <p15:clr>
            <a:srgbClr val="A4A3A4"/>
          </p15:clr>
        </p15:guide>
        <p15:guide id="6" pos="3356" userDrawn="1">
          <p15:clr>
            <a:srgbClr val="A4A3A4"/>
          </p15:clr>
        </p15:guide>
        <p15:guide id="7" pos="2857" userDrawn="1">
          <p15:clr>
            <a:srgbClr val="A4A3A4"/>
          </p15:clr>
        </p15:guide>
        <p15:guide id="8" pos="178">
          <p15:clr>
            <a:srgbClr val="A4A3A4"/>
          </p15:clr>
        </p15:guide>
        <p15:guide id="9" pos="4299">
          <p15:clr>
            <a:srgbClr val="A4A3A4"/>
          </p15:clr>
        </p15:guide>
        <p15:guide id="10" pos="3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3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schmann, Galina" initials="GB" lastIdx="26" clrIdx="0"/>
  <p:cmAuthor id="1" name="Daniela Pfannkuche" initials="DP" lastIdx="3" clrIdx="1"/>
  <p:cmAuthor id="2" name="Arnold-Vargen, Maren" initials="MAV" lastIdx="9" clrIdx="2"/>
  <p:cmAuthor id="3" name="Siemssen, Mirko" initials="MS" lastIdx="7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E4FF"/>
    <a:srgbClr val="EFFAFF"/>
    <a:srgbClr val="2DBEFF"/>
    <a:srgbClr val="EE0000"/>
    <a:srgbClr val="D1F1FF"/>
    <a:srgbClr val="FFB3B3"/>
    <a:srgbClr val="B9A4A4"/>
    <a:srgbClr val="FFD5D5"/>
    <a:srgbClr val="0DB4FF"/>
    <a:srgbClr val="6A71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55" autoAdjust="0"/>
    <p:restoredTop sz="95143" autoAdjust="0"/>
  </p:normalViewPr>
  <p:slideViewPr>
    <p:cSldViewPr snapToGrid="0" snapToObjects="1">
      <p:cViewPr varScale="1">
        <p:scale>
          <a:sx n="82" d="100"/>
          <a:sy n="82" d="100"/>
        </p:scale>
        <p:origin x="1704" y="72"/>
      </p:cViewPr>
      <p:guideLst>
        <p:guide orient="horz" pos="3954"/>
        <p:guide orient="horz" pos="527"/>
        <p:guide orient="horz" pos="2969"/>
        <p:guide pos="5649"/>
        <p:guide pos="1551"/>
        <p:guide pos="3356"/>
        <p:guide pos="2857"/>
        <p:guide pos="178"/>
        <p:guide pos="4299"/>
        <p:guide pos="3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3298" y="67"/>
      </p:cViewPr>
      <p:guideLst>
        <p:guide orient="horz" pos="2141"/>
        <p:guide pos="3131"/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B54A0A-CE92-4332-8E66-871E5A26BD2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5847C81-2AE5-4E85-98BF-B420DBD084DD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sz="1200" b="1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PIER</a:t>
          </a:r>
        </a:p>
        <a:p>
          <a:r>
            <a:rPr lang="en-GB" sz="1200" b="1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 Research and Competence Areas</a:t>
          </a:r>
        </a:p>
      </dgm:t>
    </dgm:pt>
    <dgm:pt modelId="{19ACD6E2-4D21-4FAF-A6DA-F3944FAD0D8E}" type="parTrans" cxnId="{2A36567D-5B6A-412A-AD9D-3A5BA120EB20}">
      <dgm:prSet/>
      <dgm:spPr/>
      <dgm:t>
        <a:bodyPr/>
        <a:lstStyle/>
        <a:p>
          <a:endParaRPr lang="en-GB"/>
        </a:p>
      </dgm:t>
    </dgm:pt>
    <dgm:pt modelId="{776E2F7D-637B-490C-A825-835BB50C885F}" type="sibTrans" cxnId="{2A36567D-5B6A-412A-AD9D-3A5BA120EB20}">
      <dgm:prSet/>
      <dgm:spPr/>
      <dgm:t>
        <a:bodyPr/>
        <a:lstStyle/>
        <a:p>
          <a:endParaRPr lang="en-GB"/>
        </a:p>
      </dgm:t>
    </dgm:pt>
    <dgm:pt modelId="{8B12224D-CFF8-4493-8F9F-CF896D9E4522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1050" b="1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Particle and </a:t>
          </a:r>
          <a:r>
            <a:rPr lang="en-GB" sz="1050" b="1" dirty="0" err="1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astroparticle</a:t>
          </a:r>
          <a:r>
            <a:rPr lang="en-GB" sz="1050" b="1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 physics</a:t>
          </a:r>
        </a:p>
      </dgm:t>
    </dgm:pt>
    <dgm:pt modelId="{EF2E9878-12EF-4F32-AF04-68A068A71D47}" type="parTrans" cxnId="{CE678E26-FAA5-4FA9-AE13-7CB5A65CAA41}">
      <dgm:prSet/>
      <dgm:spPr/>
      <dgm:t>
        <a:bodyPr/>
        <a:lstStyle/>
        <a:p>
          <a:endParaRPr lang="en-GB"/>
        </a:p>
      </dgm:t>
    </dgm:pt>
    <dgm:pt modelId="{81E72BE9-462B-4A60-ADAF-DC95BE7E6AB7}" type="sibTrans" cxnId="{CE678E26-FAA5-4FA9-AE13-7CB5A65CAA41}">
      <dgm:prSet/>
      <dgm:spPr/>
      <dgm:t>
        <a:bodyPr/>
        <a:lstStyle/>
        <a:p>
          <a:endParaRPr lang="en-GB"/>
        </a:p>
      </dgm:t>
    </dgm:pt>
    <dgm:pt modelId="{8F9CEAE4-7283-45B9-A30F-6DFA49C56B93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1050" b="1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Nanoscience</a:t>
          </a:r>
        </a:p>
      </dgm:t>
    </dgm:pt>
    <dgm:pt modelId="{BC3DFCCB-830F-4420-81D1-63B80A4BEE0E}" type="parTrans" cxnId="{934D4215-1671-4079-A515-13AC65057268}">
      <dgm:prSet/>
      <dgm:spPr/>
      <dgm:t>
        <a:bodyPr/>
        <a:lstStyle/>
        <a:p>
          <a:endParaRPr lang="en-GB"/>
        </a:p>
      </dgm:t>
    </dgm:pt>
    <dgm:pt modelId="{EF0AD578-1FB6-45D9-9EE2-4482F7D8319B}" type="sibTrans" cxnId="{934D4215-1671-4079-A515-13AC65057268}">
      <dgm:prSet/>
      <dgm:spPr/>
      <dgm:t>
        <a:bodyPr/>
        <a:lstStyle/>
        <a:p>
          <a:endParaRPr lang="en-GB"/>
        </a:p>
      </dgm:t>
    </dgm:pt>
    <dgm:pt modelId="{8F6CC386-E263-43FA-A4F2-86D99973950B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1050" b="1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Photon science</a:t>
          </a:r>
        </a:p>
      </dgm:t>
    </dgm:pt>
    <dgm:pt modelId="{35C93F8A-458E-4269-9599-8955C8233003}" type="parTrans" cxnId="{0CA3E263-2589-4DE3-A3FD-883E736DC899}">
      <dgm:prSet/>
      <dgm:spPr/>
      <dgm:t>
        <a:bodyPr/>
        <a:lstStyle/>
        <a:p>
          <a:endParaRPr lang="en-GB"/>
        </a:p>
      </dgm:t>
    </dgm:pt>
    <dgm:pt modelId="{1F0143C2-2EFC-4274-BA2F-D17ED45E3DA7}" type="sibTrans" cxnId="{0CA3E263-2589-4DE3-A3FD-883E736DC899}">
      <dgm:prSet/>
      <dgm:spPr/>
      <dgm:t>
        <a:bodyPr/>
        <a:lstStyle/>
        <a:p>
          <a:endParaRPr lang="en-GB"/>
        </a:p>
      </dgm:t>
    </dgm:pt>
    <dgm:pt modelId="{688BA696-6414-44BA-ABFA-310FADAD5DA4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1050" b="1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Infection and structural biology</a:t>
          </a:r>
        </a:p>
      </dgm:t>
    </dgm:pt>
    <dgm:pt modelId="{0A1E7570-D72A-4256-9A80-6561A9E812FC}" type="parTrans" cxnId="{5717913F-7EE8-4DDE-BA15-BC0C819F90A8}">
      <dgm:prSet/>
      <dgm:spPr/>
      <dgm:t>
        <a:bodyPr/>
        <a:lstStyle/>
        <a:p>
          <a:endParaRPr lang="en-GB"/>
        </a:p>
      </dgm:t>
    </dgm:pt>
    <dgm:pt modelId="{8420DD99-C988-4B8E-81BB-7068926290DE}" type="sibTrans" cxnId="{5717913F-7EE8-4DDE-BA15-BC0C819F90A8}">
      <dgm:prSet/>
      <dgm:spPr/>
      <dgm:t>
        <a:bodyPr/>
        <a:lstStyle/>
        <a:p>
          <a:endParaRPr lang="en-GB"/>
        </a:p>
      </dgm:t>
    </dgm:pt>
    <dgm:pt modelId="{A07AF1ED-164C-496C-B598-D6AAC1CA6556}">
      <dgm:prSet custT="1"/>
      <dgm:spPr>
        <a:solidFill>
          <a:srgbClr val="FF0000"/>
        </a:solidFill>
      </dgm:spPr>
      <dgm:t>
        <a:bodyPr/>
        <a:lstStyle/>
        <a:p>
          <a:r>
            <a:rPr lang="en-GB" sz="1050" b="1" spc="-40" baseline="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Accelerator research</a:t>
          </a:r>
          <a:endParaRPr lang="en-GB" sz="1050" b="1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gm:t>
    </dgm:pt>
    <dgm:pt modelId="{94853D1E-FB3D-4613-BB76-2F005E7A4B71}" type="parTrans" cxnId="{05A4D3AF-B4C2-426B-8F9D-3A4CA9A8B55D}">
      <dgm:prSet/>
      <dgm:spPr>
        <a:ln>
          <a:solidFill>
            <a:srgbClr val="FF0000"/>
          </a:solidFill>
        </a:ln>
      </dgm:spPr>
      <dgm:t>
        <a:bodyPr/>
        <a:lstStyle/>
        <a:p>
          <a:endParaRPr lang="en-GB"/>
        </a:p>
      </dgm:t>
    </dgm:pt>
    <dgm:pt modelId="{81B06FD0-44D4-4DBC-81EE-AD3F8D99BB0B}" type="sibTrans" cxnId="{05A4D3AF-B4C2-426B-8F9D-3A4CA9A8B55D}">
      <dgm:prSet/>
      <dgm:spPr/>
      <dgm:t>
        <a:bodyPr/>
        <a:lstStyle/>
        <a:p>
          <a:endParaRPr lang="en-GB"/>
        </a:p>
      </dgm:t>
    </dgm:pt>
    <dgm:pt modelId="{C64BE36D-D1F5-4B1D-B2D7-2EDD13832006}">
      <dgm:prSet custT="1"/>
      <dgm:spPr>
        <a:solidFill>
          <a:srgbClr val="FF0000"/>
        </a:solidFill>
      </dgm:spPr>
      <dgm:t>
        <a:bodyPr/>
        <a:lstStyle/>
        <a:p>
          <a:r>
            <a:rPr lang="en-GB" sz="1050" b="1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Theoretical physics</a:t>
          </a:r>
        </a:p>
      </dgm:t>
    </dgm:pt>
    <dgm:pt modelId="{6578C5DA-9E65-45A7-B26B-5E8ABCA1ABC2}" type="parTrans" cxnId="{7443C4C1-E144-4B84-8807-9AB0BA1BE999}">
      <dgm:prSet/>
      <dgm:spPr>
        <a:ln>
          <a:solidFill>
            <a:srgbClr val="FF0000"/>
          </a:solidFill>
        </a:ln>
      </dgm:spPr>
      <dgm:t>
        <a:bodyPr/>
        <a:lstStyle/>
        <a:p>
          <a:endParaRPr lang="en-GB"/>
        </a:p>
      </dgm:t>
    </dgm:pt>
    <dgm:pt modelId="{0C150622-119B-43B5-9D30-3244B35EE7B7}" type="sibTrans" cxnId="{7443C4C1-E144-4B84-8807-9AB0BA1BE999}">
      <dgm:prSet/>
      <dgm:spPr/>
      <dgm:t>
        <a:bodyPr/>
        <a:lstStyle/>
        <a:p>
          <a:endParaRPr lang="en-GB"/>
        </a:p>
      </dgm:t>
    </dgm:pt>
    <dgm:pt modelId="{A6CAB571-BE99-4FAE-BCB7-8B1A94B2FD4C}" type="pres">
      <dgm:prSet presAssocID="{DDB54A0A-CE92-4332-8E66-871E5A26BD2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D262E55-4BF8-41EA-AF84-0A4EDBB55329}" type="pres">
      <dgm:prSet presAssocID="{05847C81-2AE5-4E85-98BF-B420DBD084DD}" presName="centerShape" presStyleLbl="node0" presStyleIdx="0" presStyleCnt="1" custScaleX="120113" custScaleY="116897"/>
      <dgm:spPr/>
    </dgm:pt>
    <dgm:pt modelId="{3DD3E5C6-05D9-459E-9E39-FB93440E5A97}" type="pres">
      <dgm:prSet presAssocID="{EF2E9878-12EF-4F32-AF04-68A068A71D47}" presName="Name9" presStyleLbl="parChTrans1D2" presStyleIdx="0" presStyleCnt="6"/>
      <dgm:spPr/>
    </dgm:pt>
    <dgm:pt modelId="{93517BB9-362E-4273-939F-148C30C07822}" type="pres">
      <dgm:prSet presAssocID="{EF2E9878-12EF-4F32-AF04-68A068A71D47}" presName="connTx" presStyleLbl="parChTrans1D2" presStyleIdx="0" presStyleCnt="6"/>
      <dgm:spPr/>
    </dgm:pt>
    <dgm:pt modelId="{3109B77E-B315-4E1E-BBFE-E645E4052CDA}" type="pres">
      <dgm:prSet presAssocID="{8B12224D-CFF8-4493-8F9F-CF896D9E4522}" presName="node" presStyleLbl="node1" presStyleIdx="0" presStyleCnt="6" custScaleX="105895" custScaleY="105895" custRadScaleRad="104101" custRadScaleInc="-2638">
        <dgm:presLayoutVars>
          <dgm:bulletEnabled val="1"/>
        </dgm:presLayoutVars>
      </dgm:prSet>
      <dgm:spPr/>
    </dgm:pt>
    <dgm:pt modelId="{096FD753-50F3-43CA-9FA6-515B5AE3616F}" type="pres">
      <dgm:prSet presAssocID="{BC3DFCCB-830F-4420-81D1-63B80A4BEE0E}" presName="Name9" presStyleLbl="parChTrans1D2" presStyleIdx="1" presStyleCnt="6"/>
      <dgm:spPr/>
    </dgm:pt>
    <dgm:pt modelId="{EBC22B9A-0F41-4A35-AD13-F97124602C1F}" type="pres">
      <dgm:prSet presAssocID="{BC3DFCCB-830F-4420-81D1-63B80A4BEE0E}" presName="connTx" presStyleLbl="parChTrans1D2" presStyleIdx="1" presStyleCnt="6"/>
      <dgm:spPr/>
    </dgm:pt>
    <dgm:pt modelId="{07120E0F-65B8-44DA-B959-2CD9E1E0CF31}" type="pres">
      <dgm:prSet presAssocID="{8F9CEAE4-7283-45B9-A30F-6DFA49C56B93}" presName="node" presStyleLbl="node1" presStyleIdx="1" presStyleCnt="6" custScaleX="105969" custScaleY="105895" custRadScaleRad="110782" custRadScaleInc="-1708">
        <dgm:presLayoutVars>
          <dgm:bulletEnabled val="1"/>
        </dgm:presLayoutVars>
      </dgm:prSet>
      <dgm:spPr/>
    </dgm:pt>
    <dgm:pt modelId="{132FD028-812F-420F-9B3C-C5646E800B86}" type="pres">
      <dgm:prSet presAssocID="{35C93F8A-458E-4269-9599-8955C8233003}" presName="Name9" presStyleLbl="parChTrans1D2" presStyleIdx="2" presStyleCnt="6"/>
      <dgm:spPr/>
    </dgm:pt>
    <dgm:pt modelId="{0D92D6CE-9633-459A-8F0D-186CBEDED952}" type="pres">
      <dgm:prSet presAssocID="{35C93F8A-458E-4269-9599-8955C8233003}" presName="connTx" presStyleLbl="parChTrans1D2" presStyleIdx="2" presStyleCnt="6"/>
      <dgm:spPr/>
    </dgm:pt>
    <dgm:pt modelId="{B4A55A1D-72FF-491E-B313-6A2A57C22B3A}" type="pres">
      <dgm:prSet presAssocID="{8F6CC386-E263-43FA-A4F2-86D99973950B}" presName="node" presStyleLbl="node1" presStyleIdx="2" presStyleCnt="6" custScaleX="105969" custScaleY="105895" custRadScaleRad="106276" custRadScaleInc="-11051">
        <dgm:presLayoutVars>
          <dgm:bulletEnabled val="1"/>
        </dgm:presLayoutVars>
      </dgm:prSet>
      <dgm:spPr/>
    </dgm:pt>
    <dgm:pt modelId="{9811803C-908C-40F0-888F-5BF78BDE64EC}" type="pres">
      <dgm:prSet presAssocID="{0A1E7570-D72A-4256-9A80-6561A9E812FC}" presName="Name9" presStyleLbl="parChTrans1D2" presStyleIdx="3" presStyleCnt="6"/>
      <dgm:spPr/>
    </dgm:pt>
    <dgm:pt modelId="{1D17A245-A11F-41AC-B6D6-B1CB0E89EF7C}" type="pres">
      <dgm:prSet presAssocID="{0A1E7570-D72A-4256-9A80-6561A9E812FC}" presName="connTx" presStyleLbl="parChTrans1D2" presStyleIdx="3" presStyleCnt="6"/>
      <dgm:spPr/>
    </dgm:pt>
    <dgm:pt modelId="{9DA7C3FA-38FB-4995-A8A0-533DDB2B4713}" type="pres">
      <dgm:prSet presAssocID="{688BA696-6414-44BA-ABFA-310FADAD5DA4}" presName="node" presStyleLbl="node1" presStyleIdx="3" presStyleCnt="6" custScaleX="105969" custScaleY="105895" custRadScaleRad="102705" custRadScaleInc="-5374">
        <dgm:presLayoutVars>
          <dgm:bulletEnabled val="1"/>
        </dgm:presLayoutVars>
      </dgm:prSet>
      <dgm:spPr/>
    </dgm:pt>
    <dgm:pt modelId="{75392A9C-8AAE-49D7-989D-233664DF8F7D}" type="pres">
      <dgm:prSet presAssocID="{94853D1E-FB3D-4613-BB76-2F005E7A4B71}" presName="Name9" presStyleLbl="parChTrans1D2" presStyleIdx="4" presStyleCnt="6"/>
      <dgm:spPr/>
    </dgm:pt>
    <dgm:pt modelId="{60273857-11E2-4E1F-9505-661BD0E8FDD6}" type="pres">
      <dgm:prSet presAssocID="{94853D1E-FB3D-4613-BB76-2F005E7A4B71}" presName="connTx" presStyleLbl="parChTrans1D2" presStyleIdx="4" presStyleCnt="6"/>
      <dgm:spPr/>
    </dgm:pt>
    <dgm:pt modelId="{08035DD5-3844-4D68-A423-EF63F4AADF64}" type="pres">
      <dgm:prSet presAssocID="{A07AF1ED-164C-496C-B598-D6AAC1CA6556}" presName="node" presStyleLbl="node1" presStyleIdx="4" presStyleCnt="6" custScaleX="105829" custScaleY="105895" custRadScaleRad="113930" custRadScaleInc="8625">
        <dgm:presLayoutVars>
          <dgm:bulletEnabled val="1"/>
        </dgm:presLayoutVars>
      </dgm:prSet>
      <dgm:spPr/>
    </dgm:pt>
    <dgm:pt modelId="{EC8E2C93-371D-4F0B-9B5E-354E1D67222B}" type="pres">
      <dgm:prSet presAssocID="{6578C5DA-9E65-45A7-B26B-5E8ABCA1ABC2}" presName="Name9" presStyleLbl="parChTrans1D2" presStyleIdx="5" presStyleCnt="6"/>
      <dgm:spPr/>
    </dgm:pt>
    <dgm:pt modelId="{1D74F1B2-9EC6-4EC1-A326-0C422BE967CF}" type="pres">
      <dgm:prSet presAssocID="{6578C5DA-9E65-45A7-B26B-5E8ABCA1ABC2}" presName="connTx" presStyleLbl="parChTrans1D2" presStyleIdx="5" presStyleCnt="6"/>
      <dgm:spPr/>
    </dgm:pt>
    <dgm:pt modelId="{59A68A5C-C873-4226-BD5F-2251F4A1CB78}" type="pres">
      <dgm:prSet presAssocID="{C64BE36D-D1F5-4B1D-B2D7-2EDD13832006}" presName="node" presStyleLbl="node1" presStyleIdx="5" presStyleCnt="6" custScaleX="105895" custScaleY="105858" custRadScaleRad="118081" custRadScaleInc="3656">
        <dgm:presLayoutVars>
          <dgm:bulletEnabled val="1"/>
        </dgm:presLayoutVars>
      </dgm:prSet>
      <dgm:spPr/>
    </dgm:pt>
  </dgm:ptLst>
  <dgm:cxnLst>
    <dgm:cxn modelId="{63ADEB0B-B0F3-4984-B33D-A01D6EA51C74}" type="presOf" srcId="{94853D1E-FB3D-4613-BB76-2F005E7A4B71}" destId="{75392A9C-8AAE-49D7-989D-233664DF8F7D}" srcOrd="0" destOrd="0" presId="urn:microsoft.com/office/officeart/2005/8/layout/radial1"/>
    <dgm:cxn modelId="{934D4215-1671-4079-A515-13AC65057268}" srcId="{05847C81-2AE5-4E85-98BF-B420DBD084DD}" destId="{8F9CEAE4-7283-45B9-A30F-6DFA49C56B93}" srcOrd="1" destOrd="0" parTransId="{BC3DFCCB-830F-4420-81D1-63B80A4BEE0E}" sibTransId="{EF0AD578-1FB6-45D9-9EE2-4482F7D8319B}"/>
    <dgm:cxn modelId="{CE678E26-FAA5-4FA9-AE13-7CB5A65CAA41}" srcId="{05847C81-2AE5-4E85-98BF-B420DBD084DD}" destId="{8B12224D-CFF8-4493-8F9F-CF896D9E4522}" srcOrd="0" destOrd="0" parTransId="{EF2E9878-12EF-4F32-AF04-68A068A71D47}" sibTransId="{81E72BE9-462B-4A60-ADAF-DC95BE7E6AB7}"/>
    <dgm:cxn modelId="{EBA90F31-5B8C-482F-BE5F-E314D3071621}" type="presOf" srcId="{C64BE36D-D1F5-4B1D-B2D7-2EDD13832006}" destId="{59A68A5C-C873-4226-BD5F-2251F4A1CB78}" srcOrd="0" destOrd="0" presId="urn:microsoft.com/office/officeart/2005/8/layout/radial1"/>
    <dgm:cxn modelId="{1FA47637-838B-456B-9F9D-03A8E344EDA6}" type="presOf" srcId="{94853D1E-FB3D-4613-BB76-2F005E7A4B71}" destId="{60273857-11E2-4E1F-9505-661BD0E8FDD6}" srcOrd="1" destOrd="0" presId="urn:microsoft.com/office/officeart/2005/8/layout/radial1"/>
    <dgm:cxn modelId="{267D233A-534C-4CEC-A98B-B0A9817426D3}" type="presOf" srcId="{A07AF1ED-164C-496C-B598-D6AAC1CA6556}" destId="{08035DD5-3844-4D68-A423-EF63F4AADF64}" srcOrd="0" destOrd="0" presId="urn:microsoft.com/office/officeart/2005/8/layout/radial1"/>
    <dgm:cxn modelId="{5717913F-7EE8-4DDE-BA15-BC0C819F90A8}" srcId="{05847C81-2AE5-4E85-98BF-B420DBD084DD}" destId="{688BA696-6414-44BA-ABFA-310FADAD5DA4}" srcOrd="3" destOrd="0" parTransId="{0A1E7570-D72A-4256-9A80-6561A9E812FC}" sibTransId="{8420DD99-C988-4B8E-81BB-7068926290DE}"/>
    <dgm:cxn modelId="{4503D15B-39A8-4E68-A26B-984E78B8F047}" type="presOf" srcId="{05847C81-2AE5-4E85-98BF-B420DBD084DD}" destId="{AD262E55-4BF8-41EA-AF84-0A4EDBB55329}" srcOrd="0" destOrd="0" presId="urn:microsoft.com/office/officeart/2005/8/layout/radial1"/>
    <dgm:cxn modelId="{96131C61-F39A-4364-8272-9905825559A9}" type="presOf" srcId="{35C93F8A-458E-4269-9599-8955C8233003}" destId="{132FD028-812F-420F-9B3C-C5646E800B86}" srcOrd="0" destOrd="0" presId="urn:microsoft.com/office/officeart/2005/8/layout/radial1"/>
    <dgm:cxn modelId="{39DAAB43-D2C2-4963-93C0-B6763747AB29}" type="presOf" srcId="{35C93F8A-458E-4269-9599-8955C8233003}" destId="{0D92D6CE-9633-459A-8F0D-186CBEDED952}" srcOrd="1" destOrd="0" presId="urn:microsoft.com/office/officeart/2005/8/layout/radial1"/>
    <dgm:cxn modelId="{0CA3E263-2589-4DE3-A3FD-883E736DC899}" srcId="{05847C81-2AE5-4E85-98BF-B420DBD084DD}" destId="{8F6CC386-E263-43FA-A4F2-86D99973950B}" srcOrd="2" destOrd="0" parTransId="{35C93F8A-458E-4269-9599-8955C8233003}" sibTransId="{1F0143C2-2EFC-4274-BA2F-D17ED45E3DA7}"/>
    <dgm:cxn modelId="{16664465-F995-4ABC-98EE-080AFE5603EC}" type="presOf" srcId="{688BA696-6414-44BA-ABFA-310FADAD5DA4}" destId="{9DA7C3FA-38FB-4995-A8A0-533DDB2B4713}" srcOrd="0" destOrd="0" presId="urn:microsoft.com/office/officeart/2005/8/layout/radial1"/>
    <dgm:cxn modelId="{68F14248-CD3D-400A-AF8D-90F8C4F9194D}" type="presOf" srcId="{BC3DFCCB-830F-4420-81D1-63B80A4BEE0E}" destId="{EBC22B9A-0F41-4A35-AD13-F97124602C1F}" srcOrd="1" destOrd="0" presId="urn:microsoft.com/office/officeart/2005/8/layout/radial1"/>
    <dgm:cxn modelId="{8269A64A-05A3-4A18-84EC-9A857DF7405D}" type="presOf" srcId="{8B12224D-CFF8-4493-8F9F-CF896D9E4522}" destId="{3109B77E-B315-4E1E-BBFE-E645E4052CDA}" srcOrd="0" destOrd="0" presId="urn:microsoft.com/office/officeart/2005/8/layout/radial1"/>
    <dgm:cxn modelId="{0D587657-BCA1-491D-B2E4-BF203EF13F77}" type="presOf" srcId="{6578C5DA-9E65-45A7-B26B-5E8ABCA1ABC2}" destId="{1D74F1B2-9EC6-4EC1-A326-0C422BE967CF}" srcOrd="1" destOrd="0" presId="urn:microsoft.com/office/officeart/2005/8/layout/radial1"/>
    <dgm:cxn modelId="{2A36567D-5B6A-412A-AD9D-3A5BA120EB20}" srcId="{DDB54A0A-CE92-4332-8E66-871E5A26BD25}" destId="{05847C81-2AE5-4E85-98BF-B420DBD084DD}" srcOrd="0" destOrd="0" parTransId="{19ACD6E2-4D21-4FAF-A6DA-F3944FAD0D8E}" sibTransId="{776E2F7D-637B-490C-A825-835BB50C885F}"/>
    <dgm:cxn modelId="{8A1DCF83-56DF-4511-A37B-3BFC8CFAF9BF}" type="presOf" srcId="{BC3DFCCB-830F-4420-81D1-63B80A4BEE0E}" destId="{096FD753-50F3-43CA-9FA6-515B5AE3616F}" srcOrd="0" destOrd="0" presId="urn:microsoft.com/office/officeart/2005/8/layout/radial1"/>
    <dgm:cxn modelId="{53569C90-0911-4582-B8F0-DE2CA2BA358A}" type="presOf" srcId="{0A1E7570-D72A-4256-9A80-6561A9E812FC}" destId="{9811803C-908C-40F0-888F-5BF78BDE64EC}" srcOrd="0" destOrd="0" presId="urn:microsoft.com/office/officeart/2005/8/layout/radial1"/>
    <dgm:cxn modelId="{53A70399-61B1-4756-98A3-5B1E6AE28C05}" type="presOf" srcId="{DDB54A0A-CE92-4332-8E66-871E5A26BD25}" destId="{A6CAB571-BE99-4FAE-BCB7-8B1A94B2FD4C}" srcOrd="0" destOrd="0" presId="urn:microsoft.com/office/officeart/2005/8/layout/radial1"/>
    <dgm:cxn modelId="{FC373FAC-A811-48DA-B1DC-FF87AA9A99FE}" type="presOf" srcId="{EF2E9878-12EF-4F32-AF04-68A068A71D47}" destId="{3DD3E5C6-05D9-459E-9E39-FB93440E5A97}" srcOrd="0" destOrd="0" presId="urn:microsoft.com/office/officeart/2005/8/layout/radial1"/>
    <dgm:cxn modelId="{7614FAAE-C499-4193-B32F-758582E637EB}" type="presOf" srcId="{EF2E9878-12EF-4F32-AF04-68A068A71D47}" destId="{93517BB9-362E-4273-939F-148C30C07822}" srcOrd="1" destOrd="0" presId="urn:microsoft.com/office/officeart/2005/8/layout/radial1"/>
    <dgm:cxn modelId="{05A4D3AF-B4C2-426B-8F9D-3A4CA9A8B55D}" srcId="{05847C81-2AE5-4E85-98BF-B420DBD084DD}" destId="{A07AF1ED-164C-496C-B598-D6AAC1CA6556}" srcOrd="4" destOrd="0" parTransId="{94853D1E-FB3D-4613-BB76-2F005E7A4B71}" sibTransId="{81B06FD0-44D4-4DBC-81EE-AD3F8D99BB0B}"/>
    <dgm:cxn modelId="{B0493EB6-CB25-4CAC-8916-B2711576C749}" type="presOf" srcId="{6578C5DA-9E65-45A7-B26B-5E8ABCA1ABC2}" destId="{EC8E2C93-371D-4F0B-9B5E-354E1D67222B}" srcOrd="0" destOrd="0" presId="urn:microsoft.com/office/officeart/2005/8/layout/radial1"/>
    <dgm:cxn modelId="{BEE6AABF-A667-48FE-B7E0-C29892B7D5B7}" type="presOf" srcId="{8F9CEAE4-7283-45B9-A30F-6DFA49C56B93}" destId="{07120E0F-65B8-44DA-B959-2CD9E1E0CF31}" srcOrd="0" destOrd="0" presId="urn:microsoft.com/office/officeart/2005/8/layout/radial1"/>
    <dgm:cxn modelId="{7443C4C1-E144-4B84-8807-9AB0BA1BE999}" srcId="{05847C81-2AE5-4E85-98BF-B420DBD084DD}" destId="{C64BE36D-D1F5-4B1D-B2D7-2EDD13832006}" srcOrd="5" destOrd="0" parTransId="{6578C5DA-9E65-45A7-B26B-5E8ABCA1ABC2}" sibTransId="{0C150622-119B-43B5-9D30-3244B35EE7B7}"/>
    <dgm:cxn modelId="{31C1EAD9-5EB5-4245-B5C5-CC85865EC370}" type="presOf" srcId="{8F6CC386-E263-43FA-A4F2-86D99973950B}" destId="{B4A55A1D-72FF-491E-B313-6A2A57C22B3A}" srcOrd="0" destOrd="0" presId="urn:microsoft.com/office/officeart/2005/8/layout/radial1"/>
    <dgm:cxn modelId="{BD8B9BF7-BBDF-4208-899C-C15DA1473779}" type="presOf" srcId="{0A1E7570-D72A-4256-9A80-6561A9E812FC}" destId="{1D17A245-A11F-41AC-B6D6-B1CB0E89EF7C}" srcOrd="1" destOrd="0" presId="urn:microsoft.com/office/officeart/2005/8/layout/radial1"/>
    <dgm:cxn modelId="{AC24AF46-91C9-4B60-925C-595324FFAA19}" type="presParOf" srcId="{A6CAB571-BE99-4FAE-BCB7-8B1A94B2FD4C}" destId="{AD262E55-4BF8-41EA-AF84-0A4EDBB55329}" srcOrd="0" destOrd="0" presId="urn:microsoft.com/office/officeart/2005/8/layout/radial1"/>
    <dgm:cxn modelId="{21D16DD7-6AFE-4EFC-8F9E-06B305D14943}" type="presParOf" srcId="{A6CAB571-BE99-4FAE-BCB7-8B1A94B2FD4C}" destId="{3DD3E5C6-05D9-459E-9E39-FB93440E5A97}" srcOrd="1" destOrd="0" presId="urn:microsoft.com/office/officeart/2005/8/layout/radial1"/>
    <dgm:cxn modelId="{193F19A3-951C-4147-BAA5-72D456EAA35D}" type="presParOf" srcId="{3DD3E5C6-05D9-459E-9E39-FB93440E5A97}" destId="{93517BB9-362E-4273-939F-148C30C07822}" srcOrd="0" destOrd="0" presId="urn:microsoft.com/office/officeart/2005/8/layout/radial1"/>
    <dgm:cxn modelId="{0BAB684A-6158-4114-BF8A-9FEF7BD8E6AF}" type="presParOf" srcId="{A6CAB571-BE99-4FAE-BCB7-8B1A94B2FD4C}" destId="{3109B77E-B315-4E1E-BBFE-E645E4052CDA}" srcOrd="2" destOrd="0" presId="urn:microsoft.com/office/officeart/2005/8/layout/radial1"/>
    <dgm:cxn modelId="{289FA823-ABE1-4C7D-92C9-F390859F3A49}" type="presParOf" srcId="{A6CAB571-BE99-4FAE-BCB7-8B1A94B2FD4C}" destId="{096FD753-50F3-43CA-9FA6-515B5AE3616F}" srcOrd="3" destOrd="0" presId="urn:microsoft.com/office/officeart/2005/8/layout/radial1"/>
    <dgm:cxn modelId="{3971657E-7028-4AB6-A64C-91164C9041EA}" type="presParOf" srcId="{096FD753-50F3-43CA-9FA6-515B5AE3616F}" destId="{EBC22B9A-0F41-4A35-AD13-F97124602C1F}" srcOrd="0" destOrd="0" presId="urn:microsoft.com/office/officeart/2005/8/layout/radial1"/>
    <dgm:cxn modelId="{D163EBCC-536D-4BB1-BAB2-D31ADDC842E4}" type="presParOf" srcId="{A6CAB571-BE99-4FAE-BCB7-8B1A94B2FD4C}" destId="{07120E0F-65B8-44DA-B959-2CD9E1E0CF31}" srcOrd="4" destOrd="0" presId="urn:microsoft.com/office/officeart/2005/8/layout/radial1"/>
    <dgm:cxn modelId="{045F0596-50F1-4FDF-83D5-E8ED23E1598D}" type="presParOf" srcId="{A6CAB571-BE99-4FAE-BCB7-8B1A94B2FD4C}" destId="{132FD028-812F-420F-9B3C-C5646E800B86}" srcOrd="5" destOrd="0" presId="urn:microsoft.com/office/officeart/2005/8/layout/radial1"/>
    <dgm:cxn modelId="{7F081789-E8CB-4EE4-9B2C-2DB8CC8501DA}" type="presParOf" srcId="{132FD028-812F-420F-9B3C-C5646E800B86}" destId="{0D92D6CE-9633-459A-8F0D-186CBEDED952}" srcOrd="0" destOrd="0" presId="urn:microsoft.com/office/officeart/2005/8/layout/radial1"/>
    <dgm:cxn modelId="{C0B30D2F-3CEA-4F06-9DA3-8365556731FE}" type="presParOf" srcId="{A6CAB571-BE99-4FAE-BCB7-8B1A94B2FD4C}" destId="{B4A55A1D-72FF-491E-B313-6A2A57C22B3A}" srcOrd="6" destOrd="0" presId="urn:microsoft.com/office/officeart/2005/8/layout/radial1"/>
    <dgm:cxn modelId="{5DFC24F5-43FE-4C96-86F0-0B77B3D852F6}" type="presParOf" srcId="{A6CAB571-BE99-4FAE-BCB7-8B1A94B2FD4C}" destId="{9811803C-908C-40F0-888F-5BF78BDE64EC}" srcOrd="7" destOrd="0" presId="urn:microsoft.com/office/officeart/2005/8/layout/radial1"/>
    <dgm:cxn modelId="{CB2677FE-25F9-4966-B0F7-45C8FC99D448}" type="presParOf" srcId="{9811803C-908C-40F0-888F-5BF78BDE64EC}" destId="{1D17A245-A11F-41AC-B6D6-B1CB0E89EF7C}" srcOrd="0" destOrd="0" presId="urn:microsoft.com/office/officeart/2005/8/layout/radial1"/>
    <dgm:cxn modelId="{9269C66D-16AF-4C69-B724-685C21EF8521}" type="presParOf" srcId="{A6CAB571-BE99-4FAE-BCB7-8B1A94B2FD4C}" destId="{9DA7C3FA-38FB-4995-A8A0-533DDB2B4713}" srcOrd="8" destOrd="0" presId="urn:microsoft.com/office/officeart/2005/8/layout/radial1"/>
    <dgm:cxn modelId="{325F938C-EF79-4325-A8A0-215908D8BBBB}" type="presParOf" srcId="{A6CAB571-BE99-4FAE-BCB7-8B1A94B2FD4C}" destId="{75392A9C-8AAE-49D7-989D-233664DF8F7D}" srcOrd="9" destOrd="0" presId="urn:microsoft.com/office/officeart/2005/8/layout/radial1"/>
    <dgm:cxn modelId="{800D23EA-B8A2-48AF-AD00-47516351B44B}" type="presParOf" srcId="{75392A9C-8AAE-49D7-989D-233664DF8F7D}" destId="{60273857-11E2-4E1F-9505-661BD0E8FDD6}" srcOrd="0" destOrd="0" presId="urn:microsoft.com/office/officeart/2005/8/layout/radial1"/>
    <dgm:cxn modelId="{B237BD71-75B6-4675-914B-31E68580A5D5}" type="presParOf" srcId="{A6CAB571-BE99-4FAE-BCB7-8B1A94B2FD4C}" destId="{08035DD5-3844-4D68-A423-EF63F4AADF64}" srcOrd="10" destOrd="0" presId="urn:microsoft.com/office/officeart/2005/8/layout/radial1"/>
    <dgm:cxn modelId="{69904392-CA3A-4E26-B6E5-083C0F184944}" type="presParOf" srcId="{A6CAB571-BE99-4FAE-BCB7-8B1A94B2FD4C}" destId="{EC8E2C93-371D-4F0B-9B5E-354E1D67222B}" srcOrd="11" destOrd="0" presId="urn:microsoft.com/office/officeart/2005/8/layout/radial1"/>
    <dgm:cxn modelId="{AFD1DFCD-578C-4B65-BB57-B876650ABF63}" type="presParOf" srcId="{EC8E2C93-371D-4F0B-9B5E-354E1D67222B}" destId="{1D74F1B2-9EC6-4EC1-A326-0C422BE967CF}" srcOrd="0" destOrd="0" presId="urn:microsoft.com/office/officeart/2005/8/layout/radial1"/>
    <dgm:cxn modelId="{F9EABFEA-8D87-4854-BB15-12BA19783DAD}" type="presParOf" srcId="{A6CAB571-BE99-4FAE-BCB7-8B1A94B2FD4C}" destId="{59A68A5C-C873-4226-BD5F-2251F4A1CB78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A91222-098E-40FB-8239-648284A4D2FC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6C92C14-F73F-41DC-971F-7C9D6F72C4C1}">
      <dgm:prSet phldrT="[Text]" custT="1"/>
      <dgm:spPr>
        <a:solidFill>
          <a:srgbClr val="FF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985" tIns="6985" rIns="6985" bIns="6985" numCol="1" spcCol="1270" anchor="ctr" anchorCtr="0"/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>
              <a:solidFill>
                <a:schemeClr val="bg1"/>
              </a:solidFill>
              <a:latin typeface="Arial"/>
              <a:ea typeface="+mn-ea"/>
              <a:cs typeface="Arial" panose="020B0604020202020204" pitchFamily="34" charset="0"/>
            </a:rPr>
            <a:t>PIER</a:t>
          </a:r>
          <a:r>
            <a:rPr lang="de-DE" sz="1050" b="1" kern="1200" dirty="0">
              <a:solidFill>
                <a:schemeClr val="bg1"/>
              </a:solidFill>
              <a:latin typeface="Arial"/>
              <a:ea typeface="+mn-ea"/>
              <a:cs typeface="Arial" panose="020B0604020202020204" pitchFamily="34" charset="0"/>
            </a:rPr>
            <a:t> </a:t>
          </a:r>
          <a:r>
            <a:rPr lang="de-DE" sz="1050" b="1" kern="1200" dirty="0" err="1">
              <a:solidFill>
                <a:schemeClr val="bg1"/>
              </a:solidFill>
              <a:latin typeface="Arial"/>
              <a:ea typeface="+mn-ea"/>
              <a:cs typeface="Arial" panose="020B0604020202020204" pitchFamily="34" charset="0"/>
            </a:rPr>
            <a:t>Seed</a:t>
          </a:r>
          <a:r>
            <a:rPr lang="de-DE" sz="1050" b="1" kern="1200" dirty="0">
              <a:solidFill>
                <a:schemeClr val="bg1"/>
              </a:solidFill>
              <a:latin typeface="Arial"/>
              <a:ea typeface="+mn-ea"/>
              <a:cs typeface="Arial" panose="020B0604020202020204" pitchFamily="34" charset="0"/>
            </a:rPr>
            <a:t> </a:t>
          </a:r>
          <a:r>
            <a:rPr lang="de-DE" sz="900" b="1" kern="1200" dirty="0">
              <a:solidFill>
                <a:schemeClr val="bg1"/>
              </a:solidFill>
              <a:latin typeface="Arial"/>
              <a:ea typeface="+mn-ea"/>
              <a:cs typeface="Arial" panose="020B0604020202020204" pitchFamily="34" charset="0"/>
            </a:rPr>
            <a:t>Projects</a:t>
          </a:r>
        </a:p>
      </dgm:t>
    </dgm:pt>
    <dgm:pt modelId="{A43154BF-647B-4420-8E68-B009F61DE948}" type="parTrans" cxnId="{97990CDB-F430-4089-AC3F-95CA8D14CA85}">
      <dgm:prSet/>
      <dgm:spPr>
        <a:ln>
          <a:solidFill>
            <a:srgbClr val="FF0000"/>
          </a:solidFill>
        </a:ln>
      </dgm:spPr>
      <dgm:t>
        <a:bodyPr/>
        <a:lstStyle/>
        <a:p>
          <a:endParaRPr lang="de-DE"/>
        </a:p>
      </dgm:t>
    </dgm:pt>
    <dgm:pt modelId="{E4165222-3D13-4431-9796-4FD41997BC33}" type="sibTrans" cxnId="{97990CDB-F430-4089-AC3F-95CA8D14CA85}">
      <dgm:prSet/>
      <dgm:spPr/>
      <dgm:t>
        <a:bodyPr/>
        <a:lstStyle/>
        <a:p>
          <a:endParaRPr lang="de-DE"/>
        </a:p>
      </dgm:t>
    </dgm:pt>
    <dgm:pt modelId="{B5793A40-A52B-4CB4-A00C-CCDF6341D46F}">
      <dgm:prSet phldrT="[Text]" custT="1"/>
      <dgm:spPr/>
      <dgm:t>
        <a:bodyPr/>
        <a:lstStyle/>
        <a:p>
          <a:endParaRPr lang="de-DE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986204-82DA-4B89-88B6-537696872003}" type="parTrans" cxnId="{76287EE6-9EB9-45E7-B522-CDFD67D16BEB}">
      <dgm:prSet/>
      <dgm:spPr/>
      <dgm:t>
        <a:bodyPr/>
        <a:lstStyle/>
        <a:p>
          <a:endParaRPr lang="de-DE"/>
        </a:p>
      </dgm:t>
    </dgm:pt>
    <dgm:pt modelId="{F8B93D76-56B8-45E7-B3A0-2CA8960AF515}" type="sibTrans" cxnId="{76287EE6-9EB9-45E7-B522-CDFD67D16BEB}">
      <dgm:prSet/>
      <dgm:spPr/>
      <dgm:t>
        <a:bodyPr/>
        <a:lstStyle/>
        <a:p>
          <a:endParaRPr lang="de-DE"/>
        </a:p>
      </dgm:t>
    </dgm:pt>
    <dgm:pt modelId="{A3FAEB2E-DADA-466E-9601-F8272F00A67E}">
      <dgm:prSet phldrT="[Text]" custT="1"/>
      <dgm:spPr>
        <a:solidFill>
          <a:srgbClr val="FF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985" tIns="6985" rIns="6985" bIns="6985" numCol="1" spcCol="1270" anchor="ctr" anchorCtr="0"/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>
              <a:solidFill>
                <a:schemeClr val="bg1"/>
              </a:solidFill>
              <a:latin typeface="Arial"/>
              <a:ea typeface="+mn-ea"/>
              <a:cs typeface="Arial" panose="020B0604020202020204" pitchFamily="34" charset="0"/>
            </a:rPr>
            <a:t>PIER Workshops</a:t>
          </a:r>
        </a:p>
      </dgm:t>
    </dgm:pt>
    <dgm:pt modelId="{BFBF0DC4-6AC3-4263-A652-2892240C4934}" type="parTrans" cxnId="{1B841C83-CA90-40BB-B3F0-F526B5D3B239}">
      <dgm:prSet/>
      <dgm:spPr>
        <a:noFill/>
        <a:ln w="25400" cap="flat" cmpd="sng" algn="ctr">
          <a:solidFill>
            <a:srgbClr val="FF0000"/>
          </a:solidFill>
          <a:prstDash val="solid"/>
        </a:ln>
        <a:effectLst/>
      </dgm:spPr>
      <dgm:t>
        <a:bodyPr/>
        <a:lstStyle/>
        <a:p>
          <a:endParaRPr lang="de-DE"/>
        </a:p>
      </dgm:t>
    </dgm:pt>
    <dgm:pt modelId="{D37AACEB-D398-468B-9ED8-3D9528B55E8C}" type="sibTrans" cxnId="{1B841C83-CA90-40BB-B3F0-F526B5D3B239}">
      <dgm:prSet/>
      <dgm:spPr/>
      <dgm:t>
        <a:bodyPr/>
        <a:lstStyle/>
        <a:p>
          <a:endParaRPr lang="de-DE"/>
        </a:p>
      </dgm:t>
    </dgm:pt>
    <dgm:pt modelId="{1BA9DEC7-DA69-490A-B85F-96BCB6FAB9A1}">
      <dgm:prSet phldrT="[Text]" custT="1"/>
      <dgm:spPr/>
      <dgm:t>
        <a:bodyPr/>
        <a:lstStyle/>
        <a:p>
          <a:endParaRPr lang="de-DE" sz="1200" b="0" dirty="0">
            <a:latin typeface="+mn-lt"/>
            <a:cs typeface="Calibri" panose="020F0502020204030204" pitchFamily="34" charset="0"/>
          </a:endParaRPr>
        </a:p>
      </dgm:t>
    </dgm:pt>
    <dgm:pt modelId="{68E4EF2C-BA2C-4E33-BCC5-094E32C9C308}" type="parTrans" cxnId="{D241696C-F251-4ABE-A3B7-8D6C436B4BE4}">
      <dgm:prSet/>
      <dgm:spPr/>
      <dgm:t>
        <a:bodyPr/>
        <a:lstStyle/>
        <a:p>
          <a:endParaRPr lang="de-DE"/>
        </a:p>
      </dgm:t>
    </dgm:pt>
    <dgm:pt modelId="{D84C1F93-9390-4100-A4D3-34027188A54F}" type="sibTrans" cxnId="{D241696C-F251-4ABE-A3B7-8D6C436B4BE4}">
      <dgm:prSet/>
      <dgm:spPr/>
      <dgm:t>
        <a:bodyPr/>
        <a:lstStyle/>
        <a:p>
          <a:endParaRPr lang="de-DE"/>
        </a:p>
      </dgm:t>
    </dgm:pt>
    <dgm:pt modelId="{1865DDFB-8C00-437E-9E8C-F8571F4D2163}">
      <dgm:prSet phldrT="[Text]" custT="1"/>
      <dgm:spPr>
        <a:solidFill>
          <a:srgbClr val="FF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985" tIns="6985" rIns="6985" bIns="6985" numCol="1" spcCol="1270" anchor="ctr" anchorCtr="0"/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>
              <a:solidFill>
                <a:schemeClr val="bg1"/>
              </a:solidFill>
              <a:latin typeface="Arial"/>
              <a:ea typeface="+mn-ea"/>
              <a:cs typeface="Arial" panose="020B0604020202020204" pitchFamily="34" charset="0"/>
            </a:rPr>
            <a:t>PIER Short Visits</a:t>
          </a:r>
        </a:p>
      </dgm:t>
    </dgm:pt>
    <dgm:pt modelId="{CD290010-E046-4C99-A5DF-BDB479B786CE}" type="parTrans" cxnId="{5692973A-88BE-4738-9BB2-2EA7A945CB4B}">
      <dgm:prSet/>
      <dgm:spPr>
        <a:ln>
          <a:solidFill>
            <a:srgbClr val="FF0000"/>
          </a:solidFill>
        </a:ln>
      </dgm:spPr>
      <dgm:t>
        <a:bodyPr/>
        <a:lstStyle/>
        <a:p>
          <a:endParaRPr lang="de-DE"/>
        </a:p>
      </dgm:t>
    </dgm:pt>
    <dgm:pt modelId="{6B631779-E8CE-45BC-A615-D5ADB9E0CBBF}" type="sibTrans" cxnId="{5692973A-88BE-4738-9BB2-2EA7A945CB4B}">
      <dgm:prSet/>
      <dgm:spPr/>
      <dgm:t>
        <a:bodyPr/>
        <a:lstStyle/>
        <a:p>
          <a:endParaRPr lang="de-DE"/>
        </a:p>
      </dgm:t>
    </dgm:pt>
    <dgm:pt modelId="{ABFAC238-2EDD-47CC-9CCF-562454B752A2}">
      <dgm:prSet phldrT="[Text]" custT="1"/>
      <dgm:spPr/>
      <dgm:t>
        <a:bodyPr/>
        <a:lstStyle/>
        <a:p>
          <a:endParaRPr lang="de-DE" sz="1200" dirty="0">
            <a:latin typeface="+mn-lt"/>
            <a:cs typeface="Calibri" panose="020F0502020204030204" pitchFamily="34" charset="0"/>
          </a:endParaRPr>
        </a:p>
      </dgm:t>
    </dgm:pt>
    <dgm:pt modelId="{09B52F5F-E045-435B-A51C-6CD4FC6AE4FC}" type="parTrans" cxnId="{C98F1F5D-68F6-40C9-85E7-89D9022437AB}">
      <dgm:prSet/>
      <dgm:spPr/>
      <dgm:t>
        <a:bodyPr/>
        <a:lstStyle/>
        <a:p>
          <a:endParaRPr lang="de-DE"/>
        </a:p>
      </dgm:t>
    </dgm:pt>
    <dgm:pt modelId="{04C91D43-222B-47DC-AAD0-4AE2404A5AB3}" type="sibTrans" cxnId="{C98F1F5D-68F6-40C9-85E7-89D9022437AB}">
      <dgm:prSet/>
      <dgm:spPr/>
      <dgm:t>
        <a:bodyPr/>
        <a:lstStyle/>
        <a:p>
          <a:endParaRPr lang="de-DE"/>
        </a:p>
      </dgm:t>
    </dgm:pt>
    <dgm:pt modelId="{5CEA6140-EDE4-4E2C-90AC-020836D3F69A}" type="pres">
      <dgm:prSet presAssocID="{CCA91222-098E-40FB-8239-648284A4D2F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C4AC3F48-A814-44EC-93F6-29F8654C6199}" type="pres">
      <dgm:prSet presAssocID="{CCA91222-098E-40FB-8239-648284A4D2FC}" presName="cycle" presStyleCnt="0"/>
      <dgm:spPr/>
    </dgm:pt>
    <dgm:pt modelId="{8CE66124-2288-43A3-9E75-C625B3CE41B9}" type="pres">
      <dgm:prSet presAssocID="{CCA91222-098E-40FB-8239-648284A4D2FC}" presName="centerShape" presStyleCnt="0"/>
      <dgm:spPr/>
    </dgm:pt>
    <dgm:pt modelId="{B117FB05-E125-4FE4-AEC4-C7DBB2408BFE}" type="pres">
      <dgm:prSet presAssocID="{CCA91222-098E-40FB-8239-648284A4D2FC}" presName="connSite" presStyleLbl="node1" presStyleIdx="0" presStyleCnt="4"/>
      <dgm:spPr/>
    </dgm:pt>
    <dgm:pt modelId="{7C802EDF-C186-4FDD-95BA-D6B8634684CC}" type="pres">
      <dgm:prSet presAssocID="{CCA91222-098E-40FB-8239-648284A4D2FC}" presName="visible" presStyleLbl="node1" presStyleIdx="0" presStyleCnt="4" custLinFactNeighborX="22463" custLinFactNeighborY="3981"/>
      <dgm:spPr>
        <a:xfrm>
          <a:off x="356136" y="959385"/>
          <a:ext cx="1776733" cy="1776733"/>
        </a:xfrm>
        <a:prstGeom prst="ellipse">
          <a:avLst/>
        </a:prstGeom>
        <a:solidFill>
          <a:srgbClr val="2DBE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17F1CB40-040C-4133-B5AA-7C683FB5992C}" type="pres">
      <dgm:prSet presAssocID="{A43154BF-647B-4420-8E68-B009F61DE948}" presName="Name25" presStyleLbl="parChTrans1D1" presStyleIdx="0" presStyleCnt="3"/>
      <dgm:spPr/>
    </dgm:pt>
    <dgm:pt modelId="{17263CCF-E34B-4B00-BBCB-0EBB0EF91CE2}" type="pres">
      <dgm:prSet presAssocID="{66C92C14-F73F-41DC-971F-7C9D6F72C4C1}" presName="node" presStyleCnt="0"/>
      <dgm:spPr/>
    </dgm:pt>
    <dgm:pt modelId="{B657FC95-D89E-4121-9C36-AA66B177AAD6}" type="pres">
      <dgm:prSet presAssocID="{66C92C14-F73F-41DC-971F-7C9D6F72C4C1}" presName="parentNode" presStyleLbl="node1" presStyleIdx="1" presStyleCnt="4" custLinFactNeighborX="48283" custLinFactNeighborY="5051">
        <dgm:presLayoutVars>
          <dgm:chMax val="1"/>
          <dgm:bulletEnabled val="1"/>
        </dgm:presLayoutVars>
      </dgm:prSet>
      <dgm:spPr>
        <a:xfrm>
          <a:off x="2135312" y="301"/>
          <a:ext cx="1066039" cy="1066039"/>
        </a:xfrm>
        <a:prstGeom prst="ellipse">
          <a:avLst/>
        </a:prstGeom>
      </dgm:spPr>
    </dgm:pt>
    <dgm:pt modelId="{7E897640-872C-4B7E-8366-0502CFB011FA}" type="pres">
      <dgm:prSet presAssocID="{66C92C14-F73F-41DC-971F-7C9D6F72C4C1}" presName="childNode" presStyleLbl="revTx" presStyleIdx="0" presStyleCnt="3">
        <dgm:presLayoutVars>
          <dgm:bulletEnabled val="1"/>
        </dgm:presLayoutVars>
      </dgm:prSet>
      <dgm:spPr/>
    </dgm:pt>
    <dgm:pt modelId="{F8243D37-9A28-434C-B09D-7A3C67427DE7}" type="pres">
      <dgm:prSet presAssocID="{BFBF0DC4-6AC3-4263-A652-2892240C4934}" presName="Name25" presStyleLbl="parChTrans1D1" presStyleIdx="1" presStyleCnt="3"/>
      <dgm:spPr>
        <a:xfrm rot="21575580">
          <a:off x="1940727" y="1913839"/>
          <a:ext cx="682861" cy="57480"/>
        </a:xfrm>
        <a:custGeom>
          <a:avLst/>
          <a:gdLst/>
          <a:ahLst/>
          <a:cxnLst/>
          <a:rect l="0" t="0" r="0" b="0"/>
          <a:pathLst>
            <a:path>
              <a:moveTo>
                <a:pt x="0" y="28740"/>
              </a:moveTo>
              <a:lnTo>
                <a:pt x="682861" y="28740"/>
              </a:lnTo>
            </a:path>
          </a:pathLst>
        </a:custGeom>
      </dgm:spPr>
    </dgm:pt>
    <dgm:pt modelId="{2490CD12-A0C9-465B-BCA3-D8B9B3449893}" type="pres">
      <dgm:prSet presAssocID="{A3FAEB2E-DADA-466E-9601-F8272F00A67E}" presName="node" presStyleCnt="0"/>
      <dgm:spPr/>
    </dgm:pt>
    <dgm:pt modelId="{E208F3CB-5A37-4D39-A9B7-B7B1F719EB2A}" type="pres">
      <dgm:prSet presAssocID="{A3FAEB2E-DADA-466E-9601-F8272F00A67E}" presName="parentNode" presStyleLbl="node1" presStyleIdx="2" presStyleCnt="4" custLinFactNeighborX="14075" custLinFactNeighborY="5076">
        <dgm:presLayoutVars>
          <dgm:chMax val="1"/>
          <dgm:bulletEnabled val="1"/>
        </dgm:presLayoutVars>
      </dgm:prSet>
      <dgm:spPr>
        <a:xfrm>
          <a:off x="2623566" y="1374034"/>
          <a:ext cx="1124253" cy="1124253"/>
        </a:xfrm>
        <a:prstGeom prst="ellipse">
          <a:avLst/>
        </a:prstGeom>
      </dgm:spPr>
    </dgm:pt>
    <dgm:pt modelId="{6537BC81-F49A-423A-8037-785BEFE0EF9F}" type="pres">
      <dgm:prSet presAssocID="{A3FAEB2E-DADA-466E-9601-F8272F00A67E}" presName="childNode" presStyleLbl="revTx" presStyleIdx="1" presStyleCnt="3">
        <dgm:presLayoutVars>
          <dgm:bulletEnabled val="1"/>
        </dgm:presLayoutVars>
      </dgm:prSet>
      <dgm:spPr/>
    </dgm:pt>
    <dgm:pt modelId="{05CE4883-D51C-4707-9945-F07D38DCE588}" type="pres">
      <dgm:prSet presAssocID="{CD290010-E046-4C99-A5DF-BDB479B786CE}" presName="Name25" presStyleLbl="parChTrans1D1" presStyleIdx="2" presStyleCnt="3"/>
      <dgm:spPr/>
    </dgm:pt>
    <dgm:pt modelId="{72F8423A-2C3B-47C4-A6EB-77CF23B1A0EA}" type="pres">
      <dgm:prSet presAssocID="{1865DDFB-8C00-437E-9E8C-F8571F4D2163}" presName="node" presStyleCnt="0"/>
      <dgm:spPr/>
    </dgm:pt>
    <dgm:pt modelId="{5CBBC13B-18AA-47D4-85CE-05BB1003DF32}" type="pres">
      <dgm:prSet presAssocID="{1865DDFB-8C00-437E-9E8C-F8571F4D2163}" presName="parentNode" presStyleLbl="node1" presStyleIdx="3" presStyleCnt="4" custLinFactNeighborX="48283" custLinFactNeighborY="5050">
        <dgm:presLayoutVars>
          <dgm:chMax val="1"/>
          <dgm:bulletEnabled val="1"/>
        </dgm:presLayoutVars>
      </dgm:prSet>
      <dgm:spPr>
        <a:xfrm>
          <a:off x="2225027" y="2774121"/>
          <a:ext cx="1124253" cy="1124253"/>
        </a:xfrm>
        <a:prstGeom prst="ellipse">
          <a:avLst/>
        </a:prstGeom>
      </dgm:spPr>
    </dgm:pt>
    <dgm:pt modelId="{F92627A1-9A5F-4A19-AA01-0D203B06CA0E}" type="pres">
      <dgm:prSet presAssocID="{1865DDFB-8C00-437E-9E8C-F8571F4D2163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84E8BD22-E0E5-43EF-9A47-CAFFE90F89CD}" type="presOf" srcId="{66C92C14-F73F-41DC-971F-7C9D6F72C4C1}" destId="{B657FC95-D89E-4121-9C36-AA66B177AAD6}" srcOrd="0" destOrd="0" presId="urn:microsoft.com/office/officeart/2005/8/layout/radial2"/>
    <dgm:cxn modelId="{DEB12837-01E1-4237-8842-0014BE976834}" type="presOf" srcId="{A3FAEB2E-DADA-466E-9601-F8272F00A67E}" destId="{E208F3CB-5A37-4D39-A9B7-B7B1F719EB2A}" srcOrd="0" destOrd="0" presId="urn:microsoft.com/office/officeart/2005/8/layout/radial2"/>
    <dgm:cxn modelId="{5692973A-88BE-4738-9BB2-2EA7A945CB4B}" srcId="{CCA91222-098E-40FB-8239-648284A4D2FC}" destId="{1865DDFB-8C00-437E-9E8C-F8571F4D2163}" srcOrd="2" destOrd="0" parTransId="{CD290010-E046-4C99-A5DF-BDB479B786CE}" sibTransId="{6B631779-E8CE-45BC-A615-D5ADB9E0CBBF}"/>
    <dgm:cxn modelId="{C98F1F5D-68F6-40C9-85E7-89D9022437AB}" srcId="{1865DDFB-8C00-437E-9E8C-F8571F4D2163}" destId="{ABFAC238-2EDD-47CC-9CCF-562454B752A2}" srcOrd="0" destOrd="0" parTransId="{09B52F5F-E045-435B-A51C-6CD4FC6AE4FC}" sibTransId="{04C91D43-222B-47DC-AAD0-4AE2404A5AB3}"/>
    <dgm:cxn modelId="{97FB165F-E14D-4BF7-A155-490CA1323B07}" type="presOf" srcId="{1865DDFB-8C00-437E-9E8C-F8571F4D2163}" destId="{5CBBC13B-18AA-47D4-85CE-05BB1003DF32}" srcOrd="0" destOrd="0" presId="urn:microsoft.com/office/officeart/2005/8/layout/radial2"/>
    <dgm:cxn modelId="{3046F348-B5F2-4D19-9F30-731C80101397}" type="presOf" srcId="{A43154BF-647B-4420-8E68-B009F61DE948}" destId="{17F1CB40-040C-4133-B5AA-7C683FB5992C}" srcOrd="0" destOrd="0" presId="urn:microsoft.com/office/officeart/2005/8/layout/radial2"/>
    <dgm:cxn modelId="{66C4BB4A-2BC7-4738-9FB5-857593DA4D4E}" type="presOf" srcId="{BFBF0DC4-6AC3-4263-A652-2892240C4934}" destId="{F8243D37-9A28-434C-B09D-7A3C67427DE7}" srcOrd="0" destOrd="0" presId="urn:microsoft.com/office/officeart/2005/8/layout/radial2"/>
    <dgm:cxn modelId="{D241696C-F251-4ABE-A3B7-8D6C436B4BE4}" srcId="{A3FAEB2E-DADA-466E-9601-F8272F00A67E}" destId="{1BA9DEC7-DA69-490A-B85F-96BCB6FAB9A1}" srcOrd="0" destOrd="0" parTransId="{68E4EF2C-BA2C-4E33-BCC5-094E32C9C308}" sibTransId="{D84C1F93-9390-4100-A4D3-34027188A54F}"/>
    <dgm:cxn modelId="{1B841C83-CA90-40BB-B3F0-F526B5D3B239}" srcId="{CCA91222-098E-40FB-8239-648284A4D2FC}" destId="{A3FAEB2E-DADA-466E-9601-F8272F00A67E}" srcOrd="1" destOrd="0" parTransId="{BFBF0DC4-6AC3-4263-A652-2892240C4934}" sibTransId="{D37AACEB-D398-468B-9ED8-3D9528B55E8C}"/>
    <dgm:cxn modelId="{FBC5488E-1C29-40C5-8251-1D974D6BD406}" type="presOf" srcId="{1BA9DEC7-DA69-490A-B85F-96BCB6FAB9A1}" destId="{6537BC81-F49A-423A-8037-785BEFE0EF9F}" srcOrd="0" destOrd="0" presId="urn:microsoft.com/office/officeart/2005/8/layout/radial2"/>
    <dgm:cxn modelId="{09CC6197-79C1-46F9-B924-62BEB94875CA}" type="presOf" srcId="{B5793A40-A52B-4CB4-A00C-CCDF6341D46F}" destId="{7E897640-872C-4B7E-8366-0502CFB011FA}" srcOrd="0" destOrd="0" presId="urn:microsoft.com/office/officeart/2005/8/layout/radial2"/>
    <dgm:cxn modelId="{E75C3F98-6784-4C0E-BFC1-2B9F8E40E5C6}" type="presOf" srcId="{ABFAC238-2EDD-47CC-9CCF-562454B752A2}" destId="{F92627A1-9A5F-4A19-AA01-0D203B06CA0E}" srcOrd="0" destOrd="0" presId="urn:microsoft.com/office/officeart/2005/8/layout/radial2"/>
    <dgm:cxn modelId="{A6F169D9-EDC9-4461-8D41-19409B5BFAD1}" type="presOf" srcId="{CCA91222-098E-40FB-8239-648284A4D2FC}" destId="{5CEA6140-EDE4-4E2C-90AC-020836D3F69A}" srcOrd="0" destOrd="0" presId="urn:microsoft.com/office/officeart/2005/8/layout/radial2"/>
    <dgm:cxn modelId="{97990CDB-F430-4089-AC3F-95CA8D14CA85}" srcId="{CCA91222-098E-40FB-8239-648284A4D2FC}" destId="{66C92C14-F73F-41DC-971F-7C9D6F72C4C1}" srcOrd="0" destOrd="0" parTransId="{A43154BF-647B-4420-8E68-B009F61DE948}" sibTransId="{E4165222-3D13-4431-9796-4FD41997BC33}"/>
    <dgm:cxn modelId="{76287EE6-9EB9-45E7-B522-CDFD67D16BEB}" srcId="{66C92C14-F73F-41DC-971F-7C9D6F72C4C1}" destId="{B5793A40-A52B-4CB4-A00C-CCDF6341D46F}" srcOrd="0" destOrd="0" parTransId="{57986204-82DA-4B89-88B6-537696872003}" sibTransId="{F8B93D76-56B8-45E7-B3A0-2CA8960AF515}"/>
    <dgm:cxn modelId="{A8A8A8E7-A853-4FA0-9505-12DFEB8F4D6A}" type="presOf" srcId="{CD290010-E046-4C99-A5DF-BDB479B786CE}" destId="{05CE4883-D51C-4707-9945-F07D38DCE588}" srcOrd="0" destOrd="0" presId="urn:microsoft.com/office/officeart/2005/8/layout/radial2"/>
    <dgm:cxn modelId="{CE3207EE-A518-4308-B615-EC62AA80D32E}" type="presParOf" srcId="{5CEA6140-EDE4-4E2C-90AC-020836D3F69A}" destId="{C4AC3F48-A814-44EC-93F6-29F8654C6199}" srcOrd="0" destOrd="0" presId="urn:microsoft.com/office/officeart/2005/8/layout/radial2"/>
    <dgm:cxn modelId="{B73C2DA4-E425-468B-B5E1-2897AB335045}" type="presParOf" srcId="{C4AC3F48-A814-44EC-93F6-29F8654C6199}" destId="{8CE66124-2288-43A3-9E75-C625B3CE41B9}" srcOrd="0" destOrd="0" presId="urn:microsoft.com/office/officeart/2005/8/layout/radial2"/>
    <dgm:cxn modelId="{4856A117-5342-45FF-B099-19B009A39005}" type="presParOf" srcId="{8CE66124-2288-43A3-9E75-C625B3CE41B9}" destId="{B117FB05-E125-4FE4-AEC4-C7DBB2408BFE}" srcOrd="0" destOrd="0" presId="urn:microsoft.com/office/officeart/2005/8/layout/radial2"/>
    <dgm:cxn modelId="{6552762A-844B-4FC3-B900-1D4ECD946AB5}" type="presParOf" srcId="{8CE66124-2288-43A3-9E75-C625B3CE41B9}" destId="{7C802EDF-C186-4FDD-95BA-D6B8634684CC}" srcOrd="1" destOrd="0" presId="urn:microsoft.com/office/officeart/2005/8/layout/radial2"/>
    <dgm:cxn modelId="{F225B8A7-1EC8-4DC3-B56C-DAFD1269127E}" type="presParOf" srcId="{C4AC3F48-A814-44EC-93F6-29F8654C6199}" destId="{17F1CB40-040C-4133-B5AA-7C683FB5992C}" srcOrd="1" destOrd="0" presId="urn:microsoft.com/office/officeart/2005/8/layout/radial2"/>
    <dgm:cxn modelId="{42286401-C9BA-4585-B1BA-FFB0EFB0D58D}" type="presParOf" srcId="{C4AC3F48-A814-44EC-93F6-29F8654C6199}" destId="{17263CCF-E34B-4B00-BBCB-0EBB0EF91CE2}" srcOrd="2" destOrd="0" presId="urn:microsoft.com/office/officeart/2005/8/layout/radial2"/>
    <dgm:cxn modelId="{8A7C0DBC-351C-4F19-A282-59542F4525DC}" type="presParOf" srcId="{17263CCF-E34B-4B00-BBCB-0EBB0EF91CE2}" destId="{B657FC95-D89E-4121-9C36-AA66B177AAD6}" srcOrd="0" destOrd="0" presId="urn:microsoft.com/office/officeart/2005/8/layout/radial2"/>
    <dgm:cxn modelId="{4A558F4F-8E59-4757-9495-99C936889939}" type="presParOf" srcId="{17263CCF-E34B-4B00-BBCB-0EBB0EF91CE2}" destId="{7E897640-872C-4B7E-8366-0502CFB011FA}" srcOrd="1" destOrd="0" presId="urn:microsoft.com/office/officeart/2005/8/layout/radial2"/>
    <dgm:cxn modelId="{734A89E9-AA37-46E4-866E-48774B482E45}" type="presParOf" srcId="{C4AC3F48-A814-44EC-93F6-29F8654C6199}" destId="{F8243D37-9A28-434C-B09D-7A3C67427DE7}" srcOrd="3" destOrd="0" presId="urn:microsoft.com/office/officeart/2005/8/layout/radial2"/>
    <dgm:cxn modelId="{18D52415-361B-41E6-AA89-26E53455681A}" type="presParOf" srcId="{C4AC3F48-A814-44EC-93F6-29F8654C6199}" destId="{2490CD12-A0C9-465B-BCA3-D8B9B3449893}" srcOrd="4" destOrd="0" presId="urn:microsoft.com/office/officeart/2005/8/layout/radial2"/>
    <dgm:cxn modelId="{23ACBFF1-16CC-46BE-A2E2-AA4E9503B0BC}" type="presParOf" srcId="{2490CD12-A0C9-465B-BCA3-D8B9B3449893}" destId="{E208F3CB-5A37-4D39-A9B7-B7B1F719EB2A}" srcOrd="0" destOrd="0" presId="urn:microsoft.com/office/officeart/2005/8/layout/radial2"/>
    <dgm:cxn modelId="{50FEC34C-90DD-43C3-B2D7-F09AD5BD766B}" type="presParOf" srcId="{2490CD12-A0C9-465B-BCA3-D8B9B3449893}" destId="{6537BC81-F49A-423A-8037-785BEFE0EF9F}" srcOrd="1" destOrd="0" presId="urn:microsoft.com/office/officeart/2005/8/layout/radial2"/>
    <dgm:cxn modelId="{6F3FA744-0332-4B2D-942B-880B464E85BF}" type="presParOf" srcId="{C4AC3F48-A814-44EC-93F6-29F8654C6199}" destId="{05CE4883-D51C-4707-9945-F07D38DCE588}" srcOrd="5" destOrd="0" presId="urn:microsoft.com/office/officeart/2005/8/layout/radial2"/>
    <dgm:cxn modelId="{828AE814-0325-414F-B3BA-122F4C46289C}" type="presParOf" srcId="{C4AC3F48-A814-44EC-93F6-29F8654C6199}" destId="{72F8423A-2C3B-47C4-A6EB-77CF23B1A0EA}" srcOrd="6" destOrd="0" presId="urn:microsoft.com/office/officeart/2005/8/layout/radial2"/>
    <dgm:cxn modelId="{82A7FE0F-06A8-47B6-AA2C-603555BB444B}" type="presParOf" srcId="{72F8423A-2C3B-47C4-A6EB-77CF23B1A0EA}" destId="{5CBBC13B-18AA-47D4-85CE-05BB1003DF32}" srcOrd="0" destOrd="0" presId="urn:microsoft.com/office/officeart/2005/8/layout/radial2"/>
    <dgm:cxn modelId="{E9528D17-0C41-46FD-8C0F-8A06E97106F3}" type="presParOf" srcId="{72F8423A-2C3B-47C4-A6EB-77CF23B1A0EA}" destId="{F92627A1-9A5F-4A19-AA01-0D203B06CA0E}" srcOrd="1" destOrd="0" presId="urn:microsoft.com/office/officeart/2005/8/layout/radial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62E55-4BF8-41EA-AF84-0A4EDBB55329}">
      <dsp:nvSpPr>
        <dsp:cNvPr id="0" name=""/>
        <dsp:cNvSpPr/>
      </dsp:nvSpPr>
      <dsp:spPr>
        <a:xfrm>
          <a:off x="2389973" y="1473811"/>
          <a:ext cx="1436120" cy="1397669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PIER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 Research and Competence Areas</a:t>
          </a:r>
        </a:p>
      </dsp:txBody>
      <dsp:txXfrm>
        <a:off x="2600288" y="1678495"/>
        <a:ext cx="1015490" cy="988301"/>
      </dsp:txXfrm>
    </dsp:sp>
    <dsp:sp modelId="{3DD3E5C6-05D9-459E-9E39-FB93440E5A97}">
      <dsp:nvSpPr>
        <dsp:cNvPr id="0" name=""/>
        <dsp:cNvSpPr/>
      </dsp:nvSpPr>
      <dsp:spPr>
        <a:xfrm rot="16150574">
          <a:off x="2983873" y="1344084"/>
          <a:ext cx="224993" cy="34619"/>
        </a:xfrm>
        <a:custGeom>
          <a:avLst/>
          <a:gdLst/>
          <a:ahLst/>
          <a:cxnLst/>
          <a:rect l="0" t="0" r="0" b="0"/>
          <a:pathLst>
            <a:path>
              <a:moveTo>
                <a:pt x="0" y="17309"/>
              </a:moveTo>
              <a:lnTo>
                <a:pt x="224993" y="173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3090744" y="1355769"/>
        <a:ext cx="11249" cy="11249"/>
      </dsp:txXfrm>
    </dsp:sp>
    <dsp:sp modelId="{3109B77E-B315-4E1E-BBFE-E645E4052CDA}">
      <dsp:nvSpPr>
        <dsp:cNvPr id="0" name=""/>
        <dsp:cNvSpPr/>
      </dsp:nvSpPr>
      <dsp:spPr>
        <a:xfrm>
          <a:off x="2452588" y="-17149"/>
          <a:ext cx="1266124" cy="1266124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b="1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Particle and </a:t>
          </a:r>
          <a:r>
            <a:rPr lang="en-GB" sz="1050" b="1" kern="1200" dirty="0" err="1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astroparticle</a:t>
          </a:r>
          <a:r>
            <a:rPr lang="en-GB" sz="1050" b="1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 physics</a:t>
          </a:r>
        </a:p>
      </dsp:txBody>
      <dsp:txXfrm>
        <a:off x="2638008" y="168271"/>
        <a:ext cx="895284" cy="895284"/>
      </dsp:txXfrm>
    </dsp:sp>
    <dsp:sp modelId="{096FD753-50F3-43CA-9FA6-515B5AE3616F}">
      <dsp:nvSpPr>
        <dsp:cNvPr id="0" name=""/>
        <dsp:cNvSpPr/>
      </dsp:nvSpPr>
      <dsp:spPr>
        <a:xfrm rot="19769256">
          <a:off x="3696067" y="1697332"/>
          <a:ext cx="378236" cy="34619"/>
        </a:xfrm>
        <a:custGeom>
          <a:avLst/>
          <a:gdLst/>
          <a:ahLst/>
          <a:cxnLst/>
          <a:rect l="0" t="0" r="0" b="0"/>
          <a:pathLst>
            <a:path>
              <a:moveTo>
                <a:pt x="0" y="17309"/>
              </a:moveTo>
              <a:lnTo>
                <a:pt x="378236" y="173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875730" y="1705186"/>
        <a:ext cx="18911" cy="18911"/>
      </dsp:txXfrm>
    </dsp:sp>
    <dsp:sp modelId="{07120E0F-65B8-44DA-B959-2CD9E1E0CF31}">
      <dsp:nvSpPr>
        <dsp:cNvPr id="0" name=""/>
        <dsp:cNvSpPr/>
      </dsp:nvSpPr>
      <dsp:spPr>
        <a:xfrm>
          <a:off x="3960288" y="663971"/>
          <a:ext cx="1267009" cy="1266124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b="1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Nanoscience</a:t>
          </a:r>
        </a:p>
      </dsp:txBody>
      <dsp:txXfrm>
        <a:off x="4145837" y="849391"/>
        <a:ext cx="895911" cy="895284"/>
      </dsp:txXfrm>
    </dsp:sp>
    <dsp:sp modelId="{132FD028-812F-420F-9B3C-C5646E800B86}">
      <dsp:nvSpPr>
        <dsp:cNvPr id="0" name=""/>
        <dsp:cNvSpPr/>
      </dsp:nvSpPr>
      <dsp:spPr>
        <a:xfrm rot="1601082">
          <a:off x="3729689" y="2544929"/>
          <a:ext cx="306962" cy="34619"/>
        </a:xfrm>
        <a:custGeom>
          <a:avLst/>
          <a:gdLst/>
          <a:ahLst/>
          <a:cxnLst/>
          <a:rect l="0" t="0" r="0" b="0"/>
          <a:pathLst>
            <a:path>
              <a:moveTo>
                <a:pt x="0" y="17309"/>
              </a:moveTo>
              <a:lnTo>
                <a:pt x="306962" y="173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875496" y="2554565"/>
        <a:ext cx="15348" cy="15348"/>
      </dsp:txXfrm>
    </dsp:sp>
    <dsp:sp modelId="{B4A55A1D-72FF-491E-B313-6A2A57C22B3A}">
      <dsp:nvSpPr>
        <dsp:cNvPr id="0" name=""/>
        <dsp:cNvSpPr/>
      </dsp:nvSpPr>
      <dsp:spPr>
        <a:xfrm>
          <a:off x="3952751" y="2282557"/>
          <a:ext cx="1267009" cy="1266124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b="1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Photon science</a:t>
          </a:r>
        </a:p>
      </dsp:txBody>
      <dsp:txXfrm>
        <a:off x="4138300" y="2467977"/>
        <a:ext cx="895911" cy="895284"/>
      </dsp:txXfrm>
    </dsp:sp>
    <dsp:sp modelId="{9811803C-908C-40F0-888F-5BF78BDE64EC}">
      <dsp:nvSpPr>
        <dsp:cNvPr id="0" name=""/>
        <dsp:cNvSpPr/>
      </dsp:nvSpPr>
      <dsp:spPr>
        <a:xfrm rot="5300692">
          <a:off x="3018740" y="2966582"/>
          <a:ext cx="225470" cy="34619"/>
        </a:xfrm>
        <a:custGeom>
          <a:avLst/>
          <a:gdLst/>
          <a:ahLst/>
          <a:cxnLst/>
          <a:rect l="0" t="0" r="0" b="0"/>
          <a:pathLst>
            <a:path>
              <a:moveTo>
                <a:pt x="0" y="17309"/>
              </a:moveTo>
              <a:lnTo>
                <a:pt x="225470" y="173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125838" y="2978255"/>
        <a:ext cx="11273" cy="11273"/>
      </dsp:txXfrm>
    </dsp:sp>
    <dsp:sp modelId="{9DA7C3FA-38FB-4995-A8A0-533DDB2B4713}">
      <dsp:nvSpPr>
        <dsp:cNvPr id="0" name=""/>
        <dsp:cNvSpPr/>
      </dsp:nvSpPr>
      <dsp:spPr>
        <a:xfrm>
          <a:off x="2519512" y="3096316"/>
          <a:ext cx="1267009" cy="1266124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b="1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Infection and structural biology</a:t>
          </a:r>
        </a:p>
      </dsp:txBody>
      <dsp:txXfrm>
        <a:off x="2705061" y="3281736"/>
        <a:ext cx="895911" cy="895284"/>
      </dsp:txXfrm>
    </dsp:sp>
    <dsp:sp modelId="{75392A9C-8AAE-49D7-989D-233664DF8F7D}">
      <dsp:nvSpPr>
        <dsp:cNvPr id="0" name=""/>
        <dsp:cNvSpPr/>
      </dsp:nvSpPr>
      <dsp:spPr>
        <a:xfrm rot="9155250">
          <a:off x="2071326" y="2582279"/>
          <a:ext cx="426981" cy="34619"/>
        </a:xfrm>
        <a:custGeom>
          <a:avLst/>
          <a:gdLst/>
          <a:ahLst/>
          <a:cxnLst/>
          <a:rect l="0" t="0" r="0" b="0"/>
          <a:pathLst>
            <a:path>
              <a:moveTo>
                <a:pt x="0" y="17309"/>
              </a:moveTo>
              <a:lnTo>
                <a:pt x="426981" y="17309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2274142" y="2588914"/>
        <a:ext cx="21349" cy="21349"/>
      </dsp:txXfrm>
    </dsp:sp>
    <dsp:sp modelId="{08035DD5-3844-4D68-A423-EF63F4AADF64}">
      <dsp:nvSpPr>
        <dsp:cNvPr id="0" name=""/>
        <dsp:cNvSpPr/>
      </dsp:nvSpPr>
      <dsp:spPr>
        <a:xfrm>
          <a:off x="900927" y="2356131"/>
          <a:ext cx="1265335" cy="1266124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b="1" kern="1200" spc="-40" baseline="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Accelerator research</a:t>
          </a:r>
          <a:endParaRPr lang="en-GB" sz="1050" b="1" kern="120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sp:txBody>
      <dsp:txXfrm>
        <a:off x="1086231" y="2541551"/>
        <a:ext cx="894727" cy="895284"/>
      </dsp:txXfrm>
    </dsp:sp>
    <dsp:sp modelId="{EC8E2C93-371D-4F0B-9B5E-354E1D67222B}">
      <dsp:nvSpPr>
        <dsp:cNvPr id="0" name=""/>
        <dsp:cNvSpPr/>
      </dsp:nvSpPr>
      <dsp:spPr>
        <a:xfrm rot="12665808">
          <a:off x="2040642" y="1660031"/>
          <a:ext cx="492425" cy="34619"/>
        </a:xfrm>
        <a:custGeom>
          <a:avLst/>
          <a:gdLst/>
          <a:ahLst/>
          <a:cxnLst/>
          <a:rect l="0" t="0" r="0" b="0"/>
          <a:pathLst>
            <a:path>
              <a:moveTo>
                <a:pt x="0" y="17309"/>
              </a:moveTo>
              <a:lnTo>
                <a:pt x="492425" y="17309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2274544" y="1665030"/>
        <a:ext cx="24621" cy="24621"/>
      </dsp:txXfrm>
    </dsp:sp>
    <dsp:sp modelId="{59A68A5C-C873-4226-BD5F-2251F4A1CB78}">
      <dsp:nvSpPr>
        <dsp:cNvPr id="0" name=""/>
        <dsp:cNvSpPr/>
      </dsp:nvSpPr>
      <dsp:spPr>
        <a:xfrm>
          <a:off x="900923" y="590398"/>
          <a:ext cx="1266124" cy="1265682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b="1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Theoretical physics</a:t>
          </a:r>
        </a:p>
      </dsp:txBody>
      <dsp:txXfrm>
        <a:off x="1086343" y="775753"/>
        <a:ext cx="895284" cy="8949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CE4883-D51C-4707-9945-F07D38DCE588}">
      <dsp:nvSpPr>
        <dsp:cNvPr id="0" name=""/>
        <dsp:cNvSpPr/>
      </dsp:nvSpPr>
      <dsp:spPr>
        <a:xfrm rot="2049889">
          <a:off x="1732073" y="2301480"/>
          <a:ext cx="957980" cy="54404"/>
        </a:xfrm>
        <a:custGeom>
          <a:avLst/>
          <a:gdLst/>
          <a:ahLst/>
          <a:cxnLst/>
          <a:rect l="0" t="0" r="0" b="0"/>
          <a:pathLst>
            <a:path>
              <a:moveTo>
                <a:pt x="0" y="27202"/>
              </a:moveTo>
              <a:lnTo>
                <a:pt x="957980" y="27202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243D37-9A28-434C-B09D-7A3C67427DE7}">
      <dsp:nvSpPr>
        <dsp:cNvPr id="0" name=""/>
        <dsp:cNvSpPr/>
      </dsp:nvSpPr>
      <dsp:spPr>
        <a:xfrm rot="96695">
          <a:off x="1814596" y="1675089"/>
          <a:ext cx="697975" cy="54404"/>
        </a:xfrm>
        <a:custGeom>
          <a:avLst/>
          <a:gdLst/>
          <a:ahLst/>
          <a:cxnLst/>
          <a:rect l="0" t="0" r="0" b="0"/>
          <a:pathLst>
            <a:path>
              <a:moveTo>
                <a:pt x="0" y="28740"/>
              </a:moveTo>
              <a:lnTo>
                <a:pt x="682861" y="28740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F1CB40-040C-4133-B5AA-7C683FB5992C}">
      <dsp:nvSpPr>
        <dsp:cNvPr id="0" name=""/>
        <dsp:cNvSpPr/>
      </dsp:nvSpPr>
      <dsp:spPr>
        <a:xfrm rot="19617689">
          <a:off x="1738796" y="1026245"/>
          <a:ext cx="939270" cy="54404"/>
        </a:xfrm>
        <a:custGeom>
          <a:avLst/>
          <a:gdLst/>
          <a:ahLst/>
          <a:cxnLst/>
          <a:rect l="0" t="0" r="0" b="0"/>
          <a:pathLst>
            <a:path>
              <a:moveTo>
                <a:pt x="0" y="27202"/>
              </a:moveTo>
              <a:lnTo>
                <a:pt x="939270" y="27202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802EDF-C186-4FDD-95BA-D6B8634684CC}">
      <dsp:nvSpPr>
        <dsp:cNvPr id="0" name=""/>
        <dsp:cNvSpPr/>
      </dsp:nvSpPr>
      <dsp:spPr>
        <a:xfrm>
          <a:off x="806180" y="934433"/>
          <a:ext cx="1612731" cy="1612731"/>
        </a:xfrm>
        <a:prstGeom prst="ellipse">
          <a:avLst/>
        </a:prstGeom>
        <a:solidFill>
          <a:srgbClr val="2DBE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57FC95-D89E-4121-9C36-AA66B177AAD6}">
      <dsp:nvSpPr>
        <dsp:cNvPr id="0" name=""/>
        <dsp:cNvSpPr/>
      </dsp:nvSpPr>
      <dsp:spPr>
        <a:xfrm>
          <a:off x="2523897" y="49802"/>
          <a:ext cx="967638" cy="967638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>
              <a:solidFill>
                <a:schemeClr val="bg1"/>
              </a:solidFill>
              <a:latin typeface="Arial"/>
              <a:ea typeface="+mn-ea"/>
              <a:cs typeface="Arial" panose="020B0604020202020204" pitchFamily="34" charset="0"/>
            </a:rPr>
            <a:t>PIER</a:t>
          </a:r>
          <a:r>
            <a:rPr lang="de-DE" sz="1050" b="1" kern="1200" dirty="0">
              <a:solidFill>
                <a:schemeClr val="bg1"/>
              </a:solidFill>
              <a:latin typeface="Arial"/>
              <a:ea typeface="+mn-ea"/>
              <a:cs typeface="Arial" panose="020B0604020202020204" pitchFamily="34" charset="0"/>
            </a:rPr>
            <a:t> </a:t>
          </a:r>
          <a:r>
            <a:rPr lang="de-DE" sz="1050" b="1" kern="1200" dirty="0" err="1">
              <a:solidFill>
                <a:schemeClr val="bg1"/>
              </a:solidFill>
              <a:latin typeface="Arial"/>
              <a:ea typeface="+mn-ea"/>
              <a:cs typeface="Arial" panose="020B0604020202020204" pitchFamily="34" charset="0"/>
            </a:rPr>
            <a:t>Seed</a:t>
          </a:r>
          <a:r>
            <a:rPr lang="de-DE" sz="1050" b="1" kern="1200" dirty="0">
              <a:solidFill>
                <a:schemeClr val="bg1"/>
              </a:solidFill>
              <a:latin typeface="Arial"/>
              <a:ea typeface="+mn-ea"/>
              <a:cs typeface="Arial" panose="020B0604020202020204" pitchFamily="34" charset="0"/>
            </a:rPr>
            <a:t> </a:t>
          </a:r>
          <a:r>
            <a:rPr lang="de-DE" sz="900" b="1" kern="1200" dirty="0">
              <a:solidFill>
                <a:schemeClr val="bg1"/>
              </a:solidFill>
              <a:latin typeface="Arial"/>
              <a:ea typeface="+mn-ea"/>
              <a:cs typeface="Arial" panose="020B0604020202020204" pitchFamily="34" charset="0"/>
            </a:rPr>
            <a:t>Projects</a:t>
          </a:r>
        </a:p>
      </dsp:txBody>
      <dsp:txXfrm>
        <a:off x="2665604" y="191509"/>
        <a:ext cx="684224" cy="684224"/>
      </dsp:txXfrm>
    </dsp:sp>
    <dsp:sp modelId="{7E897640-872C-4B7E-8366-0502CFB011FA}">
      <dsp:nvSpPr>
        <dsp:cNvPr id="0" name=""/>
        <dsp:cNvSpPr/>
      </dsp:nvSpPr>
      <dsp:spPr>
        <a:xfrm>
          <a:off x="3588299" y="49802"/>
          <a:ext cx="1451457" cy="967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88299" y="49802"/>
        <a:ext cx="1451457" cy="967638"/>
      </dsp:txXfrm>
    </dsp:sp>
    <dsp:sp modelId="{E208F3CB-5A37-4D39-A9B7-B7B1F719EB2A}">
      <dsp:nvSpPr>
        <dsp:cNvPr id="0" name=""/>
        <dsp:cNvSpPr/>
      </dsp:nvSpPr>
      <dsp:spPr>
        <a:xfrm>
          <a:off x="2512242" y="1241894"/>
          <a:ext cx="967638" cy="967638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>
              <a:solidFill>
                <a:schemeClr val="bg1"/>
              </a:solidFill>
              <a:latin typeface="Arial"/>
              <a:ea typeface="+mn-ea"/>
              <a:cs typeface="Arial" panose="020B0604020202020204" pitchFamily="34" charset="0"/>
            </a:rPr>
            <a:t>PIER Workshops</a:t>
          </a:r>
        </a:p>
      </dsp:txBody>
      <dsp:txXfrm>
        <a:off x="2653949" y="1383601"/>
        <a:ext cx="684224" cy="684224"/>
      </dsp:txXfrm>
    </dsp:sp>
    <dsp:sp modelId="{6537BC81-F49A-423A-8037-785BEFE0EF9F}">
      <dsp:nvSpPr>
        <dsp:cNvPr id="0" name=""/>
        <dsp:cNvSpPr/>
      </dsp:nvSpPr>
      <dsp:spPr>
        <a:xfrm>
          <a:off x="3576645" y="1241894"/>
          <a:ext cx="1451457" cy="967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1200" b="0" kern="1200" dirty="0">
            <a:latin typeface="+mn-lt"/>
            <a:cs typeface="Calibri" panose="020F0502020204030204" pitchFamily="34" charset="0"/>
          </a:endParaRPr>
        </a:p>
      </dsp:txBody>
      <dsp:txXfrm>
        <a:off x="3576645" y="1241894"/>
        <a:ext cx="1451457" cy="967638"/>
      </dsp:txXfrm>
    </dsp:sp>
    <dsp:sp modelId="{5CBBC13B-18AA-47D4-85CE-05BB1003DF32}">
      <dsp:nvSpPr>
        <dsp:cNvPr id="0" name=""/>
        <dsp:cNvSpPr/>
      </dsp:nvSpPr>
      <dsp:spPr>
        <a:xfrm>
          <a:off x="2523897" y="2385553"/>
          <a:ext cx="967638" cy="967638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>
              <a:solidFill>
                <a:schemeClr val="bg1"/>
              </a:solidFill>
              <a:latin typeface="Arial"/>
              <a:ea typeface="+mn-ea"/>
              <a:cs typeface="Arial" panose="020B0604020202020204" pitchFamily="34" charset="0"/>
            </a:rPr>
            <a:t>PIER Short Visits</a:t>
          </a:r>
        </a:p>
      </dsp:txBody>
      <dsp:txXfrm>
        <a:off x="2665604" y="2527260"/>
        <a:ext cx="684224" cy="684224"/>
      </dsp:txXfrm>
    </dsp:sp>
    <dsp:sp modelId="{F92627A1-9A5F-4A19-AA01-0D203B06CA0E}">
      <dsp:nvSpPr>
        <dsp:cNvPr id="0" name=""/>
        <dsp:cNvSpPr/>
      </dsp:nvSpPr>
      <dsp:spPr>
        <a:xfrm>
          <a:off x="3588299" y="2385553"/>
          <a:ext cx="1451457" cy="967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1200" kern="1200" dirty="0">
            <a:latin typeface="+mn-lt"/>
            <a:cs typeface="Calibri" panose="020F0502020204030204" pitchFamily="34" charset="0"/>
          </a:endParaRPr>
        </a:p>
      </dsp:txBody>
      <dsp:txXfrm>
        <a:off x="3588299" y="2385553"/>
        <a:ext cx="1451457" cy="967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887385" cy="497334"/>
          </a:xfrm>
          <a:prstGeom prst="rect">
            <a:avLst/>
          </a:prstGeom>
        </p:spPr>
        <p:txBody>
          <a:bodyPr vert="horz" lIns="89566" tIns="44785" rIns="89566" bIns="44785" rtlCol="0"/>
          <a:lstStyle>
            <a:lvl1pPr algn="l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3869" y="3"/>
            <a:ext cx="2887385" cy="497334"/>
          </a:xfrm>
          <a:prstGeom prst="rect">
            <a:avLst/>
          </a:prstGeom>
        </p:spPr>
        <p:txBody>
          <a:bodyPr vert="horz" lIns="89566" tIns="44785" rIns="89566" bIns="44785" rtlCol="0"/>
          <a:lstStyle>
            <a:lvl1pPr algn="r">
              <a:defRPr sz="1100"/>
            </a:lvl1pPr>
          </a:lstStyle>
          <a:p>
            <a:pPr>
              <a:defRPr/>
            </a:pPr>
            <a:fld id="{5091AFA8-631A-4BFA-B016-CCD68F5B2035}" type="datetimeFigureOut">
              <a:rPr lang="de-DE"/>
              <a:pPr>
                <a:defRPr/>
              </a:pPr>
              <a:t>30.05.2023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" y="9427780"/>
            <a:ext cx="2887385" cy="497332"/>
          </a:xfrm>
          <a:prstGeom prst="rect">
            <a:avLst/>
          </a:prstGeom>
        </p:spPr>
        <p:txBody>
          <a:bodyPr vert="horz" lIns="89566" tIns="44785" rIns="89566" bIns="44785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3869" y="9427780"/>
            <a:ext cx="2887385" cy="497332"/>
          </a:xfrm>
          <a:prstGeom prst="rect">
            <a:avLst/>
          </a:prstGeom>
        </p:spPr>
        <p:txBody>
          <a:bodyPr vert="horz" lIns="89566" tIns="44785" rIns="89566" bIns="44785" rtlCol="0" anchor="b"/>
          <a:lstStyle>
            <a:lvl1pPr algn="r">
              <a:defRPr sz="1100"/>
            </a:lvl1pPr>
          </a:lstStyle>
          <a:p>
            <a:pPr>
              <a:defRPr/>
            </a:pPr>
            <a:fld id="{B50F3BD4-C1AE-4991-B73A-7BF387F2932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4677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3"/>
            <a:ext cx="2887385" cy="49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6" tIns="44785" rIns="89566" bIns="4478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869" y="3"/>
            <a:ext cx="2887385" cy="49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6" tIns="44785" rIns="89566" bIns="4478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7725" y="739775"/>
            <a:ext cx="4967288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5977" y="4716207"/>
            <a:ext cx="5330787" cy="446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6" tIns="44785" rIns="89566" bIns="44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Textmasterformate durch Klicken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427780"/>
            <a:ext cx="2887385" cy="49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6" tIns="44785" rIns="89566" bIns="4478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869" y="9427780"/>
            <a:ext cx="2887385" cy="49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6" tIns="44785" rIns="89566" bIns="4478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7BF94497-43D9-4235-B3AA-AD1D7F4FF3D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0273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9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9" charset="0"/>
        <a:ea typeface="ＭＳ Ｐゴシック" pitchFamily="2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9" charset="0"/>
        <a:ea typeface="ＭＳ Ｐゴシック" pitchFamily="2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9" charset="0"/>
        <a:ea typeface="ＭＳ Ｐゴシック" pitchFamily="2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9" charset="0"/>
        <a:ea typeface="ＭＳ Ｐゴシック" pitchFamily="2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F94497-43D9-4235-B3AA-AD1D7F4FF3D6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2844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08056" indent="-272330"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089316" indent="-217863"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525044" indent="-217863"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1960771" indent="-217863"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396497" indent="-2178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832223" indent="-2178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267950" indent="-2178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703677" indent="-2178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97B266FB-0CDD-4586-BFEE-69881D8C83DF}" type="slidenum">
              <a:rPr lang="en-GB" sz="1100"/>
              <a:pPr/>
              <a:t>10</a:t>
            </a:fld>
            <a:endParaRPr lang="en-GB" sz="1100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0065" indent="-170065" eaLnBrk="1" hangingPunct="1">
              <a:buFont typeface="Arial" pitchFamily="34" charset="0"/>
              <a:buChar char="•"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080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08056" indent="-272330"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089316" indent="-217863"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525044" indent="-217863"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1960771" indent="-217863"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396497" indent="-2178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832223" indent="-2178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267950" indent="-2178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703677" indent="-2178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97B266FB-0CDD-4586-BFEE-69881D8C83DF}" type="slidenum">
              <a:rPr lang="en-GB" sz="1100"/>
              <a:pPr/>
              <a:t>2</a:t>
            </a:fld>
            <a:endParaRPr lang="en-GB" sz="1100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0065" indent="-170065" eaLnBrk="1" hangingPunct="1">
              <a:buFont typeface="Arial" pitchFamily="34" charset="0"/>
              <a:buChar char="•"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14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08056" indent="-272330"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089316" indent="-217863"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525044" indent="-217863"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1960771" indent="-217863"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396497" indent="-2178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832223" indent="-2178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267950" indent="-2178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703677" indent="-2178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97B266FB-0CDD-4586-BFEE-69881D8C83DF}" type="slidenum">
              <a:rPr lang="en-GB" sz="1100"/>
              <a:pPr/>
              <a:t>3</a:t>
            </a:fld>
            <a:endParaRPr lang="en-GB" sz="1100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b="1" dirty="0">
                <a:latin typeface="Arial" charset="0"/>
              </a:rPr>
              <a:t>Commission: </a:t>
            </a:r>
            <a:r>
              <a:rPr lang="en-US" dirty="0"/>
              <a:t>consists of leading management representatives of DESY and UHH and is in charge of all strategic and long-term decisions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dirty="0">
                <a:latin typeface="Arial" charset="0"/>
              </a:rPr>
              <a:t>PIER Commission meetings take place once a year. In addition, there are the so-called “</a:t>
            </a:r>
            <a:r>
              <a:rPr lang="en-US" dirty="0" err="1">
                <a:latin typeface="Arial" charset="0"/>
              </a:rPr>
              <a:t>Austauschtreffen</a:t>
            </a:r>
            <a:r>
              <a:rPr lang="en-US" dirty="0">
                <a:latin typeface="Arial" charset="0"/>
              </a:rPr>
              <a:t>”, exchange meetings, between members of the DESY directorate and the UHH </a:t>
            </a:r>
            <a:r>
              <a:rPr lang="en-US" dirty="0" err="1">
                <a:latin typeface="Arial" charset="0"/>
              </a:rPr>
              <a:t>Präsidium</a:t>
            </a:r>
            <a:r>
              <a:rPr lang="en-US" dirty="0">
                <a:latin typeface="Arial" charset="0"/>
              </a:rPr>
              <a:t> and MIN faculty that are more informal and that take place about four times a year.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Executive Board: </a:t>
            </a:r>
            <a:r>
              <a:rPr lang="de-DE" dirty="0" err="1"/>
              <a:t>consists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en-US" dirty="0"/>
              <a:t>senior DESY and UHH scientists from the PIER research and competence fields; responsible for the operational decisions and activities of PIER</a:t>
            </a:r>
          </a:p>
          <a:p>
            <a:pPr eaLnBrk="1" hangingPunct="1"/>
            <a:r>
              <a:rPr lang="en-US" dirty="0"/>
              <a:t>Board meetings take place every approximately every two months, so six times a year.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PIER Office team: </a:t>
            </a:r>
            <a:r>
              <a:rPr lang="de-DE" b="1" dirty="0" err="1"/>
              <a:t>s</a:t>
            </a:r>
            <a:r>
              <a:rPr lang="de-DE" dirty="0" err="1"/>
              <a:t>taff</a:t>
            </a:r>
            <a:r>
              <a:rPr lang="de-DE" dirty="0"/>
              <a:t> </a:t>
            </a:r>
            <a:r>
              <a:rPr lang="de-DE" dirty="0" err="1"/>
              <a:t>conceptualize</a:t>
            </a:r>
            <a:r>
              <a:rPr lang="de-DE" dirty="0"/>
              <a:t> and carry out </a:t>
            </a:r>
            <a:r>
              <a:rPr lang="de-DE" dirty="0" err="1"/>
              <a:t>events</a:t>
            </a:r>
            <a:r>
              <a:rPr lang="de-DE" dirty="0"/>
              <a:t> and </a:t>
            </a:r>
            <a:r>
              <a:rPr lang="de-DE" dirty="0" err="1"/>
              <a:t>activities</a:t>
            </a:r>
            <a:r>
              <a:rPr lang="de-DE" dirty="0"/>
              <a:t> </a:t>
            </a:r>
            <a:r>
              <a:rPr lang="de-DE" dirty="0" err="1"/>
              <a:t>according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decisions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PIER Executive Board; </a:t>
            </a:r>
            <a:r>
              <a:rPr lang="de-DE" dirty="0" err="1"/>
              <a:t>take</a:t>
            </a:r>
            <a:r>
              <a:rPr lang="de-DE" dirty="0"/>
              <a:t> care </a:t>
            </a:r>
            <a:r>
              <a:rPr lang="de-DE" dirty="0" err="1"/>
              <a:t>of</a:t>
            </a:r>
            <a:r>
              <a:rPr lang="de-DE" dirty="0"/>
              <a:t> all a</a:t>
            </a:r>
            <a:r>
              <a:rPr lang="en-US" dirty="0" err="1"/>
              <a:t>dministrative</a:t>
            </a:r>
            <a:r>
              <a:rPr lang="en-US" dirty="0"/>
              <a:t> matters concerning PIER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dirty="0">
              <a:latin typeface="Arial" charset="0"/>
            </a:endParaRPr>
          </a:p>
          <a:p>
            <a:r>
              <a:rPr lang="en-US" b="1" dirty="0">
                <a:latin typeface="Arial" charset="0"/>
              </a:rPr>
              <a:t>PIER Scientists: </a:t>
            </a:r>
            <a:r>
              <a:rPr lang="en-US" dirty="0"/>
              <a:t>DESY or UHH researchers from the PIER research and competence fields can register as PIER </a:t>
            </a:r>
            <a:r>
              <a:rPr lang="en-US" dirty="0" err="1"/>
              <a:t>Scientsts</a:t>
            </a:r>
            <a:r>
              <a:rPr lang="en-US" dirty="0"/>
              <a:t>. They are regularly informed about PIER calls, services, and events by email. Registration as a PIER Scientist is a prerequisite for any PIER Idea Fund application.</a:t>
            </a:r>
            <a:endParaRPr lang="de-DE" dirty="0"/>
          </a:p>
          <a:p>
            <a:pPr marL="0" indent="0" eaLnBrk="1" hangingPunct="1">
              <a:buFont typeface="Arial" pitchFamily="34" charset="0"/>
              <a:buNone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722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08056" indent="-272330"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089316" indent="-217863"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525044" indent="-217863"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1960771" indent="-217863"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396497" indent="-2178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832223" indent="-2178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267950" indent="-2178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703677" indent="-2178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97B266FB-0CDD-4586-BFEE-69881D8C83DF}" type="slidenum">
              <a:rPr lang="en-GB" sz="1100"/>
              <a:pPr/>
              <a:t>4</a:t>
            </a:fld>
            <a:endParaRPr lang="en-GB" sz="1100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0065" indent="-170065" eaLnBrk="1" hangingPunct="1">
              <a:buFont typeface="Arial" pitchFamily="34" charset="0"/>
              <a:buChar char="•"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151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08056" indent="-272330"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089316" indent="-217863"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525044" indent="-217863"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1960771" indent="-217863"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396497" indent="-2178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832223" indent="-2178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267950" indent="-2178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703677" indent="-2178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97B266FB-0CDD-4586-BFEE-69881D8C83DF}" type="slidenum">
              <a:rPr lang="en-GB" sz="1100"/>
              <a:pPr/>
              <a:t>5</a:t>
            </a:fld>
            <a:endParaRPr lang="en-GB" sz="1100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602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08056" indent="-272330"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089316" indent="-217863"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525044" indent="-217863"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1960771" indent="-217863"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396497" indent="-2178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832223" indent="-2178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267950" indent="-2178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703677" indent="-2178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97B266FB-0CDD-4586-BFEE-69881D8C83DF}" type="slidenum">
              <a:rPr lang="en-GB" sz="1100"/>
              <a:pPr/>
              <a:t>6</a:t>
            </a:fld>
            <a:endParaRPr lang="en-GB" sz="1100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0065" indent="-170065" eaLnBrk="1" hangingPunct="1">
              <a:buFont typeface="Arial" pitchFamily="34" charset="0"/>
              <a:buChar char="•"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367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08056" indent="-272330"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089316" indent="-217863"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525044" indent="-217863"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1960771" indent="-217863"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396497" indent="-2178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832223" indent="-2178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267950" indent="-2178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703677" indent="-2178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97B266FB-0CDD-4586-BFEE-69881D8C83DF}" type="slidenum">
              <a:rPr lang="en-GB" sz="1100"/>
              <a:pPr/>
              <a:t>7</a:t>
            </a:fld>
            <a:endParaRPr lang="en-GB" sz="1100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0065" indent="-170065" eaLnBrk="1" hangingPunct="1">
              <a:buFont typeface="Arial" pitchFamily="34" charset="0"/>
              <a:buChar char="•"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49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08056" indent="-272330"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089316" indent="-217863"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525044" indent="-217863"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1960771" indent="-217863"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396497" indent="-2178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832223" indent="-2178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267950" indent="-2178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703677" indent="-2178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97B266FB-0CDD-4586-BFEE-69881D8C83DF}" type="slidenum">
              <a:rPr lang="en-GB" sz="1100"/>
              <a:pPr/>
              <a:t>8</a:t>
            </a:fld>
            <a:endParaRPr lang="en-GB" sz="1100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0065" indent="-170065" eaLnBrk="1" hangingPunct="1">
              <a:buFont typeface="Arial" pitchFamily="34" charset="0"/>
              <a:buChar char="•"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14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08056" indent="-272330"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089316" indent="-217863"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525044" indent="-217863"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1960771" indent="-217863"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396497" indent="-2178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832223" indent="-2178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267950" indent="-2178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703677" indent="-2178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97B266FB-0CDD-4586-BFEE-69881D8C83DF}" type="slidenum">
              <a:rPr lang="en-GB" sz="1100"/>
              <a:pPr/>
              <a:t>9</a:t>
            </a:fld>
            <a:endParaRPr lang="en-GB" sz="1100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0065" indent="-170065" eaLnBrk="1" hangingPunct="1">
              <a:buFont typeface="Arial" pitchFamily="34" charset="0"/>
              <a:buChar char="•"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999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9" descr="DESY-Logo-cyan-RGB_g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7" name="Picture 21" descr="HG_LOGO_70_ENG_K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92100" y="1363663"/>
            <a:ext cx="8520113" cy="485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Arial Black" pitchFamily="29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282575" y="0"/>
            <a:ext cx="8520113" cy="1266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2526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9559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28587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0051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3138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35684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bg1">
                  <a:lumMod val="65000"/>
                </a:schemeClr>
              </a:buClr>
              <a:buFont typeface="Wingdings" charset="2"/>
              <a:buChar char="§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bg1">
                  <a:lumMod val="65000"/>
                </a:schemeClr>
              </a:buClr>
              <a:buFont typeface="Wingdings" charset="2"/>
              <a:buChar char="§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6525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41035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574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6191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0826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29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29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29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29" charset="0"/>
          <a:ea typeface="ＭＳ Ｐゴシック" pitchFamily="-110" charset="-128"/>
          <a:cs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2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2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2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29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628650" indent="-184150" algn="l" rtl="0" eaLnBrk="0" fontAlgn="base" hangingPunct="0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pitchFamily="29" charset="-128"/>
        </a:defRPr>
      </a:lvl2pPr>
      <a:lvl3pPr marL="1236663" indent="-228600" algn="l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  <a:ea typeface="ＭＳ Ｐゴシック" pitchFamily="29" charset="-128"/>
        </a:defRPr>
      </a:lvl3pPr>
      <a:lvl4pPr marL="164465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ＭＳ Ｐゴシック" pitchFamily="2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2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2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2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2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29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6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8.jpeg"/><Relationship Id="rId10" Type="http://schemas.openxmlformats.org/officeDocument/2006/relationships/image" Target="../media/image52.png"/><Relationship Id="rId4" Type="http://schemas.openxmlformats.org/officeDocument/2006/relationships/image" Target="../media/image7.jpe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9.png"/><Relationship Id="rId5" Type="http://schemas.openxmlformats.org/officeDocument/2006/relationships/diagramData" Target="../diagrams/data1.xml"/><Relationship Id="rId10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5.jpe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7.jpeg"/><Relationship Id="rId10" Type="http://schemas.openxmlformats.org/officeDocument/2006/relationships/image" Target="../media/image15.png"/><Relationship Id="rId4" Type="http://schemas.openxmlformats.org/officeDocument/2006/relationships/image" Target="../media/image6.jpeg"/><Relationship Id="rId9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31.jpg"/><Relationship Id="rId3" Type="http://schemas.openxmlformats.org/officeDocument/2006/relationships/image" Target="../media/image6.jpe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11" Type="http://schemas.openxmlformats.org/officeDocument/2006/relationships/image" Target="../media/image24.jpg"/><Relationship Id="rId5" Type="http://schemas.openxmlformats.org/officeDocument/2006/relationships/image" Target="../media/image8.jpeg"/><Relationship Id="rId15" Type="http://schemas.openxmlformats.org/officeDocument/2006/relationships/image" Target="../media/image28.jpg"/><Relationship Id="rId10" Type="http://schemas.openxmlformats.org/officeDocument/2006/relationships/image" Target="../media/image23.jpeg"/><Relationship Id="rId19" Type="http://schemas.openxmlformats.org/officeDocument/2006/relationships/image" Target="../media/image32.jpg"/><Relationship Id="rId4" Type="http://schemas.openxmlformats.org/officeDocument/2006/relationships/image" Target="../media/image7.jpeg"/><Relationship Id="rId9" Type="http://schemas.openxmlformats.org/officeDocument/2006/relationships/image" Target="../media/image22.jpeg"/><Relationship Id="rId14" Type="http://schemas.openxmlformats.org/officeDocument/2006/relationships/image" Target="../media/image2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5.jpe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g"/><Relationship Id="rId11" Type="http://schemas.openxmlformats.org/officeDocument/2006/relationships/image" Target="../media/image38.jpg"/><Relationship Id="rId5" Type="http://schemas.openxmlformats.org/officeDocument/2006/relationships/image" Target="../media/image7.jpeg"/><Relationship Id="rId10" Type="http://schemas.openxmlformats.org/officeDocument/2006/relationships/image" Target="../media/image37.jpg"/><Relationship Id="rId4" Type="http://schemas.openxmlformats.org/officeDocument/2006/relationships/image" Target="../media/image6.jpeg"/><Relationship Id="rId9" Type="http://schemas.openxmlformats.org/officeDocument/2006/relationships/image" Target="../media/image3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6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lzmann\Desktop\umformatierungen\uh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302" y="389439"/>
            <a:ext cx="3859212" cy="434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lzmann\Desktop\umformatierungen\des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43" y="3096152"/>
            <a:ext cx="4479925" cy="336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16240" y="2535969"/>
            <a:ext cx="8363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PIER - Partnership </a:t>
            </a:r>
            <a:r>
              <a:rPr lang="de-DE" sz="3600" b="1" dirty="0" err="1"/>
              <a:t>for</a:t>
            </a:r>
            <a:r>
              <a:rPr lang="de-DE" sz="3600" b="1" dirty="0"/>
              <a:t> Innovation, Education and Research </a:t>
            </a:r>
          </a:p>
        </p:txBody>
      </p:sp>
      <p:pic>
        <p:nvPicPr>
          <p:cNvPr id="6" name="Picture 3" descr="C:\Users\stangema\Desktop\PIER_ab_60mm_4c_vektor_mitPartner_deuts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63" y="389439"/>
            <a:ext cx="2871709" cy="127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tangema\Desktop\DESY-Logo_2018\RGB\DESY_logo_3C_we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815" y="5959114"/>
            <a:ext cx="502538" cy="50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N:\public\PIER\74_Logos\55_UHH_Logos\up-uhh-logo-u-2010-u-farbe-u-rg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75" y="5603994"/>
            <a:ext cx="2170340" cy="100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005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/>
          <p:cNvGrpSpPr/>
          <p:nvPr/>
        </p:nvGrpSpPr>
        <p:grpSpPr>
          <a:xfrm>
            <a:off x="179388" y="798612"/>
            <a:ext cx="8785224" cy="17440"/>
            <a:chOff x="179388" y="1035296"/>
            <a:chExt cx="8785224" cy="17440"/>
          </a:xfrm>
        </p:grpSpPr>
        <p:cxnSp>
          <p:nvCxnSpPr>
            <p:cNvPr id="11" name="Gerade Verbindung 10"/>
            <p:cNvCxnSpPr/>
            <p:nvPr/>
          </p:nvCxnSpPr>
          <p:spPr>
            <a:xfrm>
              <a:off x="179388" y="1035296"/>
              <a:ext cx="4392612" cy="8720"/>
            </a:xfrm>
            <a:prstGeom prst="line">
              <a:avLst/>
            </a:prstGeom>
            <a:ln w="38100">
              <a:solidFill>
                <a:srgbClr val="C319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>
              <a:off x="4572000" y="1044016"/>
              <a:ext cx="4392612" cy="8720"/>
            </a:xfrm>
            <a:prstGeom prst="line">
              <a:avLst/>
            </a:prstGeom>
            <a:ln w="38100">
              <a:solidFill>
                <a:srgbClr val="0BA1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2" descr="C:\Users\stangema\Desktop\DESY-Logo_2018\RGB\DESY_logo_3C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159" y="6265555"/>
            <a:ext cx="298516" cy="29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N:\public\PIER\74_Logos\55_UHH_Logos\up-uhh-logo-u-2010-u-farbe-u-r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939" y="6067467"/>
            <a:ext cx="1289220" cy="59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el 1"/>
          <p:cNvSpPr txBox="1">
            <a:spLocks/>
          </p:cNvSpPr>
          <p:nvPr/>
        </p:nvSpPr>
        <p:spPr>
          <a:xfrm>
            <a:off x="179387" y="188913"/>
            <a:ext cx="8785225" cy="719807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29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29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29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29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2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2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2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29" charset="0"/>
              </a:defRPr>
            </a:lvl9pPr>
          </a:lstStyle>
          <a:p>
            <a:pPr defTabSz="45720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de-DE" sz="2600" dirty="0">
                <a:solidFill>
                  <a:schemeClr val="tx1"/>
                </a:solidFill>
                <a:latin typeface="+mn-lt"/>
              </a:rPr>
              <a:t>PIER Research: </a:t>
            </a:r>
            <a:r>
              <a:rPr lang="de-DE" sz="2600" dirty="0" err="1">
                <a:solidFill>
                  <a:schemeClr val="tx1"/>
                </a:solidFill>
                <a:latin typeface="+mn-lt"/>
              </a:rPr>
              <a:t>research</a:t>
            </a:r>
            <a:r>
              <a:rPr lang="de-DE" sz="260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600" dirty="0" err="1">
                <a:solidFill>
                  <a:schemeClr val="tx1"/>
                </a:solidFill>
                <a:latin typeface="+mn-lt"/>
              </a:rPr>
              <a:t>perspectives</a:t>
            </a:r>
            <a:r>
              <a:rPr lang="de-DE" sz="260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600" dirty="0" err="1">
                <a:solidFill>
                  <a:schemeClr val="tx1"/>
                </a:solidFill>
                <a:latin typeface="+mn-lt"/>
              </a:rPr>
              <a:t>workshops</a:t>
            </a:r>
            <a:endParaRPr lang="de-DE" sz="2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Textfeld 7"/>
          <p:cNvSpPr txBox="1"/>
          <p:nvPr/>
        </p:nvSpPr>
        <p:spPr>
          <a:xfrm>
            <a:off x="-240490" y="1078615"/>
            <a:ext cx="680924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Workshops on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perspectives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DESY and Universität Hamburg (and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possibily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in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fields</a:t>
            </a:r>
            <a:endParaRPr lang="de-D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Workshops 2022: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Biology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biomedicine</a:t>
            </a:r>
            <a:endParaRPr lang="de-D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endParaRPr lang="de-D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endParaRPr lang="de-D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Photon &amp;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accelerator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endParaRPr lang="de-D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technologies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computing</a:t>
            </a:r>
            <a:endParaRPr lang="de-D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endParaRPr lang="de-D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de-D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Workshops 2023/2024: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technologies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computing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(13/14 April 2023)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 June 2023)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stress-induced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compartments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(10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Photon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accelerators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(fall 2023, date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tba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(fall 2023, date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tba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Cavity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(fall/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winter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2023, date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tba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spring 2024, date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tba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Gravitational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waves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multi-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messenger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spring 2024, date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tba</a:t>
            </a:r>
            <a:r>
              <a:rPr lang="de-DE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N:\4all\public\PIER\74_Logos\01_PIER Logos\01_PIER Logo neu\PIER_Logo_mit_Partnertext_Benton_Typo\PIER_Logo_mit_Partnertext_Benton_Typo\PIER_LowRes_FuerPPTundWORD_RGB\PIER_ab_60mm_RGB_vektor_mitPartner_eng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70" y="6178489"/>
            <a:ext cx="920830" cy="40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F28BD9E-54AD-4837-9F12-952D0ADFC9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465" y="1247829"/>
            <a:ext cx="983459" cy="139067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3D02BD5-D4B4-40DD-B897-39AB70F51D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996" y="2366014"/>
            <a:ext cx="983458" cy="139067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77FD170F-34ED-4EC6-A41E-D28F033085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05" y="2131336"/>
            <a:ext cx="983459" cy="139067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A9DEB540-CF7B-4B4C-9530-159DC454FBC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135" y="3197600"/>
            <a:ext cx="983458" cy="139067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45DE12DE-4A94-4E0E-BFF0-3A6E1AB346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864" y="4117697"/>
            <a:ext cx="983458" cy="139067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12226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dirty="0">
              <a:ea typeface="ＭＳ Ｐゴシック" charset="-128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81000" y="1303020"/>
            <a:ext cx="5143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719807"/>
          </a:xfrm>
        </p:spPr>
        <p:txBody>
          <a:bodyPr anchor="ctr"/>
          <a:lstStyle/>
          <a:p>
            <a:r>
              <a:rPr lang="de-DE" sz="2800" spc="-100" dirty="0">
                <a:solidFill>
                  <a:schemeClr val="tx1"/>
                </a:solidFill>
                <a:latin typeface="+mn-lt"/>
              </a:rPr>
              <a:t>Partnership </a:t>
            </a:r>
            <a:r>
              <a:rPr lang="de-DE" sz="2800" spc="-100" dirty="0" err="1">
                <a:solidFill>
                  <a:schemeClr val="tx1"/>
                </a:solidFill>
                <a:latin typeface="+mn-lt"/>
              </a:rPr>
              <a:t>for</a:t>
            </a:r>
            <a:r>
              <a:rPr lang="de-DE" sz="2800" spc="-100" dirty="0">
                <a:solidFill>
                  <a:schemeClr val="tx1"/>
                </a:solidFill>
                <a:latin typeface="+mn-lt"/>
              </a:rPr>
              <a:t> Innovation, Education and Research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179388" y="798612"/>
            <a:ext cx="8785224" cy="17440"/>
            <a:chOff x="179388" y="1035296"/>
            <a:chExt cx="8785224" cy="17440"/>
          </a:xfrm>
        </p:grpSpPr>
        <p:cxnSp>
          <p:nvCxnSpPr>
            <p:cNvPr id="11" name="Gerade Verbindung 10"/>
            <p:cNvCxnSpPr/>
            <p:nvPr/>
          </p:nvCxnSpPr>
          <p:spPr>
            <a:xfrm>
              <a:off x="179388" y="1035296"/>
              <a:ext cx="4392612" cy="8720"/>
            </a:xfrm>
            <a:prstGeom prst="line">
              <a:avLst/>
            </a:prstGeom>
            <a:ln w="38100">
              <a:solidFill>
                <a:srgbClr val="C319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>
              <a:off x="4572000" y="1044016"/>
              <a:ext cx="4392612" cy="8720"/>
            </a:xfrm>
            <a:prstGeom prst="line">
              <a:avLst/>
            </a:prstGeom>
            <a:ln w="38100">
              <a:solidFill>
                <a:srgbClr val="0BA1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2" descr="C:\Users\stangema\Desktop\DESY-Logo_2018\RGB\DESY_logo_3C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159" y="6265555"/>
            <a:ext cx="298516" cy="29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N:\public\PIER\74_Logos\55_UHH_Logos\up-uhh-logo-u-2010-u-farbe-u-r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939" y="6067467"/>
            <a:ext cx="1289220" cy="59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m 15"/>
          <p:cNvGraphicFramePr/>
          <p:nvPr>
            <p:extLst>
              <p:ext uri="{D42A27DB-BD31-4B8C-83A1-F6EECF244321}">
                <p14:modId xmlns:p14="http://schemas.microsoft.com/office/powerpoint/2010/main" val="3486418277"/>
              </p:ext>
            </p:extLst>
          </p:nvPr>
        </p:nvGraphicFramePr>
        <p:xfrm>
          <a:off x="2748101" y="1250467"/>
          <a:ext cx="6216511" cy="4345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Textfeld 16"/>
          <p:cNvSpPr txBox="1"/>
          <p:nvPr/>
        </p:nvSpPr>
        <p:spPr>
          <a:xfrm>
            <a:off x="318584" y="1303020"/>
            <a:ext cx="301410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+mn-lt"/>
                <a:cs typeface="Calibri" panose="020F0502020204030204" pitchFamily="34" charset="0"/>
              </a:rPr>
              <a:t>Strategic </a:t>
            </a:r>
            <a:r>
              <a:rPr lang="de-DE" sz="1400" dirty="0" err="1">
                <a:latin typeface="+mn-lt"/>
                <a:cs typeface="Calibri" panose="020F0502020204030204" pitchFamily="34" charset="0"/>
              </a:rPr>
              <a:t>partnership</a:t>
            </a:r>
            <a:r>
              <a:rPr lang="de-DE" sz="1400" dirty="0">
                <a:latin typeface="+mn-lt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+mn-lt"/>
                <a:cs typeface="Calibri" panose="020F0502020204030204" pitchFamily="34" charset="0"/>
              </a:rPr>
              <a:t>between</a:t>
            </a:r>
            <a:r>
              <a:rPr lang="de-DE" sz="1400" dirty="0">
                <a:latin typeface="+mn-lt"/>
                <a:cs typeface="Calibri" panose="020F0502020204030204" pitchFamily="34" charset="0"/>
              </a:rPr>
              <a:t> DESY </a:t>
            </a:r>
            <a:r>
              <a:rPr lang="de-DE" sz="1400" dirty="0" err="1">
                <a:latin typeface="+mn-lt"/>
                <a:cs typeface="Calibri" panose="020F0502020204030204" pitchFamily="34" charset="0"/>
              </a:rPr>
              <a:t>and</a:t>
            </a:r>
            <a:r>
              <a:rPr lang="de-DE" sz="1400" dirty="0">
                <a:latin typeface="+mn-lt"/>
                <a:cs typeface="Calibri" panose="020F0502020204030204" pitchFamily="34" charset="0"/>
              </a:rPr>
              <a:t> Universität Hamburg (UHH), </a:t>
            </a:r>
            <a:r>
              <a:rPr lang="de-DE" sz="1400" dirty="0" err="1">
                <a:latin typeface="+mn-lt"/>
                <a:cs typeface="Calibri" panose="020F0502020204030204" pitchFamily="34" charset="0"/>
              </a:rPr>
              <a:t>established</a:t>
            </a:r>
            <a:r>
              <a:rPr lang="de-DE" sz="1400" dirty="0">
                <a:latin typeface="+mn-lt"/>
                <a:cs typeface="Calibri" panose="020F0502020204030204" pitchFamily="34" charset="0"/>
              </a:rPr>
              <a:t> in 2011 </a:t>
            </a:r>
          </a:p>
          <a:p>
            <a:pPr lvl="0"/>
            <a:endParaRPr lang="de-DE" sz="1400" dirty="0">
              <a:latin typeface="+mn-lt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latin typeface="+mn-lt"/>
                <a:cs typeface="Calibri" panose="020F0502020204030204" pitchFamily="34" charset="0"/>
              </a:rPr>
              <a:t>Aim</a:t>
            </a:r>
            <a:r>
              <a:rPr lang="de-DE" sz="1400" dirty="0">
                <a:latin typeface="+mn-lt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+mn-lt"/>
                <a:cs typeface="Calibri" panose="020F0502020204030204" pitchFamily="34" charset="0"/>
              </a:rPr>
              <a:t>is</a:t>
            </a:r>
            <a:r>
              <a:rPr lang="de-DE" sz="1400" dirty="0">
                <a:latin typeface="+mn-lt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+mn-lt"/>
                <a:cs typeface="Calibri" panose="020F0502020204030204" pitchFamily="34" charset="0"/>
              </a:rPr>
              <a:t>to</a:t>
            </a:r>
            <a:r>
              <a:rPr lang="de-DE" sz="1400" dirty="0">
                <a:latin typeface="+mn-lt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+mn-lt"/>
                <a:cs typeface="Calibri" panose="020F0502020204030204" pitchFamily="34" charset="0"/>
              </a:rPr>
              <a:t>foster</a:t>
            </a:r>
            <a:r>
              <a:rPr lang="de-DE" sz="1400" dirty="0">
                <a:latin typeface="+mn-lt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+mn-lt"/>
                <a:cs typeface="Calibri" panose="020F0502020204030204" pitchFamily="34" charset="0"/>
              </a:rPr>
              <a:t>cooperation</a:t>
            </a:r>
            <a:r>
              <a:rPr lang="de-DE" sz="1400" dirty="0">
                <a:latin typeface="+mn-lt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+mn-lt"/>
                <a:cs typeface="Calibri" panose="020F0502020204030204" pitchFamily="34" charset="0"/>
              </a:rPr>
              <a:t>through</a:t>
            </a:r>
            <a:r>
              <a:rPr lang="de-DE" sz="1400" dirty="0">
                <a:latin typeface="+mn-lt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+mn-lt"/>
                <a:cs typeface="Calibri" panose="020F0502020204030204" pitchFamily="34" charset="0"/>
              </a:rPr>
              <a:t>joint</a:t>
            </a:r>
            <a:r>
              <a:rPr lang="de-DE" sz="1400" dirty="0">
                <a:latin typeface="+mn-lt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+mn-lt"/>
                <a:cs typeface="Calibri" panose="020F0502020204030204" pitchFamily="34" charset="0"/>
              </a:rPr>
              <a:t>projects</a:t>
            </a:r>
            <a:r>
              <a:rPr lang="de-DE" sz="1400" dirty="0">
                <a:latin typeface="+mn-lt"/>
                <a:cs typeface="Calibri" panose="020F0502020204030204" pitchFamily="34" charset="0"/>
              </a:rPr>
              <a:t>, </a:t>
            </a:r>
            <a:r>
              <a:rPr lang="de-DE" sz="1400" dirty="0" err="1">
                <a:latin typeface="+mn-lt"/>
                <a:cs typeface="Calibri" panose="020F0502020204030204" pitchFamily="34" charset="0"/>
              </a:rPr>
              <a:t>joint</a:t>
            </a:r>
            <a:r>
              <a:rPr lang="de-DE" sz="1400" dirty="0">
                <a:latin typeface="+mn-lt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+mn-lt"/>
                <a:cs typeface="Calibri" panose="020F0502020204030204" pitchFamily="34" charset="0"/>
              </a:rPr>
              <a:t>appointments</a:t>
            </a:r>
            <a:r>
              <a:rPr lang="de-DE" sz="1400" dirty="0">
                <a:latin typeface="+mn-lt"/>
                <a:cs typeface="Calibri" panose="020F0502020204030204" pitchFamily="34" charset="0"/>
              </a:rPr>
              <a:t>, </a:t>
            </a:r>
            <a:r>
              <a:rPr lang="de-DE" sz="1400" dirty="0" err="1">
                <a:latin typeface="+mn-lt"/>
                <a:cs typeface="Calibri" panose="020F0502020204030204" pitchFamily="34" charset="0"/>
              </a:rPr>
              <a:t>workshops</a:t>
            </a:r>
            <a:r>
              <a:rPr lang="de-DE" sz="1400" dirty="0">
                <a:latin typeface="+mn-lt"/>
                <a:cs typeface="Calibri" panose="020F0502020204030204" pitchFamily="34" charset="0"/>
              </a:rPr>
              <a:t>, </a:t>
            </a:r>
            <a:r>
              <a:rPr lang="de-DE" sz="1400" dirty="0" err="1">
                <a:latin typeface="+mn-lt"/>
                <a:cs typeface="Calibri" panose="020F0502020204030204" pitchFamily="34" charset="0"/>
              </a:rPr>
              <a:t>seed</a:t>
            </a:r>
            <a:r>
              <a:rPr lang="de-DE" sz="1400" dirty="0">
                <a:latin typeface="+mn-lt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+mn-lt"/>
                <a:cs typeface="Calibri" panose="020F0502020204030204" pitchFamily="34" charset="0"/>
              </a:rPr>
              <a:t>funding</a:t>
            </a:r>
            <a:r>
              <a:rPr lang="de-DE" sz="1400" dirty="0">
                <a:latin typeface="+mn-lt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+mn-lt"/>
                <a:cs typeface="Calibri" panose="020F0502020204030204" pitchFamily="34" charset="0"/>
              </a:rPr>
              <a:t>schemes</a:t>
            </a:r>
            <a:r>
              <a:rPr lang="de-DE" sz="1400" dirty="0">
                <a:latin typeface="+mn-lt"/>
                <a:cs typeface="Calibri" panose="020F0502020204030204" pitchFamily="34" charset="0"/>
              </a:rPr>
              <a:t>…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sz="1400" dirty="0">
              <a:latin typeface="+mn-lt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  <a:cs typeface="Calibri" panose="020F0502020204030204" pitchFamily="34" charset="0"/>
              </a:rPr>
              <a:t>Focuses on four future-oriented research fields and two interdisciplinary competence areas</a:t>
            </a:r>
          </a:p>
        </p:txBody>
      </p:sp>
      <p:pic>
        <p:nvPicPr>
          <p:cNvPr id="18" name="Picture 2" descr="N:\4all\public\PIER\74_Logos\01_PIER Logos\01_PIER Logo neu\PIER_Logo_mit_Partnertext_Benton_Typo\PIER_Logo_mit_Partnertext_Benton_Typo\PIER_LowRes_FuerPPTundWORD_RGB\PIER_ab_60mm_RGB_vektor_mitPartner_engl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70" y="6178489"/>
            <a:ext cx="920830" cy="40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 descr="Pfeil: Leichte Kurve">
            <a:extLst>
              <a:ext uri="{FF2B5EF4-FFF2-40B4-BE49-F238E27FC236}">
                <a16:creationId xmlns:a16="http://schemas.microsoft.com/office/drawing/2014/main" id="{3E372708-3275-423E-A7E3-121B517CAC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207743" y="398153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68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dirty="0">
              <a:ea typeface="ＭＳ Ｐゴシック" charset="-128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81000" y="1303020"/>
            <a:ext cx="5143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79387" y="188913"/>
            <a:ext cx="8785225" cy="719807"/>
          </a:xfrm>
        </p:spPr>
        <p:txBody>
          <a:bodyPr anchor="ctr"/>
          <a:lstStyle/>
          <a:p>
            <a:r>
              <a:rPr lang="de-DE" sz="2800" dirty="0">
                <a:solidFill>
                  <a:schemeClr val="tx1"/>
                </a:solidFill>
                <a:latin typeface="+mn-lt"/>
              </a:rPr>
              <a:t>PIER </a:t>
            </a:r>
            <a:r>
              <a:rPr lang="de-DE" sz="2800" dirty="0" err="1">
                <a:solidFill>
                  <a:schemeClr val="tx1"/>
                </a:solidFill>
                <a:latin typeface="+mn-lt"/>
              </a:rPr>
              <a:t>Structure</a:t>
            </a:r>
            <a:endParaRPr lang="de-DE" sz="28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179388" y="798612"/>
            <a:ext cx="8785224" cy="17440"/>
            <a:chOff x="179388" y="1035296"/>
            <a:chExt cx="8785224" cy="17440"/>
          </a:xfrm>
        </p:grpSpPr>
        <p:cxnSp>
          <p:nvCxnSpPr>
            <p:cNvPr id="11" name="Gerade Verbindung 10"/>
            <p:cNvCxnSpPr/>
            <p:nvPr/>
          </p:nvCxnSpPr>
          <p:spPr>
            <a:xfrm>
              <a:off x="179388" y="1035296"/>
              <a:ext cx="4392612" cy="8720"/>
            </a:xfrm>
            <a:prstGeom prst="line">
              <a:avLst/>
            </a:prstGeom>
            <a:ln w="38100">
              <a:solidFill>
                <a:srgbClr val="C319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>
              <a:off x="4572000" y="1044016"/>
              <a:ext cx="4392612" cy="8720"/>
            </a:xfrm>
            <a:prstGeom prst="line">
              <a:avLst/>
            </a:prstGeom>
            <a:ln w="38100">
              <a:solidFill>
                <a:srgbClr val="0BA1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2" descr="C:\Users\stangema\Desktop\PIER_ab_60mm_4c_vektor_mitPartner_deuts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2" y="6185938"/>
            <a:ext cx="1028075" cy="4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stangema\Desktop\DESY-Logo_2018\RGB\DESY_logo_3C_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159" y="6265555"/>
            <a:ext cx="298516" cy="29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N:\public\PIER\74_Logos\55_UHH_Logos\up-uhh-logo-u-2010-u-farbe-u-rg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939" y="6067467"/>
            <a:ext cx="1289220" cy="59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bgerundetes Rechteck 15"/>
          <p:cNvSpPr/>
          <p:nvPr/>
        </p:nvSpPr>
        <p:spPr bwMode="auto">
          <a:xfrm>
            <a:off x="1334282" y="1340333"/>
            <a:ext cx="6531279" cy="968721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>
              <a:latin typeface="Arial" pitchFamily="29" charset="0"/>
            </a:endParaRPr>
          </a:p>
        </p:txBody>
      </p:sp>
      <p:sp>
        <p:nvSpPr>
          <p:cNvPr id="17" name="Abgerundetes Rechteck 16"/>
          <p:cNvSpPr/>
          <p:nvPr/>
        </p:nvSpPr>
        <p:spPr bwMode="auto">
          <a:xfrm>
            <a:off x="1334282" y="2485818"/>
            <a:ext cx="6531279" cy="903061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>
              <a:latin typeface="Arial" pitchFamily="29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2785884" y="1466045"/>
            <a:ext cx="3628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PIER </a:t>
            </a:r>
            <a:r>
              <a:rPr lang="de-DE" sz="1400" b="1" dirty="0" err="1">
                <a:solidFill>
                  <a:schemeClr val="bg1"/>
                </a:solidFill>
              </a:rPr>
              <a:t>Commission</a:t>
            </a:r>
            <a:endParaRPr lang="de-DE" sz="1400" b="1" dirty="0">
              <a:solidFill>
                <a:schemeClr val="bg1"/>
              </a:solidFill>
            </a:endParaRPr>
          </a:p>
          <a:p>
            <a:pPr algn="ctr"/>
            <a:r>
              <a:rPr lang="de-DE" sz="1400" dirty="0" err="1">
                <a:solidFill>
                  <a:schemeClr val="bg1"/>
                </a:solidFill>
              </a:rPr>
              <a:t>Leading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management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representatives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of</a:t>
            </a:r>
            <a:r>
              <a:rPr lang="de-DE" sz="1400" dirty="0">
                <a:solidFill>
                  <a:schemeClr val="bg1"/>
                </a:solidFill>
              </a:rPr>
              <a:t> DESY and UHH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2883159" y="2726980"/>
            <a:ext cx="3377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PIER Executive Board</a:t>
            </a:r>
          </a:p>
          <a:p>
            <a:pPr algn="ctr"/>
            <a:r>
              <a:rPr lang="de-DE" sz="1400" dirty="0">
                <a:solidFill>
                  <a:schemeClr val="bg1"/>
                </a:solidFill>
              </a:rPr>
              <a:t>Senior DESY and UHH </a:t>
            </a:r>
            <a:r>
              <a:rPr lang="de-DE" sz="1400" dirty="0" err="1">
                <a:solidFill>
                  <a:schemeClr val="bg1"/>
                </a:solidFill>
              </a:rPr>
              <a:t>scientists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26" name="Abgerundetes Rechteck 15">
            <a:extLst>
              <a:ext uri="{FF2B5EF4-FFF2-40B4-BE49-F238E27FC236}">
                <a16:creationId xmlns:a16="http://schemas.microsoft.com/office/drawing/2014/main" id="{256D1605-2461-4EBD-942F-BB72F14E2DE4}"/>
              </a:ext>
            </a:extLst>
          </p:cNvPr>
          <p:cNvSpPr/>
          <p:nvPr/>
        </p:nvSpPr>
        <p:spPr bwMode="auto">
          <a:xfrm>
            <a:off x="1334282" y="3540812"/>
            <a:ext cx="6531279" cy="903062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>
              <a:latin typeface="Arial" pitchFamily="29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05F20931-7DF1-4061-9DAE-2729BB13E0AE}"/>
              </a:ext>
            </a:extLst>
          </p:cNvPr>
          <p:cNvSpPr txBox="1"/>
          <p:nvPr/>
        </p:nvSpPr>
        <p:spPr>
          <a:xfrm>
            <a:off x="2929035" y="3758142"/>
            <a:ext cx="3377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PIER Office</a:t>
            </a:r>
          </a:p>
          <a:p>
            <a:pPr algn="ctr"/>
            <a:r>
              <a:rPr lang="de-DE" sz="1400" dirty="0" err="1">
                <a:solidFill>
                  <a:schemeClr val="bg1"/>
                </a:solidFill>
              </a:rPr>
              <a:t>Staff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employed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by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either</a:t>
            </a:r>
            <a:r>
              <a:rPr lang="de-DE" sz="1400" dirty="0">
                <a:solidFill>
                  <a:schemeClr val="bg1"/>
                </a:solidFill>
              </a:rPr>
              <a:t> DESY </a:t>
            </a:r>
            <a:r>
              <a:rPr lang="de-DE" sz="1400" dirty="0" err="1">
                <a:solidFill>
                  <a:schemeClr val="bg1"/>
                </a:solidFill>
              </a:rPr>
              <a:t>or</a:t>
            </a:r>
            <a:r>
              <a:rPr lang="de-DE" sz="1400" dirty="0">
                <a:solidFill>
                  <a:schemeClr val="bg1"/>
                </a:solidFill>
              </a:rPr>
              <a:t> UHH</a:t>
            </a:r>
          </a:p>
        </p:txBody>
      </p:sp>
      <p:sp>
        <p:nvSpPr>
          <p:cNvPr id="31" name="Abgerundetes Rechteck 16">
            <a:extLst>
              <a:ext uri="{FF2B5EF4-FFF2-40B4-BE49-F238E27FC236}">
                <a16:creationId xmlns:a16="http://schemas.microsoft.com/office/drawing/2014/main" id="{2DA0BA44-B735-4267-8B85-0E3849249FB3}"/>
              </a:ext>
            </a:extLst>
          </p:cNvPr>
          <p:cNvSpPr/>
          <p:nvPr/>
        </p:nvSpPr>
        <p:spPr bwMode="auto">
          <a:xfrm>
            <a:off x="1352237" y="4580905"/>
            <a:ext cx="6531279" cy="903061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>
              <a:latin typeface="Arial" pitchFamily="29" charset="0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0E2883A-1136-4C82-A271-F9C0DF037BE5}"/>
              </a:ext>
            </a:extLst>
          </p:cNvPr>
          <p:cNvSpPr txBox="1"/>
          <p:nvPr/>
        </p:nvSpPr>
        <p:spPr>
          <a:xfrm>
            <a:off x="3468111" y="4610154"/>
            <a:ext cx="2606117" cy="73866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PIER </a:t>
            </a:r>
            <a:r>
              <a:rPr lang="de-DE" sz="1400" b="1" dirty="0" err="1">
                <a:solidFill>
                  <a:schemeClr val="bg1"/>
                </a:solidFill>
              </a:rPr>
              <a:t>Scientists</a:t>
            </a:r>
            <a:endParaRPr lang="de-DE" sz="1400" b="1" dirty="0">
              <a:solidFill>
                <a:schemeClr val="bg1"/>
              </a:solidFill>
            </a:endParaRPr>
          </a:p>
          <a:p>
            <a:pPr algn="ctr"/>
            <a:r>
              <a:rPr lang="de-DE" sz="1400" dirty="0">
                <a:solidFill>
                  <a:schemeClr val="bg1"/>
                </a:solidFill>
              </a:rPr>
              <a:t>DESY and UHH </a:t>
            </a:r>
            <a:r>
              <a:rPr lang="de-DE" sz="1400" dirty="0" err="1">
                <a:solidFill>
                  <a:schemeClr val="bg1"/>
                </a:solidFill>
              </a:rPr>
              <a:t>scientists</a:t>
            </a:r>
            <a:r>
              <a:rPr lang="de-DE" sz="1400" dirty="0">
                <a:solidFill>
                  <a:schemeClr val="bg1"/>
                </a:solidFill>
              </a:rPr>
              <a:t> (PhD </a:t>
            </a:r>
            <a:r>
              <a:rPr lang="de-DE" sz="1400" dirty="0" err="1">
                <a:solidFill>
                  <a:schemeClr val="bg1"/>
                </a:solidFill>
              </a:rPr>
              <a:t>level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to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senior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scientist</a:t>
            </a:r>
            <a:r>
              <a:rPr lang="de-DE" sz="14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6" name="Grafik 5" descr="Besprechung">
            <a:extLst>
              <a:ext uri="{FF2B5EF4-FFF2-40B4-BE49-F238E27FC236}">
                <a16:creationId xmlns:a16="http://schemas.microsoft.com/office/drawing/2014/main" id="{7572E5DE-8EEE-49D9-AC21-4A8CCE15C4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77782" y="1598982"/>
            <a:ext cx="477163" cy="477163"/>
          </a:xfrm>
          <a:prstGeom prst="rect">
            <a:avLst/>
          </a:prstGeom>
        </p:spPr>
      </p:pic>
      <p:pic>
        <p:nvPicPr>
          <p:cNvPr id="8" name="Grafik 7" descr="Benutzer">
            <a:extLst>
              <a:ext uri="{FF2B5EF4-FFF2-40B4-BE49-F238E27FC236}">
                <a16:creationId xmlns:a16="http://schemas.microsoft.com/office/drawing/2014/main" id="{554C39F5-8FE8-4A38-B916-E2316F572E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50693" y="3740257"/>
            <a:ext cx="464246" cy="464246"/>
          </a:xfrm>
          <a:prstGeom prst="rect">
            <a:avLst/>
          </a:prstGeom>
        </p:spPr>
      </p:pic>
      <p:pic>
        <p:nvPicPr>
          <p:cNvPr id="37" name="Grafik 36" descr="Gruppe von Personen">
            <a:extLst>
              <a:ext uri="{FF2B5EF4-FFF2-40B4-BE49-F238E27FC236}">
                <a16:creationId xmlns:a16="http://schemas.microsoft.com/office/drawing/2014/main" id="{1C5813D4-6D91-4C19-AC0A-C50DCF853C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95727" y="4691906"/>
            <a:ext cx="622999" cy="622999"/>
          </a:xfrm>
          <a:prstGeom prst="rect">
            <a:avLst/>
          </a:prstGeom>
        </p:spPr>
      </p:pic>
      <p:pic>
        <p:nvPicPr>
          <p:cNvPr id="39" name="Grafik 38" descr="Gruppenbrainstorming">
            <a:extLst>
              <a:ext uri="{FF2B5EF4-FFF2-40B4-BE49-F238E27FC236}">
                <a16:creationId xmlns:a16="http://schemas.microsoft.com/office/drawing/2014/main" id="{26F5E354-7551-4A14-A60D-2364BE6931F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81258" y="2690470"/>
            <a:ext cx="533681" cy="5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5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/>
          <p:cNvGrpSpPr/>
          <p:nvPr/>
        </p:nvGrpSpPr>
        <p:grpSpPr>
          <a:xfrm>
            <a:off x="179388" y="798612"/>
            <a:ext cx="8785224" cy="17440"/>
            <a:chOff x="179388" y="1035296"/>
            <a:chExt cx="8785224" cy="17440"/>
          </a:xfrm>
        </p:grpSpPr>
        <p:cxnSp>
          <p:nvCxnSpPr>
            <p:cNvPr id="11" name="Gerade Verbindung 10"/>
            <p:cNvCxnSpPr/>
            <p:nvPr/>
          </p:nvCxnSpPr>
          <p:spPr>
            <a:xfrm>
              <a:off x="179388" y="1035296"/>
              <a:ext cx="4392612" cy="8720"/>
            </a:xfrm>
            <a:prstGeom prst="line">
              <a:avLst/>
            </a:prstGeom>
            <a:ln w="38100">
              <a:solidFill>
                <a:srgbClr val="C319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>
              <a:off x="4572000" y="1044016"/>
              <a:ext cx="4392612" cy="8720"/>
            </a:xfrm>
            <a:prstGeom prst="line">
              <a:avLst/>
            </a:prstGeom>
            <a:ln w="38100">
              <a:solidFill>
                <a:srgbClr val="0BA1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2" descr="C:\Users\stangema\Desktop\DESY-Logo_2018\RGB\DESY_logo_3C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159" y="6265555"/>
            <a:ext cx="298516" cy="29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N:\public\PIER\74_Logos\55_UHH_Logos\up-uhh-logo-u-2010-u-farbe-u-r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939" y="6067467"/>
            <a:ext cx="1289220" cy="59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el 1"/>
          <p:cNvSpPr txBox="1">
            <a:spLocks/>
          </p:cNvSpPr>
          <p:nvPr/>
        </p:nvSpPr>
        <p:spPr>
          <a:xfrm>
            <a:off x="179387" y="188913"/>
            <a:ext cx="8785225" cy="719807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29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29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29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29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2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2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2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29" charset="0"/>
              </a:defRPr>
            </a:lvl9pPr>
          </a:lstStyle>
          <a:p>
            <a:pPr defTabSz="45720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de-DE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6" name="Picture 2" descr="N:\4all\public\PIER\74_Logos\01_PIER Logos\01_PIER Logo neu\PIER_Logo_mit_Partnertext_Benton_Typo\PIER_Logo_mit_Partnertext_Benton_Typo\PIER_LowRes_FuerPPTundWORD_RGB\PIER_ab_60mm_RGB_vektor_mitPartner_eng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70" y="6178489"/>
            <a:ext cx="920830" cy="40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7016542E-679C-4D81-828F-24295AC0D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719807"/>
          </a:xfrm>
        </p:spPr>
        <p:txBody>
          <a:bodyPr anchor="ctr">
            <a:normAutofit/>
          </a:bodyPr>
          <a:lstStyle/>
          <a:p>
            <a:pPr algn="l"/>
            <a:r>
              <a:rPr lang="de-DE" sz="2800" dirty="0">
                <a:solidFill>
                  <a:schemeClr val="tx1"/>
                </a:solidFill>
              </a:rPr>
              <a:t>PIER Executive Board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BDF30078-3D06-4C95-B97D-ADCE3E8FF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701341"/>
              </p:ext>
            </p:extLst>
          </p:nvPr>
        </p:nvGraphicFramePr>
        <p:xfrm>
          <a:off x="367003" y="1098421"/>
          <a:ext cx="8235672" cy="498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8918">
                  <a:extLst>
                    <a:ext uri="{9D8B030D-6E8A-4147-A177-3AD203B41FA5}">
                      <a16:colId xmlns:a16="http://schemas.microsoft.com/office/drawing/2014/main" val="495855909"/>
                    </a:ext>
                  </a:extLst>
                </a:gridCol>
                <a:gridCol w="2058918">
                  <a:extLst>
                    <a:ext uri="{9D8B030D-6E8A-4147-A177-3AD203B41FA5}">
                      <a16:colId xmlns:a16="http://schemas.microsoft.com/office/drawing/2014/main" val="316502520"/>
                    </a:ext>
                  </a:extLst>
                </a:gridCol>
                <a:gridCol w="2058918">
                  <a:extLst>
                    <a:ext uri="{9D8B030D-6E8A-4147-A177-3AD203B41FA5}">
                      <a16:colId xmlns:a16="http://schemas.microsoft.com/office/drawing/2014/main" val="1301867354"/>
                    </a:ext>
                  </a:extLst>
                </a:gridCol>
                <a:gridCol w="2058918">
                  <a:extLst>
                    <a:ext uri="{9D8B030D-6E8A-4147-A177-3AD203B41FA5}">
                      <a16:colId xmlns:a16="http://schemas.microsoft.com/office/drawing/2014/main" val="570792980"/>
                    </a:ext>
                  </a:extLst>
                </a:gridCol>
              </a:tblGrid>
              <a:tr h="997480">
                <a:tc gridSpan="4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457690"/>
                  </a:ext>
                </a:extLst>
              </a:tr>
              <a:tr h="99748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2DB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2DB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26033"/>
                  </a:ext>
                </a:extLst>
              </a:tr>
              <a:tr h="99748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2DB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670699"/>
                  </a:ext>
                </a:extLst>
              </a:tr>
              <a:tr h="99748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2DB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F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681198"/>
                  </a:ext>
                </a:extLst>
              </a:tr>
              <a:tr h="99748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2DB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F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310972"/>
                  </a:ext>
                </a:extLst>
              </a:tr>
            </a:tbl>
          </a:graphicData>
        </a:graphic>
      </p:graphicFrame>
      <p:sp>
        <p:nvSpPr>
          <p:cNvPr id="49" name="Textfeld 7">
            <a:extLst>
              <a:ext uri="{FF2B5EF4-FFF2-40B4-BE49-F238E27FC236}">
                <a16:creationId xmlns:a16="http://schemas.microsoft.com/office/drawing/2014/main" id="{E6770530-90E3-4FF3-A1DE-D8BB92467EF3}"/>
              </a:ext>
            </a:extLst>
          </p:cNvPr>
          <p:cNvSpPr txBox="1"/>
          <p:nvPr/>
        </p:nvSpPr>
        <p:spPr>
          <a:xfrm>
            <a:off x="179388" y="2540893"/>
            <a:ext cx="2449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de-DE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Ties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Behnke </a:t>
            </a:r>
          </a:p>
          <a:p>
            <a:pPr lvl="1" algn="ctr"/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(DESY)</a:t>
            </a:r>
          </a:p>
        </p:txBody>
      </p:sp>
      <p:pic>
        <p:nvPicPr>
          <p:cNvPr id="50" name="Grafik 49">
            <a:extLst>
              <a:ext uri="{FF2B5EF4-FFF2-40B4-BE49-F238E27FC236}">
                <a16:creationId xmlns:a16="http://schemas.microsoft.com/office/drawing/2014/main" id="{5216BF8B-4FF0-4241-A201-267A09C01FB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66" y="2406428"/>
            <a:ext cx="574468" cy="574468"/>
          </a:xfrm>
          <a:prstGeom prst="rect">
            <a:avLst/>
          </a:prstGeom>
        </p:spPr>
      </p:pic>
      <p:sp>
        <p:nvSpPr>
          <p:cNvPr id="51" name="Textfeld 7">
            <a:extLst>
              <a:ext uri="{FF2B5EF4-FFF2-40B4-BE49-F238E27FC236}">
                <a16:creationId xmlns:a16="http://schemas.microsoft.com/office/drawing/2014/main" id="{B14498A2-0FF1-46E6-82ED-4056958BBD12}"/>
              </a:ext>
            </a:extLst>
          </p:cNvPr>
          <p:cNvSpPr txBox="1"/>
          <p:nvPr/>
        </p:nvSpPr>
        <p:spPr>
          <a:xfrm>
            <a:off x="2661325" y="1507573"/>
            <a:ext cx="3287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Francesca </a:t>
            </a:r>
            <a:r>
              <a:rPr lang="de-DE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Calegari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algn="ctr"/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(DESY)</a:t>
            </a:r>
          </a:p>
        </p:txBody>
      </p:sp>
      <p:pic>
        <p:nvPicPr>
          <p:cNvPr id="52" name="Grafik 51">
            <a:extLst>
              <a:ext uri="{FF2B5EF4-FFF2-40B4-BE49-F238E27FC236}">
                <a16:creationId xmlns:a16="http://schemas.microsoft.com/office/drawing/2014/main" id="{F92E6B15-DF60-4A6A-9F40-4803F4784A4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0447" y="1438763"/>
            <a:ext cx="535511" cy="535511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7AE59DE1-61C3-4CBD-8C54-06B3AEB424F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766" y="3439442"/>
            <a:ext cx="547396" cy="547396"/>
          </a:xfrm>
          <a:prstGeom prst="rect">
            <a:avLst/>
          </a:prstGeom>
        </p:spPr>
      </p:pic>
      <p:sp>
        <p:nvSpPr>
          <p:cNvPr id="62" name="Textfeld 7">
            <a:extLst>
              <a:ext uri="{FF2B5EF4-FFF2-40B4-BE49-F238E27FC236}">
                <a16:creationId xmlns:a16="http://schemas.microsoft.com/office/drawing/2014/main" id="{7E1F4DEB-36D8-4FEF-8710-CDB773A02EC2}"/>
              </a:ext>
            </a:extLst>
          </p:cNvPr>
          <p:cNvSpPr txBox="1"/>
          <p:nvPr/>
        </p:nvSpPr>
        <p:spPr>
          <a:xfrm>
            <a:off x="731786" y="3125151"/>
            <a:ext cx="328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</a:t>
            </a:r>
            <a:r>
              <a:rPr lang="de-D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</a:t>
            </a:r>
            <a:r>
              <a:rPr lang="de-D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biology</a:t>
            </a:r>
            <a:endParaRPr lang="de-DE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feld 7">
            <a:extLst>
              <a:ext uri="{FF2B5EF4-FFF2-40B4-BE49-F238E27FC236}">
                <a16:creationId xmlns:a16="http://schemas.microsoft.com/office/drawing/2014/main" id="{D9DB8453-9292-4053-9632-E234DD1F2BFD}"/>
              </a:ext>
            </a:extLst>
          </p:cNvPr>
          <p:cNvSpPr txBox="1"/>
          <p:nvPr/>
        </p:nvSpPr>
        <p:spPr>
          <a:xfrm>
            <a:off x="2235096" y="3509217"/>
            <a:ext cx="2449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Chris Meier </a:t>
            </a:r>
          </a:p>
          <a:p>
            <a:pPr lvl="1" algn="ctr"/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(UHH)</a:t>
            </a:r>
          </a:p>
        </p:txBody>
      </p:sp>
      <p:pic>
        <p:nvPicPr>
          <p:cNvPr id="66" name="Grafik 65">
            <a:extLst>
              <a:ext uri="{FF2B5EF4-FFF2-40B4-BE49-F238E27FC236}">
                <a16:creationId xmlns:a16="http://schemas.microsoft.com/office/drawing/2014/main" id="{481974D2-B815-408C-AD36-6E63598AC64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04" y="3409886"/>
            <a:ext cx="580831" cy="580831"/>
          </a:xfrm>
          <a:prstGeom prst="rect">
            <a:avLst/>
          </a:prstGeom>
        </p:spPr>
      </p:pic>
      <p:sp>
        <p:nvSpPr>
          <p:cNvPr id="67" name="Textfeld 7">
            <a:extLst>
              <a:ext uri="{FF2B5EF4-FFF2-40B4-BE49-F238E27FC236}">
                <a16:creationId xmlns:a16="http://schemas.microsoft.com/office/drawing/2014/main" id="{DD201588-35B6-4F08-A4ED-E0E0D82D9C32}"/>
              </a:ext>
            </a:extLst>
          </p:cNvPr>
          <p:cNvSpPr txBox="1"/>
          <p:nvPr/>
        </p:nvSpPr>
        <p:spPr>
          <a:xfrm>
            <a:off x="212277" y="3510841"/>
            <a:ext cx="2449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Markus </a:t>
            </a:r>
            <a:r>
              <a:rPr lang="de-DE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Glatzel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algn="ctr"/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(UKE)</a:t>
            </a:r>
          </a:p>
        </p:txBody>
      </p:sp>
      <p:pic>
        <p:nvPicPr>
          <p:cNvPr id="68" name="Grafik 67">
            <a:extLst>
              <a:ext uri="{FF2B5EF4-FFF2-40B4-BE49-F238E27FC236}">
                <a16:creationId xmlns:a16="http://schemas.microsoft.com/office/drawing/2014/main" id="{C5EB4756-5DD5-41A9-AC21-B8259B469EB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9804" y="4417640"/>
            <a:ext cx="580831" cy="584578"/>
          </a:xfrm>
          <a:prstGeom prst="rect">
            <a:avLst/>
          </a:prstGeom>
        </p:spPr>
      </p:pic>
      <p:sp>
        <p:nvSpPr>
          <p:cNvPr id="69" name="Textfeld 7">
            <a:extLst>
              <a:ext uri="{FF2B5EF4-FFF2-40B4-BE49-F238E27FC236}">
                <a16:creationId xmlns:a16="http://schemas.microsoft.com/office/drawing/2014/main" id="{17BD8622-D3EE-4568-B9FB-ADE8D9CAF686}"/>
              </a:ext>
            </a:extLst>
          </p:cNvPr>
          <p:cNvSpPr txBox="1"/>
          <p:nvPr/>
        </p:nvSpPr>
        <p:spPr>
          <a:xfrm>
            <a:off x="1315681" y="4106476"/>
            <a:ext cx="328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Photon Science</a:t>
            </a:r>
          </a:p>
        </p:txBody>
      </p:sp>
      <p:sp>
        <p:nvSpPr>
          <p:cNvPr id="96" name="Textfeld 7">
            <a:extLst>
              <a:ext uri="{FF2B5EF4-FFF2-40B4-BE49-F238E27FC236}">
                <a16:creationId xmlns:a16="http://schemas.microsoft.com/office/drawing/2014/main" id="{A46C81FB-0FF7-4860-BAA2-1C6DB9CDF4FD}"/>
              </a:ext>
            </a:extLst>
          </p:cNvPr>
          <p:cNvSpPr txBox="1"/>
          <p:nvPr/>
        </p:nvSpPr>
        <p:spPr>
          <a:xfrm>
            <a:off x="2364547" y="4525166"/>
            <a:ext cx="2207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Andreas </a:t>
            </a:r>
          </a:p>
          <a:p>
            <a:pPr lvl="1" algn="ctr"/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Hemmerich (UHH)</a:t>
            </a:r>
          </a:p>
        </p:txBody>
      </p:sp>
      <p:sp>
        <p:nvSpPr>
          <p:cNvPr id="97" name="Textfeld 7">
            <a:extLst>
              <a:ext uri="{FF2B5EF4-FFF2-40B4-BE49-F238E27FC236}">
                <a16:creationId xmlns:a16="http://schemas.microsoft.com/office/drawing/2014/main" id="{38421CB2-D670-42D8-8C50-1D412D8D8DB3}"/>
              </a:ext>
            </a:extLst>
          </p:cNvPr>
          <p:cNvSpPr txBox="1"/>
          <p:nvPr/>
        </p:nvSpPr>
        <p:spPr>
          <a:xfrm>
            <a:off x="224722" y="4540360"/>
            <a:ext cx="2207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Francesca </a:t>
            </a:r>
          </a:p>
          <a:p>
            <a:pPr lvl="1" algn="ctr"/>
            <a:r>
              <a:rPr lang="de-DE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Calegari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(DESY)</a:t>
            </a:r>
          </a:p>
        </p:txBody>
      </p:sp>
      <p:pic>
        <p:nvPicPr>
          <p:cNvPr id="98" name="Grafik 97">
            <a:extLst>
              <a:ext uri="{FF2B5EF4-FFF2-40B4-BE49-F238E27FC236}">
                <a16:creationId xmlns:a16="http://schemas.microsoft.com/office/drawing/2014/main" id="{3646B3C4-69B9-42C6-8122-A4E4F4CC2D2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082" y="4434310"/>
            <a:ext cx="535511" cy="535511"/>
          </a:xfrm>
          <a:prstGeom prst="rect">
            <a:avLst/>
          </a:prstGeom>
        </p:spPr>
      </p:pic>
      <p:sp>
        <p:nvSpPr>
          <p:cNvPr id="99" name="Textfeld 7">
            <a:extLst>
              <a:ext uri="{FF2B5EF4-FFF2-40B4-BE49-F238E27FC236}">
                <a16:creationId xmlns:a16="http://schemas.microsoft.com/office/drawing/2014/main" id="{745B4881-41BF-4FA8-93BA-9C0D5C90F74B}"/>
              </a:ext>
            </a:extLst>
          </p:cNvPr>
          <p:cNvSpPr txBox="1"/>
          <p:nvPr/>
        </p:nvSpPr>
        <p:spPr>
          <a:xfrm>
            <a:off x="1465439" y="5097355"/>
            <a:ext cx="1745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Nanoscience</a:t>
            </a:r>
            <a:endParaRPr lang="de-DE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Grafik 99">
            <a:extLst>
              <a:ext uri="{FF2B5EF4-FFF2-40B4-BE49-F238E27FC236}">
                <a16:creationId xmlns:a16="http://schemas.microsoft.com/office/drawing/2014/main" id="{B3516E89-C17E-4D0A-86B3-705C0FD645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74456" y="5403356"/>
            <a:ext cx="586268" cy="586268"/>
          </a:xfrm>
          <a:prstGeom prst="rect">
            <a:avLst/>
          </a:prstGeom>
        </p:spPr>
      </p:pic>
      <p:sp>
        <p:nvSpPr>
          <p:cNvPr id="101" name="Textfeld 7">
            <a:extLst>
              <a:ext uri="{FF2B5EF4-FFF2-40B4-BE49-F238E27FC236}">
                <a16:creationId xmlns:a16="http://schemas.microsoft.com/office/drawing/2014/main" id="{6961FF84-8733-4AD2-87C5-C623A6191A33}"/>
              </a:ext>
            </a:extLst>
          </p:cNvPr>
          <p:cNvSpPr txBox="1"/>
          <p:nvPr/>
        </p:nvSpPr>
        <p:spPr>
          <a:xfrm>
            <a:off x="2306273" y="5478984"/>
            <a:ext cx="2207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Alf </a:t>
            </a:r>
            <a:r>
              <a:rPr lang="de-DE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Mews</a:t>
            </a:r>
            <a:endParaRPr lang="de-D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(UHH)</a:t>
            </a:r>
          </a:p>
        </p:txBody>
      </p:sp>
      <p:pic>
        <p:nvPicPr>
          <p:cNvPr id="102" name="Grafik 101">
            <a:extLst>
              <a:ext uri="{FF2B5EF4-FFF2-40B4-BE49-F238E27FC236}">
                <a16:creationId xmlns:a16="http://schemas.microsoft.com/office/drawing/2014/main" id="{9396D7FF-D061-4691-BD5D-5228F7138226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77" y="5387897"/>
            <a:ext cx="580831" cy="580831"/>
          </a:xfrm>
          <a:prstGeom prst="rect">
            <a:avLst/>
          </a:prstGeom>
        </p:spPr>
      </p:pic>
      <p:sp>
        <p:nvSpPr>
          <p:cNvPr id="103" name="Textfeld 7">
            <a:extLst>
              <a:ext uri="{FF2B5EF4-FFF2-40B4-BE49-F238E27FC236}">
                <a16:creationId xmlns:a16="http://schemas.microsoft.com/office/drawing/2014/main" id="{AD9962DE-BEA1-46B3-B987-5D56FDA4DA77}"/>
              </a:ext>
            </a:extLst>
          </p:cNvPr>
          <p:cNvSpPr txBox="1"/>
          <p:nvPr/>
        </p:nvSpPr>
        <p:spPr>
          <a:xfrm>
            <a:off x="224722" y="5511694"/>
            <a:ext cx="2207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Saša Bajt</a:t>
            </a:r>
          </a:p>
          <a:p>
            <a:pPr lvl="1" algn="ctr"/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(DESY)</a:t>
            </a:r>
          </a:p>
        </p:txBody>
      </p:sp>
      <p:sp>
        <p:nvSpPr>
          <p:cNvPr id="104" name="Textfeld 7">
            <a:extLst>
              <a:ext uri="{FF2B5EF4-FFF2-40B4-BE49-F238E27FC236}">
                <a16:creationId xmlns:a16="http://schemas.microsoft.com/office/drawing/2014/main" id="{B22EE1D4-8F19-4D03-A935-6F830CDE91AA}"/>
              </a:ext>
            </a:extLst>
          </p:cNvPr>
          <p:cNvSpPr txBox="1"/>
          <p:nvPr/>
        </p:nvSpPr>
        <p:spPr>
          <a:xfrm>
            <a:off x="4096600" y="4085418"/>
            <a:ext cx="328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</p:txBody>
      </p:sp>
      <p:sp>
        <p:nvSpPr>
          <p:cNvPr id="105" name="Textfeld 7">
            <a:extLst>
              <a:ext uri="{FF2B5EF4-FFF2-40B4-BE49-F238E27FC236}">
                <a16:creationId xmlns:a16="http://schemas.microsoft.com/office/drawing/2014/main" id="{E195DD5A-5A04-47A7-BBF1-A957991AF10B}"/>
              </a:ext>
            </a:extLst>
          </p:cNvPr>
          <p:cNvSpPr txBox="1"/>
          <p:nvPr/>
        </p:nvSpPr>
        <p:spPr>
          <a:xfrm>
            <a:off x="4369825" y="4448220"/>
            <a:ext cx="22074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Daniela </a:t>
            </a:r>
          </a:p>
          <a:p>
            <a:pPr lvl="1" algn="ctr"/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Pfannkuche</a:t>
            </a:r>
          </a:p>
          <a:p>
            <a:pPr lvl="1" algn="ctr"/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(UHH)</a:t>
            </a:r>
          </a:p>
        </p:txBody>
      </p:sp>
      <p:pic>
        <p:nvPicPr>
          <p:cNvPr id="106" name="Grafik 105">
            <a:extLst>
              <a:ext uri="{FF2B5EF4-FFF2-40B4-BE49-F238E27FC236}">
                <a16:creationId xmlns:a16="http://schemas.microsoft.com/office/drawing/2014/main" id="{1A2EBBCB-530B-4B89-89D7-4A4643F0CABF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737" y="4429380"/>
            <a:ext cx="580831" cy="580831"/>
          </a:xfrm>
          <a:prstGeom prst="rect">
            <a:avLst/>
          </a:prstGeom>
        </p:spPr>
      </p:pic>
      <p:sp>
        <p:nvSpPr>
          <p:cNvPr id="107" name="Textfeld 7">
            <a:extLst>
              <a:ext uri="{FF2B5EF4-FFF2-40B4-BE49-F238E27FC236}">
                <a16:creationId xmlns:a16="http://schemas.microsoft.com/office/drawing/2014/main" id="{C020401C-7008-43D8-8E60-324DF129ED4B}"/>
              </a:ext>
            </a:extLst>
          </p:cNvPr>
          <p:cNvSpPr txBox="1"/>
          <p:nvPr/>
        </p:nvSpPr>
        <p:spPr>
          <a:xfrm>
            <a:off x="731786" y="2116116"/>
            <a:ext cx="328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de-D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astroparticle</a:t>
            </a:r>
            <a:r>
              <a:rPr lang="de-D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endParaRPr lang="de-DE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8" name="Grafik 107">
            <a:extLst>
              <a:ext uri="{FF2B5EF4-FFF2-40B4-BE49-F238E27FC236}">
                <a16:creationId xmlns:a16="http://schemas.microsoft.com/office/drawing/2014/main" id="{C6BFED08-F4CC-4BF3-936E-414B8A0050A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02171" y="2396190"/>
            <a:ext cx="569488" cy="569488"/>
          </a:xfrm>
          <a:prstGeom prst="rect">
            <a:avLst/>
          </a:prstGeom>
        </p:spPr>
      </p:pic>
      <p:sp>
        <p:nvSpPr>
          <p:cNvPr id="109" name="Textfeld 7">
            <a:extLst>
              <a:ext uri="{FF2B5EF4-FFF2-40B4-BE49-F238E27FC236}">
                <a16:creationId xmlns:a16="http://schemas.microsoft.com/office/drawing/2014/main" id="{6F935E81-4214-40D6-8A23-76DA503E189C}"/>
              </a:ext>
            </a:extLst>
          </p:cNvPr>
          <p:cNvSpPr txBox="1"/>
          <p:nvPr/>
        </p:nvSpPr>
        <p:spPr>
          <a:xfrm>
            <a:off x="2193227" y="2557902"/>
            <a:ext cx="2449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Günter Sigl </a:t>
            </a:r>
          </a:p>
          <a:p>
            <a:pPr lvl="1" algn="ctr"/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(UHH)</a:t>
            </a:r>
          </a:p>
        </p:txBody>
      </p:sp>
      <p:sp>
        <p:nvSpPr>
          <p:cNvPr id="110" name="Textfeld 7">
            <a:extLst>
              <a:ext uri="{FF2B5EF4-FFF2-40B4-BE49-F238E27FC236}">
                <a16:creationId xmlns:a16="http://schemas.microsoft.com/office/drawing/2014/main" id="{303A37E1-7541-45BD-8BEA-4F7A1DE2FC97}"/>
              </a:ext>
            </a:extLst>
          </p:cNvPr>
          <p:cNvSpPr txBox="1"/>
          <p:nvPr/>
        </p:nvSpPr>
        <p:spPr>
          <a:xfrm>
            <a:off x="2562875" y="1141878"/>
            <a:ext cx="328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</a:t>
            </a:r>
            <a:r>
              <a:rPr lang="de-DE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PIER Executive Board</a:t>
            </a:r>
          </a:p>
        </p:txBody>
      </p:sp>
      <p:sp>
        <p:nvSpPr>
          <p:cNvPr id="111" name="Textfeld 7">
            <a:extLst>
              <a:ext uri="{FF2B5EF4-FFF2-40B4-BE49-F238E27FC236}">
                <a16:creationId xmlns:a16="http://schemas.microsoft.com/office/drawing/2014/main" id="{96E98CC3-803F-45A6-8D0A-4D22560EB39A}"/>
              </a:ext>
            </a:extLst>
          </p:cNvPr>
          <p:cNvSpPr txBox="1"/>
          <p:nvPr/>
        </p:nvSpPr>
        <p:spPr>
          <a:xfrm>
            <a:off x="4096600" y="5161965"/>
            <a:ext cx="328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</a:p>
        </p:txBody>
      </p:sp>
      <p:pic>
        <p:nvPicPr>
          <p:cNvPr id="112" name="Grafik 111">
            <a:extLst>
              <a:ext uri="{FF2B5EF4-FFF2-40B4-BE49-F238E27FC236}">
                <a16:creationId xmlns:a16="http://schemas.microsoft.com/office/drawing/2014/main" id="{3701101B-8556-48B4-858C-04B540BBE4C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57010" y="5423010"/>
            <a:ext cx="541025" cy="541025"/>
          </a:xfrm>
          <a:prstGeom prst="rect">
            <a:avLst/>
          </a:prstGeom>
        </p:spPr>
      </p:pic>
      <p:sp>
        <p:nvSpPr>
          <p:cNvPr id="113" name="Textfeld 7">
            <a:extLst>
              <a:ext uri="{FF2B5EF4-FFF2-40B4-BE49-F238E27FC236}">
                <a16:creationId xmlns:a16="http://schemas.microsoft.com/office/drawing/2014/main" id="{2DC244FE-A2ED-4538-A5BE-D4E0661E577B}"/>
              </a:ext>
            </a:extLst>
          </p:cNvPr>
          <p:cNvSpPr txBox="1"/>
          <p:nvPr/>
        </p:nvSpPr>
        <p:spPr>
          <a:xfrm>
            <a:off x="4369825" y="5501814"/>
            <a:ext cx="2207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Nils Huse</a:t>
            </a:r>
          </a:p>
          <a:p>
            <a:pPr lvl="1" algn="ctr"/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(UHH)</a:t>
            </a:r>
          </a:p>
        </p:txBody>
      </p:sp>
      <p:sp>
        <p:nvSpPr>
          <p:cNvPr id="114" name="Textfeld 7">
            <a:extLst>
              <a:ext uri="{FF2B5EF4-FFF2-40B4-BE49-F238E27FC236}">
                <a16:creationId xmlns:a16="http://schemas.microsoft.com/office/drawing/2014/main" id="{451D8872-9C00-4C94-A57D-5B5AFD956CCC}"/>
              </a:ext>
            </a:extLst>
          </p:cNvPr>
          <p:cNvSpPr txBox="1"/>
          <p:nvPr/>
        </p:nvSpPr>
        <p:spPr>
          <a:xfrm>
            <a:off x="5161724" y="3125151"/>
            <a:ext cx="328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Theoretical</a:t>
            </a:r>
            <a:r>
              <a:rPr lang="de-D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endParaRPr lang="de-DE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feld 7">
            <a:extLst>
              <a:ext uri="{FF2B5EF4-FFF2-40B4-BE49-F238E27FC236}">
                <a16:creationId xmlns:a16="http://schemas.microsoft.com/office/drawing/2014/main" id="{D5DA87F5-1782-47CB-BF81-37BFC916C827}"/>
              </a:ext>
            </a:extLst>
          </p:cNvPr>
          <p:cNvSpPr txBox="1"/>
          <p:nvPr/>
        </p:nvSpPr>
        <p:spPr>
          <a:xfrm>
            <a:off x="4493849" y="3510376"/>
            <a:ext cx="2207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Volker </a:t>
            </a:r>
          </a:p>
          <a:p>
            <a:pPr lvl="1" algn="ctr"/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Schomerus (DESY)</a:t>
            </a:r>
          </a:p>
        </p:txBody>
      </p:sp>
      <p:pic>
        <p:nvPicPr>
          <p:cNvPr id="116" name="Grafik 115">
            <a:extLst>
              <a:ext uri="{FF2B5EF4-FFF2-40B4-BE49-F238E27FC236}">
                <a16:creationId xmlns:a16="http://schemas.microsoft.com/office/drawing/2014/main" id="{B734BC63-1FF9-4B50-AEE3-E32B76CF71D4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0152" y="3437245"/>
            <a:ext cx="580831" cy="580831"/>
          </a:xfrm>
          <a:prstGeom prst="rect">
            <a:avLst/>
          </a:prstGeom>
        </p:spPr>
      </p:pic>
      <p:pic>
        <p:nvPicPr>
          <p:cNvPr id="117" name="Grafik 116">
            <a:extLst>
              <a:ext uri="{FF2B5EF4-FFF2-40B4-BE49-F238E27FC236}">
                <a16:creationId xmlns:a16="http://schemas.microsoft.com/office/drawing/2014/main" id="{559BED1C-9BCC-429B-84AC-9699D3C5A574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0879" y="2451856"/>
            <a:ext cx="580832" cy="580832"/>
          </a:xfrm>
          <a:prstGeom prst="rect">
            <a:avLst/>
          </a:prstGeom>
        </p:spPr>
      </p:pic>
      <p:sp>
        <p:nvSpPr>
          <p:cNvPr id="118" name="Textfeld 7">
            <a:extLst>
              <a:ext uri="{FF2B5EF4-FFF2-40B4-BE49-F238E27FC236}">
                <a16:creationId xmlns:a16="http://schemas.microsoft.com/office/drawing/2014/main" id="{5B8A6E56-A265-47C5-B8E8-FDA7D786F4B7}"/>
              </a:ext>
            </a:extLst>
          </p:cNvPr>
          <p:cNvSpPr txBox="1"/>
          <p:nvPr/>
        </p:nvSpPr>
        <p:spPr>
          <a:xfrm>
            <a:off x="5135799" y="2162786"/>
            <a:ext cx="328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Accelerator</a:t>
            </a:r>
            <a:r>
              <a:rPr lang="de-D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endParaRPr lang="de-DE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9" name="Grafik 118">
            <a:extLst>
              <a:ext uri="{FF2B5EF4-FFF2-40B4-BE49-F238E27FC236}">
                <a16:creationId xmlns:a16="http://schemas.microsoft.com/office/drawing/2014/main" id="{1D219F69-4B00-4818-8DB2-9758BC6FE26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46345" y="2426866"/>
            <a:ext cx="580832" cy="580832"/>
          </a:xfrm>
          <a:prstGeom prst="rect">
            <a:avLst/>
          </a:prstGeom>
        </p:spPr>
      </p:pic>
      <p:sp>
        <p:nvSpPr>
          <p:cNvPr id="120" name="Textfeld 7">
            <a:extLst>
              <a:ext uri="{FF2B5EF4-FFF2-40B4-BE49-F238E27FC236}">
                <a16:creationId xmlns:a16="http://schemas.microsoft.com/office/drawing/2014/main" id="{E996ACFE-FC42-4261-8093-08F4370243CE}"/>
              </a:ext>
            </a:extLst>
          </p:cNvPr>
          <p:cNvSpPr txBox="1"/>
          <p:nvPr/>
        </p:nvSpPr>
        <p:spPr>
          <a:xfrm>
            <a:off x="4512045" y="2535507"/>
            <a:ext cx="2207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Wim Leemans</a:t>
            </a:r>
          </a:p>
          <a:p>
            <a:pPr lvl="1" algn="ctr"/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(DESY)</a:t>
            </a:r>
          </a:p>
        </p:txBody>
      </p:sp>
      <p:sp>
        <p:nvSpPr>
          <p:cNvPr id="121" name="Textfeld 7">
            <a:extLst>
              <a:ext uri="{FF2B5EF4-FFF2-40B4-BE49-F238E27FC236}">
                <a16:creationId xmlns:a16="http://schemas.microsoft.com/office/drawing/2014/main" id="{8408B63A-BCBF-4E37-A7F9-A2291A3DAEED}"/>
              </a:ext>
            </a:extLst>
          </p:cNvPr>
          <p:cNvSpPr txBox="1"/>
          <p:nvPr/>
        </p:nvSpPr>
        <p:spPr>
          <a:xfrm>
            <a:off x="6569544" y="2566266"/>
            <a:ext cx="2207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Wolfgang </a:t>
            </a:r>
            <a:r>
              <a:rPr lang="de-DE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Hillert</a:t>
            </a:r>
            <a:endParaRPr lang="de-D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(UHH)</a:t>
            </a:r>
          </a:p>
        </p:txBody>
      </p:sp>
      <p:sp>
        <p:nvSpPr>
          <p:cNvPr id="122" name="Textfeld 7">
            <a:extLst>
              <a:ext uri="{FF2B5EF4-FFF2-40B4-BE49-F238E27FC236}">
                <a16:creationId xmlns:a16="http://schemas.microsoft.com/office/drawing/2014/main" id="{D58B476D-112D-4057-BA6B-1821584BDF80}"/>
              </a:ext>
            </a:extLst>
          </p:cNvPr>
          <p:cNvSpPr txBox="1"/>
          <p:nvPr/>
        </p:nvSpPr>
        <p:spPr>
          <a:xfrm>
            <a:off x="6395222" y="3521969"/>
            <a:ext cx="2207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Michael </a:t>
            </a:r>
          </a:p>
          <a:p>
            <a:pPr lvl="1" algn="ctr"/>
            <a:r>
              <a:rPr lang="de-DE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Thorwart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(UHH)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B40B603-18B6-4A93-8594-C9ABE820510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37106" y="3439442"/>
            <a:ext cx="448378" cy="5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46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dirty="0">
              <a:ea typeface="ＭＳ Ｐゴシック" charset="-128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79387" y="188913"/>
            <a:ext cx="8785225" cy="719807"/>
          </a:xfrm>
        </p:spPr>
        <p:txBody>
          <a:bodyPr anchor="ctr"/>
          <a:lstStyle/>
          <a:p>
            <a:r>
              <a:rPr lang="de-DE" sz="2800" dirty="0">
                <a:solidFill>
                  <a:schemeClr val="tx1"/>
                </a:solidFill>
                <a:latin typeface="+mn-lt"/>
              </a:rPr>
              <a:t>PIER Office Team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179388" y="798612"/>
            <a:ext cx="8785224" cy="17440"/>
            <a:chOff x="179388" y="1035296"/>
            <a:chExt cx="8785224" cy="17440"/>
          </a:xfrm>
        </p:grpSpPr>
        <p:cxnSp>
          <p:nvCxnSpPr>
            <p:cNvPr id="11" name="Gerade Verbindung 10"/>
            <p:cNvCxnSpPr/>
            <p:nvPr/>
          </p:nvCxnSpPr>
          <p:spPr>
            <a:xfrm>
              <a:off x="179388" y="1035296"/>
              <a:ext cx="4392612" cy="8720"/>
            </a:xfrm>
            <a:prstGeom prst="line">
              <a:avLst/>
            </a:prstGeom>
            <a:ln w="38100">
              <a:solidFill>
                <a:srgbClr val="C319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>
              <a:off x="4572000" y="1044016"/>
              <a:ext cx="4392612" cy="8720"/>
            </a:xfrm>
            <a:prstGeom prst="line">
              <a:avLst/>
            </a:prstGeom>
            <a:ln w="38100">
              <a:solidFill>
                <a:srgbClr val="0BA1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2" descr="C:\Users\stangema\Desktop\PIER_ab_60mm_4c_vektor_mitPartner_deuts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2" y="6185938"/>
            <a:ext cx="1028075" cy="4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stangema\Desktop\DESY-Logo_2018\RGB\DESY_logo_3C_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159" y="6265555"/>
            <a:ext cx="298516" cy="29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N:\public\PIER\74_Logos\55_UHH_Logos\up-uhh-logo-u-2010-u-farbe-u-rg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939" y="6067467"/>
            <a:ext cx="1289220" cy="59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7090C187-7F02-4C1B-B82A-AFC0D9A543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662" y="2712558"/>
            <a:ext cx="896112" cy="893064"/>
          </a:xfrm>
          <a:prstGeom prst="ellipse">
            <a:avLst/>
          </a:prstGeom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FA7178DF-1112-4B03-9CC3-A1A8CDA32375}"/>
              </a:ext>
            </a:extLst>
          </p:cNvPr>
          <p:cNvSpPr txBox="1"/>
          <p:nvPr/>
        </p:nvSpPr>
        <p:spPr>
          <a:xfrm>
            <a:off x="3228130" y="3674651"/>
            <a:ext cx="1389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>
                <a:latin typeface="+mn-lt"/>
              </a:rPr>
              <a:t>Gaby Keidel</a:t>
            </a:r>
          </a:p>
          <a:p>
            <a:pPr algn="ctr"/>
            <a:r>
              <a:rPr lang="de-DE" sz="1400" dirty="0">
                <a:latin typeface="+mn-lt"/>
              </a:rPr>
              <a:t>Team Assistent</a:t>
            </a:r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42E55A83-FB0F-46A9-90AA-17E5CFD280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355" y="2673592"/>
            <a:ext cx="896112" cy="893064"/>
          </a:xfrm>
          <a:prstGeom prst="ellipse">
            <a:avLst/>
          </a:prstGeom>
        </p:spPr>
      </p:pic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BC35C608-4F4D-4201-B349-1FDDA658C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580795"/>
              </p:ext>
            </p:extLst>
          </p:nvPr>
        </p:nvGraphicFramePr>
        <p:xfrm>
          <a:off x="294066" y="931183"/>
          <a:ext cx="8525772" cy="504924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953695">
                  <a:extLst>
                    <a:ext uri="{9D8B030D-6E8A-4147-A177-3AD203B41FA5}">
                      <a16:colId xmlns:a16="http://schemas.microsoft.com/office/drawing/2014/main" val="277466680"/>
                    </a:ext>
                  </a:extLst>
                </a:gridCol>
                <a:gridCol w="4572077">
                  <a:extLst>
                    <a:ext uri="{9D8B030D-6E8A-4147-A177-3AD203B41FA5}">
                      <a16:colId xmlns:a16="http://schemas.microsoft.com/office/drawing/2014/main" val="3607029915"/>
                    </a:ext>
                  </a:extLst>
                </a:gridCol>
              </a:tblGrid>
              <a:tr h="173308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PIER </a:t>
                      </a:r>
                      <a:r>
                        <a:rPr lang="de-DE" sz="1400" b="1" dirty="0" err="1">
                          <a:solidFill>
                            <a:schemeClr val="tx1"/>
                          </a:solidFill>
                        </a:rPr>
                        <a:t>boards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de-DE" sz="1400" b="0" dirty="0" err="1">
                          <a:solidFill>
                            <a:schemeClr val="tx1"/>
                          </a:solidFill>
                        </a:rPr>
                        <a:t>organization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de-DE" sz="1400" b="0" dirty="0" err="1">
                          <a:solidFill>
                            <a:schemeClr val="tx1"/>
                          </a:solidFill>
                        </a:rPr>
                        <a:t>preparation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 PIER </a:t>
                      </a:r>
                      <a:r>
                        <a:rPr lang="de-DE" sz="1400" b="0" dirty="0" err="1">
                          <a:solidFill>
                            <a:schemeClr val="tx1"/>
                          </a:solidFill>
                        </a:rPr>
                        <a:t>Commission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 and PIER Executive Board </a:t>
                      </a:r>
                      <a:r>
                        <a:rPr lang="de-DE" sz="1400" b="0" dirty="0" err="1">
                          <a:solidFill>
                            <a:schemeClr val="tx1"/>
                          </a:solidFill>
                        </a:rPr>
                        <a:t>meetings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PIER Research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(Seed Projects </a:t>
                      </a:r>
                      <a:r>
                        <a:rPr lang="de-DE" sz="1400" b="0" dirty="0" err="1">
                          <a:solidFill>
                            <a:schemeClr val="tx1"/>
                          </a:solidFill>
                        </a:rPr>
                        <a:t>calls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DE" sz="1400" b="0" dirty="0" err="1">
                          <a:solidFill>
                            <a:schemeClr val="tx1"/>
                          </a:solidFill>
                        </a:rPr>
                        <a:t>administration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 PIER </a:t>
                      </a:r>
                      <a:r>
                        <a:rPr lang="de-DE" sz="1400" b="0" dirty="0" err="1">
                          <a:solidFill>
                            <a:schemeClr val="tx1"/>
                          </a:solidFill>
                        </a:rPr>
                        <a:t>Idea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 Fund)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PIER Innovation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de-DE" sz="1400" b="0" dirty="0" err="1">
                          <a:solidFill>
                            <a:schemeClr val="tx1"/>
                          </a:solidFill>
                        </a:rPr>
                        <a:t>organization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="0" dirty="0" err="1">
                          <a:solidFill>
                            <a:schemeClr val="tx1"/>
                          </a:solidFill>
                        </a:rPr>
                        <a:t>startup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="0" dirty="0" err="1">
                          <a:solidFill>
                            <a:schemeClr val="tx1"/>
                          </a:solidFill>
                        </a:rPr>
                        <a:t>workshops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de-DE" sz="1400" b="0" dirty="0" err="1">
                          <a:solidFill>
                            <a:schemeClr val="tx1"/>
                          </a:solidFill>
                        </a:rPr>
                        <a:t>seminars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…)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PIER International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(HH-MIT/BOS </a:t>
                      </a:r>
                      <a:r>
                        <a:rPr lang="de-DE" sz="1400" b="0" dirty="0" err="1">
                          <a:solidFill>
                            <a:schemeClr val="tx1"/>
                          </a:solidFill>
                        </a:rPr>
                        <a:t>project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…)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General PIER </a:t>
                      </a:r>
                      <a:r>
                        <a:rPr lang="de-DE" sz="1400" b="0" dirty="0" err="1">
                          <a:solidFill>
                            <a:schemeClr val="tx1"/>
                          </a:solidFill>
                        </a:rPr>
                        <a:t>topics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841063"/>
                  </a:ext>
                </a:extLst>
              </a:tr>
              <a:tr h="2824204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E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PIER Education: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PIER Helmholtz Graduate School (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PHGS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PIER Education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Platform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(PEP)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E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201956"/>
                  </a:ext>
                </a:extLst>
              </a:tr>
            </a:tbl>
          </a:graphicData>
        </a:graphic>
      </p:graphicFrame>
      <p:pic>
        <p:nvPicPr>
          <p:cNvPr id="26" name="Grafik 25">
            <a:extLst>
              <a:ext uri="{FF2B5EF4-FFF2-40B4-BE49-F238E27FC236}">
                <a16:creationId xmlns:a16="http://schemas.microsoft.com/office/drawing/2014/main" id="{D571E3C8-203F-429C-9720-1769D0F5B1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81" y="1051170"/>
            <a:ext cx="938784" cy="938784"/>
          </a:xfrm>
          <a:prstGeom prst="ellipse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D6FD99CB-C1AC-480D-903D-ACD2C1CA23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212" y="1047304"/>
            <a:ext cx="942124" cy="938783"/>
          </a:xfrm>
          <a:prstGeom prst="ellipse">
            <a:avLst/>
          </a:prstGeom>
        </p:spPr>
      </p:pic>
      <p:sp>
        <p:nvSpPr>
          <p:cNvPr id="44" name="Textfeld 43">
            <a:extLst>
              <a:ext uri="{FF2B5EF4-FFF2-40B4-BE49-F238E27FC236}">
                <a16:creationId xmlns:a16="http://schemas.microsoft.com/office/drawing/2014/main" id="{12630CCB-D1A5-48B1-B148-3F7B007666AE}"/>
              </a:ext>
            </a:extLst>
          </p:cNvPr>
          <p:cNvSpPr txBox="1"/>
          <p:nvPr/>
        </p:nvSpPr>
        <p:spPr>
          <a:xfrm>
            <a:off x="324162" y="1958655"/>
            <a:ext cx="1658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latin typeface="+mn-lt"/>
              </a:rPr>
              <a:t>Dr. Marion Stange</a:t>
            </a:r>
          </a:p>
          <a:p>
            <a:pPr algn="ctr"/>
            <a:r>
              <a:rPr lang="de-DE" sz="1200" dirty="0" err="1">
                <a:latin typeface="+mn-lt"/>
              </a:rPr>
              <a:t>Coordinator</a:t>
            </a:r>
            <a:r>
              <a:rPr lang="de-DE" sz="1200" dirty="0">
                <a:latin typeface="+mn-lt"/>
              </a:rPr>
              <a:t> PIER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BF98B72A-C5B8-4149-A366-72112B22A029}"/>
              </a:ext>
            </a:extLst>
          </p:cNvPr>
          <p:cNvSpPr txBox="1"/>
          <p:nvPr/>
        </p:nvSpPr>
        <p:spPr>
          <a:xfrm>
            <a:off x="1809128" y="1969988"/>
            <a:ext cx="157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latin typeface="+mn-lt"/>
              </a:rPr>
              <a:t>Franziska Klink</a:t>
            </a:r>
          </a:p>
          <a:p>
            <a:pPr algn="ctr"/>
            <a:r>
              <a:rPr lang="de-DE" sz="1200" dirty="0">
                <a:latin typeface="+mn-lt"/>
              </a:rPr>
              <a:t>Administrative </a:t>
            </a:r>
            <a:r>
              <a:rPr lang="de-DE" sz="1200" dirty="0" err="1">
                <a:latin typeface="+mn-lt"/>
              </a:rPr>
              <a:t>Coordinator</a:t>
            </a:r>
            <a:r>
              <a:rPr lang="de-DE" sz="1200" dirty="0">
                <a:latin typeface="+mn-lt"/>
              </a:rPr>
              <a:t> PIER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C99A8552-4407-4FBE-BC92-8366FD3865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884" y="3313737"/>
            <a:ext cx="914400" cy="914400"/>
          </a:xfrm>
          <a:prstGeom prst="ellipse">
            <a:avLst/>
          </a:prstGeom>
        </p:spPr>
      </p:pic>
      <p:sp>
        <p:nvSpPr>
          <p:cNvPr id="47" name="Textfeld 46">
            <a:extLst>
              <a:ext uri="{FF2B5EF4-FFF2-40B4-BE49-F238E27FC236}">
                <a16:creationId xmlns:a16="http://schemas.microsoft.com/office/drawing/2014/main" id="{D44C7DE8-9AD4-44F1-AEAD-F88904751425}"/>
              </a:ext>
            </a:extLst>
          </p:cNvPr>
          <p:cNvSpPr txBox="1"/>
          <p:nvPr/>
        </p:nvSpPr>
        <p:spPr>
          <a:xfrm>
            <a:off x="1932985" y="4162843"/>
            <a:ext cx="1218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b="1" dirty="0">
                <a:latin typeface="+mn-lt"/>
              </a:rPr>
              <a:t>Sinikka Seidl</a:t>
            </a:r>
          </a:p>
          <a:p>
            <a:pPr algn="ctr"/>
            <a:r>
              <a:rPr lang="de-DE" sz="1200" dirty="0">
                <a:latin typeface="+mn-lt"/>
              </a:rPr>
              <a:t>Team Assistent</a:t>
            </a:r>
          </a:p>
        </p:txBody>
      </p:sp>
      <p:pic>
        <p:nvPicPr>
          <p:cNvPr id="49" name="Grafik 48">
            <a:extLst>
              <a:ext uri="{FF2B5EF4-FFF2-40B4-BE49-F238E27FC236}">
                <a16:creationId xmlns:a16="http://schemas.microsoft.com/office/drawing/2014/main" id="{1031B003-DD79-4243-BC0A-1C6855D908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261" y="4668987"/>
            <a:ext cx="917448" cy="917448"/>
          </a:xfrm>
          <a:prstGeom prst="ellipse">
            <a:avLst/>
          </a:prstGeom>
        </p:spPr>
      </p:pic>
      <p:sp>
        <p:nvSpPr>
          <p:cNvPr id="50" name="Textfeld 49">
            <a:extLst>
              <a:ext uri="{FF2B5EF4-FFF2-40B4-BE49-F238E27FC236}">
                <a16:creationId xmlns:a16="http://schemas.microsoft.com/office/drawing/2014/main" id="{F2D0DBDD-CB68-4C56-B0A5-0F393E313B18}"/>
              </a:ext>
            </a:extLst>
          </p:cNvPr>
          <p:cNvSpPr txBox="1"/>
          <p:nvPr/>
        </p:nvSpPr>
        <p:spPr>
          <a:xfrm>
            <a:off x="1255556" y="5562475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b="1" dirty="0">
                <a:latin typeface="+mn-lt"/>
              </a:rPr>
              <a:t>Mirko Siemssen</a:t>
            </a:r>
          </a:p>
          <a:p>
            <a:pPr algn="ctr"/>
            <a:r>
              <a:rPr lang="de-DE" sz="1200" dirty="0">
                <a:latin typeface="+mn-lt"/>
              </a:rPr>
              <a:t>Skills Trainings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C04B6DD7-3235-4083-B86D-6044A208298E}"/>
              </a:ext>
            </a:extLst>
          </p:cNvPr>
          <p:cNvSpPr txBox="1"/>
          <p:nvPr/>
        </p:nvSpPr>
        <p:spPr>
          <a:xfrm>
            <a:off x="289188" y="4157069"/>
            <a:ext cx="1579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latin typeface="+mn-lt"/>
              </a:rPr>
              <a:t>Stefanie Tepass</a:t>
            </a:r>
          </a:p>
          <a:p>
            <a:pPr algn="ctr"/>
            <a:r>
              <a:rPr lang="de-DE" sz="1200" dirty="0">
                <a:latin typeface="+mn-lt"/>
              </a:rPr>
              <a:t>Lead </a:t>
            </a:r>
            <a:r>
              <a:rPr lang="de-DE" sz="1200" dirty="0" err="1">
                <a:latin typeface="+mn-lt"/>
              </a:rPr>
              <a:t>Coordinator</a:t>
            </a:r>
            <a:r>
              <a:rPr lang="de-DE" sz="1200" dirty="0">
                <a:latin typeface="+mn-lt"/>
              </a:rPr>
              <a:t> </a:t>
            </a:r>
          </a:p>
          <a:p>
            <a:pPr algn="ctr"/>
            <a:r>
              <a:rPr lang="de-DE" sz="1200" dirty="0" err="1">
                <a:latin typeface="+mn-lt"/>
              </a:rPr>
              <a:t>PHGS</a:t>
            </a:r>
            <a:endParaRPr lang="de-DE" sz="1200" dirty="0">
              <a:latin typeface="+mn-lt"/>
            </a:endParaRP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3B6820F8-6D36-4AAE-96A9-92AD6925996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95" y="3282354"/>
            <a:ext cx="914400" cy="914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70610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dirty="0">
              <a:ea typeface="ＭＳ Ｐゴシック" charset="-128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81000" y="1303020"/>
            <a:ext cx="5143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79387" y="188913"/>
            <a:ext cx="8785225" cy="719807"/>
          </a:xfrm>
        </p:spPr>
        <p:txBody>
          <a:bodyPr anchor="ctr">
            <a:normAutofit/>
          </a:bodyPr>
          <a:lstStyle/>
          <a:p>
            <a:pPr algn="l"/>
            <a:r>
              <a:rPr lang="de-DE" sz="2800" dirty="0">
                <a:solidFill>
                  <a:schemeClr val="tx1"/>
                </a:solidFill>
              </a:rPr>
              <a:t>The </a:t>
            </a:r>
            <a:r>
              <a:rPr lang="en-US" sz="2800" dirty="0">
                <a:solidFill>
                  <a:schemeClr val="tx1"/>
                </a:solidFill>
              </a:rPr>
              <a:t>“I”</a:t>
            </a:r>
            <a:r>
              <a:rPr lang="de-DE" sz="2800" dirty="0">
                <a:solidFill>
                  <a:schemeClr val="tx1"/>
                </a:solidFill>
              </a:rPr>
              <a:t> in PIER: Innovation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179388" y="798612"/>
            <a:ext cx="8785224" cy="17440"/>
            <a:chOff x="179388" y="1035296"/>
            <a:chExt cx="8785224" cy="17440"/>
          </a:xfrm>
        </p:grpSpPr>
        <p:cxnSp>
          <p:nvCxnSpPr>
            <p:cNvPr id="11" name="Gerade Verbindung 10"/>
            <p:cNvCxnSpPr/>
            <p:nvPr/>
          </p:nvCxnSpPr>
          <p:spPr>
            <a:xfrm>
              <a:off x="179388" y="1035296"/>
              <a:ext cx="4392612" cy="8720"/>
            </a:xfrm>
            <a:prstGeom prst="line">
              <a:avLst/>
            </a:prstGeom>
            <a:ln w="38100">
              <a:solidFill>
                <a:srgbClr val="C319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>
              <a:off x="4572000" y="1044016"/>
              <a:ext cx="4392612" cy="8720"/>
            </a:xfrm>
            <a:prstGeom prst="line">
              <a:avLst/>
            </a:prstGeom>
            <a:ln w="38100">
              <a:solidFill>
                <a:srgbClr val="0BA1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2" descr="C:\Users\stangema\Desktop\PIER_ab_60mm_4c_vektor_mitPartner_deuts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2" y="6185938"/>
            <a:ext cx="1028075" cy="4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stangema\Desktop\DESY-Logo_2018\RGB\DESY_logo_3C_we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159" y="6265555"/>
            <a:ext cx="298516" cy="29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N:\public\PIER\74_Logos\55_UHH_Logos\up-uhh-logo-u-2010-u-farbe-u-rg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939" y="6067467"/>
            <a:ext cx="1289220" cy="59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7"/>
          <p:cNvSpPr txBox="1"/>
          <p:nvPr/>
        </p:nvSpPr>
        <p:spPr>
          <a:xfrm>
            <a:off x="185631" y="994163"/>
            <a:ext cx="866289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dk1"/>
                </a:solidFill>
              </a:rPr>
              <a:t>Aim:</a:t>
            </a:r>
          </a:p>
          <a:p>
            <a:endParaRPr lang="en-US" sz="1000" dirty="0">
              <a:solidFill>
                <a:schemeClr val="dk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</a:rPr>
              <a:t>Establish an </a:t>
            </a:r>
            <a:r>
              <a:rPr lang="en-US" sz="1400" b="1" dirty="0">
                <a:solidFill>
                  <a:schemeClr val="dk1"/>
                </a:solidFill>
              </a:rPr>
              <a:t>innovation-friendly culture </a:t>
            </a:r>
            <a:r>
              <a:rPr lang="en-US" sz="1400" dirty="0">
                <a:solidFill>
                  <a:schemeClr val="dk1"/>
                </a:solidFill>
              </a:rPr>
              <a:t>on the Hamburg </a:t>
            </a:r>
            <a:r>
              <a:rPr lang="en-US" sz="1400" dirty="0" err="1">
                <a:solidFill>
                  <a:schemeClr val="dk1"/>
                </a:solidFill>
              </a:rPr>
              <a:t>Bahrenfeld</a:t>
            </a:r>
            <a:r>
              <a:rPr lang="en-US" sz="1400" dirty="0">
                <a:solidFill>
                  <a:schemeClr val="dk1"/>
                </a:solidFill>
              </a:rPr>
              <a:t> research campus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dk1"/>
                </a:solidFill>
              </a:rPr>
              <a:t>Train junior researchers </a:t>
            </a:r>
            <a:r>
              <a:rPr lang="en-US" sz="1400" dirty="0">
                <a:solidFill>
                  <a:schemeClr val="dk1"/>
                </a:solidFill>
              </a:rPr>
              <a:t>on topics related to innovation / startups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dk1"/>
                </a:solidFill>
              </a:rPr>
              <a:t>Inform researchers </a:t>
            </a:r>
            <a:r>
              <a:rPr lang="en-US" sz="1400" dirty="0">
                <a:solidFill>
                  <a:schemeClr val="dk1"/>
                </a:solidFill>
              </a:rPr>
              <a:t>about innovation-related activities and services of UHH and DESY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PIER Innovation Lunch Talk, e.g. 2022: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Dr. Axel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Schönbeck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ILP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UHH)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Dr. Frank Holtrup, Haystack Oncology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Dr. Peter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Gaal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/ Daniel Schmidt,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TXProducts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UG</a:t>
            </a:r>
          </a:p>
          <a:p>
            <a:pPr lvl="1"/>
            <a:endParaRPr lang="en-US" sz="1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PIER Startup Bootcamp Workshops</a:t>
            </a:r>
          </a:p>
          <a:p>
            <a:pPr marL="1200150" lvl="3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(24 March 2023)</a:t>
            </a:r>
          </a:p>
          <a:p>
            <a:pPr marL="1200150" lvl="3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Founding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a Startup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a Non-EU Citizen 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 May 2023)</a:t>
            </a:r>
          </a:p>
          <a:p>
            <a:pPr marL="1200150" lvl="3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Modeling 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(29 September 2023)</a:t>
            </a:r>
          </a:p>
          <a:p>
            <a:pPr marL="1200150" lvl="3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Market Analysis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Startups 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 November 2023)</a:t>
            </a:r>
          </a:p>
          <a:p>
            <a:pPr marL="1200150" lvl="3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Finance, Funding &amp;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Plan 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2023)</a:t>
            </a:r>
          </a:p>
          <a:p>
            <a:pPr marL="457200" lvl="3"/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YES/PIER-Workshop „</a:t>
            </a:r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 Potential </a:t>
            </a:r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 Prototype“ </a:t>
            </a:r>
            <a:r>
              <a:rPr lang="de-DE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 </a:t>
            </a:r>
            <a:r>
              <a:rPr lang="de-DE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  <a:r>
              <a:rPr lang="de-DE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2023)</a:t>
            </a:r>
          </a:p>
          <a:p>
            <a:pPr marL="1200150" lvl="3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Workshop in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Young Entrepreneurs in Science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(YES)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Falling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Walls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Foundation</a:t>
            </a:r>
            <a:endParaRPr lang="de-DE" sz="1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sz="16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96B7D24-B8A2-42F1-9FBC-C0695B994B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316" y="2177132"/>
            <a:ext cx="2265214" cy="126630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AB7F262-C5ED-400A-A1CB-F9E1E99B16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6057" y="4400981"/>
            <a:ext cx="1576618" cy="59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17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/>
          <p:cNvGrpSpPr/>
          <p:nvPr/>
        </p:nvGrpSpPr>
        <p:grpSpPr>
          <a:xfrm>
            <a:off x="179388" y="798612"/>
            <a:ext cx="8785224" cy="17440"/>
            <a:chOff x="179388" y="1035296"/>
            <a:chExt cx="8785224" cy="17440"/>
          </a:xfrm>
        </p:grpSpPr>
        <p:cxnSp>
          <p:nvCxnSpPr>
            <p:cNvPr id="11" name="Gerade Verbindung 10"/>
            <p:cNvCxnSpPr/>
            <p:nvPr/>
          </p:nvCxnSpPr>
          <p:spPr>
            <a:xfrm>
              <a:off x="179388" y="1035296"/>
              <a:ext cx="4392612" cy="8720"/>
            </a:xfrm>
            <a:prstGeom prst="line">
              <a:avLst/>
            </a:prstGeom>
            <a:ln w="38100">
              <a:solidFill>
                <a:srgbClr val="C319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>
              <a:off x="4572000" y="1044016"/>
              <a:ext cx="4392612" cy="8720"/>
            </a:xfrm>
            <a:prstGeom prst="line">
              <a:avLst/>
            </a:prstGeom>
            <a:ln w="38100">
              <a:solidFill>
                <a:srgbClr val="0BA1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2" descr="C:\Users\stangema\Desktop\DESY-Logo_2018\RGB\DESY_logo_3C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159" y="6265555"/>
            <a:ext cx="298516" cy="29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N:\public\PIER\74_Logos\55_UHH_Logos\up-uhh-logo-u-2010-u-farbe-u-r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939" y="6067467"/>
            <a:ext cx="1289220" cy="59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el 1"/>
          <p:cNvSpPr txBox="1">
            <a:spLocks/>
          </p:cNvSpPr>
          <p:nvPr/>
        </p:nvSpPr>
        <p:spPr>
          <a:xfrm>
            <a:off x="179387" y="188913"/>
            <a:ext cx="8785225" cy="719807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29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29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29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29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2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2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2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29" charset="0"/>
              </a:defRPr>
            </a:lvl9pPr>
          </a:lstStyle>
          <a:p>
            <a:pPr defTabSz="45720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The “E” in PIER: Education</a:t>
            </a:r>
          </a:p>
        </p:txBody>
      </p:sp>
      <p:pic>
        <p:nvPicPr>
          <p:cNvPr id="16" name="Picture 2" descr="N:\4all\public\PIER\74_Logos\01_PIER Logos\01_PIER Logo neu\PIER_Logo_mit_Partnertext_Benton_Typo\PIER_Logo_mit_Partnertext_Benton_Typo\PIER_LowRes_FuerPPTundWORD_RGB\PIER_ab_60mm_RGB_vektor_mitPartner_eng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70" y="6178489"/>
            <a:ext cx="920830" cy="40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CCE94B7F-5AFD-4CD2-A78E-8060AF1F7E92}"/>
              </a:ext>
            </a:extLst>
          </p:cNvPr>
          <p:cNvSpPr txBox="1"/>
          <p:nvPr/>
        </p:nvSpPr>
        <p:spPr>
          <a:xfrm>
            <a:off x="187409" y="939717"/>
            <a:ext cx="536430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spcBef>
                <a:spcPts val="600"/>
              </a:spcBef>
              <a:spcAft>
                <a:spcPts val="600"/>
              </a:spcAft>
            </a:pPr>
            <a:r>
              <a:rPr lang="en-US" sz="1400" b="1" dirty="0">
                <a:cs typeface="Calibri" pitchFamily="34" charset="0"/>
              </a:rPr>
              <a:t>PIER Helmholtz Graduate School</a:t>
            </a:r>
          </a:p>
          <a:p>
            <a:pPr marL="285750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cs typeface="Calibri" pitchFamily="34" charset="0"/>
              </a:rPr>
              <a:t>Jointly funded by DESY, Universität Hamburg and the Helmholtz Association 2013-2019</a:t>
            </a:r>
            <a:endParaRPr lang="en-US" sz="1400" dirty="0">
              <a:solidFill>
                <a:srgbClr val="FF0000"/>
              </a:solidFill>
              <a:cs typeface="Calibri" pitchFamily="34" charset="0"/>
            </a:endParaRPr>
          </a:p>
          <a:p>
            <a:pPr marL="285750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cs typeface="Calibri" pitchFamily="34" charset="0"/>
              </a:rPr>
              <a:t>Was made permanent in 2020 </a:t>
            </a:r>
          </a:p>
          <a:p>
            <a:pPr marL="285750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cs typeface="Calibri" pitchFamily="34" charset="0"/>
              </a:rPr>
              <a:t>Around 350 members (most of them with DESY contract, around 60 full members with UHH contract)</a:t>
            </a:r>
          </a:p>
          <a:p>
            <a:pPr marL="285750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cs typeface="Calibri" pitchFamily="34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de-DE" sz="1400" b="1" dirty="0"/>
              <a:t>PIER Education </a:t>
            </a:r>
            <a:r>
              <a:rPr lang="de-DE" sz="1400" b="1" dirty="0" err="1"/>
              <a:t>Platform</a:t>
            </a:r>
            <a:endParaRPr lang="de-DE" sz="1400" b="1" dirty="0"/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sz="1400" dirty="0" err="1"/>
              <a:t>Established</a:t>
            </a:r>
            <a:r>
              <a:rPr lang="de-DE" sz="1400" dirty="0"/>
              <a:t> in 2020 (</a:t>
            </a:r>
            <a:r>
              <a:rPr lang="de-DE" sz="1400" dirty="0" err="1"/>
              <a:t>developed</a:t>
            </a:r>
            <a:r>
              <a:rPr lang="de-DE" sz="1400" dirty="0"/>
              <a:t> out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skills</a:t>
            </a:r>
            <a:r>
              <a:rPr lang="de-DE" sz="1400" dirty="0"/>
              <a:t> &amp; </a:t>
            </a:r>
            <a:r>
              <a:rPr lang="de-DE" sz="1400" dirty="0" err="1"/>
              <a:t>career</a:t>
            </a:r>
            <a:r>
              <a:rPr lang="de-DE" sz="1400" dirty="0"/>
              <a:t> </a:t>
            </a:r>
            <a:r>
              <a:rPr lang="de-DE" sz="1400" dirty="0" err="1"/>
              <a:t>program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PHGS</a:t>
            </a:r>
            <a:r>
              <a:rPr lang="de-DE" sz="1400" dirty="0"/>
              <a:t>)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Graduate </a:t>
            </a:r>
            <a:r>
              <a:rPr lang="de-DE" sz="1400" dirty="0" err="1"/>
              <a:t>schools</a:t>
            </a:r>
            <a:r>
              <a:rPr lang="de-DE" sz="1400" dirty="0"/>
              <a:t>/ </a:t>
            </a:r>
            <a:r>
              <a:rPr lang="de-DE" sz="1400" dirty="0" err="1"/>
              <a:t>structures</a:t>
            </a:r>
            <a:r>
              <a:rPr lang="de-DE" sz="1400" dirty="0"/>
              <a:t> on </a:t>
            </a:r>
            <a:r>
              <a:rPr lang="de-DE" sz="1400" dirty="0" err="1"/>
              <a:t>campus</a:t>
            </a:r>
            <a:r>
              <a:rPr lang="de-DE" sz="1400" dirty="0"/>
              <a:t> </a:t>
            </a:r>
            <a:r>
              <a:rPr lang="de-DE" sz="1400" dirty="0" err="1"/>
              <a:t>can</a:t>
            </a:r>
            <a:r>
              <a:rPr lang="de-DE" sz="1400" dirty="0"/>
              <a:t> </a:t>
            </a:r>
            <a:r>
              <a:rPr lang="de-DE" sz="1400" dirty="0" err="1"/>
              <a:t>participate</a:t>
            </a:r>
            <a:r>
              <a:rPr lang="de-DE" sz="1400" dirty="0"/>
              <a:t> in PEP </a:t>
            </a:r>
            <a:r>
              <a:rPr lang="de-DE" sz="1400" dirty="0" err="1"/>
              <a:t>by</a:t>
            </a:r>
            <a:r>
              <a:rPr lang="de-DE" sz="1400" dirty="0"/>
              <a:t> Material Resources </a:t>
            </a:r>
            <a:r>
              <a:rPr lang="de-DE" sz="1400" dirty="0" err="1"/>
              <a:t>come</a:t>
            </a:r>
            <a:r>
              <a:rPr lang="de-DE" sz="1400" dirty="0"/>
              <a:t> </a:t>
            </a:r>
            <a:r>
              <a:rPr lang="de-DE" sz="1400" dirty="0" err="1"/>
              <a:t>from</a:t>
            </a:r>
            <a:r>
              <a:rPr lang="de-DE" sz="1400" dirty="0"/>
              <a:t>: </a:t>
            </a:r>
            <a:r>
              <a:rPr lang="de-DE" sz="1400" dirty="0" err="1"/>
              <a:t>PHGS</a:t>
            </a:r>
            <a:r>
              <a:rPr lang="de-DE" sz="1400" dirty="0"/>
              <a:t>, QU, CUI/AIM, HELIOS, </a:t>
            </a:r>
            <a:r>
              <a:rPr lang="de-DE" sz="1400" dirty="0" err="1"/>
              <a:t>DASHH</a:t>
            </a:r>
            <a:r>
              <a:rPr lang="de-DE" sz="1400" dirty="0"/>
              <a:t> (and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specific</a:t>
            </a:r>
            <a:r>
              <a:rPr lang="de-DE" sz="1400" dirty="0"/>
              <a:t> </a:t>
            </a:r>
            <a:r>
              <a:rPr lang="de-DE" sz="1400" dirty="0" err="1"/>
              <a:t>events</a:t>
            </a:r>
            <a:r>
              <a:rPr lang="de-DE" sz="1400" dirty="0"/>
              <a:t>/</a:t>
            </a:r>
            <a:r>
              <a:rPr lang="de-DE" sz="1400" dirty="0" err="1"/>
              <a:t>courses</a:t>
            </a:r>
            <a:r>
              <a:rPr lang="de-DE" sz="1400" dirty="0"/>
              <a:t> also </a:t>
            </a:r>
            <a:r>
              <a:rPr lang="de-DE" sz="1400" dirty="0" err="1"/>
              <a:t>collaboration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IMPRS</a:t>
            </a:r>
            <a:r>
              <a:rPr lang="de-DE" sz="1400" dirty="0"/>
              <a:t> </a:t>
            </a:r>
            <a:r>
              <a:rPr lang="de-DE" sz="1400" dirty="0" err="1"/>
              <a:t>UFAST</a:t>
            </a:r>
            <a:r>
              <a:rPr lang="de-DE" sz="1400" dirty="0"/>
              <a:t>) </a:t>
            </a:r>
          </a:p>
          <a:p>
            <a:pPr marL="285750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cs typeface="Calibri" pitchFamily="34" charset="0"/>
            </a:endParaRPr>
          </a:p>
        </p:txBody>
      </p:sp>
      <p:pic>
        <p:nvPicPr>
          <p:cNvPr id="13" name="Picture 12" descr="C:\Users\tepass\Desktop\Poster_Python_2018.jpg">
            <a:extLst>
              <a:ext uri="{FF2B5EF4-FFF2-40B4-BE49-F238E27FC236}">
                <a16:creationId xmlns:a16="http://schemas.microsoft.com/office/drawing/2014/main" id="{A6306EEC-DAE6-43C6-B9F8-2CEF39065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906" y="1065360"/>
            <a:ext cx="1283033" cy="18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C:\Users\tepass\Desktop\Poster_GSP2018.jpg">
            <a:extLst>
              <a:ext uri="{FF2B5EF4-FFF2-40B4-BE49-F238E27FC236}">
                <a16:creationId xmlns:a16="http://schemas.microsoft.com/office/drawing/2014/main" id="{F454F667-664C-4275-A38E-84245D5D0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389" y="2428537"/>
            <a:ext cx="1157758" cy="167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35B48F5-1121-4E5C-8F35-3125B86CAA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7268" y="3528041"/>
            <a:ext cx="1184561" cy="167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9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/>
          <p:cNvGrpSpPr/>
          <p:nvPr/>
        </p:nvGrpSpPr>
        <p:grpSpPr>
          <a:xfrm>
            <a:off x="179388" y="798612"/>
            <a:ext cx="8785224" cy="17440"/>
            <a:chOff x="179388" y="1035296"/>
            <a:chExt cx="8785224" cy="17440"/>
          </a:xfrm>
        </p:grpSpPr>
        <p:cxnSp>
          <p:nvCxnSpPr>
            <p:cNvPr id="11" name="Gerade Verbindung 10"/>
            <p:cNvCxnSpPr/>
            <p:nvPr/>
          </p:nvCxnSpPr>
          <p:spPr>
            <a:xfrm>
              <a:off x="179388" y="1035296"/>
              <a:ext cx="4392612" cy="8720"/>
            </a:xfrm>
            <a:prstGeom prst="line">
              <a:avLst/>
            </a:prstGeom>
            <a:ln w="38100">
              <a:solidFill>
                <a:srgbClr val="C319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>
              <a:off x="4572000" y="1044016"/>
              <a:ext cx="4392612" cy="8720"/>
            </a:xfrm>
            <a:prstGeom prst="line">
              <a:avLst/>
            </a:prstGeom>
            <a:ln w="38100">
              <a:solidFill>
                <a:srgbClr val="0BA1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2" descr="C:\Users\stangema\Desktop\DESY-Logo_2018\RGB\DESY_logo_3C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159" y="6265555"/>
            <a:ext cx="298516" cy="29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N:\public\PIER\74_Logos\55_UHH_Logos\up-uhh-logo-u-2010-u-farbe-u-r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939" y="6067467"/>
            <a:ext cx="1289220" cy="59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el 1"/>
          <p:cNvSpPr txBox="1">
            <a:spLocks/>
          </p:cNvSpPr>
          <p:nvPr/>
        </p:nvSpPr>
        <p:spPr>
          <a:xfrm>
            <a:off x="179387" y="188913"/>
            <a:ext cx="8785225" cy="719807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29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29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29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29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2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2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2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29" charset="0"/>
              </a:defRPr>
            </a:lvl9pPr>
          </a:lstStyle>
          <a:p>
            <a:pPr defTabSz="45720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de-DE" sz="2800" dirty="0">
                <a:solidFill>
                  <a:schemeClr val="tx1"/>
                </a:solidFill>
                <a:latin typeface="+mn-lt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“R”</a:t>
            </a:r>
            <a:r>
              <a:rPr lang="de-DE" sz="2800" dirty="0">
                <a:solidFill>
                  <a:schemeClr val="tx1"/>
                </a:solidFill>
                <a:latin typeface="+mn-lt"/>
              </a:rPr>
              <a:t> in PIER: Research</a:t>
            </a:r>
          </a:p>
        </p:txBody>
      </p:sp>
      <p:sp>
        <p:nvSpPr>
          <p:cNvPr id="20" name="Textfeld 7"/>
          <p:cNvSpPr txBox="1"/>
          <p:nvPr/>
        </p:nvSpPr>
        <p:spPr>
          <a:xfrm>
            <a:off x="374422" y="964275"/>
            <a:ext cx="5438547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dk1"/>
                </a:solidFill>
                <a:latin typeface="+mn-lt"/>
                <a:cs typeface="Calibri" panose="020F0502020204030204" pitchFamily="34" charset="0"/>
              </a:rPr>
              <a:t>PIER Idea Fund</a:t>
            </a:r>
          </a:p>
          <a:p>
            <a:endParaRPr lang="en-US" sz="1400" b="1" dirty="0">
              <a:solidFill>
                <a:schemeClr val="dk1"/>
              </a:solidFill>
              <a:latin typeface="+mn-lt"/>
              <a:cs typeface="Calibri" panose="020F0502020204030204" pitchFamily="34" charset="0"/>
            </a:endParaRPr>
          </a:p>
          <a:p>
            <a:r>
              <a:rPr lang="en-US" sz="1400" b="1" dirty="0">
                <a:solidFill>
                  <a:schemeClr val="dk1"/>
                </a:solidFill>
                <a:latin typeface="+mn-lt"/>
                <a:cs typeface="Calibri" panose="020F0502020204030204" pitchFamily="34" charset="0"/>
              </a:rPr>
              <a:t>Available funding amount per year: </a:t>
            </a:r>
          </a:p>
          <a:p>
            <a:r>
              <a:rPr lang="en-US" sz="1400" dirty="0">
                <a:solidFill>
                  <a:schemeClr val="dk1"/>
                </a:solidFill>
                <a:latin typeface="+mn-lt"/>
                <a:cs typeface="Calibri" panose="020F0502020204030204" pitchFamily="34" charset="0"/>
              </a:rPr>
              <a:t>220k € (100k € DESY, 100k € UHH, 20k € UKE)</a:t>
            </a:r>
          </a:p>
          <a:p>
            <a:endParaRPr lang="en-US" sz="1400" b="1" dirty="0">
              <a:solidFill>
                <a:schemeClr val="dk1"/>
              </a:solidFill>
              <a:latin typeface="+mn-lt"/>
              <a:cs typeface="Calibri" panose="020F0502020204030204" pitchFamily="34" charset="0"/>
            </a:endParaRPr>
          </a:p>
          <a:p>
            <a:r>
              <a:rPr lang="en-US" sz="1400" b="1" dirty="0">
                <a:solidFill>
                  <a:schemeClr val="dk1"/>
                </a:solidFill>
                <a:latin typeface="+mn-lt"/>
                <a:cs typeface="Calibri" panose="020F0502020204030204" pitchFamily="34" charset="0"/>
              </a:rPr>
              <a:t>What is the aim?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latin typeface="+mn-lt"/>
                <a:cs typeface="Calibri" panose="020F0502020204030204" pitchFamily="34" charset="0"/>
              </a:rPr>
              <a:t>Enable researchers of DESY and UHH and/or UKE to identify complementary strengths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latin typeface="+mn-lt"/>
                <a:cs typeface="Calibri" panose="020F0502020204030204" pitchFamily="34" charset="0"/>
              </a:rPr>
              <a:t>Facilitate the use of synergies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latin typeface="+mn-lt"/>
                <a:cs typeface="Calibri" panose="020F0502020204030204" pitchFamily="34" charset="0"/>
              </a:rPr>
              <a:t>Promote the development of future joint research projects with external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dk1"/>
              </a:solidFill>
              <a:latin typeface="+mn-lt"/>
              <a:cs typeface="Calibri" panose="020F0502020204030204" pitchFamily="34" charset="0"/>
            </a:endParaRPr>
          </a:p>
          <a:p>
            <a:r>
              <a:rPr lang="en-US" sz="1400" b="1" dirty="0">
                <a:solidFill>
                  <a:schemeClr val="dk1"/>
                </a:solidFill>
                <a:latin typeface="+mn-lt"/>
                <a:cs typeface="Calibri" panose="020F0502020204030204" pitchFamily="34" charset="0"/>
              </a:rPr>
              <a:t>Who is eligible for funding?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latin typeface="+mn-lt"/>
                <a:cs typeface="Calibri" panose="020F0502020204030204" pitchFamily="34" charset="0"/>
              </a:rPr>
              <a:t>DESY, UHH and UKE researchers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latin typeface="+mn-lt"/>
                <a:cs typeface="Calibri" panose="020F0502020204030204" pitchFamily="34" charset="0"/>
              </a:rPr>
              <a:t>Projects must involve researchers from both DESY and UHH (and/or UKE)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dk1"/>
              </a:solidFill>
              <a:latin typeface="+mn-lt"/>
              <a:cs typeface="Calibri" panose="020F0502020204030204" pitchFamily="34" charset="0"/>
            </a:endParaRPr>
          </a:p>
          <a:p>
            <a:r>
              <a:rPr lang="en-US" sz="1400" b="1" dirty="0">
                <a:latin typeface="+mn-lt"/>
                <a:cs typeface="Calibri" panose="020F0502020204030204" pitchFamily="34" charset="0"/>
              </a:rPr>
              <a:t>PIER Seed Projects Call 2023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latin typeface="+mn-lt"/>
                <a:cs typeface="Calibri" panose="020F0502020204030204" pitchFamily="34" charset="0"/>
              </a:rPr>
              <a:t>24 April 2023 → deadline (24 proposals were submitted)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latin typeface="+mn-lt"/>
                <a:cs typeface="Calibri" panose="020F0502020204030204" pitchFamily="34" charset="0"/>
              </a:rPr>
              <a:t>May/June 2023 → reviews are obtained (min. of two per proposal)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latin typeface="+mn-lt"/>
                <a:cs typeface="Calibri" panose="020F0502020204030204" pitchFamily="34" charset="0"/>
              </a:rPr>
              <a:t>4 July 2023 → selection committee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latin typeface="+mn-lt"/>
                <a:cs typeface="Calibri" panose="020F0502020204030204" pitchFamily="34" charset="0"/>
              </a:rPr>
              <a:t>1 Sept. 2023 → start of funding period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dk1"/>
              </a:solidFill>
              <a:latin typeface="+mn-lt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dk1"/>
              </a:solidFill>
              <a:latin typeface="+mn-lt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dk1"/>
              </a:solidFill>
              <a:latin typeface="+mn-lt"/>
              <a:cs typeface="Calibri" panose="020F0502020204030204" pitchFamily="34" charset="0"/>
            </a:endParaRPr>
          </a:p>
        </p:txBody>
      </p:sp>
      <p:graphicFrame>
        <p:nvGraphicFramePr>
          <p:cNvPr id="21" name="Diagramm 20"/>
          <p:cNvGraphicFramePr/>
          <p:nvPr>
            <p:extLst>
              <p:ext uri="{D42A27DB-BD31-4B8C-83A1-F6EECF244321}">
                <p14:modId xmlns:p14="http://schemas.microsoft.com/office/powerpoint/2010/main" val="3267684189"/>
              </p:ext>
            </p:extLst>
          </p:nvPr>
        </p:nvGraphicFramePr>
        <p:xfrm>
          <a:off x="4991638" y="1835675"/>
          <a:ext cx="5335821" cy="3353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Textfeld 21"/>
          <p:cNvSpPr txBox="1"/>
          <p:nvPr/>
        </p:nvSpPr>
        <p:spPr>
          <a:xfrm>
            <a:off x="5740529" y="3263750"/>
            <a:ext cx="1698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+mn-lt"/>
              </a:rPr>
              <a:t>PIER </a:t>
            </a:r>
          </a:p>
          <a:p>
            <a:pPr algn="ctr"/>
            <a:r>
              <a:rPr lang="de-DE" b="1" dirty="0" err="1">
                <a:solidFill>
                  <a:schemeClr val="bg1"/>
                </a:solidFill>
                <a:latin typeface="+mn-lt"/>
              </a:rPr>
              <a:t>Idea</a:t>
            </a:r>
            <a:r>
              <a:rPr lang="de-DE" b="1" dirty="0">
                <a:solidFill>
                  <a:schemeClr val="bg1"/>
                </a:solidFill>
                <a:latin typeface="+mn-lt"/>
              </a:rPr>
              <a:t> Fund</a:t>
            </a:r>
          </a:p>
        </p:txBody>
      </p:sp>
      <p:pic>
        <p:nvPicPr>
          <p:cNvPr id="16" name="Picture 2" descr="N:\4all\public\PIER\74_Logos\01_PIER Logos\01_PIER Logo neu\PIER_Logo_mit_Partnertext_Benton_Typo\PIER_Logo_mit_Partnertext_Benton_Typo\PIER_LowRes_FuerPPTundWORD_RGB\PIER_ab_60mm_RGB_vektor_mitPartner_engl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70" y="6178489"/>
            <a:ext cx="920830" cy="40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222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/>
          <p:cNvGrpSpPr/>
          <p:nvPr/>
        </p:nvGrpSpPr>
        <p:grpSpPr>
          <a:xfrm>
            <a:off x="179388" y="798612"/>
            <a:ext cx="8785224" cy="17440"/>
            <a:chOff x="179388" y="1035296"/>
            <a:chExt cx="8785224" cy="17440"/>
          </a:xfrm>
        </p:grpSpPr>
        <p:cxnSp>
          <p:nvCxnSpPr>
            <p:cNvPr id="11" name="Gerade Verbindung 10"/>
            <p:cNvCxnSpPr/>
            <p:nvPr/>
          </p:nvCxnSpPr>
          <p:spPr>
            <a:xfrm>
              <a:off x="179388" y="1035296"/>
              <a:ext cx="4392612" cy="8720"/>
            </a:xfrm>
            <a:prstGeom prst="line">
              <a:avLst/>
            </a:prstGeom>
            <a:ln w="38100">
              <a:solidFill>
                <a:srgbClr val="C319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>
              <a:off x="4572000" y="1044016"/>
              <a:ext cx="4392612" cy="8720"/>
            </a:xfrm>
            <a:prstGeom prst="line">
              <a:avLst/>
            </a:prstGeom>
            <a:ln w="38100">
              <a:solidFill>
                <a:srgbClr val="0BA1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2" descr="C:\Users\stangema\Desktop\DESY-Logo_2018\RGB\DESY_logo_3C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159" y="6265555"/>
            <a:ext cx="298516" cy="29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N:\public\PIER\74_Logos\55_UHH_Logos\up-uhh-logo-u-2010-u-farbe-u-r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939" y="6067467"/>
            <a:ext cx="1289220" cy="59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el 1"/>
          <p:cNvSpPr txBox="1">
            <a:spLocks/>
          </p:cNvSpPr>
          <p:nvPr/>
        </p:nvSpPr>
        <p:spPr>
          <a:xfrm>
            <a:off x="179387" y="188913"/>
            <a:ext cx="8785225" cy="719807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29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29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29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29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2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2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2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29" charset="0"/>
              </a:defRPr>
            </a:lvl9pPr>
          </a:lstStyle>
          <a:p>
            <a:pPr defTabSz="45720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de-DE" sz="2600" dirty="0">
                <a:solidFill>
                  <a:schemeClr val="tx1"/>
                </a:solidFill>
                <a:latin typeface="+mn-lt"/>
              </a:rPr>
              <a:t>PIER Research: </a:t>
            </a:r>
            <a:r>
              <a:rPr lang="de-DE" sz="2600" dirty="0" err="1">
                <a:solidFill>
                  <a:schemeClr val="tx1"/>
                </a:solidFill>
                <a:latin typeface="+mn-lt"/>
              </a:rPr>
              <a:t>research</a:t>
            </a:r>
            <a:r>
              <a:rPr lang="de-DE" sz="260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600" dirty="0" err="1">
                <a:solidFill>
                  <a:schemeClr val="tx1"/>
                </a:solidFill>
                <a:latin typeface="+mn-lt"/>
              </a:rPr>
              <a:t>perspectives</a:t>
            </a:r>
            <a:r>
              <a:rPr lang="de-DE" sz="260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600" dirty="0" err="1">
                <a:solidFill>
                  <a:schemeClr val="tx1"/>
                </a:solidFill>
                <a:latin typeface="+mn-lt"/>
              </a:rPr>
              <a:t>workshops</a:t>
            </a:r>
            <a:endParaRPr lang="de-DE" sz="2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Textfeld 7"/>
          <p:cNvSpPr txBox="1"/>
          <p:nvPr/>
        </p:nvSpPr>
        <p:spPr>
          <a:xfrm>
            <a:off x="-240490" y="908720"/>
            <a:ext cx="667274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  <a:r>
              <a:rPr lang="de-D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endParaRPr lang="de-DE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potential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DESY and UHH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researchers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in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fields</a:t>
            </a:r>
            <a:endParaRPr lang="de-D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networking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DESY and UHH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researchers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Bahrenfeld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Format: </a:t>
            </a:r>
          </a:p>
          <a:p>
            <a:pPr lvl="1"/>
            <a:endParaRPr lang="de-DE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Half-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full-day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workshops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connected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PIER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fields</a:t>
            </a:r>
            <a:endParaRPr lang="de-D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2-3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chairs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recruited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PIER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Scientists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respective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organizational support: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Reservation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rooms</a:t>
            </a:r>
            <a:endParaRPr lang="de-D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Handling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registrations</a:t>
            </a:r>
            <a:endParaRPr lang="de-D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Promotion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via email,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calendars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social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posters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etc.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tags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catering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coffee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breaks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etc.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and organizational support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endParaRPr lang="de-D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N:\4all\public\PIER\74_Logos\01_PIER Logos\01_PIER Logo neu\PIER_Logo_mit_Partnertext_Benton_Typo\PIER_Logo_mit_Partnertext_Benton_Typo\PIER_LowRes_FuerPPTundWORD_RGB\PIER_ab_60mm_RGB_vektor_mitPartner_eng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70" y="6178489"/>
            <a:ext cx="920830" cy="40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4ADABF8F-6E92-4E2E-9F2E-1B785B03EF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772" y="1250721"/>
            <a:ext cx="1871903" cy="109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27415"/>
      </p:ext>
    </p:extLst>
  </p:cSld>
  <p:clrMapOvr>
    <a:masterClrMapping/>
  </p:clrMapOvr>
</p:sld>
</file>

<file path=ppt/theme/theme1.xml><?xml version="1.0" encoding="utf-8"?>
<a:theme xmlns:a="http://schemas.openxmlformats.org/drawingml/2006/main" name="2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9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1249</Words>
  <Application>Microsoft Office PowerPoint</Application>
  <PresentationFormat>Bildschirmpräsentation (4:3)</PresentationFormat>
  <Paragraphs>210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Arial Black</vt:lpstr>
      <vt:lpstr>Calibri</vt:lpstr>
      <vt:lpstr>Wingdings</vt:lpstr>
      <vt:lpstr>2_DESY_Vortrag_3-1</vt:lpstr>
      <vt:lpstr>PowerPoint-Präsentation</vt:lpstr>
      <vt:lpstr>Partnership for Innovation, Education and Research</vt:lpstr>
      <vt:lpstr>PIER Structure</vt:lpstr>
      <vt:lpstr>PIER Executive Board</vt:lpstr>
      <vt:lpstr>PIER Office Team</vt:lpstr>
      <vt:lpstr>The “I” in PIER: Innovation</vt:lpstr>
      <vt:lpstr>PowerPoint-Präsentation</vt:lpstr>
      <vt:lpstr>PowerPoint-Präsentation</vt:lpstr>
      <vt:lpstr>PowerPoint-Präsentation</vt:lpstr>
      <vt:lpstr>PowerPoint-Präsentation</vt:lpstr>
    </vt:vector>
  </TitlesOfParts>
  <Company>DESY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sommera</dc:creator>
  <cp:lastModifiedBy>Stange, Marion</cp:lastModifiedBy>
  <cp:revision>2124</cp:revision>
  <cp:lastPrinted>2020-01-14T10:17:25Z</cp:lastPrinted>
  <dcterms:created xsi:type="dcterms:W3CDTF">2014-12-11T13:40:04Z</dcterms:created>
  <dcterms:modified xsi:type="dcterms:W3CDTF">2023-05-30T09:27:58Z</dcterms:modified>
</cp:coreProperties>
</file>