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3"/>
  </p:notesMasterIdLst>
  <p:sldIdLst>
    <p:sldId id="428" r:id="rId2"/>
    <p:sldId id="506" r:id="rId3"/>
    <p:sldId id="507" r:id="rId4"/>
    <p:sldId id="257" r:id="rId5"/>
    <p:sldId id="494" r:id="rId6"/>
    <p:sldId id="495" r:id="rId7"/>
    <p:sldId id="427" r:id="rId8"/>
    <p:sldId id="493" r:id="rId9"/>
    <p:sldId id="490" r:id="rId10"/>
    <p:sldId id="432" r:id="rId11"/>
    <p:sldId id="491" r:id="rId12"/>
    <p:sldId id="503" r:id="rId13"/>
    <p:sldId id="468" r:id="rId14"/>
    <p:sldId id="489" r:id="rId15"/>
    <p:sldId id="488" r:id="rId16"/>
    <p:sldId id="455" r:id="rId17"/>
    <p:sldId id="457" r:id="rId18"/>
    <p:sldId id="458" r:id="rId19"/>
    <p:sldId id="497" r:id="rId20"/>
    <p:sldId id="504" r:id="rId21"/>
    <p:sldId id="502" r:id="rId22"/>
    <p:sldId id="483" r:id="rId23"/>
    <p:sldId id="505" r:id="rId24"/>
    <p:sldId id="485" r:id="rId25"/>
    <p:sldId id="487" r:id="rId26"/>
    <p:sldId id="492" r:id="rId27"/>
    <p:sldId id="499" r:id="rId28"/>
    <p:sldId id="500" r:id="rId29"/>
    <p:sldId id="501" r:id="rId30"/>
    <p:sldId id="509" r:id="rId31"/>
    <p:sldId id="50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hid rahmani" initials="vr" lastIdx="1" clrIdx="0">
    <p:extLst>
      <p:ext uri="{19B8F6BF-5375-455C-9EA6-DF929625EA0E}">
        <p15:presenceInfo xmlns:p15="http://schemas.microsoft.com/office/powerpoint/2012/main" userId="c8613e4f6c501f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23B"/>
    <a:srgbClr val="FF9900"/>
    <a:srgbClr val="DB0331"/>
    <a:srgbClr val="438086"/>
    <a:srgbClr val="FF00FF"/>
    <a:srgbClr val="53548A"/>
    <a:srgbClr val="CC0000"/>
    <a:srgbClr val="960000"/>
    <a:srgbClr val="867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3883" autoAdjust="0"/>
  </p:normalViewPr>
  <p:slideViewPr>
    <p:cSldViewPr>
      <p:cViewPr varScale="1">
        <p:scale>
          <a:sx n="64" d="100"/>
          <a:sy n="64" d="100"/>
        </p:scale>
        <p:origin x="600" y="56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4101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B4A0F-E394-4D55-9CAC-46540A2BD64C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51D3-6736-4A78-BCFF-C5634DF67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3073748b2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ge3073748b2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6712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09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731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36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B51D3-6736-4A78-BCFF-C5634DF674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5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3073748b2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e3073748b2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723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3073748b2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e3073748b2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47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3073748b2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e3073748b2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361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990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18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44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01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dfc79d9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dfc79d9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gddfc79d98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43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82" y="3810004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ctangle 23"/>
          <p:cNvSpPr/>
          <p:nvPr/>
        </p:nvSpPr>
        <p:spPr>
          <a:xfrm flipV="1">
            <a:off x="7213606" y="3897011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ctangle 24"/>
          <p:cNvSpPr/>
          <p:nvPr/>
        </p:nvSpPr>
        <p:spPr>
          <a:xfrm flipV="1">
            <a:off x="7213606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" y="3675529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1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2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91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7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8FC559C6-5876-4A48-A2DC-360723000D13}" type="datetime1">
              <a:rPr lang="en-US" smtClean="0"/>
              <a:t>6/1/2023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F85C-CD6D-4ACA-9670-2202C7DC4709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A28D-ED8F-474C-B7C9-01DAF8A03F7C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2CB9-2F5F-4EF1-932B-F835A21F870A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886C-7DD0-402E-9712-FCA960046887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05C5-042F-4A01-B7F0-40CD4F525CF7}" type="datetime1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1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73" y="2244971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8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B07DF8E-B2CA-4466-A356-4EC70064A3F1}" type="datetime1">
              <a:rPr lang="en-US" smtClean="0"/>
              <a:t>6/1/2023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44808F5C-AC9D-4513-A23A-4D9639E220BD}" type="datetime1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5A5C-D7FB-4481-B0A4-21FD841BFEEF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1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082E-068F-4B77-96D7-7B062EF734D0}" type="datetime1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7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2437-6F1E-4881-A9EE-DFCC90427788}" type="datetime1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2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>
            <a:off x="0" y="3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ctangle 29"/>
          <p:cNvSpPr/>
          <p:nvPr/>
        </p:nvSpPr>
        <p:spPr>
          <a:xfrm>
            <a:off x="6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ctangle 30"/>
          <p:cNvSpPr/>
          <p:nvPr/>
        </p:nvSpPr>
        <p:spPr>
          <a:xfrm flipV="1">
            <a:off x="7213582" y="360250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 flipV="1">
            <a:off x="7213606" y="440114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3982251-2B13-4D0B-A3ED-005C4B1A0FAA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ECA564A-28DE-4C64-BC05-BDFA9AB4D0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70.png"/><Relationship Id="rId3" Type="http://schemas.openxmlformats.org/officeDocument/2006/relationships/image" Target="../media/image2.jpg"/><Relationship Id="rId7" Type="http://schemas.openxmlformats.org/officeDocument/2006/relationships/image" Target="../media/image210.png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250.png"/><Relationship Id="rId5" Type="http://schemas.openxmlformats.org/officeDocument/2006/relationships/image" Target="../media/image47.jpeg"/><Relationship Id="rId15" Type="http://schemas.openxmlformats.org/officeDocument/2006/relationships/image" Target="../media/image290.png"/><Relationship Id="rId10" Type="http://schemas.openxmlformats.org/officeDocument/2006/relationships/image" Target="../media/image240.png"/><Relationship Id="rId4" Type="http://schemas.openxmlformats.org/officeDocument/2006/relationships/image" Target="../media/image3.png"/><Relationship Id="rId9" Type="http://schemas.openxmlformats.org/officeDocument/2006/relationships/image" Target="../media/image230.png"/><Relationship Id="rId14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anchor="b" anchorCtr="0">
            <a:noAutofit/>
          </a:bodyPr>
          <a:lstStyle/>
          <a:p>
            <a:fld id="{00000000-1234-1234-1234-123412341234}" type="slidenum">
              <a:rPr lang="en" sz="1467"/>
              <a:pPr/>
              <a:t>1</a:t>
            </a:fld>
            <a:endParaRPr sz="1467" dirty="0"/>
          </a:p>
        </p:txBody>
      </p:sp>
      <p:pic>
        <p:nvPicPr>
          <p:cNvPr id="154" name="Google Shape;154;p25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53" y="62147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 descr="The Helmholtz Association and Frontiers expand open access publishing  agreement – Science &amp;amp; research news | Fronti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1" y="6181018"/>
            <a:ext cx="2544961" cy="67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 descr="Center for Photon Science - Centre for Photon Science - Uppsala University,  Swed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7423"/>
            <a:ext cx="12192000" cy="6212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5715000" y="1508391"/>
            <a:ext cx="668536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ndara"/>
                <a:ea typeface="Candara"/>
                <a:cs typeface="Candara"/>
                <a:sym typeface="Candara"/>
              </a:rPr>
              <a:t>Machine Learning for Bad Image Rejection in Serial Crystallography</a:t>
            </a:r>
          </a:p>
          <a:p>
            <a:pPr algn="ctr"/>
            <a:endParaRPr lang="en-US" sz="3200" b="1" dirty="0">
              <a:solidFill>
                <a:srgbClr val="00B0F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6654800" y="3471039"/>
            <a:ext cx="4752848" cy="154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Vahid </a:t>
            </a:r>
            <a:r>
              <a:rPr lang="en-US" sz="2000" b="1" dirty="0" err="1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Rahmani</a:t>
            </a:r>
            <a:endParaRPr lang="en-US" sz="2000" b="1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algn="ctr">
              <a:lnSpc>
                <a:spcPct val="150000"/>
              </a:lnSpc>
            </a:pPr>
            <a:r>
              <a:rPr lang="en-US" sz="1867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Photon Science - Detector Group (FS-DS)</a:t>
            </a:r>
          </a:p>
          <a:p>
            <a:pPr algn="ctr">
              <a:lnSpc>
                <a:spcPct val="150000"/>
              </a:lnSpc>
            </a:pPr>
            <a:r>
              <a:rPr lang="en-US" sz="1867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PIER workshop,2023</a:t>
            </a:r>
          </a:p>
          <a:p>
            <a:pPr algn="ctr"/>
            <a:endParaRPr sz="1867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3775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800"/>
            <a:ext cx="112871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"/>
          <a:stretch/>
        </p:blipFill>
        <p:spPr>
          <a:xfrm>
            <a:off x="537484" y="1260502"/>
            <a:ext cx="10516955" cy="5403795"/>
          </a:xfrm>
          <a:prstGeom prst="rect">
            <a:avLst/>
          </a:prstGeom>
        </p:spPr>
      </p:pic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Handcrafted feature extraction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8490" y="1173480"/>
            <a:ext cx="2598420" cy="2682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63000" y="4084320"/>
            <a:ext cx="328864" cy="2346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EA827-03B6-4146-AAC7-942CAEADBB42}"/>
              </a:ext>
            </a:extLst>
          </p:cNvPr>
          <p:cNvSpPr txBox="1"/>
          <p:nvPr/>
        </p:nvSpPr>
        <p:spPr>
          <a:xfrm>
            <a:off x="517991" y="1276799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 </a:t>
            </a:r>
            <a:endParaRPr lang="de-D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F900A-3893-4BCB-9213-30127A055FC2}"/>
              </a:ext>
            </a:extLst>
          </p:cNvPr>
          <p:cNvSpPr txBox="1"/>
          <p:nvPr/>
        </p:nvSpPr>
        <p:spPr>
          <a:xfrm>
            <a:off x="3137225" y="124420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ORB </a:t>
            </a:r>
            <a:endParaRPr lang="de-D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365A4-674A-41E9-B2E5-3C6CA8FF3235}"/>
              </a:ext>
            </a:extLst>
          </p:cNvPr>
          <p:cNvSpPr txBox="1"/>
          <p:nvPr/>
        </p:nvSpPr>
        <p:spPr>
          <a:xfrm>
            <a:off x="5756910" y="1260502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SIFT 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0E158A-065B-43A2-93E2-38CB9BDD4025}"/>
              </a:ext>
            </a:extLst>
          </p:cNvPr>
          <p:cNvSpPr txBox="1"/>
          <p:nvPr/>
        </p:nvSpPr>
        <p:spPr>
          <a:xfrm>
            <a:off x="8474387" y="1244204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Haris </a:t>
            </a:r>
            <a:endParaRPr lang="de-D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161A2-6CC5-4875-B55A-82FA7FC922C0}"/>
              </a:ext>
            </a:extLst>
          </p:cNvPr>
          <p:cNvSpPr txBox="1"/>
          <p:nvPr/>
        </p:nvSpPr>
        <p:spPr>
          <a:xfrm>
            <a:off x="533400" y="3883223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Shi-</a:t>
            </a:r>
            <a:r>
              <a:rPr lang="en-US" sz="1400" dirty="0" err="1"/>
              <a:t>Tomasi</a:t>
            </a:r>
            <a:r>
              <a:rPr lang="en-US" sz="1400" dirty="0"/>
              <a:t> </a:t>
            </a:r>
            <a:endParaRPr lang="de-D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26F6A2-3257-4445-B0EC-AE1CE6BD2C5F}"/>
              </a:ext>
            </a:extLst>
          </p:cNvPr>
          <p:cNvSpPr txBox="1"/>
          <p:nvPr/>
        </p:nvSpPr>
        <p:spPr>
          <a:xfrm>
            <a:off x="3152634" y="385062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BRISK </a:t>
            </a:r>
            <a:endParaRPr lang="de-DE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C5411-781A-423C-87AF-8F7D08FE72A4}"/>
              </a:ext>
            </a:extLst>
          </p:cNvPr>
          <p:cNvSpPr txBox="1"/>
          <p:nvPr/>
        </p:nvSpPr>
        <p:spPr>
          <a:xfrm>
            <a:off x="5772319" y="3866926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BRIEF </a:t>
            </a:r>
            <a:endParaRPr lang="de-DE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29C7BA-8FF3-475E-807B-68C3C6DD3213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17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800"/>
            <a:ext cx="112871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Handcrafted feature extraction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A35ECD-AC69-47CF-BC8E-A7BF6A8A1FA5}"/>
              </a:ext>
            </a:extLst>
          </p:cNvPr>
          <p:cNvSpPr txBox="1"/>
          <p:nvPr/>
        </p:nvSpPr>
        <p:spPr>
          <a:xfrm>
            <a:off x="228599" y="1447800"/>
            <a:ext cx="11838247" cy="5546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We use different Machine Learning classifiers to categorize diffraction patterns,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comparing the performance </a:t>
            </a:r>
            <a:r>
              <a:rPr lang="en-US" dirty="0">
                <a:latin typeface="+mj-lt"/>
              </a:rPr>
              <a:t>of four supervised machine learning models: 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Multi layer perceptron (MLP)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Support Vector Machine (SVM)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Random Forest (RF)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Naive Bayes classifier (NB)</a:t>
            </a:r>
          </a:p>
          <a:p>
            <a:pPr>
              <a:lnSpc>
                <a:spcPct val="200000"/>
              </a:lnSpc>
            </a:pPr>
            <a:endParaRPr lang="en-US" dirty="0">
              <a:latin typeface="+mj-lt"/>
            </a:endParaRPr>
          </a:p>
          <a:p>
            <a:pPr algn="ctr">
              <a:lnSpc>
                <a:spcPct val="200000"/>
              </a:lnSpc>
            </a:pPr>
            <a:r>
              <a:rPr lang="en-US" dirty="0">
                <a:solidFill>
                  <a:srgbClr val="0070C0"/>
                </a:solidFill>
                <a:latin typeface="+mj-lt"/>
              </a:rPr>
              <a:t>Our experimental results show that the </a:t>
            </a:r>
            <a:r>
              <a:rPr lang="en-US" u="sng" dirty="0">
                <a:solidFill>
                  <a:srgbClr val="0070C0"/>
                </a:solidFill>
                <a:latin typeface="+mj-lt"/>
              </a:rPr>
              <a:t>Multi layer perceptron (MLP)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achieves better results in classifying images as Hit or Miss.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BEC323-B757-4AF4-BA84-D6BDA4E0E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530" y="2043260"/>
            <a:ext cx="6124448" cy="34001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4560E9-E370-4B8F-822A-1EC0CBE698F9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379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572"/>
            <a:ext cx="112871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A Simple Explanation of K-Means Clustering and its Ada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More Details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A392F-2F1A-4A6B-B4BF-834E0048B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513955"/>
            <a:ext cx="7858602" cy="51154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9A1EA8-6912-43E9-B45C-FC2D6A253027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85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572"/>
            <a:ext cx="112871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A Simple Explanation of K-Means Clustering and its Ada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Cross-dataset training/testing challenge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541" y="2167260"/>
            <a:ext cx="7744841" cy="1981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8512" y="4035623"/>
            <a:ext cx="9734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Confusion  matrix  for  success  rates  of  classification  with  Cross-dataset training and testing for ORB+MLP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9200" y="1655152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Domain gap </a:t>
            </a:r>
            <a:r>
              <a:rPr lang="en-US" dirty="0"/>
              <a:t>is the biggest challenge that we are facing in the proposed pipeline.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C30B45-5ED1-4ED5-A1FC-29995003A567}"/>
              </a:ext>
            </a:extLst>
          </p:cNvPr>
          <p:cNvSpPr/>
          <p:nvPr/>
        </p:nvSpPr>
        <p:spPr>
          <a:xfrm>
            <a:off x="1311462" y="4921097"/>
            <a:ext cx="8686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Solution: </a:t>
            </a:r>
          </a:p>
          <a:p>
            <a:pPr marL="893763" indent="-285750" defTabSz="14351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Combine datasets and then train the model </a:t>
            </a:r>
          </a:p>
          <a:p>
            <a:pPr marL="893763" indent="-285750" defTabSz="14351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Extract robust features which are independent of the experiment 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4E04C2-179B-4080-AF44-0569BC637C2F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777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572"/>
            <a:ext cx="112871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A Simple Explanation of K-Means Clustering and its Ada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Solving Domain Gap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14B41C-E007-4311-B215-145D2DE70A85}"/>
              </a:ext>
            </a:extLst>
          </p:cNvPr>
          <p:cNvGrpSpPr/>
          <p:nvPr/>
        </p:nvGrpSpPr>
        <p:grpSpPr>
          <a:xfrm>
            <a:off x="1848304" y="1734193"/>
            <a:ext cx="8495392" cy="1540301"/>
            <a:chOff x="1600200" y="2720287"/>
            <a:chExt cx="8495392" cy="1540301"/>
          </a:xfrm>
        </p:grpSpPr>
        <p:sp>
          <p:nvSpPr>
            <p:cNvPr id="13" name="Rectangle 12"/>
            <p:cNvSpPr/>
            <p:nvPr/>
          </p:nvSpPr>
          <p:spPr>
            <a:xfrm>
              <a:off x="3167339" y="2720287"/>
              <a:ext cx="46381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rebuchet MS (Headings)"/>
                </a:rPr>
                <a:t>ORB  (Oriented </a:t>
              </a:r>
              <a:r>
                <a:rPr lang="en-US" dirty="0">
                  <a:solidFill>
                    <a:srgbClr val="00B050"/>
                  </a:solidFill>
                  <a:latin typeface="Trebuchet MS (Headings)"/>
                </a:rPr>
                <a:t>FAST</a:t>
              </a:r>
              <a:r>
                <a:rPr lang="en-US" dirty="0">
                  <a:latin typeface="Trebuchet MS (Headings)"/>
                </a:rPr>
                <a:t> and Rotated </a:t>
              </a:r>
              <a:r>
                <a:rPr lang="en-US" dirty="0">
                  <a:solidFill>
                    <a:srgbClr val="FF0000"/>
                  </a:solidFill>
                  <a:latin typeface="Trebuchet MS (Headings)"/>
                </a:rPr>
                <a:t>BRIEF</a:t>
              </a:r>
              <a:r>
                <a:rPr lang="en-US" dirty="0">
                  <a:latin typeface="Trebuchet MS (Headings)"/>
                </a:rPr>
                <a:t>)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F3B4DEF-E060-431F-AA41-30FBC04E8DD3}"/>
                </a:ext>
              </a:extLst>
            </p:cNvPr>
            <p:cNvSpPr/>
            <p:nvPr/>
          </p:nvSpPr>
          <p:spPr>
            <a:xfrm>
              <a:off x="6022686" y="3436631"/>
              <a:ext cx="1902114" cy="6032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BRIEF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Descriptor </a:t>
              </a:r>
            </a:p>
          </p:txBody>
        </p:sp>
        <p:pic>
          <p:nvPicPr>
            <p:cNvPr id="63" name="Picture 2" descr="Illustrated Glossary of Organic Chemistry - Diffraction pattern | X ray  crystallography, Illustration, Pattern">
              <a:extLst>
                <a:ext uri="{FF2B5EF4-FFF2-40B4-BE49-F238E27FC236}">
                  <a16:creationId xmlns:a16="http://schemas.microsoft.com/office/drawing/2014/main" id="{A6272683-05CC-452F-AB5A-0213B1E3F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217418"/>
              <a:ext cx="1196801" cy="10389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213B0AF-271C-435A-B108-118630E78C7E}"/>
                </a:ext>
              </a:extLst>
            </p:cNvPr>
            <p:cNvSpPr/>
            <p:nvPr/>
          </p:nvSpPr>
          <p:spPr>
            <a:xfrm>
              <a:off x="3747097" y="3430736"/>
              <a:ext cx="1663103" cy="6032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FAST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Key point detection 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4AD8A01-0972-4DB7-A2C3-EEC0F58C42BF}"/>
                </a:ext>
              </a:extLst>
            </p:cNvPr>
            <p:cNvCxnSpPr>
              <a:cxnSpLocks/>
              <a:stCxn id="63" idx="3"/>
              <a:endCxn id="64" idx="1"/>
            </p:cNvCxnSpPr>
            <p:nvPr/>
          </p:nvCxnSpPr>
          <p:spPr>
            <a:xfrm flipV="1">
              <a:off x="2797001" y="3732383"/>
              <a:ext cx="950096" cy="4493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F885537-BCEA-4324-9AEC-BCA99BD7028C}"/>
                </a:ext>
              </a:extLst>
            </p:cNvPr>
            <p:cNvSpPr/>
            <p:nvPr/>
          </p:nvSpPr>
          <p:spPr>
            <a:xfrm>
              <a:off x="5410200" y="3235508"/>
              <a:ext cx="609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/>
                <a:t>+</a:t>
              </a:r>
              <a:endParaRPr lang="en-US" dirty="0"/>
            </a:p>
          </p:txBody>
        </p:sp>
        <p:sp>
          <p:nvSpPr>
            <p:cNvPr id="67" name="Flowchart: Document 66">
              <a:extLst>
                <a:ext uri="{FF2B5EF4-FFF2-40B4-BE49-F238E27FC236}">
                  <a16:creationId xmlns:a16="http://schemas.microsoft.com/office/drawing/2014/main" id="{99D32F9B-A2AC-49AE-B258-D273C3A6EFE0}"/>
                </a:ext>
              </a:extLst>
            </p:cNvPr>
            <p:cNvSpPr/>
            <p:nvPr/>
          </p:nvSpPr>
          <p:spPr>
            <a:xfrm>
              <a:off x="8747914" y="3248288"/>
              <a:ext cx="1347678" cy="968190"/>
            </a:xfrm>
            <a:prstGeom prst="flowChartDocumen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Model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14CA9E2-6628-48FE-9525-17C7DF2ECB45}"/>
                </a:ext>
              </a:extLst>
            </p:cNvPr>
            <p:cNvCxnSpPr>
              <a:cxnSpLocks/>
              <a:stCxn id="59" idx="3"/>
              <a:endCxn id="67" idx="1"/>
            </p:cNvCxnSpPr>
            <p:nvPr/>
          </p:nvCxnSpPr>
          <p:spPr>
            <a:xfrm flipV="1">
              <a:off x="7924800" y="3732383"/>
              <a:ext cx="823114" cy="5895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79B1947-4D50-4186-8404-1C4233AAC005}"/>
                </a:ext>
              </a:extLst>
            </p:cNvPr>
            <p:cNvSpPr/>
            <p:nvPr/>
          </p:nvSpPr>
          <p:spPr>
            <a:xfrm>
              <a:off x="3200400" y="3125617"/>
              <a:ext cx="5029200" cy="113497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2DD2813-CB00-489E-A315-53C95F1B4EC1}"/>
              </a:ext>
            </a:extLst>
          </p:cNvPr>
          <p:cNvCxnSpPr/>
          <p:nvPr/>
        </p:nvCxnSpPr>
        <p:spPr>
          <a:xfrm>
            <a:off x="954191" y="3962400"/>
            <a:ext cx="103371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1023B04-0CAC-4227-AC02-774367595CBC}"/>
              </a:ext>
            </a:extLst>
          </p:cNvPr>
          <p:cNvGrpSpPr/>
          <p:nvPr/>
        </p:nvGrpSpPr>
        <p:grpSpPr>
          <a:xfrm>
            <a:off x="1875047" y="4458603"/>
            <a:ext cx="8495392" cy="1536046"/>
            <a:chOff x="1600200" y="2720287"/>
            <a:chExt cx="8495392" cy="153604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6CE651D-1974-4532-AA6B-248991850C71}"/>
                </a:ext>
              </a:extLst>
            </p:cNvPr>
            <p:cNvSpPr/>
            <p:nvPr/>
          </p:nvSpPr>
          <p:spPr>
            <a:xfrm>
              <a:off x="3167339" y="2720287"/>
              <a:ext cx="46381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rebuchet MS (Headings)"/>
                </a:rPr>
                <a:t>MP-FAST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29CDB3D-FA99-4140-BB3C-A3449A22E0DB}"/>
                </a:ext>
              </a:extLst>
            </p:cNvPr>
            <p:cNvSpPr/>
            <p:nvPr/>
          </p:nvSpPr>
          <p:spPr>
            <a:xfrm>
              <a:off x="6022686" y="3430341"/>
              <a:ext cx="1902114" cy="6032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Generate Image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Descriptor </a:t>
              </a:r>
            </a:p>
          </p:txBody>
        </p:sp>
        <p:pic>
          <p:nvPicPr>
            <p:cNvPr id="79" name="Picture 2" descr="Illustrated Glossary of Organic Chemistry - Diffraction pattern | X ray  crystallography, Illustration, Pattern">
              <a:extLst>
                <a:ext uri="{FF2B5EF4-FFF2-40B4-BE49-F238E27FC236}">
                  <a16:creationId xmlns:a16="http://schemas.microsoft.com/office/drawing/2014/main" id="{51B2083D-C351-4C51-B6A1-27904B5FB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217418"/>
              <a:ext cx="1196801" cy="10389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C25D2B7-2991-4A11-AA6A-B14D99C1DABE}"/>
                </a:ext>
              </a:extLst>
            </p:cNvPr>
            <p:cNvSpPr/>
            <p:nvPr/>
          </p:nvSpPr>
          <p:spPr>
            <a:xfrm>
              <a:off x="3624650" y="3430736"/>
              <a:ext cx="1663103" cy="60329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MP-FAST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Key point detection 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4B3C7FF-1A43-46BF-86FC-25480940518A}"/>
                </a:ext>
              </a:extLst>
            </p:cNvPr>
            <p:cNvCxnSpPr>
              <a:cxnSpLocks/>
              <a:stCxn id="79" idx="3"/>
              <a:endCxn id="80" idx="1"/>
            </p:cNvCxnSpPr>
            <p:nvPr/>
          </p:nvCxnSpPr>
          <p:spPr>
            <a:xfrm flipV="1">
              <a:off x="2797001" y="3732383"/>
              <a:ext cx="827649" cy="4493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Flowchart: Document 82">
              <a:extLst>
                <a:ext uri="{FF2B5EF4-FFF2-40B4-BE49-F238E27FC236}">
                  <a16:creationId xmlns:a16="http://schemas.microsoft.com/office/drawing/2014/main" id="{DC044935-DAF0-408A-ABE2-0C92035F0386}"/>
                </a:ext>
              </a:extLst>
            </p:cNvPr>
            <p:cNvSpPr/>
            <p:nvPr/>
          </p:nvSpPr>
          <p:spPr>
            <a:xfrm>
              <a:off x="8747914" y="3248288"/>
              <a:ext cx="1347678" cy="968190"/>
            </a:xfrm>
            <a:prstGeom prst="flowChartDocumen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Model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16DC758-328C-43DF-BC36-E8ED92CBA2E3}"/>
                </a:ext>
              </a:extLst>
            </p:cNvPr>
            <p:cNvCxnSpPr>
              <a:cxnSpLocks/>
              <a:stCxn id="78" idx="3"/>
              <a:endCxn id="83" idx="1"/>
            </p:cNvCxnSpPr>
            <p:nvPr/>
          </p:nvCxnSpPr>
          <p:spPr>
            <a:xfrm>
              <a:off x="7924800" y="3731988"/>
              <a:ext cx="823114" cy="395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6436796-73B5-4B41-B301-45E014DB829D}"/>
              </a:ext>
            </a:extLst>
          </p:cNvPr>
          <p:cNvCxnSpPr>
            <a:cxnSpLocks/>
            <a:stCxn id="80" idx="3"/>
            <a:endCxn id="78" idx="1"/>
          </p:cNvCxnSpPr>
          <p:nvPr/>
        </p:nvCxnSpPr>
        <p:spPr>
          <a:xfrm flipV="1">
            <a:off x="5562600" y="5470304"/>
            <a:ext cx="734933" cy="39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15277119-817D-4A6E-9E24-8B0CCD5F01F6}"/>
              </a:ext>
            </a:extLst>
          </p:cNvPr>
          <p:cNvSpPr txBox="1"/>
          <p:nvPr/>
        </p:nvSpPr>
        <p:spPr>
          <a:xfrm>
            <a:off x="4826752" y="3263096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Generating feature vectors</a:t>
            </a:r>
            <a:endParaRPr lang="de-DE" sz="12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72AD4A5-FA04-496D-B36F-1261B29AD020}"/>
              </a:ext>
            </a:extLst>
          </p:cNvPr>
          <p:cNvSpPr txBox="1"/>
          <p:nvPr/>
        </p:nvSpPr>
        <p:spPr>
          <a:xfrm>
            <a:off x="262335" y="1630399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rebuchet MS (Headings)"/>
              </a:rPr>
              <a:t>Previous method:</a:t>
            </a:r>
            <a:endParaRPr lang="de-DE" sz="1200" b="1" dirty="0">
              <a:latin typeface="Trebuchet MS (Headings)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6493626-22DC-4704-8ADB-4F4E4D18147C}"/>
              </a:ext>
            </a:extLst>
          </p:cNvPr>
          <p:cNvSpPr txBox="1"/>
          <p:nvPr/>
        </p:nvSpPr>
        <p:spPr>
          <a:xfrm>
            <a:off x="307975" y="4246206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Trebuchet MS (Headings)"/>
              </a:rPr>
              <a:t>New method:</a:t>
            </a:r>
            <a:endParaRPr lang="de-DE" sz="1200" b="1" dirty="0">
              <a:solidFill>
                <a:srgbClr val="00B050"/>
              </a:solidFill>
              <a:latin typeface="Trebuchet MS (Headings)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4C92A4-DADA-477D-B499-5BDF5F63BC06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81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572"/>
            <a:ext cx="112871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A Simple Explanation of K-Means Clustering and its Ada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New Method – focus on AGIPD data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D3864E-B310-4D9D-9B32-4D65E324A6F6}"/>
              </a:ext>
            </a:extLst>
          </p:cNvPr>
          <p:cNvGrpSpPr/>
          <p:nvPr/>
        </p:nvGrpSpPr>
        <p:grpSpPr>
          <a:xfrm>
            <a:off x="825925" y="1512873"/>
            <a:ext cx="10092953" cy="4668705"/>
            <a:chOff x="842490" y="1046294"/>
            <a:chExt cx="10472248" cy="5049706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CF4240BF-D966-4F3C-857C-A367565D0B5E}"/>
                </a:ext>
              </a:extLst>
            </p:cNvPr>
            <p:cNvSpPr/>
            <p:nvPr/>
          </p:nvSpPr>
          <p:spPr>
            <a:xfrm>
              <a:off x="9553911" y="1983607"/>
              <a:ext cx="1120107" cy="654701"/>
            </a:xfrm>
            <a:prstGeom prst="flowChartDocumen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Model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3741297-CBF5-400E-854F-8E3D059FB425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 flipV="1">
              <a:off x="2157116" y="2312045"/>
              <a:ext cx="690293" cy="1174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1103F-996E-4359-B93D-59F9181F32A0}"/>
                </a:ext>
              </a:extLst>
            </p:cNvPr>
            <p:cNvSpPr/>
            <p:nvPr/>
          </p:nvSpPr>
          <p:spPr>
            <a:xfrm>
              <a:off x="5996181" y="2019650"/>
              <a:ext cx="1394617" cy="5792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Generating Image descriptor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EEBADCD-2A8E-4D07-B548-E791BDE1126A}"/>
                </a:ext>
              </a:extLst>
            </p:cNvPr>
            <p:cNvCxnSpPr>
              <a:cxnSpLocks/>
              <a:stCxn id="47" idx="3"/>
              <a:endCxn id="18" idx="1"/>
            </p:cNvCxnSpPr>
            <p:nvPr/>
          </p:nvCxnSpPr>
          <p:spPr>
            <a:xfrm flipV="1">
              <a:off x="5658633" y="2309261"/>
              <a:ext cx="337549" cy="2785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FEA8D2-221B-49A3-882B-5B508E4EF188}"/>
                </a:ext>
              </a:extLst>
            </p:cNvPr>
            <p:cNvSpPr/>
            <p:nvPr/>
          </p:nvSpPr>
          <p:spPr>
            <a:xfrm>
              <a:off x="7887869" y="1985782"/>
              <a:ext cx="1148345" cy="6525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ML Classifier 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08A1C5-2404-430C-A7B9-E067DF23D565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>
              <a:off x="7390798" y="2309261"/>
              <a:ext cx="497070" cy="2785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F850D30-662F-49C5-A12E-3A085A363B31}"/>
                </a:ext>
              </a:extLst>
            </p:cNvPr>
            <p:cNvCxnSpPr>
              <a:stCxn id="20" idx="3"/>
              <a:endCxn id="16" idx="1"/>
            </p:cNvCxnSpPr>
            <p:nvPr/>
          </p:nvCxnSpPr>
          <p:spPr>
            <a:xfrm flipV="1">
              <a:off x="9036215" y="2310957"/>
              <a:ext cx="517697" cy="1088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Folded Corner 13">
              <a:extLst>
                <a:ext uri="{FF2B5EF4-FFF2-40B4-BE49-F238E27FC236}">
                  <a16:creationId xmlns:a16="http://schemas.microsoft.com/office/drawing/2014/main" id="{C1FC1B22-B6CD-46D3-BF3A-62CED285F5D9}"/>
                </a:ext>
              </a:extLst>
            </p:cNvPr>
            <p:cNvSpPr/>
            <p:nvPr/>
          </p:nvSpPr>
          <p:spPr>
            <a:xfrm>
              <a:off x="2743184" y="3395487"/>
              <a:ext cx="1063631" cy="317200"/>
            </a:xfrm>
            <a:prstGeom prst="foldedCorner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Bahnschrift" panose="020B0502040204020203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Labels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9FFEC0-7995-49FA-B542-8A0950461768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3806815" y="3554087"/>
              <a:ext cx="3821511" cy="10333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A3ED0C-4A8D-4ABD-8AB3-59FBF823402A}"/>
                </a:ext>
              </a:extLst>
            </p:cNvPr>
            <p:cNvCxnSpPr/>
            <p:nvPr/>
          </p:nvCxnSpPr>
          <p:spPr>
            <a:xfrm flipV="1">
              <a:off x="7638435" y="2303431"/>
              <a:ext cx="6284" cy="1270301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20F37B-B0E6-403D-98B2-18753B8C345B}"/>
                </a:ext>
              </a:extLst>
            </p:cNvPr>
            <p:cNvSpPr/>
            <p:nvPr/>
          </p:nvSpPr>
          <p:spPr>
            <a:xfrm>
              <a:off x="9553911" y="1193783"/>
              <a:ext cx="1120107" cy="38917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Eval Model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F93318-297E-476A-AA23-FF189C8B89A7}"/>
                </a:ext>
              </a:extLst>
            </p:cNvPr>
            <p:cNvCxnSpPr>
              <a:stCxn id="16" idx="0"/>
              <a:endCxn id="26" idx="2"/>
            </p:cNvCxnSpPr>
            <p:nvPr/>
          </p:nvCxnSpPr>
          <p:spPr>
            <a:xfrm flipV="1">
              <a:off x="10113965" y="1582961"/>
              <a:ext cx="0" cy="40064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F721B9-C6F8-4382-9AD5-56D56F2F6AB2}"/>
                </a:ext>
              </a:extLst>
            </p:cNvPr>
            <p:cNvCxnSpPr>
              <a:endCxn id="26" idx="1"/>
            </p:cNvCxnSpPr>
            <p:nvPr/>
          </p:nvCxnSpPr>
          <p:spPr>
            <a:xfrm>
              <a:off x="5019590" y="1367740"/>
              <a:ext cx="4534321" cy="20632"/>
            </a:xfrm>
            <a:prstGeom prst="line">
              <a:avLst/>
            </a:prstGeom>
            <a:ln w="190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3AF1E3-94FA-436F-8B2D-BFBC5651B1E2}"/>
                </a:ext>
              </a:extLst>
            </p:cNvPr>
            <p:cNvCxnSpPr>
              <a:endCxn id="20" idx="0"/>
            </p:cNvCxnSpPr>
            <p:nvPr/>
          </p:nvCxnSpPr>
          <p:spPr>
            <a:xfrm>
              <a:off x="8462042" y="1388372"/>
              <a:ext cx="0" cy="59741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A6AE00-DC62-44E1-9BC5-3F2345B5D185}"/>
                </a:ext>
              </a:extLst>
            </p:cNvPr>
            <p:cNvCxnSpPr/>
            <p:nvPr/>
          </p:nvCxnSpPr>
          <p:spPr>
            <a:xfrm flipH="1">
              <a:off x="5019590" y="1367740"/>
              <a:ext cx="1" cy="606581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DC516D7-C9BA-4356-A89C-D6C620C0099E}"/>
                </a:ext>
              </a:extLst>
            </p:cNvPr>
            <p:cNvCxnSpPr>
              <a:cxnSpLocks/>
              <a:stCxn id="50" idx="3"/>
              <a:endCxn id="32" idx="1"/>
            </p:cNvCxnSpPr>
            <p:nvPr/>
          </p:nvCxnSpPr>
          <p:spPr>
            <a:xfrm flipV="1">
              <a:off x="4058227" y="5527413"/>
              <a:ext cx="419130" cy="1878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5511A4-C9AA-4E9D-947E-1B439F1F06D5}"/>
                </a:ext>
              </a:extLst>
            </p:cNvPr>
            <p:cNvSpPr/>
            <p:nvPr/>
          </p:nvSpPr>
          <p:spPr>
            <a:xfrm>
              <a:off x="4477357" y="5201150"/>
              <a:ext cx="1148345" cy="6525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MP-FAST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2D9595B-9FBD-4BCA-8907-9144656A69E4}"/>
                </a:ext>
              </a:extLst>
            </p:cNvPr>
            <p:cNvCxnSpPr>
              <a:stCxn id="32" idx="3"/>
              <a:endCxn id="34" idx="1"/>
            </p:cNvCxnSpPr>
            <p:nvPr/>
          </p:nvCxnSpPr>
          <p:spPr>
            <a:xfrm>
              <a:off x="5625702" y="5527413"/>
              <a:ext cx="385919" cy="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017CE1-6456-4254-BF72-793B1F6D90DC}"/>
                </a:ext>
              </a:extLst>
            </p:cNvPr>
            <p:cNvSpPr/>
            <p:nvPr/>
          </p:nvSpPr>
          <p:spPr>
            <a:xfrm>
              <a:off x="6011622" y="5201150"/>
              <a:ext cx="1303654" cy="6525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Image descriptor </a:t>
              </a:r>
            </a:p>
          </p:txBody>
        </p:sp>
        <p:sp>
          <p:nvSpPr>
            <p:cNvPr id="35" name="Diamond 34">
              <a:extLst>
                <a:ext uri="{FF2B5EF4-FFF2-40B4-BE49-F238E27FC236}">
                  <a16:creationId xmlns:a16="http://schemas.microsoft.com/office/drawing/2014/main" id="{CB69C788-B6B1-48C0-8916-C17C6E7953A1}"/>
                </a:ext>
              </a:extLst>
            </p:cNvPr>
            <p:cNvSpPr/>
            <p:nvPr/>
          </p:nvSpPr>
          <p:spPr>
            <a:xfrm>
              <a:off x="7701195" y="5083332"/>
              <a:ext cx="1731930" cy="888161"/>
            </a:xfrm>
            <a:prstGeom prst="diamond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Predictive Model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7568D7-1026-4C38-B08E-A088651A9EE2}"/>
                </a:ext>
              </a:extLst>
            </p:cNvPr>
            <p:cNvCxnSpPr>
              <a:stCxn id="34" idx="3"/>
              <a:endCxn id="35" idx="1"/>
            </p:cNvCxnSpPr>
            <p:nvPr/>
          </p:nvCxnSpPr>
          <p:spPr>
            <a:xfrm>
              <a:off x="7315276" y="5527413"/>
              <a:ext cx="385919" cy="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Folded Corner 28">
              <a:extLst>
                <a:ext uri="{FF2B5EF4-FFF2-40B4-BE49-F238E27FC236}">
                  <a16:creationId xmlns:a16="http://schemas.microsoft.com/office/drawing/2014/main" id="{44E7052B-91E9-4975-A491-2E62ADA38221}"/>
                </a:ext>
              </a:extLst>
            </p:cNvPr>
            <p:cNvSpPr/>
            <p:nvPr/>
          </p:nvSpPr>
          <p:spPr>
            <a:xfrm>
              <a:off x="9781394" y="5368813"/>
              <a:ext cx="1063631" cy="317200"/>
            </a:xfrm>
            <a:prstGeom prst="foldedCorner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Bahnschrift" panose="020B0502040204020203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Labels 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E2CB1DA-B602-46DD-A049-CC2DBCEAB7A8}"/>
                </a:ext>
              </a:extLst>
            </p:cNvPr>
            <p:cNvCxnSpPr>
              <a:stCxn id="35" idx="3"/>
              <a:endCxn id="37" idx="1"/>
            </p:cNvCxnSpPr>
            <p:nvPr/>
          </p:nvCxnSpPr>
          <p:spPr>
            <a:xfrm>
              <a:off x="9433126" y="5527413"/>
              <a:ext cx="348269" cy="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Elbow Connector 30">
              <a:extLst>
                <a:ext uri="{FF2B5EF4-FFF2-40B4-BE49-F238E27FC236}">
                  <a16:creationId xmlns:a16="http://schemas.microsoft.com/office/drawing/2014/main" id="{47D9C83F-7715-48AC-A8EA-140D2BBD65D5}"/>
                </a:ext>
              </a:extLst>
            </p:cNvPr>
            <p:cNvCxnSpPr>
              <a:stCxn id="16" idx="2"/>
              <a:endCxn id="35" idx="0"/>
            </p:cNvCxnSpPr>
            <p:nvPr/>
          </p:nvCxnSpPr>
          <p:spPr>
            <a:xfrm rot="5400000">
              <a:off x="8096410" y="3065776"/>
              <a:ext cx="2488307" cy="1546805"/>
            </a:xfrm>
            <a:prstGeom prst="bentConnector3">
              <a:avLst/>
            </a:prstGeom>
            <a:ln w="190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C68AA7-E1AD-4A76-9F97-F8F9A6458E7C}"/>
                </a:ext>
              </a:extLst>
            </p:cNvPr>
            <p:cNvCxnSpPr>
              <a:cxnSpLocks/>
            </p:cNvCxnSpPr>
            <p:nvPr/>
          </p:nvCxnSpPr>
          <p:spPr>
            <a:xfrm>
              <a:off x="1300724" y="4175373"/>
              <a:ext cx="9976872" cy="27629"/>
            </a:xfrm>
            <a:prstGeom prst="line">
              <a:avLst/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B81B385-7179-4FDA-946B-71EC664A4FB4}"/>
                </a:ext>
              </a:extLst>
            </p:cNvPr>
            <p:cNvSpPr txBox="1"/>
            <p:nvPr/>
          </p:nvSpPr>
          <p:spPr>
            <a:xfrm rot="16200000">
              <a:off x="10759219" y="3126461"/>
              <a:ext cx="759760" cy="3512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Bahnschrift" panose="020B0502040204020203" pitchFamily="34" charset="0"/>
                  <a:cs typeface="Times New Roman" panose="02020603050405020304" pitchFamily="18" charset="0"/>
                </a:rPr>
                <a:t>Train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8689AC-C0D1-4D8C-BC5A-70229EF0199C}"/>
                </a:ext>
              </a:extLst>
            </p:cNvPr>
            <p:cNvSpPr txBox="1"/>
            <p:nvPr/>
          </p:nvSpPr>
          <p:spPr>
            <a:xfrm rot="16200000">
              <a:off x="10832040" y="5272814"/>
              <a:ext cx="614119" cy="3512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Bahnschrift" panose="020B0502040204020203" pitchFamily="34" charset="0"/>
                  <a:cs typeface="Times New Roman" panose="02020603050405020304" pitchFamily="18" charset="0"/>
                </a:rPr>
                <a:t>Test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83FD53F-5C14-4A1E-9ADA-55F7E1B17683}"/>
                </a:ext>
              </a:extLst>
            </p:cNvPr>
            <p:cNvGrpSpPr/>
            <p:nvPr/>
          </p:nvGrpSpPr>
          <p:grpSpPr>
            <a:xfrm>
              <a:off x="842490" y="1495323"/>
              <a:ext cx="1546099" cy="1409847"/>
              <a:chOff x="717344" y="1337966"/>
              <a:chExt cx="1688145" cy="1638230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F422829-0EC2-436D-9B86-4CD3209E55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" t="3699" r="50879" b="835"/>
              <a:stretch/>
            </p:blipFill>
            <p:spPr>
              <a:xfrm>
                <a:off x="717344" y="1337966"/>
                <a:ext cx="1383345" cy="133343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EB0E854-79DC-4528-A1D8-5E7E8ACC7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" t="3699" r="50879" b="835"/>
              <a:stretch/>
            </p:blipFill>
            <p:spPr>
              <a:xfrm>
                <a:off x="869744" y="1490366"/>
                <a:ext cx="1383345" cy="133343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9660264D-BBBB-4609-94AF-D77596CBED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6" t="3699" r="50879" b="835"/>
              <a:stretch/>
            </p:blipFill>
            <p:spPr>
              <a:xfrm>
                <a:off x="1022144" y="1642766"/>
                <a:ext cx="1383345" cy="133343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CA44FA-CA35-4CC5-84C3-BBE9C2EB6252}"/>
                </a:ext>
              </a:extLst>
            </p:cNvPr>
            <p:cNvSpPr txBox="1"/>
            <p:nvPr/>
          </p:nvSpPr>
          <p:spPr>
            <a:xfrm>
              <a:off x="939351" y="1046294"/>
              <a:ext cx="1227195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Train Images</a:t>
              </a:r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F3E686-E345-4DD4-BBB6-01244DA09F26}"/>
                </a:ext>
              </a:extLst>
            </p:cNvPr>
            <p:cNvSpPr txBox="1"/>
            <p:nvPr/>
          </p:nvSpPr>
          <p:spPr>
            <a:xfrm>
              <a:off x="892109" y="4261345"/>
              <a:ext cx="1146661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Test images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EF460CE-BC99-456D-AA0A-F380CCB0F6BE}"/>
                </a:ext>
              </a:extLst>
            </p:cNvPr>
            <p:cNvGrpSpPr/>
            <p:nvPr/>
          </p:nvGrpSpPr>
          <p:grpSpPr>
            <a:xfrm>
              <a:off x="857902" y="4718470"/>
              <a:ext cx="1546099" cy="1377530"/>
              <a:chOff x="646244" y="4197550"/>
              <a:chExt cx="1730807" cy="1704144"/>
            </a:xfrm>
          </p:grpSpPr>
          <p:pic>
            <p:nvPicPr>
              <p:cNvPr id="52" name="Picture 2" descr="Illustrated Glossary of Organic Chemistry - Diffraction pattern | X ray  crystallography, Illustration, Pattern">
                <a:extLst>
                  <a:ext uri="{FF2B5EF4-FFF2-40B4-BE49-F238E27FC236}">
                    <a16:creationId xmlns:a16="http://schemas.microsoft.com/office/drawing/2014/main" id="{40A20365-FCCC-4F1D-83C8-9B994C185A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244" y="4197550"/>
                <a:ext cx="1390128" cy="13901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Illustrated Glossary of Organic Chemistry - Diffraction pattern | X ray  crystallography, Illustration, Pattern">
                <a:extLst>
                  <a:ext uri="{FF2B5EF4-FFF2-40B4-BE49-F238E27FC236}">
                    <a16:creationId xmlns:a16="http://schemas.microsoft.com/office/drawing/2014/main" id="{06881DD2-72D2-494D-B111-03A60EF60C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644" y="4349950"/>
                <a:ext cx="1390128" cy="13901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Illustrated Glossary of Organic Chemistry - Diffraction pattern | X ray  crystallography, Illustration, Pattern">
                <a:extLst>
                  <a:ext uri="{FF2B5EF4-FFF2-40B4-BE49-F238E27FC236}">
                    <a16:creationId xmlns:a16="http://schemas.microsoft.com/office/drawing/2014/main" id="{7CE12AB1-8CB7-4751-8B42-285CD83DD6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923" y="4511566"/>
                <a:ext cx="1390128" cy="13901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53BAE92-8104-4D16-858D-B1359DF7C79B}"/>
                </a:ext>
              </a:extLst>
            </p:cNvPr>
            <p:cNvSpPr/>
            <p:nvPr/>
          </p:nvSpPr>
          <p:spPr>
            <a:xfrm>
              <a:off x="4510288" y="1985782"/>
              <a:ext cx="1148345" cy="6525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MP-FAST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DCC8B23-8C78-4C71-907F-E78DDBE427DE}"/>
                </a:ext>
              </a:extLst>
            </p:cNvPr>
            <p:cNvSpPr/>
            <p:nvPr/>
          </p:nvSpPr>
          <p:spPr>
            <a:xfrm>
              <a:off x="2847409" y="1985782"/>
              <a:ext cx="1148345" cy="6525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Artifact Reduction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5D04866-BAFB-4B36-8D8D-136279B746F4}"/>
                </a:ext>
              </a:extLst>
            </p:cNvPr>
            <p:cNvCxnSpPr>
              <a:cxnSpLocks/>
              <a:stCxn id="48" idx="3"/>
              <a:endCxn id="47" idx="1"/>
            </p:cNvCxnSpPr>
            <p:nvPr/>
          </p:nvCxnSpPr>
          <p:spPr>
            <a:xfrm>
              <a:off x="3995754" y="2312045"/>
              <a:ext cx="514534" cy="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F080CF-EF7F-4B3D-97C1-3862934CB7F5}"/>
                </a:ext>
              </a:extLst>
            </p:cNvPr>
            <p:cNvSpPr/>
            <p:nvPr/>
          </p:nvSpPr>
          <p:spPr>
            <a:xfrm>
              <a:off x="2909882" y="5203028"/>
              <a:ext cx="1148345" cy="65252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Artifact Reduction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1FD5CA3-FAD6-44AE-8435-73962EA4AE19}"/>
                </a:ext>
              </a:extLst>
            </p:cNvPr>
            <p:cNvCxnSpPr>
              <a:cxnSpLocks/>
              <a:stCxn id="54" idx="3"/>
              <a:endCxn id="50" idx="1"/>
            </p:cNvCxnSpPr>
            <p:nvPr/>
          </p:nvCxnSpPr>
          <p:spPr>
            <a:xfrm flipV="1">
              <a:off x="2404001" y="5529291"/>
              <a:ext cx="505881" cy="486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4373E62-8CB7-4C3E-A539-608A73451FB4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109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3048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Proposed Method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838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93ABEFBD-1A92-4D44-A62C-C5FA843C1AE9}"/>
              </a:ext>
            </a:extLst>
          </p:cNvPr>
          <p:cNvSpPr txBox="1"/>
          <p:nvPr/>
        </p:nvSpPr>
        <p:spPr>
          <a:xfrm>
            <a:off x="890342" y="1031056"/>
            <a:ext cx="1061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 (Headings)"/>
              </a:rPr>
              <a:t>ROI detection</a:t>
            </a:r>
            <a:r>
              <a:rPr lang="en-US" b="1" dirty="0">
                <a:solidFill>
                  <a:srgbClr val="0070C0"/>
                </a:solidFill>
                <a:latin typeface="Trebuchet MS (Headings)"/>
              </a:rPr>
              <a:t>: </a:t>
            </a:r>
            <a:r>
              <a:rPr lang="en-US" dirty="0">
                <a:solidFill>
                  <a:srgbClr val="0070C0"/>
                </a:solidFill>
                <a:latin typeface="Trebuchet MS (Headings)"/>
              </a:rPr>
              <a:t>Modified and parallelized Features from accelerated segment test (MP-FAST)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5F477-ABE7-4305-B1A2-89F8AE44A2CB}"/>
              </a:ext>
            </a:extLst>
          </p:cNvPr>
          <p:cNvSpPr txBox="1"/>
          <p:nvPr/>
        </p:nvSpPr>
        <p:spPr>
          <a:xfrm>
            <a:off x="2421682" y="6281854"/>
            <a:ext cx="6216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lphaLcParenBoth"/>
            </a:pPr>
            <a:r>
              <a:rPr lang="en-US" sz="1400" dirty="0"/>
              <a:t>Input images and recorded by AGIPD detector. </a:t>
            </a:r>
          </a:p>
          <a:p>
            <a:pPr marL="342900" indent="-342900" algn="ctr">
              <a:buAutoNum type="alphaLcParenBoth"/>
            </a:pPr>
            <a:r>
              <a:rPr lang="en-US" sz="1400" dirty="0"/>
              <a:t> image after artifact reduction (c) MP-FAST key points (Peak) detection.</a:t>
            </a:r>
            <a:endParaRPr lang="de-DE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BB9269-DE58-4B52-A1D5-5EFE22BE5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500323"/>
            <a:ext cx="9525000" cy="47077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E2C0D-E949-4598-A1E9-865A72516D43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6134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3048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Proposed Method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838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93ABEFBD-1A92-4D44-A62C-C5FA843C1AE9}"/>
              </a:ext>
            </a:extLst>
          </p:cNvPr>
          <p:cNvSpPr txBox="1"/>
          <p:nvPr/>
        </p:nvSpPr>
        <p:spPr>
          <a:xfrm>
            <a:off x="890342" y="1031056"/>
            <a:ext cx="1061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 (Headings)"/>
              </a:rPr>
              <a:t>Generating image descriptor</a:t>
            </a:r>
            <a:endParaRPr lang="en-US" dirty="0">
              <a:solidFill>
                <a:srgbClr val="0070C0"/>
              </a:solidFill>
              <a:latin typeface="Trebuchet MS (Headings)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F52FE-05A2-40F2-B23F-DD000E30C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312" y="1617134"/>
            <a:ext cx="4505325" cy="4407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83FC4-90F4-4D48-860A-1CC99E434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27" y="1513655"/>
            <a:ext cx="4672258" cy="46140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7BBABB-7BCC-4BC1-8F6A-BAE48FAF7316}"/>
              </a:ext>
            </a:extLst>
          </p:cNvPr>
          <p:cNvSpPr/>
          <p:nvPr/>
        </p:nvSpPr>
        <p:spPr>
          <a:xfrm>
            <a:off x="2057400" y="2895600"/>
            <a:ext cx="2057400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B8BE4F-F738-4D37-8234-BE97BA5C258B}"/>
              </a:ext>
            </a:extLst>
          </p:cNvPr>
          <p:cNvCxnSpPr/>
          <p:nvPr/>
        </p:nvCxnSpPr>
        <p:spPr>
          <a:xfrm flipV="1">
            <a:off x="4114800" y="1675732"/>
            <a:ext cx="2209800" cy="1219868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E021C1-3112-4A7E-8232-2147E005E10E}"/>
              </a:ext>
            </a:extLst>
          </p:cNvPr>
          <p:cNvCxnSpPr>
            <a:cxnSpLocks/>
          </p:cNvCxnSpPr>
          <p:nvPr/>
        </p:nvCxnSpPr>
        <p:spPr>
          <a:xfrm>
            <a:off x="4114800" y="4724400"/>
            <a:ext cx="2209800" cy="121920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CB83FB-002D-4A01-8256-C5E5A62D68E8}"/>
                  </a:ext>
                </a:extLst>
              </p:cNvPr>
              <p:cNvSpPr txBox="1"/>
              <p:nvPr/>
            </p:nvSpPr>
            <p:spPr>
              <a:xfrm>
                <a:off x="3352800" y="6337772"/>
                <a:ext cx="4660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𝐼𝑚𝑎𝑔𝑒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𝐷𝑒𝑠𝑐𝑟𝑖𝑝𝑡𝑜𝑟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=[12,16,25,20,19,16,9,12]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CB83FB-002D-4A01-8256-C5E5A62D6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337772"/>
                <a:ext cx="4660443" cy="276999"/>
              </a:xfrm>
              <a:prstGeom prst="rect">
                <a:avLst/>
              </a:prstGeom>
              <a:blipFill>
                <a:blip r:embed="rId6"/>
                <a:stretch>
                  <a:fillRect l="-1176" t="-2222" r="-1307" b="-4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3D5CE7DB-0E56-4006-9AF5-18A47EC3306F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993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Experimental Results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8568F3-AB12-41A5-9F07-3F4C50B2C078}"/>
              </a:ext>
            </a:extLst>
          </p:cNvPr>
          <p:cNvSpPr/>
          <p:nvPr/>
        </p:nvSpPr>
        <p:spPr>
          <a:xfrm>
            <a:off x="-258174" y="5611657"/>
            <a:ext cx="6938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The success rate of classification with  </a:t>
            </a:r>
            <a:r>
              <a:rPr lang="en-US" sz="1400" b="1" dirty="0"/>
              <a:t>Cross-dataset</a:t>
            </a:r>
            <a:r>
              <a:rPr lang="en-US" sz="1400" dirty="0"/>
              <a:t> training and </a:t>
            </a:r>
          </a:p>
          <a:p>
            <a:pPr algn="ctr"/>
            <a:r>
              <a:rPr lang="en-US" sz="1400" dirty="0"/>
              <a:t>testing by </a:t>
            </a:r>
            <a:r>
              <a:rPr lang="en-US" sz="1400" u="sng" dirty="0">
                <a:solidFill>
                  <a:srgbClr val="FF0000"/>
                </a:solidFill>
              </a:rPr>
              <a:t>MP-FAST features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EC94C7-9B04-4DE9-955D-0E5CD30C9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2" y="3837363"/>
            <a:ext cx="6235258" cy="18014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9B4316-78DF-4601-A075-842AFBB9E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87"/>
          <a:stretch/>
        </p:blipFill>
        <p:spPr>
          <a:xfrm>
            <a:off x="345897" y="1359807"/>
            <a:ext cx="5982613" cy="16026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4B97E7-5BC0-42FF-905A-7985C72C6649}"/>
              </a:ext>
            </a:extLst>
          </p:cNvPr>
          <p:cNvSpPr/>
          <p:nvPr/>
        </p:nvSpPr>
        <p:spPr>
          <a:xfrm>
            <a:off x="-1310997" y="2974247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The success rate of classification with  </a:t>
            </a:r>
            <a:r>
              <a:rPr lang="en-US" sz="1400" b="1" dirty="0"/>
              <a:t>Cross-dataset</a:t>
            </a:r>
            <a:r>
              <a:rPr lang="en-US" sz="1400" dirty="0"/>
              <a:t> training and </a:t>
            </a:r>
          </a:p>
          <a:p>
            <a:pPr algn="ctr"/>
            <a:r>
              <a:rPr lang="en-US" sz="1400" dirty="0"/>
              <a:t>testing by </a:t>
            </a:r>
            <a:r>
              <a:rPr lang="en-US" sz="1400" u="sng" dirty="0">
                <a:solidFill>
                  <a:srgbClr val="FF0000"/>
                </a:solidFill>
              </a:rPr>
              <a:t>ORB features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D4B2A-E70C-40C1-98BF-BF3B98CF4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752" y="2173472"/>
            <a:ext cx="5486400" cy="3389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C9FDB8-0E1D-4564-B817-C4E36877B547}"/>
              </a:ext>
            </a:extLst>
          </p:cNvPr>
          <p:cNvSpPr/>
          <p:nvPr/>
        </p:nvSpPr>
        <p:spPr>
          <a:xfrm>
            <a:off x="6834809" y="1399588"/>
            <a:ext cx="49881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Classification performance (%) with cross-dataset training and testing for our proposed method compared with the CNN method and ORB+MLP</a:t>
            </a:r>
            <a:endParaRPr lang="de-DE" sz="14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CF2C22-8319-462D-9743-DED0216B3CB6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499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Improve Time Performance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E03BC2-AC43-4E79-B51F-4F6B67634485}"/>
              </a:ext>
            </a:extLst>
          </p:cNvPr>
          <p:cNvSpPr/>
          <p:nvPr/>
        </p:nvSpPr>
        <p:spPr>
          <a:xfrm>
            <a:off x="403449" y="1955332"/>
            <a:ext cx="3467320" cy="4064468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20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de-DE" sz="1400" dirty="0" err="1">
                <a:solidFill>
                  <a:schemeClr val="tx1"/>
                </a:solidFill>
                <a:latin typeface="+mj-lt"/>
              </a:rPr>
              <a:t>Processor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: i5-10310U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Base Frequency 1.70 GHz 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Cache 6 MB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Total Core:  4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+mj-lt"/>
              </a:rPr>
              <a:t>Total Threads: 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B987AF-B3DA-4870-93BC-D30B07D89D1E}"/>
              </a:ext>
            </a:extLst>
          </p:cNvPr>
          <p:cNvSpPr/>
          <p:nvPr/>
        </p:nvSpPr>
        <p:spPr>
          <a:xfrm>
            <a:off x="4286140" y="1955332"/>
            <a:ext cx="3467320" cy="4064468"/>
          </a:xfrm>
          <a:prstGeom prst="rect">
            <a:avLst/>
          </a:prstGeom>
          <a:solidFill>
            <a:srgbClr val="92D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de-DE" sz="1400" cap="all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cap="all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cap="all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Graphic Processor: GA102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CUDA core: 10496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Tensor: 328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Memory size= 16GB</a:t>
            </a: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311E1C-7652-4A3F-88B4-DC12417362E0}"/>
              </a:ext>
            </a:extLst>
          </p:cNvPr>
          <p:cNvSpPr/>
          <p:nvPr/>
        </p:nvSpPr>
        <p:spPr>
          <a:xfrm>
            <a:off x="8194593" y="1955332"/>
            <a:ext cx="3467320" cy="4064468"/>
          </a:xfrm>
          <a:prstGeom prst="rect">
            <a:avLst/>
          </a:prstGeom>
          <a:solidFill>
            <a:srgbClr val="7030A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+mj-lt"/>
              </a:rPr>
              <a:t>Architecture: 16nm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UltraScale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+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H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BM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size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: 8GB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+mj-lt"/>
              </a:rPr>
              <a:t>2 x 16GB DDR4 RDIMM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2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 Ethernet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ports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 (100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Gb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/s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each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pic>
        <p:nvPicPr>
          <p:cNvPr id="24" name="Picture 10" descr="Intel® Core™ i5-10500, Prozessor Tray-Version">
            <a:extLst>
              <a:ext uri="{FF2B5EF4-FFF2-40B4-BE49-F238E27FC236}">
                <a16:creationId xmlns:a16="http://schemas.microsoft.com/office/drawing/2014/main" id="{9695B257-9086-45D7-A93B-E5A46AB6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5862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NVIDIA GeForce RTX 3070 | Cyberpuerta.mx">
            <a:extLst>
              <a:ext uri="{FF2B5EF4-FFF2-40B4-BE49-F238E27FC236}">
                <a16:creationId xmlns:a16="http://schemas.microsoft.com/office/drawing/2014/main" id="{C1E39D70-CA40-43C3-9B86-85E0627C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07" y="2212447"/>
            <a:ext cx="2602706" cy="120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CA405F-1B21-434A-9235-DD775B9CE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9" y="1926449"/>
            <a:ext cx="2771648" cy="19597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8893A4-FB2E-48BE-B061-FE630F25001A}"/>
              </a:ext>
            </a:extLst>
          </p:cNvPr>
          <p:cNvSpPr/>
          <p:nvPr/>
        </p:nvSpPr>
        <p:spPr>
          <a:xfrm>
            <a:off x="403449" y="1295400"/>
            <a:ext cx="11255151" cy="537546"/>
          </a:xfrm>
          <a:prstGeom prst="rect">
            <a:avLst/>
          </a:prstGeom>
          <a:solidFill>
            <a:srgbClr val="00823B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Parallelization MP-FAST on CPU, GPU, and FPGA</a:t>
            </a:r>
            <a:endParaRPr lang="de-D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3BABE-0F2C-46C8-ABE0-CDDC9E736FC3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81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Drivers for increasing data rates in photon science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219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398E-87B6-4FCC-9590-755291E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7000" y="4724400"/>
            <a:ext cx="2133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8BD0641-F8A6-4CC7-BA41-3D86464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3316FA-E9E9-48A9-A02F-1EF15F79449E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55F81-BFAA-4175-A244-E89DDEC5A128}"/>
              </a:ext>
            </a:extLst>
          </p:cNvPr>
          <p:cNvSpPr txBox="1"/>
          <p:nvPr/>
        </p:nvSpPr>
        <p:spPr>
          <a:xfrm>
            <a:off x="1958813" y="1547254"/>
            <a:ext cx="2340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New facilities</a:t>
            </a:r>
            <a:endParaRPr lang="de-DE" sz="1600" b="1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838066-E156-4E1B-8B5D-559D54DFC1C9}"/>
              </a:ext>
            </a:extLst>
          </p:cNvPr>
          <p:cNvSpPr txBox="1"/>
          <p:nvPr/>
        </p:nvSpPr>
        <p:spPr>
          <a:xfrm>
            <a:off x="8211577" y="1605650"/>
            <a:ext cx="2340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New detectors</a:t>
            </a:r>
            <a:endParaRPr lang="de-DE" sz="1600" b="1" dirty="0">
              <a:latin typeface="+mj-lt"/>
            </a:endParaRPr>
          </a:p>
        </p:txBody>
      </p:sp>
      <p:pic>
        <p:nvPicPr>
          <p:cNvPr id="20" name="Picture 6" descr="https://www.eiroforum.org/wp-content/uploads/pg-esrf-01.jpg">
            <a:extLst>
              <a:ext uri="{FF2B5EF4-FFF2-40B4-BE49-F238E27FC236}">
                <a16:creationId xmlns:a16="http://schemas.microsoft.com/office/drawing/2014/main" id="{57EE13D0-0113-4107-BF9B-AB17C85E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437" y="4232087"/>
            <a:ext cx="3420380" cy="2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media.desy.de/DESYmediabank/ConvertAssets/2017-01-04_XFEL_XTL_DN-MX2-1876-HDR.jpg">
            <a:extLst>
              <a:ext uri="{FF2B5EF4-FFF2-40B4-BE49-F238E27FC236}">
                <a16:creationId xmlns:a16="http://schemas.microsoft.com/office/drawing/2014/main" id="{3845DD02-15E9-4840-A503-821153966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7800" y="1938276"/>
            <a:ext cx="3420380" cy="19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DDEF95-A8DD-4F51-AE77-E0E710391CFD}"/>
              </a:ext>
            </a:extLst>
          </p:cNvPr>
          <p:cNvSpPr txBox="1"/>
          <p:nvPr/>
        </p:nvSpPr>
        <p:spPr>
          <a:xfrm>
            <a:off x="4643390" y="2370324"/>
            <a:ext cx="154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Free electron lasers (</a:t>
            </a:r>
            <a:r>
              <a:rPr lang="en-US" sz="1400" dirty="0" err="1">
                <a:latin typeface="+mj-lt"/>
              </a:rPr>
              <a:t>Eu.XFEL</a:t>
            </a:r>
            <a:r>
              <a:rPr lang="en-US" sz="1400" dirty="0">
                <a:latin typeface="+mj-lt"/>
              </a:rPr>
              <a:t>)</a:t>
            </a:r>
            <a:endParaRPr lang="de-DE" sz="14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C5905-D6CD-4089-95DE-D03855A90F08}"/>
              </a:ext>
            </a:extLst>
          </p:cNvPr>
          <p:cNvSpPr txBox="1"/>
          <p:nvPr/>
        </p:nvSpPr>
        <p:spPr>
          <a:xfrm>
            <a:off x="4634981" y="4746588"/>
            <a:ext cx="1548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4</a:t>
            </a:r>
            <a:r>
              <a:rPr lang="en-US" sz="1400" baseline="30000" dirty="0">
                <a:latin typeface="+mj-lt"/>
              </a:rPr>
              <a:t>th</a:t>
            </a:r>
            <a:r>
              <a:rPr lang="en-US" sz="1400" dirty="0">
                <a:latin typeface="+mj-lt"/>
              </a:rPr>
              <a:t> generation synchrotrons (ESRF-EBS, PETRA-IV)</a:t>
            </a:r>
            <a:endParaRPr lang="de-DE" sz="14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F677A0-7423-4F22-9B72-FD1F617768F6}"/>
              </a:ext>
            </a:extLst>
          </p:cNvPr>
          <p:cNvSpPr txBox="1"/>
          <p:nvPr/>
        </p:nvSpPr>
        <p:spPr>
          <a:xfrm>
            <a:off x="7543800" y="2237353"/>
            <a:ext cx="42844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Multi-megapixel cameras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Currently 1000s of frames/second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j-lt"/>
              </a:rPr>
              <a:t>Developing </a:t>
            </a:r>
            <a:r>
              <a:rPr lang="en-US" sz="1400" dirty="0" err="1">
                <a:latin typeface="+mj-lt"/>
              </a:rPr>
              <a:t>CoRDIA</a:t>
            </a:r>
            <a:r>
              <a:rPr lang="en-US" sz="1400" dirty="0">
                <a:latin typeface="+mj-lt"/>
              </a:rPr>
              <a:t> – over 100,000 fps</a:t>
            </a:r>
            <a:endParaRPr lang="de-DE" sz="1400" dirty="0">
              <a:latin typeface="+mj-lt"/>
            </a:endParaRPr>
          </a:p>
        </p:txBody>
      </p:sp>
      <p:pic>
        <p:nvPicPr>
          <p:cNvPr id="25" name="Picture 7" descr="C:\Users\dpennica\Dropbox\MyFiles\CFELSymposium2017\DSC_1689.JPG">
            <a:extLst>
              <a:ext uri="{FF2B5EF4-FFF2-40B4-BE49-F238E27FC236}">
                <a16:creationId xmlns:a16="http://schemas.microsoft.com/office/drawing/2014/main" id="{C263DA6A-86AB-4D80-A4DD-12B402F1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1463" y="3103683"/>
            <a:ext cx="2676213" cy="27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DA62F5-9B91-42B6-8433-0355CBD2B813}"/>
              </a:ext>
            </a:extLst>
          </p:cNvPr>
          <p:cNvSpPr txBox="1"/>
          <p:nvPr/>
        </p:nvSpPr>
        <p:spPr>
          <a:xfrm>
            <a:off x="8332292" y="5804202"/>
            <a:ext cx="1835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AGIPD detector</a:t>
            </a: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635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Data reception and processing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BBCF1472-A929-4916-A27E-481E12F99146}"/>
              </a:ext>
            </a:extLst>
          </p:cNvPr>
          <p:cNvSpPr txBox="1">
            <a:spLocks/>
          </p:cNvSpPr>
          <p:nvPr/>
        </p:nvSpPr>
        <p:spPr bwMode="auto">
          <a:xfrm>
            <a:off x="429953" y="1414473"/>
            <a:ext cx="11147423" cy="17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FF990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Trebuchet MS (Headings)"/>
              </a:rPr>
              <a:t>In our current generation of detectors, PCs with standard network cards receive and process detector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Trebuchet MS (Headings)"/>
              </a:rPr>
              <a:t>In the future, accelerator cards with built-in network links could do data reception, image correction, and data reduction</a:t>
            </a:r>
          </a:p>
        </p:txBody>
      </p:sp>
      <p:pic>
        <p:nvPicPr>
          <p:cNvPr id="19" name="Content Placeholder 37">
            <a:extLst>
              <a:ext uri="{FF2B5EF4-FFF2-40B4-BE49-F238E27FC236}">
                <a16:creationId xmlns:a16="http://schemas.microsoft.com/office/drawing/2014/main" id="{0DFAFFA1-BE16-4F5F-BDE6-600D9DB1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43" y="3183048"/>
            <a:ext cx="8520113" cy="2799055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0D7F3EC-A34F-42C3-A64A-B29BE9FCD890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1627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EA19A-5F88-40A8-96D2-4B311ACD1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5" y="1865463"/>
            <a:ext cx="8362950" cy="781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037492-046A-4A87-8071-16519863E6AA}"/>
              </a:ext>
            </a:extLst>
          </p:cNvPr>
          <p:cNvSpPr/>
          <p:nvPr/>
        </p:nvSpPr>
        <p:spPr>
          <a:xfrm>
            <a:off x="1219200" y="1447800"/>
            <a:ext cx="10525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The MP-FAST execution time performance (per one image) for CPU, GPU, and FPGA card ( &lt; 1% resources)</a:t>
            </a:r>
            <a:endParaRPr lang="de-DE" sz="1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707EA5-23B8-472E-92C4-FD2271C8A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53227"/>
            <a:ext cx="11042659" cy="14711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AD50E3-C245-46AA-854F-DEF9E4F2BB93}"/>
              </a:ext>
            </a:extLst>
          </p:cNvPr>
          <p:cNvSpPr/>
          <p:nvPr/>
        </p:nvSpPr>
        <p:spPr>
          <a:xfrm>
            <a:off x="-76200" y="3048000"/>
            <a:ext cx="1280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 Processing time (</a:t>
            </a:r>
            <a:r>
              <a:rPr lang="en-US" sz="1600" dirty="0" err="1">
                <a:latin typeface="+mj-lt"/>
              </a:rPr>
              <a:t>ms</a:t>
            </a:r>
            <a:r>
              <a:rPr lang="en-US" sz="1600" dirty="0">
                <a:latin typeface="+mj-lt"/>
              </a:rPr>
              <a:t>) for various components of our proposed method compared with the CNN[12] and the ORB [10] on 64 images.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5858F0-1114-40B9-8E83-D9802225B442}"/>
              </a:ext>
            </a:extLst>
          </p:cNvPr>
          <p:cNvSpPr/>
          <p:nvPr/>
        </p:nvSpPr>
        <p:spPr>
          <a:xfrm>
            <a:off x="2600739" y="4899368"/>
            <a:ext cx="896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Execution Time Performance for feature extraction (in milliseconds).</a:t>
            </a:r>
            <a:endParaRPr lang="de-DE" sz="16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D5CCF-82C1-44C1-94AB-F80B1F129CE8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1FD85-C83E-4663-9DDA-07D0D510B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41" y="5171479"/>
            <a:ext cx="7771520" cy="169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34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" name="AutoShape 2" descr="A Simple Explanation of K-Means Clustering and its Ada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&amp;amp;A: High availability when using MySQL in the clo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5867400" cy="39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37B77B-725B-4FDE-A2C3-226CD34A9E6D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6147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Possible Solutions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219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398E-87B6-4FCC-9590-755291E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23</a:t>
            </a:fld>
            <a:endParaRPr lang="en-US"/>
          </a:p>
        </p:txBody>
      </p:sp>
      <p:pic>
        <p:nvPicPr>
          <p:cNvPr id="13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7000" y="4724400"/>
            <a:ext cx="2133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8BD0641-F8A6-4CC7-BA41-3D86464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F667E0-03D7-48AC-A471-A7E8BF3A3631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82B0F-59BC-459E-A280-7413BEAFED05}"/>
              </a:ext>
            </a:extLst>
          </p:cNvPr>
          <p:cNvSpPr txBox="1"/>
          <p:nvPr/>
        </p:nvSpPr>
        <p:spPr>
          <a:xfrm>
            <a:off x="555812" y="1384307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Image compression</a:t>
            </a:r>
          </a:p>
          <a:p>
            <a:pPr algn="ctr"/>
            <a:r>
              <a:rPr lang="en-US" sz="1400" b="1" dirty="0">
                <a:latin typeface="+mj-lt"/>
              </a:rPr>
              <a:t>(lossless, lossy…)</a:t>
            </a:r>
            <a:endParaRPr lang="de-DE" sz="1400" b="1" dirty="0">
              <a:latin typeface="+mj-lt"/>
            </a:endParaRPr>
          </a:p>
        </p:txBody>
      </p:sp>
      <p:pic>
        <p:nvPicPr>
          <p:cNvPr id="19" name="Picture 2" descr="Pilatus">
            <a:extLst>
              <a:ext uri="{FF2B5EF4-FFF2-40B4-BE49-F238E27FC236}">
                <a16:creationId xmlns:a16="http://schemas.microsoft.com/office/drawing/2014/main" id="{4BFC2124-51AE-4AA1-B0C4-BE302B23E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45" y="2176884"/>
            <a:ext cx="2892143" cy="22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BE9CCF-FF80-4941-A7D7-0515851AF5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680"/>
          <a:stretch/>
        </p:blipFill>
        <p:spPr>
          <a:xfrm>
            <a:off x="265228" y="4589152"/>
            <a:ext cx="3152775" cy="14306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6DC324-10BE-4F46-85B2-C89E83E8F316}"/>
              </a:ext>
            </a:extLst>
          </p:cNvPr>
          <p:cNvSpPr txBox="1"/>
          <p:nvPr/>
        </p:nvSpPr>
        <p:spPr>
          <a:xfrm>
            <a:off x="4114800" y="1235979"/>
            <a:ext cx="3589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Data preprocessing</a:t>
            </a:r>
          </a:p>
          <a:p>
            <a:r>
              <a:rPr lang="en-US" sz="1600" b="1" dirty="0">
                <a:latin typeface="+mj-lt"/>
              </a:rPr>
              <a:t>(e.g. 2D image -&gt; 1D profile)</a:t>
            </a:r>
            <a:endParaRPr lang="de-DE" sz="1600" b="1" dirty="0"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3969C4-2248-494D-B2AA-970FC3A9D1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779" y="1943865"/>
            <a:ext cx="2304256" cy="221195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AD3DB49-9EBB-47E8-8E83-95243D22697D}"/>
              </a:ext>
            </a:extLst>
          </p:cNvPr>
          <p:cNvGrpSpPr/>
          <p:nvPr/>
        </p:nvGrpSpPr>
        <p:grpSpPr>
          <a:xfrm>
            <a:off x="4414027" y="4239148"/>
            <a:ext cx="2653100" cy="2542652"/>
            <a:chOff x="5461392" y="2599239"/>
            <a:chExt cx="4877608" cy="382589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E6D0576-8577-4BF5-9191-BFCE3E6C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984" y="2599239"/>
              <a:ext cx="4387016" cy="350152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3B6-1096-462C-B26B-B879292B29C0}"/>
                </a:ext>
              </a:extLst>
            </p:cNvPr>
            <p:cNvSpPr txBox="1"/>
            <p:nvPr/>
          </p:nvSpPr>
          <p:spPr>
            <a:xfrm>
              <a:off x="7360370" y="5915712"/>
              <a:ext cx="1509481" cy="5094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Radius</a:t>
              </a:r>
              <a:endParaRPr lang="de-DE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A94B25-199F-4397-BA2B-2E968DDA107D}"/>
                </a:ext>
              </a:extLst>
            </p:cNvPr>
            <p:cNvSpPr txBox="1"/>
            <p:nvPr/>
          </p:nvSpPr>
          <p:spPr>
            <a:xfrm rot="16200000">
              <a:off x="5156019" y="4218306"/>
              <a:ext cx="9493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</a:t>
              </a:r>
              <a:endParaRPr lang="de-DE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664394-7EA3-4900-BD6D-FCC060753611}"/>
              </a:ext>
            </a:extLst>
          </p:cNvPr>
          <p:cNvCxnSpPr>
            <a:cxnSpLocks/>
          </p:cNvCxnSpPr>
          <p:nvPr/>
        </p:nvCxnSpPr>
        <p:spPr bwMode="auto">
          <a:xfrm>
            <a:off x="5771964" y="2590800"/>
            <a:ext cx="12601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149DFA0-D258-479C-AD20-7C8A2A2FAF1F}"/>
              </a:ext>
            </a:extLst>
          </p:cNvPr>
          <p:cNvSpPr txBox="1"/>
          <p:nvPr/>
        </p:nvSpPr>
        <p:spPr>
          <a:xfrm>
            <a:off x="7869049" y="1473950"/>
            <a:ext cx="3538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Vetoing uninteresting data</a:t>
            </a:r>
            <a:endParaRPr lang="de-DE" sz="1600" b="1" dirty="0">
              <a:latin typeface="+mj-lt"/>
            </a:endParaRPr>
          </a:p>
        </p:txBody>
      </p:sp>
      <p:pic>
        <p:nvPicPr>
          <p:cNvPr id="31" name="Picture 2" descr="Illustrated Glossary of Organic Chemistry - Diffraction pattern | X ray  crystallography, Illustration, Pattern">
            <a:extLst>
              <a:ext uri="{FF2B5EF4-FFF2-40B4-BE49-F238E27FC236}">
                <a16:creationId xmlns:a16="http://schemas.microsoft.com/office/drawing/2014/main" id="{C965A887-B72A-44EC-8E68-B18A08DE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261" y="2112288"/>
            <a:ext cx="2160240" cy="20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Green check mark and red cross symbol vector illustration">
            <a:extLst>
              <a:ext uri="{FF2B5EF4-FFF2-40B4-BE49-F238E27FC236}">
                <a16:creationId xmlns:a16="http://schemas.microsoft.com/office/drawing/2014/main" id="{8909EF05-1C69-4CC9-BBEF-EF4BAB816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7" t="31281" b="25534"/>
          <a:stretch/>
        </p:blipFill>
        <p:spPr bwMode="auto">
          <a:xfrm>
            <a:off x="10899648" y="4419770"/>
            <a:ext cx="883395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Green check mark and red cross symbol vector illustration">
            <a:extLst>
              <a:ext uri="{FF2B5EF4-FFF2-40B4-BE49-F238E27FC236}">
                <a16:creationId xmlns:a16="http://schemas.microsoft.com/office/drawing/2014/main" id="{D077A19D-EF40-41B7-8968-260B728D6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4" r="47121" b="25356"/>
          <a:stretch/>
        </p:blipFill>
        <p:spPr bwMode="auto">
          <a:xfrm>
            <a:off x="10880464" y="2437599"/>
            <a:ext cx="729586" cy="8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CF85E45-090B-4513-B283-9750F44FD719}"/>
              </a:ext>
            </a:extLst>
          </p:cNvPr>
          <p:cNvSpPr txBox="1"/>
          <p:nvPr/>
        </p:nvSpPr>
        <p:spPr>
          <a:xfrm>
            <a:off x="8544271" y="4596564"/>
            <a:ext cx="238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Insert bad image here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06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100" cy="36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8572"/>
            <a:ext cx="112871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A Simple Explanation of K-Means Clustering and its Ada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Classification results </a:t>
            </a:r>
            <a:endParaRPr lang="en-US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598" b="50628"/>
          <a:stretch/>
        </p:blipFill>
        <p:spPr>
          <a:xfrm>
            <a:off x="2176462" y="1682061"/>
            <a:ext cx="7239000" cy="44989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5200" y="4495800"/>
            <a:ext cx="5486400" cy="304800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DBCAE4-E3D8-451D-BADD-986358141AED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2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Handcrafted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7A4BDB-CA03-4C65-B85A-E05D8CE8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1A861-7CBD-45FB-8D83-9E7155402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4" y="1888886"/>
            <a:ext cx="3801804" cy="38018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700CFF-AC55-4DED-BF33-6D19B40326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t="43647" r="52002" b="37024"/>
          <a:stretch/>
        </p:blipFill>
        <p:spPr>
          <a:xfrm>
            <a:off x="5143987" y="1057180"/>
            <a:ext cx="6251256" cy="5023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8569AA-7D23-47CE-9D5A-40C8E3CF125E}"/>
              </a:ext>
            </a:extLst>
          </p:cNvPr>
          <p:cNvSpPr/>
          <p:nvPr/>
        </p:nvSpPr>
        <p:spPr>
          <a:xfrm>
            <a:off x="1828800" y="3576137"/>
            <a:ext cx="533400" cy="427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82EB89-5278-4834-9499-593DB9080200}"/>
              </a:ext>
            </a:extLst>
          </p:cNvPr>
          <p:cNvCxnSpPr/>
          <p:nvPr/>
        </p:nvCxnSpPr>
        <p:spPr>
          <a:xfrm>
            <a:off x="2362200" y="3576137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8ADBA9-A647-4E6B-92B7-2551B8FA4F12}"/>
              </a:ext>
            </a:extLst>
          </p:cNvPr>
          <p:cNvCxnSpPr>
            <a:cxnSpLocks/>
          </p:cNvCxnSpPr>
          <p:nvPr/>
        </p:nvCxnSpPr>
        <p:spPr>
          <a:xfrm flipV="1">
            <a:off x="2362200" y="1057181"/>
            <a:ext cx="2781787" cy="251186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C80A04C-E2DE-4BF7-913E-8AB15B478E26}"/>
              </a:ext>
            </a:extLst>
          </p:cNvPr>
          <p:cNvCxnSpPr>
            <a:cxnSpLocks/>
          </p:cNvCxnSpPr>
          <p:nvPr/>
        </p:nvCxnSpPr>
        <p:spPr>
          <a:xfrm>
            <a:off x="2362200" y="4003440"/>
            <a:ext cx="2781787" cy="2077476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31D6175-1F29-4C18-AA07-248651035B2B}"/>
              </a:ext>
            </a:extLst>
          </p:cNvPr>
          <p:cNvSpPr/>
          <p:nvPr/>
        </p:nvSpPr>
        <p:spPr>
          <a:xfrm>
            <a:off x="5773117" y="3020109"/>
            <a:ext cx="208183" cy="208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DB9D4C-FE91-43FD-998F-C84BF5DD5ADB}"/>
              </a:ext>
            </a:extLst>
          </p:cNvPr>
          <p:cNvSpPr/>
          <p:nvPr/>
        </p:nvSpPr>
        <p:spPr>
          <a:xfrm>
            <a:off x="7220917" y="2791509"/>
            <a:ext cx="208183" cy="208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BCEDF7-CB1D-4A23-ABC4-2408EF9983B8}"/>
              </a:ext>
            </a:extLst>
          </p:cNvPr>
          <p:cNvSpPr/>
          <p:nvPr/>
        </p:nvSpPr>
        <p:spPr>
          <a:xfrm>
            <a:off x="8287717" y="2715309"/>
            <a:ext cx="208183" cy="208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C79DAF-3401-4FDC-AF8F-B7E4BC62E457}"/>
              </a:ext>
            </a:extLst>
          </p:cNvPr>
          <p:cNvSpPr/>
          <p:nvPr/>
        </p:nvSpPr>
        <p:spPr>
          <a:xfrm>
            <a:off x="6839917" y="4086909"/>
            <a:ext cx="208183" cy="208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15938F-856D-4C0A-84D8-BC0906D63042}"/>
              </a:ext>
            </a:extLst>
          </p:cNvPr>
          <p:cNvSpPr/>
          <p:nvPr/>
        </p:nvSpPr>
        <p:spPr>
          <a:xfrm>
            <a:off x="9202117" y="2867709"/>
            <a:ext cx="208183" cy="208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D0241-240C-4E4D-ACB0-68482760D9FC}"/>
              </a:ext>
            </a:extLst>
          </p:cNvPr>
          <p:cNvSpPr/>
          <p:nvPr/>
        </p:nvSpPr>
        <p:spPr>
          <a:xfrm>
            <a:off x="10268917" y="3477309"/>
            <a:ext cx="208183" cy="208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1E3362-FB1A-47AF-A874-FE9602AC79DC}"/>
              </a:ext>
            </a:extLst>
          </p:cNvPr>
          <p:cNvSpPr/>
          <p:nvPr/>
        </p:nvSpPr>
        <p:spPr>
          <a:xfrm>
            <a:off x="7982917" y="4010709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FDAB1D-2435-4D31-9D3E-17FA8716E3F4}"/>
              </a:ext>
            </a:extLst>
          </p:cNvPr>
          <p:cNvSpPr/>
          <p:nvPr/>
        </p:nvSpPr>
        <p:spPr>
          <a:xfrm>
            <a:off x="8963892" y="4114800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D2956A-1060-4E43-841B-B9CAC48F14C7}"/>
              </a:ext>
            </a:extLst>
          </p:cNvPr>
          <p:cNvSpPr/>
          <p:nvPr/>
        </p:nvSpPr>
        <p:spPr>
          <a:xfrm>
            <a:off x="9907167" y="3154242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91F99C-2CF7-4DF1-8957-4026CC3D72CC}"/>
              </a:ext>
            </a:extLst>
          </p:cNvPr>
          <p:cNvSpPr/>
          <p:nvPr/>
        </p:nvSpPr>
        <p:spPr>
          <a:xfrm>
            <a:off x="7696200" y="4343400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7E8110-D01C-4552-AFC7-6EB1DAD4EC57}"/>
              </a:ext>
            </a:extLst>
          </p:cNvPr>
          <p:cNvSpPr/>
          <p:nvPr/>
        </p:nvSpPr>
        <p:spPr>
          <a:xfrm>
            <a:off x="7239000" y="4495800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56F740-3FC6-4BD1-9A5F-28097B7C1003}"/>
              </a:ext>
            </a:extLst>
          </p:cNvPr>
          <p:cNvSpPr/>
          <p:nvPr/>
        </p:nvSpPr>
        <p:spPr>
          <a:xfrm>
            <a:off x="8631017" y="4744817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BC4FA9-BD1D-4091-A0DA-DCEAB6F63FDA}"/>
              </a:ext>
            </a:extLst>
          </p:cNvPr>
          <p:cNvSpPr/>
          <p:nvPr/>
        </p:nvSpPr>
        <p:spPr>
          <a:xfrm>
            <a:off x="7925967" y="2162475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A34EAA-27EA-4925-9B6D-57D14BA35F5A}"/>
              </a:ext>
            </a:extLst>
          </p:cNvPr>
          <p:cNvSpPr/>
          <p:nvPr/>
        </p:nvSpPr>
        <p:spPr>
          <a:xfrm>
            <a:off x="6421217" y="1962750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72F1D59-943B-4C3D-B865-072FBFDE3E86}"/>
              </a:ext>
            </a:extLst>
          </p:cNvPr>
          <p:cNvSpPr/>
          <p:nvPr/>
        </p:nvSpPr>
        <p:spPr>
          <a:xfrm>
            <a:off x="7924800" y="3257350"/>
            <a:ext cx="208183" cy="20818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67FCC1-7BB6-4E51-AAFA-53D15CE9179F}"/>
              </a:ext>
            </a:extLst>
          </p:cNvPr>
          <p:cNvSpPr txBox="1"/>
          <p:nvPr/>
        </p:nvSpPr>
        <p:spPr>
          <a:xfrm>
            <a:off x="5640404" y="295976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7A24B1-337C-4EA5-B804-64EFD6937DAE}"/>
                  </a:ext>
                </a:extLst>
              </p:cNvPr>
              <p:cNvSpPr txBox="1"/>
              <p:nvPr/>
            </p:nvSpPr>
            <p:spPr>
              <a:xfrm>
                <a:off x="5867400" y="1600200"/>
                <a:ext cx="12954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=[…]</m:t>
                      </m:r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7A24B1-337C-4EA5-B804-64EFD6937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600200"/>
                <a:ext cx="1295400" cy="276999"/>
              </a:xfrm>
              <a:prstGeom prst="rect">
                <a:avLst/>
              </a:prstGeom>
              <a:blipFill>
                <a:blip r:embed="rId7"/>
                <a:stretch>
                  <a:fillRect t="-2222" b="-4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97F542-4D0A-409E-90EE-98DDD248A229}"/>
                  </a:ext>
                </a:extLst>
              </p:cNvPr>
              <p:cNvSpPr txBox="1"/>
              <p:nvPr/>
            </p:nvSpPr>
            <p:spPr>
              <a:xfrm>
                <a:off x="7391400" y="1856601"/>
                <a:ext cx="12472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=[…]</m:t>
                      </m:r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97F542-4D0A-409E-90EE-98DDD248A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1856601"/>
                <a:ext cx="1247275" cy="276999"/>
              </a:xfrm>
              <a:prstGeom prst="rect">
                <a:avLst/>
              </a:prstGeom>
              <a:blipFill>
                <a:blip r:embed="rId8"/>
                <a:stretch>
                  <a:fillRect t="-2222" b="-4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277CC42-ECCA-4DFB-8ACA-AD400E256F9D}"/>
                  </a:ext>
                </a:extLst>
              </p:cNvPr>
              <p:cNvSpPr txBox="1"/>
              <p:nvPr/>
            </p:nvSpPr>
            <p:spPr>
              <a:xfrm>
                <a:off x="9929889" y="28472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277CC42-ECCA-4DFB-8ACA-AD400E25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89" y="2847201"/>
                <a:ext cx="280911" cy="276999"/>
              </a:xfrm>
              <a:prstGeom prst="rect">
                <a:avLst/>
              </a:prstGeom>
              <a:blipFill>
                <a:blip r:embed="rId9"/>
                <a:stretch>
                  <a:fillRect l="-13043" r="-8696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E7EFDC-339E-450B-9AAE-68A44E81FD2C}"/>
                  </a:ext>
                </a:extLst>
              </p:cNvPr>
              <p:cNvSpPr txBox="1"/>
              <p:nvPr/>
            </p:nvSpPr>
            <p:spPr>
              <a:xfrm>
                <a:off x="7948689" y="29234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E7EFDC-339E-450B-9AAE-68A44E81F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689" y="2923401"/>
                <a:ext cx="280911" cy="276999"/>
              </a:xfrm>
              <a:prstGeom prst="rect">
                <a:avLst/>
              </a:prstGeom>
              <a:blipFill>
                <a:blip r:embed="rId10"/>
                <a:stretch>
                  <a:fillRect l="-10870" r="-65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D52C4F8-1420-471E-8A6D-7AF76FCA8519}"/>
                  </a:ext>
                </a:extLst>
              </p:cNvPr>
              <p:cNvSpPr txBox="1"/>
              <p:nvPr/>
            </p:nvSpPr>
            <p:spPr>
              <a:xfrm>
                <a:off x="7239000" y="41426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D52C4F8-1420-471E-8A6D-7AF76FCA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4142601"/>
                <a:ext cx="280911" cy="276999"/>
              </a:xfrm>
              <a:prstGeom prst="rect">
                <a:avLst/>
              </a:prstGeom>
              <a:blipFill>
                <a:blip r:embed="rId11"/>
                <a:stretch>
                  <a:fillRect l="-13043" r="-8696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51A7A0D-A0B5-4FD1-ABFC-351646008C4D}"/>
                  </a:ext>
                </a:extLst>
              </p:cNvPr>
              <p:cNvSpPr txBox="1"/>
              <p:nvPr/>
            </p:nvSpPr>
            <p:spPr>
              <a:xfrm>
                <a:off x="7643889" y="40664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51A7A0D-A0B5-4FD1-ABFC-35164600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889" y="4066401"/>
                <a:ext cx="280911" cy="276999"/>
              </a:xfrm>
              <a:prstGeom prst="rect">
                <a:avLst/>
              </a:prstGeom>
              <a:blipFill>
                <a:blip r:embed="rId12"/>
                <a:stretch>
                  <a:fillRect l="-13043" r="-8696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1C601C-1CA7-45D3-BB90-36BC1E808D5E}"/>
                  </a:ext>
                </a:extLst>
              </p:cNvPr>
              <p:cNvSpPr txBox="1"/>
              <p:nvPr/>
            </p:nvSpPr>
            <p:spPr>
              <a:xfrm>
                <a:off x="7948689" y="36854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1C601C-1CA7-45D3-BB90-36BC1E808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689" y="3685401"/>
                <a:ext cx="280911" cy="276999"/>
              </a:xfrm>
              <a:prstGeom prst="rect">
                <a:avLst/>
              </a:prstGeom>
              <a:blipFill>
                <a:blip r:embed="rId13"/>
                <a:stretch>
                  <a:fillRect l="-13043" r="-8696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4E8DC14-1B02-44EC-94C1-BEB3C7DEEAB4}"/>
                  </a:ext>
                </a:extLst>
              </p:cNvPr>
              <p:cNvSpPr txBox="1"/>
              <p:nvPr/>
            </p:nvSpPr>
            <p:spPr>
              <a:xfrm>
                <a:off x="8610600" y="44474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4E8DC14-1B02-44EC-94C1-BEB3C7DEE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447401"/>
                <a:ext cx="280911" cy="276999"/>
              </a:xfrm>
              <a:prstGeom prst="rect">
                <a:avLst/>
              </a:prstGeom>
              <a:blipFill>
                <a:blip r:embed="rId14"/>
                <a:stretch>
                  <a:fillRect l="-10870" r="-8696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1EFED1A-9973-4CF0-A901-F8CEAB07583F}"/>
                  </a:ext>
                </a:extLst>
              </p:cNvPr>
              <p:cNvSpPr txBox="1"/>
              <p:nvPr/>
            </p:nvSpPr>
            <p:spPr>
              <a:xfrm>
                <a:off x="8939289" y="3761601"/>
                <a:ext cx="2809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1EFED1A-9973-4CF0-A901-F8CEAB075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289" y="3761601"/>
                <a:ext cx="280911" cy="276999"/>
              </a:xfrm>
              <a:prstGeom prst="rect">
                <a:avLst/>
              </a:prstGeom>
              <a:blipFill>
                <a:blip r:embed="rId15"/>
                <a:stretch>
                  <a:fillRect l="-12766" r="-8511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320A5F6-FD03-4927-9984-E4B3E59E2267}"/>
              </a:ext>
            </a:extLst>
          </p:cNvPr>
          <p:cNvSpPr txBox="1"/>
          <p:nvPr/>
        </p:nvSpPr>
        <p:spPr>
          <a:xfrm>
            <a:off x="2362200" y="6302818"/>
            <a:ext cx="79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extraction= </a:t>
            </a:r>
            <a:r>
              <a:rPr lang="en-US" dirty="0">
                <a:solidFill>
                  <a:srgbClr val="00B050"/>
                </a:solidFill>
              </a:rPr>
              <a:t>Key point detection </a:t>
            </a:r>
            <a:r>
              <a:rPr lang="en-US" dirty="0"/>
              <a:t>+ </a:t>
            </a:r>
            <a:r>
              <a:rPr lang="en-US" dirty="0">
                <a:solidFill>
                  <a:srgbClr val="00B0F0"/>
                </a:solidFill>
              </a:rPr>
              <a:t>key point description 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16D11F-274B-4DBA-85AA-F9107E696407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14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0" grpId="0"/>
      <p:bldP spid="32" grpId="0"/>
      <p:bldP spid="33" grpId="0"/>
      <p:bldP spid="35" grpId="0"/>
      <p:bldP spid="44" grpId="0"/>
      <p:bldP spid="45" grpId="0"/>
      <p:bldP spid="53" grpId="0"/>
      <p:bldP spid="54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Summery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28489-5E6B-4DC5-917D-22D9DB7F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2600"/>
            <a:ext cx="12603361" cy="4999335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600" dirty="0">
                <a:latin typeface="+mj-lt"/>
              </a:rPr>
              <a:t>We have investigated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Machine Learning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deep learning </a:t>
            </a:r>
            <a:r>
              <a:rPr lang="en-US" sz="1600" dirty="0">
                <a:latin typeface="+mj-lt"/>
              </a:rPr>
              <a:t>applications for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data reduction</a:t>
            </a:r>
            <a:r>
              <a:rPr lang="en-US" sz="1600" dirty="0">
                <a:latin typeface="+mj-lt"/>
              </a:rPr>
              <a:t> on serial crystallography </a:t>
            </a:r>
          </a:p>
          <a:p>
            <a:pPr>
              <a:lnSpc>
                <a:spcPct val="170000"/>
              </a:lnSpc>
            </a:pPr>
            <a:r>
              <a:rPr lang="en-US" sz="1600" dirty="0">
                <a:latin typeface="+mj-lt"/>
              </a:rPr>
              <a:t>Various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feature extraction</a:t>
            </a:r>
            <a:r>
              <a:rPr lang="en-US" sz="1600" dirty="0">
                <a:latin typeface="+mj-lt"/>
              </a:rPr>
              <a:t> methods and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machine learning classification </a:t>
            </a:r>
            <a:r>
              <a:rPr lang="en-US" sz="1600" dirty="0">
                <a:latin typeface="+mj-lt"/>
              </a:rPr>
              <a:t>models were implemented.</a:t>
            </a:r>
          </a:p>
          <a:p>
            <a:pPr>
              <a:lnSpc>
                <a:spcPct val="170000"/>
              </a:lnSpc>
            </a:pPr>
            <a:r>
              <a:rPr lang="en-US" sz="1600" dirty="0">
                <a:latin typeface="+mj-lt"/>
              </a:rPr>
              <a:t>A new algorithm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(MP-FAST) </a:t>
            </a:r>
            <a:r>
              <a:rPr lang="en-US" sz="1600" dirty="0">
                <a:latin typeface="+mj-lt"/>
              </a:rPr>
              <a:t>has been introduced for solving the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domain gap </a:t>
            </a:r>
            <a:r>
              <a:rPr lang="en-US" sz="1600" dirty="0">
                <a:latin typeface="+mj-lt"/>
              </a:rPr>
              <a:t>problem.</a:t>
            </a:r>
          </a:p>
          <a:p>
            <a:pPr>
              <a:lnSpc>
                <a:spcPct val="170000"/>
              </a:lnSpc>
            </a:pPr>
            <a:r>
              <a:rPr lang="en-US" sz="1600" dirty="0">
                <a:latin typeface="+mj-lt"/>
              </a:rPr>
              <a:t>Proposed methods were tested on the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different datasets </a:t>
            </a:r>
            <a:r>
              <a:rPr lang="en-US" sz="1600" dirty="0">
                <a:latin typeface="+mj-lt"/>
              </a:rPr>
              <a:t>from </a:t>
            </a:r>
            <a:r>
              <a:rPr lang="en-US" sz="1600" dirty="0">
                <a:solidFill>
                  <a:srgbClr val="DB0331"/>
                </a:solidFill>
                <a:latin typeface="+mj-lt"/>
              </a:rPr>
              <a:t>different detectors</a:t>
            </a:r>
            <a:r>
              <a:rPr lang="en-US" sz="1600" dirty="0">
                <a:latin typeface="+mj-lt"/>
              </a:rPr>
              <a:t>. </a:t>
            </a:r>
          </a:p>
          <a:p>
            <a:pPr marL="109728" indent="0">
              <a:lnSpc>
                <a:spcPct val="170000"/>
              </a:lnSpc>
              <a:buNone/>
            </a:pPr>
            <a:endParaRPr lang="en-US" sz="1600" b="1" u="sng" dirty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1600" dirty="0">
                <a:latin typeface="+mj-lt"/>
              </a:rPr>
              <a:t>planning to run the algorithms on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Alveo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Xilinx</a:t>
            </a:r>
            <a:r>
              <a:rPr lang="en-US" sz="1600" dirty="0">
                <a:latin typeface="+mj-lt"/>
              </a:rPr>
              <a:t> FPGA card (doing classification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as much as possible close</a:t>
            </a:r>
            <a:r>
              <a:rPr lang="en-US" sz="1600" dirty="0">
                <a:latin typeface="+mj-lt"/>
              </a:rPr>
              <a:t> to the detector )</a:t>
            </a:r>
          </a:p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Compression</a:t>
            </a:r>
            <a:r>
              <a:rPr lang="en-US" sz="1600" dirty="0">
                <a:latin typeface="+mj-lt"/>
              </a:rPr>
              <a:t> of our data reduction methods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other</a:t>
            </a:r>
            <a:r>
              <a:rPr lang="en-US" sz="1600" dirty="0">
                <a:latin typeface="+mj-lt"/>
              </a:rPr>
              <a:t> methods and algorithms </a:t>
            </a:r>
          </a:p>
          <a:p>
            <a:pPr>
              <a:lnSpc>
                <a:spcPct val="170000"/>
              </a:lnSpc>
            </a:pPr>
            <a:endParaRPr lang="en-US" sz="1600" dirty="0">
              <a:latin typeface="+mj-lt"/>
            </a:endParaRPr>
          </a:p>
          <a:p>
            <a:pPr>
              <a:lnSpc>
                <a:spcPct val="170000"/>
              </a:lnSpc>
            </a:pPr>
            <a:endParaRPr lang="en-US" sz="1600" dirty="0">
              <a:latin typeface="+mj-lt"/>
            </a:endParaRPr>
          </a:p>
          <a:p>
            <a:pPr marL="109728" indent="0">
              <a:lnSpc>
                <a:spcPct val="150000"/>
              </a:lnSpc>
              <a:buNone/>
            </a:pPr>
            <a:endParaRPr lang="en-US" sz="1600" dirty="0">
              <a:solidFill>
                <a:schemeClr val="accent4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8730F5-1896-42A0-84D5-A3555A146E1C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64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Improve Time Performance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E03BC2-AC43-4E79-B51F-4F6B67634485}"/>
              </a:ext>
            </a:extLst>
          </p:cNvPr>
          <p:cNvSpPr/>
          <p:nvPr/>
        </p:nvSpPr>
        <p:spPr>
          <a:xfrm>
            <a:off x="403449" y="1371600"/>
            <a:ext cx="3467320" cy="4064468"/>
          </a:xfrm>
          <a:prstGeom prst="rect">
            <a:avLst/>
          </a:prstGeom>
          <a:solidFill>
            <a:srgbClr val="00B0F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20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de-DE" sz="1400" dirty="0" err="1">
                <a:solidFill>
                  <a:schemeClr val="tx1"/>
                </a:solidFill>
                <a:latin typeface="+mj-lt"/>
              </a:rPr>
              <a:t>Processor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: i5-10310U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Base Frequency 1.70 GHz 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Cache 6 MB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Total Core:  4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+mj-lt"/>
              </a:rPr>
              <a:t>Total Threads: 8</a:t>
            </a:r>
          </a:p>
        </p:txBody>
      </p:sp>
      <p:pic>
        <p:nvPicPr>
          <p:cNvPr id="24" name="Picture 10" descr="Intel® Core™ i5-10500, Prozessor Tray-Version">
            <a:extLst>
              <a:ext uri="{FF2B5EF4-FFF2-40B4-BE49-F238E27FC236}">
                <a16:creationId xmlns:a16="http://schemas.microsoft.com/office/drawing/2014/main" id="{9695B257-9086-45D7-A93B-E5A46AB6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489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215591-162B-4644-9514-834C412FBD08}"/>
              </a:ext>
            </a:extLst>
          </p:cNvPr>
          <p:cNvSpPr/>
          <p:nvPr/>
        </p:nvSpPr>
        <p:spPr>
          <a:xfrm>
            <a:off x="4114800" y="1342072"/>
            <a:ext cx="7800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MP-FAST key point detection on the image can be divided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into 8 threads</a:t>
            </a:r>
            <a:r>
              <a:rPr lang="en-US" dirty="0">
                <a:latin typeface="+mj-lt"/>
              </a:rPr>
              <a:t>, each of which can be assigned to a different virtual core. partitioning the diffraction pattern image into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8 modules </a:t>
            </a:r>
            <a:r>
              <a:rPr lang="en-US" dirty="0">
                <a:latin typeface="+mj-lt"/>
              </a:rPr>
              <a:t>and running the MP-FAST algorithm concurrently on each thread.</a:t>
            </a:r>
            <a:endParaRPr lang="de-DE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28D98-3A85-4919-91BC-E380A8F6B7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2"/>
          <a:stretch/>
        </p:blipFill>
        <p:spPr>
          <a:xfrm>
            <a:off x="5334000" y="2667000"/>
            <a:ext cx="4996631" cy="3886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15A9D-F9EB-482D-A635-B9B0CA34546C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599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Improve Time Performance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215591-162B-4644-9514-834C412FBD08}"/>
              </a:ext>
            </a:extLst>
          </p:cNvPr>
          <p:cNvSpPr/>
          <p:nvPr/>
        </p:nvSpPr>
        <p:spPr>
          <a:xfrm>
            <a:off x="8412361" y="1557774"/>
            <a:ext cx="33986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To construct the CUDA kernel for MP-FAST, a block of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16 × 16 </a:t>
            </a:r>
            <a:r>
              <a:rPr lang="en-US" dirty="0">
                <a:latin typeface="+mj-lt"/>
              </a:rPr>
              <a:t>threads was utilized.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Subsequently, the input image was partitioned into a grid of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(W+15)/16 × (H+15)/16 </a:t>
            </a:r>
            <a:r>
              <a:rPr lang="en-US" dirty="0">
                <a:latin typeface="+mj-lt"/>
              </a:rPr>
              <a:t>blocks.</a:t>
            </a:r>
            <a:endParaRPr lang="de-DE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97452-9CC4-4759-B52D-988BF6BFAEE8}"/>
              </a:ext>
            </a:extLst>
          </p:cNvPr>
          <p:cNvSpPr/>
          <p:nvPr/>
        </p:nvSpPr>
        <p:spPr>
          <a:xfrm>
            <a:off x="457200" y="1396766"/>
            <a:ext cx="3467320" cy="4064468"/>
          </a:xfrm>
          <a:prstGeom prst="rect">
            <a:avLst/>
          </a:prstGeom>
          <a:solidFill>
            <a:srgbClr val="92D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de-DE" sz="1400" cap="all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cap="all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cap="all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Graphic Processor: GA102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CUDA core: 10496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Tensor: 328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Memory size= 16GB</a:t>
            </a: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Picture 8" descr="NVIDIA GeForce RTX 3070 | Cyberpuerta.mx">
            <a:extLst>
              <a:ext uri="{FF2B5EF4-FFF2-40B4-BE49-F238E27FC236}">
                <a16:creationId xmlns:a16="http://schemas.microsoft.com/office/drawing/2014/main" id="{F5243B03-58C3-4DBB-824B-E4F9856C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67" y="1653881"/>
            <a:ext cx="2602706" cy="120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5D8FE5-ECC0-4CB3-88B4-308200426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814" y="1309257"/>
            <a:ext cx="4086225" cy="46555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9E6E7C-7D6A-41CA-B758-37C4DA748A3F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5183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29</a:t>
            </a:fld>
            <a:endParaRPr lang="en-US"/>
          </a:p>
        </p:txBody>
      </p: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AAAEC9-8FE1-44C5-9AC3-41C075086383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0488A-C5FA-41FA-AC55-083093D78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216" y="844613"/>
            <a:ext cx="6738938" cy="567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Goal – first phase of data reduction close to the detector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219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398E-87B6-4FCC-9590-755291E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8020" y="-14915"/>
            <a:ext cx="1016000" cy="365760"/>
          </a:xfrm>
        </p:spPr>
        <p:txBody>
          <a:bodyPr/>
          <a:lstStyle/>
          <a:p>
            <a:fld id="{BECA564A-28DE-4C64-BC05-BDFA9AB4D0F9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7000" y="5369186"/>
            <a:ext cx="2133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8BD0641-F8A6-4CC7-BA41-3D86464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3316FA-E9E9-48A9-A02F-1EF15F79449E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FE2926-C605-4876-A5DF-D5D0BFCC2EC4}"/>
              </a:ext>
            </a:extLst>
          </p:cNvPr>
          <p:cNvSpPr txBox="1"/>
          <p:nvPr/>
        </p:nvSpPr>
        <p:spPr>
          <a:xfrm>
            <a:off x="659638" y="1609986"/>
            <a:ext cx="23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Detector module e.g. </a:t>
            </a:r>
            <a:r>
              <a:rPr lang="en-US" b="1" dirty="0" err="1">
                <a:latin typeface="+mj-lt"/>
              </a:rPr>
              <a:t>CoRDIA</a:t>
            </a:r>
            <a:endParaRPr lang="de-DE" b="1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750BC1-F135-4204-97FD-C5796992A04B}"/>
              </a:ext>
            </a:extLst>
          </p:cNvPr>
          <p:cNvSpPr txBox="1"/>
          <p:nvPr/>
        </p:nvSpPr>
        <p:spPr>
          <a:xfrm>
            <a:off x="8604937" y="1763874"/>
            <a:ext cx="353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Facility central computing</a:t>
            </a:r>
            <a:endParaRPr lang="de-DE" b="1" dirty="0">
              <a:latin typeface="+mj-lt"/>
            </a:endParaRPr>
          </a:p>
        </p:txBody>
      </p:sp>
      <p:pic>
        <p:nvPicPr>
          <p:cNvPr id="33" name="Picture 8" descr="PowerEdge R750xs">
            <a:extLst>
              <a:ext uri="{FF2B5EF4-FFF2-40B4-BE49-F238E27FC236}">
                <a16:creationId xmlns:a16="http://schemas.microsoft.com/office/drawing/2014/main" id="{9E7ED274-10C5-4D7D-BAE5-DBBAF306F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1465" y="3929769"/>
            <a:ext cx="3393016" cy="141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omputer cluster will calculate gravitational waves faster than the institute’s previous supercomputer">
            <a:extLst>
              <a:ext uri="{FF2B5EF4-FFF2-40B4-BE49-F238E27FC236}">
                <a16:creationId xmlns:a16="http://schemas.microsoft.com/office/drawing/2014/main" id="{940EB2F3-C3B5-44F4-A856-6397F701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9815" y="3086691"/>
            <a:ext cx="2758788" cy="21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EC04EB-E422-4F8F-B2C0-C0B813AD4523}"/>
              </a:ext>
            </a:extLst>
          </p:cNvPr>
          <p:cNvCxnSpPr>
            <a:cxnSpLocks/>
          </p:cNvCxnSpPr>
          <p:nvPr/>
        </p:nvCxnSpPr>
        <p:spPr bwMode="auto">
          <a:xfrm>
            <a:off x="8070340" y="4153050"/>
            <a:ext cx="1119475" cy="0"/>
          </a:xfrm>
          <a:prstGeom prst="straightConnector1">
            <a:avLst/>
          </a:prstGeom>
          <a:noFill/>
          <a:ln w="76200" cap="flat" cmpd="sng" algn="ctr">
            <a:solidFill>
              <a:srgbClr val="F28E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A309C0-35D3-4D35-B380-A00AC51D5450}"/>
              </a:ext>
            </a:extLst>
          </p:cNvPr>
          <p:cNvCxnSpPr>
            <a:cxnSpLocks/>
          </p:cNvCxnSpPr>
          <p:nvPr/>
        </p:nvCxnSpPr>
        <p:spPr bwMode="auto">
          <a:xfrm>
            <a:off x="3186982" y="4315974"/>
            <a:ext cx="1075249" cy="0"/>
          </a:xfrm>
          <a:prstGeom prst="straightConnector1">
            <a:avLst/>
          </a:prstGeom>
          <a:noFill/>
          <a:ln w="76200" cap="flat" cmpd="sng" algn="ctr">
            <a:solidFill>
              <a:srgbClr val="F28E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C71E43F5-302D-47C9-B76C-DED3E5FD38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48" y="3167178"/>
            <a:ext cx="2826455" cy="2389125"/>
          </a:xfrm>
          <a:prstGeom prst="rect">
            <a:avLst/>
          </a:prstGeom>
        </p:spPr>
      </p:pic>
      <p:pic>
        <p:nvPicPr>
          <p:cNvPr id="38" name="Picture 6" descr="https://www.xilinx.com/content/dam/xilinx/imgs/products/alveo/alveo.png">
            <a:extLst>
              <a:ext uri="{FF2B5EF4-FFF2-40B4-BE49-F238E27FC236}">
                <a16:creationId xmlns:a16="http://schemas.microsoft.com/office/drawing/2014/main" id="{3B447A47-8328-4887-BCA7-22ACB6FB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302" y="2436139"/>
            <a:ext cx="2815530" cy="18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B700959-F262-49BD-AF71-E3B44D13086E}"/>
              </a:ext>
            </a:extLst>
          </p:cNvPr>
          <p:cNvSpPr txBox="1"/>
          <p:nvPr/>
        </p:nvSpPr>
        <p:spPr>
          <a:xfrm>
            <a:off x="4262231" y="1586215"/>
            <a:ext cx="366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Detector PC layer with accelerator cards</a:t>
            </a:r>
            <a:endParaRPr lang="de-DE" b="1" dirty="0">
              <a:latin typeface="+mj-lt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516B976-2538-4054-AC85-1691B84A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687" y="5604596"/>
            <a:ext cx="6070532" cy="155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+mj-lt"/>
              </a:rPr>
              <a:t>Data reception, image correction, </a:t>
            </a:r>
            <a:r>
              <a:rPr lang="en-US" sz="1800" u="sng" dirty="0">
                <a:latin typeface="+mj-lt"/>
              </a:rPr>
              <a:t>data reduction</a:t>
            </a:r>
          </a:p>
          <a:p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0276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45720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Improve Time Performance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1430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F24A47-ABC9-4CAD-B854-3E0343F72B27}"/>
              </a:ext>
            </a:extLst>
          </p:cNvPr>
          <p:cNvSpPr/>
          <p:nvPr/>
        </p:nvSpPr>
        <p:spPr>
          <a:xfrm>
            <a:off x="381000" y="1494524"/>
            <a:ext cx="3467320" cy="4064468"/>
          </a:xfrm>
          <a:prstGeom prst="rect">
            <a:avLst/>
          </a:prstGeom>
          <a:solidFill>
            <a:srgbClr val="7030A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de-DE" sz="1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+mj-lt"/>
              </a:rPr>
              <a:t>Architecture: 16nm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UltraScale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+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H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BM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size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: 8GB</a:t>
            </a:r>
          </a:p>
          <a:p>
            <a:pPr algn="ctr">
              <a:lnSpc>
                <a:spcPct val="150000"/>
              </a:lnSpc>
            </a:pPr>
            <a:r>
              <a:rPr lang="de-DE" sz="1400" dirty="0">
                <a:solidFill>
                  <a:schemeClr val="tx1"/>
                </a:solidFill>
                <a:latin typeface="+mj-lt"/>
              </a:rPr>
              <a:t>2 x 16GB DDR4 RDIMM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2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 Ethernet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ports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 (100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Gb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/s </a:t>
            </a:r>
            <a:r>
              <a:rPr lang="de-DE" sz="1400" dirty="0" err="1">
                <a:solidFill>
                  <a:schemeClr val="tx1"/>
                </a:solidFill>
                <a:latin typeface="+mj-lt"/>
              </a:rPr>
              <a:t>each</a:t>
            </a:r>
            <a:r>
              <a:rPr lang="de-DE" sz="14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7B4B2A-D245-43FA-8BC7-3103E3A11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6" y="1465641"/>
            <a:ext cx="2771648" cy="19597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69B713-3C77-4C7A-A73D-170555571BA7}"/>
              </a:ext>
            </a:extLst>
          </p:cNvPr>
          <p:cNvSpPr/>
          <p:nvPr/>
        </p:nvSpPr>
        <p:spPr>
          <a:xfrm>
            <a:off x="4419600" y="1494524"/>
            <a:ext cx="6096000" cy="21189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rebuchet MS (Headings)"/>
              </a:rPr>
              <a:t>The FPGA implementation of MP FAST was aimed at processing one pixel per clock cycle.  A ring buffer is used to hold 4 lines of the image (3 for processing, and 1 for loading) with one new pixel being loaded each clock cycle. </a:t>
            </a:r>
            <a:endParaRPr lang="de-DE" dirty="0">
              <a:latin typeface="Trebuchet MS (Headings)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AAAEC9-8FE1-44C5-9AC3-41C075086383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92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A27E-52ED-4E35-B613-75DD98E3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F4A4A-CF3C-4FC5-8C03-31CC996C6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66167-3482-49C3-9457-67507B63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75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Typical experiment at </a:t>
            </a:r>
            <a:r>
              <a:rPr lang="en-US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Eu.XFEL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219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398E-87B6-4FCC-9590-755291E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25000" y="1398963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3D model of sample </a:t>
            </a:r>
          </a:p>
        </p:txBody>
      </p:sp>
      <p:pic>
        <p:nvPicPr>
          <p:cNvPr id="15" name="Google Shape;206;p29" descr="Homology modeling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0243" y="1845925"/>
            <a:ext cx="2909718" cy="22088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477000" y="4724400"/>
            <a:ext cx="2133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7AD30-3EF8-4D35-BC08-BE071303A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5022"/>
            <a:ext cx="9296400" cy="5360571"/>
          </a:xfrm>
          <a:prstGeom prst="rect">
            <a:avLst/>
          </a:prstGeom>
        </p:spPr>
      </p:pic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8BD0641-F8A6-4CC7-BA41-3D86464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A7DE91-4F1B-47A2-BFE2-A94CE174B23A}"/>
              </a:ext>
            </a:extLst>
          </p:cNvPr>
          <p:cNvSpPr txBox="1"/>
          <p:nvPr/>
        </p:nvSpPr>
        <p:spPr>
          <a:xfrm>
            <a:off x="9129460" y="4534039"/>
            <a:ext cx="40320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AGIPD can measure  up to: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352 frames at 1.1 MHz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2520 frames per second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experiment: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15 and 30 frame at 1.1 MHz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150 and 300 frames per second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3316FA-E9E9-48A9-A02F-1EF15F79449E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694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Rejecting bad images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219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398E-87B6-4FCC-9590-755291E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7000" y="4724400"/>
            <a:ext cx="2133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8BD0641-F8A6-4CC7-BA41-3D86464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596133-4242-4BCE-827B-5CC310513510}"/>
              </a:ext>
            </a:extLst>
          </p:cNvPr>
          <p:cNvSpPr/>
          <p:nvPr/>
        </p:nvSpPr>
        <p:spPr>
          <a:xfrm>
            <a:off x="101826" y="1620624"/>
            <a:ext cx="5260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In some experiments, a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proportion </a:t>
            </a:r>
            <a:r>
              <a:rPr lang="en-GB" sz="1600" dirty="0">
                <a:latin typeface="+mj-lt"/>
              </a:rPr>
              <a:t>of images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bad</a:t>
            </a:r>
            <a:r>
              <a:rPr lang="en-GB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All images (good and bad) are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saved to disk </a:t>
            </a:r>
            <a:r>
              <a:rPr lang="en-GB" sz="1600" dirty="0">
                <a:latin typeface="+mj-lt"/>
              </a:rPr>
              <a:t>during the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8BBE46-DD2C-4BEB-B312-7A11E86D8B2C}"/>
              </a:ext>
            </a:extLst>
          </p:cNvPr>
          <p:cNvSpPr/>
          <p:nvPr/>
        </p:nvSpPr>
        <p:spPr>
          <a:xfrm>
            <a:off x="73086" y="3551872"/>
            <a:ext cx="5260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+mj-lt"/>
              </a:rPr>
              <a:t>European XFEL - up to </a:t>
            </a:r>
            <a:r>
              <a:rPr lang="de-D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3500</a:t>
            </a:r>
            <a:r>
              <a:rPr lang="de-DE" sz="1600" dirty="0">
                <a:latin typeface="+mj-lt"/>
              </a:rPr>
              <a:t> images </a:t>
            </a:r>
            <a:r>
              <a:rPr lang="de-D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 second </a:t>
            </a:r>
            <a:r>
              <a:rPr lang="de-DE" sz="1600" dirty="0">
                <a:latin typeface="+mj-lt"/>
              </a:rPr>
              <a:t>with current detectors</a:t>
            </a:r>
          </a:p>
          <a:p>
            <a:endParaRPr lang="de-DE" sz="1600" dirty="0">
              <a:latin typeface="+mj-lt"/>
            </a:endParaRPr>
          </a:p>
          <a:p>
            <a:r>
              <a:rPr lang="de-DE" sz="1600" dirty="0"/>
              <a:t>Future experiments - up to </a:t>
            </a:r>
            <a:r>
              <a:rPr lang="de-D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100.000</a:t>
            </a:r>
            <a:r>
              <a:rPr lang="de-DE" sz="1600" dirty="0"/>
              <a:t> images </a:t>
            </a:r>
            <a:r>
              <a:rPr lang="de-D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second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new</a:t>
            </a:r>
            <a:r>
              <a:rPr lang="de-DE" sz="1600" dirty="0"/>
              <a:t> </a:t>
            </a:r>
            <a:r>
              <a:rPr lang="de-DE" sz="1600" dirty="0" err="1"/>
              <a:t>detectors</a:t>
            </a:r>
            <a:endParaRPr lang="de-DE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B71C51-23D4-4264-B74F-652095FC8B6B}"/>
              </a:ext>
            </a:extLst>
          </p:cNvPr>
          <p:cNvSpPr/>
          <p:nvPr/>
        </p:nvSpPr>
        <p:spPr>
          <a:xfrm>
            <a:off x="480119" y="5372275"/>
            <a:ext cx="11231761" cy="785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+mj-lt"/>
              </a:rPr>
              <a:t>In serial crystallography, A typical value of the percentage of recorded images containing crystal diffraction, referred to as hit fraction, is about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5-10%</a:t>
            </a:r>
            <a:r>
              <a:rPr lang="en-US" sz="1600" dirty="0">
                <a:latin typeface="+mj-lt"/>
              </a:rPr>
              <a:t>, but hit fractions even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lower than 0.1% </a:t>
            </a:r>
            <a:r>
              <a:rPr lang="en-US" sz="1600" dirty="0">
                <a:latin typeface="+mj-lt"/>
              </a:rPr>
              <a:t>have been observed in some experiments.</a:t>
            </a:r>
          </a:p>
        </p:txBody>
      </p:sp>
      <p:pic>
        <p:nvPicPr>
          <p:cNvPr id="14" name="Serial crystallography - Decoding biomolecules at PSI">
            <a:hlinkClick r:id="" action="ppaction://media"/>
            <a:extLst>
              <a:ext uri="{FF2B5EF4-FFF2-40B4-BE49-F238E27FC236}">
                <a16:creationId xmlns:a16="http://schemas.microsoft.com/office/drawing/2014/main" id="{5CF1265E-B2E2-4941-BA11-F93F9B10B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399" y="1357383"/>
            <a:ext cx="6429249" cy="387670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F667E0-03D7-48AC-A471-A7E8BF3A3631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2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4509A5F-5C1E-40A4-A3CE-AD9134D58822}"/>
              </a:ext>
            </a:extLst>
          </p:cNvPr>
          <p:cNvSpPr txBox="1"/>
          <p:nvPr/>
        </p:nvSpPr>
        <p:spPr>
          <a:xfrm>
            <a:off x="74646" y="586330"/>
            <a:ext cx="10745754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Why Machine Learning?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67363-AB76-42EA-9BD4-FBC05A14DACB}"/>
              </a:ext>
            </a:extLst>
          </p:cNvPr>
          <p:cNvCxnSpPr/>
          <p:nvPr/>
        </p:nvCxnSpPr>
        <p:spPr>
          <a:xfrm>
            <a:off x="381000" y="1219200"/>
            <a:ext cx="112776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398E-87B6-4FCC-9590-755291E5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564A-28DE-4C64-BC05-BDFA9AB4D0F9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8" descr="The Helmholtz Association and Frontiers expand open access publishing  agreement – Science &amp;amp; research news | Fronti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6181017"/>
            <a:ext cx="2544961" cy="6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77000" y="4724400"/>
            <a:ext cx="2133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8BD0641-F8A6-4CC7-BA41-3D864647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3" y="621470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B83AB-82FE-4603-BB9A-2A9D9753C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10210800" cy="432511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800" dirty="0">
                <a:latin typeface="+mj-lt"/>
              </a:rPr>
              <a:t>Machine learning could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reject</a:t>
            </a:r>
            <a:r>
              <a:rPr lang="en-US" sz="1800" dirty="0">
                <a:latin typeface="+mj-lt"/>
              </a:rPr>
              <a:t> a reasonable proportion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bad images early in processing</a:t>
            </a:r>
            <a:r>
              <a:rPr lang="en-US" sz="1800" dirty="0">
                <a:latin typeface="+mj-lt"/>
              </a:rPr>
              <a:t>, to reduce the workload on later storage and processing</a:t>
            </a:r>
          </a:p>
          <a:p>
            <a:pPr>
              <a:lnSpc>
                <a:spcPct val="170000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1800" dirty="0">
                <a:latin typeface="+mj-lt"/>
              </a:rPr>
              <a:t>There are well-established non-machine-learning techniques (e.g. in Cheetah), but these often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require expert tuning of parameters</a:t>
            </a:r>
            <a:r>
              <a:rPr lang="en-US" sz="1800" dirty="0">
                <a:latin typeface="+mj-lt"/>
              </a:rPr>
              <a:t>; our goal is to develop a method that doesn't rely on tuning.</a:t>
            </a:r>
          </a:p>
          <a:p>
            <a:pPr marL="109728" indent="0">
              <a:lnSpc>
                <a:spcPct val="170000"/>
              </a:lnSpc>
              <a:buNone/>
            </a:pPr>
            <a:endParaRPr lang="en-US" sz="1800" dirty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1800" dirty="0">
                <a:latin typeface="+mj-lt"/>
              </a:rPr>
              <a:t>Where possible, we want to find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computationally cheap methods</a:t>
            </a:r>
            <a:r>
              <a:rPr lang="en-US" sz="1800" dirty="0">
                <a:latin typeface="+mj-lt"/>
              </a:rPr>
              <a:t> of inference.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901F05-E5D1-4574-B453-4773DA9FCAE1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893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74647" y="586330"/>
            <a:ext cx="107457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Machine</a:t>
            </a:r>
            <a:r>
              <a:rPr lang="de-DE" sz="2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Learning Challenge </a:t>
            </a:r>
            <a:endParaRPr sz="1867" b="1" dirty="0">
              <a:solidFill>
                <a:srgbClr val="BFBFB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00" name="Google Shape;200;p29"/>
          <p:cNvCxnSpPr/>
          <p:nvPr/>
        </p:nvCxnSpPr>
        <p:spPr>
          <a:xfrm>
            <a:off x="381000" y="1219200"/>
            <a:ext cx="112776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" name="Google Shape;201;p29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anchor="b" anchorCtr="0">
            <a:noAutofit/>
          </a:bodyPr>
          <a:lstStyle/>
          <a:p>
            <a:fld id="{00000000-1234-1234-1234-123412341234}" type="slidenum">
              <a:rPr lang="en" sz="1467"/>
              <a:pPr/>
              <a:t>7</a:t>
            </a:fld>
            <a:endParaRPr sz="1467"/>
          </a:p>
        </p:txBody>
      </p:sp>
      <p:pic>
        <p:nvPicPr>
          <p:cNvPr id="203" name="Google Shape;203;p29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53" y="62147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descr="The Helmholtz Association and Frontiers expand open access publishing  agreement – Science &amp;amp; research news | Fronti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1" y="6181018"/>
            <a:ext cx="2544961" cy="67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91" y="2429028"/>
            <a:ext cx="2690316" cy="2676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34" y="2429029"/>
            <a:ext cx="2680324" cy="2676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3603" y="5638800"/>
            <a:ext cx="687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diffraction pattern form different detectors and samples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96756" y="1295400"/>
            <a:ext cx="11155681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Our ideal goal of data reduction research is propose a pipeline to </a:t>
            </a:r>
            <a:r>
              <a:rPr lang="en-US" dirty="0">
                <a:solidFill>
                  <a:srgbClr val="FF0000"/>
                </a:solidFill>
              </a:rPr>
              <a:t>works on any type of diffraction pattern </a:t>
            </a:r>
            <a:r>
              <a:rPr lang="en-US" dirty="0"/>
              <a:t>recorded by </a:t>
            </a:r>
            <a:r>
              <a:rPr lang="en-US" dirty="0">
                <a:solidFill>
                  <a:srgbClr val="FF0000"/>
                </a:solidFill>
              </a:rPr>
              <a:t>any detector</a:t>
            </a:r>
            <a:r>
              <a:rPr lang="en-US" dirty="0"/>
              <a:t>.</a:t>
            </a:r>
          </a:p>
        </p:txBody>
      </p:sp>
      <p:pic>
        <p:nvPicPr>
          <p:cNvPr id="2050" name="Picture 2" descr="Illustrated Glossary of Organic Chemistry - Diffraction pattern | X ray  crystallography, Illustration, Patter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9029"/>
            <a:ext cx="2779798" cy="26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9A0286-117A-4E4E-B8C0-A6B884B2D4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1" t="5139" r="5856" b="10468"/>
          <a:stretch/>
        </p:blipFill>
        <p:spPr>
          <a:xfrm>
            <a:off x="9266039" y="2331137"/>
            <a:ext cx="2544961" cy="27970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AC1CC2-02AA-4305-B00E-ABDC17D1F71E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93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74647" y="586330"/>
            <a:ext cx="107457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Difference between ML and DL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00" name="Google Shape;200;p29"/>
          <p:cNvCxnSpPr/>
          <p:nvPr/>
        </p:nvCxnSpPr>
        <p:spPr>
          <a:xfrm>
            <a:off x="381000" y="1219200"/>
            <a:ext cx="112776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" name="Google Shape;201;p29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anchor="b" anchorCtr="0">
            <a:noAutofit/>
          </a:bodyPr>
          <a:lstStyle/>
          <a:p>
            <a:fld id="{00000000-1234-1234-1234-123412341234}" type="slidenum">
              <a:rPr lang="en" sz="1467"/>
              <a:pPr/>
              <a:t>8</a:t>
            </a:fld>
            <a:endParaRPr sz="1467"/>
          </a:p>
        </p:txBody>
      </p:sp>
      <p:pic>
        <p:nvPicPr>
          <p:cNvPr id="203" name="Google Shape;203;p29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53" y="62147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descr="The Helmholtz Association and Frontiers expand open access publishing  agreement – Science &amp;amp; research news | Fronti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1" y="6181018"/>
            <a:ext cx="2544961" cy="67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A.I. technical - Machine Learning vs. Deep Learning">
            <a:extLst>
              <a:ext uri="{FF2B5EF4-FFF2-40B4-BE49-F238E27FC236}">
                <a16:creationId xmlns:a16="http://schemas.microsoft.com/office/drawing/2014/main" id="{71876A7A-2A6C-4EA3-865D-884A352D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852693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B1F6EF-0CF1-48D9-BFAA-8E542960F495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5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74647" y="586330"/>
            <a:ext cx="107457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Proposed</a:t>
            </a:r>
            <a:r>
              <a:rPr lang="de-DE" sz="2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de-DE" sz="2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method</a:t>
            </a:r>
            <a:r>
              <a:rPr lang="de-DE" sz="2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- </a:t>
            </a:r>
            <a:r>
              <a:rPr lang="de-DE" sz="2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pipeline</a:t>
            </a:r>
            <a:endParaRPr sz="1867" b="1" dirty="0">
              <a:solidFill>
                <a:srgbClr val="BFBFB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00" name="Google Shape;200;p29"/>
          <p:cNvCxnSpPr/>
          <p:nvPr/>
        </p:nvCxnSpPr>
        <p:spPr>
          <a:xfrm>
            <a:off x="381000" y="1219200"/>
            <a:ext cx="112776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" name="Google Shape;201;p29"/>
          <p:cNvSpPr txBox="1">
            <a:spLocks noGrp="1"/>
          </p:cNvSpPr>
          <p:nvPr>
            <p:ph type="sldNum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anchor="b" anchorCtr="0">
            <a:noAutofit/>
          </a:bodyPr>
          <a:lstStyle/>
          <a:p>
            <a:fld id="{00000000-1234-1234-1234-123412341234}" type="slidenum">
              <a:rPr lang="en" sz="1467"/>
              <a:pPr/>
              <a:t>9</a:t>
            </a:fld>
            <a:endParaRPr sz="1467"/>
          </a:p>
        </p:txBody>
      </p:sp>
      <p:pic>
        <p:nvPicPr>
          <p:cNvPr id="203" name="Google Shape;203;p29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53" y="621470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descr="The Helmholtz Association and Frontiers expand open access publishing  agreement – Science &amp;amp; research news | Fronti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001" y="6181018"/>
            <a:ext cx="2544961" cy="67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E650AE-0256-44FB-9604-0F0E37E33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460282"/>
            <a:ext cx="8212667" cy="4559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68C039-6472-4167-989B-F4838FB75E4C}"/>
              </a:ext>
            </a:extLst>
          </p:cNvPr>
          <p:cNvSpPr/>
          <p:nvPr/>
        </p:nvSpPr>
        <p:spPr>
          <a:xfrm>
            <a:off x="3657600" y="2139523"/>
            <a:ext cx="2819400" cy="113497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53C49-6FD2-4FCD-9B3B-270003082A02}"/>
              </a:ext>
            </a:extLst>
          </p:cNvPr>
          <p:cNvSpPr txBox="1"/>
          <p:nvPr/>
        </p:nvSpPr>
        <p:spPr>
          <a:xfrm>
            <a:off x="4115971" y="3258686"/>
            <a:ext cx="2021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Computing feature vectors</a:t>
            </a:r>
            <a:endParaRPr lang="de-DE" sz="12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140FDC-AD71-42B0-89D5-94E576D3F25B}"/>
              </a:ext>
            </a:extLst>
          </p:cNvPr>
          <p:cNvSpPr/>
          <p:nvPr/>
        </p:nvSpPr>
        <p:spPr>
          <a:xfrm>
            <a:off x="3657600" y="4756991"/>
            <a:ext cx="2819400" cy="10342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E0A05-691F-489D-B77C-0A643B99A624}"/>
              </a:ext>
            </a:extLst>
          </p:cNvPr>
          <p:cNvSpPr txBox="1"/>
          <p:nvPr/>
        </p:nvSpPr>
        <p:spPr>
          <a:xfrm>
            <a:off x="3962400" y="5819001"/>
            <a:ext cx="2021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Computing feature vectors</a:t>
            </a:r>
            <a:endParaRPr lang="de-DE" sz="1200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8148FE-88EC-4C89-95B1-004DF657AB24}"/>
              </a:ext>
            </a:extLst>
          </p:cNvPr>
          <p:cNvSpPr/>
          <p:nvPr/>
        </p:nvSpPr>
        <p:spPr>
          <a:xfrm>
            <a:off x="74646" y="14077"/>
            <a:ext cx="10854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Machine learning for bad image rejection in serial crystallography       •        Vahid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Rahmani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•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    01.06.2023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483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1646</Words>
  <Application>Microsoft Office PowerPoint</Application>
  <PresentationFormat>Widescreen</PresentationFormat>
  <Paragraphs>291</Paragraphs>
  <Slides>31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Arial Rounded</vt:lpstr>
      <vt:lpstr>Arial Rounded MT Bold</vt:lpstr>
      <vt:lpstr>Bahnschrift</vt:lpstr>
      <vt:lpstr>Calibri</vt:lpstr>
      <vt:lpstr>Cambria Math</vt:lpstr>
      <vt:lpstr>Candara</vt:lpstr>
      <vt:lpstr>Georgia</vt:lpstr>
      <vt:lpstr>Times New Roman</vt:lpstr>
      <vt:lpstr>Trebuchet MS</vt:lpstr>
      <vt:lpstr>Trebuchet MS (Headings)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Rahmani, Vahid</cp:lastModifiedBy>
  <cp:revision>684</cp:revision>
  <dcterms:created xsi:type="dcterms:W3CDTF">2017-07-07T16:22:34Z</dcterms:created>
  <dcterms:modified xsi:type="dcterms:W3CDTF">2023-06-01T06:54:32Z</dcterms:modified>
</cp:coreProperties>
</file>