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  <p:sldMasterId id="2147483662" r:id="rId3"/>
    <p:sldMasterId id="2147483676" r:id="rId4"/>
    <p:sldMasterId id="2147483668" r:id="rId5"/>
    <p:sldMasterId id="2147483682" r:id="rId6"/>
    <p:sldMasterId id="2147483679" r:id="rId7"/>
    <p:sldMasterId id="2147483685" r:id="rId8"/>
    <p:sldMasterId id="2147483688" r:id="rId9"/>
  </p:sldMasterIdLst>
  <p:notesMasterIdLst>
    <p:notesMasterId r:id="rId26"/>
  </p:notesMasterIdLst>
  <p:sldIdLst>
    <p:sldId id="344" r:id="rId10"/>
    <p:sldId id="598" r:id="rId11"/>
    <p:sldId id="761" r:id="rId12"/>
    <p:sldId id="595" r:id="rId13"/>
    <p:sldId id="762" r:id="rId14"/>
    <p:sldId id="764" r:id="rId15"/>
    <p:sldId id="691" r:id="rId16"/>
    <p:sldId id="753" r:id="rId17"/>
    <p:sldId id="754" r:id="rId18"/>
    <p:sldId id="755" r:id="rId19"/>
    <p:sldId id="759" r:id="rId20"/>
    <p:sldId id="727" r:id="rId21"/>
    <p:sldId id="757" r:id="rId22"/>
    <p:sldId id="760" r:id="rId23"/>
    <p:sldId id="641" r:id="rId24"/>
    <p:sldId id="601" r:id="rId2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05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egler, Tim (FWKT) - 103718" initials="ZT(-1" lastIdx="1" clrIdx="0">
    <p:extLst>
      <p:ext uri="{19B8F6BF-5375-455C-9EA6-DF929625EA0E}">
        <p15:presenceInfo xmlns:p15="http://schemas.microsoft.com/office/powerpoint/2012/main" userId="S-1-5-21-1708537768-1993962763-2147125875-25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5A"/>
    <a:srgbClr val="005AA0"/>
    <a:srgbClr val="8CB423"/>
    <a:srgbClr val="F0781E"/>
    <a:srgbClr val="D23264"/>
    <a:srgbClr val="FFD228"/>
    <a:srgbClr val="739BCB"/>
    <a:srgbClr val="0A2D6E"/>
    <a:srgbClr val="50C8AA"/>
    <a:srgbClr val="326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8" autoAdjust="0"/>
    <p:restoredTop sz="90252" autoAdjust="0"/>
  </p:normalViewPr>
  <p:slideViewPr>
    <p:cSldViewPr snapToObjects="1" showGuides="1">
      <p:cViewPr varScale="1">
        <p:scale>
          <a:sx n="110" d="100"/>
          <a:sy n="110" d="100"/>
        </p:scale>
        <p:origin x="518" y="62"/>
      </p:cViewPr>
      <p:guideLst>
        <p:guide orient="horz" pos="2981"/>
        <p:guide orient="horz" pos="855"/>
        <p:guide orient="horz" pos="826"/>
        <p:guide orient="horz" pos="1824"/>
        <p:guide orient="horz" pos="305"/>
        <p:guide orient="horz" pos="554"/>
        <p:guide pos="226"/>
        <p:guide pos="5534"/>
        <p:guide pos="2812"/>
        <p:guide pos="2948"/>
        <p:guide pos="1435"/>
        <p:guide pos="4332"/>
        <p:guide pos="4173"/>
        <p:guide pos="15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48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8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29-Jan-2020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MML Facility Topic  FIELDS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29-Jan-2020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MML Facility Topic  FIELDS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C2EB-AC18-4292-AF1A-75F520D6393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0364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50145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10"/>
          <p:cNvSpPr>
            <a:spLocks noGrp="1"/>
          </p:cNvSpPr>
          <p:nvPr>
            <p:ph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89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43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0570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6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94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44662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44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0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1"/>
            <a:ext cx="9149930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191489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2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358775" y="66353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78" y="4927768"/>
            <a:ext cx="756084" cy="1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9" t="487" r="31351" b="7965"/>
          <a:stretch/>
        </p:blipFill>
        <p:spPr>
          <a:xfrm rot="16200000">
            <a:off x="2494076" y="-1512343"/>
            <a:ext cx="4161765" cy="91499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www.hzdr.de</a:t>
            </a: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-15042" y="1059581"/>
            <a:ext cx="9164960" cy="4083919"/>
          </a:xfrm>
          <a:prstGeom prst="rect">
            <a:avLst/>
          </a:prstGeom>
          <a:solidFill>
            <a:srgbClr val="00589C">
              <a:alpha val="70000"/>
            </a:srgbClr>
          </a:solidFill>
          <a:ln>
            <a:noFill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2" y="-16563"/>
            <a:ext cx="9164960" cy="5160063"/>
          </a:xfrm>
          <a:prstGeom prst="rect">
            <a:avLst/>
          </a:prstGeom>
        </p:spPr>
      </p:pic>
      <p:pic>
        <p:nvPicPr>
          <p:cNvPr id="1026" name="Picture 2" descr="HZDR Signet of the Helmholtz-Zentrum Dresden-Rossendor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4952236"/>
            <a:ext cx="785664" cy="1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240DD4A7-952E-4F2E-B432-C376C9FABE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75956" y="4957373"/>
            <a:ext cx="2664296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eaLnBrk="0" hangingPunct="0">
              <a:defRPr/>
            </a:pPr>
            <a:r>
              <a:rPr lang="de-DE" sz="900" dirty="0">
                <a:solidFill>
                  <a:srgbClr val="005AA0"/>
                </a:solidFill>
                <a:latin typeface="Arial" charset="0"/>
              </a:rPr>
              <a:t>Tim Ziegler  I  t.ziegler@hzdr.de  I  www.hzdr.de</a:t>
            </a:r>
            <a:endParaRPr lang="de-DE" sz="2400" dirty="0">
              <a:solidFill>
                <a:srgbClr val="005AA0"/>
              </a:solidFill>
              <a:latin typeface="Times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1C86288B-1ED9-4298-B44D-47D80AD8C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83001" y="4877787"/>
            <a:ext cx="2520950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1400" b="1" dirty="0">
                <a:solidFill>
                  <a:srgbClr val="005AA0"/>
                </a:solidFill>
                <a:latin typeface="Arial" charset="0"/>
              </a:rPr>
              <a:t>9th MT Meeting</a:t>
            </a:r>
          </a:p>
        </p:txBody>
      </p:sp>
    </p:spTree>
    <p:extLst>
      <p:ext uri="{BB962C8B-B14F-4D97-AF65-F5344CB8AC3E}">
        <p14:creationId xmlns:p14="http://schemas.microsoft.com/office/powerpoint/2010/main" val="32751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" y="12438"/>
            <a:ext cx="9149928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7190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cxnSp>
        <p:nvCxnSpPr>
          <p:cNvPr id="5" name="Gerade Verbindung 4"/>
          <p:cNvCxnSpPr/>
          <p:nvPr userDrawn="1"/>
        </p:nvCxnSpPr>
        <p:spPr>
          <a:xfrm>
            <a:off x="358775" y="66353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78" y="4941194"/>
            <a:ext cx="756084" cy="137986"/>
          </a:xfrm>
          <a:prstGeom prst="rect">
            <a:avLst/>
          </a:prstGeom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959F2763-5071-48D9-92AE-0B3FCF769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75956" y="4957373"/>
            <a:ext cx="2664296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eaLnBrk="0" hangingPunct="0">
              <a:defRPr/>
            </a:pPr>
            <a:r>
              <a:rPr lang="de-DE" sz="900" dirty="0">
                <a:solidFill>
                  <a:schemeClr val="bg1"/>
                </a:solidFill>
                <a:latin typeface="Arial" charset="0"/>
              </a:rPr>
              <a:t>Tim Ziegler  I  t.ziegler@hzdr.de  I  www.hzdr.de</a:t>
            </a:r>
            <a:endParaRPr lang="de-DE" sz="24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7" name="Textfeld 16">
            <a:extLst>
              <a:ext uri="{FF2B5EF4-FFF2-40B4-BE49-F238E27FC236}">
                <a16:creationId xmlns:a16="http://schemas.microsoft.com/office/drawing/2014/main" id="{73F92304-D74C-4F98-BB69-8F1FC9C275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" y="4964086"/>
            <a:ext cx="971550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900" dirty="0">
                <a:solidFill>
                  <a:schemeClr val="bg1"/>
                </a:solidFill>
                <a:latin typeface="Arial" charset="0"/>
              </a:rPr>
              <a:t>Page </a:t>
            </a:r>
            <a:fld id="{244B8412-7387-4693-BE13-63A77586A54E}" type="slidenum">
              <a:rPr lang="de-DE" sz="900">
                <a:solidFill>
                  <a:schemeClr val="bg1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C383DD9-6240-4E75-AEFF-82D48FD1B7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508" y="4964086"/>
            <a:ext cx="2520950" cy="23301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900" dirty="0">
                <a:solidFill>
                  <a:schemeClr val="bg1"/>
                </a:solidFill>
                <a:latin typeface="Arial" charset="0"/>
              </a:rPr>
              <a:t>9th MT Meeting</a:t>
            </a:r>
          </a:p>
        </p:txBody>
      </p:sp>
    </p:spTree>
    <p:extLst>
      <p:ext uri="{BB962C8B-B14F-4D97-AF65-F5344CB8AC3E}">
        <p14:creationId xmlns:p14="http://schemas.microsoft.com/office/powerpoint/2010/main" val="27046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" y="4872039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29-Jan-2020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MML Facility Topic  FIELDS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6306" y="4733924"/>
            <a:ext cx="1273854" cy="304733"/>
          </a:xfrm>
          <a:custGeom>
            <a:avLst/>
            <a:gdLst>
              <a:gd name="connsiteX0" fmla="*/ 6306 w 1273854"/>
              <a:gd name="connsiteY0" fmla="*/ 0 h 510802"/>
              <a:gd name="connsiteX1" fmla="*/ 1040524 w 1273854"/>
              <a:gd name="connsiteY1" fmla="*/ 6306 h 510802"/>
              <a:gd name="connsiteX2" fmla="*/ 1273854 w 1273854"/>
              <a:gd name="connsiteY2" fmla="*/ 504496 h 510802"/>
              <a:gd name="connsiteX3" fmla="*/ 0 w 1273854"/>
              <a:gd name="connsiteY3" fmla="*/ 510802 h 510802"/>
              <a:gd name="connsiteX4" fmla="*/ 6306 w 1273854"/>
              <a:gd name="connsiteY4" fmla="*/ 0 h 510802"/>
              <a:gd name="connsiteX0" fmla="*/ 6306 w 1273854"/>
              <a:gd name="connsiteY0" fmla="*/ 0 h 510802"/>
              <a:gd name="connsiteX1" fmla="*/ 937654 w 1273854"/>
              <a:gd name="connsiteY1" fmla="*/ 9094 h 510802"/>
              <a:gd name="connsiteX2" fmla="*/ 1273854 w 1273854"/>
              <a:gd name="connsiteY2" fmla="*/ 504496 h 510802"/>
              <a:gd name="connsiteX3" fmla="*/ 0 w 1273854"/>
              <a:gd name="connsiteY3" fmla="*/ 510802 h 510802"/>
              <a:gd name="connsiteX4" fmla="*/ 6306 w 1273854"/>
              <a:gd name="connsiteY4" fmla="*/ 0 h 510802"/>
              <a:gd name="connsiteX0" fmla="*/ 4401 w 1273854"/>
              <a:gd name="connsiteY0" fmla="*/ 4848 h 501708"/>
              <a:gd name="connsiteX1" fmla="*/ 937654 w 1273854"/>
              <a:gd name="connsiteY1" fmla="*/ 0 h 501708"/>
              <a:gd name="connsiteX2" fmla="*/ 1273854 w 1273854"/>
              <a:gd name="connsiteY2" fmla="*/ 495402 h 501708"/>
              <a:gd name="connsiteX3" fmla="*/ 0 w 1273854"/>
              <a:gd name="connsiteY3" fmla="*/ 501708 h 501708"/>
              <a:gd name="connsiteX4" fmla="*/ 4401 w 1273854"/>
              <a:gd name="connsiteY4" fmla="*/ 4848 h 501708"/>
              <a:gd name="connsiteX0" fmla="*/ 4401 w 1273854"/>
              <a:gd name="connsiteY0" fmla="*/ 0 h 508014"/>
              <a:gd name="connsiteX1" fmla="*/ 937654 w 1273854"/>
              <a:gd name="connsiteY1" fmla="*/ 6306 h 508014"/>
              <a:gd name="connsiteX2" fmla="*/ 1273854 w 1273854"/>
              <a:gd name="connsiteY2" fmla="*/ 501708 h 508014"/>
              <a:gd name="connsiteX3" fmla="*/ 0 w 1273854"/>
              <a:gd name="connsiteY3" fmla="*/ 508014 h 508014"/>
              <a:gd name="connsiteX4" fmla="*/ 4401 w 1273854"/>
              <a:gd name="connsiteY4" fmla="*/ 0 h 508014"/>
              <a:gd name="connsiteX0" fmla="*/ 4401 w 1273854"/>
              <a:gd name="connsiteY0" fmla="*/ 7636 h 501708"/>
              <a:gd name="connsiteX1" fmla="*/ 937654 w 1273854"/>
              <a:gd name="connsiteY1" fmla="*/ 0 h 501708"/>
              <a:gd name="connsiteX2" fmla="*/ 1273854 w 1273854"/>
              <a:gd name="connsiteY2" fmla="*/ 495402 h 501708"/>
              <a:gd name="connsiteX3" fmla="*/ 0 w 1273854"/>
              <a:gd name="connsiteY3" fmla="*/ 501708 h 501708"/>
              <a:gd name="connsiteX4" fmla="*/ 4401 w 1273854"/>
              <a:gd name="connsiteY4" fmla="*/ 7636 h 501708"/>
              <a:gd name="connsiteX0" fmla="*/ 2496 w 1273854"/>
              <a:gd name="connsiteY0" fmla="*/ 0 h 505225"/>
              <a:gd name="connsiteX1" fmla="*/ 937654 w 1273854"/>
              <a:gd name="connsiteY1" fmla="*/ 3517 h 505225"/>
              <a:gd name="connsiteX2" fmla="*/ 1273854 w 1273854"/>
              <a:gd name="connsiteY2" fmla="*/ 498919 h 505225"/>
              <a:gd name="connsiteX3" fmla="*/ 0 w 1273854"/>
              <a:gd name="connsiteY3" fmla="*/ 505225 h 505225"/>
              <a:gd name="connsiteX4" fmla="*/ 2496 w 1273854"/>
              <a:gd name="connsiteY4" fmla="*/ 0 h 505225"/>
              <a:gd name="connsiteX0" fmla="*/ 2496 w 1273854"/>
              <a:gd name="connsiteY0" fmla="*/ 0 h 505225"/>
              <a:gd name="connsiteX1" fmla="*/ 979564 w 1273854"/>
              <a:gd name="connsiteY1" fmla="*/ 3516 h 505225"/>
              <a:gd name="connsiteX2" fmla="*/ 1273854 w 1273854"/>
              <a:gd name="connsiteY2" fmla="*/ 498919 h 505225"/>
              <a:gd name="connsiteX3" fmla="*/ 0 w 1273854"/>
              <a:gd name="connsiteY3" fmla="*/ 505225 h 505225"/>
              <a:gd name="connsiteX4" fmla="*/ 2496 w 1273854"/>
              <a:gd name="connsiteY4" fmla="*/ 0 h 5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854" h="505225">
                <a:moveTo>
                  <a:pt x="2496" y="0"/>
                </a:moveTo>
                <a:lnTo>
                  <a:pt x="979564" y="3516"/>
                </a:lnTo>
                <a:lnTo>
                  <a:pt x="1273854" y="498919"/>
                </a:lnTo>
                <a:lnTo>
                  <a:pt x="0" y="505225"/>
                </a:lnTo>
                <a:lnTo>
                  <a:pt x="2496" y="0"/>
                </a:lnTo>
                <a:close/>
              </a:path>
            </a:pathLst>
          </a:custGeom>
          <a:solidFill>
            <a:srgbClr val="00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93535" y="4976905"/>
            <a:ext cx="13837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cs typeface="Arial"/>
              </a:rPr>
              <a:t>A. Jankowiak, J. Osterhoff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861830" y="4981186"/>
            <a:ext cx="26645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cs typeface="Arial"/>
              </a:rPr>
              <a:t>Status ARD, 6</a:t>
            </a:r>
            <a:r>
              <a:rPr lang="en-US" sz="800" baseline="30000" dirty="0">
                <a:solidFill>
                  <a:srgbClr val="FFFFFF"/>
                </a:solidFill>
                <a:cs typeface="Arial"/>
              </a:rPr>
              <a:t>th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 MT Days, Online Meeting, 17.06.2020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1" y="4803998"/>
            <a:ext cx="602297" cy="2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 userDrawn="1"/>
        </p:nvSpPr>
        <p:spPr>
          <a:xfrm>
            <a:off x="8688978" y="4888471"/>
            <a:ext cx="442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C172518-173E-4150-ADC7-9A676108EB8A}" type="slidenum">
              <a:rPr lang="en-GB" sz="1000" smtClean="0">
                <a:solidFill>
                  <a:prstClr val="white"/>
                </a:solidFill>
              </a:rPr>
              <a:pPr/>
              <a:t>‹#›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7"/>
          <p:cNvSpPr txBox="1"/>
          <p:nvPr/>
        </p:nvSpPr>
        <p:spPr>
          <a:xfrm>
            <a:off x="1019611" y="34740"/>
            <a:ext cx="7104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589E"/>
                </a:solidFill>
                <a:cs typeface="Arial" pitchFamily="34" charset="0"/>
              </a:rPr>
              <a:t>Cascaded laser proton acceleration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589E"/>
                </a:solidFill>
                <a:cs typeface="Arial" pitchFamily="34" charset="0"/>
              </a:rPr>
              <a:t>well beyond 100 MeV energy</a:t>
            </a:r>
          </a:p>
        </p:txBody>
      </p:sp>
      <p:sp>
        <p:nvSpPr>
          <p:cNvPr id="17" name="Textfeld 8">
            <a:extLst>
              <a:ext uri="{FF2B5EF4-FFF2-40B4-BE49-F238E27FC236}">
                <a16:creationId xmlns:a16="http://schemas.microsoft.com/office/drawing/2014/main" id="{FF6D7B3A-9148-4C56-93A7-873D12364989}"/>
              </a:ext>
            </a:extLst>
          </p:cNvPr>
          <p:cNvSpPr txBox="1"/>
          <p:nvPr/>
        </p:nvSpPr>
        <p:spPr>
          <a:xfrm>
            <a:off x="508" y="1364621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>
                <a:solidFill>
                  <a:schemeClr val="bg1"/>
                </a:solidFill>
                <a:latin typeface="+mj-lt"/>
              </a:rPr>
              <a:t>Tim Ziegler</a:t>
            </a:r>
            <a:r>
              <a:rPr lang="de-DE" sz="2400" b="1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b="1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endParaRPr lang="de-DE" sz="7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S. Assenbaum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C. Bernert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F.-E. Brack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T. E. Cowan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N. Dover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3,4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M. Garten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L. Gaus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I. Goethel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H. Kiriyama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3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T. Kluge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S. Kraft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F. Kroll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J. Metzkes-Ng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M. Nishuichi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3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M. Reimold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M. Rehwald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H.-P. Schlenvoigt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M. E. P. Umlandt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M. Vescovi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, U. Schramm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1,2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 &amp; K. Zeil</a:t>
            </a:r>
            <a:r>
              <a:rPr lang="de-DE" sz="1400" baseline="30000" dirty="0">
                <a:solidFill>
                  <a:schemeClr val="bg1"/>
                </a:solidFill>
                <a:latin typeface="+mj-lt"/>
              </a:rPr>
              <a:t>1</a:t>
            </a:r>
          </a:p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4FB7C95E-4781-4921-AD5B-7DEC0264E3E1}"/>
              </a:ext>
            </a:extLst>
          </p:cNvPr>
          <p:cNvSpPr txBox="1"/>
          <p:nvPr/>
        </p:nvSpPr>
        <p:spPr>
          <a:xfrm>
            <a:off x="-508" y="2660888"/>
            <a:ext cx="914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de-DE" sz="1200" i="1" dirty="0">
                <a:solidFill>
                  <a:schemeClr val="bg1"/>
                </a:solidFill>
                <a:latin typeface="+mn-lt"/>
              </a:rPr>
              <a:t>Helmholtz-Zentrum Dresden-Rossendorf, Dresden, Germany</a:t>
            </a:r>
          </a:p>
          <a:p>
            <a:pPr marL="342900" indent="-342900" algn="ctr">
              <a:buAutoNum type="arabicParenR"/>
            </a:pPr>
            <a:r>
              <a:rPr lang="de-DE" sz="1200" i="1" dirty="0">
                <a:solidFill>
                  <a:schemeClr val="bg1"/>
                </a:solidFill>
                <a:latin typeface="+mn-lt"/>
              </a:rPr>
              <a:t>Technische Universität Dresden, Dresden Germany</a:t>
            </a:r>
          </a:p>
          <a:p>
            <a:pPr marL="342900" indent="-342900" algn="ctr">
              <a:buAutoNum type="arabicParenR"/>
            </a:pPr>
            <a:r>
              <a:rPr lang="de-DE" sz="1200" i="1" dirty="0">
                <a:solidFill>
                  <a:schemeClr val="bg1"/>
                </a:solidFill>
                <a:latin typeface="+mn-lt"/>
              </a:rPr>
              <a:t>Kansai Photon Science Institute, National Institutes for Quantum and Radiological Science &amp; Technology, Kyoto, Japan</a:t>
            </a:r>
          </a:p>
          <a:p>
            <a:pPr marL="342900" indent="-342900" algn="ctr">
              <a:buAutoNum type="arabicParenR"/>
            </a:pPr>
            <a:r>
              <a:rPr lang="en-US" sz="1200" i="1" dirty="0">
                <a:solidFill>
                  <a:schemeClr val="bg1"/>
                </a:solidFill>
                <a:latin typeface="+mn-lt"/>
              </a:rPr>
              <a:t>John Adams Institute for Accelerator Science, Imperial College London, London, United Kingdom</a:t>
            </a:r>
            <a:endParaRPr lang="de-DE" sz="1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97F4711-AFFB-4539-A711-01BB31AE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4" y="3651166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9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th Annual Helmholtz Matter and Technologies Meeting 2023</a:t>
            </a:r>
          </a:p>
        </p:txBody>
      </p:sp>
      <p:pic>
        <p:nvPicPr>
          <p:cNvPr id="2" name="図 4">
            <a:extLst>
              <a:ext uri="{FF2B5EF4-FFF2-40B4-BE49-F238E27FC236}">
                <a16:creationId xmlns:a16="http://schemas.microsoft.com/office/drawing/2014/main" id="{2C289250-F489-BBF6-B94A-F8D80B9E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49" y="4336353"/>
            <a:ext cx="704441" cy="360386"/>
          </a:xfrm>
          <a:prstGeom prst="rect">
            <a:avLst/>
          </a:prstGeom>
          <a:noFill/>
        </p:spPr>
      </p:pic>
      <p:pic>
        <p:nvPicPr>
          <p:cNvPr id="3" name="Bild 4" descr="DDC_Sticker_groß_Schatten_RGB.png">
            <a:extLst>
              <a:ext uri="{FF2B5EF4-FFF2-40B4-BE49-F238E27FC236}">
                <a16:creationId xmlns:a16="http://schemas.microsoft.com/office/drawing/2014/main" id="{AD522CBD-6F57-9422-4691-615CA8AAF2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218" y="4301103"/>
            <a:ext cx="398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905FC-18FC-3BAB-AFAD-5B1C12145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34" y="4336526"/>
            <a:ext cx="360040" cy="36004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C8F3F8-C347-6B35-2FE5-D42A2A3642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6" y="4336526"/>
            <a:ext cx="880758" cy="36004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EBAE6FAA-4586-809E-8922-96FF8B69E7E7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437988" y="4336526"/>
            <a:ext cx="1706520" cy="5393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42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3B0999-7F9E-5E9D-6028-E17373920E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9270" r="9356" b="9357"/>
          <a:stretch/>
        </p:blipFill>
        <p:spPr>
          <a:xfrm>
            <a:off x="753068" y="762701"/>
            <a:ext cx="1884011" cy="190800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F97412-B87B-401E-24FA-5B31C973186C}"/>
              </a:ext>
            </a:extLst>
          </p:cNvPr>
          <p:cNvSpPr/>
          <p:nvPr/>
        </p:nvSpPr>
        <p:spPr>
          <a:xfrm>
            <a:off x="476838" y="762700"/>
            <a:ext cx="2308837" cy="2021773"/>
          </a:xfrm>
          <a:custGeom>
            <a:avLst/>
            <a:gdLst>
              <a:gd name="connsiteX0" fmla="*/ 719572 w 2231740"/>
              <a:gd name="connsiteY0" fmla="*/ 1184219 h 2444359"/>
              <a:gd name="connsiteX1" fmla="*/ 719572 w 2231740"/>
              <a:gd name="connsiteY1" fmla="*/ 2174223 h 2444359"/>
              <a:gd name="connsiteX2" fmla="*/ 1943708 w 2231740"/>
              <a:gd name="connsiteY2" fmla="*/ 2174223 h 2444359"/>
              <a:gd name="connsiteX3" fmla="*/ 1943708 w 2231740"/>
              <a:gd name="connsiteY3" fmla="*/ 1184219 h 2444359"/>
              <a:gd name="connsiteX4" fmla="*/ 0 w 2231740"/>
              <a:gd name="connsiteY4" fmla="*/ 0 h 2444359"/>
              <a:gd name="connsiteX5" fmla="*/ 2231740 w 2231740"/>
              <a:gd name="connsiteY5" fmla="*/ 0 h 2444359"/>
              <a:gd name="connsiteX6" fmla="*/ 2231740 w 2231740"/>
              <a:gd name="connsiteY6" fmla="*/ 2444359 h 2444359"/>
              <a:gd name="connsiteX7" fmla="*/ 0 w 2231740"/>
              <a:gd name="connsiteY7" fmla="*/ 2444359 h 244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740" h="2444359">
                <a:moveTo>
                  <a:pt x="719572" y="1184219"/>
                </a:moveTo>
                <a:lnTo>
                  <a:pt x="719572" y="2174223"/>
                </a:lnTo>
                <a:lnTo>
                  <a:pt x="1943708" y="2174223"/>
                </a:lnTo>
                <a:lnTo>
                  <a:pt x="1943708" y="1184219"/>
                </a:lnTo>
                <a:close/>
                <a:moveTo>
                  <a:pt x="0" y="0"/>
                </a:moveTo>
                <a:lnTo>
                  <a:pt x="2231740" y="0"/>
                </a:lnTo>
                <a:lnTo>
                  <a:pt x="2231740" y="2444359"/>
                </a:lnTo>
                <a:lnTo>
                  <a:pt x="0" y="2444359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6" name="Rechteck 1">
            <a:extLst>
              <a:ext uri="{FF2B5EF4-FFF2-40B4-BE49-F238E27FC236}">
                <a16:creationId xmlns:a16="http://schemas.microsoft.com/office/drawing/2014/main" id="{C0F93F89-42D3-CADA-957F-D89AE6F9298E}"/>
              </a:ext>
            </a:extLst>
          </p:cNvPr>
          <p:cNvSpPr/>
          <p:nvPr/>
        </p:nvSpPr>
        <p:spPr>
          <a:xfrm>
            <a:off x="359532" y="159482"/>
            <a:ext cx="8084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cs typeface="Arial" pitchFamily="34" charset="0"/>
              </a:rPr>
              <a:t>Highest energies in 15° direction / correlation to transmitted light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8B8E18-A788-3582-FF94-C94A3DBB0BFB}"/>
              </a:ext>
            </a:extLst>
          </p:cNvPr>
          <p:cNvSpPr txBox="1"/>
          <p:nvPr/>
        </p:nvSpPr>
        <p:spPr>
          <a:xfrm>
            <a:off x="287899" y="3559266"/>
            <a:ext cx="3769342" cy="1345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trans. light suited to identify optimal performance regime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correlation: trans. light - laser-target conditions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7950D9-4A08-760F-F13D-70EEFE8B724A}"/>
              </a:ext>
            </a:extLst>
          </p:cNvPr>
          <p:cNvSpPr txBox="1"/>
          <p:nvPr/>
        </p:nvSpPr>
        <p:spPr>
          <a:xfrm>
            <a:off x="291659" y="2906456"/>
            <a:ext cx="3661330" cy="6987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high shot-to-shot fluctuations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proton energies &gt;100MeV at </a:t>
            </a:r>
            <a:r>
              <a:rPr lang="en-US" sz="1400" b="1" dirty="0">
                <a:solidFill>
                  <a:srgbClr val="005AA0"/>
                </a:solidFill>
                <a:latin typeface="Arial" pitchFamily="34" charset="0"/>
                <a:cs typeface="Arial" pitchFamily="34" charset="0"/>
              </a:rPr>
              <a:t>15° </a:t>
            </a: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&amp; </a:t>
            </a:r>
            <a:r>
              <a:rPr lang="en-US" sz="1400" b="1" dirty="0">
                <a:solidFill>
                  <a:srgbClr val="005AA0"/>
                </a:solidFill>
                <a:latin typeface="Arial" pitchFamily="34" charset="0"/>
                <a:cs typeface="Arial" pitchFamily="34" charset="0"/>
              </a:rPr>
              <a:t>31°</a:t>
            </a:r>
            <a:endParaRPr lang="en-US" sz="1400" b="1" dirty="0">
              <a:solidFill>
                <a:srgbClr val="005AA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3" name="Picture 12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C1A9E0E-E8F5-809C-71D6-2B3A66868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88" y="723451"/>
            <a:ext cx="2293677" cy="155880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0D56446-8BC6-9BF0-233D-36A076B2E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7" y="1980356"/>
            <a:ext cx="2293677" cy="15588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49020E45-005D-4E88-5EC4-97654373E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89" y="3234204"/>
            <a:ext cx="2293677" cy="155880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FFC4C84-4949-E2B9-402C-0CDF42AE9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91" y="721837"/>
            <a:ext cx="2308837" cy="1558800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AB5C161B-DFA7-46BB-6C26-C63CB4C59E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4" y="1980356"/>
            <a:ext cx="2308837" cy="1558800"/>
          </a:xfrm>
          <a:prstGeom prst="rect">
            <a:avLst/>
          </a:prstGeom>
        </p:spPr>
      </p:pic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B7ACD17E-6F94-1497-0887-3EA159F035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67" y="3238875"/>
            <a:ext cx="2308837" cy="15588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DD84D99-6319-53B5-93E9-724B972ED8C5}"/>
              </a:ext>
            </a:extLst>
          </p:cNvPr>
          <p:cNvSpPr/>
          <p:nvPr/>
        </p:nvSpPr>
        <p:spPr>
          <a:xfrm rot="20807381">
            <a:off x="1253855" y="1839346"/>
            <a:ext cx="684076" cy="82318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E1974F-0C68-F037-CA51-525C8D79CE15}"/>
              </a:ext>
            </a:extLst>
          </p:cNvPr>
          <p:cNvSpPr/>
          <p:nvPr/>
        </p:nvSpPr>
        <p:spPr>
          <a:xfrm rot="18151675">
            <a:off x="1780286" y="2011242"/>
            <a:ext cx="684076" cy="82318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AE537D-6B4F-DA7A-61FE-59EF386FCC98}"/>
              </a:ext>
            </a:extLst>
          </p:cNvPr>
          <p:cNvSpPr/>
          <p:nvPr/>
        </p:nvSpPr>
        <p:spPr>
          <a:xfrm rot="17048880">
            <a:off x="1853873" y="1521454"/>
            <a:ext cx="684076" cy="8231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7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76" grpId="0" animBg="1"/>
      <p:bldP spid="82" grpId="0" animBg="1"/>
      <p:bldP spid="22" grpId="0" animBg="1"/>
      <p:bldP spid="2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960C3FE-6DD4-4718-6CA8-D0BA285D2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0" y="1059582"/>
            <a:ext cx="7908939" cy="2569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E5DA3A-1CF5-8D31-DDED-610B4C86DBDA}"/>
              </a:ext>
            </a:extLst>
          </p:cNvPr>
          <p:cNvSpPr txBox="1"/>
          <p:nvPr/>
        </p:nvSpPr>
        <p:spPr>
          <a:xfrm>
            <a:off x="7020000" y="4536000"/>
            <a:ext cx="240683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latin typeface="Arial" pitchFamily="34" charset="0"/>
                <a:ea typeface="Times New Roman"/>
                <a:cs typeface="Arial" pitchFamily="34" charset="0"/>
              </a:rPr>
              <a:t>T. Ziegler et al. (in review)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84A6C9F7-99D1-66BB-F05F-A39C68D20A00}"/>
              </a:ext>
            </a:extLst>
          </p:cNvPr>
          <p:cNvSpPr/>
          <p:nvPr/>
        </p:nvSpPr>
        <p:spPr>
          <a:xfrm>
            <a:off x="359532" y="159482"/>
            <a:ext cx="6974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Laser energy scaling of relativistic transparency regime</a:t>
            </a:r>
            <a:endParaRPr lang="de-DE" sz="2000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8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284BD2F-459A-A805-7FF7-B46034DD6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61" y="951570"/>
            <a:ext cx="2932945" cy="324000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47029BAA-689D-2302-81DB-28FBE176B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951570"/>
            <a:ext cx="2748405" cy="3240000"/>
          </a:xfrm>
          <a:prstGeom prst="rect">
            <a:avLst/>
          </a:prstGeom>
        </p:spPr>
      </p:pic>
      <p:pic>
        <p:nvPicPr>
          <p:cNvPr id="15" name="Picture 1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250846-454A-1B42-6F9C-55BF46774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1011023"/>
            <a:ext cx="2965129" cy="18847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19360B-A5DD-6A06-1D4E-341E53409C03}"/>
              </a:ext>
            </a:extLst>
          </p:cNvPr>
          <p:cNvSpPr txBox="1"/>
          <p:nvPr/>
        </p:nvSpPr>
        <p:spPr>
          <a:xfrm>
            <a:off x="7020000" y="4536000"/>
            <a:ext cx="240683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latin typeface="Arial" pitchFamily="34" charset="0"/>
                <a:ea typeface="Times New Roman"/>
                <a:cs typeface="Arial" pitchFamily="34" charset="0"/>
              </a:rPr>
              <a:t>T. Ziegler et al. (in review)</a:t>
            </a:r>
          </a:p>
        </p:txBody>
      </p:sp>
      <p:sp>
        <p:nvSpPr>
          <p:cNvPr id="22" name="Rechteck 1">
            <a:extLst>
              <a:ext uri="{FF2B5EF4-FFF2-40B4-BE49-F238E27FC236}">
                <a16:creationId xmlns:a16="http://schemas.microsoft.com/office/drawing/2014/main" id="{8EE3C8A3-9A66-3014-38A2-9732AD868849}"/>
              </a:ext>
            </a:extLst>
          </p:cNvPr>
          <p:cNvSpPr/>
          <p:nvPr/>
        </p:nvSpPr>
        <p:spPr>
          <a:xfrm>
            <a:off x="359532" y="159482"/>
            <a:ext cx="6837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cs typeface="Arial" pitchFamily="34" charset="0"/>
              </a:rPr>
              <a:t>High energy component features spectral modulation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0BC898B-7CEC-3F52-ECC7-3C5FFFA3E3AA}"/>
              </a:ext>
            </a:extLst>
          </p:cNvPr>
          <p:cNvSpPr/>
          <p:nvPr/>
        </p:nvSpPr>
        <p:spPr>
          <a:xfrm>
            <a:off x="57455" y="3910267"/>
            <a:ext cx="5307056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TPS15: two components (bi-modal)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exp. decay up to 15-40MeV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separated high-energy component up to 150MeV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A166D8-85B5-1151-4FC8-FC3FD758F226}"/>
              </a:ext>
            </a:extLst>
          </p:cNvPr>
          <p:cNvSpPr txBox="1"/>
          <p:nvPr/>
        </p:nvSpPr>
        <p:spPr>
          <a:xfrm>
            <a:off x="57455" y="3176947"/>
            <a:ext cx="3064057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6"/>
                </a:solidFill>
                <a:latin typeface="Arial" pitchFamily="34" charset="0"/>
                <a:ea typeface="Times New Roman"/>
                <a:cs typeface="Arial" pitchFamily="34" charset="0"/>
              </a:rPr>
              <a:t>TPS45: one component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6"/>
                </a:solidFill>
                <a:latin typeface="Arial" pitchFamily="34" charset="0"/>
                <a:ea typeface="Times New Roman"/>
                <a:cs typeface="Arial" pitchFamily="34" charset="0"/>
              </a:rPr>
              <a:t>exp. decay up to ~60MeV</a:t>
            </a:r>
          </a:p>
        </p:txBody>
      </p:sp>
    </p:spTree>
    <p:extLst>
      <p:ext uri="{BB962C8B-B14F-4D97-AF65-F5344CB8AC3E}">
        <p14:creationId xmlns:p14="http://schemas.microsoft.com/office/powerpoint/2010/main" val="246376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hart, bar chart&#10;&#10;Description automatically generated">
            <a:extLst>
              <a:ext uri="{FF2B5EF4-FFF2-40B4-BE49-F238E27FC236}">
                <a16:creationId xmlns:a16="http://schemas.microsoft.com/office/drawing/2014/main" id="{975D2DA4-6886-7DDF-EEF2-E6A8F26B6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2" y="735536"/>
            <a:ext cx="2764097" cy="25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D13002-AE49-A637-636F-8C2973675FFE}"/>
              </a:ext>
            </a:extLst>
          </p:cNvPr>
          <p:cNvSpPr txBox="1"/>
          <p:nvPr/>
        </p:nvSpPr>
        <p:spPr>
          <a:xfrm>
            <a:off x="361892" y="3473192"/>
            <a:ext cx="5067734" cy="1345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bi-modal feature (low + high-energy component)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high-energy component with reduced divergence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high-energy component shifted towards laser axis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particle numbers match to TPS results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09FB67E8-7C55-6601-DAC3-9F9159411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69408"/>
            <a:ext cx="3104094" cy="1800115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089E6A1-034C-E2DC-5279-719EA40B6311}"/>
              </a:ext>
            </a:extLst>
          </p:cNvPr>
          <p:cNvCxnSpPr>
            <a:cxnSpLocks/>
          </p:cNvCxnSpPr>
          <p:nvPr/>
        </p:nvCxnSpPr>
        <p:spPr>
          <a:xfrm>
            <a:off x="5868144" y="807750"/>
            <a:ext cx="1558130" cy="522058"/>
          </a:xfrm>
          <a:prstGeom prst="bentConnector2">
            <a:avLst/>
          </a:prstGeom>
          <a:ln w="76200">
            <a:solidFill>
              <a:srgbClr val="D23264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hteck 1">
            <a:extLst>
              <a:ext uri="{FF2B5EF4-FFF2-40B4-BE49-F238E27FC236}">
                <a16:creationId xmlns:a16="http://schemas.microsoft.com/office/drawing/2014/main" id="{716C760A-CFC1-6F62-586D-8FCE1195D28B}"/>
              </a:ext>
            </a:extLst>
          </p:cNvPr>
          <p:cNvSpPr/>
          <p:nvPr/>
        </p:nvSpPr>
        <p:spPr>
          <a:xfrm>
            <a:off x="359532" y="159482"/>
            <a:ext cx="795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cs typeface="Arial" pitchFamily="34" charset="0"/>
              </a:rPr>
              <a:t>Radio-chromic films confirm spectral energies and directionality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88486-2970-1916-E441-6CDE17D90A5C}"/>
              </a:ext>
            </a:extLst>
          </p:cNvPr>
          <p:cNvSpPr txBox="1"/>
          <p:nvPr/>
        </p:nvSpPr>
        <p:spPr>
          <a:xfrm>
            <a:off x="7020000" y="4536000"/>
            <a:ext cx="240683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latin typeface="Arial" pitchFamily="34" charset="0"/>
                <a:ea typeface="Times New Roman"/>
                <a:cs typeface="Arial" pitchFamily="34" charset="0"/>
              </a:rPr>
              <a:t>T. Ziegler et al. (in review)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DDC3109-E382-6879-55B9-DD64F0FBA3A4}"/>
              </a:ext>
            </a:extLst>
          </p:cNvPr>
          <p:cNvSpPr/>
          <p:nvPr/>
        </p:nvSpPr>
        <p:spPr>
          <a:xfrm rot="16200000">
            <a:off x="2510232" y="1792662"/>
            <a:ext cx="2042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DA2CC4-BD9D-19D5-2D14-D64A001AC40E}"/>
              </a:ext>
            </a:extLst>
          </p:cNvPr>
          <p:cNvSpPr/>
          <p:nvPr/>
        </p:nvSpPr>
        <p:spPr>
          <a:xfrm rot="16200000">
            <a:off x="3355222" y="1792662"/>
            <a:ext cx="2042224" cy="216024"/>
          </a:xfrm>
          <a:prstGeom prst="rightArrow">
            <a:avLst/>
          </a:prstGeom>
          <a:solidFill>
            <a:srgbClr val="F0781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Picture 33" descr="Chart, bar chart&#10;&#10;Description automatically generated">
            <a:extLst>
              <a:ext uri="{FF2B5EF4-FFF2-40B4-BE49-F238E27FC236}">
                <a16:creationId xmlns:a16="http://schemas.microsoft.com/office/drawing/2014/main" id="{B83A5DE2-D403-C9AB-BA52-BCB33ABAF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75" y="771545"/>
            <a:ext cx="3180964" cy="2520000"/>
          </a:xfrm>
          <a:prstGeom prst="rect">
            <a:avLst/>
          </a:prstGeom>
        </p:spPr>
      </p:pic>
      <p:pic>
        <p:nvPicPr>
          <p:cNvPr id="38" name="Picture 37" descr="Chart, histogram&#10;&#10;Description automatically generated">
            <a:extLst>
              <a:ext uri="{FF2B5EF4-FFF2-40B4-BE49-F238E27FC236}">
                <a16:creationId xmlns:a16="http://schemas.microsoft.com/office/drawing/2014/main" id="{3519F821-F836-60F5-0EFB-E1AB0798D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734400"/>
            <a:ext cx="2764097" cy="2520000"/>
          </a:xfrm>
          <a:prstGeom prst="rect">
            <a:avLst/>
          </a:prstGeom>
        </p:spPr>
      </p:pic>
      <p:pic>
        <p:nvPicPr>
          <p:cNvPr id="40" name="Picture 39" descr="Chart, bar chart, histogram&#10;&#10;Description automatically generated">
            <a:extLst>
              <a:ext uri="{FF2B5EF4-FFF2-40B4-BE49-F238E27FC236}">
                <a16:creationId xmlns:a16="http://schemas.microsoft.com/office/drawing/2014/main" id="{826889F5-1FE5-64DC-3171-E0B2FACFD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0" y="771550"/>
            <a:ext cx="3180964" cy="252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DC8B2C-B6FF-4D3C-4DE4-28A8430850D7}"/>
              </a:ext>
            </a:extLst>
          </p:cNvPr>
          <p:cNvSpPr/>
          <p:nvPr/>
        </p:nvSpPr>
        <p:spPr>
          <a:xfrm>
            <a:off x="2586219" y="705230"/>
            <a:ext cx="3277199" cy="2622324"/>
          </a:xfrm>
          <a:prstGeom prst="rect">
            <a:avLst/>
          </a:prstGeom>
          <a:noFill/>
          <a:ln w="38100">
            <a:solidFill>
              <a:srgbClr val="D232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F61E271-010A-1C44-773D-1B5D555D7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8" y="2762265"/>
            <a:ext cx="2951922" cy="175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7EACA-22B6-B7F1-A0B4-841CDE998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59249"/>
          <a:stretch/>
        </p:blipFill>
        <p:spPr>
          <a:xfrm>
            <a:off x="2107493" y="987574"/>
            <a:ext cx="2141221" cy="3060340"/>
          </a:xfrm>
          <a:prstGeom prst="rect">
            <a:avLst/>
          </a:prstGeom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3F841C86-AF1C-6B8A-E67D-8B62A5C0DF30}"/>
              </a:ext>
            </a:extLst>
          </p:cNvPr>
          <p:cNvSpPr/>
          <p:nvPr/>
        </p:nvSpPr>
        <p:spPr>
          <a:xfrm>
            <a:off x="359532" y="159482"/>
            <a:ext cx="6548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3D PIC simulations reveal a cascade of acc. regimes</a:t>
            </a:r>
            <a:endParaRPr lang="de-DE" sz="2000" dirty="0">
              <a:solidFill>
                <a:srgbClr val="005A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CE2F2-56A7-017B-72A8-F0CA86CA0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6" t="42851" r="-222"/>
          <a:stretch/>
        </p:blipFill>
        <p:spPr>
          <a:xfrm>
            <a:off x="4640132" y="879562"/>
            <a:ext cx="3960440" cy="2226644"/>
          </a:xfrm>
          <a:prstGeom prst="rect">
            <a:avLst/>
          </a:prstGeom>
        </p:spPr>
      </p:pic>
      <p:pic>
        <p:nvPicPr>
          <p:cNvPr id="7" name="Picture 6" descr="Chart, bar chart, histogram&#10;&#10;Description automatically generated">
            <a:extLst>
              <a:ext uri="{FF2B5EF4-FFF2-40B4-BE49-F238E27FC236}">
                <a16:creationId xmlns:a16="http://schemas.microsoft.com/office/drawing/2014/main" id="{A66E0EA8-5720-131B-5F38-7D33A7BF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19638"/>
          <a:stretch/>
        </p:blipFill>
        <p:spPr>
          <a:xfrm>
            <a:off x="143508" y="1128617"/>
            <a:ext cx="1960651" cy="3074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CB42C-A06E-16B2-3B0E-5948EB196550}"/>
              </a:ext>
            </a:extLst>
          </p:cNvPr>
          <p:cNvSpPr txBox="1"/>
          <p:nvPr/>
        </p:nvSpPr>
        <p:spPr>
          <a:xfrm>
            <a:off x="4567860" y="3095584"/>
            <a:ext cx="4576140" cy="1668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multiple mechanisms contribute to energy gain: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FrontSide</a:t>
            </a: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 Acceleration (FSA)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prompt electrons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thermal sheath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Coulomb Repulsion (CR)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D4DE2FA-9334-532A-0596-911A862AFA6A}"/>
              </a:ext>
            </a:extLst>
          </p:cNvPr>
          <p:cNvSpPr txBox="1">
            <a:spLocks/>
          </p:cNvSpPr>
          <p:nvPr/>
        </p:nvSpPr>
        <p:spPr>
          <a:xfrm>
            <a:off x="215516" y="830849"/>
            <a:ext cx="1960651" cy="254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CB423"/>
              </a:buClr>
              <a:defRPr/>
            </a:pPr>
            <a:r>
              <a:rPr lang="de-DE" sz="1600" b="1" dirty="0">
                <a:solidFill>
                  <a:srgbClr val="005AA0"/>
                </a:solidFill>
                <a:latin typeface="Arial"/>
              </a:rPr>
              <a:t>Experimental data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B12792B-AB89-ADC3-8577-77EE2C6F2DD1}"/>
              </a:ext>
            </a:extLst>
          </p:cNvPr>
          <p:cNvSpPr txBox="1">
            <a:spLocks/>
          </p:cNvSpPr>
          <p:nvPr/>
        </p:nvSpPr>
        <p:spPr>
          <a:xfrm>
            <a:off x="2421380" y="830303"/>
            <a:ext cx="1960651" cy="254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CB423"/>
              </a:buClr>
              <a:defRPr/>
            </a:pPr>
            <a:r>
              <a:rPr lang="de-DE" sz="1600" b="1" dirty="0">
                <a:solidFill>
                  <a:srgbClr val="005AA0"/>
                </a:solidFill>
                <a:latin typeface="Arial"/>
              </a:rPr>
              <a:t>Simulation data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31520C8-C4D4-C452-1AB3-76184954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20" y="4124952"/>
            <a:ext cx="1600808" cy="7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16FBBB-3EB2-090C-EC65-9338B8AA78EE}"/>
              </a:ext>
            </a:extLst>
          </p:cNvPr>
          <p:cNvSpPr/>
          <p:nvPr/>
        </p:nvSpPr>
        <p:spPr>
          <a:xfrm>
            <a:off x="6166222" y="768185"/>
            <a:ext cx="255628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5315B75-DA2A-D99D-47B9-B0332AD9C360}"/>
              </a:ext>
            </a:extLst>
          </p:cNvPr>
          <p:cNvSpPr/>
          <p:nvPr/>
        </p:nvSpPr>
        <p:spPr>
          <a:xfrm>
            <a:off x="7344308" y="3478978"/>
            <a:ext cx="367996" cy="129194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6F91D-D476-EE61-8721-A022867E6EBE}"/>
              </a:ext>
            </a:extLst>
          </p:cNvPr>
          <p:cNvSpPr txBox="1"/>
          <p:nvPr/>
        </p:nvSpPr>
        <p:spPr>
          <a:xfrm>
            <a:off x="7528306" y="3601503"/>
            <a:ext cx="168474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  <a:latin typeface="Arial" pitchFamily="34" charset="0"/>
                <a:ea typeface="Times New Roman"/>
                <a:cs typeface="Arial" pitchFamily="34" charset="0"/>
              </a:rPr>
              <a:t>acceleration cascade</a:t>
            </a:r>
          </a:p>
        </p:txBody>
      </p:sp>
    </p:spTree>
    <p:extLst>
      <p:ext uri="{BB962C8B-B14F-4D97-AF65-F5344CB8AC3E}">
        <p14:creationId xmlns:p14="http://schemas.microsoft.com/office/powerpoint/2010/main" val="41917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B94D97-CB99-3AD6-337C-7394314D5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772" y="2283718"/>
            <a:ext cx="3887999" cy="2466522"/>
          </a:xfrm>
          <a:prstGeom prst="rect">
            <a:avLst/>
          </a:prstGeom>
        </p:spPr>
      </p:pic>
      <p:pic>
        <p:nvPicPr>
          <p:cNvPr id="40" name="Picture 39" descr="A picture containing text, light, traffic&#10;&#10;Description automatically generated">
            <a:extLst>
              <a:ext uri="{FF2B5EF4-FFF2-40B4-BE49-F238E27FC236}">
                <a16:creationId xmlns:a16="http://schemas.microsoft.com/office/drawing/2014/main" id="{B4009A24-6144-E6FB-BC96-58533CD08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36" y="2283718"/>
            <a:ext cx="4653855" cy="23992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FFB10A-6EC8-42B1-9290-3A05F90F9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772" y="2283718"/>
            <a:ext cx="3887999" cy="2466522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B3B5D31-69FF-D2DE-2EE8-5ADAF2671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52" y="740779"/>
            <a:ext cx="1614773" cy="1472172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4E37D8BE-9606-B0E6-F986-F4BC1DC2FE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799" r="5920" b="2732"/>
          <a:stretch/>
        </p:blipFill>
        <p:spPr>
          <a:xfrm>
            <a:off x="359532" y="1610199"/>
            <a:ext cx="2622320" cy="522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819FB4-53A2-D0E4-25EA-1E083674DCDF}"/>
              </a:ext>
            </a:extLst>
          </p:cNvPr>
          <p:cNvSpPr txBox="1"/>
          <p:nvPr/>
        </p:nvSpPr>
        <p:spPr>
          <a:xfrm>
            <a:off x="215516" y="823364"/>
            <a:ext cx="3454780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stable beam generation &gt;60MeV </a:t>
            </a:r>
            <a:r>
              <a:rPr lang="en-US" sz="16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 accelerator readiness reached</a:t>
            </a:r>
            <a:endParaRPr lang="en-US" sz="1600" b="1" i="1" dirty="0">
              <a:solidFill>
                <a:srgbClr val="005AA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957A8-7053-4AC9-B208-2AE5B170E7F7}"/>
              </a:ext>
            </a:extLst>
          </p:cNvPr>
          <p:cNvSpPr txBox="1"/>
          <p:nvPr/>
        </p:nvSpPr>
        <p:spPr>
          <a:xfrm>
            <a:off x="4446614" y="824728"/>
            <a:ext cx="2960719" cy="78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directed </a:t>
            </a:r>
            <a:r>
              <a:rPr lang="en-US" sz="16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  <a:sym typeface="Wingdings" panose="05000000000000000000" pitchFamily="2" charset="2"/>
              </a:rPr>
              <a:t>high energy beam &gt;100 MeV  control needed</a:t>
            </a:r>
            <a:endParaRPr lang="en-US" sz="1600" b="1" i="1" dirty="0">
              <a:solidFill>
                <a:srgbClr val="005AA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Rechteck 1">
            <a:extLst>
              <a:ext uri="{FF2B5EF4-FFF2-40B4-BE49-F238E27FC236}">
                <a16:creationId xmlns:a16="http://schemas.microsoft.com/office/drawing/2014/main" id="{6F9C14F5-9BD8-5B63-2105-71E58B1F3ACA}"/>
              </a:ext>
            </a:extLst>
          </p:cNvPr>
          <p:cNvSpPr/>
          <p:nvPr/>
        </p:nvSpPr>
        <p:spPr>
          <a:xfrm>
            <a:off x="107504" y="159482"/>
            <a:ext cx="9108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 Systematic radiobiology studies with laser-driven ion beams are feasible</a:t>
            </a:r>
            <a:endParaRPr lang="de-DE" sz="2000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7531E-6 L -0.25191 -0.002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2EE5E0-BBFA-4DEC-8229-B24E92C0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80" y="0"/>
            <a:ext cx="9148180" cy="4872930"/>
          </a:xfrm>
          <a:prstGeom prst="rect">
            <a:avLst/>
          </a:prstGeom>
          <a:noFill/>
        </p:spPr>
      </p:pic>
      <p:sp>
        <p:nvSpPr>
          <p:cNvPr id="3" name="Rechteck 1">
            <a:extLst>
              <a:ext uri="{FF2B5EF4-FFF2-40B4-BE49-F238E27FC236}">
                <a16:creationId xmlns:a16="http://schemas.microsoft.com/office/drawing/2014/main" id="{E89DE882-14AC-422D-9830-D805F7B4EBA1}"/>
              </a:ext>
            </a:extLst>
          </p:cNvPr>
          <p:cNvSpPr/>
          <p:nvPr/>
        </p:nvSpPr>
        <p:spPr>
          <a:xfrm>
            <a:off x="2839742" y="2020966"/>
            <a:ext cx="3474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D228"/>
                </a:solidFill>
                <a:latin typeface="Arial" pitchFamily="34" charset="0"/>
                <a:ea typeface="Times New Roman"/>
                <a:cs typeface="Arial" pitchFamily="34" charset="0"/>
              </a:rPr>
              <a:t>Thank you!</a:t>
            </a:r>
            <a:endParaRPr lang="de-DE" sz="4800" dirty="0">
              <a:solidFill>
                <a:srgbClr val="FFD228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C762F9-523E-4D0A-A861-9591B4A6E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266" y="4263938"/>
            <a:ext cx="985162" cy="50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8F2E91C-7DB5-4888-B667-E4607CEF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08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D23264"/>
                </a:solidFill>
                <a:latin typeface="+mj-lt"/>
              </a:rPr>
              <a:t>J. Pawelke, E. Beyreuther, K. </a:t>
            </a:r>
            <a:r>
              <a:rPr lang="en-US" sz="1600" b="1" dirty="0" err="1">
                <a:solidFill>
                  <a:srgbClr val="D23264"/>
                </a:solidFill>
                <a:latin typeface="+mj-lt"/>
              </a:rPr>
              <a:t>Brüchner</a:t>
            </a:r>
            <a:r>
              <a:rPr lang="en-US" sz="1600" b="1" dirty="0">
                <a:solidFill>
                  <a:srgbClr val="D23264"/>
                </a:solidFill>
                <a:latin typeface="+mj-lt"/>
              </a:rPr>
              <a:t>, E. </a:t>
            </a:r>
            <a:r>
              <a:rPr lang="en-US" sz="1600" b="1" dirty="0" err="1">
                <a:solidFill>
                  <a:srgbClr val="D23264"/>
                </a:solidFill>
                <a:latin typeface="+mj-lt"/>
              </a:rPr>
              <a:t>Bodenstein</a:t>
            </a:r>
            <a:r>
              <a:rPr lang="en-US" sz="1600" b="1" dirty="0">
                <a:solidFill>
                  <a:srgbClr val="D23264"/>
                </a:solidFill>
                <a:latin typeface="+mj-lt"/>
              </a:rPr>
              <a:t>, L. Karsch, E. </a:t>
            </a:r>
            <a:r>
              <a:rPr lang="en-US" sz="1600" b="1" dirty="0" err="1">
                <a:solidFill>
                  <a:srgbClr val="D23264"/>
                </a:solidFill>
                <a:latin typeface="+mj-lt"/>
              </a:rPr>
              <a:t>Lessmann</a:t>
            </a:r>
            <a:r>
              <a:rPr lang="en-US" sz="1600" b="1" dirty="0">
                <a:solidFill>
                  <a:srgbClr val="D23264"/>
                </a:solidFill>
                <a:latin typeface="+mj-lt"/>
              </a:rPr>
              <a:t>, M. Krause, E. Troost, N. Cordes, C. Richter, et al.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81E"/>
                </a:solidFill>
                <a:latin typeface="+mj-lt"/>
              </a:rPr>
              <a:t>K. Zeil, J.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Metzkes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-Ng, C.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Bernert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F.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Brack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M. Garten, L.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Gaus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S. Kraft, F. Kroll, M.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Rehwald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M. Reimold, H.-P.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Schlenvoigt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M.E.P.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Umlandt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 T. Kluge, M. Garten, I.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Goethel</a:t>
            </a:r>
            <a:endParaRPr lang="en-US" sz="1600" b="1" dirty="0">
              <a:solidFill>
                <a:srgbClr val="F0781E"/>
              </a:solidFill>
              <a:latin typeface="+mj-lt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81E"/>
                </a:solidFill>
                <a:latin typeface="+mj-lt"/>
              </a:rPr>
              <a:t>D.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Albach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S. Bock, R. Gebhardt, U.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Helbig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M.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Löser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T.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Püschel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M. Siebold et al.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0781E"/>
                </a:solidFill>
                <a:latin typeface="+mj-lt"/>
              </a:rPr>
              <a:t>T. E. Cowan, R. </a:t>
            </a:r>
            <a:r>
              <a:rPr lang="en-US" sz="1600" b="1" dirty="0" err="1">
                <a:solidFill>
                  <a:srgbClr val="F0781E"/>
                </a:solidFill>
                <a:latin typeface="+mj-lt"/>
              </a:rPr>
              <a:t>Sauerbrey</a:t>
            </a:r>
            <a:r>
              <a:rPr lang="en-US" sz="1600" b="1" dirty="0">
                <a:solidFill>
                  <a:srgbClr val="F0781E"/>
                </a:solidFill>
                <a:latin typeface="+mj-lt"/>
              </a:rPr>
              <a:t>, U. Schramm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2D050"/>
                </a:solidFill>
                <a:latin typeface="+mj-lt"/>
              </a:rPr>
              <a:t>N. P. Dover, A. Kon, M. </a:t>
            </a:r>
            <a:r>
              <a:rPr lang="en-US" sz="1600" b="1" dirty="0" err="1">
                <a:solidFill>
                  <a:srgbClr val="92D050"/>
                </a:solidFill>
                <a:latin typeface="+mj-lt"/>
              </a:rPr>
              <a:t>Nishiuchi</a:t>
            </a:r>
            <a:r>
              <a:rPr lang="en-US" sz="1600" b="1" dirty="0">
                <a:solidFill>
                  <a:srgbClr val="92D050"/>
                </a:solidFill>
                <a:latin typeface="+mj-lt"/>
              </a:rPr>
              <a:t>, H. </a:t>
            </a:r>
            <a:r>
              <a:rPr lang="en-US" sz="1600" b="1" dirty="0" err="1">
                <a:solidFill>
                  <a:srgbClr val="92D050"/>
                </a:solidFill>
                <a:latin typeface="+mj-lt"/>
              </a:rPr>
              <a:t>Kiriyama</a:t>
            </a:r>
            <a:r>
              <a:rPr lang="en-US" sz="1600" b="1" dirty="0">
                <a:solidFill>
                  <a:srgbClr val="92D050"/>
                </a:solidFill>
                <a:latin typeface="+mj-lt"/>
              </a:rPr>
              <a:t> et al.</a:t>
            </a:r>
          </a:p>
        </p:txBody>
      </p:sp>
      <p:pic>
        <p:nvPicPr>
          <p:cNvPr id="8" name="Grafik 34">
            <a:extLst>
              <a:ext uri="{FF2B5EF4-FFF2-40B4-BE49-F238E27FC236}">
                <a16:creationId xmlns:a16="http://schemas.microsoft.com/office/drawing/2014/main" id="{06E44A49-7D58-48FE-9FBA-7472D2E6D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60" y="4263938"/>
            <a:ext cx="922856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91471-2E96-1267-FF2C-64B227294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440" y="4252648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">
            <a:extLst>
              <a:ext uri="{FF2B5EF4-FFF2-40B4-BE49-F238E27FC236}">
                <a16:creationId xmlns:a16="http://schemas.microsoft.com/office/drawing/2014/main" id="{B738CF9C-470E-07CC-F252-A78BC2537FA5}"/>
              </a:ext>
            </a:extLst>
          </p:cNvPr>
          <p:cNvGrpSpPr/>
          <p:nvPr/>
        </p:nvGrpSpPr>
        <p:grpSpPr>
          <a:xfrm>
            <a:off x="5976156" y="771550"/>
            <a:ext cx="2160240" cy="2189907"/>
            <a:chOff x="522916" y="1530999"/>
            <a:chExt cx="3837897" cy="2189907"/>
          </a:xfrm>
        </p:grpSpPr>
        <p:sp>
          <p:nvSpPr>
            <p:cNvPr id="19" name="Abgerundetes Rechteck 37">
              <a:extLst>
                <a:ext uri="{FF2B5EF4-FFF2-40B4-BE49-F238E27FC236}">
                  <a16:creationId xmlns:a16="http://schemas.microsoft.com/office/drawing/2014/main" id="{9B641AF5-A1AE-8379-8645-773AD8F5B2AF}"/>
                </a:ext>
              </a:extLst>
            </p:cNvPr>
            <p:cNvSpPr/>
            <p:nvPr/>
          </p:nvSpPr>
          <p:spPr>
            <a:xfrm>
              <a:off x="1237352" y="1530999"/>
              <a:ext cx="2374048" cy="2189907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hteck 38">
              <a:extLst>
                <a:ext uri="{FF2B5EF4-FFF2-40B4-BE49-F238E27FC236}">
                  <a16:creationId xmlns:a16="http://schemas.microsoft.com/office/drawing/2014/main" id="{9EE8777E-9E19-53AA-2EB4-26F8B0D4CA16}"/>
                </a:ext>
              </a:extLst>
            </p:cNvPr>
            <p:cNvSpPr/>
            <p:nvPr/>
          </p:nvSpPr>
          <p:spPr>
            <a:xfrm>
              <a:off x="522916" y="3289024"/>
              <a:ext cx="38378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  <a:sym typeface="Wingdings" pitchFamily="2" charset="2"/>
                </a:rPr>
                <a:t>application</a:t>
              </a: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4" name="Gruppieren 1">
            <a:extLst>
              <a:ext uri="{FF2B5EF4-FFF2-40B4-BE49-F238E27FC236}">
                <a16:creationId xmlns:a16="http://schemas.microsoft.com/office/drawing/2014/main" id="{8E72A758-6309-1601-01FC-11E62F9E633C}"/>
              </a:ext>
            </a:extLst>
          </p:cNvPr>
          <p:cNvGrpSpPr/>
          <p:nvPr/>
        </p:nvGrpSpPr>
        <p:grpSpPr>
          <a:xfrm>
            <a:off x="4365812" y="771551"/>
            <a:ext cx="2052228" cy="2189907"/>
            <a:chOff x="837706" y="1530999"/>
            <a:chExt cx="3837897" cy="2189907"/>
          </a:xfrm>
        </p:grpSpPr>
        <p:sp>
          <p:nvSpPr>
            <p:cNvPr id="15" name="Abgerundetes Rechteck 37">
              <a:extLst>
                <a:ext uri="{FF2B5EF4-FFF2-40B4-BE49-F238E27FC236}">
                  <a16:creationId xmlns:a16="http://schemas.microsoft.com/office/drawing/2014/main" id="{04EEB834-C16B-17C4-D957-717AA86B44D1}"/>
                </a:ext>
              </a:extLst>
            </p:cNvPr>
            <p:cNvSpPr/>
            <p:nvPr/>
          </p:nvSpPr>
          <p:spPr>
            <a:xfrm>
              <a:off x="1237351" y="1530999"/>
              <a:ext cx="3136483" cy="2189907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hteck 38">
              <a:extLst>
                <a:ext uri="{FF2B5EF4-FFF2-40B4-BE49-F238E27FC236}">
                  <a16:creationId xmlns:a16="http://schemas.microsoft.com/office/drawing/2014/main" id="{5CB028ED-25D4-4099-9E6A-E884F3F1FB11}"/>
                </a:ext>
              </a:extLst>
            </p:cNvPr>
            <p:cNvSpPr/>
            <p:nvPr/>
          </p:nvSpPr>
          <p:spPr>
            <a:xfrm>
              <a:off x="837706" y="3289023"/>
              <a:ext cx="38378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b="1" kern="0" dirty="0">
                  <a:solidFill>
                    <a:srgbClr val="0070C0"/>
                  </a:solidFill>
                  <a:latin typeface="Calibri" panose="020F0502020204030204"/>
                  <a:cs typeface="Arial" panose="020B0604020202020204" pitchFamily="34" charset="0"/>
                  <a:sym typeface="Wingdings" pitchFamily="2" charset="2"/>
                </a:rPr>
                <a:t>b</a:t>
              </a:r>
              <a:r>
                <a:rPr kumimoji="0" lang="de-DE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  <a:sym typeface="Wingdings" pitchFamily="2" charset="2"/>
                </a:rPr>
                <a:t>eam transport</a:t>
              </a: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610951B6-73C8-4C06-8A64-B7018B159CFD}"/>
              </a:ext>
            </a:extLst>
          </p:cNvPr>
          <p:cNvSpPr/>
          <p:nvPr/>
        </p:nvSpPr>
        <p:spPr>
          <a:xfrm>
            <a:off x="359532" y="159482"/>
            <a:ext cx="752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Laser-driven proton sources for high dose rate radiobiology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AF9C3B3-5AF0-41DD-B164-E91B19D572F6}"/>
              </a:ext>
            </a:extLst>
          </p:cNvPr>
          <p:cNvSpPr/>
          <p:nvPr/>
        </p:nvSpPr>
        <p:spPr>
          <a:xfrm>
            <a:off x="436946" y="3795886"/>
            <a:ext cx="8419529" cy="105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major hurdles:	performance, instrumentation, readiness and stability level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5AA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plasma source:	broadband (spatial + spectral), rep. rate, fluctuations</a:t>
            </a:r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30B8F7A1-50EA-46A5-8040-8F622B375182}"/>
              </a:ext>
            </a:extLst>
          </p:cNvPr>
          <p:cNvSpPr txBox="1"/>
          <p:nvPr/>
        </p:nvSpPr>
        <p:spPr>
          <a:xfrm>
            <a:off x="503548" y="3075806"/>
            <a:ext cx="8136904" cy="646331"/>
          </a:xfrm>
          <a:prstGeom prst="rect">
            <a:avLst/>
          </a:prstGeom>
          <a:noFill/>
          <a:ln w="38100">
            <a:solidFill>
              <a:srgbClr val="F078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0781E"/>
                </a:solidFill>
              </a:rPr>
              <a:t>Radiobiological studies are among the most challenging application experiments for a laser acceleration facility</a:t>
            </a:r>
          </a:p>
        </p:txBody>
      </p:sp>
      <p:grpSp>
        <p:nvGrpSpPr>
          <p:cNvPr id="11" name="Gruppieren 1">
            <a:extLst>
              <a:ext uri="{FF2B5EF4-FFF2-40B4-BE49-F238E27FC236}">
                <a16:creationId xmlns:a16="http://schemas.microsoft.com/office/drawing/2014/main" id="{A8C3B72C-178C-A196-80CE-BDEDD5703A58}"/>
              </a:ext>
            </a:extLst>
          </p:cNvPr>
          <p:cNvGrpSpPr/>
          <p:nvPr/>
        </p:nvGrpSpPr>
        <p:grpSpPr>
          <a:xfrm>
            <a:off x="910974" y="771552"/>
            <a:ext cx="3878207" cy="2189907"/>
            <a:chOff x="897907" y="1530999"/>
            <a:chExt cx="3837897" cy="2189907"/>
          </a:xfrm>
        </p:grpSpPr>
        <p:sp>
          <p:nvSpPr>
            <p:cNvPr id="12" name="Abgerundetes Rechteck 37">
              <a:extLst>
                <a:ext uri="{FF2B5EF4-FFF2-40B4-BE49-F238E27FC236}">
                  <a16:creationId xmlns:a16="http://schemas.microsoft.com/office/drawing/2014/main" id="{9FB735B3-19C9-B9BD-9440-66E00531D8DF}"/>
                </a:ext>
              </a:extLst>
            </p:cNvPr>
            <p:cNvSpPr/>
            <p:nvPr/>
          </p:nvSpPr>
          <p:spPr>
            <a:xfrm>
              <a:off x="1237351" y="1530999"/>
              <a:ext cx="3136483" cy="2189907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hteck 38">
              <a:extLst>
                <a:ext uri="{FF2B5EF4-FFF2-40B4-BE49-F238E27FC236}">
                  <a16:creationId xmlns:a16="http://schemas.microsoft.com/office/drawing/2014/main" id="{214ABBC6-1FA3-31C3-FB73-B0CDD28C58B9}"/>
                </a:ext>
              </a:extLst>
            </p:cNvPr>
            <p:cNvSpPr/>
            <p:nvPr/>
          </p:nvSpPr>
          <p:spPr>
            <a:xfrm>
              <a:off x="897907" y="3351574"/>
              <a:ext cx="38378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  <a:sym typeface="Wingdings" pitchFamily="2" charset="2"/>
                </a:rPr>
                <a:t>proton beam generation</a:t>
              </a:r>
              <a:endParaRPr kumimoji="0" lang="de-DE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5" name="Grafik 18">
            <a:extLst>
              <a:ext uri="{FF2B5EF4-FFF2-40B4-BE49-F238E27FC236}">
                <a16:creationId xmlns:a16="http://schemas.microsoft.com/office/drawing/2014/main" id="{D52DA2B3-8143-4951-8629-19BF29E13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3" y="905197"/>
            <a:ext cx="6259497" cy="1755556"/>
          </a:xfrm>
          <a:prstGeom prst="rect">
            <a:avLst/>
          </a:prstGeom>
        </p:spPr>
      </p:pic>
      <p:pic>
        <p:nvPicPr>
          <p:cNvPr id="22" name="Picture 21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AA841F6D-6D2F-65DC-81C4-669456D0A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37" y="4131840"/>
            <a:ext cx="423099" cy="423099"/>
          </a:xfrm>
          <a:prstGeom prst="rect">
            <a:avLst/>
          </a:prstGeom>
        </p:spPr>
      </p:pic>
      <p:pic>
        <p:nvPicPr>
          <p:cNvPr id="23" name="Picture 22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A3A2AC33-C445-09BF-70FC-E77D9023D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26" y="4131841"/>
            <a:ext cx="423099" cy="423099"/>
          </a:xfrm>
          <a:prstGeom prst="rect">
            <a:avLst/>
          </a:prstGeom>
        </p:spPr>
      </p:pic>
      <p:pic>
        <p:nvPicPr>
          <p:cNvPr id="24" name="Picture 23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BC41A678-32A8-E45D-377E-8849B47AB1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40" y="4137829"/>
            <a:ext cx="423099" cy="423099"/>
          </a:xfrm>
          <a:prstGeom prst="rect">
            <a:avLst/>
          </a:prstGeom>
        </p:spPr>
      </p:pic>
      <p:pic>
        <p:nvPicPr>
          <p:cNvPr id="25" name="Picture 24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CB6B1CF4-5B51-9A07-9941-D67FBCC6F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64" y="4151647"/>
            <a:ext cx="423099" cy="4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90BCB-8504-5A59-41B2-F7783E419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176" y="720259"/>
            <a:ext cx="3887999" cy="24665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B3BD72-EA8E-9311-AB01-9D9C1AC8CB46}"/>
              </a:ext>
            </a:extLst>
          </p:cNvPr>
          <p:cNvSpPr/>
          <p:nvPr/>
        </p:nvSpPr>
        <p:spPr>
          <a:xfrm>
            <a:off x="4889088" y="731871"/>
            <a:ext cx="3887743" cy="246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5AA4D-B2F1-3C74-F116-53B4C2E93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200" y="719918"/>
            <a:ext cx="3887999" cy="2466522"/>
          </a:xfrm>
          <a:prstGeom prst="rect">
            <a:avLst/>
          </a:prstGeom>
        </p:spPr>
      </p:pic>
      <p:cxnSp>
        <p:nvCxnSpPr>
          <p:cNvPr id="3" name="Gerade Verbindung mit Pfeil 20">
            <a:extLst>
              <a:ext uri="{FF2B5EF4-FFF2-40B4-BE49-F238E27FC236}">
                <a16:creationId xmlns:a16="http://schemas.microsoft.com/office/drawing/2014/main" id="{76D58963-04F0-CDAC-B2EC-E3FB13862340}"/>
              </a:ext>
            </a:extLst>
          </p:cNvPr>
          <p:cNvCxnSpPr>
            <a:cxnSpLocks/>
          </p:cNvCxnSpPr>
          <p:nvPr/>
        </p:nvCxnSpPr>
        <p:spPr>
          <a:xfrm>
            <a:off x="251520" y="4047914"/>
            <a:ext cx="8820980" cy="0"/>
          </a:xfrm>
          <a:prstGeom prst="straightConnector1">
            <a:avLst/>
          </a:prstGeom>
          <a:noFill/>
          <a:ln w="127000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pic>
        <p:nvPicPr>
          <p:cNvPr id="44" name="Picture 43" descr="A close-up of a graph&#10;&#10;Description automatically generated">
            <a:extLst>
              <a:ext uri="{FF2B5EF4-FFF2-40B4-BE49-F238E27FC236}">
                <a16:creationId xmlns:a16="http://schemas.microsoft.com/office/drawing/2014/main" id="{13F7246C-42D4-3CE0-05DC-A9C2D2A4EF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1"/>
          <a:stretch/>
        </p:blipFill>
        <p:spPr>
          <a:xfrm>
            <a:off x="216839" y="699542"/>
            <a:ext cx="4085418" cy="2466522"/>
          </a:xfrm>
          <a:prstGeom prst="rect">
            <a:avLst/>
          </a:prstGeom>
        </p:spPr>
      </p:pic>
      <p:pic>
        <p:nvPicPr>
          <p:cNvPr id="45" name="Picture 44" descr="A close-up of a graph&#10;&#10;Description automatically generated">
            <a:extLst>
              <a:ext uri="{FF2B5EF4-FFF2-40B4-BE49-F238E27FC236}">
                <a16:creationId xmlns:a16="http://schemas.microsoft.com/office/drawing/2014/main" id="{08376432-73E4-82D0-952D-A33D357F3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r="-379"/>
          <a:stretch/>
        </p:blipFill>
        <p:spPr>
          <a:xfrm>
            <a:off x="226379" y="699542"/>
            <a:ext cx="4032447" cy="2466522"/>
          </a:xfrm>
          <a:prstGeom prst="rect">
            <a:avLst/>
          </a:prstGeom>
        </p:spPr>
      </p:pic>
      <p:sp>
        <p:nvSpPr>
          <p:cNvPr id="57" name="Rechteck 1">
            <a:extLst>
              <a:ext uri="{FF2B5EF4-FFF2-40B4-BE49-F238E27FC236}">
                <a16:creationId xmlns:a16="http://schemas.microsoft.com/office/drawing/2014/main" id="{9AEDCCBD-AA34-BC4C-3A7B-3A5B5B5025F7}"/>
              </a:ext>
            </a:extLst>
          </p:cNvPr>
          <p:cNvSpPr/>
          <p:nvPr/>
        </p:nvSpPr>
        <p:spPr>
          <a:xfrm>
            <a:off x="359532" y="159482"/>
            <a:ext cx="6080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Development of laser-driven proton acceleration</a:t>
            </a:r>
            <a:endParaRPr lang="de-DE" sz="2000" dirty="0">
              <a:solidFill>
                <a:srgbClr val="005AA0"/>
              </a:solidFill>
            </a:endParaRPr>
          </a:p>
        </p:txBody>
      </p:sp>
      <p:grpSp>
        <p:nvGrpSpPr>
          <p:cNvPr id="58" name="Gruppieren 3">
            <a:extLst>
              <a:ext uri="{FF2B5EF4-FFF2-40B4-BE49-F238E27FC236}">
                <a16:creationId xmlns:a16="http://schemas.microsoft.com/office/drawing/2014/main" id="{897FE62F-4EE0-E757-A9D3-F04E75E16F87}"/>
              </a:ext>
            </a:extLst>
          </p:cNvPr>
          <p:cNvGrpSpPr/>
          <p:nvPr/>
        </p:nvGrpSpPr>
        <p:grpSpPr>
          <a:xfrm>
            <a:off x="-36512" y="3439746"/>
            <a:ext cx="1829420" cy="1397604"/>
            <a:chOff x="-78467" y="7202973"/>
            <a:chExt cx="1829420" cy="1397604"/>
          </a:xfrm>
        </p:grpSpPr>
        <p:cxnSp>
          <p:nvCxnSpPr>
            <p:cNvPr id="59" name="Gerader Verbinder 22">
              <a:extLst>
                <a:ext uri="{FF2B5EF4-FFF2-40B4-BE49-F238E27FC236}">
                  <a16:creationId xmlns:a16="http://schemas.microsoft.com/office/drawing/2014/main" id="{50F6D466-A052-4996-E36C-ACB066F2B3E0}"/>
                </a:ext>
              </a:extLst>
            </p:cNvPr>
            <p:cNvCxnSpPr/>
            <p:nvPr/>
          </p:nvCxnSpPr>
          <p:spPr>
            <a:xfrm>
              <a:off x="461593" y="7616139"/>
              <a:ext cx="0" cy="396000"/>
            </a:xfrm>
            <a:prstGeom prst="line">
              <a:avLst/>
            </a:prstGeom>
            <a:noFill/>
            <a:ln w="762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EECC582A-15CE-E84D-CF7A-4CE911C23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01" y="7202973"/>
              <a:ext cx="935546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2000</a:t>
              </a:r>
            </a:p>
          </p:txBody>
        </p:sp>
        <p:sp>
          <p:nvSpPr>
            <p:cNvPr id="61" name="Text Box 2">
              <a:extLst>
                <a:ext uri="{FF2B5EF4-FFF2-40B4-BE49-F238E27FC236}">
                  <a16:creationId xmlns:a16="http://schemas.microsoft.com/office/drawing/2014/main" id="{10F21932-BA2C-AAD2-D344-51718CF06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8467" y="8015802"/>
              <a:ext cx="1829420" cy="5847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~60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MeV@NOVA</a:t>
              </a: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&gt;400 J laser energy</a:t>
              </a:r>
            </a:p>
          </p:txBody>
        </p:sp>
      </p:grpSp>
      <p:grpSp>
        <p:nvGrpSpPr>
          <p:cNvPr id="62" name="Gruppieren 5">
            <a:extLst>
              <a:ext uri="{FF2B5EF4-FFF2-40B4-BE49-F238E27FC236}">
                <a16:creationId xmlns:a16="http://schemas.microsoft.com/office/drawing/2014/main" id="{851B88CA-B1A6-9D1F-FFD8-1C4DF33FF08D}"/>
              </a:ext>
            </a:extLst>
          </p:cNvPr>
          <p:cNvGrpSpPr/>
          <p:nvPr/>
        </p:nvGrpSpPr>
        <p:grpSpPr>
          <a:xfrm>
            <a:off x="1619672" y="3268137"/>
            <a:ext cx="2052228" cy="1406653"/>
            <a:chOff x="1717737" y="5990089"/>
            <a:chExt cx="2052228" cy="1406653"/>
          </a:xfrm>
        </p:grpSpPr>
        <p:cxnSp>
          <p:nvCxnSpPr>
            <p:cNvPr id="63" name="Gerader Verbinder 23">
              <a:extLst>
                <a:ext uri="{FF2B5EF4-FFF2-40B4-BE49-F238E27FC236}">
                  <a16:creationId xmlns:a16="http://schemas.microsoft.com/office/drawing/2014/main" id="{DA7E6EFF-1497-5396-766D-CD666DF1DDD3}"/>
                </a:ext>
              </a:extLst>
            </p:cNvPr>
            <p:cNvCxnSpPr/>
            <p:nvPr/>
          </p:nvCxnSpPr>
          <p:spPr>
            <a:xfrm>
              <a:off x="2797857" y="6548591"/>
              <a:ext cx="0" cy="396000"/>
            </a:xfrm>
            <a:prstGeom prst="line">
              <a:avLst/>
            </a:prstGeom>
            <a:noFill/>
            <a:ln w="762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F596FED3-20B0-E489-D1E5-37815BB2B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745" y="5990089"/>
              <a:ext cx="1978809" cy="5847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~20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MeV</a:t>
              </a: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@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Ti:Sa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 laser </a:t>
              </a: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&lt;5 J laser energy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endParaRPr>
            </a:p>
          </p:txBody>
        </p:sp>
        <p:sp>
          <p:nvSpPr>
            <p:cNvPr id="65" name="Text Box 2">
              <a:extLst>
                <a:ext uri="{FF2B5EF4-FFF2-40B4-BE49-F238E27FC236}">
                  <a16:creationId xmlns:a16="http://schemas.microsoft.com/office/drawing/2014/main" id="{FEF945FB-4D28-0CD4-53BF-6923829E4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737" y="6935077"/>
              <a:ext cx="2052228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2005-2009</a:t>
              </a:r>
            </a:p>
          </p:txBody>
        </p:sp>
      </p:grpSp>
      <p:cxnSp>
        <p:nvCxnSpPr>
          <p:cNvPr id="66" name="Gerader Verbinder 23">
            <a:extLst>
              <a:ext uri="{FF2B5EF4-FFF2-40B4-BE49-F238E27FC236}">
                <a16:creationId xmlns:a16="http://schemas.microsoft.com/office/drawing/2014/main" id="{513A34D0-9A31-0614-DCA4-C3D3FCEF60A4}"/>
              </a:ext>
            </a:extLst>
          </p:cNvPr>
          <p:cNvCxnSpPr/>
          <p:nvPr/>
        </p:nvCxnSpPr>
        <p:spPr>
          <a:xfrm>
            <a:off x="4306965" y="3833675"/>
            <a:ext cx="0" cy="396000"/>
          </a:xfrm>
          <a:prstGeom prst="line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67" name="Text Box 2">
            <a:extLst>
              <a:ext uri="{FF2B5EF4-FFF2-40B4-BE49-F238E27FC236}">
                <a16:creationId xmlns:a16="http://schemas.microsoft.com/office/drawing/2014/main" id="{6166FDC3-455A-360E-F157-B3A4B62EB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165" y="4263938"/>
            <a:ext cx="864096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2010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F1A64201-E2E6-4AC8-E635-3E2F0B2EB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381" y="3263814"/>
            <a:ext cx="1353663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kern="0" dirty="0" err="1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i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n-vitro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 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radbiology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MS PGothic" pitchFamily="34" charset="-128"/>
            </a:endParaRP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AB08C309-6B71-CA35-C6B5-D30E4CE5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00" y="4263733"/>
            <a:ext cx="864096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201</a:t>
            </a:r>
            <a:r>
              <a:rPr lang="en-US" b="1" kern="0" dirty="0">
                <a:solidFill>
                  <a:srgbClr val="ED7D31"/>
                </a:solidFill>
                <a:latin typeface="Calibri" panose="020F0502020204030204"/>
                <a:ea typeface="MS PGothic" pitchFamily="34" charset="-128"/>
              </a:rPr>
              <a:t>5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MS PGothic" pitchFamily="34" charset="-128"/>
            </a:endParaRP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45FC21D7-65F9-34E4-F522-FA4E01676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101" y="3255860"/>
            <a:ext cx="1311119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PW-class</a:t>
            </a:r>
            <a:r>
              <a:rPr lang="en-US" sz="1600" b="1" kern="0" dirty="0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 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Ti:Sa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 laser</a:t>
            </a:r>
          </a:p>
        </p:txBody>
      </p:sp>
      <p:cxnSp>
        <p:nvCxnSpPr>
          <p:cNvPr id="71" name="Gerader Verbinder 23">
            <a:extLst>
              <a:ext uri="{FF2B5EF4-FFF2-40B4-BE49-F238E27FC236}">
                <a16:creationId xmlns:a16="http://schemas.microsoft.com/office/drawing/2014/main" id="{5C830751-AF10-A9F1-F408-ED999F0BB7DE}"/>
              </a:ext>
            </a:extLst>
          </p:cNvPr>
          <p:cNvCxnSpPr/>
          <p:nvPr/>
        </p:nvCxnSpPr>
        <p:spPr>
          <a:xfrm>
            <a:off x="5904148" y="3840712"/>
            <a:ext cx="0" cy="396000"/>
          </a:xfrm>
          <a:prstGeom prst="line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551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44AFD72-D04A-42E0-9800-B00C198FD5B7}"/>
              </a:ext>
            </a:extLst>
          </p:cNvPr>
          <p:cNvSpPr/>
          <p:nvPr/>
        </p:nvSpPr>
        <p:spPr>
          <a:xfrm>
            <a:off x="122615" y="3182721"/>
            <a:ext cx="4189004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optimisation</a:t>
            </a: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 procedure for enhanced beam quality (&gt;60 MeV in routine operation)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stable proton beam generation over months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9580761B-CD2A-40B9-9B70-DD0E197B18F8}"/>
              </a:ext>
            </a:extLst>
          </p:cNvPr>
          <p:cNvSpPr/>
          <p:nvPr/>
        </p:nvSpPr>
        <p:spPr>
          <a:xfrm>
            <a:off x="359532" y="159482"/>
            <a:ext cx="609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cs typeface="Arial" pitchFamily="34" charset="0"/>
              </a:rPr>
              <a:t>Demonstration of accelerator readiness at HZDR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DAE1C42E-E34F-4663-A232-405B0B713752}"/>
              </a:ext>
            </a:extLst>
          </p:cNvPr>
          <p:cNvSpPr/>
          <p:nvPr/>
        </p:nvSpPr>
        <p:spPr>
          <a:xfrm>
            <a:off x="295215" y="2903955"/>
            <a:ext cx="3528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i="1" dirty="0"/>
              <a:t>T. Ziegler, et al., Sci. Reports 11, 7338 (2021</a:t>
            </a:r>
            <a:r>
              <a:rPr lang="de-DE" sz="1200" i="1" dirty="0"/>
              <a:t>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01C516C-45AE-45CC-931D-3AEEEA5EC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5" y="676283"/>
            <a:ext cx="3687519" cy="2242040"/>
          </a:xfrm>
          <a:prstGeom prst="rect">
            <a:avLst/>
          </a:prstGeom>
        </p:spPr>
      </p:pic>
      <p:pic>
        <p:nvPicPr>
          <p:cNvPr id="2" name="Grafik 16">
            <a:extLst>
              <a:ext uri="{FF2B5EF4-FFF2-40B4-BE49-F238E27FC236}">
                <a16:creationId xmlns:a16="http://schemas.microsoft.com/office/drawing/2014/main" id="{96199370-6B03-CC99-2E4B-5B28D0F1C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3" t="1616" r="1822" b="60539"/>
          <a:stretch/>
        </p:blipFill>
        <p:spPr>
          <a:xfrm>
            <a:off x="4547893" y="1386604"/>
            <a:ext cx="3015331" cy="9806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EF2283-F1CF-22EF-BA0E-43854D461934}"/>
              </a:ext>
            </a:extLst>
          </p:cNvPr>
          <p:cNvSpPr/>
          <p:nvPr/>
        </p:nvSpPr>
        <p:spPr>
          <a:xfrm>
            <a:off x="265238" y="4299942"/>
            <a:ext cx="8403391" cy="4001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F23E4290-8347-AA73-000D-F1453F5ABDE4}"/>
              </a:ext>
            </a:extLst>
          </p:cNvPr>
          <p:cNvSpPr txBox="1">
            <a:spLocks/>
          </p:cNvSpPr>
          <p:nvPr/>
        </p:nvSpPr>
        <p:spPr>
          <a:xfrm>
            <a:off x="417081" y="4403925"/>
            <a:ext cx="8403391" cy="199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CB423"/>
              </a:buClr>
              <a:defRPr/>
            </a:pPr>
            <a:r>
              <a:rPr lang="de-DE" sz="1600" b="1" dirty="0">
                <a:solidFill>
                  <a:srgbClr val="005AA0"/>
                </a:solidFill>
                <a:latin typeface="Arial"/>
              </a:rPr>
              <a:t>accelerator readiness + stability benchmarked via application-specific parameters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32A0F16-5A59-9A48-7510-A8A9309A766E}"/>
              </a:ext>
            </a:extLst>
          </p:cNvPr>
          <p:cNvSpPr/>
          <p:nvPr/>
        </p:nvSpPr>
        <p:spPr>
          <a:xfrm>
            <a:off x="4463462" y="3217824"/>
            <a:ext cx="4653190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In total 47 mice at HZDR (7 proton irradiated)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4 ± 0.3 </a:t>
            </a:r>
            <a:r>
              <a:rPr lang="en-US" sz="1400" b="1" dirty="0" err="1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Gy</a:t>
            </a: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 dose delivery precision 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3 weeks of irradiation-readiness at DRACO-PW</a:t>
            </a:r>
          </a:p>
        </p:txBody>
      </p:sp>
      <p:sp>
        <p:nvSpPr>
          <p:cNvPr id="11" name="Rechteck 6">
            <a:extLst>
              <a:ext uri="{FF2B5EF4-FFF2-40B4-BE49-F238E27FC236}">
                <a16:creationId xmlns:a16="http://schemas.microsoft.com/office/drawing/2014/main" id="{F7DC2404-998A-D151-1F7F-95DE4DDEFCA4}"/>
              </a:ext>
            </a:extLst>
          </p:cNvPr>
          <p:cNvSpPr/>
          <p:nvPr/>
        </p:nvSpPr>
        <p:spPr>
          <a:xfrm>
            <a:off x="4572000" y="2905722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i="1" dirty="0"/>
              <a:t>F. Kroll, et al., </a:t>
            </a:r>
            <a:r>
              <a:rPr lang="fr-FR" sz="1200" b="1" i="1" dirty="0"/>
              <a:t>Nature </a:t>
            </a:r>
            <a:r>
              <a:rPr lang="fr-FR" sz="1200" b="1" i="1" dirty="0" err="1"/>
              <a:t>Physics</a:t>
            </a:r>
            <a:r>
              <a:rPr lang="fr-FR" sz="1200" b="1" i="1" dirty="0"/>
              <a:t> 18.3 (2022)</a:t>
            </a:r>
            <a:endParaRPr lang="de-DE" sz="1200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F5A428-6FCE-DF28-C2FE-6676D15E6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32" y="1455626"/>
            <a:ext cx="1532301" cy="897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7FE3DD-45BD-73F5-7F03-7719BAD50D2E}"/>
              </a:ext>
            </a:extLst>
          </p:cNvPr>
          <p:cNvSpPr/>
          <p:nvPr/>
        </p:nvSpPr>
        <p:spPr>
          <a:xfrm>
            <a:off x="1979712" y="1167594"/>
            <a:ext cx="144016" cy="468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B1037F-F820-D9BB-6F6B-DA5A43E52D7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2051720" y="1167594"/>
            <a:ext cx="5490312" cy="175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0A7E2-9B15-745F-510F-212F055C370F}"/>
              </a:ext>
            </a:extLst>
          </p:cNvPr>
          <p:cNvSpPr/>
          <p:nvPr/>
        </p:nvSpPr>
        <p:spPr>
          <a:xfrm>
            <a:off x="4526701" y="1347614"/>
            <a:ext cx="3015331" cy="1275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Grafik 16">
            <a:extLst>
              <a:ext uri="{FF2B5EF4-FFF2-40B4-BE49-F238E27FC236}">
                <a16:creationId xmlns:a16="http://schemas.microsoft.com/office/drawing/2014/main" id="{0DB0B8DC-2B66-9696-9E70-058D878FD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 t="72090" r="7117" b="17894"/>
          <a:stretch/>
        </p:blipFill>
        <p:spPr>
          <a:xfrm>
            <a:off x="4730805" y="2307705"/>
            <a:ext cx="2520280" cy="25958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472C0C-4FAC-A33D-FF57-1C510F2983C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51720" y="1635646"/>
            <a:ext cx="2460173" cy="973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90BCB-8504-5A59-41B2-F7783E419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176" y="720259"/>
            <a:ext cx="3887999" cy="24665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B3BD72-EA8E-9311-AB01-9D9C1AC8CB46}"/>
              </a:ext>
            </a:extLst>
          </p:cNvPr>
          <p:cNvSpPr/>
          <p:nvPr/>
        </p:nvSpPr>
        <p:spPr>
          <a:xfrm>
            <a:off x="4889088" y="731871"/>
            <a:ext cx="3887743" cy="246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5AA4D-B2F1-3C74-F116-53B4C2E93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200" y="719918"/>
            <a:ext cx="3887999" cy="2466522"/>
          </a:xfrm>
          <a:prstGeom prst="rect">
            <a:avLst/>
          </a:prstGeom>
        </p:spPr>
      </p:pic>
      <p:cxnSp>
        <p:nvCxnSpPr>
          <p:cNvPr id="3" name="Gerade Verbindung mit Pfeil 20">
            <a:extLst>
              <a:ext uri="{FF2B5EF4-FFF2-40B4-BE49-F238E27FC236}">
                <a16:creationId xmlns:a16="http://schemas.microsoft.com/office/drawing/2014/main" id="{76D58963-04F0-CDAC-B2EC-E3FB13862340}"/>
              </a:ext>
            </a:extLst>
          </p:cNvPr>
          <p:cNvCxnSpPr>
            <a:cxnSpLocks/>
          </p:cNvCxnSpPr>
          <p:nvPr/>
        </p:nvCxnSpPr>
        <p:spPr>
          <a:xfrm>
            <a:off x="251520" y="4047914"/>
            <a:ext cx="8820980" cy="0"/>
          </a:xfrm>
          <a:prstGeom prst="straightConnector1">
            <a:avLst/>
          </a:prstGeom>
          <a:noFill/>
          <a:ln w="127000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grpSp>
        <p:nvGrpSpPr>
          <p:cNvPr id="15" name="Gruppieren 3">
            <a:extLst>
              <a:ext uri="{FF2B5EF4-FFF2-40B4-BE49-F238E27FC236}">
                <a16:creationId xmlns:a16="http://schemas.microsoft.com/office/drawing/2014/main" id="{1A33F3F9-78C6-2563-E8E3-3F2F2E784718}"/>
              </a:ext>
            </a:extLst>
          </p:cNvPr>
          <p:cNvGrpSpPr/>
          <p:nvPr/>
        </p:nvGrpSpPr>
        <p:grpSpPr>
          <a:xfrm>
            <a:off x="-36512" y="3439746"/>
            <a:ext cx="1829420" cy="1397604"/>
            <a:chOff x="-78467" y="7202973"/>
            <a:chExt cx="1829420" cy="1397604"/>
          </a:xfrm>
        </p:grpSpPr>
        <p:cxnSp>
          <p:nvCxnSpPr>
            <p:cNvPr id="16" name="Gerader Verbinder 22">
              <a:extLst>
                <a:ext uri="{FF2B5EF4-FFF2-40B4-BE49-F238E27FC236}">
                  <a16:creationId xmlns:a16="http://schemas.microsoft.com/office/drawing/2014/main" id="{CF24656B-1679-BB96-4A45-EA595D39F5A4}"/>
                </a:ext>
              </a:extLst>
            </p:cNvPr>
            <p:cNvCxnSpPr/>
            <p:nvPr/>
          </p:nvCxnSpPr>
          <p:spPr>
            <a:xfrm>
              <a:off x="461593" y="7616139"/>
              <a:ext cx="0" cy="396000"/>
            </a:xfrm>
            <a:prstGeom prst="line">
              <a:avLst/>
            </a:prstGeom>
            <a:noFill/>
            <a:ln w="762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E51AFAFC-D6A9-4D81-CC79-057379ED0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01" y="7202973"/>
              <a:ext cx="935546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2000</a:t>
              </a: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70E0B8CE-1653-B84B-BFAD-BCF62A43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8467" y="8015802"/>
              <a:ext cx="1829420" cy="5847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~60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MeV@NOVA</a:t>
              </a: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&gt;400 J laser energy</a:t>
              </a:r>
            </a:p>
          </p:txBody>
        </p:sp>
      </p:grpSp>
      <p:grpSp>
        <p:nvGrpSpPr>
          <p:cNvPr id="35" name="Gruppieren 5">
            <a:extLst>
              <a:ext uri="{FF2B5EF4-FFF2-40B4-BE49-F238E27FC236}">
                <a16:creationId xmlns:a16="http://schemas.microsoft.com/office/drawing/2014/main" id="{2AD52249-30DA-38DB-1C1F-E08D1DDDC69C}"/>
              </a:ext>
            </a:extLst>
          </p:cNvPr>
          <p:cNvGrpSpPr/>
          <p:nvPr/>
        </p:nvGrpSpPr>
        <p:grpSpPr>
          <a:xfrm>
            <a:off x="1619672" y="3268137"/>
            <a:ext cx="2052228" cy="1406653"/>
            <a:chOff x="1717737" y="5990089"/>
            <a:chExt cx="2052228" cy="1406653"/>
          </a:xfrm>
        </p:grpSpPr>
        <p:cxnSp>
          <p:nvCxnSpPr>
            <p:cNvPr id="36" name="Gerader Verbinder 23">
              <a:extLst>
                <a:ext uri="{FF2B5EF4-FFF2-40B4-BE49-F238E27FC236}">
                  <a16:creationId xmlns:a16="http://schemas.microsoft.com/office/drawing/2014/main" id="{0AADE405-468F-B383-6EC6-710A61C24336}"/>
                </a:ext>
              </a:extLst>
            </p:cNvPr>
            <p:cNvCxnSpPr/>
            <p:nvPr/>
          </p:nvCxnSpPr>
          <p:spPr>
            <a:xfrm>
              <a:off x="2797857" y="6548591"/>
              <a:ext cx="0" cy="396000"/>
            </a:xfrm>
            <a:prstGeom prst="line">
              <a:avLst/>
            </a:prstGeom>
            <a:noFill/>
            <a:ln w="762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7B943DB1-AE92-7B3B-8D85-1A67853E8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745" y="5990089"/>
              <a:ext cx="1978809" cy="5847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~20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MeV</a:t>
              </a: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@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Ti:Sa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 laser </a:t>
              </a:r>
              <a:r>
                <a:rPr lang="en-US" sz="1600" b="1" kern="0" dirty="0">
                  <a:solidFill>
                    <a:schemeClr val="accent2"/>
                  </a:solidFill>
                  <a:latin typeface="Calibri" panose="020F0502020204030204"/>
                  <a:ea typeface="MS PGothic" pitchFamily="34" charset="-128"/>
                </a:rPr>
                <a:t>&lt;5 J laser energy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96ECA009-7BF6-423C-8C5B-369828F7A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737" y="6935077"/>
              <a:ext cx="2052228" cy="4616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marR="0" lvl="1" indent="0" algn="ctr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</a:rPr>
                <a:t>2005-2009</a:t>
              </a:r>
            </a:p>
          </p:txBody>
        </p:sp>
      </p:grpSp>
      <p:pic>
        <p:nvPicPr>
          <p:cNvPr id="44" name="Picture 43" descr="A close-up of a graph&#10;&#10;Description automatically generated">
            <a:extLst>
              <a:ext uri="{FF2B5EF4-FFF2-40B4-BE49-F238E27FC236}">
                <a16:creationId xmlns:a16="http://schemas.microsoft.com/office/drawing/2014/main" id="{13F7246C-42D4-3CE0-05DC-A9C2D2A4EF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1"/>
          <a:stretch/>
        </p:blipFill>
        <p:spPr>
          <a:xfrm>
            <a:off x="216839" y="699542"/>
            <a:ext cx="4085418" cy="2466522"/>
          </a:xfrm>
          <a:prstGeom prst="rect">
            <a:avLst/>
          </a:prstGeom>
        </p:spPr>
      </p:pic>
      <p:pic>
        <p:nvPicPr>
          <p:cNvPr id="45" name="Picture 44" descr="A close-up of a graph&#10;&#10;Description automatically generated">
            <a:extLst>
              <a:ext uri="{FF2B5EF4-FFF2-40B4-BE49-F238E27FC236}">
                <a16:creationId xmlns:a16="http://schemas.microsoft.com/office/drawing/2014/main" id="{08376432-73E4-82D0-952D-A33D357F3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r="-379"/>
          <a:stretch/>
        </p:blipFill>
        <p:spPr>
          <a:xfrm>
            <a:off x="226379" y="699542"/>
            <a:ext cx="4032447" cy="2466522"/>
          </a:xfrm>
          <a:prstGeom prst="rect">
            <a:avLst/>
          </a:prstGeom>
        </p:spPr>
      </p:pic>
      <p:cxnSp>
        <p:nvCxnSpPr>
          <p:cNvPr id="46" name="Gerader Verbinder 23">
            <a:extLst>
              <a:ext uri="{FF2B5EF4-FFF2-40B4-BE49-F238E27FC236}">
                <a16:creationId xmlns:a16="http://schemas.microsoft.com/office/drawing/2014/main" id="{FF2C13D2-DECE-08B5-338B-FD696992A28C}"/>
              </a:ext>
            </a:extLst>
          </p:cNvPr>
          <p:cNvCxnSpPr/>
          <p:nvPr/>
        </p:nvCxnSpPr>
        <p:spPr>
          <a:xfrm>
            <a:off x="4306965" y="3833675"/>
            <a:ext cx="0" cy="396000"/>
          </a:xfrm>
          <a:prstGeom prst="line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47" name="Text Box 2">
            <a:extLst>
              <a:ext uri="{FF2B5EF4-FFF2-40B4-BE49-F238E27FC236}">
                <a16:creationId xmlns:a16="http://schemas.microsoft.com/office/drawing/2014/main" id="{CFF7E2E2-C615-76A8-42E9-A849B8BD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165" y="4263938"/>
            <a:ext cx="864096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2010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175D20D3-4BB7-69AD-2816-9773AB00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381" y="3263814"/>
            <a:ext cx="1353663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kern="0" dirty="0" err="1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i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n-vitro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 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radbiology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MS PGothic" pitchFamily="34" charset="-128"/>
            </a:endParaRP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id="{5ACCE571-C9F3-0F75-53C9-0DB3233C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00" y="4263733"/>
            <a:ext cx="864096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201</a:t>
            </a:r>
            <a:r>
              <a:rPr lang="en-US" b="1" kern="0" dirty="0">
                <a:solidFill>
                  <a:srgbClr val="ED7D31"/>
                </a:solidFill>
                <a:latin typeface="Calibri" panose="020F0502020204030204"/>
                <a:ea typeface="MS PGothic" pitchFamily="34" charset="-128"/>
              </a:rPr>
              <a:t>5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MS PGothic" pitchFamily="34" charset="-128"/>
            </a:endParaRP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0E6CAE43-E2F6-A099-3939-26E8D2CDD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101" y="3255860"/>
            <a:ext cx="1311119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PW-class</a:t>
            </a:r>
            <a:r>
              <a:rPr lang="en-US" sz="1600" b="1" kern="0" dirty="0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 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Ti:Sa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 laser</a:t>
            </a:r>
          </a:p>
        </p:txBody>
      </p:sp>
      <p:cxnSp>
        <p:nvCxnSpPr>
          <p:cNvPr id="2" name="Gerader Verbinder 23">
            <a:extLst>
              <a:ext uri="{FF2B5EF4-FFF2-40B4-BE49-F238E27FC236}">
                <a16:creationId xmlns:a16="http://schemas.microsoft.com/office/drawing/2014/main" id="{14CA9F50-EEC9-6E64-5207-B7F5FE82C943}"/>
              </a:ext>
            </a:extLst>
          </p:cNvPr>
          <p:cNvCxnSpPr/>
          <p:nvPr/>
        </p:nvCxnSpPr>
        <p:spPr>
          <a:xfrm>
            <a:off x="7662319" y="3826639"/>
            <a:ext cx="0" cy="396000"/>
          </a:xfrm>
          <a:prstGeom prst="line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4" name="Text Box 2">
            <a:extLst>
              <a:ext uri="{FF2B5EF4-FFF2-40B4-BE49-F238E27FC236}">
                <a16:creationId xmlns:a16="http://schemas.microsoft.com/office/drawing/2014/main" id="{D40F5183-E5C3-DA49-911F-FD3F75C6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4236712"/>
            <a:ext cx="864096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2020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42D48E6-47CA-21FC-E6F5-F224E320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728" y="3284127"/>
            <a:ext cx="1094684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marR="0" lvl="1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3D </a:t>
            </a:r>
            <a:r>
              <a:rPr lang="en-US" sz="1600" b="1" i="1" kern="0" dirty="0" err="1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i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n-vivo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</a:rPr>
              <a:t> </a:t>
            </a:r>
            <a:r>
              <a:rPr lang="en-US" sz="1600" b="1" kern="0" dirty="0">
                <a:solidFill>
                  <a:schemeClr val="accent2"/>
                </a:solidFill>
                <a:latin typeface="Calibri" panose="020F0502020204030204"/>
                <a:ea typeface="MS PGothic" pitchFamily="34" charset="-128"/>
              </a:rPr>
              <a:t>irradiation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MS PGothic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817002-E3C3-FD72-EC6A-97A27047EB63}"/>
              </a:ext>
            </a:extLst>
          </p:cNvPr>
          <p:cNvSpPr/>
          <p:nvPr/>
        </p:nvSpPr>
        <p:spPr>
          <a:xfrm>
            <a:off x="4894346" y="682965"/>
            <a:ext cx="3960224" cy="244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DD039-4F67-F675-BF74-BD5A3AD2A2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200" y="720000"/>
            <a:ext cx="3887999" cy="2466522"/>
          </a:xfrm>
          <a:prstGeom prst="rect">
            <a:avLst/>
          </a:prstGeom>
        </p:spPr>
      </p:pic>
      <p:sp>
        <p:nvSpPr>
          <p:cNvPr id="12" name="Rechteck 1">
            <a:extLst>
              <a:ext uri="{FF2B5EF4-FFF2-40B4-BE49-F238E27FC236}">
                <a16:creationId xmlns:a16="http://schemas.microsoft.com/office/drawing/2014/main" id="{A763EE84-2C55-AC06-C90F-AC34DCD40B26}"/>
              </a:ext>
            </a:extLst>
          </p:cNvPr>
          <p:cNvSpPr/>
          <p:nvPr/>
        </p:nvSpPr>
        <p:spPr>
          <a:xfrm>
            <a:off x="359532" y="159482"/>
            <a:ext cx="6080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Development of laser-driven proton acceleration</a:t>
            </a:r>
            <a:endParaRPr lang="de-DE" sz="2000" dirty="0">
              <a:solidFill>
                <a:srgbClr val="005AA0"/>
              </a:solidFill>
            </a:endParaRPr>
          </a:p>
        </p:txBody>
      </p:sp>
      <p:cxnSp>
        <p:nvCxnSpPr>
          <p:cNvPr id="13" name="Gerader Verbinder 23">
            <a:extLst>
              <a:ext uri="{FF2B5EF4-FFF2-40B4-BE49-F238E27FC236}">
                <a16:creationId xmlns:a16="http://schemas.microsoft.com/office/drawing/2014/main" id="{D4AEEB8B-4CD8-93D2-DBEF-6021B141BF37}"/>
              </a:ext>
            </a:extLst>
          </p:cNvPr>
          <p:cNvCxnSpPr/>
          <p:nvPr/>
        </p:nvCxnSpPr>
        <p:spPr>
          <a:xfrm>
            <a:off x="5904148" y="3840712"/>
            <a:ext cx="0" cy="396000"/>
          </a:xfrm>
          <a:prstGeom prst="line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580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151D-0E30-71DA-4EC1-F6074DAB0887}"/>
              </a:ext>
            </a:extLst>
          </p:cNvPr>
          <p:cNvSpPr txBox="1"/>
          <p:nvPr/>
        </p:nvSpPr>
        <p:spPr>
          <a:xfrm>
            <a:off x="2424244" y="1017690"/>
            <a:ext cx="45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accent2"/>
                </a:solidFill>
              </a:rPr>
              <a:t>What‘s next?</a:t>
            </a:r>
          </a:p>
        </p:txBody>
      </p:sp>
      <p:grpSp>
        <p:nvGrpSpPr>
          <p:cNvPr id="13" name="Gruppieren 90">
            <a:extLst>
              <a:ext uri="{FF2B5EF4-FFF2-40B4-BE49-F238E27FC236}">
                <a16:creationId xmlns:a16="http://schemas.microsoft.com/office/drawing/2014/main" id="{73A823C9-AF6C-94E0-EF92-40A5C97A22E1}"/>
              </a:ext>
            </a:extLst>
          </p:cNvPr>
          <p:cNvGrpSpPr/>
          <p:nvPr/>
        </p:nvGrpSpPr>
        <p:grpSpPr>
          <a:xfrm>
            <a:off x="179512" y="2211940"/>
            <a:ext cx="4281412" cy="2569663"/>
            <a:chOff x="2856030" y="3458169"/>
            <a:chExt cx="4281412" cy="2569663"/>
          </a:xfrm>
          <a:noFill/>
        </p:grpSpPr>
        <p:grpSp>
          <p:nvGrpSpPr>
            <p:cNvPr id="14" name="Gruppieren 89">
              <a:extLst>
                <a:ext uri="{FF2B5EF4-FFF2-40B4-BE49-F238E27FC236}">
                  <a16:creationId xmlns:a16="http://schemas.microsoft.com/office/drawing/2014/main" id="{B8F8D2D0-2C43-9A88-DE39-D7BF23E65712}"/>
                </a:ext>
              </a:extLst>
            </p:cNvPr>
            <p:cNvGrpSpPr/>
            <p:nvPr/>
          </p:nvGrpSpPr>
          <p:grpSpPr>
            <a:xfrm>
              <a:off x="2985062" y="4426951"/>
              <a:ext cx="3470323" cy="1323882"/>
              <a:chOff x="2993749" y="4528187"/>
              <a:chExt cx="3470323" cy="1323882"/>
            </a:xfrm>
            <a:grpFill/>
          </p:grpSpPr>
          <p:pic>
            <p:nvPicPr>
              <p:cNvPr id="17" name="Grafik 83">
                <a:extLst>
                  <a:ext uri="{FF2B5EF4-FFF2-40B4-BE49-F238E27FC236}">
                    <a16:creationId xmlns:a16="http://schemas.microsoft.com/office/drawing/2014/main" id="{A795E73A-10CE-3415-BCC4-34D50C68BC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642" t="75944" r="50079" b="4230"/>
              <a:stretch/>
            </p:blipFill>
            <p:spPr>
              <a:xfrm>
                <a:off x="2993749" y="4870835"/>
                <a:ext cx="3456063" cy="981234"/>
              </a:xfrm>
              <a:prstGeom prst="rect">
                <a:avLst/>
              </a:prstGeom>
              <a:grpFill/>
            </p:spPr>
          </p:pic>
          <p:pic>
            <p:nvPicPr>
              <p:cNvPr id="18" name="Grafik 84">
                <a:extLst>
                  <a:ext uri="{FF2B5EF4-FFF2-40B4-BE49-F238E27FC236}">
                    <a16:creationId xmlns:a16="http://schemas.microsoft.com/office/drawing/2014/main" id="{D20386BB-4FA8-6185-CAA8-39B145F65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674" t="15168" r="51222" b="78585"/>
              <a:stretch/>
            </p:blipFill>
            <p:spPr>
              <a:xfrm>
                <a:off x="3041087" y="4528187"/>
                <a:ext cx="3422985" cy="342648"/>
              </a:xfrm>
              <a:prstGeom prst="rect">
                <a:avLst/>
              </a:prstGeom>
              <a:grpFill/>
            </p:spPr>
          </p:pic>
        </p:grp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C24C9C72-99A6-E571-FC56-C9580F332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090" y="5750833"/>
              <a:ext cx="3891404" cy="27699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lvl="1" indent="0" eaLnBrk="1" hangingPunct="1">
                <a:spcBef>
                  <a:spcPct val="25000"/>
                </a:spcBef>
                <a:defRPr/>
              </a:pPr>
              <a:r>
                <a:rPr lang="en-US" sz="1200" b="1" i="1" kern="0" dirty="0" err="1">
                  <a:latin typeface="+mn-lt"/>
                  <a:ea typeface="MS PGothic" pitchFamily="34" charset="-128"/>
                </a:rPr>
                <a:t>Favaudon</a:t>
              </a:r>
              <a:r>
                <a:rPr lang="en-US" sz="1200" b="1" i="1" kern="0" dirty="0">
                  <a:latin typeface="+mn-lt"/>
                  <a:ea typeface="MS PGothic" pitchFamily="34" charset="-128"/>
                </a:rPr>
                <a:t> et al. Sci. Transl. Med. 2014</a:t>
              </a: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17408FC-5802-6682-1F68-4396189B8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030" y="3458169"/>
              <a:ext cx="4281412" cy="95410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360363" indent="-3587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8" lvl="1" indent="0" eaLnBrk="1" hangingPunct="1">
                <a:spcBef>
                  <a:spcPct val="25000"/>
                </a:spcBef>
                <a:defRPr/>
              </a:pPr>
              <a:r>
                <a:rPr lang="en-US" sz="2000" b="1" kern="0" dirty="0">
                  <a:solidFill>
                    <a:srgbClr val="0070C0"/>
                  </a:solidFill>
                  <a:latin typeface="+mn-lt"/>
                  <a:ea typeface="MS PGothic" pitchFamily="34" charset="-128"/>
                </a:rPr>
                <a:t>ultrahigh dose-rate FLASH</a:t>
              </a:r>
            </a:p>
            <a:p>
              <a:pPr marL="1588" lvl="1" indent="0" eaLnBrk="1" hangingPunct="1">
                <a:spcBef>
                  <a:spcPct val="25000"/>
                </a:spcBef>
                <a:defRPr/>
              </a:pPr>
              <a:r>
                <a:rPr lang="en-US" sz="1600" kern="0" dirty="0">
                  <a:solidFill>
                    <a:srgbClr val="0070C0"/>
                  </a:solidFill>
                  <a:latin typeface="+mn-lt"/>
                  <a:ea typeface="MS PGothic" pitchFamily="34" charset="-128"/>
                </a:rPr>
                <a:t>irradiation increases the differential response between normal and tumor tissue in mice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E1AEFDF-254C-97ED-7976-5FFFF6B2FC3B}"/>
              </a:ext>
            </a:extLst>
          </p:cNvPr>
          <p:cNvSpPr/>
          <p:nvPr/>
        </p:nvSpPr>
        <p:spPr>
          <a:xfrm>
            <a:off x="4427984" y="2377842"/>
            <a:ext cx="1175438" cy="72008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618A6D3-81E3-39E4-CD9B-1D47A391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866" y="2240163"/>
            <a:ext cx="3189586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lvl="1" indent="0" algn="ctr" eaLnBrk="1" hangingPunct="1">
              <a:spcBef>
                <a:spcPct val="250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ea typeface="MS PGothic" pitchFamily="34" charset="-128"/>
              </a:rPr>
              <a:t>plasma-accelerators inherently deliver ultrashort part. bunches</a:t>
            </a:r>
            <a:endParaRPr lang="en-US" sz="1600" kern="0" dirty="0">
              <a:solidFill>
                <a:srgbClr val="0070C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46006E-3070-D948-CFD2-788EE6AC55FD}"/>
              </a:ext>
            </a:extLst>
          </p:cNvPr>
          <p:cNvSpPr/>
          <p:nvPr/>
        </p:nvSpPr>
        <p:spPr>
          <a:xfrm rot="5400000">
            <a:off x="6755315" y="3281472"/>
            <a:ext cx="673930" cy="72008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0D09C8DD-5A45-7716-1363-202BCB6D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205" y="3978477"/>
            <a:ext cx="4168747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8" lvl="1" indent="0" algn="ctr" eaLnBrk="1" hangingPunct="1">
              <a:spcBef>
                <a:spcPct val="250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ea typeface="MS PGothic" pitchFamily="34" charset="-128"/>
              </a:rPr>
              <a:t>increase acc. performance (energy + particle yield)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B990BA-11C1-01B5-3BD6-1846A269C0DD}"/>
              </a:ext>
            </a:extLst>
          </p:cNvPr>
          <p:cNvGrpSpPr/>
          <p:nvPr/>
        </p:nvGrpSpPr>
        <p:grpSpPr>
          <a:xfrm>
            <a:off x="8476980" y="2211710"/>
            <a:ext cx="637972" cy="580532"/>
            <a:chOff x="8311746" y="1707654"/>
            <a:chExt cx="637972" cy="580532"/>
          </a:xfrm>
        </p:grpSpPr>
        <p:pic>
          <p:nvPicPr>
            <p:cNvPr id="24" name="Picture 23" descr="A green check mark on a white background&#10;&#10;Description automatically generated">
              <a:extLst>
                <a:ext uri="{FF2B5EF4-FFF2-40B4-BE49-F238E27FC236}">
                  <a16:creationId xmlns:a16="http://schemas.microsoft.com/office/drawing/2014/main" id="{522B52A7-5BE5-F8F6-B9E0-A44DFD850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6" t="24734" r="27205" b="22365"/>
            <a:stretch/>
          </p:blipFill>
          <p:spPr>
            <a:xfrm>
              <a:off x="8311746" y="1707654"/>
              <a:ext cx="637972" cy="58053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99B1D92-AAFC-1259-14D1-E87A5AF674D5}"/>
                </a:ext>
              </a:extLst>
            </p:cNvPr>
            <p:cNvSpPr/>
            <p:nvPr/>
          </p:nvSpPr>
          <p:spPr>
            <a:xfrm>
              <a:off x="8740340" y="2090598"/>
              <a:ext cx="209378" cy="184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575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13">
            <a:extLst>
              <a:ext uri="{FF2B5EF4-FFF2-40B4-BE49-F238E27FC236}">
                <a16:creationId xmlns:a16="http://schemas.microsoft.com/office/drawing/2014/main" id="{B928A774-A0FD-8E86-EDBC-3AF802558083}"/>
              </a:ext>
            </a:extLst>
          </p:cNvPr>
          <p:cNvGrpSpPr/>
          <p:nvPr/>
        </p:nvGrpSpPr>
        <p:grpSpPr>
          <a:xfrm>
            <a:off x="287524" y="1629429"/>
            <a:ext cx="2702698" cy="1381981"/>
            <a:chOff x="8898603" y="4364635"/>
            <a:chExt cx="2957263" cy="1291201"/>
          </a:xfrm>
        </p:grpSpPr>
        <p:sp>
          <p:nvSpPr>
            <p:cNvPr id="11" name="Textfeld 12">
              <a:extLst>
                <a:ext uri="{FF2B5EF4-FFF2-40B4-BE49-F238E27FC236}">
                  <a16:creationId xmlns:a16="http://schemas.microsoft.com/office/drawing/2014/main" id="{1EAB9A6C-2751-0720-917A-B428260DA4B7}"/>
                </a:ext>
              </a:extLst>
            </p:cNvPr>
            <p:cNvSpPr txBox="1"/>
            <p:nvPr/>
          </p:nvSpPr>
          <p:spPr>
            <a:xfrm>
              <a:off x="10455832" y="4367491"/>
              <a:ext cx="1400034" cy="546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laser </a:t>
              </a:r>
              <a:r>
                <a:rPr lang="de-DE" sz="1600" dirty="0">
                  <a:solidFill>
                    <a:prstClr val="black"/>
                  </a:solidFill>
                  <a:latin typeface="Arial"/>
                </a:rPr>
                <a:t>mostly</a:t>
              </a:r>
            </a:p>
            <a:p>
              <a:pPr defTabSz="914195"/>
              <a:r>
                <a:rPr lang="de-DE" sz="1600" dirty="0">
                  <a:solidFill>
                    <a:prstClr val="black"/>
                  </a:solidFill>
                  <a:latin typeface="Arial"/>
                </a:rPr>
                <a:t>reflected</a:t>
              </a:r>
            </a:p>
          </p:txBody>
        </p:sp>
        <p:grpSp>
          <p:nvGrpSpPr>
            <p:cNvPr id="12" name="Gruppieren 10">
              <a:extLst>
                <a:ext uri="{FF2B5EF4-FFF2-40B4-BE49-F238E27FC236}">
                  <a16:creationId xmlns:a16="http://schemas.microsoft.com/office/drawing/2014/main" id="{40D2BF5F-7FE0-450E-3A27-473C69F449A2}"/>
                </a:ext>
              </a:extLst>
            </p:cNvPr>
            <p:cNvGrpSpPr/>
            <p:nvPr/>
          </p:nvGrpSpPr>
          <p:grpSpPr>
            <a:xfrm>
              <a:off x="8898603" y="4364635"/>
              <a:ext cx="1559310" cy="1291201"/>
              <a:chOff x="8338636" y="3818194"/>
              <a:chExt cx="2250266" cy="1863354"/>
            </a:xfrm>
          </p:grpSpPr>
          <p:sp>
            <p:nvSpPr>
              <p:cNvPr id="13" name="Gleichschenkliges Dreieck 10">
                <a:extLst>
                  <a:ext uri="{FF2B5EF4-FFF2-40B4-BE49-F238E27FC236}">
                    <a16:creationId xmlns:a16="http://schemas.microsoft.com/office/drawing/2014/main" id="{3BC4B262-9E35-32B6-5795-ED138AB7CF39}"/>
                  </a:ext>
                </a:extLst>
              </p:cNvPr>
              <p:cNvSpPr/>
              <p:nvPr/>
            </p:nvSpPr>
            <p:spPr bwMode="auto">
              <a:xfrm rot="3559355">
                <a:off x="8860992" y="4194270"/>
                <a:ext cx="599557" cy="1644269"/>
              </a:xfrm>
              <a:prstGeom prst="triangle">
                <a:avLst/>
              </a:prstGeom>
              <a:gradFill>
                <a:gsLst>
                  <a:gs pos="37000">
                    <a:srgbClr val="FF0000">
                      <a:alpha val="52000"/>
                    </a:srgbClr>
                  </a:gs>
                  <a:gs pos="100000">
                    <a:srgbClr val="FF0000">
                      <a:alpha val="0"/>
                    </a:srgbClr>
                  </a:gs>
                  <a:gs pos="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horz" wrap="square" lIns="67484" tIns="35092" rIns="67484" bIns="3509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6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Gleichschenkliges Dreieck 9">
                <a:extLst>
                  <a:ext uri="{FF2B5EF4-FFF2-40B4-BE49-F238E27FC236}">
                    <a16:creationId xmlns:a16="http://schemas.microsoft.com/office/drawing/2014/main" id="{FB9FC406-2CF6-2C2B-232F-F7A3B059702D}"/>
                  </a:ext>
                </a:extLst>
              </p:cNvPr>
              <p:cNvSpPr/>
              <p:nvPr/>
            </p:nvSpPr>
            <p:spPr bwMode="auto">
              <a:xfrm rot="6835588">
                <a:off x="8872256" y="3603506"/>
                <a:ext cx="599557" cy="1644269"/>
              </a:xfrm>
              <a:prstGeom prst="triangle">
                <a:avLst/>
              </a:prstGeom>
              <a:gradFill>
                <a:gsLst>
                  <a:gs pos="37000">
                    <a:srgbClr val="FF0000">
                      <a:alpha val="52000"/>
                    </a:srgbClr>
                  </a:gs>
                  <a:gs pos="100000">
                    <a:srgbClr val="FF0000">
                      <a:alpha val="0"/>
                    </a:srgbClr>
                  </a:gs>
                  <a:gs pos="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horz" wrap="square" lIns="67484" tIns="35092" rIns="67484" bIns="3509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6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Rechteck 2">
                <a:extLst>
                  <a:ext uri="{FF2B5EF4-FFF2-40B4-BE49-F238E27FC236}">
                    <a16:creationId xmlns:a16="http://schemas.microsoft.com/office/drawing/2014/main" id="{E93594E0-B6DC-9796-40AA-98ACD16D6E10}"/>
                  </a:ext>
                </a:extLst>
              </p:cNvPr>
              <p:cNvSpPr/>
              <p:nvPr/>
            </p:nvSpPr>
            <p:spPr bwMode="auto">
              <a:xfrm>
                <a:off x="9685283" y="3818194"/>
                <a:ext cx="899792" cy="186335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67484" tIns="35092" rIns="67484" bIns="3509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6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>
                  <a:solidFill>
                    <a:prstClr val="black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ne&gt;ync">
                    <a:extLst>
                      <a:ext uri="{FF2B5EF4-FFF2-40B4-BE49-F238E27FC236}">
                        <a16:creationId xmlns:a16="http://schemas.microsoft.com/office/drawing/2014/main" id="{17110852-0107-2A87-A341-3985DBEBD032}"/>
                      </a:ext>
                    </a:extLst>
                  </p:cNvPr>
                  <p:cNvSpPr txBox="1"/>
                  <p:nvPr/>
                </p:nvSpPr>
                <p:spPr>
                  <a:xfrm>
                    <a:off x="9709592" y="5177026"/>
                    <a:ext cx="879310" cy="244287"/>
                  </a:xfrm>
                  <a:prstGeom prst="rect">
                    <a:avLst/>
                  </a:prstGeom>
                  <a:solidFill>
                    <a:schemeClr val="bg1">
                      <a:alpha val="64000"/>
                    </a:schemeClr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25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25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825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825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825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25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825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825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de-DE" sz="825" b="1" dirty="0"/>
                  </a:p>
                </p:txBody>
              </p:sp>
            </mc:Choice>
            <mc:Fallback xmlns="">
              <p:sp>
                <p:nvSpPr>
                  <p:cNvPr id="16" name="ne&gt;ync">
                    <a:extLst>
                      <a:ext uri="{FF2B5EF4-FFF2-40B4-BE49-F238E27FC236}">
                        <a16:creationId xmlns:a16="http://schemas.microsoft.com/office/drawing/2014/main" id="{17110852-0107-2A87-A341-3985DBEBD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9592" y="5177026"/>
                    <a:ext cx="879310" cy="24428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33" b="-2381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" name="Gruppieren 12">
            <a:extLst>
              <a:ext uri="{FF2B5EF4-FFF2-40B4-BE49-F238E27FC236}">
                <a16:creationId xmlns:a16="http://schemas.microsoft.com/office/drawing/2014/main" id="{8A4902F6-6C9C-CF8E-E6B7-8EB419580BE0}"/>
              </a:ext>
            </a:extLst>
          </p:cNvPr>
          <p:cNvGrpSpPr/>
          <p:nvPr/>
        </p:nvGrpSpPr>
        <p:grpSpPr>
          <a:xfrm>
            <a:off x="3455876" y="1635876"/>
            <a:ext cx="2635865" cy="1380704"/>
            <a:chOff x="5032081" y="4353417"/>
            <a:chExt cx="2962323" cy="1293626"/>
          </a:xfrm>
        </p:grpSpPr>
        <p:sp>
          <p:nvSpPr>
            <p:cNvPr id="21" name="Textfeld 34">
              <a:extLst>
                <a:ext uri="{FF2B5EF4-FFF2-40B4-BE49-F238E27FC236}">
                  <a16:creationId xmlns:a16="http://schemas.microsoft.com/office/drawing/2014/main" id="{D013FF17-C4CF-F225-F607-605E9AE387B0}"/>
                </a:ext>
              </a:extLst>
            </p:cNvPr>
            <p:cNvSpPr txBox="1"/>
            <p:nvPr/>
          </p:nvSpPr>
          <p:spPr>
            <a:xfrm>
              <a:off x="6556416" y="4353417"/>
              <a:ext cx="1437988" cy="547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laser mostly</a:t>
              </a:r>
            </a:p>
            <a:p>
              <a:pPr defTabSz="914195"/>
              <a:r>
                <a:rPr lang="de-DE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absorbed</a:t>
              </a:r>
              <a:endParaRPr lang="de-DE" sz="160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2" name="Gruppieren 9">
              <a:extLst>
                <a:ext uri="{FF2B5EF4-FFF2-40B4-BE49-F238E27FC236}">
                  <a16:creationId xmlns:a16="http://schemas.microsoft.com/office/drawing/2014/main" id="{F2C425DF-6D71-4F0C-7443-FD961B2611D3}"/>
                </a:ext>
              </a:extLst>
            </p:cNvPr>
            <p:cNvGrpSpPr/>
            <p:nvPr/>
          </p:nvGrpSpPr>
          <p:grpSpPr>
            <a:xfrm>
              <a:off x="5032081" y="4357742"/>
              <a:ext cx="1498113" cy="1289301"/>
              <a:chOff x="4558028" y="3847818"/>
              <a:chExt cx="2138840" cy="1840722"/>
            </a:xfrm>
          </p:grpSpPr>
          <p:sp>
            <p:nvSpPr>
              <p:cNvPr id="23" name="Rechteck 32">
                <a:extLst>
                  <a:ext uri="{FF2B5EF4-FFF2-40B4-BE49-F238E27FC236}">
                    <a16:creationId xmlns:a16="http://schemas.microsoft.com/office/drawing/2014/main" id="{BAEE1523-6C54-9CBE-F49E-9A1F088DF73C}"/>
                  </a:ext>
                </a:extLst>
              </p:cNvPr>
              <p:cNvSpPr/>
              <p:nvPr/>
            </p:nvSpPr>
            <p:spPr bwMode="auto">
              <a:xfrm>
                <a:off x="5699863" y="3847818"/>
                <a:ext cx="899792" cy="184072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70000"/>
                </a:schemeClr>
              </a:solidFill>
              <a:ln>
                <a:noFill/>
              </a:ln>
              <a:effectLst/>
            </p:spPr>
            <p:txBody>
              <a:bodyPr vert="horz" wrap="square" lIns="67484" tIns="35092" rIns="67484" bIns="35092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6856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24" name="Gruppieren 47">
                <a:extLst>
                  <a:ext uri="{FF2B5EF4-FFF2-40B4-BE49-F238E27FC236}">
                    <a16:creationId xmlns:a16="http://schemas.microsoft.com/office/drawing/2014/main" id="{6A0B1736-AACF-5299-A475-17640B032E3D}"/>
                  </a:ext>
                </a:extLst>
              </p:cNvPr>
              <p:cNvGrpSpPr/>
              <p:nvPr/>
            </p:nvGrpSpPr>
            <p:grpSpPr>
              <a:xfrm>
                <a:off x="4558028" y="4139919"/>
                <a:ext cx="2138840" cy="757305"/>
                <a:chOff x="4188308" y="3709400"/>
                <a:chExt cx="2139336" cy="757480"/>
              </a:xfrm>
            </p:grpSpPr>
            <p:grpSp>
              <p:nvGrpSpPr>
                <p:cNvPr id="26" name="Gruppieren 36">
                  <a:extLst>
                    <a:ext uri="{FF2B5EF4-FFF2-40B4-BE49-F238E27FC236}">
                      <a16:creationId xmlns:a16="http://schemas.microsoft.com/office/drawing/2014/main" id="{9AC886A1-AC74-B6AF-DB31-70AE9DD7F066}"/>
                    </a:ext>
                  </a:extLst>
                </p:cNvPr>
                <p:cNvGrpSpPr/>
                <p:nvPr/>
              </p:nvGrpSpPr>
              <p:grpSpPr>
                <a:xfrm rot="1401593">
                  <a:off x="5262532" y="4297363"/>
                  <a:ext cx="1065112" cy="169517"/>
                  <a:chOff x="5746716" y="3234913"/>
                  <a:chExt cx="824151" cy="88923"/>
                </a:xfrm>
                <a:gradFill flip="none" rotWithShape="1">
                  <a:gsLst>
                    <a:gs pos="41000">
                      <a:srgbClr val="FF0000">
                        <a:alpha val="52000"/>
                      </a:srgbClr>
                    </a:gs>
                    <a:gs pos="74000">
                      <a:srgbClr val="FF0000">
                        <a:alpha val="0"/>
                      </a:srgbClr>
                    </a:gs>
                    <a:gs pos="0">
                      <a:srgbClr val="FF0000"/>
                    </a:gs>
                  </a:gsLst>
                  <a:lin ang="0" scaled="1"/>
                  <a:tileRect/>
                </a:gradFill>
              </p:grpSpPr>
              <p:grpSp>
                <p:nvGrpSpPr>
                  <p:cNvPr id="28" name="Gruppieren 39">
                    <a:extLst>
                      <a:ext uri="{FF2B5EF4-FFF2-40B4-BE49-F238E27FC236}">
                        <a16:creationId xmlns:a16="http://schemas.microsoft.com/office/drawing/2014/main" id="{917880F7-8BAE-6C5B-684A-29BF82DE1A2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746716" y="3234913"/>
                    <a:ext cx="205901" cy="88923"/>
                    <a:chOff x="5263170" y="3716956"/>
                    <a:chExt cx="787144" cy="1152524"/>
                  </a:xfrm>
                  <a:grpFill/>
                </p:grpSpPr>
                <p:sp>
                  <p:nvSpPr>
                    <p:cNvPr id="33" name="Rechteck 20">
                      <a:extLst>
                        <a:ext uri="{FF2B5EF4-FFF2-40B4-BE49-F238E27FC236}">
                          <a16:creationId xmlns:a16="http://schemas.microsoft.com/office/drawing/2014/main" id="{A00B76F4-17A3-62C6-7E89-847C263992E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63170" y="3716956"/>
                      <a:ext cx="787144" cy="576262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4" name="Rechteck 20">
                      <a:extLst>
                        <a:ext uri="{FF2B5EF4-FFF2-40B4-BE49-F238E27FC236}">
                          <a16:creationId xmlns:a16="http://schemas.microsoft.com/office/drawing/2014/main" id="{E54FE31B-D05D-2046-0B27-7D6B2BCEC5E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5263170" y="4293218"/>
                      <a:ext cx="787144" cy="576262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9" name="Gruppieren 40">
                    <a:extLst>
                      <a:ext uri="{FF2B5EF4-FFF2-40B4-BE49-F238E27FC236}">
                        <a16:creationId xmlns:a16="http://schemas.microsoft.com/office/drawing/2014/main" id="{E5FC47B6-2ACE-B8C1-1233-0DAF0FC27B29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6364966" y="3234913"/>
                    <a:ext cx="205901" cy="88923"/>
                    <a:chOff x="5263170" y="3716956"/>
                    <a:chExt cx="787144" cy="1152524"/>
                  </a:xfrm>
                  <a:grpFill/>
                </p:grpSpPr>
                <p:sp>
                  <p:nvSpPr>
                    <p:cNvPr id="31" name="Rechteck 20">
                      <a:extLst>
                        <a:ext uri="{FF2B5EF4-FFF2-40B4-BE49-F238E27FC236}">
                          <a16:creationId xmlns:a16="http://schemas.microsoft.com/office/drawing/2014/main" id="{10A4C328-E5DF-AF1E-A095-1DEF5134FFD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63170" y="3716956"/>
                      <a:ext cx="787144" cy="576262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2" name="Rechteck 20">
                      <a:extLst>
                        <a:ext uri="{FF2B5EF4-FFF2-40B4-BE49-F238E27FC236}">
                          <a16:creationId xmlns:a16="http://schemas.microsoft.com/office/drawing/2014/main" id="{FA9BB78E-60BD-3059-FA97-13D35938C49C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5263170" y="4293218"/>
                      <a:ext cx="787144" cy="576262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0" name="Rechteck 41">
                    <a:extLst>
                      <a:ext uri="{FF2B5EF4-FFF2-40B4-BE49-F238E27FC236}">
                        <a16:creationId xmlns:a16="http://schemas.microsoft.com/office/drawing/2014/main" id="{712F8D7B-20E8-D1D9-28B5-FC6DB87E51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2617" y="3243850"/>
                    <a:ext cx="412349" cy="7104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txBody>
                  <a:bodyPr vert="horz" wrap="square" lIns="67484" tIns="35092" rIns="67484" bIns="35092" numCol="1" rtlCol="0" anchor="t" anchorCtr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6856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35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7" name="Gleichschenkliges Dreieck 38">
                  <a:extLst>
                    <a:ext uri="{FF2B5EF4-FFF2-40B4-BE49-F238E27FC236}">
                      <a16:creationId xmlns:a16="http://schemas.microsoft.com/office/drawing/2014/main" id="{F87FB31A-6808-41EE-E372-2522537AC91F}"/>
                    </a:ext>
                  </a:extLst>
                </p:cNvPr>
                <p:cNvSpPr/>
                <p:nvPr/>
              </p:nvSpPr>
              <p:spPr bwMode="auto">
                <a:xfrm rot="6801593">
                  <a:off x="4476801" y="3420907"/>
                  <a:ext cx="599696" cy="1176682"/>
                </a:xfrm>
                <a:custGeom>
                  <a:avLst/>
                  <a:gdLst>
                    <a:gd name="connsiteX0" fmla="*/ 0 w 599696"/>
                    <a:gd name="connsiteY0" fmla="*/ 1626444 h 1626444"/>
                    <a:gd name="connsiteX1" fmla="*/ 299848 w 599696"/>
                    <a:gd name="connsiteY1" fmla="*/ 0 h 1626444"/>
                    <a:gd name="connsiteX2" fmla="*/ 599696 w 599696"/>
                    <a:gd name="connsiteY2" fmla="*/ 1626444 h 1626444"/>
                    <a:gd name="connsiteX3" fmla="*/ 0 w 599696"/>
                    <a:gd name="connsiteY3" fmla="*/ 1626444 h 1626444"/>
                    <a:gd name="connsiteX0" fmla="*/ 0 w 599696"/>
                    <a:gd name="connsiteY0" fmla="*/ 1626444 h 1626444"/>
                    <a:gd name="connsiteX1" fmla="*/ 299848 w 599696"/>
                    <a:gd name="connsiteY1" fmla="*/ 0 h 1626444"/>
                    <a:gd name="connsiteX2" fmla="*/ 599696 w 599696"/>
                    <a:gd name="connsiteY2" fmla="*/ 1626444 h 1626444"/>
                    <a:gd name="connsiteX3" fmla="*/ 0 w 599696"/>
                    <a:gd name="connsiteY3" fmla="*/ 1626444 h 1626444"/>
                    <a:gd name="connsiteX0" fmla="*/ 0 w 599696"/>
                    <a:gd name="connsiteY0" fmla="*/ 1626444 h 1626444"/>
                    <a:gd name="connsiteX1" fmla="*/ 207929 w 599696"/>
                    <a:gd name="connsiteY1" fmla="*/ 483253 h 1626444"/>
                    <a:gd name="connsiteX2" fmla="*/ 299848 w 599696"/>
                    <a:gd name="connsiteY2" fmla="*/ 0 h 1626444"/>
                    <a:gd name="connsiteX3" fmla="*/ 599696 w 599696"/>
                    <a:gd name="connsiteY3" fmla="*/ 1626444 h 1626444"/>
                    <a:gd name="connsiteX4" fmla="*/ 0 w 599696"/>
                    <a:gd name="connsiteY4" fmla="*/ 1626444 h 1626444"/>
                    <a:gd name="connsiteX0" fmla="*/ 0 w 599696"/>
                    <a:gd name="connsiteY0" fmla="*/ 1626444 h 1626444"/>
                    <a:gd name="connsiteX1" fmla="*/ 207929 w 599696"/>
                    <a:gd name="connsiteY1" fmla="*/ 483253 h 1626444"/>
                    <a:gd name="connsiteX2" fmla="*/ 299848 w 599696"/>
                    <a:gd name="connsiteY2" fmla="*/ 0 h 1626444"/>
                    <a:gd name="connsiteX3" fmla="*/ 387986 w 599696"/>
                    <a:gd name="connsiteY3" fmla="*/ 467737 h 1626444"/>
                    <a:gd name="connsiteX4" fmla="*/ 599696 w 599696"/>
                    <a:gd name="connsiteY4" fmla="*/ 1626444 h 1626444"/>
                    <a:gd name="connsiteX5" fmla="*/ 0 w 599696"/>
                    <a:gd name="connsiteY5" fmla="*/ 1626444 h 1626444"/>
                    <a:gd name="connsiteX0" fmla="*/ 0 w 599696"/>
                    <a:gd name="connsiteY0" fmla="*/ 1158707 h 1158707"/>
                    <a:gd name="connsiteX1" fmla="*/ 207929 w 599696"/>
                    <a:gd name="connsiteY1" fmla="*/ 15516 h 1158707"/>
                    <a:gd name="connsiteX2" fmla="*/ 387986 w 599696"/>
                    <a:gd name="connsiteY2" fmla="*/ 0 h 1158707"/>
                    <a:gd name="connsiteX3" fmla="*/ 599696 w 599696"/>
                    <a:gd name="connsiteY3" fmla="*/ 1158707 h 1158707"/>
                    <a:gd name="connsiteX4" fmla="*/ 0 w 599696"/>
                    <a:gd name="connsiteY4" fmla="*/ 1158707 h 1158707"/>
                    <a:gd name="connsiteX0" fmla="*/ 0 w 599696"/>
                    <a:gd name="connsiteY0" fmla="*/ 1158707 h 1158707"/>
                    <a:gd name="connsiteX1" fmla="*/ 212897 w 599696"/>
                    <a:gd name="connsiteY1" fmla="*/ 2995 h 1158707"/>
                    <a:gd name="connsiteX2" fmla="*/ 387986 w 599696"/>
                    <a:gd name="connsiteY2" fmla="*/ 0 h 1158707"/>
                    <a:gd name="connsiteX3" fmla="*/ 599696 w 599696"/>
                    <a:gd name="connsiteY3" fmla="*/ 1158707 h 1158707"/>
                    <a:gd name="connsiteX4" fmla="*/ 0 w 599696"/>
                    <a:gd name="connsiteY4" fmla="*/ 1158707 h 1158707"/>
                    <a:gd name="connsiteX0" fmla="*/ 0 w 599696"/>
                    <a:gd name="connsiteY0" fmla="*/ 1178083 h 1178083"/>
                    <a:gd name="connsiteX1" fmla="*/ 212897 w 599696"/>
                    <a:gd name="connsiteY1" fmla="*/ 22371 h 1178083"/>
                    <a:gd name="connsiteX2" fmla="*/ 384804 w 599696"/>
                    <a:gd name="connsiteY2" fmla="*/ 0 h 1178083"/>
                    <a:gd name="connsiteX3" fmla="*/ 599696 w 599696"/>
                    <a:gd name="connsiteY3" fmla="*/ 1178083 h 1178083"/>
                    <a:gd name="connsiteX4" fmla="*/ 0 w 599696"/>
                    <a:gd name="connsiteY4" fmla="*/ 1178083 h 1178083"/>
                    <a:gd name="connsiteX0" fmla="*/ 0 w 599696"/>
                    <a:gd name="connsiteY0" fmla="*/ 1178083 h 1178083"/>
                    <a:gd name="connsiteX1" fmla="*/ 219106 w 599696"/>
                    <a:gd name="connsiteY1" fmla="*/ 6718 h 1178083"/>
                    <a:gd name="connsiteX2" fmla="*/ 384804 w 599696"/>
                    <a:gd name="connsiteY2" fmla="*/ 0 h 1178083"/>
                    <a:gd name="connsiteX3" fmla="*/ 599696 w 599696"/>
                    <a:gd name="connsiteY3" fmla="*/ 1178083 h 1178083"/>
                    <a:gd name="connsiteX4" fmla="*/ 0 w 599696"/>
                    <a:gd name="connsiteY4" fmla="*/ 1178083 h 1178083"/>
                    <a:gd name="connsiteX0" fmla="*/ 0 w 599696"/>
                    <a:gd name="connsiteY0" fmla="*/ 1175599 h 1175599"/>
                    <a:gd name="connsiteX1" fmla="*/ 219106 w 599696"/>
                    <a:gd name="connsiteY1" fmla="*/ 4234 h 1175599"/>
                    <a:gd name="connsiteX2" fmla="*/ 391065 w 599696"/>
                    <a:gd name="connsiteY2" fmla="*/ 0 h 1175599"/>
                    <a:gd name="connsiteX3" fmla="*/ 599696 w 599696"/>
                    <a:gd name="connsiteY3" fmla="*/ 1175599 h 1175599"/>
                    <a:gd name="connsiteX4" fmla="*/ 0 w 599696"/>
                    <a:gd name="connsiteY4" fmla="*/ 1175599 h 1175599"/>
                    <a:gd name="connsiteX0" fmla="*/ 0 w 599696"/>
                    <a:gd name="connsiteY0" fmla="*/ 1176682 h 1176682"/>
                    <a:gd name="connsiteX1" fmla="*/ 219403 w 599696"/>
                    <a:gd name="connsiteY1" fmla="*/ 0 h 1176682"/>
                    <a:gd name="connsiteX2" fmla="*/ 391065 w 599696"/>
                    <a:gd name="connsiteY2" fmla="*/ 1083 h 1176682"/>
                    <a:gd name="connsiteX3" fmla="*/ 599696 w 599696"/>
                    <a:gd name="connsiteY3" fmla="*/ 1176682 h 1176682"/>
                    <a:gd name="connsiteX4" fmla="*/ 0 w 599696"/>
                    <a:gd name="connsiteY4" fmla="*/ 1176682 h 1176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696" h="1176682">
                      <a:moveTo>
                        <a:pt x="0" y="1176682"/>
                      </a:moveTo>
                      <a:lnTo>
                        <a:pt x="219403" y="0"/>
                      </a:lnTo>
                      <a:lnTo>
                        <a:pt x="391065" y="1083"/>
                      </a:lnTo>
                      <a:lnTo>
                        <a:pt x="599696" y="1176682"/>
                      </a:lnTo>
                      <a:lnTo>
                        <a:pt x="0" y="1176682"/>
                      </a:lnTo>
                      <a:close/>
                    </a:path>
                  </a:pathLst>
                </a:custGeom>
                <a:gradFill flip="none" rotWithShape="1">
                  <a:gsLst>
                    <a:gs pos="68000">
                      <a:srgbClr val="FF0000">
                        <a:alpha val="52000"/>
                      </a:srgbClr>
                    </a:gs>
                    <a:gs pos="100000">
                      <a:srgbClr val="FF0000">
                        <a:alpha val="0"/>
                      </a:srgbClr>
                    </a:gs>
                    <a:gs pos="9000">
                      <a:srgbClr val="FF000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horz" wrap="square" lIns="67484" tIns="35092" rIns="67484" bIns="35092" numCol="1" rtlCol="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defTabSz="6856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5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ne&gt;ync">
                    <a:extLst>
                      <a:ext uri="{FF2B5EF4-FFF2-40B4-BE49-F238E27FC236}">
                        <a16:creationId xmlns:a16="http://schemas.microsoft.com/office/drawing/2014/main" id="{D394E95B-EBC2-1A15-4DF1-AA13BDCC798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8653" y="5227235"/>
                    <a:ext cx="756040" cy="246221"/>
                  </a:xfrm>
                  <a:prstGeom prst="rect">
                    <a:avLst/>
                  </a:prstGeom>
                  <a:solidFill>
                    <a:schemeClr val="bg1">
                      <a:alpha val="64000"/>
                    </a:schemeClr>
                  </a:solidFill>
                </p:spPr>
                <p:txBody>
                  <a:bodyPr wrap="none" lIns="0" tIns="0" rIns="0" bIns="0" rtlCol="0">
                    <a:normAutofit fontScale="77500" lnSpcReduction="20000"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de-DE" sz="1200" b="1" dirty="0"/>
                  </a:p>
                </p:txBody>
              </p:sp>
            </mc:Choice>
            <mc:Fallback xmlns="">
              <p:sp>
                <p:nvSpPr>
                  <p:cNvPr id="25" name="ne&gt;ync">
                    <a:extLst>
                      <a:ext uri="{FF2B5EF4-FFF2-40B4-BE49-F238E27FC236}">
                        <a16:creationId xmlns:a16="http://schemas.microsoft.com/office/drawing/2014/main" id="{D394E95B-EBC2-1A15-4DF1-AA13BDCC79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8653" y="5227235"/>
                    <a:ext cx="756040" cy="24622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uppieren 11">
            <a:extLst>
              <a:ext uri="{FF2B5EF4-FFF2-40B4-BE49-F238E27FC236}">
                <a16:creationId xmlns:a16="http://schemas.microsoft.com/office/drawing/2014/main" id="{43F72365-3493-ABC0-5054-E724A5FFC95E}"/>
              </a:ext>
            </a:extLst>
          </p:cNvPr>
          <p:cNvGrpSpPr/>
          <p:nvPr/>
        </p:nvGrpSpPr>
        <p:grpSpPr>
          <a:xfrm>
            <a:off x="6526962" y="1603807"/>
            <a:ext cx="2653550" cy="1412774"/>
            <a:chOff x="1050627" y="4310993"/>
            <a:chExt cx="2889815" cy="1343664"/>
          </a:xfrm>
        </p:grpSpPr>
        <p:sp>
          <p:nvSpPr>
            <p:cNvPr id="39" name="Textfeld 17">
              <a:extLst>
                <a:ext uri="{FF2B5EF4-FFF2-40B4-BE49-F238E27FC236}">
                  <a16:creationId xmlns:a16="http://schemas.microsoft.com/office/drawing/2014/main" id="{05345A4E-1C60-C4E0-6A29-C885F28493E9}"/>
                </a:ext>
              </a:extLst>
            </p:cNvPr>
            <p:cNvSpPr txBox="1"/>
            <p:nvPr/>
          </p:nvSpPr>
          <p:spPr>
            <a:xfrm>
              <a:off x="2547000" y="4310993"/>
              <a:ext cx="1393442" cy="556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laser mostly</a:t>
              </a:r>
            </a:p>
            <a:p>
              <a:pPr defTabSz="914195"/>
              <a:r>
                <a:rPr lang="de-DE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transmitted</a:t>
              </a:r>
              <a:endParaRPr lang="de-DE" sz="160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0" name="Gruppieren 8">
              <a:extLst>
                <a:ext uri="{FF2B5EF4-FFF2-40B4-BE49-F238E27FC236}">
                  <a16:creationId xmlns:a16="http://schemas.microsoft.com/office/drawing/2014/main" id="{E0816488-171B-BD2F-1CF5-606C7AC752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0627" y="4363457"/>
              <a:ext cx="2209122" cy="1291200"/>
              <a:chOff x="508886" y="3791606"/>
              <a:chExt cx="3225089" cy="1885027"/>
            </a:xfrm>
          </p:grpSpPr>
          <p:sp>
            <p:nvSpPr>
              <p:cNvPr id="41" name="Rechteck 15">
                <a:extLst>
                  <a:ext uri="{FF2B5EF4-FFF2-40B4-BE49-F238E27FC236}">
                    <a16:creationId xmlns:a16="http://schemas.microsoft.com/office/drawing/2014/main" id="{20ED6259-4BDF-28E7-0E35-FA3688F0ECA6}"/>
                  </a:ext>
                </a:extLst>
              </p:cNvPr>
              <p:cNvSpPr/>
              <p:nvPr/>
            </p:nvSpPr>
            <p:spPr bwMode="auto">
              <a:xfrm>
                <a:off x="1675184" y="3791606"/>
                <a:ext cx="899792" cy="188502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25000"/>
                </a:schemeClr>
              </a:solidFill>
              <a:ln>
                <a:noFill/>
              </a:ln>
              <a:effectLst/>
            </p:spPr>
            <p:txBody>
              <a:bodyPr vert="horz" wrap="square" lIns="67484" tIns="35092" rIns="67484" bIns="35092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6856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42" name="Gruppieren 31">
                <a:extLst>
                  <a:ext uri="{FF2B5EF4-FFF2-40B4-BE49-F238E27FC236}">
                    <a16:creationId xmlns:a16="http://schemas.microsoft.com/office/drawing/2014/main" id="{CEF4B251-5AA0-FBD6-6A12-3DBBC5234E08}"/>
                  </a:ext>
                </a:extLst>
              </p:cNvPr>
              <p:cNvGrpSpPr/>
              <p:nvPr/>
            </p:nvGrpSpPr>
            <p:grpSpPr>
              <a:xfrm>
                <a:off x="508886" y="4070377"/>
                <a:ext cx="3225089" cy="1200386"/>
                <a:chOff x="3925645" y="3086304"/>
                <a:chExt cx="3225836" cy="1200664"/>
              </a:xfrm>
            </p:grpSpPr>
            <p:grpSp>
              <p:nvGrpSpPr>
                <p:cNvPr id="44" name="Gruppieren 29">
                  <a:extLst>
                    <a:ext uri="{FF2B5EF4-FFF2-40B4-BE49-F238E27FC236}">
                      <a16:creationId xmlns:a16="http://schemas.microsoft.com/office/drawing/2014/main" id="{DB881BC1-9A36-EC8B-12A5-4487270090BD}"/>
                    </a:ext>
                  </a:extLst>
                </p:cNvPr>
                <p:cNvGrpSpPr/>
                <p:nvPr/>
              </p:nvGrpSpPr>
              <p:grpSpPr>
                <a:xfrm rot="1401593">
                  <a:off x="4995682" y="3596661"/>
                  <a:ext cx="1065126" cy="169521"/>
                  <a:chOff x="5746706" y="3234913"/>
                  <a:chExt cx="824161" cy="88925"/>
                </a:xfrm>
                <a:solidFill>
                  <a:srgbClr val="FF0000">
                    <a:alpha val="80000"/>
                  </a:srgbClr>
                </a:solidFill>
              </p:grpSpPr>
              <p:grpSp>
                <p:nvGrpSpPr>
                  <p:cNvPr id="47" name="Gruppieren 22">
                    <a:extLst>
                      <a:ext uri="{FF2B5EF4-FFF2-40B4-BE49-F238E27FC236}">
                        <a16:creationId xmlns:a16="http://schemas.microsoft.com/office/drawing/2014/main" id="{BC63E06B-8B1E-A8B2-8D88-B1B400585BD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746706" y="3234917"/>
                    <a:ext cx="205902" cy="88921"/>
                    <a:chOff x="5263139" y="3716939"/>
                    <a:chExt cx="787149" cy="1152501"/>
                  </a:xfrm>
                  <a:grpFill/>
                </p:grpSpPr>
                <p:sp>
                  <p:nvSpPr>
                    <p:cNvPr id="52" name="Rechteck 20">
                      <a:extLst>
                        <a:ext uri="{FF2B5EF4-FFF2-40B4-BE49-F238E27FC236}">
                          <a16:creationId xmlns:a16="http://schemas.microsoft.com/office/drawing/2014/main" id="{2F013482-E50D-2D60-076F-6523ED43B1E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63144" y="3716939"/>
                      <a:ext cx="787144" cy="576262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3" name="Rechteck 20">
                      <a:extLst>
                        <a:ext uri="{FF2B5EF4-FFF2-40B4-BE49-F238E27FC236}">
                          <a16:creationId xmlns:a16="http://schemas.microsoft.com/office/drawing/2014/main" id="{477B1E43-A9CC-63AA-FC3F-EFA64E5A7DD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5263139" y="4293178"/>
                      <a:ext cx="787144" cy="576262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8" name="Gruppieren 23">
                    <a:extLst>
                      <a:ext uri="{FF2B5EF4-FFF2-40B4-BE49-F238E27FC236}">
                        <a16:creationId xmlns:a16="http://schemas.microsoft.com/office/drawing/2014/main" id="{621DC82F-5A6D-56DB-148C-2ECE7CD1F2C3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6364965" y="3234913"/>
                    <a:ext cx="205902" cy="88923"/>
                    <a:chOff x="5263185" y="3716956"/>
                    <a:chExt cx="787150" cy="1152526"/>
                  </a:xfrm>
                  <a:grpFill/>
                </p:grpSpPr>
                <p:sp>
                  <p:nvSpPr>
                    <p:cNvPr id="50" name="Rechteck 20">
                      <a:extLst>
                        <a:ext uri="{FF2B5EF4-FFF2-40B4-BE49-F238E27FC236}">
                          <a16:creationId xmlns:a16="http://schemas.microsoft.com/office/drawing/2014/main" id="{D4DB0F1A-F195-FC82-7A34-050FF23CF80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63190" y="3716956"/>
                      <a:ext cx="787145" cy="576264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1" name="Rechteck 20">
                      <a:extLst>
                        <a:ext uri="{FF2B5EF4-FFF2-40B4-BE49-F238E27FC236}">
                          <a16:creationId xmlns:a16="http://schemas.microsoft.com/office/drawing/2014/main" id="{B50C95A7-66B3-17D7-9DCE-988A8D8CBA3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5263185" y="4293219"/>
                      <a:ext cx="787145" cy="576263"/>
                    </a:xfrm>
                    <a:custGeom>
                      <a:avLst/>
                      <a:gdLst>
                        <a:gd name="connsiteX0" fmla="*/ 0 w 787144"/>
                        <a:gd name="connsiteY0" fmla="*/ 0 h 450056"/>
                        <a:gd name="connsiteX1" fmla="*/ 787144 w 787144"/>
                        <a:gd name="connsiteY1" fmla="*/ 0 h 450056"/>
                        <a:gd name="connsiteX2" fmla="*/ 787144 w 787144"/>
                        <a:gd name="connsiteY2" fmla="*/ 450056 h 450056"/>
                        <a:gd name="connsiteX3" fmla="*/ 0 w 787144"/>
                        <a:gd name="connsiteY3" fmla="*/ 450056 h 450056"/>
                        <a:gd name="connsiteX4" fmla="*/ 0 w 787144"/>
                        <a:gd name="connsiteY4" fmla="*/ 0 h 450056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  <a:gd name="connsiteX0" fmla="*/ 0 w 787144"/>
                        <a:gd name="connsiteY0" fmla="*/ 0 h 576262"/>
                        <a:gd name="connsiteX1" fmla="*/ 787144 w 787144"/>
                        <a:gd name="connsiteY1" fmla="*/ 126206 h 576262"/>
                        <a:gd name="connsiteX2" fmla="*/ 787144 w 787144"/>
                        <a:gd name="connsiteY2" fmla="*/ 576262 h 576262"/>
                        <a:gd name="connsiteX3" fmla="*/ 0 w 787144"/>
                        <a:gd name="connsiteY3" fmla="*/ 576262 h 576262"/>
                        <a:gd name="connsiteX4" fmla="*/ 0 w 787144"/>
                        <a:gd name="connsiteY4" fmla="*/ 0 h 576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144" h="576262">
                          <a:moveTo>
                            <a:pt x="0" y="0"/>
                          </a:moveTo>
                          <a:cubicBezTo>
                            <a:pt x="307625" y="130174"/>
                            <a:pt x="400938" y="115093"/>
                            <a:pt x="787144" y="126206"/>
                          </a:cubicBezTo>
                          <a:lnTo>
                            <a:pt x="787144" y="576262"/>
                          </a:lnTo>
                          <a:lnTo>
                            <a:pt x="0" y="576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vert="horz" wrap="square" lIns="67484" tIns="35092" rIns="67484" bIns="35092" numCol="1" rtlCol="0" anchor="t" anchorCtr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/>
                    <a:p>
                      <a:pPr defTabSz="685663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5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49" name="Rechteck 26">
                    <a:extLst>
                      <a:ext uri="{FF2B5EF4-FFF2-40B4-BE49-F238E27FC236}">
                        <a16:creationId xmlns:a16="http://schemas.microsoft.com/office/drawing/2014/main" id="{213525BD-CCF1-1410-A7FF-78008553EF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2617" y="3243850"/>
                    <a:ext cx="412349" cy="7104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txBody>
                  <a:bodyPr vert="horz" wrap="square" lIns="67484" tIns="35092" rIns="67484" bIns="35092" numCol="1" rtlCol="0" anchor="t" anchorCtr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6856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35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45" name="Gleichschenkliges Dreieck 13">
                  <a:extLst>
                    <a:ext uri="{FF2B5EF4-FFF2-40B4-BE49-F238E27FC236}">
                      <a16:creationId xmlns:a16="http://schemas.microsoft.com/office/drawing/2014/main" id="{10535561-E95B-4A8F-1E49-CFB597632F3A}"/>
                    </a:ext>
                  </a:extLst>
                </p:cNvPr>
                <p:cNvSpPr/>
                <p:nvPr/>
              </p:nvSpPr>
              <p:spPr bwMode="auto">
                <a:xfrm rot="17601593">
                  <a:off x="6038411" y="3173898"/>
                  <a:ext cx="599696" cy="1626444"/>
                </a:xfrm>
                <a:prstGeom prst="triangle">
                  <a:avLst/>
                </a:prstGeom>
                <a:gradFill>
                  <a:gsLst>
                    <a:gs pos="57000">
                      <a:srgbClr val="FF0000">
                        <a:alpha val="52000"/>
                      </a:srgbClr>
                    </a:gs>
                    <a:gs pos="100000">
                      <a:srgbClr val="FF0000">
                        <a:alpha val="0"/>
                      </a:srgbClr>
                    </a:gs>
                    <a:gs pos="2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horz" wrap="square" lIns="67484" tIns="35092" rIns="67484" bIns="35092" numCol="1" rtlCol="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defTabSz="6856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5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Gleichschenkliges Dreieck 14">
                  <a:extLst>
                    <a:ext uri="{FF2B5EF4-FFF2-40B4-BE49-F238E27FC236}">
                      <a16:creationId xmlns:a16="http://schemas.microsoft.com/office/drawing/2014/main" id="{2CAA7C25-1AF5-0AE6-380A-CD23E90A359E}"/>
                    </a:ext>
                  </a:extLst>
                </p:cNvPr>
                <p:cNvSpPr/>
                <p:nvPr/>
              </p:nvSpPr>
              <p:spPr bwMode="auto">
                <a:xfrm rot="6801593">
                  <a:off x="4439019" y="2572930"/>
                  <a:ext cx="599696" cy="1626444"/>
                </a:xfrm>
                <a:prstGeom prst="triangle">
                  <a:avLst/>
                </a:prstGeom>
                <a:gradFill>
                  <a:gsLst>
                    <a:gs pos="57000">
                      <a:srgbClr val="FF0000">
                        <a:alpha val="52000"/>
                      </a:srgbClr>
                    </a:gs>
                    <a:gs pos="100000">
                      <a:srgbClr val="FF0000">
                        <a:alpha val="0"/>
                      </a:srgbClr>
                    </a:gs>
                    <a:gs pos="23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horz" wrap="square" lIns="67484" tIns="35092" rIns="67484" bIns="35092" numCol="1" rtlCol="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defTabSz="6856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5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ne&gt;ync">
                    <a:extLst>
                      <a:ext uri="{FF2B5EF4-FFF2-40B4-BE49-F238E27FC236}">
                        <a16:creationId xmlns:a16="http://schemas.microsoft.com/office/drawing/2014/main" id="{54E647BC-CF71-09E6-943D-53F1E22D9648}"/>
                      </a:ext>
                    </a:extLst>
                  </p:cNvPr>
                  <p:cNvSpPr txBox="1"/>
                  <p:nvPr/>
                </p:nvSpPr>
                <p:spPr>
                  <a:xfrm>
                    <a:off x="1672086" y="5210509"/>
                    <a:ext cx="878061" cy="246221"/>
                  </a:xfrm>
                  <a:prstGeom prst="rect">
                    <a:avLst/>
                  </a:prstGeom>
                  <a:solidFill>
                    <a:schemeClr val="bg1">
                      <a:alpha val="64000"/>
                    </a:schemeClr>
                  </a:solidFill>
                </p:spPr>
                <p:txBody>
                  <a:bodyPr wrap="none" lIns="0" tIns="0" rIns="0" bIns="0" rtlCol="0">
                    <a:normAutofit fontScale="85000" lnSpcReduction="10000"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de-DE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de-DE" sz="1200" b="1" dirty="0"/>
                  </a:p>
                </p:txBody>
              </p:sp>
            </mc:Choice>
            <mc:Fallback xmlns="">
              <p:sp>
                <p:nvSpPr>
                  <p:cNvPr id="43" name="ne&gt;ync">
                    <a:extLst>
                      <a:ext uri="{FF2B5EF4-FFF2-40B4-BE49-F238E27FC236}">
                        <a16:creationId xmlns:a16="http://schemas.microsoft.com/office/drawing/2014/main" id="{54E647BC-CF71-09E6-943D-53F1E22D96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086" y="5210509"/>
                    <a:ext cx="878061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" r="-2222" b="-689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6" name="Gerade Verbindung mit Pfeil 56">
            <a:extLst>
              <a:ext uri="{FF2B5EF4-FFF2-40B4-BE49-F238E27FC236}">
                <a16:creationId xmlns:a16="http://schemas.microsoft.com/office/drawing/2014/main" id="{7AF2FCD3-B7A6-047A-5731-D6E0893FF751}"/>
              </a:ext>
            </a:extLst>
          </p:cNvPr>
          <p:cNvCxnSpPr/>
          <p:nvPr/>
        </p:nvCxnSpPr>
        <p:spPr bwMode="auto">
          <a:xfrm>
            <a:off x="615458" y="3399842"/>
            <a:ext cx="7988990" cy="0"/>
          </a:xfrm>
          <a:prstGeom prst="straightConnector1">
            <a:avLst/>
          </a:prstGeom>
          <a:solidFill>
            <a:srgbClr val="003E89"/>
          </a:solidFill>
          <a:ln w="635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feld 61">
            <a:extLst>
              <a:ext uri="{FF2B5EF4-FFF2-40B4-BE49-F238E27FC236}">
                <a16:creationId xmlns:a16="http://schemas.microsoft.com/office/drawing/2014/main" id="{70F8010A-BB77-2F10-7725-9D0B0A9A7A16}"/>
              </a:ext>
            </a:extLst>
          </p:cNvPr>
          <p:cNvSpPr txBox="1"/>
          <p:nvPr/>
        </p:nvSpPr>
        <p:spPr>
          <a:xfrm>
            <a:off x="-50492" y="344398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95"/>
            <a:r>
              <a:rPr lang="de-DE" sz="1400" b="1" dirty="0">
                <a:solidFill>
                  <a:prstClr val="black"/>
                </a:solidFill>
                <a:latin typeface="Arial"/>
              </a:rPr>
              <a:t>plasma </a:t>
            </a:r>
            <a:br>
              <a:rPr lang="de-DE" sz="1400" b="1" dirty="0">
                <a:solidFill>
                  <a:prstClr val="black"/>
                </a:solidFill>
                <a:latin typeface="Arial"/>
              </a:rPr>
            </a:br>
            <a:r>
              <a:rPr lang="de-DE" sz="1400" b="1" dirty="0">
                <a:solidFill>
                  <a:prstClr val="black"/>
                </a:solidFill>
                <a:latin typeface="Arial"/>
              </a:rPr>
              <a:t>density</a:t>
            </a:r>
          </a:p>
        </p:txBody>
      </p:sp>
      <p:cxnSp>
        <p:nvCxnSpPr>
          <p:cNvPr id="69" name="Gerader Verbinder 66">
            <a:extLst>
              <a:ext uri="{FF2B5EF4-FFF2-40B4-BE49-F238E27FC236}">
                <a16:creationId xmlns:a16="http://schemas.microsoft.com/office/drawing/2014/main" id="{03E996F9-5A33-067B-54BB-823F7FAB6848}"/>
              </a:ext>
            </a:extLst>
          </p:cNvPr>
          <p:cNvCxnSpPr/>
          <p:nvPr/>
        </p:nvCxnSpPr>
        <p:spPr bwMode="auto">
          <a:xfrm>
            <a:off x="1429735" y="3309842"/>
            <a:ext cx="1" cy="180000"/>
          </a:xfrm>
          <a:prstGeom prst="line">
            <a:avLst/>
          </a:prstGeom>
          <a:solidFill>
            <a:srgbClr val="003E89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5C19249-F12E-2DE3-FA71-072D2B0B130B}"/>
              </a:ext>
            </a:extLst>
          </p:cNvPr>
          <p:cNvGrpSpPr/>
          <p:nvPr/>
        </p:nvGrpSpPr>
        <p:grpSpPr>
          <a:xfrm>
            <a:off x="896840" y="3530642"/>
            <a:ext cx="1202573" cy="452112"/>
            <a:chOff x="9339704" y="5982987"/>
            <a:chExt cx="1603802" cy="602956"/>
          </a:xfrm>
        </p:grpSpPr>
        <p:sp>
          <p:nvSpPr>
            <p:cNvPr id="72" name="Textfeld 62">
              <a:extLst>
                <a:ext uri="{FF2B5EF4-FFF2-40B4-BE49-F238E27FC236}">
                  <a16:creationId xmlns:a16="http://schemas.microsoft.com/office/drawing/2014/main" id="{F5917A64-02ED-67E7-16AE-41C6765D0C6A}"/>
                </a:ext>
              </a:extLst>
            </p:cNvPr>
            <p:cNvSpPr txBox="1"/>
            <p:nvPr/>
          </p:nvSpPr>
          <p:spPr>
            <a:xfrm>
              <a:off x="9339704" y="6216525"/>
              <a:ext cx="1603802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opaque target</a:t>
              </a:r>
            </a:p>
          </p:txBody>
        </p:sp>
        <p:sp>
          <p:nvSpPr>
            <p:cNvPr id="73" name="Textfeld 64">
              <a:extLst>
                <a:ext uri="{FF2B5EF4-FFF2-40B4-BE49-F238E27FC236}">
                  <a16:creationId xmlns:a16="http://schemas.microsoft.com/office/drawing/2014/main" id="{0E78DABA-52C4-DF3F-ABF1-55208D01D549}"/>
                </a:ext>
              </a:extLst>
            </p:cNvPr>
            <p:cNvSpPr txBox="1"/>
            <p:nvPr/>
          </p:nvSpPr>
          <p:spPr>
            <a:xfrm>
              <a:off x="9460593" y="5982987"/>
              <a:ext cx="1259610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&gt; 10</a:t>
              </a:r>
              <a:r>
                <a:rPr lang="de-DE" sz="1200" b="1" baseline="30000" dirty="0">
                  <a:solidFill>
                    <a:prstClr val="black"/>
                  </a:solidFill>
                  <a:latin typeface="Arial"/>
                </a:rPr>
                <a:t>23 </a:t>
              </a:r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cm</a:t>
              </a:r>
              <a:r>
                <a:rPr lang="de-DE" sz="1200" b="1" baseline="30000" dirty="0">
                  <a:solidFill>
                    <a:prstClr val="black"/>
                  </a:solidFill>
                  <a:latin typeface="Arial"/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CB43805-B6A1-4EA6-7075-88ADFE9777EF}"/>
              </a:ext>
            </a:extLst>
          </p:cNvPr>
          <p:cNvGrpSpPr/>
          <p:nvPr/>
        </p:nvGrpSpPr>
        <p:grpSpPr>
          <a:xfrm>
            <a:off x="3508474" y="3497488"/>
            <a:ext cx="2194832" cy="492017"/>
            <a:chOff x="4154412" y="5914070"/>
            <a:chExt cx="2927121" cy="656175"/>
          </a:xfrm>
        </p:grpSpPr>
        <p:sp>
          <p:nvSpPr>
            <p:cNvPr id="75" name="Textfeld 52">
              <a:extLst>
                <a:ext uri="{FF2B5EF4-FFF2-40B4-BE49-F238E27FC236}">
                  <a16:creationId xmlns:a16="http://schemas.microsoft.com/office/drawing/2014/main" id="{2D8D6D1C-9FE6-92C7-7969-175216DF6430}"/>
                </a:ext>
              </a:extLst>
            </p:cNvPr>
            <p:cNvSpPr txBox="1"/>
            <p:nvPr/>
          </p:nvSpPr>
          <p:spPr>
            <a:xfrm>
              <a:off x="4154412" y="5914070"/>
              <a:ext cx="2927121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95"/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~10</a:t>
              </a:r>
              <a:r>
                <a:rPr lang="de-DE" sz="1200" b="1" baseline="30000" dirty="0">
                  <a:solidFill>
                    <a:prstClr val="black"/>
                  </a:solidFill>
                  <a:latin typeface="Arial"/>
                </a:rPr>
                <a:t>21 </a:t>
              </a:r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cm</a:t>
              </a:r>
              <a:r>
                <a:rPr lang="de-DE" sz="1200" b="1" baseline="30000" dirty="0">
                  <a:solidFill>
                    <a:prstClr val="black"/>
                  </a:solidFill>
                  <a:latin typeface="Arial"/>
                </a:rPr>
                <a:t>-3 </a:t>
              </a:r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= n</a:t>
              </a:r>
              <a:r>
                <a:rPr lang="de-DE" sz="1200" b="1" baseline="-25000" dirty="0">
                  <a:solidFill>
                    <a:prstClr val="black"/>
                  </a:solidFill>
                  <a:latin typeface="Arial"/>
                </a:rPr>
                <a:t>critical </a:t>
              </a:r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[800nm]  </a:t>
              </a:r>
              <a:endParaRPr lang="de-DE" sz="1200" b="1" baseline="30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Textfeld 65">
              <a:extLst>
                <a:ext uri="{FF2B5EF4-FFF2-40B4-BE49-F238E27FC236}">
                  <a16:creationId xmlns:a16="http://schemas.microsoft.com/office/drawing/2014/main" id="{08E7F6B4-A0FC-E36A-E2F3-0514D3CED368}"/>
                </a:ext>
              </a:extLst>
            </p:cNvPr>
            <p:cNvSpPr txBox="1"/>
            <p:nvPr/>
          </p:nvSpPr>
          <p:spPr>
            <a:xfrm>
              <a:off x="4431895" y="6200827"/>
              <a:ext cx="2183155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near-critical density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B0BD6F-17DD-1C95-B7F4-AC995C305D1F}"/>
              </a:ext>
            </a:extLst>
          </p:cNvPr>
          <p:cNvGrpSpPr/>
          <p:nvPr/>
        </p:nvGrpSpPr>
        <p:grpSpPr>
          <a:xfrm>
            <a:off x="6843849" y="3513266"/>
            <a:ext cx="1499128" cy="484699"/>
            <a:chOff x="1205511" y="5914071"/>
            <a:chExt cx="1999298" cy="646416"/>
          </a:xfrm>
        </p:grpSpPr>
        <p:sp>
          <p:nvSpPr>
            <p:cNvPr id="78" name="Textfeld 67">
              <a:extLst>
                <a:ext uri="{FF2B5EF4-FFF2-40B4-BE49-F238E27FC236}">
                  <a16:creationId xmlns:a16="http://schemas.microsoft.com/office/drawing/2014/main" id="{5987B4A7-DAB7-BFB8-19C3-95843216AB8F}"/>
                </a:ext>
              </a:extLst>
            </p:cNvPr>
            <p:cNvSpPr txBox="1"/>
            <p:nvPr/>
          </p:nvSpPr>
          <p:spPr>
            <a:xfrm>
              <a:off x="1493125" y="5914071"/>
              <a:ext cx="1259609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&lt; 10</a:t>
              </a:r>
              <a:r>
                <a:rPr lang="de-DE" sz="1200" b="1" baseline="30000" dirty="0">
                  <a:solidFill>
                    <a:prstClr val="black"/>
                  </a:solidFill>
                  <a:latin typeface="Arial"/>
                </a:rPr>
                <a:t>20 </a:t>
              </a:r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cm</a:t>
              </a:r>
              <a:r>
                <a:rPr lang="de-DE" sz="1200" b="1" baseline="30000" dirty="0">
                  <a:solidFill>
                    <a:prstClr val="black"/>
                  </a:solidFill>
                  <a:latin typeface="Arial"/>
                </a:rPr>
                <a:t>-3</a:t>
              </a:r>
            </a:p>
          </p:txBody>
        </p:sp>
        <p:sp>
          <p:nvSpPr>
            <p:cNvPr id="79" name="Textfeld 65">
              <a:extLst>
                <a:ext uri="{FF2B5EF4-FFF2-40B4-BE49-F238E27FC236}">
                  <a16:creationId xmlns:a16="http://schemas.microsoft.com/office/drawing/2014/main" id="{B7B35DCD-A803-A69A-EC14-DB387A6A798D}"/>
                </a:ext>
              </a:extLst>
            </p:cNvPr>
            <p:cNvSpPr txBox="1"/>
            <p:nvPr/>
          </p:nvSpPr>
          <p:spPr>
            <a:xfrm>
              <a:off x="1205511" y="6191069"/>
              <a:ext cx="1999298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95"/>
              <a:r>
                <a:rPr lang="de-DE" sz="1200" b="1" dirty="0">
                  <a:solidFill>
                    <a:prstClr val="black"/>
                  </a:solidFill>
                  <a:latin typeface="Arial"/>
                </a:rPr>
                <a:t>transparent target</a:t>
              </a:r>
            </a:p>
          </p:txBody>
        </p:sp>
      </p:grpSp>
      <p:sp>
        <p:nvSpPr>
          <p:cNvPr id="3" name="Rechteck 1">
            <a:extLst>
              <a:ext uri="{FF2B5EF4-FFF2-40B4-BE49-F238E27FC236}">
                <a16:creationId xmlns:a16="http://schemas.microsoft.com/office/drawing/2014/main" id="{1BDF00E2-1C9D-3065-5093-C30C3BF53EC2}"/>
              </a:ext>
            </a:extLst>
          </p:cNvPr>
          <p:cNvSpPr/>
          <p:nvPr/>
        </p:nvSpPr>
        <p:spPr>
          <a:xfrm>
            <a:off x="359532" y="159482"/>
            <a:ext cx="7417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Plasma density tailoring for advanced acceleration regimes</a:t>
            </a:r>
          </a:p>
        </p:txBody>
      </p:sp>
      <p:sp>
        <p:nvSpPr>
          <p:cNvPr id="4" name="Textfeld 106">
            <a:extLst>
              <a:ext uri="{FF2B5EF4-FFF2-40B4-BE49-F238E27FC236}">
                <a16:creationId xmlns:a16="http://schemas.microsoft.com/office/drawing/2014/main" id="{13C57A19-805A-EB5D-0A78-E3AF41AEFB26}"/>
              </a:ext>
            </a:extLst>
          </p:cNvPr>
          <p:cNvSpPr txBox="1"/>
          <p:nvPr/>
        </p:nvSpPr>
        <p:spPr>
          <a:xfrm>
            <a:off x="1087992" y="76092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TNSA</a:t>
            </a:r>
            <a:endParaRPr lang="en-US" sz="1600" b="1" dirty="0"/>
          </a:p>
        </p:txBody>
      </p:sp>
      <p:sp>
        <p:nvSpPr>
          <p:cNvPr id="6" name="Textfeld 112">
            <a:extLst>
              <a:ext uri="{FF2B5EF4-FFF2-40B4-BE49-F238E27FC236}">
                <a16:creationId xmlns:a16="http://schemas.microsoft.com/office/drawing/2014/main" id="{38A3DBF9-CD91-22D8-6095-4942D7BD6A72}"/>
              </a:ext>
            </a:extLst>
          </p:cNvPr>
          <p:cNvSpPr txBox="1"/>
          <p:nvPr/>
        </p:nvSpPr>
        <p:spPr>
          <a:xfrm>
            <a:off x="6468222" y="739043"/>
            <a:ext cx="24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Magneto vortex acc.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7B27B-DD51-51E5-7B5A-1C5C3ED7269C}"/>
              </a:ext>
            </a:extLst>
          </p:cNvPr>
          <p:cNvSpPr txBox="1"/>
          <p:nvPr/>
        </p:nvSpPr>
        <p:spPr>
          <a:xfrm>
            <a:off x="6763680" y="1133275"/>
            <a:ext cx="21408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Bulanov &amp;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Esirkepov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PRL (2007)</a:t>
            </a:r>
          </a:p>
        </p:txBody>
      </p:sp>
      <p:sp>
        <p:nvSpPr>
          <p:cNvPr id="8" name="Textfeld 106">
            <a:extLst>
              <a:ext uri="{FF2B5EF4-FFF2-40B4-BE49-F238E27FC236}">
                <a16:creationId xmlns:a16="http://schemas.microsoft.com/office/drawing/2014/main" id="{F09C5032-6BF4-A8A7-1ED5-EB0B099288B9}"/>
              </a:ext>
            </a:extLst>
          </p:cNvPr>
          <p:cNvSpPr txBox="1"/>
          <p:nvPr/>
        </p:nvSpPr>
        <p:spPr>
          <a:xfrm>
            <a:off x="1087992" y="76092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TNSA</a:t>
            </a:r>
            <a:endParaRPr lang="en-US" sz="1600" b="1" dirty="0"/>
          </a:p>
        </p:txBody>
      </p:sp>
      <p:sp>
        <p:nvSpPr>
          <p:cNvPr id="10" name="Textfeld 108">
            <a:extLst>
              <a:ext uri="{FF2B5EF4-FFF2-40B4-BE49-F238E27FC236}">
                <a16:creationId xmlns:a16="http://schemas.microsoft.com/office/drawing/2014/main" id="{49F7A939-7FC9-5EB6-F4B9-B2749255EF69}"/>
              </a:ext>
            </a:extLst>
          </p:cNvPr>
          <p:cNvSpPr txBox="1"/>
          <p:nvPr/>
        </p:nvSpPr>
        <p:spPr>
          <a:xfrm>
            <a:off x="3203989" y="76092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Relativistic transparency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FDEB2-0FE7-DD92-9D05-8AA2502AFD70}"/>
              </a:ext>
            </a:extLst>
          </p:cNvPr>
          <p:cNvSpPr txBox="1"/>
          <p:nvPr/>
        </p:nvSpPr>
        <p:spPr>
          <a:xfrm>
            <a:off x="2724949" y="1027075"/>
            <a:ext cx="390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Henig PRL(2009), Yin POP (2011),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D’humieres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POP (2015),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Higginson Nat</a:t>
            </a:r>
            <a:r>
              <a:rPr lang="en-US" sz="900" i="1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</a:t>
            </a:r>
            <a:r>
              <a:rPr lang="en-US" sz="900" i="1" dirty="0">
                <a:solidFill>
                  <a:prstClr val="black"/>
                </a:solidFill>
                <a:latin typeface="Arial"/>
              </a:rPr>
              <a:t>un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(2018), 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Gonzales-Izquierdo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ApplSci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99A4E-663F-B1F2-9E81-A073F49F39D9}"/>
              </a:ext>
            </a:extLst>
          </p:cNvPr>
          <p:cNvSpPr txBox="1"/>
          <p:nvPr/>
        </p:nvSpPr>
        <p:spPr>
          <a:xfrm>
            <a:off x="364933" y="1086260"/>
            <a:ext cx="21408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Snavely PRL(2000), Clark PRL (2000) </a:t>
            </a:r>
          </a:p>
        </p:txBody>
      </p:sp>
      <p:cxnSp>
        <p:nvCxnSpPr>
          <p:cNvPr id="54" name="Gerader Verbinder 66">
            <a:extLst>
              <a:ext uri="{FF2B5EF4-FFF2-40B4-BE49-F238E27FC236}">
                <a16:creationId xmlns:a16="http://schemas.microsoft.com/office/drawing/2014/main" id="{8C0B4C33-B8AE-27B7-8826-292B5467F77A}"/>
              </a:ext>
            </a:extLst>
          </p:cNvPr>
          <p:cNvCxnSpPr/>
          <p:nvPr/>
        </p:nvCxnSpPr>
        <p:spPr bwMode="auto">
          <a:xfrm>
            <a:off x="4445987" y="3314974"/>
            <a:ext cx="1" cy="180000"/>
          </a:xfrm>
          <a:prstGeom prst="line">
            <a:avLst/>
          </a:prstGeom>
          <a:solidFill>
            <a:srgbClr val="003E89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r Verbinder 66">
            <a:extLst>
              <a:ext uri="{FF2B5EF4-FFF2-40B4-BE49-F238E27FC236}">
                <a16:creationId xmlns:a16="http://schemas.microsoft.com/office/drawing/2014/main" id="{4AB0696A-4FDD-CA45-A995-91591FF3DB24}"/>
              </a:ext>
            </a:extLst>
          </p:cNvPr>
          <p:cNvCxnSpPr/>
          <p:nvPr/>
        </p:nvCxnSpPr>
        <p:spPr bwMode="auto">
          <a:xfrm>
            <a:off x="7543511" y="3314974"/>
            <a:ext cx="1" cy="180000"/>
          </a:xfrm>
          <a:prstGeom prst="line">
            <a:avLst/>
          </a:prstGeom>
          <a:solidFill>
            <a:srgbClr val="003E89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BC10A0F-5589-37A1-E3EF-6B9CF0F23463}"/>
              </a:ext>
            </a:extLst>
          </p:cNvPr>
          <p:cNvSpPr/>
          <p:nvPr/>
        </p:nvSpPr>
        <p:spPr>
          <a:xfrm>
            <a:off x="1165269" y="4108968"/>
            <a:ext cx="1099794" cy="5989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Rechteck 30">
            <a:extLst>
              <a:ext uri="{FF2B5EF4-FFF2-40B4-BE49-F238E27FC236}">
                <a16:creationId xmlns:a16="http://schemas.microsoft.com/office/drawing/2014/main" id="{9BE752B7-FAB4-065B-A847-DB3015FEEDD7}"/>
              </a:ext>
            </a:extLst>
          </p:cNvPr>
          <p:cNvSpPr/>
          <p:nvPr/>
        </p:nvSpPr>
        <p:spPr bwMode="auto">
          <a:xfrm flipH="1">
            <a:off x="1139170" y="4101322"/>
            <a:ext cx="6544158" cy="6130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de-DE" sz="1350" dirty="0">
              <a:latin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AF21E3-857B-4084-EBB0-B517E3CA965F}"/>
              </a:ext>
            </a:extLst>
          </p:cNvPr>
          <p:cNvSpPr txBox="1"/>
          <p:nvPr/>
        </p:nvSpPr>
        <p:spPr>
          <a:xfrm>
            <a:off x="2266453" y="4140529"/>
            <a:ext cx="356807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pre-expansion by preceding light</a:t>
            </a:r>
          </a:p>
        </p:txBody>
      </p:sp>
      <p:sp>
        <p:nvSpPr>
          <p:cNvPr id="65" name="Textfeld 31">
            <a:extLst>
              <a:ext uri="{FF2B5EF4-FFF2-40B4-BE49-F238E27FC236}">
                <a16:creationId xmlns:a16="http://schemas.microsoft.com/office/drawing/2014/main" id="{88FD38F9-E5DC-1C64-78AB-370C4B0C750E}"/>
              </a:ext>
            </a:extLst>
          </p:cNvPr>
          <p:cNvSpPr txBox="1"/>
          <p:nvPr/>
        </p:nvSpPr>
        <p:spPr>
          <a:xfrm>
            <a:off x="1356145" y="4234879"/>
            <a:ext cx="71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foil</a:t>
            </a: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DD487FBF-CF7E-D102-472E-44332672B36D}"/>
              </a:ext>
            </a:extLst>
          </p:cNvPr>
          <p:cNvSpPr/>
          <p:nvPr/>
        </p:nvSpPr>
        <p:spPr>
          <a:xfrm rot="5400000">
            <a:off x="324161" y="3928482"/>
            <a:ext cx="613010" cy="974315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" grpId="0"/>
      <p:bldP spid="7" grpId="0"/>
      <p:bldP spid="10" grpId="0"/>
      <p:bldP spid="17" grpId="0"/>
      <p:bldP spid="56" grpId="0" animBg="1"/>
      <p:bldP spid="59" grpId="0" animBg="1"/>
      <p:bldP spid="62" grpId="0"/>
      <p:bldP spid="65" grpId="0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BAEE7C58-B050-39B7-2F2C-1ED7A772A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832" b="297"/>
          <a:stretch/>
        </p:blipFill>
        <p:spPr>
          <a:xfrm>
            <a:off x="5472100" y="745859"/>
            <a:ext cx="3442392" cy="2124000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376F5F6-A072-DE00-4B1E-AE76D2EC0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6"/>
          <a:stretch/>
        </p:blipFill>
        <p:spPr>
          <a:xfrm>
            <a:off x="5472100" y="745859"/>
            <a:ext cx="3423825" cy="2124000"/>
          </a:xfrm>
          <a:prstGeom prst="rect">
            <a:avLst/>
          </a:prstGeom>
        </p:spPr>
      </p:pic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E8EAE968-0E62-FD96-F621-442CDDAA31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6"/>
          <a:stretch/>
        </p:blipFill>
        <p:spPr>
          <a:xfrm>
            <a:off x="5472101" y="745859"/>
            <a:ext cx="3423825" cy="21240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F7EC63F1-3BF2-13AB-F9EE-17627E4A4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6" b="296"/>
          <a:stretch/>
        </p:blipFill>
        <p:spPr>
          <a:xfrm>
            <a:off x="5508105" y="2512507"/>
            <a:ext cx="3395326" cy="2133633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DD21B313-4275-841B-D764-94CF2AA61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4"/>
          <a:stretch/>
        </p:blipFill>
        <p:spPr>
          <a:xfrm>
            <a:off x="5472101" y="2516116"/>
            <a:ext cx="3423824" cy="21348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6C65BD9-C6CC-24FD-52A3-6C771240F8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4405333" cy="2124000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9BD8F6B3-6587-12F2-CC38-570249291B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4405333" cy="2124000"/>
          </a:xfrm>
          <a:prstGeom prst="rect">
            <a:avLst/>
          </a:prstGeom>
        </p:spPr>
      </p:pic>
      <p:pic>
        <p:nvPicPr>
          <p:cNvPr id="17" name="図 4">
            <a:extLst>
              <a:ext uri="{FF2B5EF4-FFF2-40B4-BE49-F238E27FC236}">
                <a16:creationId xmlns:a16="http://schemas.microsoft.com/office/drawing/2014/main" id="{ED40B0BE-B821-90E9-7190-F3D0F1A26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5692" y="4266969"/>
            <a:ext cx="663545" cy="339464"/>
          </a:xfrm>
          <a:prstGeom prst="rect">
            <a:avLst/>
          </a:prstGeom>
          <a:noFill/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C69656E7-9E33-8F97-E72F-505BB084606C}"/>
              </a:ext>
            </a:extLst>
          </p:cNvPr>
          <p:cNvSpPr/>
          <p:nvPr/>
        </p:nvSpPr>
        <p:spPr>
          <a:xfrm>
            <a:off x="143508" y="2812491"/>
            <a:ext cx="5408254" cy="199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enhanced proton energies at optimal thickness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onset of transparency at optimal thickness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targets get transparent during interaction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  <a:sym typeface="Wingdings" panose="05000000000000000000" pitchFamily="2" charset="2"/>
              </a:rPr>
              <a:t>      increased absorption + coupling into ions</a:t>
            </a:r>
            <a:endParaRPr lang="en-US" sz="1400" b="1" dirty="0">
              <a:solidFill>
                <a:srgbClr val="005AA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comparison to other high-power laser systems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  <a:sym typeface="Wingdings" panose="05000000000000000000" pitchFamily="2" charset="2"/>
              </a:rPr>
              <a:t>       excellent agreement</a:t>
            </a:r>
            <a:endParaRPr lang="en-US" sz="1400" b="1" dirty="0">
              <a:solidFill>
                <a:srgbClr val="005AA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Rechteck 1">
            <a:extLst>
              <a:ext uri="{FF2B5EF4-FFF2-40B4-BE49-F238E27FC236}">
                <a16:creationId xmlns:a16="http://schemas.microsoft.com/office/drawing/2014/main" id="{C1CEC2EA-FA7B-AB00-05E9-372082DC301B}"/>
              </a:ext>
            </a:extLst>
          </p:cNvPr>
          <p:cNvSpPr/>
          <p:nvPr/>
        </p:nvSpPr>
        <p:spPr>
          <a:xfrm>
            <a:off x="359532" y="159482"/>
            <a:ext cx="7061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Relativistically</a:t>
            </a:r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 transparent targets enhance ion energies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12DAA-7C33-DFCF-6C75-07A98B01D452}"/>
              </a:ext>
            </a:extLst>
          </p:cNvPr>
          <p:cNvSpPr txBox="1"/>
          <p:nvPr/>
        </p:nvSpPr>
        <p:spPr>
          <a:xfrm>
            <a:off x="2600367" y="4623978"/>
            <a:ext cx="423988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latin typeface="Arial" pitchFamily="34" charset="0"/>
                <a:ea typeface="Times New Roman"/>
                <a:cs typeface="Arial" pitchFamily="34" charset="0"/>
              </a:rPr>
              <a:t>N. Dover &amp; T. Ziegler et al., Light Sci Appl (2023)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4868792-8832-1F85-720C-A16F08FD54DA}"/>
              </a:ext>
            </a:extLst>
          </p:cNvPr>
          <p:cNvCxnSpPr>
            <a:cxnSpLocks/>
          </p:cNvCxnSpPr>
          <p:nvPr/>
        </p:nvCxnSpPr>
        <p:spPr>
          <a:xfrm>
            <a:off x="4031940" y="1851670"/>
            <a:ext cx="324036" cy="0"/>
          </a:xfrm>
          <a:prstGeom prst="straightConnector1">
            <a:avLst/>
          </a:prstGeom>
          <a:ln w="285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51D26B-062F-A11C-0C50-6169E0B1F91C}"/>
              </a:ext>
            </a:extLst>
          </p:cNvPr>
          <p:cNvSpPr txBox="1"/>
          <p:nvPr/>
        </p:nvSpPr>
        <p:spPr>
          <a:xfrm>
            <a:off x="3390327" y="1923678"/>
            <a:ext cx="1607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rgbClr val="92D050"/>
                </a:solidFill>
              </a:rPr>
              <a:t>3D PIC simulation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8603B07-4731-87BE-5F6B-1CC631672649}"/>
              </a:ext>
            </a:extLst>
          </p:cNvPr>
          <p:cNvCxnSpPr/>
          <p:nvPr/>
        </p:nvCxnSpPr>
        <p:spPr>
          <a:xfrm>
            <a:off x="971600" y="1923678"/>
            <a:ext cx="309634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4652AB-8D7D-2163-E583-030820F1FD6C}"/>
              </a:ext>
            </a:extLst>
          </p:cNvPr>
          <p:cNvSpPr txBox="1"/>
          <p:nvPr/>
        </p:nvSpPr>
        <p:spPr>
          <a:xfrm>
            <a:off x="1794086" y="1941224"/>
            <a:ext cx="1363986" cy="43088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rgbClr val="FF0000"/>
                </a:solidFill>
              </a:rPr>
              <a:t>2D hydrodynamic simulation</a:t>
            </a:r>
          </a:p>
        </p:txBody>
      </p:sp>
    </p:spTree>
    <p:extLst>
      <p:ext uri="{BB962C8B-B14F-4D97-AF65-F5344CB8AC3E}">
        <p14:creationId xmlns:p14="http://schemas.microsoft.com/office/powerpoint/2010/main" val="17060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5F459-3177-FB69-5BD4-34ADF2839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" t="7375"/>
          <a:stretch/>
        </p:blipFill>
        <p:spPr>
          <a:xfrm>
            <a:off x="3275856" y="718024"/>
            <a:ext cx="4398903" cy="4145426"/>
          </a:xfrm>
          <a:prstGeom prst="rect">
            <a:avLst/>
          </a:prstGeom>
        </p:spPr>
      </p:pic>
      <p:sp>
        <p:nvSpPr>
          <p:cNvPr id="4" name="Rechteck 1">
            <a:extLst>
              <a:ext uri="{FF2B5EF4-FFF2-40B4-BE49-F238E27FC236}">
                <a16:creationId xmlns:a16="http://schemas.microsoft.com/office/drawing/2014/main" id="{DAFD0879-96AA-85D5-8A1E-D35FC0649776}"/>
              </a:ext>
            </a:extLst>
          </p:cNvPr>
          <p:cNvSpPr/>
          <p:nvPr/>
        </p:nvSpPr>
        <p:spPr>
          <a:xfrm>
            <a:off x="359532" y="159482"/>
            <a:ext cx="6888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0"/>
                </a:solidFill>
                <a:latin typeface="Arial" pitchFamily="34" charset="0"/>
                <a:ea typeface="Times New Roman"/>
                <a:cs typeface="Arial" pitchFamily="34" charset="0"/>
              </a:rPr>
              <a:t>Experimental setup for relativistic transparency regime</a:t>
            </a:r>
            <a:endParaRPr lang="de-DE" sz="2000" dirty="0">
              <a:solidFill>
                <a:srgbClr val="005AA0"/>
              </a:solidFill>
            </a:endParaRPr>
          </a:p>
        </p:txBody>
      </p:sp>
      <p:sp>
        <p:nvSpPr>
          <p:cNvPr id="2" name="Rechteck 7">
            <a:extLst>
              <a:ext uri="{FF2B5EF4-FFF2-40B4-BE49-F238E27FC236}">
                <a16:creationId xmlns:a16="http://schemas.microsoft.com/office/drawing/2014/main" id="{E4A8D946-119E-DDDD-E9D5-9281A4294154}"/>
              </a:ext>
            </a:extLst>
          </p:cNvPr>
          <p:cNvSpPr/>
          <p:nvPr/>
        </p:nvSpPr>
        <p:spPr>
          <a:xfrm>
            <a:off x="364704" y="771550"/>
            <a:ext cx="2885608" cy="1619739"/>
          </a:xfrm>
          <a:prstGeom prst="rect">
            <a:avLst/>
          </a:prstGeom>
          <a:solidFill>
            <a:schemeClr val="bg1"/>
          </a:solidFill>
          <a:ln w="38100">
            <a:solidFill>
              <a:srgbClr val="005A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5AA0"/>
                </a:solidFill>
              </a:rPr>
              <a:t>DRACO-PW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005AA0"/>
                </a:solidFill>
              </a:rPr>
              <a:t>E</a:t>
            </a:r>
            <a:r>
              <a:rPr lang="en-US" sz="1400" baseline="-25000" dirty="0">
                <a:solidFill>
                  <a:srgbClr val="005AA0"/>
                </a:solidFill>
              </a:rPr>
              <a:t>L</a:t>
            </a:r>
            <a:r>
              <a:rPr lang="en-US" sz="1400" dirty="0">
                <a:solidFill>
                  <a:srgbClr val="005AA0"/>
                </a:solidFill>
              </a:rPr>
              <a:t> = 22.4 J (on target), </a:t>
            </a:r>
            <a:r>
              <a:rPr lang="en-US" sz="1400" i="1" dirty="0">
                <a:solidFill>
                  <a:srgbClr val="005AA0"/>
                </a:solidFill>
              </a:rPr>
              <a:t>τ</a:t>
            </a:r>
            <a:r>
              <a:rPr lang="en-US" sz="1400" dirty="0">
                <a:solidFill>
                  <a:srgbClr val="005AA0"/>
                </a:solidFill>
              </a:rPr>
              <a:t> = 30 fs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5AA0"/>
                </a:solidFill>
              </a:rPr>
              <a:t>F/2.3 OAP </a:t>
            </a:r>
            <a:r>
              <a:rPr lang="en-US" sz="1400" dirty="0">
                <a:solidFill>
                  <a:srgbClr val="005AA0"/>
                </a:solidFill>
                <a:sym typeface="Wingdings" panose="05000000000000000000" pitchFamily="2" charset="2"/>
              </a:rPr>
              <a:t> 2</a:t>
            </a:r>
            <a:r>
              <a:rPr lang="en-US" sz="1400" dirty="0">
                <a:solidFill>
                  <a:srgbClr val="005AA0"/>
                </a:solidFill>
              </a:rPr>
              <a:t>.3 µm (FWHM)</a:t>
            </a:r>
          </a:p>
          <a:p>
            <a:pPr>
              <a:lnSpc>
                <a:spcPct val="120000"/>
              </a:lnSpc>
            </a:pPr>
            <a:r>
              <a:rPr lang="en-US" sz="1400" i="1" dirty="0" err="1">
                <a:solidFill>
                  <a:srgbClr val="005AA0"/>
                </a:solidFill>
              </a:rPr>
              <a:t>I</a:t>
            </a:r>
            <a:r>
              <a:rPr lang="en-US" sz="1400" baseline="-25000" dirty="0" err="1">
                <a:solidFill>
                  <a:srgbClr val="005AA0"/>
                </a:solidFill>
              </a:rPr>
              <a:t>peak</a:t>
            </a:r>
            <a:r>
              <a:rPr lang="en-US" sz="1400" dirty="0">
                <a:solidFill>
                  <a:srgbClr val="005AA0"/>
                </a:solidFill>
              </a:rPr>
              <a:t> = 6.5 x 10</a:t>
            </a:r>
            <a:r>
              <a:rPr lang="en-US" sz="1400" baseline="30000" dirty="0">
                <a:solidFill>
                  <a:srgbClr val="005AA0"/>
                </a:solidFill>
              </a:rPr>
              <a:t>21</a:t>
            </a:r>
            <a:r>
              <a:rPr lang="en-US" sz="1400" dirty="0">
                <a:solidFill>
                  <a:srgbClr val="005AA0"/>
                </a:solidFill>
              </a:rPr>
              <a:t> W/cm² (a</a:t>
            </a:r>
            <a:r>
              <a:rPr lang="en-US" sz="1400" baseline="-25000" dirty="0">
                <a:solidFill>
                  <a:srgbClr val="005AA0"/>
                </a:solidFill>
              </a:rPr>
              <a:t>0</a:t>
            </a:r>
            <a:r>
              <a:rPr lang="en-US" sz="1400" dirty="0">
                <a:solidFill>
                  <a:srgbClr val="005AA0"/>
                </a:solidFill>
              </a:rPr>
              <a:t>=55)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005A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5AA0"/>
                </a:solidFill>
              </a:rPr>
              <a:t>targets: 250±25 nm Formvar foils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F9AB7E6-F4A8-751D-3CB9-0CFCE5CA4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6"/>
          <a:stretch/>
        </p:blipFill>
        <p:spPr>
          <a:xfrm>
            <a:off x="390487" y="3003798"/>
            <a:ext cx="2381313" cy="1477268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BFC21E60-2A5A-36B1-DCF1-9B7DCC85A9F0}"/>
              </a:ext>
            </a:extLst>
          </p:cNvPr>
          <p:cNvSpPr/>
          <p:nvPr/>
        </p:nvSpPr>
        <p:spPr>
          <a:xfrm>
            <a:off x="1615664" y="3061482"/>
            <a:ext cx="389831" cy="936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43A8E7-7D4A-FC24-8161-5EB378DB3D2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406055" y="2319722"/>
            <a:ext cx="404525" cy="741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71 -2.59259E-6 L -0.41371 -0.203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el_Gesundhei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_Gesundhei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el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el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On-screen Show (16:9)</PresentationFormat>
  <Paragraphs>139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Cambria Math</vt:lpstr>
      <vt:lpstr>Times</vt:lpstr>
      <vt:lpstr>Wingdings</vt:lpstr>
      <vt:lpstr>Zwischenfolie</vt:lpstr>
      <vt:lpstr>Inhaltsfolie</vt:lpstr>
      <vt:lpstr>Titel_Gesundheit</vt:lpstr>
      <vt:lpstr>Inhaltsfolie_Gesundheit</vt:lpstr>
      <vt:lpstr>Titel_Materie</vt:lpstr>
      <vt:lpstr>1_Titel_Materie</vt:lpstr>
      <vt:lpstr>Inhaltsfolie_Materie</vt:lpstr>
      <vt:lpstr>1_Inhaltsfolie_Materie</vt:lpstr>
      <vt:lpstr>2_Inhaltsfolie_Materie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Göbel</dc:creator>
  <cp:lastModifiedBy>4bf5b214, 0a5a811d</cp:lastModifiedBy>
  <cp:revision>538</cp:revision>
  <dcterms:created xsi:type="dcterms:W3CDTF">2017-08-27T12:31:56Z</dcterms:created>
  <dcterms:modified xsi:type="dcterms:W3CDTF">2023-10-10T12:23:58Z</dcterms:modified>
</cp:coreProperties>
</file>