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  <p:sldMasterId id="2147483650" r:id="rId2"/>
    <p:sldMasterId id="2147483731" r:id="rId3"/>
    <p:sldMasterId id="2147483737" r:id="rId4"/>
    <p:sldMasterId id="2147483658" r:id="rId5"/>
  </p:sldMasterIdLst>
  <p:notesMasterIdLst>
    <p:notesMasterId r:id="rId40"/>
  </p:notesMasterIdLst>
  <p:handoutMasterIdLst>
    <p:handoutMasterId r:id="rId41"/>
  </p:handoutMasterIdLst>
  <p:sldIdLst>
    <p:sldId id="256" r:id="rId6"/>
    <p:sldId id="2544" r:id="rId7"/>
    <p:sldId id="2567" r:id="rId8"/>
    <p:sldId id="2556" r:id="rId9"/>
    <p:sldId id="2551" r:id="rId10"/>
    <p:sldId id="2557" r:id="rId11"/>
    <p:sldId id="2554" r:id="rId12"/>
    <p:sldId id="2563" r:id="rId13"/>
    <p:sldId id="2552" r:id="rId14"/>
    <p:sldId id="2558" r:id="rId15"/>
    <p:sldId id="2569" r:id="rId16"/>
    <p:sldId id="2573" r:id="rId17"/>
    <p:sldId id="2553" r:id="rId18"/>
    <p:sldId id="2546" r:id="rId19"/>
    <p:sldId id="2555" r:id="rId20"/>
    <p:sldId id="2570" r:id="rId21"/>
    <p:sldId id="2562" r:id="rId22"/>
    <p:sldId id="2561" r:id="rId23"/>
    <p:sldId id="2571" r:id="rId24"/>
    <p:sldId id="2545" r:id="rId25"/>
    <p:sldId id="2568" r:id="rId26"/>
    <p:sldId id="2559" r:id="rId27"/>
    <p:sldId id="2549" r:id="rId28"/>
    <p:sldId id="2566" r:id="rId29"/>
    <p:sldId id="2565" r:id="rId30"/>
    <p:sldId id="2547" r:id="rId31"/>
    <p:sldId id="2548" r:id="rId32"/>
    <p:sldId id="2535" r:id="rId33"/>
    <p:sldId id="2536" r:id="rId34"/>
    <p:sldId id="2537" r:id="rId35"/>
    <p:sldId id="2541" r:id="rId36"/>
    <p:sldId id="2542" r:id="rId37"/>
    <p:sldId id="2564" r:id="rId38"/>
    <p:sldId id="2560" r:id="rId39"/>
  </p:sldIdLst>
  <p:sldSz cx="9144000" cy="5143500" type="screen16x9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lien_FB" id="{29906915-1968-4FD8-B673-85846902F165}">
          <p14:sldIdLst>
            <p14:sldId id="256"/>
            <p14:sldId id="2544"/>
            <p14:sldId id="2567"/>
            <p14:sldId id="2556"/>
            <p14:sldId id="2551"/>
            <p14:sldId id="2557"/>
            <p14:sldId id="2554"/>
            <p14:sldId id="2563"/>
            <p14:sldId id="2552"/>
            <p14:sldId id="2558"/>
            <p14:sldId id="2569"/>
            <p14:sldId id="2573"/>
            <p14:sldId id="2553"/>
            <p14:sldId id="2546"/>
            <p14:sldId id="2555"/>
            <p14:sldId id="2570"/>
            <p14:sldId id="2562"/>
            <p14:sldId id="2561"/>
            <p14:sldId id="2571"/>
            <p14:sldId id="2545"/>
            <p14:sldId id="2568"/>
            <p14:sldId id="2559"/>
            <p14:sldId id="2549"/>
            <p14:sldId id="2566"/>
            <p14:sldId id="2565"/>
            <p14:sldId id="2547"/>
            <p14:sldId id="2548"/>
            <p14:sldId id="2535"/>
            <p14:sldId id="2536"/>
            <p14:sldId id="2537"/>
            <p14:sldId id="2541"/>
            <p14:sldId id="2542"/>
            <p14:sldId id="2564"/>
            <p14:sldId id="2560"/>
          </p14:sldIdLst>
        </p14:section>
        <p14:section name="Folien_Programm YYY" id="{40E7A521-9541-4C2B-AE8C-85279B1B9C79}">
          <p14:sldIdLst/>
        </p14:section>
        <p14:section name="Optionale Folien" id="{3624F557-A191-47E8-A3F4-AD4232DF0CB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981">
          <p15:clr>
            <a:srgbClr val="A4A3A4"/>
          </p15:clr>
        </p15:guide>
        <p15:guide id="5" orient="horz" pos="311">
          <p15:clr>
            <a:srgbClr val="A4A3A4"/>
          </p15:clr>
        </p15:guide>
        <p15:guide id="7" pos="226">
          <p15:clr>
            <a:srgbClr val="A4A3A4"/>
          </p15:clr>
        </p15:guide>
        <p15:guide id="8" pos="5534">
          <p15:clr>
            <a:srgbClr val="A4A3A4"/>
          </p15:clr>
        </p15:guide>
        <p15:guide id="9" pos="2812">
          <p15:clr>
            <a:srgbClr val="A4A3A4"/>
          </p15:clr>
        </p15:guide>
        <p15:guide id="10" pos="294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ämer, Julia" initials="KJ" lastIdx="5" clrIdx="0">
    <p:extLst>
      <p:ext uri="{19B8F6BF-5375-455C-9EA6-DF929625EA0E}">
        <p15:presenceInfo xmlns:p15="http://schemas.microsoft.com/office/powerpoint/2012/main" userId="S-1-5-21-3262521613-164117625-2965018878-9724" providerId="AD"/>
      </p:ext>
    </p:extLst>
  </p:cmAuthor>
  <p:cmAuthor id="2" name="Suntrup, Lisa" initials="SL" lastIdx="1" clrIdx="1">
    <p:extLst>
      <p:ext uri="{19B8F6BF-5375-455C-9EA6-DF929625EA0E}">
        <p15:presenceInfo xmlns:p15="http://schemas.microsoft.com/office/powerpoint/2012/main" userId="S-1-5-21-3262521613-164117625-2965018878-92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781E"/>
    <a:srgbClr val="005AA0"/>
    <a:srgbClr val="D23264"/>
    <a:srgbClr val="002864"/>
    <a:srgbClr val="22B0F8"/>
    <a:srgbClr val="8CB423"/>
    <a:srgbClr val="0A2D6E"/>
    <a:srgbClr val="A0235A"/>
    <a:srgbClr val="50C8AA"/>
    <a:srgbClr val="3264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6" autoAdjust="0"/>
    <p:restoredTop sz="93457" autoAdjust="0"/>
  </p:normalViewPr>
  <p:slideViewPr>
    <p:cSldViewPr snapToObjects="1" showGuides="1">
      <p:cViewPr varScale="1">
        <p:scale>
          <a:sx n="142" d="100"/>
          <a:sy n="142" d="100"/>
        </p:scale>
        <p:origin x="64" y="181"/>
      </p:cViewPr>
      <p:guideLst>
        <p:guide orient="horz" pos="2981"/>
        <p:guide orient="horz" pos="311"/>
        <p:guide pos="226"/>
        <p:guide pos="5534"/>
        <p:guide pos="2812"/>
        <p:guide pos="29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commentAuthors" Target="commentAuthor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012AF1-7FB6-4B13-B478-0003FAAF61A6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2CC0169-D69A-4E1F-8689-7A84200D5739}">
      <dgm:prSet phldrT="[Text]"/>
      <dgm:spPr/>
      <dgm:t>
        <a:bodyPr/>
        <a:lstStyle/>
        <a:p>
          <a:r>
            <a:rPr lang="de-DE" b="1" dirty="0"/>
            <a:t>Key </a:t>
          </a:r>
          <a:r>
            <a:rPr lang="de-DE" b="1" dirty="0" err="1"/>
            <a:t>components</a:t>
          </a:r>
          <a:r>
            <a:rPr lang="de-DE" b="1" dirty="0"/>
            <a:t> &amp; </a:t>
          </a:r>
          <a:r>
            <a:rPr lang="de-DE" b="1" dirty="0" err="1"/>
            <a:t>solutions</a:t>
          </a:r>
          <a:endParaRPr lang="de-DE" b="1" dirty="0"/>
        </a:p>
      </dgm:t>
    </dgm:pt>
    <dgm:pt modelId="{AB6F50E2-E4C5-4312-952E-4AA3CE826074}" type="parTrans" cxnId="{6EC9587D-E047-4C60-84D7-191C236D2172}">
      <dgm:prSet/>
      <dgm:spPr/>
      <dgm:t>
        <a:bodyPr/>
        <a:lstStyle/>
        <a:p>
          <a:endParaRPr lang="de-DE" b="1"/>
        </a:p>
      </dgm:t>
    </dgm:pt>
    <dgm:pt modelId="{3E8B0A28-977D-4A6D-80E9-CCC4A37F6418}" type="sibTrans" cxnId="{6EC9587D-E047-4C60-84D7-191C236D2172}">
      <dgm:prSet/>
      <dgm:spPr/>
      <dgm:t>
        <a:bodyPr/>
        <a:lstStyle/>
        <a:p>
          <a:endParaRPr lang="de-DE" b="1"/>
        </a:p>
      </dgm:t>
    </dgm:pt>
    <dgm:pt modelId="{165A78BB-C60A-4CD9-B440-ED14DA2A7132}">
      <dgm:prSet phldrT="[Text]"/>
      <dgm:spPr>
        <a:solidFill>
          <a:schemeClr val="accent4"/>
        </a:solidFill>
      </dgm:spPr>
      <dgm:t>
        <a:bodyPr/>
        <a:lstStyle/>
        <a:p>
          <a:r>
            <a:rPr lang="de-DE" b="1" dirty="0" err="1"/>
            <a:t>Autonomous</a:t>
          </a:r>
          <a:r>
            <a:rPr lang="de-DE" b="1" dirty="0"/>
            <a:t> </a:t>
          </a:r>
          <a:r>
            <a:rPr lang="de-DE" b="1" dirty="0" err="1"/>
            <a:t>experiments</a:t>
          </a:r>
          <a:endParaRPr lang="de-DE" b="1" dirty="0"/>
        </a:p>
      </dgm:t>
    </dgm:pt>
    <dgm:pt modelId="{D3CDF430-CCF7-4D11-96F2-FF0B2F04E586}" type="parTrans" cxnId="{ED608BAA-53B0-4703-AA3D-57DF3D5AD21C}">
      <dgm:prSet/>
      <dgm:spPr/>
      <dgm:t>
        <a:bodyPr/>
        <a:lstStyle/>
        <a:p>
          <a:endParaRPr lang="de-DE" b="1"/>
        </a:p>
      </dgm:t>
    </dgm:pt>
    <dgm:pt modelId="{ECFDD664-81A2-4F71-8EBD-35ADF8E487F1}" type="sibTrans" cxnId="{ED608BAA-53B0-4703-AA3D-57DF3D5AD21C}">
      <dgm:prSet/>
      <dgm:spPr/>
      <dgm:t>
        <a:bodyPr/>
        <a:lstStyle/>
        <a:p>
          <a:endParaRPr lang="de-DE" b="1"/>
        </a:p>
      </dgm:t>
    </dgm:pt>
    <dgm:pt modelId="{728373EE-55AF-4800-B107-6364E7B9CAE3}">
      <dgm:prSet phldrT="[Text]"/>
      <dgm:spPr>
        <a:solidFill>
          <a:srgbClr val="F0781E"/>
        </a:solidFill>
      </dgm:spPr>
      <dgm:t>
        <a:bodyPr/>
        <a:lstStyle/>
        <a:p>
          <a:r>
            <a:rPr lang="de-DE" b="1" dirty="0" err="1"/>
            <a:t>Autonomous</a:t>
          </a:r>
          <a:r>
            <a:rPr lang="de-DE" b="1" dirty="0"/>
            <a:t>, intelligent </a:t>
          </a:r>
          <a:r>
            <a:rPr lang="de-DE" b="1" dirty="0" err="1"/>
            <a:t>facilities</a:t>
          </a:r>
          <a:endParaRPr lang="de-DE" b="1" dirty="0"/>
        </a:p>
      </dgm:t>
    </dgm:pt>
    <dgm:pt modelId="{C8D58EA5-CD13-406A-81DF-90E1C49B8F2F}" type="parTrans" cxnId="{04879438-0210-4B3F-93E1-3A055766D203}">
      <dgm:prSet/>
      <dgm:spPr/>
      <dgm:t>
        <a:bodyPr/>
        <a:lstStyle/>
        <a:p>
          <a:endParaRPr lang="de-DE" b="1"/>
        </a:p>
      </dgm:t>
    </dgm:pt>
    <dgm:pt modelId="{9416EBD7-C6A8-4BC4-A916-A58BE483E9CE}" type="sibTrans" cxnId="{04879438-0210-4B3F-93E1-3A055766D203}">
      <dgm:prSet/>
      <dgm:spPr/>
      <dgm:t>
        <a:bodyPr/>
        <a:lstStyle/>
        <a:p>
          <a:endParaRPr lang="de-DE" b="1"/>
        </a:p>
      </dgm:t>
    </dgm:pt>
    <dgm:pt modelId="{F41577B9-E195-4B56-890A-DBC2AB7C858D}" type="pres">
      <dgm:prSet presAssocID="{A9012AF1-7FB6-4B13-B478-0003FAAF61A6}" presName="Name0" presStyleCnt="0">
        <dgm:presLayoutVars>
          <dgm:dir/>
          <dgm:animLvl val="lvl"/>
          <dgm:resizeHandles val="exact"/>
        </dgm:presLayoutVars>
      </dgm:prSet>
      <dgm:spPr/>
    </dgm:pt>
    <dgm:pt modelId="{D70B467F-9695-478A-BE9F-A3DF54A7D8FB}" type="pres">
      <dgm:prSet presAssocID="{42CC0169-D69A-4E1F-8689-7A84200D5739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46E2CE22-130B-491B-A3D4-4D0311ABAEDE}" type="pres">
      <dgm:prSet presAssocID="{3E8B0A28-977D-4A6D-80E9-CCC4A37F6418}" presName="parTxOnlySpace" presStyleCnt="0"/>
      <dgm:spPr/>
    </dgm:pt>
    <dgm:pt modelId="{F44E937B-AF54-4C3E-BC8D-0E9A0CC1028E}" type="pres">
      <dgm:prSet presAssocID="{165A78BB-C60A-4CD9-B440-ED14DA2A7132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28C81A48-E1DA-487E-9EA6-A1C4518950D1}" type="pres">
      <dgm:prSet presAssocID="{ECFDD664-81A2-4F71-8EBD-35ADF8E487F1}" presName="parTxOnlySpace" presStyleCnt="0"/>
      <dgm:spPr/>
    </dgm:pt>
    <dgm:pt modelId="{5C0995A4-63C8-496D-9F6D-077961107E34}" type="pres">
      <dgm:prSet presAssocID="{728373EE-55AF-4800-B107-6364E7B9CAE3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04879438-0210-4B3F-93E1-3A055766D203}" srcId="{A9012AF1-7FB6-4B13-B478-0003FAAF61A6}" destId="{728373EE-55AF-4800-B107-6364E7B9CAE3}" srcOrd="2" destOrd="0" parTransId="{C8D58EA5-CD13-406A-81DF-90E1C49B8F2F}" sibTransId="{9416EBD7-C6A8-4BC4-A916-A58BE483E9CE}"/>
    <dgm:cxn modelId="{C5F9B53B-79FE-4181-9FD0-6CF1F524ED5B}" type="presOf" srcId="{728373EE-55AF-4800-B107-6364E7B9CAE3}" destId="{5C0995A4-63C8-496D-9F6D-077961107E34}" srcOrd="0" destOrd="0" presId="urn:microsoft.com/office/officeart/2005/8/layout/chevron1"/>
    <dgm:cxn modelId="{6EC9587D-E047-4C60-84D7-191C236D2172}" srcId="{A9012AF1-7FB6-4B13-B478-0003FAAF61A6}" destId="{42CC0169-D69A-4E1F-8689-7A84200D5739}" srcOrd="0" destOrd="0" parTransId="{AB6F50E2-E4C5-4312-952E-4AA3CE826074}" sibTransId="{3E8B0A28-977D-4A6D-80E9-CCC4A37F6418}"/>
    <dgm:cxn modelId="{77C2738B-4C38-45F5-8DC5-08B4C79FDF18}" type="presOf" srcId="{A9012AF1-7FB6-4B13-B478-0003FAAF61A6}" destId="{F41577B9-E195-4B56-890A-DBC2AB7C858D}" srcOrd="0" destOrd="0" presId="urn:microsoft.com/office/officeart/2005/8/layout/chevron1"/>
    <dgm:cxn modelId="{E242B79C-E32C-40DC-BA47-73BF92131446}" type="presOf" srcId="{42CC0169-D69A-4E1F-8689-7A84200D5739}" destId="{D70B467F-9695-478A-BE9F-A3DF54A7D8FB}" srcOrd="0" destOrd="0" presId="urn:microsoft.com/office/officeart/2005/8/layout/chevron1"/>
    <dgm:cxn modelId="{AB5F49A5-4E4C-4C19-AB5E-887139FA9D2C}" type="presOf" srcId="{165A78BB-C60A-4CD9-B440-ED14DA2A7132}" destId="{F44E937B-AF54-4C3E-BC8D-0E9A0CC1028E}" srcOrd="0" destOrd="0" presId="urn:microsoft.com/office/officeart/2005/8/layout/chevron1"/>
    <dgm:cxn modelId="{ED608BAA-53B0-4703-AA3D-57DF3D5AD21C}" srcId="{A9012AF1-7FB6-4B13-B478-0003FAAF61A6}" destId="{165A78BB-C60A-4CD9-B440-ED14DA2A7132}" srcOrd="1" destOrd="0" parTransId="{D3CDF430-CCF7-4D11-96F2-FF0B2F04E586}" sibTransId="{ECFDD664-81A2-4F71-8EBD-35ADF8E487F1}"/>
    <dgm:cxn modelId="{68D288B1-0DE2-496D-9D9D-EDAAAE25B828}" type="presParOf" srcId="{F41577B9-E195-4B56-890A-DBC2AB7C858D}" destId="{D70B467F-9695-478A-BE9F-A3DF54A7D8FB}" srcOrd="0" destOrd="0" presId="urn:microsoft.com/office/officeart/2005/8/layout/chevron1"/>
    <dgm:cxn modelId="{BCE66FD8-BC81-4D35-BA5D-00401CF4A863}" type="presParOf" srcId="{F41577B9-E195-4B56-890A-DBC2AB7C858D}" destId="{46E2CE22-130B-491B-A3D4-4D0311ABAEDE}" srcOrd="1" destOrd="0" presId="urn:microsoft.com/office/officeart/2005/8/layout/chevron1"/>
    <dgm:cxn modelId="{EC780F89-B7AC-4413-B154-866BF7B6F0FA}" type="presParOf" srcId="{F41577B9-E195-4B56-890A-DBC2AB7C858D}" destId="{F44E937B-AF54-4C3E-BC8D-0E9A0CC1028E}" srcOrd="2" destOrd="0" presId="urn:microsoft.com/office/officeart/2005/8/layout/chevron1"/>
    <dgm:cxn modelId="{89EAA019-E025-4676-BED3-81406D162102}" type="presParOf" srcId="{F41577B9-E195-4B56-890A-DBC2AB7C858D}" destId="{28C81A48-E1DA-487E-9EA6-A1C4518950D1}" srcOrd="3" destOrd="0" presId="urn:microsoft.com/office/officeart/2005/8/layout/chevron1"/>
    <dgm:cxn modelId="{CD17BFDF-3486-45B6-8E35-24D01D9ED05D}" type="presParOf" srcId="{F41577B9-E195-4B56-890A-DBC2AB7C858D}" destId="{5C0995A4-63C8-496D-9F6D-077961107E34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0B467F-9695-478A-BE9F-A3DF54A7D8FB}">
      <dsp:nvSpPr>
        <dsp:cNvPr id="0" name=""/>
        <dsp:cNvSpPr/>
      </dsp:nvSpPr>
      <dsp:spPr>
        <a:xfrm>
          <a:off x="1785" y="1596826"/>
          <a:ext cx="2175867" cy="8703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/>
            <a:t>Key </a:t>
          </a:r>
          <a:r>
            <a:rPr lang="de-DE" sz="1400" b="1" kern="1200" dirty="0" err="1"/>
            <a:t>components</a:t>
          </a:r>
          <a:r>
            <a:rPr lang="de-DE" sz="1400" b="1" kern="1200" dirty="0"/>
            <a:t> &amp; </a:t>
          </a:r>
          <a:r>
            <a:rPr lang="de-DE" sz="1400" b="1" kern="1200" dirty="0" err="1"/>
            <a:t>solutions</a:t>
          </a:r>
          <a:endParaRPr lang="de-DE" sz="1400" b="1" kern="1200" dirty="0"/>
        </a:p>
      </dsp:txBody>
      <dsp:txXfrm>
        <a:off x="436958" y="1596826"/>
        <a:ext cx="1305521" cy="870346"/>
      </dsp:txXfrm>
    </dsp:sp>
    <dsp:sp modelId="{F44E937B-AF54-4C3E-BC8D-0E9A0CC1028E}">
      <dsp:nvSpPr>
        <dsp:cNvPr id="0" name=""/>
        <dsp:cNvSpPr/>
      </dsp:nvSpPr>
      <dsp:spPr>
        <a:xfrm>
          <a:off x="1960066" y="1596826"/>
          <a:ext cx="2175867" cy="870346"/>
        </a:xfrm>
        <a:prstGeom prst="chevron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 err="1"/>
            <a:t>Autonomous</a:t>
          </a:r>
          <a:r>
            <a:rPr lang="de-DE" sz="1400" b="1" kern="1200" dirty="0"/>
            <a:t> </a:t>
          </a:r>
          <a:r>
            <a:rPr lang="de-DE" sz="1400" b="1" kern="1200" dirty="0" err="1"/>
            <a:t>experiments</a:t>
          </a:r>
          <a:endParaRPr lang="de-DE" sz="1400" b="1" kern="1200" dirty="0"/>
        </a:p>
      </dsp:txBody>
      <dsp:txXfrm>
        <a:off x="2395239" y="1596826"/>
        <a:ext cx="1305521" cy="870346"/>
      </dsp:txXfrm>
    </dsp:sp>
    <dsp:sp modelId="{5C0995A4-63C8-496D-9F6D-077961107E34}">
      <dsp:nvSpPr>
        <dsp:cNvPr id="0" name=""/>
        <dsp:cNvSpPr/>
      </dsp:nvSpPr>
      <dsp:spPr>
        <a:xfrm>
          <a:off x="3918346" y="1596826"/>
          <a:ext cx="2175867" cy="870346"/>
        </a:xfrm>
        <a:prstGeom prst="chevron">
          <a:avLst/>
        </a:prstGeom>
        <a:solidFill>
          <a:srgbClr val="F0781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 err="1"/>
            <a:t>Autonomous</a:t>
          </a:r>
          <a:r>
            <a:rPr lang="de-DE" sz="1400" b="1" kern="1200" dirty="0"/>
            <a:t>, intelligent </a:t>
          </a:r>
          <a:r>
            <a:rPr lang="de-DE" sz="1400" b="1" kern="1200" dirty="0" err="1"/>
            <a:t>facilities</a:t>
          </a:r>
          <a:endParaRPr lang="de-DE" sz="1400" b="1" kern="1200" dirty="0"/>
        </a:p>
      </dsp:txBody>
      <dsp:txXfrm>
        <a:off x="4353519" y="1596826"/>
        <a:ext cx="1305521" cy="8703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6286AD-5EA9-4866-A37C-F6230134725D}" type="datetimeFigureOut">
              <a:rPr lang="de-DE" smtClean="0"/>
              <a:t>10.10.2023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94DAD-F6EC-4137-B0EC-64D05B2A59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45481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A6037-A285-4C9E-B04C-6DCA60BD155D}" type="datetimeFigureOut">
              <a:rPr lang="de-DE" smtClean="0"/>
              <a:t>10.10.2023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01BAFD-BDF1-4073-A261-64C06A00B8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58954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3904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0464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8253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3286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2671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75177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28239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4783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2752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20199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7362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16270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08392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76870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67283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73823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61957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57027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68785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85165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35185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1089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11090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63440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45636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5703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1559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8948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2839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8573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2419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6678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4001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055623" y="1460131"/>
            <a:ext cx="5868000" cy="69968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3200" b="0" cap="none" baseline="0"/>
            </a:lvl1pPr>
          </a:lstStyle>
          <a:p>
            <a:r>
              <a:rPr lang="de-DE" dirty="0"/>
              <a:t>Präsentationstitel</a:t>
            </a:r>
            <a:br>
              <a:rPr lang="de-DE" dirty="0"/>
            </a:br>
            <a:r>
              <a:rPr lang="de-DE" dirty="0"/>
              <a:t>Auch zweizeilig möglich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056845" y="2607754"/>
            <a:ext cx="5868000" cy="6925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Eventuelle Subheadline,</a:t>
            </a:r>
          </a:p>
          <a:p>
            <a:r>
              <a:rPr lang="de-DE" dirty="0"/>
              <a:t>ebenfalls zweizeilig möglich</a:t>
            </a:r>
          </a:p>
        </p:txBody>
      </p:sp>
    </p:spTree>
    <p:extLst>
      <p:ext uri="{BB962C8B-B14F-4D97-AF65-F5344CB8AC3E}">
        <p14:creationId xmlns:p14="http://schemas.microsoft.com/office/powerpoint/2010/main" val="17497540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173">
          <p15:clr>
            <a:srgbClr val="FBAE40"/>
          </p15:clr>
        </p15:guide>
        <p15:guide id="2" orient="horz" pos="1747">
          <p15:clr>
            <a:srgbClr val="FBAE40"/>
          </p15:clr>
        </p15:guide>
        <p15:guide id="3" pos="4380">
          <p15:clr>
            <a:srgbClr val="FBAE40"/>
          </p15:clr>
        </p15:guide>
        <p15:guide id="4" orient="horz" pos="383">
          <p15:clr>
            <a:srgbClr val="FBAE40"/>
          </p15:clr>
        </p15:guide>
        <p15:guide id="5" orient="horz" pos="23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200" b="0" cap="none" baseline="0">
                <a:solidFill>
                  <a:srgbClr val="002864"/>
                </a:solidFill>
              </a:defRPr>
            </a:lvl1pPr>
          </a:lstStyle>
          <a:p>
            <a:r>
              <a:rPr lang="de-DE" dirty="0"/>
              <a:t>Zwischentitel grafisch, Insgesamt Zweizeilig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691200"/>
            <a:ext cx="8424000" cy="2675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rgbClr val="22B0F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Entweder zweizeiliger Titel oder Titel und Subheadline</a:t>
            </a:r>
          </a:p>
        </p:txBody>
      </p:sp>
    </p:spTree>
    <p:extLst>
      <p:ext uri="{BB962C8B-B14F-4D97-AF65-F5344CB8AC3E}">
        <p14:creationId xmlns:p14="http://schemas.microsoft.com/office/powerpoint/2010/main" val="3580236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24" userDrawn="1">
          <p15:clr>
            <a:srgbClr val="FBAE40"/>
          </p15:clr>
        </p15:guide>
        <p15:guide id="2" orient="horz" pos="309" userDrawn="1">
          <p15:clr>
            <a:srgbClr val="FBAE40"/>
          </p15:clr>
        </p15:guide>
        <p15:guide id="3" orient="horz" pos="54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83664" y="2032412"/>
            <a:ext cx="6858000" cy="1068437"/>
          </a:xfrm>
        </p:spPr>
        <p:txBody>
          <a:bodyPr anchor="b">
            <a:normAutofit/>
          </a:bodyPr>
          <a:lstStyle>
            <a:lvl1pPr algn="l">
              <a:defRPr sz="3600" baseline="0"/>
            </a:lvl1pPr>
          </a:lstStyle>
          <a:p>
            <a:r>
              <a:rPr lang="de-DE" dirty="0"/>
              <a:t>Zwischenfolie Titel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985795" y="3012619"/>
            <a:ext cx="6858000" cy="1241425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Unterzeile</a:t>
            </a:r>
          </a:p>
        </p:txBody>
      </p:sp>
    </p:spTree>
    <p:extLst>
      <p:ext uri="{BB962C8B-B14F-4D97-AF65-F5344CB8AC3E}">
        <p14:creationId xmlns:p14="http://schemas.microsoft.com/office/powerpoint/2010/main" val="2342998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000">
                <a:solidFill>
                  <a:srgbClr val="002864"/>
                </a:solidFill>
              </a:defRPr>
            </a:lvl1pPr>
          </a:lstStyle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400">
                <a:solidFill>
                  <a:srgbClr val="002864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705031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1">
          <p15:clr>
            <a:srgbClr val="FBAE40"/>
          </p15:clr>
        </p15:guide>
        <p15:guide id="2" orient="horz" pos="545">
          <p15:clr>
            <a:srgbClr val="FBAE40"/>
          </p15:clr>
        </p15:guide>
        <p15:guide id="3" pos="226">
          <p15:clr>
            <a:srgbClr val="FBAE40"/>
          </p15:clr>
        </p15:guide>
        <p15:guide id="4" pos="2813">
          <p15:clr>
            <a:srgbClr val="FBAE40"/>
          </p15:clr>
        </p15:guide>
        <p15:guide id="5" pos="2947">
          <p15:clr>
            <a:srgbClr val="FBAE40"/>
          </p15:clr>
        </p15:guide>
        <p15:guide id="6" orient="horz" pos="298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000">
                <a:solidFill>
                  <a:srgbClr val="002864"/>
                </a:solidFill>
              </a:defRPr>
            </a:lvl1pPr>
          </a:lstStyle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400">
                <a:solidFill>
                  <a:srgbClr val="002864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842522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0157089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1">
          <p15:clr>
            <a:srgbClr val="FBAE40"/>
          </p15:clr>
        </p15:guide>
        <p15:guide id="2" orient="horz" pos="545">
          <p15:clr>
            <a:srgbClr val="FBAE40"/>
          </p15:clr>
        </p15:guide>
        <p15:guide id="3" pos="226">
          <p15:clr>
            <a:srgbClr val="FBAE40"/>
          </p15:clr>
        </p15:guide>
        <p15:guide id="4" pos="2813">
          <p15:clr>
            <a:srgbClr val="FBAE40"/>
          </p15:clr>
        </p15:guide>
        <p15:guide id="5" pos="2947">
          <p15:clr>
            <a:srgbClr val="FBAE40"/>
          </p15:clr>
        </p15:guide>
        <p15:guide id="6" orient="horz" pos="298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000">
                <a:solidFill>
                  <a:srgbClr val="002864"/>
                </a:solidFill>
              </a:defRPr>
            </a:lvl1pPr>
          </a:lstStyle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400">
                <a:solidFill>
                  <a:srgbClr val="002864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35658182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54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000" b="0" cap="none" baseline="0">
                <a:solidFill>
                  <a:srgbClr val="002864"/>
                </a:solidFill>
              </a:defRPr>
            </a:lvl1pPr>
          </a:lstStyle>
          <a:p>
            <a:r>
              <a:rPr lang="de-DE" dirty="0"/>
              <a:t>Zwischentitel grafisch, Insgesamt Zweizeilig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691200"/>
            <a:ext cx="8424000" cy="2675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400" baseline="0">
                <a:solidFill>
                  <a:srgbClr val="00286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Entweder zweizeiliger Titel oder Titel und Subheadline</a:t>
            </a:r>
          </a:p>
        </p:txBody>
      </p:sp>
    </p:spTree>
    <p:extLst>
      <p:ext uri="{BB962C8B-B14F-4D97-AF65-F5344CB8AC3E}">
        <p14:creationId xmlns:p14="http://schemas.microsoft.com/office/powerpoint/2010/main" val="19737171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54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Ener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0" cap="none" baseline="0">
                <a:solidFill>
                  <a:srgbClr val="002864"/>
                </a:solidFill>
              </a:defRPr>
            </a:lvl1pPr>
          </a:lstStyle>
          <a:p>
            <a:r>
              <a:rPr lang="de-DE" dirty="0"/>
              <a:t>Zwischentitel grafisch, Insgesamt Zweizeilig</a:t>
            </a:r>
          </a:p>
        </p:txBody>
      </p:sp>
    </p:spTree>
    <p:extLst>
      <p:ext uri="{BB962C8B-B14F-4D97-AF65-F5344CB8AC3E}">
        <p14:creationId xmlns:p14="http://schemas.microsoft.com/office/powerpoint/2010/main" val="798782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24" userDrawn="1">
          <p15:clr>
            <a:srgbClr val="FBAE40"/>
          </p15:clr>
        </p15:guide>
        <p15:guide id="2" orient="horz" pos="313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82996"/>
            <a:ext cx="1655716" cy="225216"/>
          </a:xfrm>
          <a:prstGeom prst="rect">
            <a:avLst/>
          </a:prstGeom>
        </p:spPr>
      </p:pic>
      <p:sp>
        <p:nvSpPr>
          <p:cNvPr id="12" name="Rechteck 11"/>
          <p:cNvSpPr/>
          <p:nvPr userDrawn="1"/>
        </p:nvSpPr>
        <p:spPr>
          <a:xfrm>
            <a:off x="0" y="879562"/>
            <a:ext cx="9144000" cy="4068452"/>
          </a:xfrm>
          <a:prstGeom prst="rect">
            <a:avLst/>
          </a:prstGeom>
          <a:solidFill>
            <a:srgbClr val="002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noFill/>
              </a:ln>
            </a:endParaRP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15702"/>
            <a:ext cx="1656000" cy="12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4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307">
          <p15:clr>
            <a:srgbClr val="F26B43"/>
          </p15:clr>
        </p15:guide>
        <p15:guide id="2" orient="horz" pos="38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0" y="1095586"/>
            <a:ext cx="9144000" cy="3708412"/>
          </a:xfrm>
          <a:prstGeom prst="rect">
            <a:avLst/>
          </a:prstGeom>
          <a:solidFill>
            <a:srgbClr val="002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noFill/>
              </a:ln>
              <a:solidFill>
                <a:srgbClr val="002864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4912010"/>
            <a:ext cx="792380" cy="10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22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508" y="0"/>
            <a:ext cx="9144000" cy="5143500"/>
          </a:xfrm>
          <a:prstGeom prst="rect">
            <a:avLst/>
          </a:prstGeom>
          <a:solidFill>
            <a:srgbClr val="002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noFill/>
              </a:ln>
              <a:solidFill>
                <a:srgbClr val="002864"/>
              </a:solidFill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008124" y="2310745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Zwischenfolie Titel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84413" y="3021841"/>
            <a:ext cx="7886700" cy="728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Unterzeile</a:t>
            </a:r>
          </a:p>
        </p:txBody>
      </p:sp>
    </p:spTree>
    <p:extLst>
      <p:ext uri="{BB962C8B-B14F-4D97-AF65-F5344CB8AC3E}">
        <p14:creationId xmlns:p14="http://schemas.microsoft.com/office/powerpoint/2010/main" val="1165464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rgbClr val="22B0F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61" userDrawn="1">
          <p15:clr>
            <a:srgbClr val="F26B43"/>
          </p15:clr>
        </p15:guide>
        <p15:guide id="2" orient="horz" pos="2121" userDrawn="1">
          <p15:clr>
            <a:srgbClr val="F26B43"/>
          </p15:clr>
        </p15:guide>
        <p15:guide id="3" pos="695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53" y="4856315"/>
            <a:ext cx="1073123" cy="30772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4912010"/>
            <a:ext cx="792380" cy="107783"/>
          </a:xfrm>
          <a:prstGeom prst="rect">
            <a:avLst/>
          </a:prstGeom>
        </p:spPr>
      </p:pic>
      <p:cxnSp>
        <p:nvCxnSpPr>
          <p:cNvPr id="8" name="Gerader Verbinder 7"/>
          <p:cNvCxnSpPr/>
          <p:nvPr userDrawn="1"/>
        </p:nvCxnSpPr>
        <p:spPr>
          <a:xfrm>
            <a:off x="0" y="1095586"/>
            <a:ext cx="9144000" cy="0"/>
          </a:xfrm>
          <a:prstGeom prst="line">
            <a:avLst/>
          </a:prstGeom>
          <a:ln>
            <a:solidFill>
              <a:srgbClr val="14C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60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41" r:id="rId2"/>
    <p:sldLayoutId id="2147483739" r:id="rId3"/>
    <p:sldLayoutId id="2147483740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200" b="0" kern="1200" cap="none" baseline="0">
          <a:solidFill>
            <a:srgbClr val="002864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rgbClr val="002864"/>
        </a:buClr>
        <a:buFont typeface="Arial" panose="020B0604020202020204" pitchFamily="34" charset="0"/>
        <a:buChar char="•"/>
        <a:tabLst>
          <a:tab pos="180000" algn="l"/>
          <a:tab pos="3600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rgbClr val="00286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rgbClr val="00286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rgbClr val="00286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rgbClr val="00286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26">
          <p15:clr>
            <a:srgbClr val="F26B43"/>
          </p15:clr>
        </p15:guide>
        <p15:guide id="2" orient="horz" pos="309">
          <p15:clr>
            <a:srgbClr val="F26B43"/>
          </p15:clr>
        </p15:guide>
        <p15:guide id="3" orient="horz" pos="822">
          <p15:clr>
            <a:srgbClr val="F26B43"/>
          </p15:clr>
        </p15:guide>
        <p15:guide id="4" orient="horz" pos="316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5432" r="-6" b="15001"/>
          <a:stretch/>
        </p:blipFill>
        <p:spPr>
          <a:xfrm>
            <a:off x="0" y="1059582"/>
            <a:ext cx="9144000" cy="408391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901" y="4907858"/>
            <a:ext cx="824591" cy="11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6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png"/><Relationship Id="rId18" Type="http://schemas.openxmlformats.org/officeDocument/2006/relationships/image" Target="../media/image59.png"/><Relationship Id="rId3" Type="http://schemas.openxmlformats.org/officeDocument/2006/relationships/image" Target="../media/image6.png"/><Relationship Id="rId21" Type="http://schemas.openxmlformats.org/officeDocument/2006/relationships/image" Target="../media/image62.png"/><Relationship Id="rId7" Type="http://schemas.openxmlformats.org/officeDocument/2006/relationships/image" Target="../media/image47.png"/><Relationship Id="rId12" Type="http://schemas.openxmlformats.org/officeDocument/2006/relationships/image" Target="../media/image55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58.png"/><Relationship Id="rId20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5" Type="http://schemas.openxmlformats.org/officeDocument/2006/relationships/image" Target="../media/image45.png"/><Relationship Id="rId23" Type="http://schemas.openxmlformats.org/officeDocument/2006/relationships/image" Target="../media/image64.png"/><Relationship Id="rId10" Type="http://schemas.openxmlformats.org/officeDocument/2006/relationships/image" Target="../media/image53.jpeg"/><Relationship Id="rId19" Type="http://schemas.openxmlformats.org/officeDocument/2006/relationships/image" Target="../media/image60.png"/><Relationship Id="rId4" Type="http://schemas.openxmlformats.org/officeDocument/2006/relationships/image" Target="../media/image49.png"/><Relationship Id="rId9" Type="http://schemas.openxmlformats.org/officeDocument/2006/relationships/image" Target="../media/image52.jpeg"/><Relationship Id="rId14" Type="http://schemas.openxmlformats.org/officeDocument/2006/relationships/image" Target="../media/image57.jpeg"/><Relationship Id="rId22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.png"/><Relationship Id="rId4" Type="http://schemas.openxmlformats.org/officeDocument/2006/relationships/image" Target="../media/image6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Data Management &amp; Analysis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/>
              <a:t>Michael Bussmann</a:t>
            </a:r>
            <a:endParaRPr lang="de-DE" dirty="0"/>
          </a:p>
          <a:p>
            <a:r>
              <a:rPr lang="en-US" sz="1600" dirty="0"/>
              <a:t>Topic Speaker</a:t>
            </a:r>
          </a:p>
        </p:txBody>
      </p:sp>
      <p:pic>
        <p:nvPicPr>
          <p:cNvPr id="4" name="Picture 6" descr="Confluence Mobile - DESY Confluence">
            <a:extLst>
              <a:ext uri="{FF2B5EF4-FFF2-40B4-BE49-F238E27FC236}">
                <a16:creationId xmlns:a16="http://schemas.microsoft.com/office/drawing/2014/main" id="{BC69BD00-A50C-4397-80EE-141DFCF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18389" b="32574"/>
          <a:stretch/>
        </p:blipFill>
        <p:spPr bwMode="auto">
          <a:xfrm>
            <a:off x="8257680" y="13204"/>
            <a:ext cx="860709" cy="33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779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 Field Matter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58775" y="691200"/>
            <a:ext cx="8424000" cy="266400"/>
          </a:xfrm>
        </p:spPr>
        <p:txBody>
          <a:bodyPr/>
          <a:lstStyle/>
          <a:p>
            <a:r>
              <a:rPr lang="de-DE" dirty="0"/>
              <a:t>Common </a:t>
            </a:r>
            <a:r>
              <a:rPr lang="de-DE" dirty="0" err="1"/>
              <a:t>solutions</a:t>
            </a:r>
            <a:r>
              <a:rPr lang="de-DE" dirty="0"/>
              <a:t> for </a:t>
            </a:r>
            <a:r>
              <a:rPr lang="de-DE" dirty="0" err="1"/>
              <a:t>experiments</a:t>
            </a:r>
            <a:r>
              <a:rPr lang="de-DE" dirty="0"/>
              <a:t> &amp; </a:t>
            </a:r>
            <a:r>
              <a:rPr lang="de-DE" dirty="0" err="1"/>
              <a:t>simulations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0397E08-38AB-401E-B31D-5B399E4B2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275606"/>
            <a:ext cx="2977018" cy="3564396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83298A09-C71F-4484-8BE4-3012E59B7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1900" y="1455626"/>
            <a:ext cx="2073684" cy="694923"/>
          </a:xfrm>
          <a:prstGeom prst="rect">
            <a:avLst/>
          </a:prstGeom>
        </p:spPr>
      </p:pic>
      <p:pic>
        <p:nvPicPr>
          <p:cNvPr id="9" name="Grafik 5">
            <a:extLst>
              <a:ext uri="{FF2B5EF4-FFF2-40B4-BE49-F238E27FC236}">
                <a16:creationId xmlns:a16="http://schemas.microsoft.com/office/drawing/2014/main" id="{2DBB41BC-7DA9-4BAF-8D74-4C310FA02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900" y="2319723"/>
            <a:ext cx="2130413" cy="900100"/>
          </a:xfrm>
          <a:prstGeom prst="rect">
            <a:avLst/>
          </a:prstGeom>
        </p:spPr>
      </p:pic>
      <p:pic>
        <p:nvPicPr>
          <p:cNvPr id="10" name="Picture 21">
            <a:extLst>
              <a:ext uri="{FF2B5EF4-FFF2-40B4-BE49-F238E27FC236}">
                <a16:creationId xmlns:a16="http://schemas.microsoft.com/office/drawing/2014/main" id="{31863A6B-CE14-4E01-8861-E8C71D3139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428" y="3147814"/>
            <a:ext cx="1801356" cy="1801356"/>
          </a:xfrm>
          <a:prstGeom prst="rect">
            <a:avLst/>
          </a:prstGeom>
        </p:spPr>
      </p:pic>
      <p:pic>
        <p:nvPicPr>
          <p:cNvPr id="11266" name="Picture 2" descr="AdePT 26th Geant4 Collaboration Meeting">
            <a:extLst>
              <a:ext uri="{FF2B5EF4-FFF2-40B4-BE49-F238E27FC236}">
                <a16:creationId xmlns:a16="http://schemas.microsoft.com/office/drawing/2014/main" id="{38AA64FA-CB49-4BF9-AB3F-6ACBDFC25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886" y="4371950"/>
            <a:ext cx="1188132" cy="59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0E73DF5F-D282-45B4-A90B-3B7AFBE88736}"/>
              </a:ext>
            </a:extLst>
          </p:cNvPr>
          <p:cNvSpPr txBox="1"/>
          <p:nvPr/>
        </p:nvSpPr>
        <p:spPr>
          <a:xfrm>
            <a:off x="6080466" y="1419622"/>
            <a:ext cx="274000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>
                <a:solidFill>
                  <a:schemeClr val="tx2"/>
                </a:solidFill>
              </a:rPr>
              <a:t>Exascale</a:t>
            </a:r>
            <a:r>
              <a:rPr lang="de-DE" sz="1400" b="1" dirty="0">
                <a:solidFill>
                  <a:schemeClr val="tx2"/>
                </a:solidFill>
              </a:rPr>
              <a:t> </a:t>
            </a:r>
            <a:r>
              <a:rPr lang="de-DE" sz="1400" b="1" dirty="0" err="1">
                <a:solidFill>
                  <a:schemeClr val="tx2"/>
                </a:solidFill>
              </a:rPr>
              <a:t>software</a:t>
            </a:r>
            <a:r>
              <a:rPr lang="de-DE" sz="1400" b="1" dirty="0">
                <a:solidFill>
                  <a:schemeClr val="tx2"/>
                </a:solidFill>
              </a:rPr>
              <a:t> </a:t>
            </a:r>
            <a:r>
              <a:rPr lang="de-DE" sz="1400" b="1" dirty="0" err="1">
                <a:solidFill>
                  <a:schemeClr val="tx2"/>
                </a:solidFill>
              </a:rPr>
              <a:t>stack</a:t>
            </a:r>
            <a:r>
              <a:rPr lang="de-DE" sz="1400" b="1" dirty="0">
                <a:solidFill>
                  <a:schemeClr val="tx2"/>
                </a:solidFill>
              </a:rPr>
              <a:t> for </a:t>
            </a:r>
            <a:r>
              <a:rPr lang="de-DE" sz="1400" b="1" dirty="0" err="1">
                <a:solidFill>
                  <a:schemeClr val="tx2"/>
                </a:solidFill>
              </a:rPr>
              <a:t>scalable</a:t>
            </a:r>
            <a:r>
              <a:rPr lang="de-DE" sz="1400" b="1" dirty="0">
                <a:solidFill>
                  <a:schemeClr val="tx2"/>
                </a:solidFill>
              </a:rPr>
              <a:t> </a:t>
            </a:r>
            <a:r>
              <a:rPr lang="de-DE" sz="1400" b="1" dirty="0" err="1">
                <a:solidFill>
                  <a:schemeClr val="tx2"/>
                </a:solidFill>
              </a:rPr>
              <a:t>data</a:t>
            </a:r>
            <a:r>
              <a:rPr lang="de-DE" sz="1400" b="1" dirty="0">
                <a:solidFill>
                  <a:schemeClr val="tx2"/>
                </a:solidFill>
              </a:rPr>
              <a:t> </a:t>
            </a:r>
            <a:r>
              <a:rPr lang="de-DE" sz="1400" b="1" dirty="0" err="1">
                <a:solidFill>
                  <a:schemeClr val="tx2"/>
                </a:solidFill>
              </a:rPr>
              <a:t>analytics</a:t>
            </a:r>
            <a:r>
              <a:rPr lang="de-DE" sz="1400" b="1" dirty="0">
                <a:solidFill>
                  <a:schemeClr val="tx2"/>
                </a:solidFill>
              </a:rPr>
              <a:t> &amp; high </a:t>
            </a:r>
            <a:r>
              <a:rPr lang="de-DE" sz="1400" b="1" dirty="0" err="1">
                <a:solidFill>
                  <a:schemeClr val="tx2"/>
                </a:solidFill>
              </a:rPr>
              <a:t>performance</a:t>
            </a:r>
            <a:r>
              <a:rPr lang="de-DE" sz="1400" b="1" dirty="0">
                <a:solidFill>
                  <a:schemeClr val="tx2"/>
                </a:solidFill>
              </a:rPr>
              <a:t> </a:t>
            </a:r>
            <a:r>
              <a:rPr lang="de-DE" sz="1400" b="1" dirty="0" err="1">
                <a:solidFill>
                  <a:schemeClr val="tx2"/>
                </a:solidFill>
              </a:rPr>
              <a:t>computing</a:t>
            </a:r>
            <a:endParaRPr lang="de-DE" sz="1400" b="1" dirty="0">
              <a:solidFill>
                <a:schemeClr val="tx2"/>
              </a:solidFill>
            </a:endParaRPr>
          </a:p>
          <a:p>
            <a:endParaRPr lang="de-DE" sz="1400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tx2"/>
                </a:solidFill>
              </a:rPr>
              <a:t>Heterogeneous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computing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with</a:t>
            </a:r>
            <a:r>
              <a:rPr lang="de-DE" sz="1400" dirty="0">
                <a:solidFill>
                  <a:schemeClr val="tx2"/>
                </a:solidFill>
              </a:rPr>
              <a:t> CPUs, GPUs, FPGAs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2"/>
                </a:solidFill>
              </a:rPr>
              <a:t>F.A.I.R. I/O, </a:t>
            </a:r>
            <a:r>
              <a:rPr lang="de-DE" sz="1400" dirty="0" err="1">
                <a:solidFill>
                  <a:schemeClr val="tx2"/>
                </a:solidFill>
              </a:rPr>
              <a:t>data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streaming</a:t>
            </a:r>
            <a:r>
              <a:rPr lang="de-DE" sz="1400" dirty="0">
                <a:solidFill>
                  <a:schemeClr val="tx2"/>
                </a:solidFill>
              </a:rPr>
              <a:t> and open </a:t>
            </a:r>
            <a:r>
              <a:rPr lang="de-DE" sz="1400" dirty="0" err="1">
                <a:solidFill>
                  <a:schemeClr val="tx2"/>
                </a:solidFill>
              </a:rPr>
              <a:t>data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formats</a:t>
            </a: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2"/>
                </a:solidFill>
              </a:rPr>
              <a:t>True </a:t>
            </a:r>
            <a:r>
              <a:rPr lang="de-DE" sz="1400" dirty="0" err="1">
                <a:solidFill>
                  <a:schemeClr val="tx2"/>
                </a:solidFill>
              </a:rPr>
              <a:t>cross</a:t>
            </a:r>
            <a:r>
              <a:rPr lang="de-DE" sz="1400" dirty="0">
                <a:solidFill>
                  <a:schemeClr val="tx2"/>
                </a:solidFill>
              </a:rPr>
              <a:t>-community </a:t>
            </a:r>
            <a:r>
              <a:rPr lang="de-DE" sz="1400" dirty="0" err="1">
                <a:solidFill>
                  <a:schemeClr val="tx2"/>
                </a:solidFill>
              </a:rPr>
              <a:t>use</a:t>
            </a:r>
            <a:r>
              <a:rPr lang="de-DE" sz="1400" dirty="0">
                <a:solidFill>
                  <a:schemeClr val="tx2"/>
                </a:solidFill>
              </a:rPr>
              <a:t>: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2"/>
                </a:solidFill>
              </a:rPr>
              <a:t>HEP, Photon Science, Neutron Science, </a:t>
            </a:r>
            <a:r>
              <a:rPr lang="de-DE" sz="1400" dirty="0" err="1">
                <a:solidFill>
                  <a:schemeClr val="tx2"/>
                </a:solidFill>
              </a:rPr>
              <a:t>Astrophysics</a:t>
            </a:r>
            <a:r>
              <a:rPr lang="de-DE" sz="1400" dirty="0">
                <a:solidFill>
                  <a:schemeClr val="tx2"/>
                </a:solidFill>
              </a:rPr>
              <a:t>, Plasma Science, Life </a:t>
            </a:r>
            <a:r>
              <a:rPr lang="de-DE" sz="1400" dirty="0" err="1">
                <a:solidFill>
                  <a:schemeClr val="tx2"/>
                </a:solidFill>
              </a:rPr>
              <a:t>science</a:t>
            </a:r>
            <a:endParaRPr lang="de-DE" sz="1400" dirty="0">
              <a:solidFill>
                <a:schemeClr val="tx2"/>
              </a:solidFill>
            </a:endParaRPr>
          </a:p>
        </p:txBody>
      </p:sp>
      <p:pic>
        <p:nvPicPr>
          <p:cNvPr id="14" name="Picture 6" descr="Confluence Mobile - DESY Confluence">
            <a:extLst>
              <a:ext uri="{FF2B5EF4-FFF2-40B4-BE49-F238E27FC236}">
                <a16:creationId xmlns:a16="http://schemas.microsoft.com/office/drawing/2014/main" id="{07385146-D0F4-4ADD-9DFA-29EE86F380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18389" b="32574"/>
          <a:stretch/>
        </p:blipFill>
        <p:spPr bwMode="auto">
          <a:xfrm>
            <a:off x="8257680" y="13204"/>
            <a:ext cx="860709" cy="33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528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 Field Matter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58775" y="691200"/>
            <a:ext cx="8424000" cy="266400"/>
          </a:xfrm>
        </p:spPr>
        <p:txBody>
          <a:bodyPr/>
          <a:lstStyle/>
          <a:p>
            <a:r>
              <a:rPr lang="de-DE" dirty="0"/>
              <a:t>Common </a:t>
            </a:r>
            <a:r>
              <a:rPr lang="de-DE" dirty="0" err="1"/>
              <a:t>solutions</a:t>
            </a:r>
            <a:r>
              <a:rPr lang="de-DE" dirty="0"/>
              <a:t> for </a:t>
            </a:r>
            <a:r>
              <a:rPr lang="de-DE" dirty="0" err="1"/>
              <a:t>experiments</a:t>
            </a:r>
            <a:r>
              <a:rPr lang="de-DE" dirty="0"/>
              <a:t> &amp; </a:t>
            </a:r>
            <a:r>
              <a:rPr lang="de-DE" dirty="0" err="1"/>
              <a:t>simulations</a:t>
            </a:r>
            <a:endParaRPr lang="de-DE" dirty="0"/>
          </a:p>
        </p:txBody>
      </p:sp>
      <p:pic>
        <p:nvPicPr>
          <p:cNvPr id="14" name="Picture 6" descr="Confluence Mobile - DESY Confluence">
            <a:extLst>
              <a:ext uri="{FF2B5EF4-FFF2-40B4-BE49-F238E27FC236}">
                <a16:creationId xmlns:a16="http://schemas.microsoft.com/office/drawing/2014/main" id="{07385146-D0F4-4ADD-9DFA-29EE86F380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18389" b="32574"/>
          <a:stretch/>
        </p:blipFill>
        <p:spPr bwMode="auto">
          <a:xfrm>
            <a:off x="8257680" y="13204"/>
            <a:ext cx="860709" cy="33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antissa">
            <a:hlinkClick r:id="" action="ppaction://media"/>
            <a:extLst>
              <a:ext uri="{FF2B5EF4-FFF2-40B4-BE49-F238E27FC236}">
                <a16:creationId xmlns:a16="http://schemas.microsoft.com/office/drawing/2014/main" id="{F8040758-A0E6-47A8-BADF-CD51606929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5516" y="1757456"/>
            <a:ext cx="3750728" cy="3166444"/>
          </a:xfrm>
          <a:prstGeom prst="rect">
            <a:avLst/>
          </a:prstGeom>
        </p:spPr>
      </p:pic>
      <p:sp>
        <p:nvSpPr>
          <p:cNvPr id="12" name="TextBox 14">
            <a:extLst>
              <a:ext uri="{FF2B5EF4-FFF2-40B4-BE49-F238E27FC236}">
                <a16:creationId xmlns:a16="http://schemas.microsoft.com/office/drawing/2014/main" id="{EDE898F4-4A0F-44FF-9292-AFB5DC821CAE}"/>
              </a:ext>
            </a:extLst>
          </p:cNvPr>
          <p:cNvSpPr txBox="1"/>
          <p:nvPr/>
        </p:nvSpPr>
        <p:spPr>
          <a:xfrm>
            <a:off x="535241" y="1430717"/>
            <a:ext cx="3111278" cy="276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Analysis result with different mantissa bits</a:t>
            </a:r>
          </a:p>
        </p:txBody>
      </p:sp>
      <p:pic>
        <p:nvPicPr>
          <p:cNvPr id="11266" name="Picture 2" descr="AdePT 26th Geant4 Collaboration Meeting">
            <a:extLst>
              <a:ext uri="{FF2B5EF4-FFF2-40B4-BE49-F238E27FC236}">
                <a16:creationId xmlns:a16="http://schemas.microsoft.com/office/drawing/2014/main" id="{38AA64FA-CB49-4BF9-AB3F-6ACBDFC25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80" y="2859782"/>
            <a:ext cx="1188132" cy="59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B787E521-1FF2-4F75-8018-A7F82514F29D}"/>
              </a:ext>
            </a:extLst>
          </p:cNvPr>
          <p:cNvSpPr txBox="1"/>
          <p:nvPr/>
        </p:nvSpPr>
        <p:spPr>
          <a:xfrm>
            <a:off x="4463988" y="1419622"/>
            <a:ext cx="43564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>
                <a:solidFill>
                  <a:schemeClr val="tx2"/>
                </a:solidFill>
              </a:rPr>
              <a:t>Optimizing</a:t>
            </a:r>
            <a:r>
              <a:rPr lang="de-DE" sz="1400" b="1" dirty="0">
                <a:solidFill>
                  <a:schemeClr val="tx2"/>
                </a:solidFill>
              </a:rPr>
              <a:t> </a:t>
            </a:r>
            <a:r>
              <a:rPr lang="de-DE" sz="1400" b="1" dirty="0" err="1">
                <a:solidFill>
                  <a:schemeClr val="tx2"/>
                </a:solidFill>
              </a:rPr>
              <a:t>data</a:t>
            </a:r>
            <a:r>
              <a:rPr lang="de-DE" sz="1400" b="1" dirty="0">
                <a:solidFill>
                  <a:schemeClr val="tx2"/>
                </a:solidFill>
              </a:rPr>
              <a:t> </a:t>
            </a:r>
            <a:r>
              <a:rPr lang="de-DE" sz="1400" b="1" dirty="0" err="1">
                <a:solidFill>
                  <a:schemeClr val="tx2"/>
                </a:solidFill>
              </a:rPr>
              <a:t>layouts</a:t>
            </a:r>
            <a:endParaRPr lang="de-DE" sz="1400" b="1" dirty="0">
              <a:solidFill>
                <a:schemeClr val="tx2"/>
              </a:solidFill>
            </a:endParaRPr>
          </a:p>
          <a:p>
            <a:endParaRPr lang="de-DE" sz="1400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tx2"/>
                </a:solidFill>
              </a:rPr>
              <a:t>Reducing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data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sparsity</a:t>
            </a: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tx2"/>
                </a:solidFill>
              </a:rPr>
              <a:t>Reducing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data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volume</a:t>
            </a: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tx2"/>
                </a:solidFill>
              </a:rPr>
              <a:t>Reducing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floating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point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computational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cost</a:t>
            </a: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tx2"/>
                </a:solidFill>
              </a:rPr>
              <a:t>Reducing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data</a:t>
            </a:r>
            <a:r>
              <a:rPr lang="de-DE" sz="1400" dirty="0">
                <a:solidFill>
                  <a:schemeClr val="tx2"/>
                </a:solidFill>
              </a:rPr>
              <a:t>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tx2"/>
                </a:solidFill>
              </a:rPr>
              <a:t>Increasing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parallelism</a:t>
            </a: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tx2"/>
                </a:solidFill>
              </a:rPr>
              <a:t>Accelerating</a:t>
            </a:r>
            <a:r>
              <a:rPr lang="de-DE" sz="1400" dirty="0">
                <a:solidFill>
                  <a:schemeClr val="tx2"/>
                </a:solidFill>
              </a:rPr>
              <a:t> time </a:t>
            </a:r>
            <a:r>
              <a:rPr lang="de-DE" sz="1400" dirty="0" err="1">
                <a:solidFill>
                  <a:schemeClr val="tx2"/>
                </a:solidFill>
              </a:rPr>
              <a:t>to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solution</a:t>
            </a:r>
            <a:r>
              <a:rPr lang="de-DE" sz="1400" dirty="0">
                <a:solidFill>
                  <a:schemeClr val="tx2"/>
                </a:solidFill>
              </a:rPr>
              <a:t> at </a:t>
            </a:r>
            <a:r>
              <a:rPr lang="de-DE" sz="1400" dirty="0" err="1">
                <a:solidFill>
                  <a:schemeClr val="tx2"/>
                </a:solidFill>
              </a:rPr>
              <a:t>constant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hardware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needs</a:t>
            </a:r>
            <a:endParaRPr lang="de-DE" sz="1400" dirty="0">
              <a:solidFill>
                <a:schemeClr val="tx2"/>
              </a:solidFill>
            </a:endParaRPr>
          </a:p>
          <a:p>
            <a:endParaRPr lang="de-DE" sz="1400" dirty="0">
              <a:solidFill>
                <a:schemeClr val="tx2"/>
              </a:solidFill>
            </a:endParaRPr>
          </a:p>
          <a:p>
            <a:r>
              <a:rPr lang="de-DE" sz="1400" dirty="0">
                <a:solidFill>
                  <a:schemeClr val="tx2"/>
                </a:solidFill>
              </a:rPr>
              <a:t>All </a:t>
            </a:r>
            <a:r>
              <a:rPr lang="de-DE" sz="1400" dirty="0" err="1">
                <a:solidFill>
                  <a:schemeClr val="tx2"/>
                </a:solidFill>
              </a:rPr>
              <a:t>while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keeping</a:t>
            </a:r>
            <a:r>
              <a:rPr lang="de-DE" sz="1400" dirty="0">
                <a:solidFill>
                  <a:schemeClr val="tx2"/>
                </a:solidFill>
              </a:rPr>
              <a:t> the relevant </a:t>
            </a:r>
            <a:r>
              <a:rPr lang="de-DE" sz="1400" dirty="0" err="1">
                <a:solidFill>
                  <a:schemeClr val="tx2"/>
                </a:solidFill>
              </a:rPr>
              <a:t>results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with</a:t>
            </a:r>
            <a:r>
              <a:rPr lang="de-DE" sz="1400" dirty="0">
                <a:solidFill>
                  <a:schemeClr val="tx2"/>
                </a:solidFill>
              </a:rPr>
              <a:t> a </a:t>
            </a:r>
            <a:r>
              <a:rPr lang="de-DE" sz="1400" dirty="0" err="1">
                <a:solidFill>
                  <a:schemeClr val="tx2"/>
                </a:solidFill>
              </a:rPr>
              <a:t>given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accuracy</a:t>
            </a:r>
            <a:endParaRPr lang="de-DE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01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 Field Matter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58775" y="691200"/>
            <a:ext cx="8424000" cy="266400"/>
          </a:xfrm>
        </p:spPr>
        <p:txBody>
          <a:bodyPr/>
          <a:lstStyle/>
          <a:p>
            <a:r>
              <a:rPr lang="de-DE" dirty="0"/>
              <a:t>Surrogate </a:t>
            </a:r>
            <a:r>
              <a:rPr lang="de-DE" dirty="0" err="1"/>
              <a:t>modeling</a:t>
            </a:r>
            <a:r>
              <a:rPr lang="de-DE" dirty="0"/>
              <a:t> in high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physics</a:t>
            </a:r>
            <a:endParaRPr lang="de-DE" dirty="0"/>
          </a:p>
        </p:txBody>
      </p:sp>
      <p:pic>
        <p:nvPicPr>
          <p:cNvPr id="14" name="Picture 6" descr="Confluence Mobile - DESY Confluence">
            <a:extLst>
              <a:ext uri="{FF2B5EF4-FFF2-40B4-BE49-F238E27FC236}">
                <a16:creationId xmlns:a16="http://schemas.microsoft.com/office/drawing/2014/main" id="{07385146-D0F4-4ADD-9DFA-29EE86F380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18389" b="32574"/>
          <a:stretch/>
        </p:blipFill>
        <p:spPr bwMode="auto">
          <a:xfrm>
            <a:off x="8257680" y="13204"/>
            <a:ext cx="860709" cy="33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B787E521-1FF2-4F75-8018-A7F82514F29D}"/>
              </a:ext>
            </a:extLst>
          </p:cNvPr>
          <p:cNvSpPr txBox="1"/>
          <p:nvPr/>
        </p:nvSpPr>
        <p:spPr>
          <a:xfrm>
            <a:off x="4463988" y="1419622"/>
            <a:ext cx="435648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tx2"/>
                </a:solidFill>
              </a:rPr>
              <a:t>Diffusion </a:t>
            </a:r>
            <a:r>
              <a:rPr lang="de-DE" sz="1400" b="1" dirty="0" err="1">
                <a:solidFill>
                  <a:schemeClr val="tx2"/>
                </a:solidFill>
              </a:rPr>
              <a:t>models</a:t>
            </a:r>
            <a:r>
              <a:rPr lang="de-DE" sz="1400" b="1" dirty="0">
                <a:solidFill>
                  <a:schemeClr val="tx2"/>
                </a:solidFill>
              </a:rPr>
              <a:t> for EM </a:t>
            </a:r>
            <a:r>
              <a:rPr lang="de-DE" sz="1400" b="1" dirty="0" err="1">
                <a:solidFill>
                  <a:schemeClr val="tx2"/>
                </a:solidFill>
              </a:rPr>
              <a:t>Calorimeter</a:t>
            </a:r>
            <a:r>
              <a:rPr lang="de-DE" sz="1400" b="1" dirty="0">
                <a:solidFill>
                  <a:schemeClr val="tx2"/>
                </a:solidFill>
              </a:rPr>
              <a:t> </a:t>
            </a:r>
            <a:r>
              <a:rPr lang="de-DE" sz="1400" b="1" dirty="0" err="1">
                <a:solidFill>
                  <a:schemeClr val="tx2"/>
                </a:solidFill>
              </a:rPr>
              <a:t>showers</a:t>
            </a:r>
            <a:endParaRPr lang="de-DE" sz="1400" b="1" dirty="0">
              <a:solidFill>
                <a:schemeClr val="tx2"/>
              </a:solidFill>
            </a:endParaRPr>
          </a:p>
          <a:p>
            <a:endParaRPr lang="de-DE" sz="1400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2"/>
                </a:solidFill>
              </a:rPr>
              <a:t>Generative AI </a:t>
            </a:r>
            <a:r>
              <a:rPr lang="de-DE" sz="1400" dirty="0" err="1">
                <a:solidFill>
                  <a:schemeClr val="tx2"/>
                </a:solidFill>
              </a:rPr>
              <a:t>as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surrogate</a:t>
            </a:r>
            <a:r>
              <a:rPr lang="de-DE" sz="1400" dirty="0">
                <a:solidFill>
                  <a:schemeClr val="tx2"/>
                </a:solidFill>
              </a:rPr>
              <a:t> for expensive </a:t>
            </a:r>
            <a:r>
              <a:rPr lang="de-DE" sz="1400" dirty="0" err="1">
                <a:solidFill>
                  <a:schemeClr val="tx2"/>
                </a:solidFill>
              </a:rPr>
              <a:t>simulations</a:t>
            </a: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tx2"/>
                </a:solidFill>
              </a:rPr>
              <a:t>Full</a:t>
            </a:r>
            <a:r>
              <a:rPr lang="de-DE" sz="1400" dirty="0">
                <a:solidFill>
                  <a:schemeClr val="tx2"/>
                </a:solidFill>
              </a:rPr>
              <a:t> Geant4 </a:t>
            </a:r>
            <a:r>
              <a:rPr lang="de-DE" sz="1400" dirty="0" err="1">
                <a:solidFill>
                  <a:schemeClr val="tx2"/>
                </a:solidFill>
              </a:rPr>
              <a:t>simulations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replaced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by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diffusion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models</a:t>
            </a:r>
            <a:r>
              <a:rPr lang="de-DE" sz="1400" dirty="0">
                <a:solidFill>
                  <a:schemeClr val="tx2"/>
                </a:solidFill>
              </a:rPr>
              <a:t> (</a:t>
            </a:r>
            <a:r>
              <a:rPr lang="de-DE" sz="1400" dirty="0" err="1">
                <a:solidFill>
                  <a:schemeClr val="tx2"/>
                </a:solidFill>
              </a:rPr>
              <a:t>often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used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to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create</a:t>
            </a:r>
            <a:r>
              <a:rPr lang="de-DE" sz="1400" dirty="0">
                <a:solidFill>
                  <a:schemeClr val="tx2"/>
                </a:solidFill>
              </a:rPr>
              <a:t> fake AI </a:t>
            </a:r>
            <a:r>
              <a:rPr lang="de-DE" sz="1400" dirty="0" err="1">
                <a:solidFill>
                  <a:schemeClr val="tx2"/>
                </a:solidFill>
              </a:rPr>
              <a:t>images</a:t>
            </a:r>
            <a:r>
              <a:rPr lang="de-DE" sz="1400" dirty="0">
                <a:solidFill>
                  <a:schemeClr val="tx2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tx2"/>
                </a:solidFill>
              </a:rPr>
              <a:t>Speadups</a:t>
            </a:r>
            <a:r>
              <a:rPr lang="de-DE" sz="1400" dirty="0">
                <a:solidFill>
                  <a:schemeClr val="tx2"/>
                </a:solidFill>
              </a:rPr>
              <a:t> of </a:t>
            </a:r>
            <a:r>
              <a:rPr lang="de-DE" sz="1400" dirty="0" err="1">
                <a:solidFill>
                  <a:schemeClr val="tx2"/>
                </a:solidFill>
              </a:rPr>
              <a:t>up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to</a:t>
            </a:r>
            <a:r>
              <a:rPr lang="de-DE" sz="1400" dirty="0">
                <a:solidFill>
                  <a:schemeClr val="tx2"/>
                </a:solidFill>
              </a:rPr>
              <a:t> 46x on CPUs and </a:t>
            </a:r>
            <a:r>
              <a:rPr lang="de-DE" sz="1400" dirty="0" err="1">
                <a:solidFill>
                  <a:schemeClr val="tx2"/>
                </a:solidFill>
              </a:rPr>
              <a:t>up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to</a:t>
            </a:r>
            <a:r>
              <a:rPr lang="de-DE" sz="1400" dirty="0">
                <a:solidFill>
                  <a:schemeClr val="tx2"/>
                </a:solidFill>
              </a:rPr>
              <a:t> 1873x on GPUs </a:t>
            </a:r>
            <a:r>
              <a:rPr lang="de-DE" sz="1400" dirty="0" err="1">
                <a:solidFill>
                  <a:schemeClr val="tx2"/>
                </a:solidFill>
              </a:rPr>
              <a:t>measured</a:t>
            </a: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2"/>
                </a:solidFill>
              </a:rPr>
              <a:t>Need </a:t>
            </a:r>
            <a:r>
              <a:rPr lang="de-DE" sz="1400" dirty="0" err="1">
                <a:solidFill>
                  <a:schemeClr val="tx2"/>
                </a:solidFill>
              </a:rPr>
              <a:t>to</a:t>
            </a:r>
            <a:r>
              <a:rPr lang="de-DE" sz="1400" dirty="0">
                <a:solidFill>
                  <a:schemeClr val="tx2"/>
                </a:solidFill>
              </a:rPr>
              <a:t> benchmark </a:t>
            </a:r>
            <a:r>
              <a:rPr lang="de-DE" sz="1400" dirty="0" err="1">
                <a:solidFill>
                  <a:schemeClr val="tx2"/>
                </a:solidFill>
              </a:rPr>
              <a:t>against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full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detector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simulation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workflows</a:t>
            </a:r>
            <a:r>
              <a:rPr lang="de-DE" sz="1400" dirty="0">
                <a:solidFill>
                  <a:schemeClr val="tx2"/>
                </a:solidFill>
              </a:rPr>
              <a:t> for </a:t>
            </a:r>
            <a:r>
              <a:rPr lang="de-DE" sz="1400" dirty="0" err="1">
                <a:solidFill>
                  <a:schemeClr val="tx2"/>
                </a:solidFill>
              </a:rPr>
              <a:t>reconstruction</a:t>
            </a:r>
            <a:r>
              <a:rPr lang="de-DE" sz="1400" dirty="0">
                <a:solidFill>
                  <a:schemeClr val="tx2"/>
                </a:solidFill>
              </a:rPr>
              <a:t> and </a:t>
            </a:r>
            <a:r>
              <a:rPr lang="de-DE" sz="1400" dirty="0" err="1">
                <a:solidFill>
                  <a:schemeClr val="tx2"/>
                </a:solidFill>
              </a:rPr>
              <a:t>analysis</a:t>
            </a:r>
            <a:endParaRPr lang="de-DE" sz="1400" dirty="0">
              <a:solidFill>
                <a:schemeClr val="tx2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0CF552C-B052-4F65-A598-F8D86C6A3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75" y="1419622"/>
            <a:ext cx="1286453" cy="164100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6F33F54-155E-4B2B-BCE3-D95523662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1656" y="1419622"/>
            <a:ext cx="1332951" cy="164100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ACAB721-E62F-4B92-8E74-88C4D8E751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3829" y="1419622"/>
            <a:ext cx="1298077" cy="164100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43A67D9-5B7D-4B6C-A37C-32DEEE26B3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174" y="3183818"/>
            <a:ext cx="4105213" cy="150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32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 Field Matter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58775" y="691200"/>
            <a:ext cx="8424000" cy="266400"/>
          </a:xfrm>
        </p:spPr>
        <p:txBody>
          <a:bodyPr/>
          <a:lstStyle/>
          <a:p>
            <a:r>
              <a:rPr lang="de-DE" dirty="0" err="1"/>
              <a:t>Enabling</a:t>
            </a:r>
            <a:r>
              <a:rPr lang="de-DE" dirty="0"/>
              <a:t> Technologies: Quantum Computing</a:t>
            </a:r>
          </a:p>
        </p:txBody>
      </p:sp>
      <p:pic>
        <p:nvPicPr>
          <p:cNvPr id="5122" name="Picture 2" descr="https://www.helmholtz.de/assets/helmholtz_gemeinschaft/_processed_/9/5/csm_21_Quantum_Strategy_Brochure_WEB_b8146a421e.png">
            <a:extLst>
              <a:ext uri="{FF2B5EF4-FFF2-40B4-BE49-F238E27FC236}">
                <a16:creationId xmlns:a16="http://schemas.microsoft.com/office/drawing/2014/main" id="{24B69F1E-33CD-4B86-89EE-C8FB1B74E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203598"/>
            <a:ext cx="2889369" cy="408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DC3F997-906C-4FAC-9D0D-D45EE8B5BD62}"/>
              </a:ext>
            </a:extLst>
          </p:cNvPr>
          <p:cNvSpPr txBox="1"/>
          <p:nvPr/>
        </p:nvSpPr>
        <p:spPr>
          <a:xfrm>
            <a:off x="4463988" y="1419622"/>
            <a:ext cx="43564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tx2"/>
                </a:solidFill>
              </a:rPr>
              <a:t>Quantum </a:t>
            </a:r>
            <a:r>
              <a:rPr lang="de-DE" sz="1400" b="1" dirty="0" err="1">
                <a:solidFill>
                  <a:schemeClr val="tx2"/>
                </a:solidFill>
              </a:rPr>
              <a:t>simulations</a:t>
            </a:r>
            <a:r>
              <a:rPr lang="de-DE" sz="1400" b="1" dirty="0">
                <a:solidFill>
                  <a:schemeClr val="tx2"/>
                </a:solidFill>
              </a:rPr>
              <a:t> and </a:t>
            </a:r>
            <a:r>
              <a:rPr lang="de-DE" sz="1400" b="1" dirty="0" err="1">
                <a:solidFill>
                  <a:schemeClr val="tx2"/>
                </a:solidFill>
              </a:rPr>
              <a:t>machine</a:t>
            </a:r>
            <a:r>
              <a:rPr lang="de-DE" sz="1400" b="1" dirty="0">
                <a:solidFill>
                  <a:schemeClr val="tx2"/>
                </a:solidFill>
              </a:rPr>
              <a:t> </a:t>
            </a:r>
            <a:r>
              <a:rPr lang="de-DE" sz="1400" b="1" dirty="0" err="1">
                <a:solidFill>
                  <a:schemeClr val="tx2"/>
                </a:solidFill>
              </a:rPr>
              <a:t>learning</a:t>
            </a:r>
            <a:r>
              <a:rPr lang="de-DE" sz="1400" b="1" dirty="0">
                <a:solidFill>
                  <a:schemeClr val="tx2"/>
                </a:solidFill>
              </a:rPr>
              <a:t> </a:t>
            </a:r>
            <a:r>
              <a:rPr lang="de-DE" sz="1400" b="1" dirty="0" err="1">
                <a:solidFill>
                  <a:schemeClr val="tx2"/>
                </a:solidFill>
              </a:rPr>
              <a:t>as</a:t>
            </a:r>
            <a:r>
              <a:rPr lang="de-DE" sz="1400" b="1" dirty="0">
                <a:solidFill>
                  <a:schemeClr val="tx2"/>
                </a:solidFill>
              </a:rPr>
              <a:t> post-Moore and post-von-Neumann alternatives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tx2"/>
                </a:solidFill>
              </a:rPr>
              <a:t>Complex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field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theory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simulations</a:t>
            </a: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tx2"/>
                </a:solidFill>
              </a:rPr>
              <a:t>Complex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detector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surrogate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models</a:t>
            </a: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2"/>
                </a:solidFill>
              </a:rPr>
              <a:t>Many-body </a:t>
            </a:r>
            <a:r>
              <a:rPr lang="de-DE" sz="1400" dirty="0" err="1">
                <a:solidFill>
                  <a:schemeClr val="tx2"/>
                </a:solidFill>
              </a:rPr>
              <a:t>quantum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systems</a:t>
            </a:r>
            <a:endParaRPr lang="de-DE" sz="1400" dirty="0">
              <a:solidFill>
                <a:schemeClr val="tx2"/>
              </a:solidFill>
            </a:endParaRPr>
          </a:p>
        </p:txBody>
      </p:sp>
      <p:pic>
        <p:nvPicPr>
          <p:cNvPr id="10" name="Picture 6" descr="Confluence Mobile - DESY Confluence">
            <a:extLst>
              <a:ext uri="{FF2B5EF4-FFF2-40B4-BE49-F238E27FC236}">
                <a16:creationId xmlns:a16="http://schemas.microsoft.com/office/drawing/2014/main" id="{8DEBFF7D-9A3B-422F-8254-0B016D4434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18389" b="32574"/>
          <a:stretch/>
        </p:blipFill>
        <p:spPr bwMode="auto">
          <a:xfrm>
            <a:off x="8257680" y="13204"/>
            <a:ext cx="860709" cy="33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ore's law - Wikipedia">
            <a:extLst>
              <a:ext uri="{FF2B5EF4-FFF2-40B4-BE49-F238E27FC236}">
                <a16:creationId xmlns:a16="http://schemas.microsoft.com/office/drawing/2014/main" id="{49A4F252-08E3-48E6-A6FB-265DEA080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774" y="2924174"/>
            <a:ext cx="2845542" cy="210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689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 Field Matter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58775" y="691200"/>
            <a:ext cx="8424000" cy="266400"/>
          </a:xfrm>
        </p:spPr>
        <p:txBody>
          <a:bodyPr/>
          <a:lstStyle/>
          <a:p>
            <a:r>
              <a:rPr lang="de-DE" dirty="0"/>
              <a:t>Quantum </a:t>
            </a:r>
            <a:r>
              <a:rPr lang="de-DE" dirty="0" err="1"/>
              <a:t>machine</a:t>
            </a:r>
            <a:r>
              <a:rPr lang="de-DE" dirty="0"/>
              <a:t> </a:t>
            </a:r>
            <a:r>
              <a:rPr lang="de-DE" dirty="0" err="1"/>
              <a:t>learning</a:t>
            </a:r>
            <a:r>
              <a:rPr lang="de-DE" dirty="0"/>
              <a:t> for HEP </a:t>
            </a:r>
            <a:r>
              <a:rPr lang="de-DE" dirty="0" err="1"/>
              <a:t>detector</a:t>
            </a:r>
            <a:r>
              <a:rPr lang="de-DE" dirty="0"/>
              <a:t> </a:t>
            </a:r>
            <a:r>
              <a:rPr lang="de-DE" dirty="0" err="1"/>
              <a:t>simulations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1B783F9-A5F2-40B7-8BFF-2BBEAD925E3D}"/>
              </a:ext>
            </a:extLst>
          </p:cNvPr>
          <p:cNvSpPr txBox="1"/>
          <p:nvPr/>
        </p:nvSpPr>
        <p:spPr>
          <a:xfrm>
            <a:off x="4463988" y="1419622"/>
            <a:ext cx="435648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tx2"/>
                </a:solidFill>
              </a:rPr>
              <a:t>Quantum Computing for </a:t>
            </a:r>
            <a:r>
              <a:rPr lang="de-DE" sz="1400" b="1" dirty="0" err="1">
                <a:solidFill>
                  <a:schemeClr val="tx2"/>
                </a:solidFill>
              </a:rPr>
              <a:t>Particle</a:t>
            </a:r>
            <a:r>
              <a:rPr lang="de-DE" sz="1400" b="1" dirty="0">
                <a:solidFill>
                  <a:schemeClr val="tx2"/>
                </a:solidFill>
              </a:rPr>
              <a:t> Physics</a:t>
            </a:r>
          </a:p>
          <a:p>
            <a:endParaRPr lang="de-DE" sz="1400" b="1" dirty="0">
              <a:solidFill>
                <a:schemeClr val="tx2"/>
              </a:solidFill>
            </a:endParaRPr>
          </a:p>
          <a:p>
            <a:r>
              <a:rPr lang="de-DE" sz="1400" dirty="0">
                <a:solidFill>
                  <a:schemeClr val="tx2"/>
                </a:solidFill>
              </a:rPr>
              <a:t>Quantum Generative </a:t>
            </a:r>
            <a:r>
              <a:rPr lang="de-DE" sz="1400" dirty="0" err="1">
                <a:solidFill>
                  <a:schemeClr val="tx2"/>
                </a:solidFill>
              </a:rPr>
              <a:t>Adverserial</a:t>
            </a:r>
            <a:r>
              <a:rPr lang="de-DE" sz="1400" dirty="0">
                <a:solidFill>
                  <a:schemeClr val="tx2"/>
                </a:solidFill>
              </a:rPr>
              <a:t> Networks for fast </a:t>
            </a:r>
            <a:r>
              <a:rPr lang="de-DE" sz="1400" dirty="0" err="1">
                <a:solidFill>
                  <a:schemeClr val="tx2"/>
                </a:solidFill>
              </a:rPr>
              <a:t>detector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simulations</a:t>
            </a:r>
            <a:r>
              <a:rPr lang="de-DE" sz="1400" dirty="0">
                <a:solidFill>
                  <a:schemeClr val="tx2"/>
                </a:solidFill>
              </a:rPr>
              <a:t> in </a:t>
            </a:r>
            <a:r>
              <a:rPr lang="de-DE" sz="1400" dirty="0" err="1">
                <a:solidFill>
                  <a:schemeClr val="tx2"/>
                </a:solidFill>
              </a:rPr>
              <a:t>Particle</a:t>
            </a:r>
            <a:r>
              <a:rPr lang="de-DE" sz="1400" dirty="0">
                <a:solidFill>
                  <a:schemeClr val="tx2"/>
                </a:solidFill>
              </a:rPr>
              <a:t> Physics.</a:t>
            </a:r>
          </a:p>
          <a:p>
            <a:endParaRPr lang="de-DE" sz="1400" dirty="0">
              <a:solidFill>
                <a:schemeClr val="tx2"/>
              </a:solidFill>
            </a:endParaRPr>
          </a:p>
          <a:p>
            <a:r>
              <a:rPr lang="de-DE" sz="1400" dirty="0">
                <a:solidFill>
                  <a:schemeClr val="tx2"/>
                </a:solidFill>
              </a:rPr>
              <a:t>Quantum </a:t>
            </a:r>
            <a:r>
              <a:rPr lang="de-DE" sz="1400" dirty="0" err="1">
                <a:solidFill>
                  <a:schemeClr val="tx2"/>
                </a:solidFill>
              </a:rPr>
              <a:t>Machine</a:t>
            </a:r>
            <a:r>
              <a:rPr lang="de-DE" sz="1400" dirty="0">
                <a:solidFill>
                  <a:schemeClr val="tx2"/>
                </a:solidFill>
              </a:rPr>
              <a:t> Learning </a:t>
            </a:r>
            <a:r>
              <a:rPr lang="de-DE" sz="1400" dirty="0" err="1">
                <a:solidFill>
                  <a:schemeClr val="tx2"/>
                </a:solidFill>
              </a:rPr>
              <a:t>can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be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used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to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develop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surrogate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models</a:t>
            </a:r>
            <a:r>
              <a:rPr lang="de-DE" sz="1400" dirty="0">
                <a:solidFill>
                  <a:schemeClr val="tx2"/>
                </a:solidFill>
              </a:rPr>
              <a:t> of </a:t>
            </a:r>
            <a:r>
              <a:rPr lang="de-DE" sz="1400" dirty="0" err="1">
                <a:solidFill>
                  <a:schemeClr val="tx2"/>
                </a:solidFill>
              </a:rPr>
              <a:t>particle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detector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signals</a:t>
            </a:r>
            <a:r>
              <a:rPr lang="de-DE" sz="1400" dirty="0">
                <a:solidFill>
                  <a:schemeClr val="tx2"/>
                </a:solidFill>
              </a:rPr>
              <a:t> of </a:t>
            </a:r>
            <a:r>
              <a:rPr lang="de-DE" sz="1400" dirty="0" err="1">
                <a:solidFill>
                  <a:schemeClr val="tx2"/>
                </a:solidFill>
              </a:rPr>
              <a:t>complex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particle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showers</a:t>
            </a:r>
            <a:r>
              <a:rPr lang="de-DE" sz="1400" dirty="0">
                <a:solidFill>
                  <a:schemeClr val="tx2"/>
                </a:solidFill>
              </a:rPr>
              <a:t>.</a:t>
            </a:r>
          </a:p>
          <a:p>
            <a:endParaRPr lang="de-DE" sz="1400" dirty="0">
              <a:solidFill>
                <a:schemeClr val="tx2"/>
              </a:solidFill>
            </a:endParaRPr>
          </a:p>
          <a:p>
            <a:r>
              <a:rPr lang="de-DE" sz="1400" dirty="0">
                <a:solidFill>
                  <a:schemeClr val="tx2"/>
                </a:solidFill>
              </a:rPr>
              <a:t>Standard </a:t>
            </a:r>
            <a:r>
              <a:rPr lang="de-DE" sz="1400" dirty="0" err="1">
                <a:solidFill>
                  <a:schemeClr val="tx2"/>
                </a:solidFill>
              </a:rPr>
              <a:t>detector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simulations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using</a:t>
            </a:r>
            <a:r>
              <a:rPr lang="de-DE" sz="1400" dirty="0">
                <a:solidFill>
                  <a:schemeClr val="tx2"/>
                </a:solidFill>
              </a:rPr>
              <a:t> Geant4 </a:t>
            </a:r>
            <a:r>
              <a:rPr lang="de-DE" sz="1400" dirty="0" err="1">
                <a:solidFill>
                  <a:schemeClr val="tx2"/>
                </a:solidFill>
              </a:rPr>
              <a:t>become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increasingly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resource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demanding</a:t>
            </a:r>
            <a:r>
              <a:rPr lang="de-DE" sz="1400" dirty="0">
                <a:solidFill>
                  <a:schemeClr val="tx2"/>
                </a:solidFill>
              </a:rPr>
              <a:t> on </a:t>
            </a:r>
            <a:r>
              <a:rPr lang="de-DE" sz="1400" dirty="0" err="1">
                <a:solidFill>
                  <a:schemeClr val="tx2"/>
                </a:solidFill>
              </a:rPr>
              <a:t>classical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compute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devices</a:t>
            </a:r>
            <a:r>
              <a:rPr lang="de-DE" sz="1400" dirty="0">
                <a:solidFill>
                  <a:schemeClr val="tx2"/>
                </a:solidFill>
              </a:rPr>
              <a:t>.</a:t>
            </a:r>
          </a:p>
          <a:p>
            <a:endParaRPr lang="de-DE" sz="1400" dirty="0">
              <a:solidFill>
                <a:schemeClr val="tx2"/>
              </a:solidFill>
            </a:endParaRPr>
          </a:p>
          <a:p>
            <a:r>
              <a:rPr lang="de-DE" sz="1400" dirty="0">
                <a:solidFill>
                  <a:schemeClr val="tx2"/>
                </a:solidFill>
              </a:rPr>
              <a:t>Surrogate </a:t>
            </a:r>
            <a:r>
              <a:rPr lang="de-DE" sz="1400" dirty="0" err="1">
                <a:solidFill>
                  <a:schemeClr val="tx2"/>
                </a:solidFill>
              </a:rPr>
              <a:t>modeling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using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quantum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algorithms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can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potentially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reduce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resource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use</a:t>
            </a:r>
            <a:r>
              <a:rPr lang="de-DE" sz="1400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8DB2952-A2C5-4440-8F83-09A0D1C8106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0000" y="1332200"/>
            <a:ext cx="3828019" cy="3235184"/>
          </a:xfrm>
          <a:prstGeom prst="rect">
            <a:avLst/>
          </a:prstGeom>
        </p:spPr>
      </p:pic>
      <p:pic>
        <p:nvPicPr>
          <p:cNvPr id="8" name="Picture 6" descr="Confluence Mobile - DESY Confluence">
            <a:extLst>
              <a:ext uri="{FF2B5EF4-FFF2-40B4-BE49-F238E27FC236}">
                <a16:creationId xmlns:a16="http://schemas.microsoft.com/office/drawing/2014/main" id="{C254157C-0A6E-4DEC-B879-ACFF0CBA7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18389" b="32574"/>
          <a:stretch/>
        </p:blipFill>
        <p:spPr bwMode="auto">
          <a:xfrm>
            <a:off x="8257680" y="13204"/>
            <a:ext cx="860709" cy="33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692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 Field Matter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58775" y="691200"/>
            <a:ext cx="8424000" cy="266400"/>
          </a:xfrm>
        </p:spPr>
        <p:txBody>
          <a:bodyPr/>
          <a:lstStyle/>
          <a:p>
            <a:r>
              <a:rPr lang="de-DE" dirty="0"/>
              <a:t>Providing </a:t>
            </a:r>
            <a:r>
              <a:rPr lang="de-DE" dirty="0" err="1"/>
              <a:t>competence</a:t>
            </a: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DC3F997-906C-4FAC-9D0D-D45EE8B5BD62}"/>
              </a:ext>
            </a:extLst>
          </p:cNvPr>
          <p:cNvSpPr txBox="1"/>
          <p:nvPr/>
        </p:nvSpPr>
        <p:spPr>
          <a:xfrm>
            <a:off x="4463988" y="1419622"/>
            <a:ext cx="435648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tx2"/>
                </a:solidFill>
              </a:rPr>
              <a:t>Fusion </a:t>
            </a:r>
            <a:r>
              <a:rPr lang="de-DE" sz="1400" b="1" dirty="0" err="1">
                <a:solidFill>
                  <a:schemeClr val="tx2"/>
                </a:solidFill>
              </a:rPr>
              <a:t>as</a:t>
            </a:r>
            <a:r>
              <a:rPr lang="de-DE" sz="1400" b="1" dirty="0">
                <a:solidFill>
                  <a:schemeClr val="tx2"/>
                </a:solidFill>
              </a:rPr>
              <a:t> a potential </a:t>
            </a:r>
            <a:r>
              <a:rPr lang="de-DE" sz="1400" b="1" dirty="0" err="1">
                <a:solidFill>
                  <a:schemeClr val="tx2"/>
                </a:solidFill>
              </a:rPr>
              <a:t>future</a:t>
            </a:r>
            <a:r>
              <a:rPr lang="de-DE" sz="1400" b="1" dirty="0">
                <a:solidFill>
                  <a:schemeClr val="tx2"/>
                </a:solidFill>
              </a:rPr>
              <a:t> </a:t>
            </a:r>
            <a:r>
              <a:rPr lang="de-DE" sz="1400" b="1" dirty="0" err="1">
                <a:solidFill>
                  <a:schemeClr val="tx2"/>
                </a:solidFill>
              </a:rPr>
              <a:t>energy</a:t>
            </a:r>
            <a:r>
              <a:rPr lang="de-DE" sz="1400" b="1" dirty="0">
                <a:solidFill>
                  <a:schemeClr val="tx2"/>
                </a:solidFill>
              </a:rPr>
              <a:t> source </a:t>
            </a:r>
            <a:r>
              <a:rPr lang="de-DE" sz="1400" b="1" dirty="0" err="1">
                <a:solidFill>
                  <a:schemeClr val="tx2"/>
                </a:solidFill>
              </a:rPr>
              <a:t>complementing</a:t>
            </a:r>
            <a:r>
              <a:rPr lang="de-DE" sz="1400" b="1" dirty="0">
                <a:solidFill>
                  <a:schemeClr val="tx2"/>
                </a:solidFill>
              </a:rPr>
              <a:t> regenerative </a:t>
            </a:r>
            <a:r>
              <a:rPr lang="de-DE" sz="1400" b="1" dirty="0" err="1">
                <a:solidFill>
                  <a:schemeClr val="tx2"/>
                </a:solidFill>
              </a:rPr>
              <a:t>energy</a:t>
            </a:r>
            <a:endParaRPr lang="de-DE" sz="1400" b="1" dirty="0">
              <a:solidFill>
                <a:schemeClr val="tx2"/>
              </a:solidFill>
            </a:endParaRPr>
          </a:p>
          <a:p>
            <a:endParaRPr lang="de-DE" sz="1400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2"/>
                </a:solidFill>
              </a:rPr>
              <a:t>Needs </a:t>
            </a:r>
            <a:r>
              <a:rPr lang="de-DE" sz="1400" dirty="0" err="1">
                <a:solidFill>
                  <a:schemeClr val="tx2"/>
                </a:solidFill>
              </a:rPr>
              <a:t>understanding</a:t>
            </a:r>
            <a:r>
              <a:rPr lang="de-DE" sz="1400" dirty="0">
                <a:solidFill>
                  <a:schemeClr val="tx2"/>
                </a:solidFill>
              </a:rPr>
              <a:t> and </a:t>
            </a:r>
            <a:r>
              <a:rPr lang="de-DE" sz="1400" dirty="0" err="1">
                <a:solidFill>
                  <a:schemeClr val="tx2"/>
                </a:solidFill>
              </a:rPr>
              <a:t>control</a:t>
            </a:r>
            <a:r>
              <a:rPr lang="de-DE" sz="1400" dirty="0">
                <a:solidFill>
                  <a:schemeClr val="tx2"/>
                </a:solidFill>
              </a:rPr>
              <a:t> of </a:t>
            </a:r>
            <a:r>
              <a:rPr lang="de-DE" sz="1400" dirty="0" err="1">
                <a:solidFill>
                  <a:schemeClr val="tx2"/>
                </a:solidFill>
              </a:rPr>
              <a:t>underlying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physics</a:t>
            </a: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2"/>
                </a:solidFill>
              </a:rPr>
              <a:t>Needs </a:t>
            </a:r>
            <a:r>
              <a:rPr lang="de-DE" sz="1400" dirty="0" err="1">
                <a:solidFill>
                  <a:schemeClr val="tx2"/>
                </a:solidFill>
              </a:rPr>
              <a:t>appropriate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diagnostic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tools</a:t>
            </a:r>
            <a:r>
              <a:rPr lang="de-DE" sz="1400" dirty="0">
                <a:solidFill>
                  <a:schemeClr val="tx2"/>
                </a:solidFill>
              </a:rPr>
              <a:t> and </a:t>
            </a:r>
            <a:r>
              <a:rPr lang="de-DE" sz="1400" dirty="0" err="1">
                <a:solidFill>
                  <a:schemeClr val="tx2"/>
                </a:solidFill>
              </a:rPr>
              <a:t>optimized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drivers</a:t>
            </a: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2"/>
                </a:solidFill>
              </a:rPr>
              <a:t>Needs </a:t>
            </a:r>
            <a:r>
              <a:rPr lang="de-DE" sz="1400" dirty="0" err="1">
                <a:solidFill>
                  <a:schemeClr val="tx2"/>
                </a:solidFill>
              </a:rPr>
              <a:t>control</a:t>
            </a:r>
            <a:r>
              <a:rPr lang="de-DE" sz="1400" dirty="0">
                <a:solidFill>
                  <a:schemeClr val="tx2"/>
                </a:solidFill>
              </a:rPr>
              <a:t> and </a:t>
            </a:r>
            <a:r>
              <a:rPr lang="de-DE" sz="1400" dirty="0" err="1">
                <a:solidFill>
                  <a:schemeClr val="tx2"/>
                </a:solidFill>
              </a:rPr>
              <a:t>optimization</a:t>
            </a:r>
            <a:r>
              <a:rPr lang="de-DE" sz="1400" dirty="0">
                <a:solidFill>
                  <a:schemeClr val="tx2"/>
                </a:solidFill>
              </a:rPr>
              <a:t> of </a:t>
            </a:r>
            <a:r>
              <a:rPr lang="de-DE" sz="1400" dirty="0" err="1">
                <a:solidFill>
                  <a:schemeClr val="tx2"/>
                </a:solidFill>
              </a:rPr>
              <a:t>fusion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process</a:t>
            </a:r>
            <a:endParaRPr lang="de-DE" sz="1400" dirty="0">
              <a:solidFill>
                <a:schemeClr val="tx2"/>
              </a:solidFill>
            </a:endParaRPr>
          </a:p>
          <a:p>
            <a:endParaRPr lang="de-DE" sz="1400" dirty="0">
              <a:solidFill>
                <a:schemeClr val="tx2"/>
              </a:solidFill>
            </a:endParaRPr>
          </a:p>
          <a:p>
            <a:r>
              <a:rPr lang="de-DE" sz="1400" dirty="0" err="1">
                <a:solidFill>
                  <a:schemeClr val="tx2"/>
                </a:solidFill>
              </a:rPr>
              <a:t>Requires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close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cross-fertilization</a:t>
            </a:r>
            <a:r>
              <a:rPr lang="de-DE" sz="1400" dirty="0">
                <a:solidFill>
                  <a:schemeClr val="tx2"/>
                </a:solidFill>
              </a:rPr>
              <a:t> of </a:t>
            </a:r>
            <a:r>
              <a:rPr lang="de-DE" sz="1400" dirty="0" err="1">
                <a:solidFill>
                  <a:schemeClr val="tx2"/>
                </a:solidFill>
              </a:rPr>
              <a:t>modeling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capabilities</a:t>
            </a:r>
            <a:r>
              <a:rPr lang="de-DE" sz="1400" dirty="0">
                <a:solidFill>
                  <a:schemeClr val="tx2"/>
                </a:solidFill>
              </a:rPr>
              <a:t> and </a:t>
            </a:r>
            <a:r>
              <a:rPr lang="de-DE" sz="1400" dirty="0" err="1">
                <a:solidFill>
                  <a:schemeClr val="tx2"/>
                </a:solidFill>
              </a:rPr>
              <a:t>technical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implementation</a:t>
            </a:r>
            <a:r>
              <a:rPr lang="de-DE" sz="1400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6146" name="Picture 2" descr="Titelbild der Publikation">
            <a:extLst>
              <a:ext uri="{FF2B5EF4-FFF2-40B4-BE49-F238E27FC236}">
                <a16:creationId xmlns:a16="http://schemas.microsoft.com/office/drawing/2014/main" id="{E8907075-A20A-441B-A7B8-F97E60CD6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324988"/>
            <a:ext cx="2553414" cy="357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onfluence Mobile - DESY Confluence">
            <a:extLst>
              <a:ext uri="{FF2B5EF4-FFF2-40B4-BE49-F238E27FC236}">
                <a16:creationId xmlns:a16="http://schemas.microsoft.com/office/drawing/2014/main" id="{16F4C147-0B61-41A3-8025-D13BF567F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18389" b="32574"/>
          <a:stretch/>
        </p:blipFill>
        <p:spPr bwMode="auto">
          <a:xfrm>
            <a:off x="8257680" y="13204"/>
            <a:ext cx="860709" cy="33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416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 Field Matter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58775" y="691200"/>
            <a:ext cx="8424000" cy="266400"/>
          </a:xfrm>
        </p:spPr>
        <p:txBody>
          <a:bodyPr/>
          <a:lstStyle/>
          <a:p>
            <a:r>
              <a:rPr lang="de-DE" dirty="0" err="1"/>
              <a:t>Bridging</a:t>
            </a:r>
            <a:r>
              <a:rPr lang="de-DE" dirty="0"/>
              <a:t> </a:t>
            </a:r>
            <a:r>
              <a:rPr lang="de-DE" dirty="0" err="1"/>
              <a:t>orders</a:t>
            </a:r>
            <a:r>
              <a:rPr lang="de-DE" dirty="0"/>
              <a:t> of </a:t>
            </a:r>
            <a:r>
              <a:rPr lang="de-DE" dirty="0" err="1"/>
              <a:t>magnitude</a:t>
            </a:r>
            <a:r>
              <a:rPr lang="de-DE" dirty="0"/>
              <a:t> in </a:t>
            </a:r>
            <a:r>
              <a:rPr lang="de-DE" dirty="0" err="1"/>
              <a:t>density</a:t>
            </a:r>
            <a:r>
              <a:rPr lang="de-DE" dirty="0"/>
              <a:t> and </a:t>
            </a:r>
            <a:r>
              <a:rPr lang="de-DE" dirty="0" err="1"/>
              <a:t>temperature</a:t>
            </a:r>
            <a:endParaRPr lang="de-DE" dirty="0"/>
          </a:p>
        </p:txBody>
      </p:sp>
      <p:pic>
        <p:nvPicPr>
          <p:cNvPr id="7" name="Picture 6" descr="Confluence Mobile - DESY Confluence">
            <a:extLst>
              <a:ext uri="{FF2B5EF4-FFF2-40B4-BE49-F238E27FC236}">
                <a16:creationId xmlns:a16="http://schemas.microsoft.com/office/drawing/2014/main" id="{9E32D88C-FB4D-4F75-9E1D-6584948806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18389" b="32574"/>
          <a:stretch/>
        </p:blipFill>
        <p:spPr bwMode="auto">
          <a:xfrm>
            <a:off x="8257680" y="13204"/>
            <a:ext cx="860709" cy="33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77223F0-CBBE-4E0B-AB75-DAA70AD3F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684" y="1239602"/>
            <a:ext cx="5312351" cy="381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31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 Field Matter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58775" y="691200"/>
            <a:ext cx="8424000" cy="266400"/>
          </a:xfrm>
        </p:spPr>
        <p:txBody>
          <a:bodyPr/>
          <a:lstStyle/>
          <a:p>
            <a:r>
              <a:rPr lang="de-DE" dirty="0"/>
              <a:t>Fundamental </a:t>
            </a:r>
            <a:r>
              <a:rPr lang="de-DE" dirty="0" err="1"/>
              <a:t>understanding</a:t>
            </a:r>
            <a:r>
              <a:rPr lang="de-DE" dirty="0"/>
              <a:t> (</a:t>
            </a:r>
            <a:r>
              <a:rPr lang="de-DE" dirty="0" err="1"/>
              <a:t>many</a:t>
            </a:r>
            <a:r>
              <a:rPr lang="de-DE" dirty="0"/>
              <a:t>-body </a:t>
            </a:r>
            <a:r>
              <a:rPr lang="de-DE" dirty="0" err="1"/>
              <a:t>quantum</a:t>
            </a:r>
            <a:r>
              <a:rPr lang="de-DE" dirty="0"/>
              <a:t> </a:t>
            </a:r>
            <a:r>
              <a:rPr lang="de-DE" dirty="0" err="1"/>
              <a:t>systems</a:t>
            </a:r>
            <a:r>
              <a:rPr lang="de-DE" dirty="0"/>
              <a:t>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1B783F9-A5F2-40B7-8BFF-2BBEAD925E3D}"/>
              </a:ext>
            </a:extLst>
          </p:cNvPr>
          <p:cNvSpPr txBox="1"/>
          <p:nvPr/>
        </p:nvSpPr>
        <p:spPr>
          <a:xfrm>
            <a:off x="4463988" y="1419622"/>
            <a:ext cx="435648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tx2"/>
                </a:solidFill>
              </a:rPr>
              <a:t>Understanding hydrogen (and </a:t>
            </a:r>
            <a:r>
              <a:rPr lang="de-DE" sz="1400" b="1" dirty="0" err="1">
                <a:solidFill>
                  <a:schemeClr val="tx2"/>
                </a:solidFill>
              </a:rPr>
              <a:t>elements</a:t>
            </a:r>
            <a:r>
              <a:rPr lang="de-DE" sz="1400" b="1" dirty="0">
                <a:solidFill>
                  <a:schemeClr val="tx2"/>
                </a:solidFill>
              </a:rPr>
              <a:t> </a:t>
            </a:r>
            <a:r>
              <a:rPr lang="de-DE" sz="1400" b="1" dirty="0" err="1">
                <a:solidFill>
                  <a:schemeClr val="tx2"/>
                </a:solidFill>
              </a:rPr>
              <a:t>beyond</a:t>
            </a:r>
            <a:r>
              <a:rPr lang="de-DE" sz="1400" b="1" dirty="0">
                <a:solidFill>
                  <a:schemeClr val="tx2"/>
                </a:solidFill>
              </a:rPr>
              <a:t>) at extreme </a:t>
            </a:r>
            <a:r>
              <a:rPr lang="de-DE" sz="1400" b="1" dirty="0" err="1">
                <a:solidFill>
                  <a:schemeClr val="tx2"/>
                </a:solidFill>
              </a:rPr>
              <a:t>densities</a:t>
            </a:r>
            <a:r>
              <a:rPr lang="de-DE" sz="1400" b="1" dirty="0">
                <a:solidFill>
                  <a:schemeClr val="tx2"/>
                </a:solidFill>
              </a:rPr>
              <a:t> and </a:t>
            </a:r>
            <a:r>
              <a:rPr lang="de-DE" sz="1400" b="1" dirty="0" err="1">
                <a:solidFill>
                  <a:schemeClr val="tx2"/>
                </a:solidFill>
              </a:rPr>
              <a:t>temperatures</a:t>
            </a:r>
            <a:endParaRPr lang="de-DE" sz="1400" b="1" dirty="0">
              <a:solidFill>
                <a:schemeClr val="tx2"/>
              </a:solidFill>
            </a:endParaRPr>
          </a:p>
          <a:p>
            <a:endParaRPr lang="de-DE" sz="1400" b="1" dirty="0">
              <a:solidFill>
                <a:schemeClr val="tx2"/>
              </a:solidFill>
            </a:endParaRPr>
          </a:p>
          <a:p>
            <a:r>
              <a:rPr lang="de-DE" sz="1400" dirty="0" err="1">
                <a:solidFill>
                  <a:schemeClr val="tx2"/>
                </a:solidFill>
              </a:rPr>
              <a:t>Usng</a:t>
            </a:r>
            <a:r>
              <a:rPr lang="de-DE" sz="1400" dirty="0">
                <a:solidFill>
                  <a:schemeClr val="tx2"/>
                </a:solidFill>
              </a:rPr>
              <a:t> ab-</a:t>
            </a:r>
            <a:r>
              <a:rPr lang="de-DE" sz="1400" dirty="0" err="1">
                <a:solidFill>
                  <a:schemeClr val="tx2"/>
                </a:solidFill>
              </a:rPr>
              <a:t>inition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many</a:t>
            </a:r>
            <a:r>
              <a:rPr lang="de-DE" sz="1400" dirty="0">
                <a:solidFill>
                  <a:schemeClr val="tx2"/>
                </a:solidFill>
              </a:rPr>
              <a:t>-body </a:t>
            </a:r>
            <a:r>
              <a:rPr lang="de-DE" sz="1400" dirty="0" err="1">
                <a:solidFill>
                  <a:schemeClr val="tx2"/>
                </a:solidFill>
              </a:rPr>
              <a:t>quantum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simulations</a:t>
            </a:r>
            <a:r>
              <a:rPr lang="de-DE" sz="1400" dirty="0">
                <a:solidFill>
                  <a:schemeClr val="tx2"/>
                </a:solidFill>
              </a:rPr>
              <a:t> and a </a:t>
            </a:r>
            <a:r>
              <a:rPr lang="de-DE" sz="1400" dirty="0" err="1">
                <a:solidFill>
                  <a:schemeClr val="tx2"/>
                </a:solidFill>
              </a:rPr>
              <a:t>new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understanding</a:t>
            </a:r>
            <a:r>
              <a:rPr lang="de-DE" sz="1400" dirty="0">
                <a:solidFill>
                  <a:schemeClr val="tx2"/>
                </a:solidFill>
              </a:rPr>
              <a:t> of </a:t>
            </a:r>
            <a:r>
              <a:rPr lang="de-DE" sz="1400" dirty="0" err="1">
                <a:solidFill>
                  <a:schemeClr val="tx2"/>
                </a:solidFill>
              </a:rPr>
              <a:t>imaginary</a:t>
            </a:r>
            <a:r>
              <a:rPr lang="de-DE" sz="1400" dirty="0">
                <a:solidFill>
                  <a:schemeClr val="tx2"/>
                </a:solidFill>
              </a:rPr>
              <a:t>-time </a:t>
            </a:r>
            <a:r>
              <a:rPr lang="de-DE" sz="1400" dirty="0" err="1">
                <a:solidFill>
                  <a:schemeClr val="tx2"/>
                </a:solidFill>
              </a:rPr>
              <a:t>correlation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functions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one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can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now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predict</a:t>
            </a:r>
            <a:r>
              <a:rPr lang="de-DE" sz="1400" dirty="0">
                <a:solidFill>
                  <a:schemeClr val="tx2"/>
                </a:solidFill>
              </a:rPr>
              <a:t> the </a:t>
            </a:r>
            <a:r>
              <a:rPr lang="de-DE" sz="1400" dirty="0" err="1">
                <a:solidFill>
                  <a:schemeClr val="tx2"/>
                </a:solidFill>
              </a:rPr>
              <a:t>structure</a:t>
            </a:r>
            <a:r>
              <a:rPr lang="de-DE" sz="1400" dirty="0">
                <a:solidFill>
                  <a:schemeClr val="tx2"/>
                </a:solidFill>
              </a:rPr>
              <a:t> and </a:t>
            </a:r>
            <a:r>
              <a:rPr lang="de-DE" sz="1400" dirty="0" err="1">
                <a:solidFill>
                  <a:schemeClr val="tx2"/>
                </a:solidFill>
              </a:rPr>
              <a:t>dynamics</a:t>
            </a:r>
            <a:r>
              <a:rPr lang="de-DE" sz="1400" dirty="0">
                <a:solidFill>
                  <a:schemeClr val="tx2"/>
                </a:solidFill>
              </a:rPr>
              <a:t> of warm </a:t>
            </a:r>
            <a:r>
              <a:rPr lang="de-DE" sz="1400" dirty="0" err="1">
                <a:solidFill>
                  <a:schemeClr val="tx2"/>
                </a:solidFill>
              </a:rPr>
              <a:t>dense</a:t>
            </a:r>
            <a:r>
              <a:rPr lang="de-DE" sz="1400" dirty="0">
                <a:solidFill>
                  <a:schemeClr val="tx2"/>
                </a:solidFill>
              </a:rPr>
              <a:t> hydrogen.</a:t>
            </a:r>
          </a:p>
          <a:p>
            <a:endParaRPr lang="de-DE" sz="1400" dirty="0">
              <a:solidFill>
                <a:schemeClr val="tx2"/>
              </a:solidFill>
            </a:endParaRPr>
          </a:p>
          <a:p>
            <a:r>
              <a:rPr lang="de-DE" sz="1400" dirty="0">
                <a:solidFill>
                  <a:schemeClr val="tx2"/>
                </a:solidFill>
              </a:rPr>
              <a:t>X-Ray Thomson </a:t>
            </a:r>
            <a:r>
              <a:rPr lang="de-DE" sz="1400" dirty="0" err="1">
                <a:solidFill>
                  <a:schemeClr val="tx2"/>
                </a:solidFill>
              </a:rPr>
              <a:t>Scattering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experiments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can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now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reveal</a:t>
            </a:r>
            <a:r>
              <a:rPr lang="de-DE" sz="1400" dirty="0">
                <a:solidFill>
                  <a:schemeClr val="tx2"/>
                </a:solidFill>
              </a:rPr>
              <a:t> fundamental </a:t>
            </a:r>
            <a:r>
              <a:rPr lang="de-DE" sz="1400" dirty="0" err="1">
                <a:solidFill>
                  <a:schemeClr val="tx2"/>
                </a:solidFill>
              </a:rPr>
              <a:t>properties</a:t>
            </a:r>
            <a:r>
              <a:rPr lang="de-DE" sz="1400" dirty="0">
                <a:solidFill>
                  <a:schemeClr val="tx2"/>
                </a:solidFill>
              </a:rPr>
              <a:t> of matter </a:t>
            </a:r>
            <a:r>
              <a:rPr lang="de-DE" sz="1400" dirty="0" err="1">
                <a:solidFill>
                  <a:schemeClr val="tx2"/>
                </a:solidFill>
              </a:rPr>
              <a:t>without</a:t>
            </a:r>
            <a:r>
              <a:rPr lang="de-DE" sz="1400" dirty="0">
                <a:solidFill>
                  <a:schemeClr val="tx2"/>
                </a:solidFill>
              </a:rPr>
              <a:t> the </a:t>
            </a:r>
            <a:r>
              <a:rPr lang="de-DE" sz="1400" dirty="0" err="1">
                <a:solidFill>
                  <a:schemeClr val="tx2"/>
                </a:solidFill>
              </a:rPr>
              <a:t>use</a:t>
            </a:r>
            <a:r>
              <a:rPr lang="de-DE" sz="1400" dirty="0">
                <a:solidFill>
                  <a:schemeClr val="tx2"/>
                </a:solidFill>
              </a:rPr>
              <a:t> of large-</a:t>
            </a:r>
            <a:r>
              <a:rPr lang="de-DE" sz="1400" dirty="0" err="1">
                <a:solidFill>
                  <a:schemeClr val="tx2"/>
                </a:solidFill>
              </a:rPr>
              <a:t>scale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modeling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or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model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assumptions</a:t>
            </a:r>
            <a:r>
              <a:rPr lang="de-DE" sz="1400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7" name="Picture 6" descr="Confluence Mobile - DESY Confluence">
            <a:extLst>
              <a:ext uri="{FF2B5EF4-FFF2-40B4-BE49-F238E27FC236}">
                <a16:creationId xmlns:a16="http://schemas.microsoft.com/office/drawing/2014/main" id="{9E32D88C-FB4D-4F75-9E1D-6584948806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18389" b="32574"/>
          <a:stretch/>
        </p:blipFill>
        <p:spPr bwMode="auto">
          <a:xfrm>
            <a:off x="8257680" y="13204"/>
            <a:ext cx="860709" cy="33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E299905-274A-47A4-884A-26C17F6A4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223" y="1179974"/>
            <a:ext cx="3570328" cy="374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04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 Field Matter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58775" y="691200"/>
            <a:ext cx="8424000" cy="266400"/>
          </a:xfrm>
        </p:spPr>
        <p:txBody>
          <a:bodyPr/>
          <a:lstStyle/>
          <a:p>
            <a:r>
              <a:rPr lang="de-DE" dirty="0" err="1"/>
              <a:t>Structure</a:t>
            </a:r>
            <a:r>
              <a:rPr lang="de-DE" dirty="0"/>
              <a:t> &amp; </a:t>
            </a:r>
            <a:r>
              <a:rPr lang="de-DE" dirty="0" err="1"/>
              <a:t>function</a:t>
            </a:r>
            <a:r>
              <a:rPr lang="de-DE" dirty="0"/>
              <a:t> of matter </a:t>
            </a:r>
            <a:r>
              <a:rPr lang="de-DE" dirty="0" err="1"/>
              <a:t>under</a:t>
            </a:r>
            <a:r>
              <a:rPr lang="de-DE" dirty="0"/>
              <a:t> extreme </a:t>
            </a:r>
            <a:r>
              <a:rPr lang="de-DE" dirty="0" err="1"/>
              <a:t>conditions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1B783F9-A5F2-40B7-8BFF-2BBEAD925E3D}"/>
              </a:ext>
            </a:extLst>
          </p:cNvPr>
          <p:cNvSpPr txBox="1"/>
          <p:nvPr/>
        </p:nvSpPr>
        <p:spPr>
          <a:xfrm>
            <a:off x="4463988" y="1419622"/>
            <a:ext cx="435648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tx2"/>
                </a:solidFill>
              </a:rPr>
              <a:t>Multi-</a:t>
            </a:r>
            <a:r>
              <a:rPr lang="de-DE" sz="1400" b="1" dirty="0" err="1">
                <a:solidFill>
                  <a:schemeClr val="tx2"/>
                </a:solidFill>
              </a:rPr>
              <a:t>scale</a:t>
            </a:r>
            <a:r>
              <a:rPr lang="de-DE" sz="1400" b="1" dirty="0">
                <a:solidFill>
                  <a:schemeClr val="tx2"/>
                </a:solidFill>
              </a:rPr>
              <a:t> </a:t>
            </a:r>
            <a:r>
              <a:rPr lang="de-DE" sz="1400" b="1" dirty="0" err="1">
                <a:solidFill>
                  <a:schemeClr val="tx2"/>
                </a:solidFill>
              </a:rPr>
              <a:t>simulations</a:t>
            </a:r>
            <a:r>
              <a:rPr lang="de-DE" sz="1400" b="1" dirty="0">
                <a:solidFill>
                  <a:schemeClr val="tx2"/>
                </a:solidFill>
              </a:rPr>
              <a:t> of</a:t>
            </a:r>
          </a:p>
          <a:p>
            <a:r>
              <a:rPr lang="de-DE" sz="1400" b="1" dirty="0">
                <a:solidFill>
                  <a:schemeClr val="tx2"/>
                </a:solidFill>
              </a:rPr>
              <a:t>matter </a:t>
            </a:r>
            <a:r>
              <a:rPr lang="de-DE" sz="1400" b="1" dirty="0" err="1">
                <a:solidFill>
                  <a:schemeClr val="tx2"/>
                </a:solidFill>
              </a:rPr>
              <a:t>under</a:t>
            </a:r>
            <a:r>
              <a:rPr lang="de-DE" sz="1400" b="1" dirty="0">
                <a:solidFill>
                  <a:schemeClr val="tx2"/>
                </a:solidFill>
              </a:rPr>
              <a:t> extreme </a:t>
            </a:r>
            <a:r>
              <a:rPr lang="de-DE" sz="1400" b="1" dirty="0" err="1">
                <a:solidFill>
                  <a:schemeClr val="tx2"/>
                </a:solidFill>
              </a:rPr>
              <a:t>conditions</a:t>
            </a:r>
            <a:endParaRPr lang="de-DE" sz="1400" b="1" dirty="0">
              <a:solidFill>
                <a:schemeClr val="tx2"/>
              </a:solidFill>
            </a:endParaRPr>
          </a:p>
          <a:p>
            <a:endParaRPr lang="de-DE" sz="1400" b="1" dirty="0">
              <a:solidFill>
                <a:schemeClr val="tx2"/>
              </a:solidFill>
            </a:endParaRPr>
          </a:p>
          <a:p>
            <a:r>
              <a:rPr lang="de-DE" sz="1400" dirty="0">
                <a:solidFill>
                  <a:schemeClr val="tx2"/>
                </a:solidFill>
              </a:rPr>
              <a:t>For </a:t>
            </a:r>
            <a:r>
              <a:rPr lang="de-DE" sz="1400" dirty="0" err="1">
                <a:solidFill>
                  <a:schemeClr val="tx2"/>
                </a:solidFill>
              </a:rPr>
              <a:t>applications</a:t>
            </a:r>
            <a:r>
              <a:rPr lang="de-DE" sz="1400" dirty="0">
                <a:solidFill>
                  <a:schemeClr val="tx2"/>
                </a:solidFill>
              </a:rPr>
              <a:t> such </a:t>
            </a:r>
            <a:r>
              <a:rPr lang="de-DE" sz="1400" dirty="0" err="1">
                <a:solidFill>
                  <a:schemeClr val="tx2"/>
                </a:solidFill>
              </a:rPr>
              <a:t>as</a:t>
            </a:r>
            <a:r>
              <a:rPr lang="de-DE" sz="1400" dirty="0">
                <a:solidFill>
                  <a:schemeClr val="tx2"/>
                </a:solidFill>
              </a:rPr>
              <a:t> ICF </a:t>
            </a:r>
            <a:r>
              <a:rPr lang="de-DE" sz="1400" dirty="0" err="1">
                <a:solidFill>
                  <a:schemeClr val="tx2"/>
                </a:solidFill>
              </a:rPr>
              <a:t>we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need</a:t>
            </a:r>
            <a:r>
              <a:rPr lang="de-DE" sz="1400" dirty="0">
                <a:solidFill>
                  <a:schemeClr val="tx2"/>
                </a:solidFill>
              </a:rPr>
              <a:t> multi-</a:t>
            </a:r>
            <a:r>
              <a:rPr lang="de-DE" sz="1400" dirty="0" err="1">
                <a:solidFill>
                  <a:schemeClr val="tx2"/>
                </a:solidFill>
              </a:rPr>
              <a:t>scale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modeling</a:t>
            </a:r>
            <a:r>
              <a:rPr lang="de-DE" sz="1400" dirty="0">
                <a:solidFill>
                  <a:schemeClr val="tx2"/>
                </a:solidFill>
              </a:rPr>
              <a:t> of matter </a:t>
            </a:r>
            <a:r>
              <a:rPr lang="de-DE" sz="1400" dirty="0" err="1">
                <a:solidFill>
                  <a:schemeClr val="tx2"/>
                </a:solidFill>
              </a:rPr>
              <a:t>under</a:t>
            </a:r>
            <a:r>
              <a:rPr lang="de-DE" sz="1400" dirty="0">
                <a:solidFill>
                  <a:schemeClr val="tx2"/>
                </a:solidFill>
              </a:rPr>
              <a:t> extreme </a:t>
            </a:r>
            <a:r>
              <a:rPr lang="de-DE" sz="1400" dirty="0" err="1">
                <a:solidFill>
                  <a:schemeClr val="tx2"/>
                </a:solidFill>
              </a:rPr>
              <a:t>conditions</a:t>
            </a:r>
            <a:r>
              <a:rPr lang="de-DE" sz="1400" dirty="0">
                <a:solidFill>
                  <a:schemeClr val="tx2"/>
                </a:solidFill>
              </a:rPr>
              <a:t>.</a:t>
            </a:r>
          </a:p>
          <a:p>
            <a:endParaRPr lang="de-DE" sz="1400" dirty="0">
              <a:solidFill>
                <a:schemeClr val="tx2"/>
              </a:solidFill>
            </a:endParaRPr>
          </a:p>
          <a:p>
            <a:r>
              <a:rPr lang="de-DE" sz="1400" dirty="0">
                <a:solidFill>
                  <a:schemeClr val="tx2"/>
                </a:solidFill>
              </a:rPr>
              <a:t>This </a:t>
            </a:r>
            <a:r>
              <a:rPr lang="de-DE" sz="1400" dirty="0" err="1">
                <a:solidFill>
                  <a:schemeClr val="tx2"/>
                </a:solidFill>
              </a:rPr>
              <a:t>requires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to</a:t>
            </a:r>
            <a:r>
              <a:rPr lang="de-DE" sz="1400" dirty="0">
                <a:solidFill>
                  <a:schemeClr val="tx2"/>
                </a:solidFill>
              </a:rPr>
              <a:t> connect the fundamental </a:t>
            </a:r>
            <a:r>
              <a:rPr lang="de-DE" sz="1400" dirty="0" err="1">
                <a:solidFill>
                  <a:schemeClr val="tx2"/>
                </a:solidFill>
              </a:rPr>
              <a:t>quantum</a:t>
            </a:r>
            <a:endParaRPr lang="de-DE" sz="1400" dirty="0">
              <a:solidFill>
                <a:schemeClr val="tx2"/>
              </a:solidFill>
            </a:endParaRPr>
          </a:p>
          <a:p>
            <a:r>
              <a:rPr lang="de-DE" sz="1400" dirty="0" err="1">
                <a:solidFill>
                  <a:schemeClr val="tx2"/>
                </a:solidFill>
              </a:rPr>
              <a:t>many</a:t>
            </a:r>
            <a:r>
              <a:rPr lang="de-DE" sz="1400" dirty="0">
                <a:solidFill>
                  <a:schemeClr val="tx2"/>
                </a:solidFill>
              </a:rPr>
              <a:t>-body </a:t>
            </a:r>
            <a:r>
              <a:rPr lang="de-DE" sz="1400" dirty="0" err="1">
                <a:solidFill>
                  <a:schemeClr val="tx2"/>
                </a:solidFill>
              </a:rPr>
              <a:t>dynamics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with</a:t>
            </a:r>
            <a:r>
              <a:rPr lang="de-DE" sz="1400" dirty="0">
                <a:solidFill>
                  <a:schemeClr val="tx2"/>
                </a:solidFill>
              </a:rPr>
              <a:t> material </a:t>
            </a:r>
            <a:r>
              <a:rPr lang="de-DE" sz="1400" dirty="0" err="1">
                <a:solidFill>
                  <a:schemeClr val="tx2"/>
                </a:solidFill>
              </a:rPr>
              <a:t>properties</a:t>
            </a:r>
            <a:r>
              <a:rPr lang="de-DE" sz="1400" dirty="0">
                <a:solidFill>
                  <a:schemeClr val="tx2"/>
                </a:solidFill>
              </a:rPr>
              <a:t> and </a:t>
            </a:r>
            <a:r>
              <a:rPr lang="de-DE" sz="1400" dirty="0" err="1">
                <a:solidFill>
                  <a:schemeClr val="tx2"/>
                </a:solidFill>
              </a:rPr>
              <a:t>functions</a:t>
            </a:r>
            <a:r>
              <a:rPr lang="de-DE" sz="1400" dirty="0">
                <a:solidFill>
                  <a:schemeClr val="tx2"/>
                </a:solidFill>
              </a:rPr>
              <a:t>.</a:t>
            </a:r>
          </a:p>
          <a:p>
            <a:endParaRPr lang="de-DE" sz="1400" dirty="0">
              <a:solidFill>
                <a:schemeClr val="tx2"/>
              </a:solidFill>
            </a:endParaRPr>
          </a:p>
          <a:p>
            <a:r>
              <a:rPr lang="de-DE" sz="1400" dirty="0" err="1">
                <a:solidFill>
                  <a:schemeClr val="tx2"/>
                </a:solidFill>
              </a:rPr>
              <a:t>Machine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learning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surrogate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models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help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to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accelerate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simulations</a:t>
            </a:r>
            <a:r>
              <a:rPr lang="de-DE" sz="1400" dirty="0">
                <a:solidFill>
                  <a:schemeClr val="tx2"/>
                </a:solidFill>
              </a:rPr>
              <a:t> and </a:t>
            </a:r>
            <a:r>
              <a:rPr lang="de-DE" sz="1400" dirty="0" err="1">
                <a:solidFill>
                  <a:schemeClr val="tx2"/>
                </a:solidFill>
              </a:rPr>
              <a:t>enable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simulations</a:t>
            </a:r>
            <a:r>
              <a:rPr lang="de-DE" sz="1400" dirty="0">
                <a:solidFill>
                  <a:schemeClr val="tx2"/>
                </a:solidFill>
              </a:rPr>
              <a:t> at </a:t>
            </a:r>
            <a:r>
              <a:rPr lang="de-DE" sz="1400" dirty="0" err="1">
                <a:solidFill>
                  <a:schemeClr val="tx2"/>
                </a:solidFill>
              </a:rPr>
              <a:t>system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sizes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hitherto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inaccessible</a:t>
            </a:r>
            <a:r>
              <a:rPr lang="de-DE" sz="1400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7" name="Picture 6" descr="Confluence Mobile - DESY Confluence">
            <a:extLst>
              <a:ext uri="{FF2B5EF4-FFF2-40B4-BE49-F238E27FC236}">
                <a16:creationId xmlns:a16="http://schemas.microsoft.com/office/drawing/2014/main" id="{9E32D88C-FB4D-4F75-9E1D-6584948806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18389" b="32574"/>
          <a:stretch/>
        </p:blipFill>
        <p:spPr bwMode="auto">
          <a:xfrm>
            <a:off x="8257680" y="13204"/>
            <a:ext cx="860709" cy="33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Fig. 3">
            <a:extLst>
              <a:ext uri="{FF2B5EF4-FFF2-40B4-BE49-F238E27FC236}">
                <a16:creationId xmlns:a16="http://schemas.microsoft.com/office/drawing/2014/main" id="{878E130C-0AEE-4FDF-A373-63AD62D1AA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36"/>
          <a:stretch/>
        </p:blipFill>
        <p:spPr bwMode="auto">
          <a:xfrm>
            <a:off x="360001" y="1347614"/>
            <a:ext cx="2792033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ig. 3">
            <a:extLst>
              <a:ext uri="{FF2B5EF4-FFF2-40B4-BE49-F238E27FC236}">
                <a16:creationId xmlns:a16="http://schemas.microsoft.com/office/drawing/2014/main" id="{9E7E0C70-95A3-4278-AA1F-8F35350CA2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2"/>
          <a:stretch/>
        </p:blipFill>
        <p:spPr bwMode="auto">
          <a:xfrm>
            <a:off x="755576" y="3399842"/>
            <a:ext cx="2196243" cy="169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84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 Field Matter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58775" y="691200"/>
            <a:ext cx="8424000" cy="266400"/>
          </a:xfrm>
        </p:spPr>
        <p:txBody>
          <a:bodyPr/>
          <a:lstStyle/>
          <a:p>
            <a:r>
              <a:rPr lang="de-DE" dirty="0" err="1"/>
              <a:t>Exascale</a:t>
            </a:r>
            <a:r>
              <a:rPr lang="de-DE" dirty="0"/>
              <a:t> </a:t>
            </a:r>
            <a:r>
              <a:rPr lang="de-DE" dirty="0" err="1"/>
              <a:t>plasma</a:t>
            </a:r>
            <a:r>
              <a:rPr lang="de-DE" dirty="0"/>
              <a:t> </a:t>
            </a:r>
            <a:r>
              <a:rPr lang="de-DE" dirty="0" err="1"/>
              <a:t>physics</a:t>
            </a:r>
            <a:r>
              <a:rPr lang="de-DE" dirty="0"/>
              <a:t> for digital </a:t>
            </a:r>
            <a:r>
              <a:rPr lang="de-DE" dirty="0" err="1"/>
              <a:t>twins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1B783F9-A5F2-40B7-8BFF-2BBEAD925E3D}"/>
              </a:ext>
            </a:extLst>
          </p:cNvPr>
          <p:cNvSpPr txBox="1"/>
          <p:nvPr/>
        </p:nvSpPr>
        <p:spPr>
          <a:xfrm>
            <a:off x="4463988" y="1419622"/>
            <a:ext cx="43564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>
                <a:solidFill>
                  <a:schemeClr val="tx2"/>
                </a:solidFill>
              </a:rPr>
              <a:t>Realistic</a:t>
            </a:r>
            <a:r>
              <a:rPr lang="de-DE" sz="1400" b="1" dirty="0">
                <a:solidFill>
                  <a:schemeClr val="tx2"/>
                </a:solidFill>
              </a:rPr>
              <a:t> digital </a:t>
            </a:r>
            <a:r>
              <a:rPr lang="de-DE" sz="1400" b="1" dirty="0" err="1">
                <a:solidFill>
                  <a:schemeClr val="tx2"/>
                </a:solidFill>
              </a:rPr>
              <a:t>twins</a:t>
            </a:r>
            <a:r>
              <a:rPr lang="de-DE" sz="1400" b="1" dirty="0">
                <a:solidFill>
                  <a:schemeClr val="tx2"/>
                </a:solidFill>
              </a:rPr>
              <a:t> of </a:t>
            </a:r>
            <a:r>
              <a:rPr lang="de-DE" sz="1400" b="1" dirty="0" err="1">
                <a:solidFill>
                  <a:schemeClr val="tx2"/>
                </a:solidFill>
              </a:rPr>
              <a:t>plasma</a:t>
            </a:r>
            <a:r>
              <a:rPr lang="de-DE" sz="1400" b="1" dirty="0">
                <a:solidFill>
                  <a:schemeClr val="tx2"/>
                </a:solidFill>
              </a:rPr>
              <a:t> </a:t>
            </a:r>
            <a:r>
              <a:rPr lang="de-DE" sz="1400" b="1" dirty="0" err="1">
                <a:solidFill>
                  <a:schemeClr val="tx2"/>
                </a:solidFill>
              </a:rPr>
              <a:t>systems</a:t>
            </a:r>
            <a:endParaRPr lang="de-DE" sz="1400" b="1" dirty="0">
              <a:solidFill>
                <a:schemeClr val="tx2"/>
              </a:solidFill>
            </a:endParaRPr>
          </a:p>
          <a:p>
            <a:endParaRPr lang="de-DE" sz="1400" b="1" dirty="0">
              <a:solidFill>
                <a:schemeClr val="tx2"/>
              </a:solidFill>
            </a:endParaRPr>
          </a:p>
          <a:p>
            <a:r>
              <a:rPr lang="de-DE" sz="1400" dirty="0" err="1">
                <a:solidFill>
                  <a:schemeClr val="tx2"/>
                </a:solidFill>
              </a:rPr>
              <a:t>Exascale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simulations</a:t>
            </a:r>
            <a:r>
              <a:rPr lang="de-DE" sz="1400" dirty="0">
                <a:solidFill>
                  <a:schemeClr val="tx2"/>
                </a:solidFill>
              </a:rPr>
              <a:t> of </a:t>
            </a:r>
            <a:r>
              <a:rPr lang="de-DE" sz="1400" dirty="0" err="1">
                <a:solidFill>
                  <a:schemeClr val="tx2"/>
                </a:solidFill>
              </a:rPr>
              <a:t>plasma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dynamics</a:t>
            </a:r>
            <a:r>
              <a:rPr lang="de-DE" sz="1400" dirty="0">
                <a:solidFill>
                  <a:schemeClr val="tx2"/>
                </a:solidFill>
              </a:rPr>
              <a:t> at </a:t>
            </a:r>
            <a:r>
              <a:rPr lang="de-DE" sz="1400" dirty="0" err="1">
                <a:solidFill>
                  <a:schemeClr val="tx2"/>
                </a:solidFill>
              </a:rPr>
              <a:t>keV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to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MeV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temperatures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across</a:t>
            </a:r>
            <a:r>
              <a:rPr lang="de-DE" sz="1400" dirty="0">
                <a:solidFill>
                  <a:schemeClr val="tx2"/>
                </a:solidFill>
              </a:rPr>
              <a:t> a large </a:t>
            </a:r>
            <a:r>
              <a:rPr lang="de-DE" sz="1400" dirty="0" err="1">
                <a:solidFill>
                  <a:schemeClr val="tx2"/>
                </a:solidFill>
              </a:rPr>
              <a:t>range</a:t>
            </a:r>
            <a:r>
              <a:rPr lang="de-DE" sz="1400" dirty="0">
                <a:solidFill>
                  <a:schemeClr val="tx2"/>
                </a:solidFill>
              </a:rPr>
              <a:t> of </a:t>
            </a:r>
            <a:r>
              <a:rPr lang="de-DE" sz="1400" dirty="0" err="1">
                <a:solidFill>
                  <a:schemeClr val="tx2"/>
                </a:solidFill>
              </a:rPr>
              <a:t>densities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requires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Exascale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capabilities</a:t>
            </a:r>
            <a:endParaRPr lang="de-DE" sz="1400" dirty="0">
              <a:solidFill>
                <a:schemeClr val="tx2"/>
              </a:solidFill>
            </a:endParaRPr>
          </a:p>
          <a:p>
            <a:endParaRPr lang="de-DE" sz="1400" dirty="0">
              <a:solidFill>
                <a:schemeClr val="tx2"/>
              </a:solidFill>
            </a:endParaRPr>
          </a:p>
          <a:p>
            <a:r>
              <a:rPr lang="de-DE" sz="1400" dirty="0">
                <a:solidFill>
                  <a:schemeClr val="tx2"/>
                </a:solidFill>
              </a:rPr>
              <a:t>The </a:t>
            </a:r>
            <a:r>
              <a:rPr lang="de-DE" sz="1400" dirty="0" err="1">
                <a:solidFill>
                  <a:schemeClr val="tx2"/>
                </a:solidFill>
              </a:rPr>
              <a:t>simulation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codes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developed</a:t>
            </a:r>
            <a:r>
              <a:rPr lang="de-DE" sz="1400" dirty="0">
                <a:solidFill>
                  <a:schemeClr val="tx2"/>
                </a:solidFill>
              </a:rPr>
              <a:t> for </a:t>
            </a:r>
            <a:r>
              <a:rPr lang="de-DE" sz="1400" dirty="0" err="1">
                <a:solidFill>
                  <a:schemeClr val="tx2"/>
                </a:solidFill>
              </a:rPr>
              <a:t>this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stem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from</a:t>
            </a:r>
            <a:r>
              <a:rPr lang="de-DE" sz="1400" dirty="0">
                <a:solidFill>
                  <a:schemeClr val="tx2"/>
                </a:solidFill>
              </a:rPr>
              <a:t> ARD </a:t>
            </a:r>
            <a:r>
              <a:rPr lang="de-DE" sz="1400" dirty="0" err="1">
                <a:solidFill>
                  <a:schemeClr val="tx2"/>
                </a:solidFill>
              </a:rPr>
              <a:t>research</a:t>
            </a:r>
            <a:r>
              <a:rPr lang="de-DE" sz="1400" dirty="0">
                <a:solidFill>
                  <a:schemeClr val="tx2"/>
                </a:solidFill>
              </a:rPr>
              <a:t> in </a:t>
            </a:r>
            <a:r>
              <a:rPr lang="de-DE" sz="1400" dirty="0" err="1">
                <a:solidFill>
                  <a:schemeClr val="tx2"/>
                </a:solidFill>
              </a:rPr>
              <a:t>plasma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cceleration</a:t>
            </a:r>
            <a:r>
              <a:rPr lang="de-DE" sz="1400" dirty="0">
                <a:solidFill>
                  <a:schemeClr val="tx2"/>
                </a:solidFill>
              </a:rPr>
              <a:t> but </a:t>
            </a:r>
            <a:r>
              <a:rPr lang="de-DE" sz="1400" dirty="0" err="1">
                <a:solidFill>
                  <a:schemeClr val="tx2"/>
                </a:solidFill>
              </a:rPr>
              <a:t>has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since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been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adapted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to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understanding</a:t>
            </a:r>
            <a:r>
              <a:rPr lang="de-DE" sz="1400" dirty="0">
                <a:solidFill>
                  <a:schemeClr val="tx2"/>
                </a:solidFill>
              </a:rPr>
              <a:t> matter </a:t>
            </a:r>
            <a:r>
              <a:rPr lang="de-DE" sz="1400" dirty="0" err="1">
                <a:solidFill>
                  <a:schemeClr val="tx2"/>
                </a:solidFill>
              </a:rPr>
              <a:t>under</a:t>
            </a:r>
            <a:r>
              <a:rPr lang="de-DE" sz="1400" dirty="0">
                <a:solidFill>
                  <a:schemeClr val="tx2"/>
                </a:solidFill>
              </a:rPr>
              <a:t> extreme </a:t>
            </a:r>
            <a:r>
              <a:rPr lang="de-DE" sz="1400" dirty="0" err="1">
                <a:solidFill>
                  <a:schemeClr val="tx2"/>
                </a:solidFill>
              </a:rPr>
              <a:t>conditions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as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needed</a:t>
            </a:r>
            <a:r>
              <a:rPr lang="de-DE" sz="1400" dirty="0">
                <a:solidFill>
                  <a:schemeClr val="tx2"/>
                </a:solidFill>
              </a:rPr>
              <a:t> for inertial </a:t>
            </a:r>
            <a:r>
              <a:rPr lang="de-DE" sz="1400" dirty="0" err="1">
                <a:solidFill>
                  <a:schemeClr val="tx2"/>
                </a:solidFill>
              </a:rPr>
              <a:t>confinement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fusion</a:t>
            </a:r>
            <a:r>
              <a:rPr lang="de-DE" sz="1400" dirty="0">
                <a:solidFill>
                  <a:schemeClr val="tx2"/>
                </a:solidFill>
              </a:rPr>
              <a:t> and </a:t>
            </a:r>
            <a:r>
              <a:rPr lang="de-DE" sz="1400" dirty="0" err="1">
                <a:solidFill>
                  <a:schemeClr val="tx2"/>
                </a:solidFill>
              </a:rPr>
              <a:t>magnetic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confinement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fusion</a:t>
            </a:r>
            <a:r>
              <a:rPr lang="de-DE" sz="1400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1026" name="Picture 2" descr="https://img1.wsimg.com/isteam/ip/f5123e6c-a591-4b67-9707-a06806f6ced3/PIConGPU-Simulation.png/:/cr=t:0%25,l:0%25,w:100%25,h:100%25/rs=w:400,cg:true">
            <a:extLst>
              <a:ext uri="{FF2B5EF4-FFF2-40B4-BE49-F238E27FC236}">
                <a16:creationId xmlns:a16="http://schemas.microsoft.com/office/drawing/2014/main" id="{CA91D5BD-D6B3-482D-805B-01D9274AC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1599642"/>
            <a:ext cx="381000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onfluence Mobile - DESY Confluence">
            <a:extLst>
              <a:ext uri="{FF2B5EF4-FFF2-40B4-BE49-F238E27FC236}">
                <a16:creationId xmlns:a16="http://schemas.microsoft.com/office/drawing/2014/main" id="{9E32D88C-FB4D-4F75-9E1D-6584948806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18389" b="32574"/>
          <a:stretch/>
        </p:blipFill>
        <p:spPr bwMode="auto">
          <a:xfrm>
            <a:off x="8257680" y="13204"/>
            <a:ext cx="860709" cy="33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14">
            <a:extLst>
              <a:ext uri="{FF2B5EF4-FFF2-40B4-BE49-F238E27FC236}">
                <a16:creationId xmlns:a16="http://schemas.microsoft.com/office/drawing/2014/main" id="{F3B75FC9-39C2-48E8-B27D-DC52A0E8C8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23678"/>
            <a:ext cx="1008112" cy="44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40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 Field Matter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58775" y="691200"/>
            <a:ext cx="8424000" cy="266400"/>
          </a:xfrm>
        </p:spPr>
        <p:txBody>
          <a:bodyPr/>
          <a:lstStyle/>
          <a:p>
            <a:r>
              <a:rPr lang="de-DE" dirty="0" err="1"/>
              <a:t>Enabling</a:t>
            </a:r>
            <a:r>
              <a:rPr lang="de-DE" dirty="0"/>
              <a:t> </a:t>
            </a:r>
            <a:r>
              <a:rPr lang="de-DE" dirty="0" err="1"/>
              <a:t>science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frontier</a:t>
            </a:r>
            <a:r>
              <a:rPr lang="de-DE" dirty="0"/>
              <a:t> digital </a:t>
            </a:r>
            <a:r>
              <a:rPr lang="de-DE" dirty="0" err="1"/>
              <a:t>technologies</a:t>
            </a:r>
            <a:endParaRPr lang="de-DE" dirty="0"/>
          </a:p>
        </p:txBody>
      </p:sp>
      <p:pic>
        <p:nvPicPr>
          <p:cNvPr id="11" name="Picture 6" descr="Confluence Mobile - DESY Confluence">
            <a:extLst>
              <a:ext uri="{FF2B5EF4-FFF2-40B4-BE49-F238E27FC236}">
                <a16:creationId xmlns:a16="http://schemas.microsoft.com/office/drawing/2014/main" id="{129F9BC4-0200-4D70-A77D-1C6C9BCD89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18389" b="32574"/>
          <a:stretch/>
        </p:blipFill>
        <p:spPr bwMode="auto">
          <a:xfrm>
            <a:off x="8257680" y="13204"/>
            <a:ext cx="860709" cy="33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onfluence Mobile - DESY Confluence">
            <a:extLst>
              <a:ext uri="{FF2B5EF4-FFF2-40B4-BE49-F238E27FC236}">
                <a16:creationId xmlns:a16="http://schemas.microsoft.com/office/drawing/2014/main" id="{26CEDAB1-32A7-450B-8F68-E6BC8D50D6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18389" b="32574"/>
          <a:stretch/>
        </p:blipFill>
        <p:spPr bwMode="auto">
          <a:xfrm>
            <a:off x="358775" y="2374703"/>
            <a:ext cx="2099372" cy="82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B25B5D9-5E43-4C19-9D2F-0DC0306E7782}"/>
              </a:ext>
            </a:extLst>
          </p:cNvPr>
          <p:cNvSpPr txBox="1"/>
          <p:nvPr/>
        </p:nvSpPr>
        <p:spPr>
          <a:xfrm>
            <a:off x="2735796" y="2576396"/>
            <a:ext cx="4980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tx2"/>
                </a:solidFill>
              </a:rPr>
              <a:t>enables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science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by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frontier</a:t>
            </a:r>
            <a:r>
              <a:rPr lang="de-DE" dirty="0">
                <a:solidFill>
                  <a:schemeClr val="tx2"/>
                </a:solidFill>
              </a:rPr>
              <a:t> digital </a:t>
            </a:r>
            <a:r>
              <a:rPr lang="de-DE" dirty="0" err="1">
                <a:solidFill>
                  <a:schemeClr val="tx2"/>
                </a:solidFill>
              </a:rPr>
              <a:t>technologies</a:t>
            </a:r>
            <a:endParaRPr lang="de-D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764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 Field Matter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58775" y="691200"/>
            <a:ext cx="8424000" cy="266400"/>
          </a:xfrm>
        </p:spPr>
        <p:txBody>
          <a:bodyPr/>
          <a:lstStyle/>
          <a:p>
            <a:r>
              <a:rPr lang="de-DE" dirty="0" err="1"/>
              <a:t>Exascale</a:t>
            </a:r>
            <a:r>
              <a:rPr lang="de-DE" dirty="0"/>
              <a:t> </a:t>
            </a:r>
            <a:r>
              <a:rPr lang="de-DE" dirty="0" err="1"/>
              <a:t>simulations</a:t>
            </a:r>
            <a:r>
              <a:rPr lang="de-DE" dirty="0"/>
              <a:t> for </a:t>
            </a:r>
            <a:r>
              <a:rPr lang="de-DE" dirty="0" err="1"/>
              <a:t>applications</a:t>
            </a:r>
            <a:r>
              <a:rPr lang="de-DE" dirty="0"/>
              <a:t> in </a:t>
            </a:r>
            <a:r>
              <a:rPr lang="de-DE" dirty="0" err="1"/>
              <a:t>plasma</a:t>
            </a:r>
            <a:r>
              <a:rPr lang="de-DE" dirty="0"/>
              <a:t> </a:t>
            </a:r>
            <a:r>
              <a:rPr lang="de-DE" dirty="0" err="1"/>
              <a:t>physics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1B783F9-A5F2-40B7-8BFF-2BBEAD925E3D}"/>
              </a:ext>
            </a:extLst>
          </p:cNvPr>
          <p:cNvSpPr txBox="1"/>
          <p:nvPr/>
        </p:nvSpPr>
        <p:spPr>
          <a:xfrm>
            <a:off x="4463988" y="1419622"/>
            <a:ext cx="435648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tx2"/>
                </a:solidFill>
              </a:rPr>
              <a:t>Plasma-PEPSC</a:t>
            </a:r>
          </a:p>
          <a:p>
            <a:endParaRPr lang="de-DE" sz="1400" b="1" dirty="0">
              <a:solidFill>
                <a:schemeClr val="tx2"/>
              </a:solidFill>
            </a:endParaRPr>
          </a:p>
          <a:p>
            <a:r>
              <a:rPr lang="de-DE" sz="1400" dirty="0" err="1">
                <a:solidFill>
                  <a:schemeClr val="tx2"/>
                </a:solidFill>
              </a:rPr>
              <a:t>One</a:t>
            </a:r>
            <a:r>
              <a:rPr lang="de-DE" sz="1400" dirty="0">
                <a:solidFill>
                  <a:schemeClr val="tx2"/>
                </a:solidFill>
              </a:rPr>
              <a:t> of 4 European Centers of Excellence for </a:t>
            </a:r>
            <a:r>
              <a:rPr lang="de-DE" sz="1400" dirty="0" err="1">
                <a:solidFill>
                  <a:schemeClr val="tx2"/>
                </a:solidFill>
              </a:rPr>
              <a:t>Exascale</a:t>
            </a:r>
            <a:r>
              <a:rPr lang="de-DE" sz="1400" dirty="0">
                <a:solidFill>
                  <a:schemeClr val="tx2"/>
                </a:solidFill>
              </a:rPr>
              <a:t> Computing on Plasma </a:t>
            </a:r>
            <a:r>
              <a:rPr lang="de-DE" sz="1400" dirty="0" err="1">
                <a:solidFill>
                  <a:schemeClr val="tx2"/>
                </a:solidFill>
              </a:rPr>
              <a:t>Simulations</a:t>
            </a:r>
            <a:r>
              <a:rPr lang="de-DE" sz="1400" dirty="0">
                <a:solidFill>
                  <a:schemeClr val="tx2"/>
                </a:solidFill>
              </a:rPr>
              <a:t> for </a:t>
            </a:r>
            <a:r>
              <a:rPr lang="de-DE" sz="1400" dirty="0" err="1">
                <a:solidFill>
                  <a:schemeClr val="tx2"/>
                </a:solidFill>
              </a:rPr>
              <a:t>next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generation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supercomputers</a:t>
            </a:r>
            <a:r>
              <a:rPr lang="de-DE" sz="1400" dirty="0">
                <a:solidFill>
                  <a:schemeClr val="tx2"/>
                </a:solidFill>
              </a:rPr>
              <a:t> in Europe.</a:t>
            </a:r>
          </a:p>
          <a:p>
            <a:endParaRPr lang="de-DE" sz="1400" dirty="0">
              <a:solidFill>
                <a:schemeClr val="tx2"/>
              </a:solidFill>
            </a:endParaRPr>
          </a:p>
          <a:p>
            <a:r>
              <a:rPr lang="de-DE" sz="1400" dirty="0">
                <a:solidFill>
                  <a:schemeClr val="tx2"/>
                </a:solidFill>
              </a:rPr>
              <a:t>For the </a:t>
            </a:r>
            <a:r>
              <a:rPr lang="de-DE" sz="1400" dirty="0" err="1">
                <a:solidFill>
                  <a:schemeClr val="tx2"/>
                </a:solidFill>
              </a:rPr>
              <a:t>first</a:t>
            </a:r>
            <a:r>
              <a:rPr lang="de-DE" sz="1400" dirty="0">
                <a:solidFill>
                  <a:schemeClr val="tx2"/>
                </a:solidFill>
              </a:rPr>
              <a:t> time </a:t>
            </a:r>
            <a:r>
              <a:rPr lang="de-DE" sz="1400" dirty="0" err="1">
                <a:solidFill>
                  <a:schemeClr val="tx2"/>
                </a:solidFill>
              </a:rPr>
              <a:t>close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collaboration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between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laser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plasma</a:t>
            </a:r>
            <a:r>
              <a:rPr lang="de-DE" sz="1400" dirty="0">
                <a:solidFill>
                  <a:schemeClr val="tx2"/>
                </a:solidFill>
              </a:rPr>
              <a:t> and </a:t>
            </a:r>
            <a:r>
              <a:rPr lang="de-DE" sz="1400" dirty="0" err="1">
                <a:solidFill>
                  <a:schemeClr val="tx2"/>
                </a:solidFill>
              </a:rPr>
              <a:t>fusion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community</a:t>
            </a:r>
            <a:r>
              <a:rPr lang="de-DE" sz="1400" dirty="0">
                <a:solidFill>
                  <a:schemeClr val="tx2"/>
                </a:solidFill>
              </a:rPr>
              <a:t>.</a:t>
            </a:r>
          </a:p>
          <a:p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2"/>
                </a:solidFill>
              </a:rPr>
              <a:t>Laser-matter </a:t>
            </a:r>
            <a:r>
              <a:rPr lang="de-DE" sz="1400" dirty="0" err="1">
                <a:solidFill>
                  <a:schemeClr val="tx2"/>
                </a:solidFill>
              </a:rPr>
              <a:t>interaction</a:t>
            </a: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2"/>
                </a:solidFill>
              </a:rPr>
              <a:t>Matter </a:t>
            </a:r>
            <a:r>
              <a:rPr lang="de-DE" sz="1400" dirty="0" err="1">
                <a:solidFill>
                  <a:schemeClr val="tx2"/>
                </a:solidFill>
              </a:rPr>
              <a:t>under</a:t>
            </a:r>
            <a:r>
              <a:rPr lang="de-DE" sz="1400" dirty="0">
                <a:solidFill>
                  <a:schemeClr val="tx2"/>
                </a:solidFill>
              </a:rPr>
              <a:t> extreme </a:t>
            </a:r>
            <a:r>
              <a:rPr lang="de-DE" sz="1400" dirty="0" err="1">
                <a:solidFill>
                  <a:schemeClr val="tx2"/>
                </a:solidFill>
              </a:rPr>
              <a:t>conditions</a:t>
            </a: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2"/>
                </a:solidFill>
              </a:rPr>
              <a:t>Inertial </a:t>
            </a:r>
            <a:r>
              <a:rPr lang="de-DE" sz="1400" dirty="0" err="1">
                <a:solidFill>
                  <a:schemeClr val="tx2"/>
                </a:solidFill>
              </a:rPr>
              <a:t>confinement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fusion</a:t>
            </a: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tx2"/>
                </a:solidFill>
              </a:rPr>
              <a:t>Magnetic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confinement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fusion</a:t>
            </a:r>
            <a:endParaRPr lang="de-DE" sz="1400" dirty="0">
              <a:solidFill>
                <a:schemeClr val="tx2"/>
              </a:solidFill>
            </a:endParaRPr>
          </a:p>
        </p:txBody>
      </p:sp>
      <p:pic>
        <p:nvPicPr>
          <p:cNvPr id="7" name="Picture 6" descr="Confluence Mobile - DESY Confluence">
            <a:extLst>
              <a:ext uri="{FF2B5EF4-FFF2-40B4-BE49-F238E27FC236}">
                <a16:creationId xmlns:a16="http://schemas.microsoft.com/office/drawing/2014/main" id="{9E32D88C-FB4D-4F75-9E1D-6584948806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18389" b="32574"/>
          <a:stretch/>
        </p:blipFill>
        <p:spPr bwMode="auto">
          <a:xfrm>
            <a:off x="8257680" y="13204"/>
            <a:ext cx="860709" cy="33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img1.wsimg.com/isteam/ip/f5123e6c-a591-4b67-9707-a06806f6ced3/GENE-Plasma.png/:/cr=t:0%25,l:0%25,w:100%25,h:100%25/rs=w:400,cg:true">
            <a:extLst>
              <a:ext uri="{FF2B5EF4-FFF2-40B4-BE49-F238E27FC236}">
                <a16:creationId xmlns:a16="http://schemas.microsoft.com/office/drawing/2014/main" id="{47CB4107-DAEF-4709-A4A1-61D27B29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476045"/>
            <a:ext cx="381000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lasma-PEPSC - Center of Excellence for Plasma Simulations">
            <a:extLst>
              <a:ext uri="{FF2B5EF4-FFF2-40B4-BE49-F238E27FC236}">
                <a16:creationId xmlns:a16="http://schemas.microsoft.com/office/drawing/2014/main" id="{F0B29853-2F77-44E0-9F69-248189C3A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3867894"/>
            <a:ext cx="210502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4040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 Field Matter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58775" y="691200"/>
            <a:ext cx="8424000" cy="266400"/>
          </a:xfrm>
        </p:spPr>
        <p:txBody>
          <a:bodyPr/>
          <a:lstStyle/>
          <a:p>
            <a:r>
              <a:rPr lang="de-DE" dirty="0" err="1"/>
              <a:t>Enabling</a:t>
            </a:r>
            <a:r>
              <a:rPr lang="de-DE" dirty="0"/>
              <a:t> </a:t>
            </a:r>
            <a:r>
              <a:rPr lang="de-DE" dirty="0" err="1"/>
              <a:t>science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frontier</a:t>
            </a:r>
            <a:r>
              <a:rPr lang="de-DE" dirty="0"/>
              <a:t> digital </a:t>
            </a:r>
            <a:r>
              <a:rPr lang="de-DE" dirty="0" err="1"/>
              <a:t>technologies</a:t>
            </a:r>
            <a:endParaRPr lang="de-DE" dirty="0"/>
          </a:p>
        </p:txBody>
      </p:sp>
      <p:pic>
        <p:nvPicPr>
          <p:cNvPr id="11" name="Picture 6" descr="Confluence Mobile - DESY Confluence">
            <a:extLst>
              <a:ext uri="{FF2B5EF4-FFF2-40B4-BE49-F238E27FC236}">
                <a16:creationId xmlns:a16="http://schemas.microsoft.com/office/drawing/2014/main" id="{129F9BC4-0200-4D70-A77D-1C6C9BCD89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18389" b="32574"/>
          <a:stretch/>
        </p:blipFill>
        <p:spPr bwMode="auto">
          <a:xfrm>
            <a:off x="8257680" y="13204"/>
            <a:ext cx="860709" cy="33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onfluence Mobile - DESY Confluence">
            <a:extLst>
              <a:ext uri="{FF2B5EF4-FFF2-40B4-BE49-F238E27FC236}">
                <a16:creationId xmlns:a16="http://schemas.microsoft.com/office/drawing/2014/main" id="{26CEDAB1-32A7-450B-8F68-E6BC8D50D6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18389" b="32574"/>
          <a:stretch/>
        </p:blipFill>
        <p:spPr bwMode="auto">
          <a:xfrm>
            <a:off x="358775" y="2374703"/>
            <a:ext cx="2099372" cy="82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B25B5D9-5E43-4C19-9D2F-0DC0306E7782}"/>
              </a:ext>
            </a:extLst>
          </p:cNvPr>
          <p:cNvSpPr txBox="1"/>
          <p:nvPr/>
        </p:nvSpPr>
        <p:spPr>
          <a:xfrm>
            <a:off x="2720710" y="1910811"/>
            <a:ext cx="392928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tx2"/>
                </a:solidFill>
              </a:rPr>
              <a:t>provides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sustainable</a:t>
            </a:r>
            <a:r>
              <a:rPr lang="de-DE" dirty="0">
                <a:solidFill>
                  <a:schemeClr val="tx2"/>
                </a:solidFill>
              </a:rPr>
              <a:t> digital </a:t>
            </a:r>
            <a:r>
              <a:rPr lang="de-DE" dirty="0" err="1">
                <a:solidFill>
                  <a:schemeClr val="tx2"/>
                </a:solidFill>
              </a:rPr>
              <a:t>solutions</a:t>
            </a:r>
            <a:endParaRPr lang="de-DE" dirty="0">
              <a:solidFill>
                <a:schemeClr val="tx2"/>
              </a:solidFill>
            </a:endParaRPr>
          </a:p>
          <a:p>
            <a:r>
              <a:rPr lang="de-DE" dirty="0" err="1">
                <a:solidFill>
                  <a:schemeClr val="tx2"/>
                </a:solidFill>
              </a:rPr>
              <a:t>engages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with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user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communities</a:t>
            </a:r>
            <a:endParaRPr lang="de-DE" dirty="0">
              <a:solidFill>
                <a:schemeClr val="tx2"/>
              </a:solidFill>
            </a:endParaRPr>
          </a:p>
          <a:p>
            <a:r>
              <a:rPr lang="de-DE" dirty="0" err="1">
                <a:solidFill>
                  <a:schemeClr val="tx2"/>
                </a:solidFill>
              </a:rPr>
              <a:t>creates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synergies</a:t>
            </a:r>
            <a:endParaRPr lang="de-DE" dirty="0">
              <a:solidFill>
                <a:schemeClr val="tx2"/>
              </a:solidFill>
            </a:endParaRPr>
          </a:p>
          <a:p>
            <a:r>
              <a:rPr lang="de-DE" dirty="0" err="1">
                <a:solidFill>
                  <a:schemeClr val="tx2"/>
                </a:solidFill>
              </a:rPr>
              <a:t>fosters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talents</a:t>
            </a:r>
            <a:endParaRPr lang="de-DE" dirty="0">
              <a:solidFill>
                <a:schemeClr val="tx2"/>
              </a:solidFill>
            </a:endParaRPr>
          </a:p>
          <a:p>
            <a:r>
              <a:rPr lang="de-DE" dirty="0" err="1">
                <a:solidFill>
                  <a:schemeClr val="tx2"/>
                </a:solidFill>
              </a:rPr>
              <a:t>transfers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knowledge</a:t>
            </a:r>
            <a:endParaRPr lang="de-DE" dirty="0">
              <a:solidFill>
                <a:schemeClr val="tx2"/>
              </a:solidFill>
            </a:endParaRPr>
          </a:p>
          <a:p>
            <a:r>
              <a:rPr lang="de-DE" dirty="0" err="1">
                <a:solidFill>
                  <a:schemeClr val="tx2"/>
                </a:solidFill>
              </a:rPr>
              <a:t>looks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forward</a:t>
            </a:r>
            <a:endParaRPr lang="de-D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688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 Field Matter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58775" y="691200"/>
            <a:ext cx="8424000" cy="266400"/>
          </a:xfrm>
        </p:spPr>
        <p:txBody>
          <a:bodyPr/>
          <a:lstStyle/>
          <a:p>
            <a:r>
              <a:rPr lang="de-DE" dirty="0" err="1"/>
              <a:t>Sustainable</a:t>
            </a:r>
            <a:r>
              <a:rPr lang="de-DE" dirty="0"/>
              <a:t> </a:t>
            </a:r>
            <a:r>
              <a:rPr lang="de-DE" dirty="0" err="1"/>
              <a:t>solutions</a:t>
            </a:r>
            <a:r>
              <a:rPr lang="de-DE" dirty="0"/>
              <a:t> – Software =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infrastructure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33CD658-FA61-403D-9A55-5BFC39604008}"/>
              </a:ext>
            </a:extLst>
          </p:cNvPr>
          <p:cNvSpPr txBox="1"/>
          <p:nvPr/>
        </p:nvSpPr>
        <p:spPr>
          <a:xfrm>
            <a:off x="3095836" y="1275606"/>
            <a:ext cx="612218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DMA </a:t>
            </a:r>
            <a:r>
              <a:rPr lang="de-DE" dirty="0" err="1"/>
              <a:t>sustains</a:t>
            </a:r>
            <a:r>
              <a:rPr lang="de-DE" dirty="0"/>
              <a:t> ESCAPE Open-source </a:t>
            </a:r>
            <a:r>
              <a:rPr lang="de-DE" dirty="0" err="1"/>
              <a:t>scientific</a:t>
            </a:r>
            <a:r>
              <a:rPr lang="de-DE" dirty="0"/>
              <a:t> </a:t>
            </a:r>
            <a:r>
              <a:rPr lang="de-DE" dirty="0" err="1"/>
              <a:t>software</a:t>
            </a:r>
            <a:endParaRPr lang="de-DE" dirty="0"/>
          </a:p>
          <a:p>
            <a:r>
              <a:rPr lang="de-DE" dirty="0"/>
              <a:t>and </a:t>
            </a:r>
            <a:r>
              <a:rPr lang="de-DE" dirty="0" err="1"/>
              <a:t>service</a:t>
            </a:r>
            <a:r>
              <a:rPr lang="de-DE" dirty="0"/>
              <a:t> </a:t>
            </a:r>
            <a:r>
              <a:rPr lang="de-DE" dirty="0" err="1"/>
              <a:t>repository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This </a:t>
            </a:r>
            <a:r>
              <a:rPr lang="de-DE" dirty="0" err="1"/>
              <a:t>provides</a:t>
            </a:r>
            <a:r>
              <a:rPr lang="de-DE" dirty="0"/>
              <a:t> not just the </a:t>
            </a:r>
            <a:r>
              <a:rPr lang="de-DE" dirty="0" err="1"/>
              <a:t>software</a:t>
            </a:r>
            <a:r>
              <a:rPr lang="de-DE" dirty="0"/>
              <a:t> but </a:t>
            </a:r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metadata</a:t>
            </a:r>
            <a:endParaRPr lang="de-DE" dirty="0"/>
          </a:p>
          <a:p>
            <a:r>
              <a:rPr lang="de-DE" dirty="0"/>
              <a:t>for </a:t>
            </a:r>
            <a:r>
              <a:rPr lang="de-DE" dirty="0" err="1"/>
              <a:t>sustainable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 and </a:t>
            </a:r>
            <a:r>
              <a:rPr lang="de-DE" dirty="0" err="1"/>
              <a:t>use</a:t>
            </a:r>
            <a:r>
              <a:rPr lang="de-DE" dirty="0"/>
              <a:t> of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software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C8FF885-A2A0-4A14-815C-CE69E45D6ADD}"/>
              </a:ext>
            </a:extLst>
          </p:cNvPr>
          <p:cNvSpPr txBox="1"/>
          <p:nvPr/>
        </p:nvSpPr>
        <p:spPr>
          <a:xfrm>
            <a:off x="3095835" y="3235026"/>
            <a:ext cx="53912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DMA </a:t>
            </a:r>
            <a:r>
              <a:rPr lang="de-DE" dirty="0" err="1"/>
              <a:t>teams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Helmholtz Research Software</a:t>
            </a:r>
          </a:p>
          <a:p>
            <a:r>
              <a:rPr lang="de-DE" dirty="0"/>
              <a:t>Directory, </a:t>
            </a:r>
            <a:r>
              <a:rPr lang="de-DE" dirty="0" err="1"/>
              <a:t>connecting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the ESCAPE OSSR,</a:t>
            </a:r>
          </a:p>
          <a:p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combines</a:t>
            </a:r>
            <a:r>
              <a:rPr lang="de-DE" dirty="0"/>
              <a:t> the </a:t>
            </a:r>
            <a:r>
              <a:rPr lang="de-DE" dirty="0" err="1"/>
              <a:t>curation</a:t>
            </a:r>
            <a:r>
              <a:rPr lang="de-DE" dirty="0"/>
              <a:t> </a:t>
            </a:r>
            <a:r>
              <a:rPr lang="de-DE" dirty="0" err="1"/>
              <a:t>capabilities</a:t>
            </a:r>
            <a:r>
              <a:rPr lang="de-DE" dirty="0"/>
              <a:t> of</a:t>
            </a:r>
          </a:p>
          <a:p>
            <a:r>
              <a:rPr lang="de-DE" dirty="0"/>
              <a:t>ESCAPE OSSR </a:t>
            </a:r>
            <a:r>
              <a:rPr lang="de-DE" dirty="0" err="1"/>
              <a:t>with</a:t>
            </a:r>
            <a:r>
              <a:rPr lang="de-DE" dirty="0"/>
              <a:t> the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active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 of</a:t>
            </a:r>
          </a:p>
          <a:p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software</a:t>
            </a:r>
            <a:r>
              <a:rPr lang="de-DE" dirty="0"/>
              <a:t> </a:t>
            </a:r>
            <a:r>
              <a:rPr lang="de-DE" dirty="0" err="1"/>
              <a:t>solutions</a:t>
            </a:r>
            <a:endParaRPr lang="de-DE" dirty="0"/>
          </a:p>
        </p:txBody>
      </p:sp>
      <p:pic>
        <p:nvPicPr>
          <p:cNvPr id="10242" name="Picture 2" descr="ESCAPE OSSR">
            <a:extLst>
              <a:ext uri="{FF2B5EF4-FFF2-40B4-BE49-F238E27FC236}">
                <a16:creationId xmlns:a16="http://schemas.microsoft.com/office/drawing/2014/main" id="{F76C3127-CE5E-49BB-8476-0982EFD31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68" y="1275606"/>
            <a:ext cx="2758571" cy="56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53B6270-1ACE-4E26-88C2-D62347DD25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38" t="8383" r="12376" b="50000"/>
          <a:stretch/>
        </p:blipFill>
        <p:spPr>
          <a:xfrm>
            <a:off x="363106" y="3235026"/>
            <a:ext cx="2671622" cy="840425"/>
          </a:xfrm>
          <a:prstGeom prst="rect">
            <a:avLst/>
          </a:prstGeom>
        </p:spPr>
      </p:pic>
      <p:pic>
        <p:nvPicPr>
          <p:cNvPr id="12" name="Picture 6" descr="Confluence Mobile - DESY Confluence">
            <a:extLst>
              <a:ext uri="{FF2B5EF4-FFF2-40B4-BE49-F238E27FC236}">
                <a16:creationId xmlns:a16="http://schemas.microsoft.com/office/drawing/2014/main" id="{1A3CFB04-AFDA-47BA-8F33-7FE3840BF7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18389" b="32574"/>
          <a:stretch/>
        </p:blipFill>
        <p:spPr bwMode="auto">
          <a:xfrm>
            <a:off x="8257680" y="13204"/>
            <a:ext cx="860709" cy="33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524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 Field Matter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58775" y="691200"/>
            <a:ext cx="8424000" cy="266400"/>
          </a:xfrm>
        </p:spPr>
        <p:txBody>
          <a:bodyPr/>
          <a:lstStyle/>
          <a:p>
            <a:r>
              <a:rPr lang="de-DE" dirty="0" err="1"/>
              <a:t>Engaging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user</a:t>
            </a:r>
            <a:r>
              <a:rPr lang="de-DE" dirty="0"/>
              <a:t> </a:t>
            </a:r>
            <a:r>
              <a:rPr lang="de-DE" dirty="0" err="1"/>
              <a:t>communities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33CD658-FA61-403D-9A55-5BFC39604008}"/>
              </a:ext>
            </a:extLst>
          </p:cNvPr>
          <p:cNvSpPr txBox="1"/>
          <p:nvPr/>
        </p:nvSpPr>
        <p:spPr>
          <a:xfrm>
            <a:off x="3095836" y="1275606"/>
            <a:ext cx="49071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Joint </a:t>
            </a:r>
            <a:r>
              <a:rPr lang="de-DE" dirty="0" err="1"/>
              <a:t>ErUM</a:t>
            </a:r>
            <a:r>
              <a:rPr lang="de-DE" dirty="0"/>
              <a:t>-Data / NFDI / DMA </a:t>
            </a:r>
            <a:r>
              <a:rPr lang="de-DE" dirty="0" err="1"/>
              <a:t>workshop</a:t>
            </a:r>
            <a:r>
              <a:rPr lang="de-DE" dirty="0"/>
              <a:t> on</a:t>
            </a:r>
          </a:p>
          <a:p>
            <a:r>
              <a:rPr lang="de-DE" dirty="0" err="1"/>
              <a:t>Synergies</a:t>
            </a:r>
            <a:r>
              <a:rPr lang="de-DE" dirty="0"/>
              <a:t> in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management</a:t>
            </a:r>
            <a:endParaRPr lang="de-DE" dirty="0"/>
          </a:p>
          <a:p>
            <a:endParaRPr lang="de-DE" dirty="0"/>
          </a:p>
          <a:p>
            <a:r>
              <a:rPr lang="de-DE" dirty="0"/>
              <a:t>@MPI for </a:t>
            </a:r>
            <a:r>
              <a:rPr lang="de-DE" dirty="0" err="1"/>
              <a:t>Astrophysics</a:t>
            </a:r>
            <a:r>
              <a:rPr lang="de-DE" dirty="0"/>
              <a:t>, March 13th-14th 2023</a:t>
            </a:r>
          </a:p>
          <a:p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C8FF885-A2A0-4A14-815C-CE69E45D6ADD}"/>
              </a:ext>
            </a:extLst>
          </p:cNvPr>
          <p:cNvSpPr txBox="1"/>
          <p:nvPr/>
        </p:nvSpPr>
        <p:spPr>
          <a:xfrm>
            <a:off x="3095835" y="3235026"/>
            <a:ext cx="60773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DMA Synergy Workshop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strengthen synergies among facilities and communities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blueprint for a data lifecycle management prototype</a:t>
            </a:r>
            <a:endParaRPr lang="de-DE" dirty="0"/>
          </a:p>
          <a:p>
            <a:endParaRPr lang="de-DE" dirty="0"/>
          </a:p>
          <a:p>
            <a:r>
              <a:rPr lang="de-DE" dirty="0"/>
              <a:t>@DESY, Nov. 8th-10th 2023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E6C2127-2CC3-4996-8B4C-120334ABF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1291088"/>
            <a:ext cx="2449636" cy="1371796"/>
          </a:xfrm>
          <a:prstGeom prst="rect">
            <a:avLst/>
          </a:prstGeom>
        </p:spPr>
      </p:pic>
      <p:pic>
        <p:nvPicPr>
          <p:cNvPr id="2050" name="Picture 2" descr="Insight starts here - Deutsches Elektronen-Synchrotron DESY">
            <a:extLst>
              <a:ext uri="{FF2B5EF4-FFF2-40B4-BE49-F238E27FC236}">
                <a16:creationId xmlns:a16="http://schemas.microsoft.com/office/drawing/2014/main" id="{F61909D1-84CE-43A0-B25D-09019FE3C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3235026"/>
            <a:ext cx="2459089" cy="128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onfluence Mobile - DESY Confluence">
            <a:extLst>
              <a:ext uri="{FF2B5EF4-FFF2-40B4-BE49-F238E27FC236}">
                <a16:creationId xmlns:a16="http://schemas.microsoft.com/office/drawing/2014/main" id="{FBCA9682-D531-4274-BF6B-56A12C606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18389" b="32574"/>
          <a:stretch/>
        </p:blipFill>
        <p:spPr bwMode="auto">
          <a:xfrm>
            <a:off x="8257680" y="13204"/>
            <a:ext cx="860709" cy="33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639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 Field Matter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58775" y="691200"/>
            <a:ext cx="8424000" cy="266400"/>
          </a:xfrm>
        </p:spPr>
        <p:txBody>
          <a:bodyPr/>
          <a:lstStyle/>
          <a:p>
            <a:r>
              <a:rPr lang="de-DE" dirty="0" err="1"/>
              <a:t>Creating</a:t>
            </a:r>
            <a:r>
              <a:rPr lang="de-DE" dirty="0"/>
              <a:t> </a:t>
            </a:r>
            <a:r>
              <a:rPr lang="de-DE" dirty="0" err="1"/>
              <a:t>synergies</a:t>
            </a:r>
            <a:endParaRPr lang="de-DE" dirty="0"/>
          </a:p>
        </p:txBody>
      </p:sp>
      <p:pic>
        <p:nvPicPr>
          <p:cNvPr id="12" name="Picture 6" descr="Confluence Mobile - DESY Confluence">
            <a:extLst>
              <a:ext uri="{FF2B5EF4-FFF2-40B4-BE49-F238E27FC236}">
                <a16:creationId xmlns:a16="http://schemas.microsoft.com/office/drawing/2014/main" id="{C08B1477-432C-4973-89CC-3E27C874B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18389" b="32574"/>
          <a:stretch/>
        </p:blipFill>
        <p:spPr bwMode="auto">
          <a:xfrm>
            <a:off x="8257680" y="13204"/>
            <a:ext cx="860709" cy="33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Confluence Mobile - DESY Confluence">
            <a:extLst>
              <a:ext uri="{FF2B5EF4-FFF2-40B4-BE49-F238E27FC236}">
                <a16:creationId xmlns:a16="http://schemas.microsoft.com/office/drawing/2014/main" id="{7929A006-A7B4-40DD-BE03-FD723306A8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18389" b="32574"/>
          <a:stretch/>
        </p:blipFill>
        <p:spPr bwMode="auto">
          <a:xfrm>
            <a:off x="3347864" y="2427734"/>
            <a:ext cx="2088232" cy="82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93">
            <a:extLst>
              <a:ext uri="{FF2B5EF4-FFF2-40B4-BE49-F238E27FC236}">
                <a16:creationId xmlns:a16="http://schemas.microsoft.com/office/drawing/2014/main" id="{D3729B22-F59D-48AB-B582-B837EF9B1F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53" t="47250" r="44483" b="41200"/>
          <a:stretch/>
        </p:blipFill>
        <p:spPr>
          <a:xfrm>
            <a:off x="360000" y="1311610"/>
            <a:ext cx="2526704" cy="472188"/>
          </a:xfrm>
          <a:prstGeom prst="rect">
            <a:avLst/>
          </a:prstGeom>
        </p:spPr>
      </p:pic>
      <p:pic>
        <p:nvPicPr>
          <p:cNvPr id="36" name="Picture 6" descr="Downloads | nfdi">
            <a:extLst>
              <a:ext uri="{FF2B5EF4-FFF2-40B4-BE49-F238E27FC236}">
                <a16:creationId xmlns:a16="http://schemas.microsoft.com/office/drawing/2014/main" id="{BF2171AC-9E17-4EED-A73B-FCB78DF0D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80" y="1096498"/>
            <a:ext cx="2532141" cy="90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EOSC | EOSC Portal">
            <a:extLst>
              <a:ext uri="{FF2B5EF4-FFF2-40B4-BE49-F238E27FC236}">
                <a16:creationId xmlns:a16="http://schemas.microsoft.com/office/drawing/2014/main" id="{08B0EA0B-713F-4535-BABC-4DA9760C3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3795886"/>
            <a:ext cx="2697961" cy="101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21">
            <a:extLst>
              <a:ext uri="{FF2B5EF4-FFF2-40B4-BE49-F238E27FC236}">
                <a16:creationId xmlns:a16="http://schemas.microsoft.com/office/drawing/2014/main" id="{3E92B3B7-EB8E-48B0-8480-26CABE358A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194" y="3450639"/>
            <a:ext cx="1417290" cy="1417290"/>
          </a:xfrm>
          <a:prstGeom prst="rect">
            <a:avLst/>
          </a:prstGeom>
        </p:spPr>
      </p:pic>
      <p:sp>
        <p:nvSpPr>
          <p:cNvPr id="4" name="Pfeil: nach oben und unten 3">
            <a:extLst>
              <a:ext uri="{FF2B5EF4-FFF2-40B4-BE49-F238E27FC236}">
                <a16:creationId xmlns:a16="http://schemas.microsoft.com/office/drawing/2014/main" id="{45264FDE-3BD7-4848-B6A9-E540ECDE6F2F}"/>
              </a:ext>
            </a:extLst>
          </p:cNvPr>
          <p:cNvSpPr/>
          <p:nvPr/>
        </p:nvSpPr>
        <p:spPr>
          <a:xfrm rot="2700000">
            <a:off x="5664560" y="1760078"/>
            <a:ext cx="484632" cy="121615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Pfeil: nach oben und unten 39">
            <a:extLst>
              <a:ext uri="{FF2B5EF4-FFF2-40B4-BE49-F238E27FC236}">
                <a16:creationId xmlns:a16="http://schemas.microsoft.com/office/drawing/2014/main" id="{5EFCD47C-83FB-4BD9-B697-DC60B8061AD2}"/>
              </a:ext>
            </a:extLst>
          </p:cNvPr>
          <p:cNvSpPr/>
          <p:nvPr/>
        </p:nvSpPr>
        <p:spPr>
          <a:xfrm rot="18900000" flipV="1">
            <a:off x="5665116" y="2685433"/>
            <a:ext cx="484632" cy="121615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Pfeil: nach oben und unten 40">
            <a:extLst>
              <a:ext uri="{FF2B5EF4-FFF2-40B4-BE49-F238E27FC236}">
                <a16:creationId xmlns:a16="http://schemas.microsoft.com/office/drawing/2014/main" id="{1A8A470F-FB95-42B1-AC8D-71ECAC852070}"/>
              </a:ext>
            </a:extLst>
          </p:cNvPr>
          <p:cNvSpPr/>
          <p:nvPr/>
        </p:nvSpPr>
        <p:spPr>
          <a:xfrm rot="18900000" flipH="1">
            <a:off x="2590741" y="1777039"/>
            <a:ext cx="484632" cy="121615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Pfeil: nach oben und unten 41">
            <a:extLst>
              <a:ext uri="{FF2B5EF4-FFF2-40B4-BE49-F238E27FC236}">
                <a16:creationId xmlns:a16="http://schemas.microsoft.com/office/drawing/2014/main" id="{9D420237-523D-48CD-AC94-25153226AA23}"/>
              </a:ext>
            </a:extLst>
          </p:cNvPr>
          <p:cNvSpPr/>
          <p:nvPr/>
        </p:nvSpPr>
        <p:spPr>
          <a:xfrm rot="2700000" flipH="1" flipV="1">
            <a:off x="2591297" y="2702394"/>
            <a:ext cx="484632" cy="121615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D4A4D00-46AB-4E73-9663-FB0CE17B58BD}"/>
              </a:ext>
            </a:extLst>
          </p:cNvPr>
          <p:cNvSpPr txBox="1"/>
          <p:nvPr/>
        </p:nvSpPr>
        <p:spPr>
          <a:xfrm>
            <a:off x="251520" y="1887674"/>
            <a:ext cx="2172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2"/>
                </a:solidFill>
              </a:rPr>
              <a:t>Matter </a:t>
            </a:r>
            <a:r>
              <a:rPr lang="de-DE" dirty="0" err="1">
                <a:solidFill>
                  <a:schemeClr val="tx2"/>
                </a:solidFill>
              </a:rPr>
              <a:t>data-centric</a:t>
            </a:r>
            <a:endParaRPr lang="de-DE" dirty="0">
              <a:solidFill>
                <a:schemeClr val="tx2"/>
              </a:solidFill>
            </a:endParaRPr>
          </a:p>
          <a:p>
            <a:r>
              <a:rPr lang="de-DE" dirty="0" err="1">
                <a:solidFill>
                  <a:schemeClr val="tx2"/>
                </a:solidFill>
              </a:rPr>
              <a:t>science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challenges</a:t>
            </a: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453FE9DC-8F29-4927-BA34-766E85C22870}"/>
              </a:ext>
            </a:extLst>
          </p:cNvPr>
          <p:cNvSpPr txBox="1"/>
          <p:nvPr/>
        </p:nvSpPr>
        <p:spPr>
          <a:xfrm>
            <a:off x="6422100" y="1887674"/>
            <a:ext cx="23776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 err="1">
                <a:solidFill>
                  <a:schemeClr val="tx2"/>
                </a:solidFill>
              </a:rPr>
              <a:t>Sustainable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data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life</a:t>
            </a:r>
            <a:endParaRPr lang="de-DE" dirty="0">
              <a:solidFill>
                <a:schemeClr val="tx2"/>
              </a:solidFill>
            </a:endParaRPr>
          </a:p>
          <a:p>
            <a:pPr algn="r"/>
            <a:r>
              <a:rPr lang="de-DE" dirty="0" err="1">
                <a:solidFill>
                  <a:schemeClr val="tx2"/>
                </a:solidFill>
              </a:rPr>
              <a:t>cycle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from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facilities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to</a:t>
            </a:r>
            <a:endParaRPr lang="de-DE" dirty="0">
              <a:solidFill>
                <a:schemeClr val="tx2"/>
              </a:solidFill>
            </a:endParaRPr>
          </a:p>
          <a:p>
            <a:pPr algn="r"/>
            <a:r>
              <a:rPr lang="de-DE" dirty="0" err="1">
                <a:solidFill>
                  <a:schemeClr val="tx2"/>
                </a:solidFill>
              </a:rPr>
              <a:t>user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communities</a:t>
            </a: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0A15E1F7-DDDE-4B17-A4DC-23A13C550C71}"/>
              </a:ext>
            </a:extLst>
          </p:cNvPr>
          <p:cNvSpPr txBox="1"/>
          <p:nvPr/>
        </p:nvSpPr>
        <p:spPr>
          <a:xfrm>
            <a:off x="246071" y="3151616"/>
            <a:ext cx="196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tx2"/>
                </a:solidFill>
              </a:rPr>
              <a:t>Coordination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with</a:t>
            </a:r>
            <a:endParaRPr lang="de-DE" dirty="0">
              <a:solidFill>
                <a:schemeClr val="tx2"/>
              </a:solidFill>
            </a:endParaRPr>
          </a:p>
          <a:p>
            <a:r>
              <a:rPr lang="de-DE" dirty="0">
                <a:solidFill>
                  <a:schemeClr val="tx2"/>
                </a:solidFill>
              </a:rPr>
              <a:t>European RIs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C47E993F-8B12-4109-9A0C-B4E5CA3D14BD}"/>
              </a:ext>
            </a:extLst>
          </p:cNvPr>
          <p:cNvSpPr txBox="1"/>
          <p:nvPr/>
        </p:nvSpPr>
        <p:spPr>
          <a:xfrm>
            <a:off x="6422100" y="3151616"/>
            <a:ext cx="2377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 err="1">
                <a:solidFill>
                  <a:schemeClr val="tx2"/>
                </a:solidFill>
              </a:rPr>
              <a:t>Developing</a:t>
            </a:r>
            <a:r>
              <a:rPr lang="de-DE" dirty="0">
                <a:solidFill>
                  <a:schemeClr val="tx2"/>
                </a:solidFill>
              </a:rPr>
              <a:t> &amp; </a:t>
            </a:r>
            <a:r>
              <a:rPr lang="de-DE" dirty="0" err="1">
                <a:solidFill>
                  <a:schemeClr val="tx2"/>
                </a:solidFill>
              </a:rPr>
              <a:t>sharing</a:t>
            </a:r>
            <a:endParaRPr lang="de-DE" dirty="0">
              <a:solidFill>
                <a:schemeClr val="tx2"/>
              </a:solidFill>
            </a:endParaRPr>
          </a:p>
          <a:p>
            <a:pPr algn="r"/>
            <a:r>
              <a:rPr lang="de-DE" dirty="0" err="1">
                <a:solidFill>
                  <a:schemeClr val="tx2"/>
                </a:solidFill>
              </a:rPr>
              <a:t>solutions</a:t>
            </a:r>
            <a:endParaRPr lang="de-D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910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 Field Matter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58775" y="691200"/>
            <a:ext cx="8424000" cy="266400"/>
          </a:xfrm>
        </p:spPr>
        <p:txBody>
          <a:bodyPr/>
          <a:lstStyle/>
          <a:p>
            <a:r>
              <a:rPr lang="de-DE" dirty="0" err="1"/>
              <a:t>Creating</a:t>
            </a:r>
            <a:r>
              <a:rPr lang="de-DE" dirty="0"/>
              <a:t> </a:t>
            </a:r>
            <a:r>
              <a:rPr lang="de-DE" dirty="0" err="1"/>
              <a:t>synergies</a:t>
            </a:r>
            <a:endParaRPr lang="de-DE" dirty="0"/>
          </a:p>
        </p:txBody>
      </p:sp>
      <p:pic>
        <p:nvPicPr>
          <p:cNvPr id="12" name="Picture 6" descr="Confluence Mobile - DESY Confluence">
            <a:extLst>
              <a:ext uri="{FF2B5EF4-FFF2-40B4-BE49-F238E27FC236}">
                <a16:creationId xmlns:a16="http://schemas.microsoft.com/office/drawing/2014/main" id="{C08B1477-432C-4973-89CC-3E27C874B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18389" b="32574"/>
          <a:stretch/>
        </p:blipFill>
        <p:spPr bwMode="auto">
          <a:xfrm>
            <a:off x="8257680" y="13204"/>
            <a:ext cx="860709" cy="33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onsortia DAPHNE4NFDI | nfdi">
            <a:extLst>
              <a:ext uri="{FF2B5EF4-FFF2-40B4-BE49-F238E27FC236}">
                <a16:creationId xmlns:a16="http://schemas.microsoft.com/office/drawing/2014/main" id="{A7E985B2-0E8F-46A4-9F04-3239A8258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270" y="1724495"/>
            <a:ext cx="1675761" cy="9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PUNCH4NFDI · DESY-Konferenzverwaltung (Indico)">
            <a:extLst>
              <a:ext uri="{FF2B5EF4-FFF2-40B4-BE49-F238E27FC236}">
                <a16:creationId xmlns:a16="http://schemas.microsoft.com/office/drawing/2014/main" id="{821835F1-5230-4B6B-A9F1-AA40F56F6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068" y="1635646"/>
            <a:ext cx="1156605" cy="111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Downloads | nfdi">
            <a:extLst>
              <a:ext uri="{FF2B5EF4-FFF2-40B4-BE49-F238E27FC236}">
                <a16:creationId xmlns:a16="http://schemas.microsoft.com/office/drawing/2014/main" id="{DF05C5B6-AB80-4DC9-9044-843E2D712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836550"/>
            <a:ext cx="2532141" cy="90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EOSC | EOSC Portal">
            <a:extLst>
              <a:ext uri="{FF2B5EF4-FFF2-40B4-BE49-F238E27FC236}">
                <a16:creationId xmlns:a16="http://schemas.microsoft.com/office/drawing/2014/main" id="{ECEAFDEA-D03E-4F2E-9BF6-F7C7B843C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2731950"/>
            <a:ext cx="2697961" cy="101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7">
            <a:extLst>
              <a:ext uri="{FF2B5EF4-FFF2-40B4-BE49-F238E27FC236}">
                <a16:creationId xmlns:a16="http://schemas.microsoft.com/office/drawing/2014/main" id="{891C4483-EB24-4DA6-9D73-7B159307E7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527" y="2660043"/>
            <a:ext cx="1161082" cy="1161078"/>
          </a:xfrm>
          <a:prstGeom prst="rect">
            <a:avLst/>
          </a:prstGeom>
        </p:spPr>
      </p:pic>
      <p:pic>
        <p:nvPicPr>
          <p:cNvPr id="18" name="Picture 128">
            <a:extLst>
              <a:ext uri="{FF2B5EF4-FFF2-40B4-BE49-F238E27FC236}">
                <a16:creationId xmlns:a16="http://schemas.microsoft.com/office/drawing/2014/main" id="{E7069729-A33C-44F3-95E7-65AFF46C6B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124" y="2922463"/>
            <a:ext cx="1565054" cy="640538"/>
          </a:xfrm>
          <a:prstGeom prst="rect">
            <a:avLst/>
          </a:prstGeom>
        </p:spPr>
      </p:pic>
      <p:pic>
        <p:nvPicPr>
          <p:cNvPr id="19" name="Picture 129">
            <a:extLst>
              <a:ext uri="{FF2B5EF4-FFF2-40B4-BE49-F238E27FC236}">
                <a16:creationId xmlns:a16="http://schemas.microsoft.com/office/drawing/2014/main" id="{68682D95-94AC-46B3-A083-8356E13B8D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661" y="2535746"/>
            <a:ext cx="2287392" cy="1409672"/>
          </a:xfrm>
          <a:prstGeom prst="rect">
            <a:avLst/>
          </a:prstGeom>
        </p:spPr>
      </p:pic>
      <p:pic>
        <p:nvPicPr>
          <p:cNvPr id="20" name="Picture 87">
            <a:extLst>
              <a:ext uri="{FF2B5EF4-FFF2-40B4-BE49-F238E27FC236}">
                <a16:creationId xmlns:a16="http://schemas.microsoft.com/office/drawing/2014/main" id="{F0246DE7-5F7A-4560-9EEF-93EA5863A0D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44067" b="-11813"/>
          <a:stretch/>
        </p:blipFill>
        <p:spPr>
          <a:xfrm>
            <a:off x="2966840" y="1289912"/>
            <a:ext cx="1720250" cy="219281"/>
          </a:xfrm>
          <a:prstGeom prst="rect">
            <a:avLst/>
          </a:prstGeom>
        </p:spPr>
      </p:pic>
      <p:pic>
        <p:nvPicPr>
          <p:cNvPr id="21" name="Picture 88">
            <a:extLst>
              <a:ext uri="{FF2B5EF4-FFF2-40B4-BE49-F238E27FC236}">
                <a16:creationId xmlns:a16="http://schemas.microsoft.com/office/drawing/2014/main" id="{5D6956D1-FB32-4FE3-B75D-7B1B82A90EA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" t="-1802" r="31246" b="2448"/>
          <a:stretch/>
        </p:blipFill>
        <p:spPr>
          <a:xfrm>
            <a:off x="4767226" y="1231836"/>
            <a:ext cx="1016721" cy="335433"/>
          </a:xfrm>
          <a:prstGeom prst="rect">
            <a:avLst/>
          </a:prstGeom>
        </p:spPr>
      </p:pic>
      <p:pic>
        <p:nvPicPr>
          <p:cNvPr id="22" name="Picture 89">
            <a:extLst>
              <a:ext uri="{FF2B5EF4-FFF2-40B4-BE49-F238E27FC236}">
                <a16:creationId xmlns:a16="http://schemas.microsoft.com/office/drawing/2014/main" id="{13FAE942-96EC-4FD7-8836-B0D83A527A6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" r="74435" b="-356"/>
          <a:stretch/>
        </p:blipFill>
        <p:spPr>
          <a:xfrm>
            <a:off x="8388424" y="1278554"/>
            <a:ext cx="682848" cy="250189"/>
          </a:xfrm>
          <a:prstGeom prst="rect">
            <a:avLst/>
          </a:prstGeom>
        </p:spPr>
      </p:pic>
      <p:pic>
        <p:nvPicPr>
          <p:cNvPr id="23" name="Grafik 9">
            <a:extLst>
              <a:ext uri="{FF2B5EF4-FFF2-40B4-BE49-F238E27FC236}">
                <a16:creationId xmlns:a16="http://schemas.microsoft.com/office/drawing/2014/main" id="{FB9A2060-35FC-46EA-B0F2-6E007EE84E1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05"/>
          <a:stretch/>
        </p:blipFill>
        <p:spPr>
          <a:xfrm>
            <a:off x="5864083" y="1285003"/>
            <a:ext cx="929249" cy="229098"/>
          </a:xfrm>
          <a:prstGeom prst="rect">
            <a:avLst/>
          </a:prstGeom>
        </p:spPr>
      </p:pic>
      <p:pic>
        <p:nvPicPr>
          <p:cNvPr id="24" name="Picture 93">
            <a:extLst>
              <a:ext uri="{FF2B5EF4-FFF2-40B4-BE49-F238E27FC236}">
                <a16:creationId xmlns:a16="http://schemas.microsoft.com/office/drawing/2014/main" id="{18A38D2C-ACB9-47F2-A94A-435F2269035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0753" t="47250" r="44483" b="41200"/>
          <a:stretch/>
        </p:blipFill>
        <p:spPr>
          <a:xfrm>
            <a:off x="360000" y="1163458"/>
            <a:ext cx="2526704" cy="472188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8196DCFA-8B27-440A-9792-1AF0645CD61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73468" y="1252008"/>
            <a:ext cx="1434819" cy="293382"/>
          </a:xfrm>
          <a:prstGeom prst="rect">
            <a:avLst/>
          </a:prstGeom>
        </p:spPr>
      </p:pic>
      <p:pic>
        <p:nvPicPr>
          <p:cNvPr id="26" name="Picture 121">
            <a:extLst>
              <a:ext uri="{FF2B5EF4-FFF2-40B4-BE49-F238E27FC236}">
                <a16:creationId xmlns:a16="http://schemas.microsoft.com/office/drawing/2014/main" id="{4DE447C6-7292-497B-8E7E-83C29FBD346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795886"/>
            <a:ext cx="1021520" cy="1021520"/>
          </a:xfrm>
          <a:prstGeom prst="rect">
            <a:avLst/>
          </a:prstGeom>
        </p:spPr>
      </p:pic>
      <p:pic>
        <p:nvPicPr>
          <p:cNvPr id="27" name="Picture 133">
            <a:extLst>
              <a:ext uri="{FF2B5EF4-FFF2-40B4-BE49-F238E27FC236}">
                <a16:creationId xmlns:a16="http://schemas.microsoft.com/office/drawing/2014/main" id="{18032DC9-8382-4536-9BDA-D50FE41913A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28" y="3931057"/>
            <a:ext cx="923695" cy="751177"/>
          </a:xfrm>
          <a:prstGeom prst="rect">
            <a:avLst/>
          </a:prstGeom>
        </p:spPr>
      </p:pic>
      <p:pic>
        <p:nvPicPr>
          <p:cNvPr id="28" name="Picture 135">
            <a:extLst>
              <a:ext uri="{FF2B5EF4-FFF2-40B4-BE49-F238E27FC236}">
                <a16:creationId xmlns:a16="http://schemas.microsoft.com/office/drawing/2014/main" id="{8751258D-76D8-4BD6-BA4F-CE249E2AA2E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601" y="4016801"/>
            <a:ext cx="1688216" cy="622096"/>
          </a:xfrm>
          <a:prstGeom prst="rect">
            <a:avLst/>
          </a:prstGeom>
        </p:spPr>
      </p:pic>
      <p:pic>
        <p:nvPicPr>
          <p:cNvPr id="29" name="Picture 136">
            <a:extLst>
              <a:ext uri="{FF2B5EF4-FFF2-40B4-BE49-F238E27FC236}">
                <a16:creationId xmlns:a16="http://schemas.microsoft.com/office/drawing/2014/main" id="{58B818E8-836D-41CC-9E2F-C7738A02A13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031" y="4149262"/>
            <a:ext cx="1072662" cy="368118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B8FC9EA3-5C10-4AFB-A2DA-AEB2D59B6D8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193725" y="4050333"/>
            <a:ext cx="1850108" cy="555032"/>
          </a:xfrm>
          <a:prstGeom prst="rect">
            <a:avLst/>
          </a:prstGeom>
        </p:spPr>
      </p:pic>
      <p:pic>
        <p:nvPicPr>
          <p:cNvPr id="31" name="Picture 14" descr="RDA">
            <a:extLst>
              <a:ext uri="{FF2B5EF4-FFF2-40B4-BE49-F238E27FC236}">
                <a16:creationId xmlns:a16="http://schemas.microsoft.com/office/drawing/2014/main" id="{8850F3D4-C04F-40D5-AAB5-5D81FFD11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072" y="4067872"/>
            <a:ext cx="958324" cy="54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HSF Logo">
            <a:extLst>
              <a:ext uri="{FF2B5EF4-FFF2-40B4-BE49-F238E27FC236}">
                <a16:creationId xmlns:a16="http://schemas.microsoft.com/office/drawing/2014/main" id="{A2E3B904-F6BC-43AE-A6F0-356F9A2FE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920" y="4003488"/>
            <a:ext cx="803580" cy="61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833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 Field Matter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58775" y="691200"/>
            <a:ext cx="8424000" cy="266400"/>
          </a:xfrm>
        </p:spPr>
        <p:txBody>
          <a:bodyPr/>
          <a:lstStyle/>
          <a:p>
            <a:r>
              <a:rPr lang="de-DE" dirty="0" err="1"/>
              <a:t>Fostering</a:t>
            </a:r>
            <a:r>
              <a:rPr lang="de-DE" dirty="0"/>
              <a:t> Talents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992ED33-4046-4FCB-8224-5A88FE8D33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3291830"/>
            <a:ext cx="2449636" cy="163207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825BF9A-6CC4-4729-AAD9-4E9685D32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195189"/>
            <a:ext cx="2447804" cy="203983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33CD658-FA61-403D-9A55-5BFC39604008}"/>
              </a:ext>
            </a:extLst>
          </p:cNvPr>
          <p:cNvSpPr txBox="1"/>
          <p:nvPr/>
        </p:nvSpPr>
        <p:spPr>
          <a:xfrm>
            <a:off x="3095836" y="1275606"/>
            <a:ext cx="48484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Annika Eichler Professor at TUHH </a:t>
            </a:r>
            <a:r>
              <a:rPr lang="de-DE" dirty="0" err="1"/>
              <a:t>since</a:t>
            </a:r>
            <a:r>
              <a:rPr lang="de-DE" dirty="0"/>
              <a:t> 2022</a:t>
            </a:r>
          </a:p>
          <a:p>
            <a:endParaRPr lang="de-DE" dirty="0"/>
          </a:p>
          <a:p>
            <a:r>
              <a:rPr lang="de-DE" dirty="0"/>
              <a:t>Intelligent </a:t>
            </a:r>
            <a:r>
              <a:rPr lang="de-DE" dirty="0" err="1"/>
              <a:t>control</a:t>
            </a:r>
            <a:r>
              <a:rPr lang="de-DE" dirty="0"/>
              <a:t> of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accelerators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C8FF885-A2A0-4A14-815C-CE69E45D6ADD}"/>
              </a:ext>
            </a:extLst>
          </p:cNvPr>
          <p:cNvSpPr txBox="1"/>
          <p:nvPr/>
        </p:nvSpPr>
        <p:spPr>
          <a:xfrm>
            <a:off x="3095835" y="3235026"/>
            <a:ext cx="56349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Tobias Dornheim </a:t>
            </a:r>
            <a:r>
              <a:rPr lang="de-DE" dirty="0" err="1"/>
              <a:t>received</a:t>
            </a:r>
            <a:r>
              <a:rPr lang="de-DE" dirty="0"/>
              <a:t> ERC </a:t>
            </a:r>
            <a:r>
              <a:rPr lang="de-DE" dirty="0" err="1"/>
              <a:t>starting</a:t>
            </a:r>
            <a:r>
              <a:rPr lang="de-DE" dirty="0"/>
              <a:t> </a:t>
            </a:r>
            <a:r>
              <a:rPr lang="de-DE" dirty="0" err="1"/>
              <a:t>grant</a:t>
            </a:r>
            <a:r>
              <a:rPr lang="de-DE" dirty="0"/>
              <a:t> in 2022</a:t>
            </a:r>
          </a:p>
          <a:p>
            <a:endParaRPr lang="de-DE" dirty="0"/>
          </a:p>
          <a:p>
            <a:r>
              <a:rPr lang="de-DE" dirty="0"/>
              <a:t>Warm </a:t>
            </a:r>
            <a:r>
              <a:rPr lang="de-DE" dirty="0" err="1"/>
              <a:t>dense</a:t>
            </a:r>
            <a:r>
              <a:rPr lang="de-DE" dirty="0"/>
              <a:t> matter </a:t>
            </a:r>
            <a:r>
              <a:rPr lang="de-DE" dirty="0" err="1"/>
              <a:t>research</a:t>
            </a:r>
            <a:endParaRPr lang="de-DE" dirty="0"/>
          </a:p>
        </p:txBody>
      </p:sp>
      <p:pic>
        <p:nvPicPr>
          <p:cNvPr id="12" name="Picture 6" descr="Confluence Mobile - DESY Confluence">
            <a:extLst>
              <a:ext uri="{FF2B5EF4-FFF2-40B4-BE49-F238E27FC236}">
                <a16:creationId xmlns:a16="http://schemas.microsoft.com/office/drawing/2014/main" id="{E6C35C0C-97D2-4D66-9256-BA633FD482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18389" b="32574"/>
          <a:stretch/>
        </p:blipFill>
        <p:spPr bwMode="auto">
          <a:xfrm>
            <a:off x="8257680" y="13204"/>
            <a:ext cx="860709" cy="33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Datei:TUHH logo-wortmarke de rgb.png – Wikipedia">
            <a:extLst>
              <a:ext uri="{FF2B5EF4-FFF2-40B4-BE49-F238E27FC236}">
                <a16:creationId xmlns:a16="http://schemas.microsoft.com/office/drawing/2014/main" id="{A1CEB1BF-FD0C-48C3-A84A-E6A32DADA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954967"/>
            <a:ext cx="1533525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European Research Council - Wikipedia">
            <a:extLst>
              <a:ext uri="{FF2B5EF4-FFF2-40B4-BE49-F238E27FC236}">
                <a16:creationId xmlns:a16="http://schemas.microsoft.com/office/drawing/2014/main" id="{F75B0845-1D67-4A21-8D8A-C5A692B0E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696691"/>
            <a:ext cx="1102804" cy="110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5234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 Field Matter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58775" y="691200"/>
            <a:ext cx="8424000" cy="266400"/>
          </a:xfrm>
        </p:spPr>
        <p:txBody>
          <a:bodyPr/>
          <a:lstStyle/>
          <a:p>
            <a:r>
              <a:rPr lang="de-DE" dirty="0"/>
              <a:t>Transferring </a:t>
            </a:r>
            <a:r>
              <a:rPr lang="de-DE" dirty="0" err="1"/>
              <a:t>knowlegde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33CD658-FA61-403D-9A55-5BFC39604008}"/>
              </a:ext>
            </a:extLst>
          </p:cNvPr>
          <p:cNvSpPr txBox="1"/>
          <p:nvPr/>
        </p:nvSpPr>
        <p:spPr>
          <a:xfrm>
            <a:off x="3095836" y="1637239"/>
            <a:ext cx="4519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Jugend hackt Laboratory Görlitz 2nd </a:t>
            </a:r>
            <a:r>
              <a:rPr lang="de-DE" dirty="0" err="1"/>
              <a:t>place</a:t>
            </a:r>
            <a:endParaRPr lang="de-DE" dirty="0"/>
          </a:p>
          <a:p>
            <a:r>
              <a:rPr lang="de-DE" dirty="0"/>
              <a:t>Sächsischer Digitalpreis 2022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C8FF885-A2A0-4A14-815C-CE69E45D6ADD}"/>
              </a:ext>
            </a:extLst>
          </p:cNvPr>
          <p:cNvSpPr txBox="1"/>
          <p:nvPr/>
        </p:nvSpPr>
        <p:spPr>
          <a:xfrm>
            <a:off x="3095836" y="2773361"/>
            <a:ext cx="58015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MALA </a:t>
            </a:r>
            <a:r>
              <a:rPr lang="de-DE" dirty="0" err="1"/>
              <a:t>suite</a:t>
            </a:r>
            <a:r>
              <a:rPr lang="de-DE" dirty="0"/>
              <a:t> for ML-</a:t>
            </a:r>
            <a:r>
              <a:rPr lang="de-DE" dirty="0" err="1"/>
              <a:t>accelerated</a:t>
            </a:r>
            <a:r>
              <a:rPr lang="de-DE" dirty="0"/>
              <a:t> </a:t>
            </a:r>
            <a:r>
              <a:rPr lang="de-DE" dirty="0" err="1"/>
              <a:t>multiscale</a:t>
            </a:r>
            <a:r>
              <a:rPr lang="de-DE" dirty="0"/>
              <a:t> </a:t>
            </a:r>
            <a:r>
              <a:rPr lang="de-DE" dirty="0" err="1"/>
              <a:t>modeling</a:t>
            </a:r>
            <a:r>
              <a:rPr lang="de-DE" dirty="0"/>
              <a:t> of</a:t>
            </a:r>
          </a:p>
          <a:p>
            <a:r>
              <a:rPr lang="de-DE" dirty="0"/>
              <a:t>Matter </a:t>
            </a:r>
            <a:r>
              <a:rPr lang="de-DE" dirty="0" err="1"/>
              <a:t>under</a:t>
            </a:r>
            <a:r>
              <a:rPr lang="de-DE" dirty="0"/>
              <a:t> extreme </a:t>
            </a:r>
            <a:r>
              <a:rPr lang="de-DE" dirty="0" err="1"/>
              <a:t>conditions</a:t>
            </a:r>
            <a:r>
              <a:rPr lang="de-DE" dirty="0"/>
              <a:t> R&amp;D 100 </a:t>
            </a:r>
            <a:r>
              <a:rPr lang="de-DE" dirty="0" err="1"/>
              <a:t>prize</a:t>
            </a:r>
            <a:r>
              <a:rPr lang="de-DE" dirty="0"/>
              <a:t> </a:t>
            </a:r>
            <a:r>
              <a:rPr lang="de-DE" dirty="0" err="1"/>
              <a:t>winner</a:t>
            </a:r>
            <a:endParaRPr lang="de-DE" dirty="0"/>
          </a:p>
          <a:p>
            <a:r>
              <a:rPr lang="de-DE" dirty="0"/>
              <a:t>in 2023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4483EFF-A2C0-4EAC-A3ED-17EA1FBB62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6" y="1291555"/>
            <a:ext cx="2005422" cy="1337700"/>
          </a:xfrm>
          <a:prstGeom prst="rect">
            <a:avLst/>
          </a:prstGeom>
        </p:spPr>
      </p:pic>
      <p:pic>
        <p:nvPicPr>
          <p:cNvPr id="1026" name="Picture 2" descr="MALA - CASUS">
            <a:extLst>
              <a:ext uri="{FF2B5EF4-FFF2-40B4-BE49-F238E27FC236}">
                <a16:creationId xmlns:a16="http://schemas.microsoft.com/office/drawing/2014/main" id="{82ED244E-D63B-4E21-AA3F-7D5ECD1B8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45" y="2978502"/>
            <a:ext cx="1262227" cy="50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ESCAN TENSOR 4D STEM Clinches R&amp;D 100 Award! - TESCAN">
            <a:extLst>
              <a:ext uri="{FF2B5EF4-FFF2-40B4-BE49-F238E27FC236}">
                <a16:creationId xmlns:a16="http://schemas.microsoft.com/office/drawing/2014/main" id="{CF156468-E76B-4EF6-A924-94E4DC0BF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878755"/>
            <a:ext cx="554561" cy="70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onfluence Mobile - DESY Confluence">
            <a:extLst>
              <a:ext uri="{FF2B5EF4-FFF2-40B4-BE49-F238E27FC236}">
                <a16:creationId xmlns:a16="http://schemas.microsoft.com/office/drawing/2014/main" id="{C08B1477-432C-4973-89CC-3E27C874B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18389" b="32574"/>
          <a:stretch/>
        </p:blipFill>
        <p:spPr bwMode="auto">
          <a:xfrm>
            <a:off x="8257680" y="13204"/>
            <a:ext cx="860709" cy="33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D06D149-C9D3-4BDC-A69E-87DED77BF7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751" t="25709" r="52625" b="41600"/>
          <a:stretch/>
        </p:blipFill>
        <p:spPr>
          <a:xfrm>
            <a:off x="360000" y="3882669"/>
            <a:ext cx="2004198" cy="108842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13F3F07F-5D57-4FB8-A11C-3C8BEEABA275}"/>
              </a:ext>
            </a:extLst>
          </p:cNvPr>
          <p:cNvSpPr txBox="1"/>
          <p:nvPr/>
        </p:nvSpPr>
        <p:spPr>
          <a:xfrm>
            <a:off x="3097748" y="4103715"/>
            <a:ext cx="5160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Reconstruct</a:t>
            </a:r>
            <a:r>
              <a:rPr lang="de-DE" dirty="0"/>
              <a:t> </a:t>
            </a:r>
            <a:r>
              <a:rPr lang="de-DE" dirty="0" err="1"/>
              <a:t>mising</a:t>
            </a:r>
            <a:r>
              <a:rPr lang="de-DE" dirty="0"/>
              <a:t> </a:t>
            </a:r>
            <a:r>
              <a:rPr lang="de-DE" dirty="0" err="1"/>
              <a:t>toes</a:t>
            </a:r>
            <a:r>
              <a:rPr lang="de-DE" dirty="0"/>
              <a:t> in </a:t>
            </a:r>
            <a:r>
              <a:rPr lang="de-DE" dirty="0" err="1"/>
              <a:t>dinosaur</a:t>
            </a:r>
            <a:r>
              <a:rPr lang="de-DE" dirty="0"/>
              <a:t> </a:t>
            </a:r>
            <a:r>
              <a:rPr lang="de-DE" dirty="0" err="1"/>
              <a:t>footprints</a:t>
            </a:r>
            <a:r>
              <a:rPr lang="de-DE" dirty="0"/>
              <a:t> </a:t>
            </a:r>
            <a:r>
              <a:rPr lang="de-DE" dirty="0" err="1"/>
              <a:t>by</a:t>
            </a:r>
            <a:endParaRPr lang="de-DE" dirty="0"/>
          </a:p>
          <a:p>
            <a:r>
              <a:rPr lang="de-DE" dirty="0"/>
              <a:t>generative </a:t>
            </a:r>
            <a:r>
              <a:rPr lang="de-DE" dirty="0" err="1"/>
              <a:t>models</a:t>
            </a:r>
            <a:r>
              <a:rPr lang="de-DE" dirty="0"/>
              <a:t> </a:t>
            </a:r>
            <a:r>
              <a:rPr lang="de-DE" dirty="0" err="1"/>
              <a:t>developed</a:t>
            </a:r>
            <a:r>
              <a:rPr lang="de-DE" dirty="0"/>
              <a:t> in </a:t>
            </a:r>
            <a:r>
              <a:rPr lang="de-DE" dirty="0" err="1"/>
              <a:t>photon</a:t>
            </a:r>
            <a:r>
              <a:rPr lang="de-DE" dirty="0"/>
              <a:t> </a:t>
            </a:r>
            <a:r>
              <a:rPr lang="de-DE" dirty="0" err="1"/>
              <a:t>science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35386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 Field Matter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58775" y="691200"/>
            <a:ext cx="8424000" cy="266400"/>
          </a:xfrm>
        </p:spPr>
        <p:txBody>
          <a:bodyPr/>
          <a:lstStyle/>
          <a:p>
            <a:r>
              <a:rPr lang="de-DE" dirty="0"/>
              <a:t>Looking </a:t>
            </a:r>
            <a:r>
              <a:rPr lang="de-DE" dirty="0" err="1"/>
              <a:t>forward</a:t>
            </a:r>
            <a:endParaRPr lang="de-DE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4C4436CB-A6A8-446A-849E-90343B4ECF8A}"/>
              </a:ext>
            </a:extLst>
          </p:cNvPr>
          <p:cNvSpPr txBox="1"/>
          <p:nvPr/>
        </p:nvSpPr>
        <p:spPr>
          <a:xfrm>
            <a:off x="358775" y="1383618"/>
            <a:ext cx="84936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rgbClr val="005AA0"/>
                </a:solidFill>
              </a:rPr>
              <a:t>„</a:t>
            </a:r>
            <a:r>
              <a:rPr lang="de-DE" sz="1400" b="1" dirty="0" err="1">
                <a:solidFill>
                  <a:srgbClr val="005AA0"/>
                </a:solidFill>
              </a:rPr>
              <a:t>Targeted</a:t>
            </a:r>
            <a:r>
              <a:rPr lang="de-DE" sz="1400" b="1" dirty="0">
                <a:solidFill>
                  <a:srgbClr val="005AA0"/>
                </a:solidFill>
              </a:rPr>
              <a:t> </a:t>
            </a:r>
            <a:r>
              <a:rPr lang="de-DE" sz="1400" b="1" dirty="0" err="1">
                <a:solidFill>
                  <a:srgbClr val="005AA0"/>
                </a:solidFill>
              </a:rPr>
              <a:t>challenge-driven</a:t>
            </a:r>
            <a:r>
              <a:rPr lang="de-DE" sz="1400" b="1" dirty="0">
                <a:solidFill>
                  <a:srgbClr val="005AA0"/>
                </a:solidFill>
              </a:rPr>
              <a:t> </a:t>
            </a:r>
            <a:r>
              <a:rPr lang="de-DE" sz="1400" b="1" dirty="0" err="1">
                <a:solidFill>
                  <a:srgbClr val="005AA0"/>
                </a:solidFill>
              </a:rPr>
              <a:t>access</a:t>
            </a:r>
            <a:r>
              <a:rPr lang="de-DE" sz="1400" b="1" dirty="0">
                <a:solidFill>
                  <a:srgbClr val="005AA0"/>
                </a:solidFill>
              </a:rPr>
              <a:t>“ </a:t>
            </a:r>
            <a:r>
              <a:rPr lang="de-DE" sz="1400" dirty="0" err="1"/>
              <a:t>enabled</a:t>
            </a:r>
            <a:r>
              <a:rPr lang="de-DE" sz="1400" dirty="0"/>
              <a:t> </a:t>
            </a:r>
            <a:r>
              <a:rPr lang="de-DE" sz="1400" dirty="0" err="1"/>
              <a:t>by</a:t>
            </a:r>
            <a:r>
              <a:rPr lang="de-DE" sz="1400" dirty="0"/>
              <a:t> </a:t>
            </a:r>
            <a:r>
              <a:rPr lang="de-DE" sz="1400" dirty="0">
                <a:solidFill>
                  <a:srgbClr val="005AA0"/>
                </a:solidFill>
              </a:rPr>
              <a:t>„</a:t>
            </a:r>
            <a:r>
              <a:rPr lang="de-DE" sz="1400" b="1" dirty="0">
                <a:solidFill>
                  <a:srgbClr val="005AA0"/>
                </a:solidFill>
              </a:rPr>
              <a:t>intelligent, </a:t>
            </a:r>
            <a:r>
              <a:rPr lang="de-DE" sz="1400" b="1" dirty="0" err="1">
                <a:solidFill>
                  <a:srgbClr val="005AA0"/>
                </a:solidFill>
              </a:rPr>
              <a:t>autonomous</a:t>
            </a:r>
            <a:r>
              <a:rPr lang="de-DE" sz="1400" b="1" dirty="0">
                <a:solidFill>
                  <a:srgbClr val="005AA0"/>
                </a:solidFill>
              </a:rPr>
              <a:t>, </a:t>
            </a:r>
            <a:r>
              <a:rPr lang="de-DE" sz="1400" b="1" dirty="0" err="1">
                <a:solidFill>
                  <a:srgbClr val="005AA0"/>
                </a:solidFill>
              </a:rPr>
              <a:t>integrated</a:t>
            </a:r>
            <a:r>
              <a:rPr lang="de-DE" sz="1400" b="1" dirty="0">
                <a:solidFill>
                  <a:srgbClr val="005AA0"/>
                </a:solidFill>
              </a:rPr>
              <a:t> </a:t>
            </a:r>
            <a:r>
              <a:rPr lang="de-DE" sz="1400" b="1" dirty="0" err="1">
                <a:solidFill>
                  <a:srgbClr val="005AA0"/>
                </a:solidFill>
              </a:rPr>
              <a:t>facilities</a:t>
            </a:r>
            <a:r>
              <a:rPr lang="de-DE" sz="1400" b="1" dirty="0">
                <a:solidFill>
                  <a:srgbClr val="005AA0"/>
                </a:solidFill>
              </a:rPr>
              <a:t>“</a:t>
            </a:r>
          </a:p>
          <a:p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/>
              <a:t>Focus on </a:t>
            </a:r>
            <a:r>
              <a:rPr lang="de-DE" sz="1400" b="1" dirty="0" err="1"/>
              <a:t>data-driven</a:t>
            </a:r>
            <a:r>
              <a:rPr lang="de-DE" sz="1400" b="1" dirty="0"/>
              <a:t> </a:t>
            </a:r>
            <a:r>
              <a:rPr lang="de-DE" sz="1400" b="1" dirty="0" err="1"/>
              <a:t>science</a:t>
            </a:r>
            <a:r>
              <a:rPr lang="de-DE" sz="1400" dirty="0"/>
              <a:t> </a:t>
            </a:r>
            <a:r>
              <a:rPr lang="de-DE" sz="1400" dirty="0" err="1"/>
              <a:t>across</a:t>
            </a:r>
            <a:r>
              <a:rPr lang="de-DE" sz="1400" dirty="0"/>
              <a:t> </a:t>
            </a:r>
            <a:r>
              <a:rPr lang="de-DE" sz="1400" dirty="0" err="1"/>
              <a:t>user</a:t>
            </a:r>
            <a:r>
              <a:rPr lang="de-DE" sz="1400" dirty="0"/>
              <a:t> </a:t>
            </a:r>
            <a:r>
              <a:rPr lang="de-DE" sz="1400" dirty="0" err="1"/>
              <a:t>communities</a:t>
            </a:r>
            <a:r>
              <a:rPr lang="de-DE" sz="1400" dirty="0"/>
              <a:t>, </a:t>
            </a:r>
            <a:r>
              <a:rPr lang="de-DE" sz="1400" dirty="0" err="1"/>
              <a:t>taking</a:t>
            </a:r>
            <a:r>
              <a:rPr lang="de-DE" sz="1400" dirty="0"/>
              <a:t> </a:t>
            </a:r>
            <a:r>
              <a:rPr lang="de-DE" sz="1400" dirty="0" err="1"/>
              <a:t>up</a:t>
            </a:r>
            <a:r>
              <a:rPr lang="de-DE" sz="1400" dirty="0"/>
              <a:t> </a:t>
            </a:r>
            <a:r>
              <a:rPr lang="de-DE" sz="1400" dirty="0" err="1"/>
              <a:t>challenges</a:t>
            </a:r>
            <a:r>
              <a:rPr lang="de-DE" sz="1400" dirty="0"/>
              <a:t>, </a:t>
            </a:r>
            <a:r>
              <a:rPr lang="de-DE" sz="1400" dirty="0" err="1"/>
              <a:t>enabling</a:t>
            </a:r>
            <a:r>
              <a:rPr lang="de-DE" sz="1400" dirty="0"/>
              <a:t> </a:t>
            </a:r>
            <a:r>
              <a:rPr lang="de-DE" sz="1400" dirty="0" err="1"/>
              <a:t>discoveries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/>
              <a:t>Frontier </a:t>
            </a:r>
            <a:r>
              <a:rPr lang="de-DE" sz="1400" b="1" dirty="0" err="1"/>
              <a:t>science</a:t>
            </a:r>
            <a:r>
              <a:rPr lang="de-DE" sz="1400" b="1" dirty="0"/>
              <a:t> </a:t>
            </a:r>
            <a:r>
              <a:rPr lang="de-DE" sz="1400" b="1" dirty="0" err="1"/>
              <a:t>through</a:t>
            </a:r>
            <a:r>
              <a:rPr lang="de-DE" sz="1400" b="1" dirty="0"/>
              <a:t> </a:t>
            </a:r>
            <a:r>
              <a:rPr lang="de-DE" sz="1400" b="1" dirty="0" err="1"/>
              <a:t>use</a:t>
            </a:r>
            <a:r>
              <a:rPr lang="de-DE" sz="1400" b="1" dirty="0"/>
              <a:t> of </a:t>
            </a:r>
            <a:r>
              <a:rPr lang="de-DE" sz="1400" b="1" dirty="0" err="1"/>
              <a:t>frontier</a:t>
            </a:r>
            <a:r>
              <a:rPr lang="de-DE" sz="1400" b="1" dirty="0"/>
              <a:t> </a:t>
            </a:r>
            <a:r>
              <a:rPr lang="de-DE" sz="1400" b="1" dirty="0" err="1"/>
              <a:t>technologies</a:t>
            </a:r>
            <a:r>
              <a:rPr lang="de-DE" sz="1400" dirty="0"/>
              <a:t> (AI, </a:t>
            </a:r>
            <a:r>
              <a:rPr lang="de-DE" sz="1400" dirty="0" err="1"/>
              <a:t>Exascale</a:t>
            </a:r>
            <a:r>
              <a:rPr lang="de-DE" sz="1400" dirty="0"/>
              <a:t>, Quantum, Edge, Cloud)</a:t>
            </a:r>
            <a:endParaRPr lang="de-DE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/>
              <a:t>Intelligent, </a:t>
            </a:r>
            <a:r>
              <a:rPr lang="de-DE" sz="1400" b="1" dirty="0" err="1"/>
              <a:t>target-driven</a:t>
            </a:r>
            <a:r>
              <a:rPr lang="de-DE" sz="1400" b="1" dirty="0"/>
              <a:t> </a:t>
            </a:r>
            <a:r>
              <a:rPr lang="de-DE" sz="1400" b="1" dirty="0" err="1"/>
              <a:t>facility</a:t>
            </a:r>
            <a:r>
              <a:rPr lang="de-DE" sz="1400" b="1" dirty="0"/>
              <a:t> </a:t>
            </a:r>
            <a:r>
              <a:rPr lang="de-DE" sz="1400" b="1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enabled</a:t>
            </a:r>
            <a:r>
              <a:rPr lang="de-DE" sz="1400" dirty="0"/>
              <a:t> </a:t>
            </a:r>
            <a:r>
              <a:rPr lang="de-DE" sz="1400" dirty="0" err="1"/>
              <a:t>by</a:t>
            </a:r>
            <a:r>
              <a:rPr lang="de-DE" sz="1400" dirty="0"/>
              <a:t> AI-integration of Machines, Experiments &amp; </a:t>
            </a:r>
            <a:r>
              <a:rPr lang="de-DE" sz="1400" dirty="0" err="1"/>
              <a:t>Simulations</a:t>
            </a:r>
            <a:endParaRPr lang="de-DE" sz="1400" dirty="0"/>
          </a:p>
        </p:txBody>
      </p:sp>
      <p:pic>
        <p:nvPicPr>
          <p:cNvPr id="12290" name="Picture 2" descr="https://www.dagstuhl.de/storage/media/0005/5464/conversions/23132.01.l.jpg">
            <a:extLst>
              <a:ext uri="{FF2B5EF4-FFF2-40B4-BE49-F238E27FC236}">
                <a16:creationId xmlns:a16="http://schemas.microsoft.com/office/drawing/2014/main" id="{301DB251-9563-4C15-BB94-C815D326D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9" t="19142" r="10167"/>
          <a:stretch/>
        </p:blipFill>
        <p:spPr bwMode="auto">
          <a:xfrm>
            <a:off x="358774" y="3255826"/>
            <a:ext cx="2216427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File:Dagstuhl Web Logo 502x112.gif - Wikimedia Commons">
            <a:extLst>
              <a:ext uri="{FF2B5EF4-FFF2-40B4-BE49-F238E27FC236}">
                <a16:creationId xmlns:a16="http://schemas.microsoft.com/office/drawing/2014/main" id="{D580FEC6-6F3C-467C-83F0-DDDB0986E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894" y="3255826"/>
            <a:ext cx="355692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ZwitterCo Awarded $1.25M Grant from Department of Energy | ZwitterCo">
            <a:extLst>
              <a:ext uri="{FF2B5EF4-FFF2-40B4-BE49-F238E27FC236}">
                <a16:creationId xmlns:a16="http://schemas.microsoft.com/office/drawing/2014/main" id="{1DB21277-CFE1-4502-96DF-CA7FAD380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894" y="4295675"/>
            <a:ext cx="1596392" cy="57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www.helmholtz.de/system/_processed_/4/d/csm_Helmholtz-Logos-RGB-01_54e2c2679f.png">
            <a:extLst>
              <a:ext uri="{FF2B5EF4-FFF2-40B4-BE49-F238E27FC236}">
                <a16:creationId xmlns:a16="http://schemas.microsoft.com/office/drawing/2014/main" id="{DE0A9FF7-7423-45BA-B735-46528397D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00"/>
          <a:stretch/>
        </p:blipFill>
        <p:spPr bwMode="auto">
          <a:xfrm>
            <a:off x="4673716" y="4273909"/>
            <a:ext cx="1932694" cy="62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PC@ISC 2023 - RWTH AACHEN UNIVERSITY IT Center - Deutsch">
            <a:extLst>
              <a:ext uri="{FF2B5EF4-FFF2-40B4-BE49-F238E27FC236}">
                <a16:creationId xmlns:a16="http://schemas.microsoft.com/office/drawing/2014/main" id="{0447BC1B-6DFE-4AFB-9FAA-8CC2E6A27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510" y="3255826"/>
            <a:ext cx="2194377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onfluence Mobile - DESY Confluence">
            <a:extLst>
              <a:ext uri="{FF2B5EF4-FFF2-40B4-BE49-F238E27FC236}">
                <a16:creationId xmlns:a16="http://schemas.microsoft.com/office/drawing/2014/main" id="{825F8EEA-9BD4-4C31-BAC9-18EE08C85E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18389" b="32574"/>
          <a:stretch/>
        </p:blipFill>
        <p:spPr bwMode="auto">
          <a:xfrm>
            <a:off x="8257680" y="13204"/>
            <a:ext cx="860709" cy="33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3132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 Field Matter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err="1"/>
              <a:t>Digitalisation</a:t>
            </a:r>
            <a:r>
              <a:rPr lang="de-DE" dirty="0"/>
              <a:t> </a:t>
            </a:r>
            <a:r>
              <a:rPr lang="de-DE" dirty="0" err="1"/>
              <a:t>Strategy</a:t>
            </a:r>
            <a:endParaRPr lang="de-DE" dirty="0"/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FD20315F-7FBC-4953-8DC9-9D56CDF9E4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54" t="11602" r="40698" b="1869"/>
          <a:stretch/>
        </p:blipFill>
        <p:spPr>
          <a:xfrm>
            <a:off x="364109" y="1239601"/>
            <a:ext cx="2701119" cy="3816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3E80F8BE-EA22-443A-B1D8-A81C9BD2014E}"/>
              </a:ext>
            </a:extLst>
          </p:cNvPr>
          <p:cNvSpPr/>
          <p:nvPr/>
        </p:nvSpPr>
        <p:spPr>
          <a:xfrm>
            <a:off x="3959932" y="1373106"/>
            <a:ext cx="4608512" cy="34045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bg1"/>
                </a:solidFill>
              </a:rPr>
              <a:t>A digitalisation strategy aligned with all Helmholtz </a:t>
            </a:r>
            <a:r>
              <a:rPr lang="en-GB" sz="1400" dirty="0" err="1">
                <a:solidFill>
                  <a:schemeClr val="bg1"/>
                </a:solidFill>
              </a:rPr>
              <a:t>centers</a:t>
            </a:r>
            <a:r>
              <a:rPr lang="en-GB" sz="1400" dirty="0">
                <a:solidFill>
                  <a:schemeClr val="bg1"/>
                </a:solidFill>
              </a:rPr>
              <a:t> in Matter for the whole Research Field.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GB" sz="1400" dirty="0">
              <a:solidFill>
                <a:schemeClr val="bg1"/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bg1"/>
                </a:solidFill>
              </a:rPr>
              <a:t>Set up for cross research field collaboration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GB" sz="1400" dirty="0">
              <a:solidFill>
                <a:schemeClr val="bg1"/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bg1"/>
                </a:solidFill>
              </a:rPr>
              <a:t>Fitting to the strategic position paper “</a:t>
            </a:r>
            <a:r>
              <a:rPr lang="en-GB" sz="1400" dirty="0" err="1">
                <a:solidFill>
                  <a:schemeClr val="bg1"/>
                </a:solidFill>
              </a:rPr>
              <a:t>Digitalisierungsstrategie</a:t>
            </a:r>
            <a:r>
              <a:rPr lang="en-GB" sz="1400" dirty="0">
                <a:solidFill>
                  <a:schemeClr val="bg1"/>
                </a:solidFill>
              </a:rPr>
              <a:t> der </a:t>
            </a:r>
            <a:r>
              <a:rPr lang="en-GB" sz="1400" dirty="0" err="1">
                <a:solidFill>
                  <a:schemeClr val="bg1"/>
                </a:solidFill>
              </a:rPr>
              <a:t>Helmholtzgemeinschaft</a:t>
            </a:r>
            <a:r>
              <a:rPr lang="en-GB" sz="1400" dirty="0">
                <a:solidFill>
                  <a:schemeClr val="bg1"/>
                </a:solidFill>
              </a:rPr>
              <a:t>”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GB" sz="1400" dirty="0">
              <a:solidFill>
                <a:schemeClr val="bg1"/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bg1"/>
                </a:solidFill>
              </a:rPr>
              <a:t>Concrete measures to reach the goals of the strategy</a:t>
            </a:r>
            <a:endParaRPr lang="de-DE" sz="1400" dirty="0">
              <a:solidFill>
                <a:schemeClr val="bg1"/>
              </a:solidFill>
            </a:endParaRPr>
          </a:p>
        </p:txBody>
      </p:sp>
      <p:pic>
        <p:nvPicPr>
          <p:cNvPr id="6" name="Picture 6" descr="Confluence Mobile - DESY Confluence">
            <a:extLst>
              <a:ext uri="{FF2B5EF4-FFF2-40B4-BE49-F238E27FC236}">
                <a16:creationId xmlns:a16="http://schemas.microsoft.com/office/drawing/2014/main" id="{C671DD61-FFE5-481F-8899-A95265DF82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18389" b="32574"/>
          <a:stretch/>
        </p:blipFill>
        <p:spPr bwMode="auto">
          <a:xfrm>
            <a:off x="8257680" y="13204"/>
            <a:ext cx="860709" cy="33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117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 Field Matter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58775" y="691200"/>
            <a:ext cx="8424000" cy="266400"/>
          </a:xfrm>
        </p:spPr>
        <p:txBody>
          <a:bodyPr/>
          <a:lstStyle/>
          <a:p>
            <a:r>
              <a:rPr lang="de-DE" err="1"/>
              <a:t>Enabling</a:t>
            </a:r>
            <a:r>
              <a:rPr lang="de-DE"/>
              <a:t> autonomous, intelligent experiments</a:t>
            </a:r>
            <a:endParaRPr lang="de-DE" dirty="0"/>
          </a:p>
        </p:txBody>
      </p:sp>
      <p:pic>
        <p:nvPicPr>
          <p:cNvPr id="8194" name="Picture 2" descr="Confluence Mobile - DESY Confluence">
            <a:extLst>
              <a:ext uri="{FF2B5EF4-FFF2-40B4-BE49-F238E27FC236}">
                <a16:creationId xmlns:a16="http://schemas.microsoft.com/office/drawing/2014/main" id="{59BFEEE7-D79A-495A-863E-4EB70CB93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432257"/>
            <a:ext cx="2050170" cy="70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onfluence Mobile - DESY Confluence">
            <a:extLst>
              <a:ext uri="{FF2B5EF4-FFF2-40B4-BE49-F238E27FC236}">
                <a16:creationId xmlns:a16="http://schemas.microsoft.com/office/drawing/2014/main" id="{68F4983C-651C-4CCC-AB1A-CCE3BEE50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2" y="2432257"/>
            <a:ext cx="2050170" cy="72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onfluence Mobile - DESY Confluence">
            <a:extLst>
              <a:ext uri="{FF2B5EF4-FFF2-40B4-BE49-F238E27FC236}">
                <a16:creationId xmlns:a16="http://schemas.microsoft.com/office/drawing/2014/main" id="{821819CE-7B01-428B-8E81-3E18D177CC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18389" b="32574"/>
          <a:stretch/>
        </p:blipFill>
        <p:spPr bwMode="auto">
          <a:xfrm>
            <a:off x="6117953" y="2372109"/>
            <a:ext cx="2099372" cy="82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Kreuz 3">
            <a:extLst>
              <a:ext uri="{FF2B5EF4-FFF2-40B4-BE49-F238E27FC236}">
                <a16:creationId xmlns:a16="http://schemas.microsoft.com/office/drawing/2014/main" id="{CC3F3259-54BE-4267-A791-284F18A0C9DC}"/>
              </a:ext>
            </a:extLst>
          </p:cNvPr>
          <p:cNvSpPr/>
          <p:nvPr/>
        </p:nvSpPr>
        <p:spPr>
          <a:xfrm>
            <a:off x="2599034" y="2551354"/>
            <a:ext cx="468052" cy="468052"/>
          </a:xfrm>
          <a:prstGeom prst="plus">
            <a:avLst>
              <a:gd name="adj" fmla="val 3968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Kreuz 9">
            <a:extLst>
              <a:ext uri="{FF2B5EF4-FFF2-40B4-BE49-F238E27FC236}">
                <a16:creationId xmlns:a16="http://schemas.microsoft.com/office/drawing/2014/main" id="{8BB43093-8592-4161-AC4E-F34A6BA6BF64}"/>
              </a:ext>
            </a:extLst>
          </p:cNvPr>
          <p:cNvSpPr/>
          <p:nvPr/>
        </p:nvSpPr>
        <p:spPr>
          <a:xfrm>
            <a:off x="5469961" y="2545854"/>
            <a:ext cx="468052" cy="468052"/>
          </a:xfrm>
          <a:prstGeom prst="plus">
            <a:avLst>
              <a:gd name="adj" fmla="val 3968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Picture 6" descr="Confluence Mobile - DESY Confluence">
            <a:extLst>
              <a:ext uri="{FF2B5EF4-FFF2-40B4-BE49-F238E27FC236}">
                <a16:creationId xmlns:a16="http://schemas.microsoft.com/office/drawing/2014/main" id="{129F9BC4-0200-4D70-A77D-1C6C9BCD89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18389" b="32574"/>
          <a:stretch/>
        </p:blipFill>
        <p:spPr bwMode="auto">
          <a:xfrm>
            <a:off x="8257680" y="13204"/>
            <a:ext cx="860709" cy="33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3328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 Field Matter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err="1"/>
              <a:t>Digitalisation</a:t>
            </a:r>
            <a:r>
              <a:rPr lang="de-DE" dirty="0"/>
              <a:t> </a:t>
            </a:r>
            <a:r>
              <a:rPr lang="de-DE" dirty="0" err="1"/>
              <a:t>Strategy</a:t>
            </a:r>
            <a:endParaRPr lang="de-D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6AF22F-8A17-40C1-8E23-35B869849D6B}"/>
              </a:ext>
            </a:extLst>
          </p:cNvPr>
          <p:cNvSpPr/>
          <p:nvPr/>
        </p:nvSpPr>
        <p:spPr>
          <a:xfrm>
            <a:off x="358777" y="1203598"/>
            <a:ext cx="856970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Aft>
                <a:spcPts val="225"/>
              </a:spcAft>
              <a:buFont typeface="+mj-lt"/>
              <a:buAutoNum type="arabicPeriod"/>
            </a:pPr>
            <a:r>
              <a:rPr lang="en-GB" sz="1050" b="1" dirty="0">
                <a:solidFill>
                  <a:srgbClr val="22B0F8"/>
                </a:solidFill>
              </a:rPr>
              <a:t>Enabling frontier science </a:t>
            </a:r>
            <a:r>
              <a:rPr lang="en-GB" sz="1050" b="1" dirty="0">
                <a:solidFill>
                  <a:srgbClr val="002864"/>
                </a:solidFill>
              </a:rPr>
              <a:t>through federated compute, data and service infrastructures across centres and communities</a:t>
            </a:r>
          </a:p>
          <a:p>
            <a:pPr marL="171450" indent="-171450">
              <a:spcAft>
                <a:spcPts val="225"/>
              </a:spcAft>
              <a:buFont typeface="+mj-lt"/>
              <a:buAutoNum type="arabicPeriod"/>
            </a:pPr>
            <a:endParaRPr lang="de-DE" sz="1050" b="1" dirty="0">
              <a:solidFill>
                <a:srgbClr val="002864"/>
              </a:solidFill>
            </a:endParaRPr>
          </a:p>
          <a:p>
            <a:pPr marL="171450" indent="-171450">
              <a:spcAft>
                <a:spcPts val="225"/>
              </a:spcAft>
              <a:buFont typeface="+mj-lt"/>
              <a:buAutoNum type="arabicPeriod"/>
            </a:pPr>
            <a:r>
              <a:rPr lang="de-DE" sz="1050" b="1" dirty="0">
                <a:solidFill>
                  <a:srgbClr val="22B0F8"/>
                </a:solidFill>
              </a:rPr>
              <a:t>Sustaining technological leadership </a:t>
            </a:r>
            <a:r>
              <a:rPr lang="de-DE" sz="1050" b="1" dirty="0">
                <a:solidFill>
                  <a:srgbClr val="002864"/>
                </a:solidFill>
              </a:rPr>
              <a:t>in scientific simulation, data analytics and machine/experiment control through cutting edge technologies such as AI, Exascale and Quantum Computing</a:t>
            </a:r>
          </a:p>
          <a:p>
            <a:pPr marL="171450" indent="-171450">
              <a:spcAft>
                <a:spcPts val="225"/>
              </a:spcAft>
              <a:buFont typeface="+mj-lt"/>
              <a:buAutoNum type="arabicPeriod"/>
            </a:pPr>
            <a:endParaRPr lang="de-DE" sz="1050" b="1" dirty="0">
              <a:solidFill>
                <a:srgbClr val="002864"/>
              </a:solidFill>
            </a:endParaRPr>
          </a:p>
          <a:p>
            <a:pPr marL="171450" indent="-171450">
              <a:spcAft>
                <a:spcPts val="225"/>
              </a:spcAft>
              <a:buFont typeface="+mj-lt"/>
              <a:buAutoNum type="arabicPeriod"/>
            </a:pPr>
            <a:r>
              <a:rPr lang="de-DE" sz="1050" b="1" dirty="0">
                <a:solidFill>
                  <a:srgbClr val="22B0F8"/>
                </a:solidFill>
              </a:rPr>
              <a:t>Providing an integrated support infrastructure</a:t>
            </a:r>
            <a:r>
              <a:rPr lang="de-DE" sz="1050" b="1" dirty="0">
                <a:solidFill>
                  <a:srgbClr val="002864"/>
                </a:solidFill>
              </a:rPr>
              <a:t> for the diverse user communities of our research infrastructure</a:t>
            </a:r>
          </a:p>
          <a:p>
            <a:pPr marL="171450" indent="-171450">
              <a:spcAft>
                <a:spcPts val="225"/>
              </a:spcAft>
              <a:buFont typeface="+mj-lt"/>
              <a:buAutoNum type="arabicPeriod"/>
            </a:pPr>
            <a:endParaRPr lang="de-DE" sz="1050" b="1" dirty="0">
              <a:solidFill>
                <a:srgbClr val="002864"/>
              </a:solidFill>
            </a:endParaRPr>
          </a:p>
          <a:p>
            <a:pPr marL="171450" indent="-171450">
              <a:spcAft>
                <a:spcPts val="225"/>
              </a:spcAft>
              <a:buFont typeface="+mj-lt"/>
              <a:buAutoNum type="arabicPeriod"/>
            </a:pPr>
            <a:r>
              <a:rPr lang="de-DE" sz="1050" b="1" dirty="0">
                <a:solidFill>
                  <a:srgbClr val="22B0F8"/>
                </a:solidFill>
              </a:rPr>
              <a:t>Supporting user communities </a:t>
            </a:r>
            <a:r>
              <a:rPr lang="de-DE" sz="1050" b="1" dirty="0">
                <a:solidFill>
                  <a:srgbClr val="002864"/>
                </a:solidFill>
              </a:rPr>
              <a:t>in disseminating and using scientific data in an open, sustainable and F.A.I.R. way (Open Science!)</a:t>
            </a:r>
          </a:p>
          <a:p>
            <a:pPr marL="171450" indent="-171450">
              <a:spcAft>
                <a:spcPts val="225"/>
              </a:spcAft>
              <a:buFont typeface="+mj-lt"/>
              <a:buAutoNum type="arabicPeriod"/>
            </a:pPr>
            <a:endParaRPr lang="de-DE" sz="1050" b="1" dirty="0">
              <a:solidFill>
                <a:srgbClr val="002864"/>
              </a:solidFill>
            </a:endParaRPr>
          </a:p>
          <a:p>
            <a:pPr marL="171450" indent="-171450">
              <a:spcAft>
                <a:spcPts val="225"/>
              </a:spcAft>
              <a:buFont typeface="+mj-lt"/>
              <a:buAutoNum type="arabicPeriod"/>
            </a:pPr>
            <a:r>
              <a:rPr lang="en-GB" sz="1050" b="1" dirty="0">
                <a:solidFill>
                  <a:srgbClr val="22B0F8"/>
                </a:solidFill>
              </a:rPr>
              <a:t>Developing and building large-scale research infrastructures </a:t>
            </a:r>
            <a:r>
              <a:rPr lang="en-GB" sz="1050" b="1" dirty="0">
                <a:solidFill>
                  <a:srgbClr val="002864"/>
                </a:solidFill>
              </a:rPr>
              <a:t>using modern IT technologies</a:t>
            </a:r>
          </a:p>
          <a:p>
            <a:pPr marL="171450" indent="-171450">
              <a:spcAft>
                <a:spcPts val="225"/>
              </a:spcAft>
              <a:buFont typeface="+mj-lt"/>
              <a:buAutoNum type="arabicPeriod"/>
            </a:pPr>
            <a:endParaRPr lang="de-DE" sz="1050" b="1" dirty="0">
              <a:solidFill>
                <a:srgbClr val="002864"/>
              </a:solidFill>
            </a:endParaRPr>
          </a:p>
          <a:p>
            <a:pPr marL="171450" indent="-171450">
              <a:spcAft>
                <a:spcPts val="225"/>
              </a:spcAft>
              <a:buFont typeface="+mj-lt"/>
              <a:buAutoNum type="arabicPeriod"/>
            </a:pPr>
            <a:r>
              <a:rPr lang="de-DE" sz="1050" b="1" dirty="0">
                <a:solidFill>
                  <a:srgbClr val="22B0F8"/>
                </a:solidFill>
              </a:rPr>
              <a:t>Developing and using intelligent and </a:t>
            </a:r>
            <a:r>
              <a:rPr lang="de-DE" sz="1050" b="1" dirty="0" err="1">
                <a:solidFill>
                  <a:srgbClr val="22B0F8"/>
                </a:solidFill>
              </a:rPr>
              <a:t>autonomous</a:t>
            </a:r>
            <a:r>
              <a:rPr lang="de-DE" sz="1050" b="1" dirty="0">
                <a:solidFill>
                  <a:srgbClr val="22B0F8"/>
                </a:solidFill>
              </a:rPr>
              <a:t> </a:t>
            </a:r>
            <a:r>
              <a:rPr lang="de-DE" sz="1050" b="1" dirty="0" err="1">
                <a:solidFill>
                  <a:srgbClr val="22B0F8"/>
                </a:solidFill>
              </a:rPr>
              <a:t>systems</a:t>
            </a:r>
            <a:r>
              <a:rPr lang="de-DE" sz="1050" b="1" dirty="0">
                <a:solidFill>
                  <a:srgbClr val="22B0F8"/>
                </a:solidFill>
              </a:rPr>
              <a:t> </a:t>
            </a:r>
            <a:r>
              <a:rPr lang="de-DE" sz="1050" b="1" dirty="0">
                <a:solidFill>
                  <a:srgbClr val="002864"/>
                </a:solidFill>
              </a:rPr>
              <a:t>for </a:t>
            </a:r>
            <a:r>
              <a:rPr lang="de-DE" sz="1050" b="1" dirty="0" err="1">
                <a:solidFill>
                  <a:srgbClr val="002864"/>
                </a:solidFill>
              </a:rPr>
              <a:t>maintenance</a:t>
            </a:r>
            <a:r>
              <a:rPr lang="de-DE" sz="1050" b="1" dirty="0">
                <a:solidFill>
                  <a:srgbClr val="002864"/>
                </a:solidFill>
              </a:rPr>
              <a:t>/</a:t>
            </a:r>
            <a:r>
              <a:rPr lang="de-DE" sz="1050" b="1" dirty="0" err="1">
                <a:solidFill>
                  <a:srgbClr val="002864"/>
                </a:solidFill>
              </a:rPr>
              <a:t>operation</a:t>
            </a:r>
            <a:r>
              <a:rPr lang="de-DE" sz="1050" b="1" dirty="0">
                <a:solidFill>
                  <a:srgbClr val="002864"/>
                </a:solidFill>
              </a:rPr>
              <a:t> of machines, </a:t>
            </a:r>
            <a:r>
              <a:rPr lang="de-DE" sz="1050" b="1" dirty="0" err="1">
                <a:solidFill>
                  <a:srgbClr val="002864"/>
                </a:solidFill>
              </a:rPr>
              <a:t>instruments</a:t>
            </a:r>
            <a:r>
              <a:rPr lang="de-DE" sz="1050" b="1" dirty="0">
                <a:solidFill>
                  <a:srgbClr val="002864"/>
                </a:solidFill>
              </a:rPr>
              <a:t> &amp; </a:t>
            </a:r>
            <a:r>
              <a:rPr lang="de-DE" sz="1050" b="1" dirty="0" err="1">
                <a:solidFill>
                  <a:srgbClr val="002864"/>
                </a:solidFill>
              </a:rPr>
              <a:t>experiments</a:t>
            </a:r>
            <a:endParaRPr lang="de-DE" sz="1050" b="1" dirty="0">
              <a:solidFill>
                <a:srgbClr val="002864"/>
              </a:solidFill>
            </a:endParaRPr>
          </a:p>
          <a:p>
            <a:pPr marL="171450" indent="-171450">
              <a:spcAft>
                <a:spcPts val="225"/>
              </a:spcAft>
              <a:buFont typeface="+mj-lt"/>
              <a:buAutoNum type="arabicPeriod"/>
            </a:pPr>
            <a:endParaRPr lang="de-DE" sz="1050" b="1" dirty="0">
              <a:solidFill>
                <a:srgbClr val="002864"/>
              </a:solidFill>
            </a:endParaRPr>
          </a:p>
          <a:p>
            <a:pPr marL="171450" indent="-171450">
              <a:spcAft>
                <a:spcPts val="225"/>
              </a:spcAft>
              <a:buFont typeface="+mj-lt"/>
              <a:buAutoNum type="arabicPeriod"/>
            </a:pPr>
            <a:r>
              <a:rPr lang="de-DE" sz="1050" b="1" dirty="0">
                <a:solidFill>
                  <a:srgbClr val="22B0F8"/>
                </a:solidFill>
              </a:rPr>
              <a:t>Using resources sustainably</a:t>
            </a:r>
            <a:r>
              <a:rPr lang="de-DE" sz="1050" b="1" dirty="0">
                <a:solidFill>
                  <a:srgbClr val="002864"/>
                </a:solidFill>
              </a:rPr>
              <a:t>, from energy to materials, from data to software</a:t>
            </a:r>
          </a:p>
          <a:p>
            <a:pPr marL="171450" indent="-171450">
              <a:spcAft>
                <a:spcPts val="225"/>
              </a:spcAft>
              <a:buFont typeface="+mj-lt"/>
              <a:buAutoNum type="arabicPeriod"/>
            </a:pPr>
            <a:endParaRPr lang="de-DE" sz="1050" b="1" dirty="0">
              <a:solidFill>
                <a:srgbClr val="002864"/>
              </a:solidFill>
            </a:endParaRPr>
          </a:p>
          <a:p>
            <a:pPr marL="171450" indent="-171450">
              <a:spcAft>
                <a:spcPts val="225"/>
              </a:spcAft>
              <a:buFont typeface="+mj-lt"/>
              <a:buAutoNum type="arabicPeriod"/>
            </a:pPr>
            <a:r>
              <a:rPr lang="de-DE" sz="1050" b="1" dirty="0">
                <a:solidFill>
                  <a:srgbClr val="22B0F8"/>
                </a:solidFill>
              </a:rPr>
              <a:t>Fostering the careers of young researchers </a:t>
            </a:r>
            <a:r>
              <a:rPr lang="de-DE" sz="1050" b="1" dirty="0">
                <a:solidFill>
                  <a:srgbClr val="002864"/>
                </a:solidFill>
              </a:rPr>
              <a:t>in computer, information and data science</a:t>
            </a:r>
          </a:p>
          <a:p>
            <a:pPr marL="1543050" lvl="3" indent="-171450">
              <a:spcAft>
                <a:spcPts val="225"/>
              </a:spcAft>
              <a:buFont typeface="+mj-lt"/>
              <a:buAutoNum type="arabicPeriod"/>
            </a:pPr>
            <a:endParaRPr lang="de-DE" sz="1050" b="1" dirty="0">
              <a:solidFill>
                <a:srgbClr val="002864"/>
              </a:solidFill>
            </a:endParaRPr>
          </a:p>
          <a:p>
            <a:pPr marL="171450" indent="-171450">
              <a:spcAft>
                <a:spcPts val="225"/>
              </a:spcAft>
              <a:buFont typeface="+mj-lt"/>
              <a:buAutoNum type="arabicPeriod"/>
            </a:pPr>
            <a:r>
              <a:rPr lang="en-GB" sz="1050" b="1" dirty="0">
                <a:solidFill>
                  <a:srgbClr val="22B0F8"/>
                </a:solidFill>
              </a:rPr>
              <a:t>Cooperating with industry partners</a:t>
            </a:r>
            <a:r>
              <a:rPr lang="en-GB" sz="1050" b="1" dirty="0">
                <a:solidFill>
                  <a:srgbClr val="002864"/>
                </a:solidFill>
              </a:rPr>
              <a:t> on applied research</a:t>
            </a:r>
          </a:p>
          <a:p>
            <a:pPr marL="171450" indent="-171450">
              <a:spcAft>
                <a:spcPts val="225"/>
              </a:spcAft>
              <a:buFont typeface="+mj-lt"/>
              <a:buAutoNum type="arabicPeriod"/>
            </a:pPr>
            <a:endParaRPr lang="de-DE" sz="1050" b="1" dirty="0">
              <a:solidFill>
                <a:srgbClr val="002864"/>
              </a:solidFill>
            </a:endParaRPr>
          </a:p>
          <a:p>
            <a:pPr marL="171450" indent="-171450">
              <a:spcAft>
                <a:spcPts val="225"/>
              </a:spcAft>
              <a:buFont typeface="+mj-lt"/>
              <a:buAutoNum type="arabicPeriod"/>
            </a:pPr>
            <a:r>
              <a:rPr lang="en-GB" sz="1050" b="1" dirty="0">
                <a:solidFill>
                  <a:srgbClr val="22B0F8"/>
                </a:solidFill>
              </a:rPr>
              <a:t>Growing transfer of knowledge and technologies </a:t>
            </a:r>
            <a:r>
              <a:rPr lang="en-GB" sz="1050" b="1" dirty="0">
                <a:solidFill>
                  <a:srgbClr val="002864"/>
                </a:solidFill>
              </a:rPr>
              <a:t>to industry and society both nationally and internationally</a:t>
            </a:r>
            <a:endParaRPr lang="de-DE" sz="1050" b="1" dirty="0">
              <a:solidFill>
                <a:srgbClr val="002864"/>
              </a:solidFill>
            </a:endParaRPr>
          </a:p>
        </p:txBody>
      </p:sp>
      <p:pic>
        <p:nvPicPr>
          <p:cNvPr id="5" name="Picture 6" descr="Confluence Mobile - DESY Confluence">
            <a:extLst>
              <a:ext uri="{FF2B5EF4-FFF2-40B4-BE49-F238E27FC236}">
                <a16:creationId xmlns:a16="http://schemas.microsoft.com/office/drawing/2014/main" id="{5B90BA5A-60AD-4ECA-A9BD-DCA4AB329C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18389" b="32574"/>
          <a:stretch/>
        </p:blipFill>
        <p:spPr bwMode="auto">
          <a:xfrm>
            <a:off x="8257680" y="13204"/>
            <a:ext cx="860709" cy="33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2513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 Field Matter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Looking back and </a:t>
            </a:r>
            <a:r>
              <a:rPr lang="de-DE" dirty="0" err="1"/>
              <a:t>ahead</a:t>
            </a:r>
            <a:endParaRPr lang="de-DE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43B36D-5760-4252-858E-CEBE5135D00B}"/>
              </a:ext>
            </a:extLst>
          </p:cNvPr>
          <p:cNvSpPr/>
          <p:nvPr/>
        </p:nvSpPr>
        <p:spPr>
          <a:xfrm>
            <a:off x="358776" y="1401809"/>
            <a:ext cx="8677719" cy="2934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225"/>
              </a:spcAft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tx2"/>
                </a:solidFill>
              </a:rPr>
              <a:t>The Matter </a:t>
            </a:r>
            <a:r>
              <a:rPr lang="de-DE" sz="1400" dirty="0" err="1">
                <a:solidFill>
                  <a:schemeClr val="tx2"/>
                </a:solidFill>
              </a:rPr>
              <a:t>digitalization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strategy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is</a:t>
            </a:r>
            <a:r>
              <a:rPr lang="de-DE" sz="1400" dirty="0">
                <a:solidFill>
                  <a:schemeClr val="tx2"/>
                </a:solidFill>
              </a:rPr>
              <a:t> a </a:t>
            </a:r>
            <a:r>
              <a:rPr lang="de-DE" sz="1400" dirty="0" err="1">
                <a:solidFill>
                  <a:schemeClr val="tx2"/>
                </a:solidFill>
              </a:rPr>
              <a:t>forward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looking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approach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towards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data-driven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science</a:t>
            </a:r>
            <a:r>
              <a:rPr lang="de-DE" sz="1400" dirty="0">
                <a:solidFill>
                  <a:schemeClr val="tx2"/>
                </a:solidFill>
              </a:rPr>
              <a:t> in Matter</a:t>
            </a:r>
          </a:p>
          <a:p>
            <a:pPr marL="285750" indent="-285750">
              <a:spcAft>
                <a:spcPts val="225"/>
              </a:spcAft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spcAft>
                <a:spcPts val="225"/>
              </a:spcAft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tx2"/>
                </a:solidFill>
              </a:rPr>
              <a:t>Third-party </a:t>
            </a:r>
            <a:r>
              <a:rPr lang="de-DE" sz="1400" dirty="0" err="1">
                <a:solidFill>
                  <a:schemeClr val="tx2"/>
                </a:solidFill>
              </a:rPr>
              <a:t>funded</a:t>
            </a:r>
            <a:r>
              <a:rPr lang="de-DE" sz="1400" dirty="0">
                <a:solidFill>
                  <a:schemeClr val="tx2"/>
                </a:solidFill>
              </a:rPr>
              <a:t> initiatives </a:t>
            </a:r>
            <a:r>
              <a:rPr lang="de-DE" sz="1400" dirty="0" err="1">
                <a:solidFill>
                  <a:schemeClr val="tx2"/>
                </a:solidFill>
              </a:rPr>
              <a:t>have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helped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to</a:t>
            </a:r>
            <a:r>
              <a:rPr lang="de-DE" sz="1400" dirty="0">
                <a:solidFill>
                  <a:schemeClr val="tx2"/>
                </a:solidFill>
              </a:rPr>
              <a:t> support an </a:t>
            </a:r>
            <a:r>
              <a:rPr lang="de-DE" sz="1400" dirty="0" err="1">
                <a:solidFill>
                  <a:schemeClr val="tx2"/>
                </a:solidFill>
              </a:rPr>
              <a:t>otherwise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underfunded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topic</a:t>
            </a: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spcAft>
                <a:spcPts val="225"/>
              </a:spcAft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spcAft>
                <a:spcPts val="225"/>
              </a:spcAft>
              <a:buFont typeface="Wingdings" panose="05000000000000000000" pitchFamily="2" charset="2"/>
              <a:buChar char="§"/>
            </a:pPr>
            <a:r>
              <a:rPr lang="de-DE" sz="1400" dirty="0" err="1">
                <a:solidFill>
                  <a:schemeClr val="tx2"/>
                </a:solidFill>
              </a:rPr>
              <a:t>Since</a:t>
            </a:r>
            <a:r>
              <a:rPr lang="de-DE" sz="1400" dirty="0">
                <a:solidFill>
                  <a:schemeClr val="tx2"/>
                </a:solidFill>
              </a:rPr>
              <a:t> 2019 </a:t>
            </a:r>
            <a:r>
              <a:rPr lang="de-DE" sz="1400" dirty="0" err="1">
                <a:solidFill>
                  <a:schemeClr val="tx2"/>
                </a:solidFill>
              </a:rPr>
              <a:t>funding</a:t>
            </a:r>
            <a:r>
              <a:rPr lang="de-DE" sz="1400" dirty="0">
                <a:solidFill>
                  <a:schemeClr val="tx2"/>
                </a:solidFill>
              </a:rPr>
              <a:t> of AI, </a:t>
            </a:r>
            <a:r>
              <a:rPr lang="de-DE" sz="1400" dirty="0" err="1">
                <a:solidFill>
                  <a:schemeClr val="tx2"/>
                </a:solidFill>
              </a:rPr>
              <a:t>Exascale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computing</a:t>
            </a:r>
            <a:r>
              <a:rPr lang="de-DE" sz="1400" dirty="0">
                <a:solidFill>
                  <a:schemeClr val="tx2"/>
                </a:solidFill>
              </a:rPr>
              <a:t>, </a:t>
            </a:r>
            <a:r>
              <a:rPr lang="de-DE" sz="1400" dirty="0" err="1">
                <a:solidFill>
                  <a:schemeClr val="tx2"/>
                </a:solidFill>
              </a:rPr>
              <a:t>data-driven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science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has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taken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up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pace</a:t>
            </a: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spcAft>
                <a:spcPts val="225"/>
              </a:spcAft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spcAft>
                <a:spcPts val="225"/>
              </a:spcAft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tx2"/>
                </a:solidFill>
              </a:rPr>
              <a:t>DMA will </a:t>
            </a:r>
            <a:r>
              <a:rPr lang="de-DE" sz="1400" dirty="0" err="1">
                <a:solidFill>
                  <a:schemeClr val="tx2"/>
                </a:solidFill>
              </a:rPr>
              <a:t>adjust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to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this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new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landscape</a:t>
            </a:r>
            <a:r>
              <a:rPr lang="de-DE" sz="1400" dirty="0">
                <a:solidFill>
                  <a:schemeClr val="tx2"/>
                </a:solidFill>
              </a:rPr>
              <a:t>, must </a:t>
            </a:r>
            <a:r>
              <a:rPr lang="de-DE" sz="1400" dirty="0" err="1">
                <a:solidFill>
                  <a:schemeClr val="tx2"/>
                </a:solidFill>
              </a:rPr>
              <a:t>define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interfaces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between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facilities</a:t>
            </a:r>
            <a:r>
              <a:rPr lang="de-DE" sz="1400" dirty="0">
                <a:solidFill>
                  <a:schemeClr val="tx2"/>
                </a:solidFill>
              </a:rPr>
              <a:t> and </a:t>
            </a:r>
            <a:r>
              <a:rPr lang="de-DE" sz="1400" dirty="0" err="1">
                <a:solidFill>
                  <a:schemeClr val="tx2"/>
                </a:solidFill>
              </a:rPr>
              <a:t>user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communities</a:t>
            </a: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spcAft>
                <a:spcPts val="225"/>
              </a:spcAft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spcAft>
                <a:spcPts val="225"/>
              </a:spcAft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tx2"/>
                </a:solidFill>
              </a:rPr>
              <a:t>DMA will </a:t>
            </a:r>
            <a:r>
              <a:rPr lang="de-DE" sz="1400" dirty="0" err="1">
                <a:solidFill>
                  <a:schemeClr val="tx2"/>
                </a:solidFill>
              </a:rPr>
              <a:t>leverage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synergies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with</a:t>
            </a:r>
            <a:r>
              <a:rPr lang="de-DE" sz="1400" dirty="0">
                <a:solidFill>
                  <a:schemeClr val="tx2"/>
                </a:solidFill>
              </a:rPr>
              <a:t> the </a:t>
            </a:r>
            <a:r>
              <a:rPr lang="de-DE" sz="1400" dirty="0" err="1">
                <a:solidFill>
                  <a:schemeClr val="tx2"/>
                </a:solidFill>
              </a:rPr>
              <a:t>third</a:t>
            </a:r>
            <a:r>
              <a:rPr lang="de-DE" sz="1400" dirty="0">
                <a:solidFill>
                  <a:schemeClr val="tx2"/>
                </a:solidFill>
              </a:rPr>
              <a:t>-party </a:t>
            </a:r>
            <a:r>
              <a:rPr lang="de-DE" sz="1400" dirty="0" err="1">
                <a:solidFill>
                  <a:schemeClr val="tx2"/>
                </a:solidFill>
              </a:rPr>
              <a:t>funded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activities</a:t>
            </a:r>
            <a:r>
              <a:rPr lang="de-DE" sz="1400" dirty="0">
                <a:solidFill>
                  <a:schemeClr val="tx2"/>
                </a:solidFill>
              </a:rPr>
              <a:t> and </a:t>
            </a:r>
            <a:r>
              <a:rPr lang="de-DE" sz="1400" dirty="0" err="1">
                <a:solidFill>
                  <a:schemeClr val="tx2"/>
                </a:solidFill>
              </a:rPr>
              <a:t>invest</a:t>
            </a:r>
            <a:r>
              <a:rPr lang="de-DE" sz="1400" dirty="0">
                <a:solidFill>
                  <a:schemeClr val="tx2"/>
                </a:solidFill>
              </a:rPr>
              <a:t> in </a:t>
            </a:r>
            <a:r>
              <a:rPr lang="de-DE" sz="1400" dirty="0" err="1">
                <a:solidFill>
                  <a:schemeClr val="tx2"/>
                </a:solidFill>
              </a:rPr>
              <a:t>new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technologies</a:t>
            </a: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spcAft>
                <a:spcPts val="225"/>
              </a:spcAft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spcAft>
                <a:spcPts val="225"/>
              </a:spcAft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tx2"/>
                </a:solidFill>
              </a:rPr>
              <a:t>DMA will </a:t>
            </a:r>
            <a:r>
              <a:rPr lang="de-DE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de-DE" sz="1400" dirty="0" err="1">
                <a:solidFill>
                  <a:schemeClr val="tx2"/>
                </a:solidFill>
              </a:rPr>
              <a:t>set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priorities</a:t>
            </a:r>
            <a:r>
              <a:rPr lang="de-DE" sz="1400" dirty="0">
                <a:solidFill>
                  <a:schemeClr val="tx2"/>
                </a:solidFill>
              </a:rPr>
              <a:t> for </a:t>
            </a:r>
            <a:r>
              <a:rPr lang="de-DE" sz="1400" dirty="0" err="1">
                <a:solidFill>
                  <a:schemeClr val="tx2"/>
                </a:solidFill>
              </a:rPr>
              <a:t>realising</a:t>
            </a:r>
            <a:r>
              <a:rPr lang="de-DE" sz="1400" dirty="0">
                <a:solidFill>
                  <a:schemeClr val="tx2"/>
                </a:solidFill>
              </a:rPr>
              <a:t> the Matter </a:t>
            </a:r>
            <a:r>
              <a:rPr lang="de-DE" sz="1400" dirty="0" err="1">
                <a:solidFill>
                  <a:schemeClr val="tx2"/>
                </a:solidFill>
              </a:rPr>
              <a:t>digitalisation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strategy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 </a:t>
            </a:r>
            <a:r>
              <a:rPr lang="de-DE" sz="1400" dirty="0" err="1">
                <a:solidFill>
                  <a:schemeClr val="tx2"/>
                </a:solidFill>
              </a:rPr>
              <a:t>focus</a:t>
            </a:r>
            <a:r>
              <a:rPr lang="de-DE" sz="1400" dirty="0">
                <a:solidFill>
                  <a:schemeClr val="tx2"/>
                </a:solidFill>
              </a:rPr>
              <a:t> on </a:t>
            </a:r>
            <a:r>
              <a:rPr lang="de-DE" sz="1400" dirty="0" err="1">
                <a:solidFill>
                  <a:schemeClr val="tx2"/>
                </a:solidFill>
              </a:rPr>
              <a:t>core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competencies</a:t>
            </a:r>
            <a:r>
              <a:rPr lang="de-DE" sz="1400" dirty="0">
                <a:solidFill>
                  <a:schemeClr val="tx2"/>
                </a:solidFill>
              </a:rPr>
              <a:t>    </a:t>
            </a:r>
            <a:r>
              <a:rPr lang="de-DE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de-DE" sz="1400" dirty="0" err="1">
                <a:solidFill>
                  <a:schemeClr val="tx2"/>
                </a:solidFill>
              </a:rPr>
              <a:t>select</a:t>
            </a:r>
            <a:r>
              <a:rPr lang="de-DE" sz="1400" dirty="0">
                <a:solidFill>
                  <a:schemeClr val="tx2"/>
                </a:solidFill>
              </a:rPr>
              <a:t> and </a:t>
            </a:r>
            <a:r>
              <a:rPr lang="de-DE" sz="1400" dirty="0" err="1">
                <a:solidFill>
                  <a:schemeClr val="tx2"/>
                </a:solidFill>
              </a:rPr>
              <a:t>provide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key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components</a:t>
            </a:r>
            <a:r>
              <a:rPr lang="de-DE" sz="1400" dirty="0">
                <a:solidFill>
                  <a:schemeClr val="tx2"/>
                </a:solidFill>
              </a:rPr>
              <a:t> &amp; </a:t>
            </a:r>
            <a:r>
              <a:rPr lang="de-DE" sz="1400" dirty="0" err="1">
                <a:solidFill>
                  <a:schemeClr val="tx2"/>
                </a:solidFill>
              </a:rPr>
              <a:t>solutions</a:t>
            </a:r>
            <a:endParaRPr lang="de-DE" sz="1400" dirty="0">
              <a:solidFill>
                <a:schemeClr val="tx2"/>
              </a:solidFill>
            </a:endParaRPr>
          </a:p>
        </p:txBody>
      </p:sp>
      <p:pic>
        <p:nvPicPr>
          <p:cNvPr id="6" name="Picture 6" descr="Confluence Mobile - DESY Confluence">
            <a:extLst>
              <a:ext uri="{FF2B5EF4-FFF2-40B4-BE49-F238E27FC236}">
                <a16:creationId xmlns:a16="http://schemas.microsoft.com/office/drawing/2014/main" id="{87FFACE3-349F-4C08-A5EA-314CB43EE5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18389" b="32574"/>
          <a:stretch/>
        </p:blipFill>
        <p:spPr bwMode="auto">
          <a:xfrm>
            <a:off x="8257680" y="13204"/>
            <a:ext cx="860709" cy="33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4314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 Field Matter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err="1"/>
              <a:t>Towards</a:t>
            </a:r>
            <a:r>
              <a:rPr lang="de-DE" dirty="0"/>
              <a:t> POF V</a:t>
            </a:r>
          </a:p>
        </p:txBody>
      </p:sp>
      <p:pic>
        <p:nvPicPr>
          <p:cNvPr id="11" name="Picture 6" descr="Confluence Mobile - DESY Confluence">
            <a:extLst>
              <a:ext uri="{FF2B5EF4-FFF2-40B4-BE49-F238E27FC236}">
                <a16:creationId xmlns:a16="http://schemas.microsoft.com/office/drawing/2014/main" id="{E131E399-4675-4021-97BB-95A000EB05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18389" b="32574"/>
          <a:stretch/>
        </p:blipFill>
        <p:spPr bwMode="auto">
          <a:xfrm>
            <a:off x="8257680" y="13204"/>
            <a:ext cx="860709" cy="33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Pfeil: Fünfeck 19">
            <a:extLst>
              <a:ext uri="{FF2B5EF4-FFF2-40B4-BE49-F238E27FC236}">
                <a16:creationId xmlns:a16="http://schemas.microsoft.com/office/drawing/2014/main" id="{697C857A-1CFE-4899-91F9-6BC0C185EB7D}"/>
              </a:ext>
            </a:extLst>
          </p:cNvPr>
          <p:cNvSpPr/>
          <p:nvPr/>
        </p:nvSpPr>
        <p:spPr>
          <a:xfrm>
            <a:off x="431540" y="1815666"/>
            <a:ext cx="2736304" cy="2088232"/>
          </a:xfrm>
          <a:prstGeom prst="homePlat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b="1" dirty="0">
              <a:solidFill>
                <a:schemeClr val="bg1"/>
              </a:solidFill>
            </a:endParaRPr>
          </a:p>
          <a:p>
            <a:r>
              <a:rPr lang="de-DE" b="1" dirty="0" err="1">
                <a:solidFill>
                  <a:schemeClr val="bg1"/>
                </a:solidFill>
              </a:rPr>
              <a:t>Requirements</a:t>
            </a:r>
            <a:endParaRPr lang="de-DE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chemeClr val="bg1"/>
                </a:solidFill>
              </a:rPr>
              <a:t>Sustainability</a:t>
            </a: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Discovery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Challenge-</a:t>
            </a:r>
            <a:r>
              <a:rPr lang="de-DE" dirty="0" err="1">
                <a:solidFill>
                  <a:schemeClr val="bg1"/>
                </a:solidFill>
              </a:rPr>
              <a:t>driven</a:t>
            </a: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1" name="Pfeil: Fünfeck 20">
            <a:extLst>
              <a:ext uri="{FF2B5EF4-FFF2-40B4-BE49-F238E27FC236}">
                <a16:creationId xmlns:a16="http://schemas.microsoft.com/office/drawing/2014/main" id="{1F107556-D2E4-476B-A1B2-7DC76E66AE84}"/>
              </a:ext>
            </a:extLst>
          </p:cNvPr>
          <p:cNvSpPr/>
          <p:nvPr/>
        </p:nvSpPr>
        <p:spPr>
          <a:xfrm flipH="1">
            <a:off x="6156176" y="1815666"/>
            <a:ext cx="2736304" cy="2088232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de-DE" b="1" dirty="0">
              <a:solidFill>
                <a:schemeClr val="bg1"/>
              </a:solidFill>
            </a:endParaRPr>
          </a:p>
          <a:p>
            <a:pPr algn="r"/>
            <a:r>
              <a:rPr lang="de-DE" b="1" dirty="0" err="1">
                <a:solidFill>
                  <a:schemeClr val="bg1"/>
                </a:solidFill>
              </a:rPr>
              <a:t>Opportunities</a:t>
            </a:r>
            <a:endParaRPr lang="de-DE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Technologies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chemeClr val="bg1"/>
                </a:solidFill>
              </a:rPr>
              <a:t>Intelligence</a:t>
            </a: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Automation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  <a:p>
            <a:pPr marL="285750" indent="-285750" algn="r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96F71F15-DEA3-4308-B138-CF9A1296F4AE}"/>
              </a:ext>
            </a:extLst>
          </p:cNvPr>
          <p:cNvSpPr/>
          <p:nvPr/>
        </p:nvSpPr>
        <p:spPr>
          <a:xfrm>
            <a:off x="3887924" y="2481740"/>
            <a:ext cx="1620180" cy="756084"/>
          </a:xfrm>
          <a:prstGeom prst="rect">
            <a:avLst/>
          </a:prstGeom>
          <a:solidFill>
            <a:srgbClr val="F0781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 err="1"/>
              <a:t>Facilities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12261357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 Field Matter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err="1"/>
              <a:t>Towards</a:t>
            </a:r>
            <a:r>
              <a:rPr lang="de-DE" dirty="0"/>
              <a:t> POF V</a:t>
            </a:r>
          </a:p>
        </p:txBody>
      </p:sp>
      <p:pic>
        <p:nvPicPr>
          <p:cNvPr id="11" name="Picture 6" descr="Confluence Mobile - DESY Confluence">
            <a:extLst>
              <a:ext uri="{FF2B5EF4-FFF2-40B4-BE49-F238E27FC236}">
                <a16:creationId xmlns:a16="http://schemas.microsoft.com/office/drawing/2014/main" id="{E131E399-4675-4021-97BB-95A000EB05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18389" b="32574"/>
          <a:stretch/>
        </p:blipFill>
        <p:spPr bwMode="auto">
          <a:xfrm>
            <a:off x="8257680" y="13204"/>
            <a:ext cx="860709" cy="33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Diagramm 15">
            <a:extLst>
              <a:ext uri="{FF2B5EF4-FFF2-40B4-BE49-F238E27FC236}">
                <a16:creationId xmlns:a16="http://schemas.microsoft.com/office/drawing/2014/main" id="{F1766D13-9933-42CC-8823-0C04222E57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9077204"/>
              </p:ext>
            </p:extLst>
          </p:nvPr>
        </p:nvGraphicFramePr>
        <p:xfrm>
          <a:off x="1547664" y="102357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Textfeld 16">
            <a:extLst>
              <a:ext uri="{FF2B5EF4-FFF2-40B4-BE49-F238E27FC236}">
                <a16:creationId xmlns:a16="http://schemas.microsoft.com/office/drawing/2014/main" id="{A3467619-5B7D-42C8-9102-7B16EE8DC137}"/>
              </a:ext>
            </a:extLst>
          </p:cNvPr>
          <p:cNvSpPr txBox="1"/>
          <p:nvPr/>
        </p:nvSpPr>
        <p:spPr>
          <a:xfrm>
            <a:off x="3772480" y="2195767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tx2"/>
                </a:solidFill>
              </a:rPr>
              <a:t>End POF IV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13EA35C-7915-4C9D-A204-E9469140C9A8}"/>
              </a:ext>
            </a:extLst>
          </p:cNvPr>
          <p:cNvSpPr txBox="1"/>
          <p:nvPr/>
        </p:nvSpPr>
        <p:spPr>
          <a:xfrm>
            <a:off x="2033416" y="2195767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chemeClr val="tx2"/>
                </a:solidFill>
              </a:rPr>
              <a:t>Current</a:t>
            </a:r>
            <a:endParaRPr lang="de-DE" b="1" dirty="0">
              <a:solidFill>
                <a:schemeClr val="tx2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6658591-F952-457F-872D-E017DE6108EF}"/>
              </a:ext>
            </a:extLst>
          </p:cNvPr>
          <p:cNvSpPr txBox="1"/>
          <p:nvPr/>
        </p:nvSpPr>
        <p:spPr>
          <a:xfrm>
            <a:off x="5983359" y="218962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tx2"/>
                </a:solidFill>
              </a:rPr>
              <a:t>POF V</a:t>
            </a:r>
          </a:p>
        </p:txBody>
      </p:sp>
    </p:spTree>
    <p:extLst>
      <p:ext uri="{BB962C8B-B14F-4D97-AF65-F5344CB8AC3E}">
        <p14:creationId xmlns:p14="http://schemas.microsoft.com/office/powerpoint/2010/main" val="9877382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>
            <a:extLst>
              <a:ext uri="{FF2B5EF4-FFF2-40B4-BE49-F238E27FC236}">
                <a16:creationId xmlns:a16="http://schemas.microsoft.com/office/drawing/2014/main" id="{6B5EA8FE-75EE-4862-AB73-98653B5A72B6}"/>
              </a:ext>
            </a:extLst>
          </p:cNvPr>
          <p:cNvSpPr/>
          <p:nvPr/>
        </p:nvSpPr>
        <p:spPr>
          <a:xfrm>
            <a:off x="358776" y="1203598"/>
            <a:ext cx="8677719" cy="3683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25"/>
              </a:spcAft>
            </a:pPr>
            <a:r>
              <a:rPr lang="de-DE" sz="1400" b="1" dirty="0">
                <a:solidFill>
                  <a:schemeClr val="tx2"/>
                </a:solidFill>
              </a:rPr>
              <a:t>DMA will </a:t>
            </a:r>
            <a:r>
              <a:rPr lang="de-DE" sz="1400" b="1" dirty="0" err="1">
                <a:solidFill>
                  <a:schemeClr val="tx2"/>
                </a:solidFill>
              </a:rPr>
              <a:t>focus</a:t>
            </a:r>
            <a:r>
              <a:rPr lang="de-DE" sz="1400" b="1" dirty="0">
                <a:solidFill>
                  <a:schemeClr val="tx2"/>
                </a:solidFill>
              </a:rPr>
              <a:t> on </a:t>
            </a:r>
            <a:r>
              <a:rPr lang="de-DE" sz="1400" b="1" dirty="0" err="1">
                <a:solidFill>
                  <a:schemeClr val="tx2"/>
                </a:solidFill>
              </a:rPr>
              <a:t>key</a:t>
            </a:r>
            <a:r>
              <a:rPr lang="de-DE" sz="1400" b="1" dirty="0">
                <a:solidFill>
                  <a:schemeClr val="tx2"/>
                </a:solidFill>
              </a:rPr>
              <a:t> </a:t>
            </a:r>
            <a:r>
              <a:rPr lang="de-DE" sz="1400" b="1" dirty="0" err="1">
                <a:solidFill>
                  <a:schemeClr val="tx2"/>
                </a:solidFill>
              </a:rPr>
              <a:t>building</a:t>
            </a:r>
            <a:r>
              <a:rPr lang="de-DE" sz="1400" b="1" dirty="0">
                <a:solidFill>
                  <a:schemeClr val="tx2"/>
                </a:solidFill>
              </a:rPr>
              <a:t> </a:t>
            </a:r>
            <a:r>
              <a:rPr lang="de-DE" sz="1400" b="1" dirty="0" err="1">
                <a:solidFill>
                  <a:schemeClr val="tx2"/>
                </a:solidFill>
              </a:rPr>
              <a:t>blocks</a:t>
            </a:r>
            <a:r>
              <a:rPr lang="de-DE" sz="1400" b="1" dirty="0">
                <a:solidFill>
                  <a:schemeClr val="tx2"/>
                </a:solidFill>
              </a:rPr>
              <a:t> for </a:t>
            </a:r>
            <a:r>
              <a:rPr lang="de-DE" sz="1400" b="1" dirty="0" err="1">
                <a:solidFill>
                  <a:schemeClr val="tx2"/>
                </a:solidFill>
              </a:rPr>
              <a:t>data-driven</a:t>
            </a:r>
            <a:r>
              <a:rPr lang="de-DE" sz="1400" b="1" dirty="0">
                <a:solidFill>
                  <a:schemeClr val="tx2"/>
                </a:solidFill>
              </a:rPr>
              <a:t> </a:t>
            </a:r>
            <a:r>
              <a:rPr lang="de-DE" sz="1400" b="1" dirty="0" err="1">
                <a:solidFill>
                  <a:schemeClr val="tx2"/>
                </a:solidFill>
              </a:rPr>
              <a:t>science</a:t>
            </a:r>
            <a:endParaRPr lang="de-DE" sz="1400" b="1" dirty="0">
              <a:solidFill>
                <a:schemeClr val="tx2"/>
              </a:solidFill>
            </a:endParaRPr>
          </a:p>
          <a:p>
            <a:pPr>
              <a:spcAft>
                <a:spcPts val="225"/>
              </a:spcAft>
            </a:pPr>
            <a:endParaRPr lang="de-DE" sz="1400" b="1" dirty="0">
              <a:solidFill>
                <a:schemeClr val="tx2"/>
              </a:solidFill>
            </a:endParaRPr>
          </a:p>
          <a:p>
            <a:pPr marL="285750" indent="-285750">
              <a:spcAft>
                <a:spcPts val="225"/>
              </a:spcAft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tx2"/>
                </a:solidFill>
              </a:rPr>
              <a:t>Focus on </a:t>
            </a:r>
            <a:r>
              <a:rPr lang="de-DE" sz="1400" dirty="0" err="1">
                <a:solidFill>
                  <a:schemeClr val="tx2"/>
                </a:solidFill>
              </a:rPr>
              <a:t>excellent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b="1" dirty="0" err="1">
                <a:solidFill>
                  <a:schemeClr val="tx2"/>
                </a:solidFill>
              </a:rPr>
              <a:t>data-driven</a:t>
            </a:r>
            <a:r>
              <a:rPr lang="de-DE" sz="1400" b="1" dirty="0">
                <a:solidFill>
                  <a:schemeClr val="tx2"/>
                </a:solidFill>
              </a:rPr>
              <a:t> </a:t>
            </a:r>
            <a:r>
              <a:rPr lang="de-DE" sz="1400" b="1" dirty="0" err="1">
                <a:solidFill>
                  <a:schemeClr val="tx2"/>
                </a:solidFill>
              </a:rPr>
              <a:t>science</a:t>
            </a:r>
            <a:r>
              <a:rPr lang="de-DE" sz="1400" b="1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that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is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sustainable</a:t>
            </a:r>
            <a:endParaRPr lang="de-DE" sz="1400" dirty="0">
              <a:solidFill>
                <a:schemeClr val="tx2"/>
              </a:solidFill>
            </a:endParaRPr>
          </a:p>
          <a:p>
            <a:pPr marL="742950" lvl="1" indent="-285750">
              <a:spcAft>
                <a:spcPts val="225"/>
              </a:spcAft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tx2"/>
                </a:solidFill>
              </a:rPr>
              <a:t>Intelligent </a:t>
            </a:r>
            <a:r>
              <a:rPr lang="de-DE" sz="1400" dirty="0" err="1">
                <a:solidFill>
                  <a:schemeClr val="tx2"/>
                </a:solidFill>
              </a:rPr>
              <a:t>data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reduction</a:t>
            </a:r>
            <a:r>
              <a:rPr lang="de-DE" sz="1400" dirty="0">
                <a:solidFill>
                  <a:schemeClr val="tx2"/>
                </a:solidFill>
              </a:rPr>
              <a:t> for </a:t>
            </a:r>
            <a:r>
              <a:rPr lang="de-DE" sz="1400" dirty="0" err="1">
                <a:solidFill>
                  <a:schemeClr val="tx2"/>
                </a:solidFill>
              </a:rPr>
              <a:t>science</a:t>
            </a:r>
            <a:endParaRPr lang="de-DE" sz="1400" dirty="0">
              <a:solidFill>
                <a:schemeClr val="tx2"/>
              </a:solidFill>
            </a:endParaRPr>
          </a:p>
          <a:p>
            <a:pPr marL="742950" lvl="1" indent="-285750">
              <a:spcAft>
                <a:spcPts val="225"/>
              </a:spcAft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tx2"/>
                </a:solidFill>
              </a:rPr>
              <a:t>Integrated </a:t>
            </a:r>
            <a:r>
              <a:rPr lang="de-DE" sz="1400" dirty="0" err="1">
                <a:solidFill>
                  <a:schemeClr val="tx2"/>
                </a:solidFill>
              </a:rPr>
              <a:t>infrastructure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from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edge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to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data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center</a:t>
            </a:r>
            <a:endParaRPr lang="de-DE" sz="1400" dirty="0">
              <a:solidFill>
                <a:schemeClr val="tx2"/>
              </a:solidFill>
            </a:endParaRPr>
          </a:p>
          <a:p>
            <a:pPr marL="742950" lvl="1" indent="-285750">
              <a:spcAft>
                <a:spcPts val="225"/>
              </a:spcAft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tx2"/>
                </a:solidFill>
              </a:rPr>
              <a:t>F.A.I.R., open </a:t>
            </a:r>
            <a:r>
              <a:rPr lang="de-DE" sz="1400" dirty="0" err="1">
                <a:solidFill>
                  <a:schemeClr val="tx2"/>
                </a:solidFill>
              </a:rPr>
              <a:t>data</a:t>
            </a:r>
            <a:r>
              <a:rPr lang="de-DE" sz="1400" dirty="0">
                <a:solidFill>
                  <a:schemeClr val="tx2"/>
                </a:solidFill>
              </a:rPr>
              <a:t>, </a:t>
            </a:r>
            <a:r>
              <a:rPr lang="de-DE" sz="1400" dirty="0" err="1">
                <a:solidFill>
                  <a:schemeClr val="tx2"/>
                </a:solidFill>
              </a:rPr>
              <a:t>synergies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with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communities</a:t>
            </a: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spcAft>
                <a:spcPts val="225"/>
              </a:spcAft>
              <a:buFont typeface="Wingdings" panose="05000000000000000000" pitchFamily="2" charset="2"/>
              <a:buChar char="§"/>
            </a:pPr>
            <a:r>
              <a:rPr lang="de-DE" sz="1400" b="1" dirty="0" err="1">
                <a:solidFill>
                  <a:schemeClr val="tx2"/>
                </a:solidFill>
              </a:rPr>
              <a:t>Algorithms</a:t>
            </a:r>
            <a:r>
              <a:rPr lang="de-DE" sz="1400" b="1" dirty="0">
                <a:solidFill>
                  <a:schemeClr val="tx2"/>
                </a:solidFill>
              </a:rPr>
              <a:t> for </a:t>
            </a:r>
            <a:r>
              <a:rPr lang="de-DE" sz="1400" b="1" dirty="0" err="1">
                <a:solidFill>
                  <a:schemeClr val="tx2"/>
                </a:solidFill>
              </a:rPr>
              <a:t>frontier</a:t>
            </a:r>
            <a:r>
              <a:rPr lang="de-DE" sz="1400" b="1" dirty="0">
                <a:solidFill>
                  <a:schemeClr val="tx2"/>
                </a:solidFill>
              </a:rPr>
              <a:t> </a:t>
            </a:r>
            <a:r>
              <a:rPr lang="de-DE" sz="1400" b="1" dirty="0" err="1">
                <a:solidFill>
                  <a:schemeClr val="tx2"/>
                </a:solidFill>
              </a:rPr>
              <a:t>technologies</a:t>
            </a:r>
            <a:r>
              <a:rPr lang="de-DE" sz="1400" b="1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as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science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drivers</a:t>
            </a:r>
            <a:endParaRPr lang="de-DE" sz="1400" dirty="0">
              <a:solidFill>
                <a:schemeClr val="tx2"/>
              </a:solidFill>
            </a:endParaRPr>
          </a:p>
          <a:p>
            <a:pPr marL="742950" lvl="1" indent="-285750">
              <a:spcAft>
                <a:spcPts val="225"/>
              </a:spcAft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tx2"/>
                </a:solidFill>
              </a:rPr>
              <a:t>AI, </a:t>
            </a:r>
            <a:r>
              <a:rPr lang="de-DE" sz="1400" dirty="0" err="1">
                <a:solidFill>
                  <a:schemeClr val="tx2"/>
                </a:solidFill>
              </a:rPr>
              <a:t>Exascale</a:t>
            </a:r>
            <a:r>
              <a:rPr lang="de-DE" sz="1400" dirty="0">
                <a:solidFill>
                  <a:schemeClr val="tx2"/>
                </a:solidFill>
              </a:rPr>
              <a:t>, Quantum, Edge, Cloud, </a:t>
            </a:r>
            <a:r>
              <a:rPr lang="de-DE" sz="1400" dirty="0" err="1">
                <a:solidFill>
                  <a:schemeClr val="tx2"/>
                </a:solidFill>
              </a:rPr>
              <a:t>federated</a:t>
            </a:r>
            <a:r>
              <a:rPr lang="de-DE" sz="1400" dirty="0">
                <a:solidFill>
                  <a:schemeClr val="tx2"/>
                </a:solidFill>
              </a:rPr>
              <a:t>, …</a:t>
            </a:r>
          </a:p>
          <a:p>
            <a:pPr marL="742950" lvl="1" indent="-285750">
              <a:spcAft>
                <a:spcPts val="225"/>
              </a:spcAft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tx2"/>
                </a:solidFill>
              </a:rPr>
              <a:t>Intelligent </a:t>
            </a:r>
            <a:r>
              <a:rPr lang="de-DE" sz="1400" dirty="0" err="1">
                <a:solidFill>
                  <a:schemeClr val="tx2"/>
                </a:solidFill>
              </a:rPr>
              <a:t>algorithms</a:t>
            </a:r>
            <a:r>
              <a:rPr lang="de-DE" sz="1400" dirty="0">
                <a:solidFill>
                  <a:schemeClr val="tx2"/>
                </a:solidFill>
              </a:rPr>
              <a:t> (</a:t>
            </a:r>
            <a:r>
              <a:rPr lang="de-DE" sz="1400" dirty="0" err="1">
                <a:solidFill>
                  <a:schemeClr val="tx2"/>
                </a:solidFill>
              </a:rPr>
              <a:t>analysis</a:t>
            </a:r>
            <a:r>
              <a:rPr lang="de-DE" sz="1400" dirty="0">
                <a:solidFill>
                  <a:schemeClr val="tx2"/>
                </a:solidFill>
              </a:rPr>
              <a:t>, </a:t>
            </a:r>
            <a:r>
              <a:rPr lang="de-DE" sz="1400" dirty="0" err="1">
                <a:solidFill>
                  <a:schemeClr val="tx2"/>
                </a:solidFill>
              </a:rPr>
              <a:t>control</a:t>
            </a:r>
            <a:r>
              <a:rPr lang="de-DE" sz="1400" dirty="0">
                <a:solidFill>
                  <a:schemeClr val="tx2"/>
                </a:solidFill>
              </a:rPr>
              <a:t>, …)</a:t>
            </a:r>
          </a:p>
          <a:p>
            <a:pPr marL="742950" lvl="1" indent="-285750">
              <a:spcAft>
                <a:spcPts val="225"/>
              </a:spcAft>
              <a:buFont typeface="Wingdings" panose="05000000000000000000" pitchFamily="2" charset="2"/>
              <a:buChar char="§"/>
            </a:pPr>
            <a:r>
              <a:rPr lang="de-DE" sz="1400" dirty="0" err="1">
                <a:solidFill>
                  <a:schemeClr val="tx2"/>
                </a:solidFill>
              </a:rPr>
              <a:t>Sustainable</a:t>
            </a:r>
            <a:r>
              <a:rPr lang="de-DE" sz="1400" dirty="0">
                <a:solidFill>
                  <a:schemeClr val="tx2"/>
                </a:solidFill>
              </a:rPr>
              <a:t>, </a:t>
            </a:r>
            <a:r>
              <a:rPr lang="de-DE" sz="1400" dirty="0" err="1">
                <a:solidFill>
                  <a:schemeClr val="tx2"/>
                </a:solidFill>
              </a:rPr>
              <a:t>reusable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solutions</a:t>
            </a: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spcAft>
                <a:spcPts val="225"/>
              </a:spcAft>
              <a:buFont typeface="Wingdings" panose="05000000000000000000" pitchFamily="2" charset="2"/>
              <a:buChar char="§"/>
            </a:pPr>
            <a:r>
              <a:rPr lang="de-DE" sz="1400" b="1" dirty="0" err="1">
                <a:solidFill>
                  <a:schemeClr val="tx2"/>
                </a:solidFill>
              </a:rPr>
              <a:t>Autonomous</a:t>
            </a:r>
            <a:r>
              <a:rPr lang="de-DE" sz="1400" b="1" dirty="0">
                <a:solidFill>
                  <a:schemeClr val="tx2"/>
                </a:solidFill>
              </a:rPr>
              <a:t>, intelligent, </a:t>
            </a:r>
            <a:r>
              <a:rPr lang="de-DE" sz="1400" b="1" dirty="0" err="1">
                <a:solidFill>
                  <a:schemeClr val="tx2"/>
                </a:solidFill>
              </a:rPr>
              <a:t>integrated</a:t>
            </a:r>
            <a:r>
              <a:rPr lang="de-DE" sz="1400" b="1" dirty="0">
                <a:solidFill>
                  <a:schemeClr val="tx2"/>
                </a:solidFill>
              </a:rPr>
              <a:t> </a:t>
            </a:r>
            <a:r>
              <a:rPr lang="de-DE" sz="1400" b="1" dirty="0" err="1">
                <a:solidFill>
                  <a:schemeClr val="tx2"/>
                </a:solidFill>
              </a:rPr>
              <a:t>systems</a:t>
            </a:r>
            <a:endParaRPr lang="de-DE" sz="1400" b="1" dirty="0">
              <a:solidFill>
                <a:schemeClr val="tx2"/>
              </a:solidFill>
            </a:endParaRPr>
          </a:p>
          <a:p>
            <a:pPr marL="742950" lvl="1" indent="-285750">
              <a:spcAft>
                <a:spcPts val="225"/>
              </a:spcAft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tx2"/>
                </a:solidFill>
              </a:rPr>
              <a:t>Combine </a:t>
            </a:r>
            <a:r>
              <a:rPr lang="de-DE" sz="1400" dirty="0" err="1">
                <a:solidFill>
                  <a:schemeClr val="tx2"/>
                </a:solidFill>
              </a:rPr>
              <a:t>machines</a:t>
            </a:r>
            <a:r>
              <a:rPr lang="de-DE" sz="1400" dirty="0">
                <a:solidFill>
                  <a:schemeClr val="tx2"/>
                </a:solidFill>
              </a:rPr>
              <a:t>, </a:t>
            </a:r>
            <a:r>
              <a:rPr lang="de-DE" sz="1400" dirty="0" err="1">
                <a:solidFill>
                  <a:schemeClr val="tx2"/>
                </a:solidFill>
              </a:rPr>
              <a:t>experiments</a:t>
            </a:r>
            <a:r>
              <a:rPr lang="de-DE" sz="1400" dirty="0">
                <a:solidFill>
                  <a:schemeClr val="tx2"/>
                </a:solidFill>
              </a:rPr>
              <a:t>, </a:t>
            </a:r>
            <a:r>
              <a:rPr lang="de-DE" sz="1400" dirty="0" err="1">
                <a:solidFill>
                  <a:schemeClr val="tx2"/>
                </a:solidFill>
              </a:rPr>
              <a:t>simulations</a:t>
            </a:r>
            <a:r>
              <a:rPr lang="de-DE" sz="1400" dirty="0">
                <a:solidFill>
                  <a:schemeClr val="tx2"/>
                </a:solidFill>
              </a:rPr>
              <a:t> and human </a:t>
            </a:r>
            <a:r>
              <a:rPr lang="de-DE" sz="1400" dirty="0" err="1">
                <a:solidFill>
                  <a:schemeClr val="tx2"/>
                </a:solidFill>
              </a:rPr>
              <a:t>users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to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steer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towards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discoveries</a:t>
            </a:r>
            <a:endParaRPr lang="de-DE" sz="1400" dirty="0">
              <a:solidFill>
                <a:schemeClr val="tx2"/>
              </a:solidFill>
            </a:endParaRPr>
          </a:p>
          <a:p>
            <a:pPr marL="742950" lvl="1" indent="-285750">
              <a:spcAft>
                <a:spcPts val="225"/>
              </a:spcAft>
              <a:buFont typeface="Wingdings" panose="05000000000000000000" pitchFamily="2" charset="2"/>
              <a:buChar char="§"/>
            </a:pPr>
            <a:r>
              <a:rPr lang="de-DE" sz="1400" dirty="0" err="1">
                <a:solidFill>
                  <a:schemeClr val="tx2"/>
                </a:solidFill>
              </a:rPr>
              <a:t>Enable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targeted</a:t>
            </a:r>
            <a:r>
              <a:rPr lang="de-DE" sz="1400" dirty="0">
                <a:solidFill>
                  <a:schemeClr val="tx2"/>
                </a:solidFill>
              </a:rPr>
              <a:t>, </a:t>
            </a:r>
            <a:r>
              <a:rPr lang="de-DE" sz="1400" dirty="0" err="1">
                <a:solidFill>
                  <a:schemeClr val="tx2"/>
                </a:solidFill>
              </a:rPr>
              <a:t>challenge-driven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access</a:t>
            </a:r>
            <a:endParaRPr lang="de-DE" sz="1400" dirty="0">
              <a:solidFill>
                <a:schemeClr val="tx2"/>
              </a:solidFill>
            </a:endParaRPr>
          </a:p>
          <a:p>
            <a:pPr marL="742950" lvl="1" indent="-285750">
              <a:spcAft>
                <a:spcPts val="225"/>
              </a:spcAft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tx2"/>
                </a:solidFill>
              </a:rPr>
              <a:t>Connect </a:t>
            </a:r>
            <a:r>
              <a:rPr lang="de-DE" sz="1400" dirty="0" err="1">
                <a:solidFill>
                  <a:schemeClr val="tx2"/>
                </a:solidFill>
              </a:rPr>
              <a:t>facilities</a:t>
            </a:r>
            <a:r>
              <a:rPr lang="de-DE" sz="1400" dirty="0">
                <a:solidFill>
                  <a:schemeClr val="tx2"/>
                </a:solidFill>
              </a:rPr>
              <a:t> and </a:t>
            </a:r>
            <a:r>
              <a:rPr lang="de-DE" sz="1400" dirty="0" err="1">
                <a:solidFill>
                  <a:schemeClr val="tx2"/>
                </a:solidFill>
              </a:rPr>
              <a:t>user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communities</a:t>
            </a:r>
            <a:endParaRPr lang="de-DE" sz="1400" dirty="0">
              <a:solidFill>
                <a:schemeClr val="tx2"/>
              </a:solidFill>
            </a:endParaRPr>
          </a:p>
          <a:p>
            <a:pPr marL="742950" lvl="1" indent="-285750">
              <a:spcAft>
                <a:spcPts val="225"/>
              </a:spcAft>
              <a:buFont typeface="Wingdings" panose="05000000000000000000" pitchFamily="2" charset="2"/>
              <a:buChar char="§"/>
            </a:pPr>
            <a:r>
              <a:rPr lang="de-DE" sz="1400" dirty="0" err="1">
                <a:solidFill>
                  <a:schemeClr val="tx2"/>
                </a:solidFill>
              </a:rPr>
              <a:t>Optimize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usage</a:t>
            </a:r>
            <a:r>
              <a:rPr lang="de-DE" sz="1400" dirty="0">
                <a:solidFill>
                  <a:schemeClr val="tx2"/>
                </a:solidFill>
              </a:rPr>
              <a:t> of </a:t>
            </a:r>
            <a:r>
              <a:rPr lang="de-DE" sz="1400" dirty="0" err="1">
                <a:solidFill>
                  <a:schemeClr val="tx2"/>
                </a:solidFill>
              </a:rPr>
              <a:t>facilities</a:t>
            </a:r>
            <a:r>
              <a:rPr lang="de-DE" sz="1400" dirty="0">
                <a:solidFill>
                  <a:schemeClr val="tx2"/>
                </a:solidFill>
              </a:rPr>
              <a:t> (</a:t>
            </a:r>
            <a:r>
              <a:rPr lang="de-DE" sz="1400" dirty="0" err="1">
                <a:solidFill>
                  <a:schemeClr val="tx2"/>
                </a:solidFill>
              </a:rPr>
              <a:t>discovery</a:t>
            </a:r>
            <a:r>
              <a:rPr lang="de-DE" sz="1400" dirty="0">
                <a:solidFill>
                  <a:schemeClr val="tx2"/>
                </a:solidFill>
              </a:rPr>
              <a:t>, </a:t>
            </a:r>
            <a:r>
              <a:rPr lang="de-DE" sz="1400" dirty="0" err="1">
                <a:solidFill>
                  <a:schemeClr val="tx2"/>
                </a:solidFill>
              </a:rPr>
              <a:t>impact</a:t>
            </a:r>
            <a:r>
              <a:rPr lang="de-DE" sz="1400" dirty="0">
                <a:solidFill>
                  <a:schemeClr val="tx2"/>
                </a:solidFill>
              </a:rPr>
              <a:t>, </a:t>
            </a:r>
            <a:r>
              <a:rPr lang="de-DE" sz="1400" dirty="0" err="1">
                <a:solidFill>
                  <a:schemeClr val="tx2"/>
                </a:solidFill>
              </a:rPr>
              <a:t>challenges</a:t>
            </a:r>
            <a:r>
              <a:rPr lang="de-DE" sz="1400" dirty="0">
                <a:solidFill>
                  <a:schemeClr val="tx2"/>
                </a:solidFill>
              </a:rPr>
              <a:t>, </a:t>
            </a:r>
            <a:r>
              <a:rPr lang="de-DE" sz="1400" dirty="0" err="1">
                <a:solidFill>
                  <a:schemeClr val="tx2"/>
                </a:solidFill>
              </a:rPr>
              <a:t>energy</a:t>
            </a:r>
            <a:r>
              <a:rPr lang="de-DE" sz="1400" dirty="0">
                <a:solidFill>
                  <a:schemeClr val="tx2"/>
                </a:solidFill>
              </a:rPr>
              <a:t>, …)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 Field Matter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err="1"/>
              <a:t>Towards</a:t>
            </a:r>
            <a:r>
              <a:rPr lang="de-DE" dirty="0"/>
              <a:t> POF V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4A153BF-8DFC-4A74-9319-B007D2DF0AD9}"/>
              </a:ext>
            </a:extLst>
          </p:cNvPr>
          <p:cNvSpPr/>
          <p:nvPr/>
        </p:nvSpPr>
        <p:spPr>
          <a:xfrm>
            <a:off x="7308304" y="1870444"/>
            <a:ext cx="1764196" cy="176419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Systems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2C6FB59-70B2-485C-AE3B-0A8309BBBA25}"/>
              </a:ext>
            </a:extLst>
          </p:cNvPr>
          <p:cNvSpPr/>
          <p:nvPr/>
        </p:nvSpPr>
        <p:spPr>
          <a:xfrm>
            <a:off x="5652120" y="1870444"/>
            <a:ext cx="1764196" cy="176419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b="1" dirty="0" err="1">
                <a:solidFill>
                  <a:schemeClr val="bg1"/>
                </a:solidFill>
              </a:rPr>
              <a:t>Algorithms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8229981-BC7C-4616-82D6-299D43F1000C}"/>
              </a:ext>
            </a:extLst>
          </p:cNvPr>
          <p:cNvSpPr/>
          <p:nvPr/>
        </p:nvSpPr>
        <p:spPr>
          <a:xfrm>
            <a:off x="6480212" y="654923"/>
            <a:ext cx="1764196" cy="17641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F4DAD2D-01A9-4F60-9CD9-5CBBF3F2CCDA}"/>
              </a:ext>
            </a:extLst>
          </p:cNvPr>
          <p:cNvSpPr/>
          <p:nvPr/>
        </p:nvSpPr>
        <p:spPr>
          <a:xfrm>
            <a:off x="6552219" y="1815666"/>
            <a:ext cx="1620180" cy="756084"/>
          </a:xfrm>
          <a:prstGeom prst="rect">
            <a:avLst/>
          </a:prstGeom>
          <a:solidFill>
            <a:srgbClr val="F0781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err="1"/>
              <a:t>Autonomous</a:t>
            </a:r>
            <a:r>
              <a:rPr lang="de-DE" sz="1200" dirty="0"/>
              <a:t>, intelligent </a:t>
            </a:r>
            <a:r>
              <a:rPr lang="de-DE" sz="1200" dirty="0" err="1"/>
              <a:t>facilities</a:t>
            </a:r>
            <a:r>
              <a:rPr lang="de-DE" sz="1200" dirty="0"/>
              <a:t> for </a:t>
            </a:r>
            <a:r>
              <a:rPr lang="de-DE" sz="1200" dirty="0" err="1"/>
              <a:t>data-driven</a:t>
            </a:r>
            <a:r>
              <a:rPr lang="de-DE" sz="1200" dirty="0"/>
              <a:t> </a:t>
            </a:r>
            <a:r>
              <a:rPr lang="de-DE" sz="1200" dirty="0" err="1"/>
              <a:t>science</a:t>
            </a:r>
            <a:endParaRPr lang="de-DE" sz="1200" dirty="0"/>
          </a:p>
        </p:txBody>
      </p:sp>
      <p:pic>
        <p:nvPicPr>
          <p:cNvPr id="11" name="Picture 6" descr="Confluence Mobile - DESY Confluence">
            <a:extLst>
              <a:ext uri="{FF2B5EF4-FFF2-40B4-BE49-F238E27FC236}">
                <a16:creationId xmlns:a16="http://schemas.microsoft.com/office/drawing/2014/main" id="{FDB0CC2A-6D1A-43B2-A825-6DEF25504D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18389" b="32574"/>
          <a:stretch/>
        </p:blipFill>
        <p:spPr bwMode="auto">
          <a:xfrm>
            <a:off x="8257680" y="13204"/>
            <a:ext cx="860709" cy="33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259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 Field Matter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58775" y="691200"/>
            <a:ext cx="8424000" cy="266400"/>
          </a:xfrm>
        </p:spPr>
        <p:txBody>
          <a:bodyPr/>
          <a:lstStyle/>
          <a:p>
            <a:r>
              <a:rPr lang="de-DE" dirty="0" err="1"/>
              <a:t>Autonomous</a:t>
            </a:r>
            <a:r>
              <a:rPr lang="de-DE" dirty="0"/>
              <a:t> </a:t>
            </a:r>
            <a:r>
              <a:rPr lang="de-DE" dirty="0" err="1"/>
              <a:t>accelerators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328ECF3-F722-4FBC-9A0C-81E808A5C99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455626"/>
            <a:ext cx="3925193" cy="2448272"/>
          </a:xfrm>
          <a:prstGeom prst="rect">
            <a:avLst/>
          </a:prstGeom>
          <a:noFill/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1B783F9-A5F2-40B7-8BFF-2BBEAD925E3D}"/>
              </a:ext>
            </a:extLst>
          </p:cNvPr>
          <p:cNvSpPr txBox="1"/>
          <p:nvPr/>
        </p:nvSpPr>
        <p:spPr>
          <a:xfrm>
            <a:off x="4463988" y="1419622"/>
            <a:ext cx="43564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>
                <a:solidFill>
                  <a:schemeClr val="tx2"/>
                </a:solidFill>
              </a:rPr>
              <a:t>Autonomous</a:t>
            </a:r>
            <a:r>
              <a:rPr lang="de-DE" sz="1400" b="1" dirty="0">
                <a:solidFill>
                  <a:schemeClr val="tx2"/>
                </a:solidFill>
              </a:rPr>
              <a:t> </a:t>
            </a:r>
            <a:r>
              <a:rPr lang="de-DE" sz="1400" b="1" dirty="0" err="1">
                <a:solidFill>
                  <a:schemeClr val="tx2"/>
                </a:solidFill>
              </a:rPr>
              <a:t>accelerators</a:t>
            </a:r>
            <a:endParaRPr lang="de-DE" sz="1400" b="1" dirty="0">
              <a:solidFill>
                <a:schemeClr val="tx2"/>
              </a:solidFill>
            </a:endParaRPr>
          </a:p>
          <a:p>
            <a:endParaRPr lang="de-DE" sz="1400" b="1" dirty="0">
              <a:solidFill>
                <a:schemeClr val="tx2"/>
              </a:solidFill>
            </a:endParaRPr>
          </a:p>
          <a:p>
            <a:r>
              <a:rPr lang="de-DE" sz="1400" dirty="0" err="1">
                <a:solidFill>
                  <a:schemeClr val="tx2"/>
                </a:solidFill>
              </a:rPr>
              <a:t>Prototypes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towards</a:t>
            </a:r>
            <a:r>
              <a:rPr lang="de-DE" sz="1400" dirty="0">
                <a:solidFill>
                  <a:schemeClr val="tx2"/>
                </a:solidFill>
              </a:rPr>
              <a:t> fully </a:t>
            </a:r>
            <a:r>
              <a:rPr lang="de-DE" sz="1400" dirty="0" err="1">
                <a:solidFill>
                  <a:schemeClr val="tx2"/>
                </a:solidFill>
              </a:rPr>
              <a:t>autonomous</a:t>
            </a:r>
            <a:r>
              <a:rPr lang="de-DE" sz="1400" dirty="0">
                <a:solidFill>
                  <a:schemeClr val="tx2"/>
                </a:solidFill>
              </a:rPr>
              <a:t>, </a:t>
            </a:r>
            <a:r>
              <a:rPr lang="de-DE" sz="1400" dirty="0" err="1">
                <a:solidFill>
                  <a:schemeClr val="tx2"/>
                </a:solidFill>
              </a:rPr>
              <a:t>self-optimizing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accelerators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using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machine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learning</a:t>
            </a:r>
            <a:r>
              <a:rPr lang="de-DE" sz="1400" dirty="0">
                <a:solidFill>
                  <a:schemeClr val="tx2"/>
                </a:solidFill>
              </a:rPr>
              <a:t>.</a:t>
            </a:r>
          </a:p>
          <a:p>
            <a:endParaRPr lang="de-DE" sz="1400" dirty="0">
              <a:solidFill>
                <a:schemeClr val="tx2"/>
              </a:solidFill>
            </a:endParaRPr>
          </a:p>
          <a:p>
            <a:r>
              <a:rPr lang="de-DE" sz="1400" dirty="0">
                <a:solidFill>
                  <a:schemeClr val="tx2"/>
                </a:solidFill>
              </a:rPr>
              <a:t>Zero-</a:t>
            </a:r>
            <a:r>
              <a:rPr lang="de-DE" sz="1400" dirty="0" err="1">
                <a:solidFill>
                  <a:schemeClr val="tx2"/>
                </a:solidFill>
              </a:rPr>
              <a:t>shot</a:t>
            </a:r>
            <a:r>
              <a:rPr lang="de-DE" sz="1400" dirty="0">
                <a:solidFill>
                  <a:schemeClr val="tx2"/>
                </a:solidFill>
              </a:rPr>
              <a:t> sim2real </a:t>
            </a:r>
            <a:r>
              <a:rPr lang="de-DE" sz="1400" dirty="0" err="1">
                <a:solidFill>
                  <a:schemeClr val="tx2"/>
                </a:solidFill>
              </a:rPr>
              <a:t>transfer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from</a:t>
            </a:r>
            <a:r>
              <a:rPr lang="de-DE" sz="1400" dirty="0">
                <a:solidFill>
                  <a:schemeClr val="tx2"/>
                </a:solidFill>
              </a:rPr>
              <a:t> high </a:t>
            </a:r>
            <a:r>
              <a:rPr lang="de-DE" sz="1400" dirty="0" err="1">
                <a:solidFill>
                  <a:schemeClr val="tx2"/>
                </a:solidFill>
              </a:rPr>
              <a:t>speed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simulation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to</a:t>
            </a:r>
            <a:r>
              <a:rPr lang="de-DE" sz="1400" dirty="0">
                <a:solidFill>
                  <a:schemeClr val="tx2"/>
                </a:solidFill>
              </a:rPr>
              <a:t> the real ARES </a:t>
            </a:r>
            <a:r>
              <a:rPr lang="de-DE" sz="1400" dirty="0" err="1">
                <a:solidFill>
                  <a:schemeClr val="tx2"/>
                </a:solidFill>
              </a:rPr>
              <a:t>accelerator</a:t>
            </a:r>
            <a:r>
              <a:rPr lang="de-DE" sz="1400" dirty="0">
                <a:solidFill>
                  <a:schemeClr val="tx2"/>
                </a:solidFill>
              </a:rPr>
              <a:t> @SINBAD.</a:t>
            </a:r>
          </a:p>
          <a:p>
            <a:endParaRPr lang="de-DE" sz="1400" dirty="0">
              <a:solidFill>
                <a:schemeClr val="tx2"/>
              </a:solidFill>
            </a:endParaRPr>
          </a:p>
          <a:p>
            <a:r>
              <a:rPr lang="de-DE" sz="1400" dirty="0" err="1">
                <a:solidFill>
                  <a:schemeClr val="tx2"/>
                </a:solidFill>
              </a:rPr>
              <a:t>Uses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reinforcement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learning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to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optimize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accelerator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performance</a:t>
            </a:r>
            <a:r>
              <a:rPr lang="de-DE" sz="1400" dirty="0">
                <a:solidFill>
                  <a:schemeClr val="tx2"/>
                </a:solidFill>
              </a:rPr>
              <a:t>, </a:t>
            </a:r>
            <a:r>
              <a:rPr lang="de-DE" sz="1400" dirty="0" err="1">
                <a:solidFill>
                  <a:schemeClr val="tx2"/>
                </a:solidFill>
              </a:rPr>
              <a:t>outperforming</a:t>
            </a:r>
            <a:r>
              <a:rPr lang="de-DE" sz="1400" dirty="0">
                <a:solidFill>
                  <a:schemeClr val="tx2"/>
                </a:solidFill>
              </a:rPr>
              <a:t> human </a:t>
            </a:r>
            <a:r>
              <a:rPr lang="de-DE" sz="1400" dirty="0" err="1">
                <a:solidFill>
                  <a:schemeClr val="tx2"/>
                </a:solidFill>
              </a:rPr>
              <a:t>optimisation</a:t>
            </a:r>
            <a:r>
              <a:rPr lang="de-DE" sz="1400" dirty="0">
                <a:solidFill>
                  <a:schemeClr val="tx2"/>
                </a:solidFill>
              </a:rPr>
              <a:t>.</a:t>
            </a:r>
          </a:p>
          <a:p>
            <a:endParaRPr lang="de-DE" sz="1400" dirty="0">
              <a:solidFill>
                <a:schemeClr val="tx2"/>
              </a:solidFill>
            </a:endParaRPr>
          </a:p>
          <a:p>
            <a:r>
              <a:rPr lang="de-DE" sz="1400" dirty="0" err="1">
                <a:solidFill>
                  <a:schemeClr val="tx2"/>
                </a:solidFill>
              </a:rPr>
              <a:t>Presented</a:t>
            </a:r>
            <a:r>
              <a:rPr lang="de-DE" sz="1400" dirty="0">
                <a:solidFill>
                  <a:schemeClr val="tx2"/>
                </a:solidFill>
              </a:rPr>
              <a:t> at IPAC &amp; ICML.</a:t>
            </a:r>
          </a:p>
        </p:txBody>
      </p:sp>
      <p:pic>
        <p:nvPicPr>
          <p:cNvPr id="7" name="Picture 6" descr="Confluence Mobile - DESY Confluence">
            <a:extLst>
              <a:ext uri="{FF2B5EF4-FFF2-40B4-BE49-F238E27FC236}">
                <a16:creationId xmlns:a16="http://schemas.microsoft.com/office/drawing/2014/main" id="{D8B41401-8E6D-4823-AE46-A4325A633D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18389" b="32574"/>
          <a:stretch/>
        </p:blipFill>
        <p:spPr bwMode="auto">
          <a:xfrm>
            <a:off x="8257680" y="13204"/>
            <a:ext cx="860709" cy="33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948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 Field Matter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58775" y="691200"/>
            <a:ext cx="8424000" cy="266400"/>
          </a:xfrm>
        </p:spPr>
        <p:txBody>
          <a:bodyPr/>
          <a:lstStyle/>
          <a:p>
            <a:r>
              <a:rPr lang="de-DE" dirty="0" err="1"/>
              <a:t>Autonomous</a:t>
            </a:r>
            <a:r>
              <a:rPr lang="de-DE" dirty="0"/>
              <a:t> </a:t>
            </a:r>
            <a:r>
              <a:rPr lang="de-DE" dirty="0" err="1"/>
              <a:t>beamlines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1B783F9-A5F2-40B7-8BFF-2BBEAD925E3D}"/>
              </a:ext>
            </a:extLst>
          </p:cNvPr>
          <p:cNvSpPr txBox="1"/>
          <p:nvPr/>
        </p:nvSpPr>
        <p:spPr>
          <a:xfrm>
            <a:off x="4463988" y="1419622"/>
            <a:ext cx="435648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>
                <a:solidFill>
                  <a:schemeClr val="tx2"/>
                </a:solidFill>
              </a:rPr>
              <a:t>Full</a:t>
            </a:r>
            <a:r>
              <a:rPr lang="de-DE" sz="1400" b="1" dirty="0">
                <a:solidFill>
                  <a:schemeClr val="tx2"/>
                </a:solidFill>
              </a:rPr>
              <a:t> </a:t>
            </a:r>
            <a:r>
              <a:rPr lang="de-DE" sz="1400" b="1" dirty="0" err="1">
                <a:solidFill>
                  <a:schemeClr val="tx2"/>
                </a:solidFill>
              </a:rPr>
              <a:t>beamline</a:t>
            </a:r>
            <a:r>
              <a:rPr lang="de-DE" sz="1400" b="1" dirty="0">
                <a:solidFill>
                  <a:schemeClr val="tx2"/>
                </a:solidFill>
              </a:rPr>
              <a:t> </a:t>
            </a:r>
            <a:r>
              <a:rPr lang="de-DE" sz="1400" b="1" dirty="0" err="1">
                <a:solidFill>
                  <a:schemeClr val="tx2"/>
                </a:solidFill>
              </a:rPr>
              <a:t>optimisation</a:t>
            </a:r>
            <a:r>
              <a:rPr lang="de-DE" sz="1400" b="1" dirty="0">
                <a:solidFill>
                  <a:schemeClr val="tx2"/>
                </a:solidFill>
              </a:rPr>
              <a:t> for </a:t>
            </a:r>
            <a:r>
              <a:rPr lang="de-DE" sz="1400" b="1" dirty="0" err="1">
                <a:solidFill>
                  <a:schemeClr val="tx2"/>
                </a:solidFill>
              </a:rPr>
              <a:t>compact</a:t>
            </a:r>
            <a:r>
              <a:rPr lang="de-DE" sz="1400" b="1" dirty="0">
                <a:solidFill>
                  <a:schemeClr val="tx2"/>
                </a:solidFill>
              </a:rPr>
              <a:t> FELs </a:t>
            </a:r>
            <a:r>
              <a:rPr lang="de-DE" sz="1400" b="1" dirty="0" err="1">
                <a:solidFill>
                  <a:schemeClr val="tx2"/>
                </a:solidFill>
              </a:rPr>
              <a:t>driven</a:t>
            </a:r>
            <a:r>
              <a:rPr lang="de-DE" sz="1400" b="1" dirty="0">
                <a:solidFill>
                  <a:schemeClr val="tx2"/>
                </a:solidFill>
              </a:rPr>
              <a:t> </a:t>
            </a:r>
            <a:r>
              <a:rPr lang="de-DE" sz="1400" b="1" dirty="0" err="1">
                <a:solidFill>
                  <a:schemeClr val="tx2"/>
                </a:solidFill>
              </a:rPr>
              <a:t>by</a:t>
            </a:r>
            <a:r>
              <a:rPr lang="de-DE" sz="1400" b="1" dirty="0">
                <a:solidFill>
                  <a:schemeClr val="tx2"/>
                </a:solidFill>
              </a:rPr>
              <a:t> laser-plasma </a:t>
            </a:r>
            <a:r>
              <a:rPr lang="de-DE" sz="1400" b="1" dirty="0" err="1">
                <a:solidFill>
                  <a:schemeClr val="tx2"/>
                </a:solidFill>
              </a:rPr>
              <a:t>accelerators</a:t>
            </a:r>
            <a:endParaRPr lang="de-DE" sz="1400" b="1" dirty="0">
              <a:solidFill>
                <a:schemeClr val="tx2"/>
              </a:solidFill>
            </a:endParaRPr>
          </a:p>
          <a:p>
            <a:endParaRPr lang="de-DE" sz="1400" b="1" dirty="0">
              <a:solidFill>
                <a:schemeClr val="tx2"/>
              </a:solidFill>
            </a:endParaRPr>
          </a:p>
          <a:p>
            <a:r>
              <a:rPr lang="de-DE" sz="1400" dirty="0">
                <a:solidFill>
                  <a:schemeClr val="tx2"/>
                </a:solidFill>
              </a:rPr>
              <a:t>COXINEL </a:t>
            </a:r>
            <a:r>
              <a:rPr lang="de-DE" sz="1400" dirty="0" err="1">
                <a:solidFill>
                  <a:schemeClr val="tx2"/>
                </a:solidFill>
              </a:rPr>
              <a:t>beamline</a:t>
            </a: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2"/>
                </a:solidFill>
              </a:rPr>
              <a:t>Laser-</a:t>
            </a:r>
            <a:r>
              <a:rPr lang="de-DE" sz="1400" dirty="0" err="1">
                <a:solidFill>
                  <a:schemeClr val="tx2"/>
                </a:solidFill>
              </a:rPr>
              <a:t>driven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electron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accelerator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providing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ultrashort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nC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bunches</a:t>
            </a: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tx2"/>
                </a:solidFill>
              </a:rPr>
              <a:t>Chicane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setup</a:t>
            </a:r>
            <a:r>
              <a:rPr lang="de-DE" sz="1400" dirty="0">
                <a:solidFill>
                  <a:schemeClr val="tx2"/>
                </a:solidFill>
              </a:rPr>
              <a:t> for </a:t>
            </a:r>
            <a:r>
              <a:rPr lang="de-DE" sz="1400" dirty="0" err="1">
                <a:solidFill>
                  <a:schemeClr val="tx2"/>
                </a:solidFill>
              </a:rPr>
              <a:t>seeding</a:t>
            </a:r>
            <a:r>
              <a:rPr lang="de-DE" sz="1400" dirty="0">
                <a:solidFill>
                  <a:schemeClr val="tx2"/>
                </a:solidFill>
              </a:rPr>
              <a:t> the FEL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2"/>
                </a:solidFill>
              </a:rPr>
              <a:t>Compact FEL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tx2"/>
              </a:solidFill>
            </a:endParaRPr>
          </a:p>
          <a:p>
            <a:r>
              <a:rPr lang="de-DE" sz="1400" dirty="0" err="1">
                <a:solidFill>
                  <a:schemeClr val="tx2"/>
                </a:solidFill>
              </a:rPr>
              <a:t>Challenges</a:t>
            </a:r>
            <a:r>
              <a:rPr lang="de-DE" sz="1400" dirty="0">
                <a:solidFill>
                  <a:schemeClr val="tx2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2"/>
                </a:solidFill>
              </a:rPr>
              <a:t>Limited </a:t>
            </a:r>
            <a:r>
              <a:rPr lang="de-DE" sz="1400" dirty="0" err="1">
                <a:solidFill>
                  <a:schemeClr val="tx2"/>
                </a:solidFill>
              </a:rPr>
              <a:t>diagnostics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New </a:t>
            </a:r>
            <a:r>
              <a:rPr lang="de-DE" sz="1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detectors</a:t>
            </a:r>
            <a:endParaRPr lang="de-DE" sz="1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Nonlinear</a:t>
            </a:r>
            <a:r>
              <a:rPr lang="de-DE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dynamics</a:t>
            </a:r>
            <a:r>
              <a:rPr lang="de-DE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→ Understanding </a:t>
            </a:r>
            <a:r>
              <a:rPr lang="de-DE" sz="1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accelerators</a:t>
            </a:r>
            <a:endParaRPr lang="de-DE" sz="1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400" dirty="0">
              <a:solidFill>
                <a:schemeClr val="tx2"/>
              </a:solidFill>
            </a:endParaRPr>
          </a:p>
          <a:p>
            <a:r>
              <a:rPr lang="de-DE" sz="1400" dirty="0" err="1">
                <a:solidFill>
                  <a:schemeClr val="tx2"/>
                </a:solidFill>
              </a:rPr>
              <a:t>Using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normalizing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flows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one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can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create</a:t>
            </a:r>
            <a:r>
              <a:rPr lang="de-DE" sz="1400" dirty="0">
                <a:solidFill>
                  <a:schemeClr val="tx2"/>
                </a:solidFill>
              </a:rPr>
              <a:t> an </a:t>
            </a:r>
            <a:r>
              <a:rPr lang="de-DE" sz="1400" dirty="0" err="1">
                <a:solidFill>
                  <a:schemeClr val="tx2"/>
                </a:solidFill>
              </a:rPr>
              <a:t>invertible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surrogate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model</a:t>
            </a:r>
            <a:r>
              <a:rPr lang="de-DE" sz="1400" dirty="0">
                <a:solidFill>
                  <a:schemeClr val="tx2"/>
                </a:solidFill>
              </a:rPr>
              <a:t> of the </a:t>
            </a:r>
            <a:r>
              <a:rPr lang="de-DE" sz="1400" dirty="0" err="1">
                <a:solidFill>
                  <a:schemeClr val="tx2"/>
                </a:solidFill>
              </a:rPr>
              <a:t>complete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beamline</a:t>
            </a:r>
            <a:r>
              <a:rPr lang="de-DE" sz="1400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48B41A7-3718-4F34-8CF5-EBB4201BE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419622"/>
            <a:ext cx="4128459" cy="144016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146F537-858F-42A2-B4C5-700891D05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75" y="3089705"/>
            <a:ext cx="2708135" cy="1834195"/>
          </a:xfrm>
          <a:prstGeom prst="rect">
            <a:avLst/>
          </a:prstGeom>
        </p:spPr>
      </p:pic>
      <p:pic>
        <p:nvPicPr>
          <p:cNvPr id="9" name="Picture 6" descr="Confluence Mobile - DESY Confluence">
            <a:extLst>
              <a:ext uri="{FF2B5EF4-FFF2-40B4-BE49-F238E27FC236}">
                <a16:creationId xmlns:a16="http://schemas.microsoft.com/office/drawing/2014/main" id="{D085A261-86D1-4C6D-A836-AACD8F0C9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18389" b="32574"/>
          <a:stretch/>
        </p:blipFill>
        <p:spPr bwMode="auto">
          <a:xfrm>
            <a:off x="8257680" y="13204"/>
            <a:ext cx="860709" cy="33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69D602B-1C0D-4FF7-9924-4C4C8FF67D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250" t="70300" r="56125" b="9573"/>
          <a:stretch/>
        </p:blipFill>
        <p:spPr>
          <a:xfrm>
            <a:off x="3018727" y="3517705"/>
            <a:ext cx="1538529" cy="81925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718960E-FDFF-495F-98B5-094229E44560}"/>
              </a:ext>
            </a:extLst>
          </p:cNvPr>
          <p:cNvSpPr txBox="1"/>
          <p:nvPr/>
        </p:nvSpPr>
        <p:spPr>
          <a:xfrm>
            <a:off x="3006863" y="3148373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2"/>
                </a:solidFill>
              </a:rPr>
              <a:t>HELMPI</a:t>
            </a:r>
          </a:p>
        </p:txBody>
      </p:sp>
    </p:spTree>
    <p:extLst>
      <p:ext uri="{BB962C8B-B14F-4D97-AF65-F5344CB8AC3E}">
        <p14:creationId xmlns:p14="http://schemas.microsoft.com/office/powerpoint/2010/main" val="2984966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 Field Matter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58775" y="691200"/>
            <a:ext cx="8424000" cy="266400"/>
          </a:xfrm>
        </p:spPr>
        <p:txBody>
          <a:bodyPr/>
          <a:lstStyle/>
          <a:p>
            <a:r>
              <a:rPr lang="de-DE" dirty="0" err="1"/>
              <a:t>Autonomous</a:t>
            </a:r>
            <a:r>
              <a:rPr lang="de-DE" dirty="0"/>
              <a:t> </a:t>
            </a:r>
            <a:r>
              <a:rPr lang="de-DE" dirty="0" err="1"/>
              <a:t>experiments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6DA96FE-62C6-4C7D-9F73-B4705A4BD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09" y="1419622"/>
            <a:ext cx="3895869" cy="237201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2F0BB98-BE12-4438-86C6-F2054297D8DD}"/>
              </a:ext>
            </a:extLst>
          </p:cNvPr>
          <p:cNvSpPr txBox="1"/>
          <p:nvPr/>
        </p:nvSpPr>
        <p:spPr>
          <a:xfrm>
            <a:off x="4463988" y="1419622"/>
            <a:ext cx="435648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tx2"/>
                </a:solidFill>
              </a:rPr>
              <a:t>ROCK-IT </a:t>
            </a:r>
            <a:r>
              <a:rPr lang="de-DE" sz="1400" b="1" dirty="0" err="1">
                <a:solidFill>
                  <a:schemeClr val="tx2"/>
                </a:solidFill>
              </a:rPr>
              <a:t>project</a:t>
            </a:r>
            <a:endParaRPr lang="de-DE" sz="1400" b="1" dirty="0">
              <a:solidFill>
                <a:schemeClr val="tx2"/>
              </a:solidFill>
            </a:endParaRPr>
          </a:p>
          <a:p>
            <a:endParaRPr lang="de-DE" sz="1400" b="1" dirty="0">
              <a:solidFill>
                <a:schemeClr val="tx2"/>
              </a:solidFill>
            </a:endParaRPr>
          </a:p>
          <a:p>
            <a:r>
              <a:rPr lang="de-DE" sz="1400" dirty="0">
                <a:solidFill>
                  <a:schemeClr val="tx2"/>
                </a:solidFill>
              </a:rPr>
              <a:t>ROCK-IT </a:t>
            </a:r>
            <a:r>
              <a:rPr lang="de-DE" sz="1400" dirty="0" err="1">
                <a:solidFill>
                  <a:schemeClr val="tx2"/>
                </a:solidFill>
              </a:rPr>
              <a:t>aims</a:t>
            </a:r>
            <a:r>
              <a:rPr lang="de-DE" sz="1400" dirty="0">
                <a:solidFill>
                  <a:schemeClr val="tx2"/>
                </a:solidFill>
              </a:rPr>
              <a:t> at </a:t>
            </a:r>
            <a:r>
              <a:rPr lang="de-DE" sz="1400" dirty="0" err="1">
                <a:solidFill>
                  <a:schemeClr val="tx2"/>
                </a:solidFill>
              </a:rPr>
              <a:t>providng</a:t>
            </a:r>
            <a:r>
              <a:rPr lang="de-DE" sz="1400" dirty="0">
                <a:solidFill>
                  <a:schemeClr val="tx2"/>
                </a:solidFill>
              </a:rPr>
              <a:t> a prototype for a </a:t>
            </a:r>
            <a:r>
              <a:rPr lang="de-DE" sz="1400" dirty="0" err="1">
                <a:solidFill>
                  <a:schemeClr val="tx2"/>
                </a:solidFill>
              </a:rPr>
              <a:t>complete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autonomous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experiment</a:t>
            </a:r>
            <a:r>
              <a:rPr lang="de-DE" sz="1400" dirty="0">
                <a:solidFill>
                  <a:schemeClr val="tx2"/>
                </a:solidFill>
              </a:rPr>
              <a:t> at a </a:t>
            </a:r>
            <a:r>
              <a:rPr lang="de-DE" sz="1400" dirty="0" err="1">
                <a:solidFill>
                  <a:schemeClr val="tx2"/>
                </a:solidFill>
              </a:rPr>
              <a:t>beamline</a:t>
            </a:r>
            <a:r>
              <a:rPr lang="de-DE" sz="1400" dirty="0">
                <a:solidFill>
                  <a:schemeClr val="tx2"/>
                </a:solidFill>
              </a:rPr>
              <a:t>.</a:t>
            </a:r>
          </a:p>
          <a:p>
            <a:endParaRPr lang="de-DE" sz="1400" dirty="0">
              <a:solidFill>
                <a:schemeClr val="tx2"/>
              </a:solidFill>
            </a:endParaRPr>
          </a:p>
          <a:p>
            <a:r>
              <a:rPr lang="de-DE" sz="1400" dirty="0" err="1">
                <a:solidFill>
                  <a:schemeClr val="tx2"/>
                </a:solidFill>
              </a:rPr>
              <a:t>With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catalysis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as</a:t>
            </a:r>
            <a:r>
              <a:rPr lang="de-DE" sz="1400" dirty="0">
                <a:solidFill>
                  <a:schemeClr val="tx2"/>
                </a:solidFill>
              </a:rPr>
              <a:t> the </a:t>
            </a:r>
            <a:r>
              <a:rPr lang="de-DE" sz="1400" dirty="0" err="1">
                <a:solidFill>
                  <a:schemeClr val="tx2"/>
                </a:solidFill>
              </a:rPr>
              <a:t>selected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application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area</a:t>
            </a:r>
            <a:r>
              <a:rPr lang="de-DE" sz="1400" dirty="0">
                <a:solidFill>
                  <a:schemeClr val="tx2"/>
                </a:solidFill>
              </a:rPr>
              <a:t>, </a:t>
            </a:r>
            <a:r>
              <a:rPr lang="de-DE" sz="1400" dirty="0" err="1">
                <a:solidFill>
                  <a:schemeClr val="tx2"/>
                </a:solidFill>
              </a:rPr>
              <a:t>this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includes</a:t>
            </a: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2"/>
                </a:solidFill>
              </a:rPr>
              <a:t>intelligent </a:t>
            </a:r>
            <a:r>
              <a:rPr lang="de-DE" sz="1400" dirty="0" err="1">
                <a:solidFill>
                  <a:schemeClr val="tx2"/>
                </a:solidFill>
              </a:rPr>
              <a:t>control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systems</a:t>
            </a: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2"/>
                </a:solidFill>
              </a:rPr>
              <a:t>fast, </a:t>
            </a:r>
            <a:r>
              <a:rPr lang="de-DE" sz="1400" dirty="0" err="1">
                <a:solidFill>
                  <a:schemeClr val="tx2"/>
                </a:solidFill>
              </a:rPr>
              <a:t>scalable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data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analysis</a:t>
            </a: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tx2"/>
                </a:solidFill>
              </a:rPr>
              <a:t>autonomous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accelerator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operation</a:t>
            </a: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tx2"/>
                </a:solidFill>
              </a:rPr>
              <a:t>beamline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optimization</a:t>
            </a:r>
            <a:r>
              <a:rPr lang="de-DE" sz="1400" dirty="0">
                <a:solidFill>
                  <a:schemeClr val="tx2"/>
                </a:solidFill>
              </a:rPr>
              <a:t> via </a:t>
            </a:r>
            <a:r>
              <a:rPr lang="de-DE" sz="1400" dirty="0" err="1">
                <a:solidFill>
                  <a:schemeClr val="tx2"/>
                </a:solidFill>
              </a:rPr>
              <a:t>feedback</a:t>
            </a: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tx2"/>
                </a:solidFill>
              </a:rPr>
              <a:t>experiment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optimization</a:t>
            </a: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tx2"/>
                </a:solidFill>
              </a:rPr>
              <a:t>metadata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collection</a:t>
            </a:r>
            <a:endParaRPr lang="de-DE" sz="1400" dirty="0">
              <a:solidFill>
                <a:schemeClr val="tx2"/>
              </a:solidFill>
            </a:endParaRPr>
          </a:p>
        </p:txBody>
      </p:sp>
      <p:pic>
        <p:nvPicPr>
          <p:cNvPr id="10" name="Picture 6" descr="Confluence Mobile - DESY Confluence">
            <a:extLst>
              <a:ext uri="{FF2B5EF4-FFF2-40B4-BE49-F238E27FC236}">
                <a16:creationId xmlns:a16="http://schemas.microsoft.com/office/drawing/2014/main" id="{4E85EFCE-FFB4-41E7-A5BE-AF79817407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18389" b="32574"/>
          <a:stretch/>
        </p:blipFill>
        <p:spPr bwMode="auto">
          <a:xfrm>
            <a:off x="8257680" y="13204"/>
            <a:ext cx="860709" cy="33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931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 Field Matter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58775" y="691200"/>
            <a:ext cx="8424000" cy="266400"/>
          </a:xfrm>
        </p:spPr>
        <p:txBody>
          <a:bodyPr/>
          <a:lstStyle/>
          <a:p>
            <a:r>
              <a:rPr lang="de-DE" dirty="0" err="1"/>
              <a:t>Enabling</a:t>
            </a:r>
            <a:r>
              <a:rPr lang="de-DE" dirty="0"/>
              <a:t> Technologies: </a:t>
            </a:r>
            <a:r>
              <a:rPr lang="de-DE" dirty="0" err="1"/>
              <a:t>Exascale</a:t>
            </a:r>
            <a:r>
              <a:rPr lang="de-DE" dirty="0"/>
              <a:t> Computing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DC3F997-906C-4FAC-9D0D-D45EE8B5BD62}"/>
              </a:ext>
            </a:extLst>
          </p:cNvPr>
          <p:cNvSpPr txBox="1"/>
          <p:nvPr/>
        </p:nvSpPr>
        <p:spPr>
          <a:xfrm>
            <a:off x="4463988" y="1419622"/>
            <a:ext cx="43564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>
                <a:solidFill>
                  <a:schemeClr val="tx2"/>
                </a:solidFill>
              </a:rPr>
              <a:t>Exascale</a:t>
            </a:r>
            <a:r>
              <a:rPr lang="de-DE" sz="1400" b="1" dirty="0">
                <a:solidFill>
                  <a:schemeClr val="tx2"/>
                </a:solidFill>
              </a:rPr>
              <a:t> </a:t>
            </a:r>
            <a:r>
              <a:rPr lang="de-DE" sz="1400" b="1" dirty="0" err="1">
                <a:solidFill>
                  <a:schemeClr val="tx2"/>
                </a:solidFill>
              </a:rPr>
              <a:t>computing</a:t>
            </a:r>
            <a:r>
              <a:rPr lang="de-DE" sz="1400" b="1" dirty="0">
                <a:solidFill>
                  <a:schemeClr val="tx2"/>
                </a:solidFill>
              </a:rPr>
              <a:t> </a:t>
            </a:r>
            <a:r>
              <a:rPr lang="de-DE" sz="1400" b="1" dirty="0" err="1">
                <a:solidFill>
                  <a:schemeClr val="tx2"/>
                </a:solidFill>
              </a:rPr>
              <a:t>as</a:t>
            </a:r>
            <a:r>
              <a:rPr lang="de-DE" sz="1400" b="1" dirty="0">
                <a:solidFill>
                  <a:schemeClr val="tx2"/>
                </a:solidFill>
              </a:rPr>
              <a:t> the </a:t>
            </a:r>
            <a:r>
              <a:rPr lang="de-DE" sz="1400" b="1" dirty="0" err="1">
                <a:solidFill>
                  <a:schemeClr val="tx2"/>
                </a:solidFill>
              </a:rPr>
              <a:t>frontier</a:t>
            </a:r>
            <a:r>
              <a:rPr lang="de-DE" sz="1400" b="1" dirty="0">
                <a:solidFill>
                  <a:schemeClr val="tx2"/>
                </a:solidFill>
              </a:rPr>
              <a:t> </a:t>
            </a:r>
            <a:r>
              <a:rPr lang="de-DE" sz="1400" b="1" dirty="0" err="1">
                <a:solidFill>
                  <a:schemeClr val="tx2"/>
                </a:solidFill>
              </a:rPr>
              <a:t>compute</a:t>
            </a:r>
            <a:r>
              <a:rPr lang="de-DE" sz="1400" b="1" dirty="0">
                <a:solidFill>
                  <a:schemeClr val="tx2"/>
                </a:solidFill>
              </a:rPr>
              <a:t> </a:t>
            </a:r>
            <a:r>
              <a:rPr lang="de-DE" sz="1400" b="1" dirty="0" err="1">
                <a:solidFill>
                  <a:schemeClr val="tx2"/>
                </a:solidFill>
              </a:rPr>
              <a:t>technology</a:t>
            </a:r>
            <a:endParaRPr lang="de-DE" sz="1400" b="1" dirty="0">
              <a:solidFill>
                <a:schemeClr val="tx2"/>
              </a:solidFill>
            </a:endParaRPr>
          </a:p>
          <a:p>
            <a:endParaRPr lang="de-DE" sz="1400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2"/>
                </a:solidFill>
              </a:rPr>
              <a:t>Large-</a:t>
            </a:r>
            <a:r>
              <a:rPr lang="de-DE" sz="1400" dirty="0" err="1">
                <a:solidFill>
                  <a:schemeClr val="tx2"/>
                </a:solidFill>
              </a:rPr>
              <a:t>scale</a:t>
            </a:r>
            <a:r>
              <a:rPr lang="de-DE" sz="1400" dirty="0">
                <a:solidFill>
                  <a:schemeClr val="tx2"/>
                </a:solidFill>
              </a:rPr>
              <a:t> HEP </a:t>
            </a:r>
            <a:r>
              <a:rPr lang="de-DE" sz="1400" dirty="0" err="1">
                <a:solidFill>
                  <a:schemeClr val="tx2"/>
                </a:solidFill>
              </a:rPr>
              <a:t>simulations</a:t>
            </a: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2"/>
                </a:solidFill>
              </a:rPr>
              <a:t>Plasma </a:t>
            </a:r>
            <a:r>
              <a:rPr lang="de-DE" sz="1400" dirty="0" err="1">
                <a:solidFill>
                  <a:schemeClr val="tx2"/>
                </a:solidFill>
              </a:rPr>
              <a:t>simulations</a:t>
            </a: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tx2"/>
              </a:solidFill>
            </a:endParaRPr>
          </a:p>
          <a:p>
            <a:r>
              <a:rPr lang="de-DE" sz="1400" dirty="0">
                <a:solidFill>
                  <a:schemeClr val="tx2"/>
                </a:solidFill>
              </a:rPr>
              <a:t>In DMA </a:t>
            </a:r>
            <a:r>
              <a:rPr lang="de-DE" sz="1400" dirty="0" err="1">
                <a:solidFill>
                  <a:schemeClr val="tx2"/>
                </a:solidFill>
              </a:rPr>
              <a:t>we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develop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both</a:t>
            </a:r>
            <a:r>
              <a:rPr lang="de-DE" sz="1400" dirty="0">
                <a:solidFill>
                  <a:schemeClr val="tx2"/>
                </a:solidFill>
              </a:rPr>
              <a:t> the </a:t>
            </a:r>
            <a:r>
              <a:rPr lang="de-DE" sz="1400" dirty="0" err="1">
                <a:solidFill>
                  <a:schemeClr val="tx2"/>
                </a:solidFill>
              </a:rPr>
              <a:t>applications</a:t>
            </a:r>
            <a:r>
              <a:rPr lang="de-DE" sz="1400" dirty="0">
                <a:solidFill>
                  <a:schemeClr val="tx2"/>
                </a:solidFill>
              </a:rPr>
              <a:t> but also </a:t>
            </a:r>
            <a:r>
              <a:rPr lang="de-DE" sz="1400" dirty="0" err="1">
                <a:solidFill>
                  <a:schemeClr val="tx2"/>
                </a:solidFill>
              </a:rPr>
              <a:t>key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components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necessary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to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use</a:t>
            </a:r>
            <a:r>
              <a:rPr lang="de-DE" sz="1400" dirty="0">
                <a:solidFill>
                  <a:schemeClr val="tx2"/>
                </a:solidFill>
              </a:rPr>
              <a:t> such large-</a:t>
            </a:r>
            <a:r>
              <a:rPr lang="de-DE" sz="1400" dirty="0" err="1">
                <a:solidFill>
                  <a:schemeClr val="tx2"/>
                </a:solidFill>
              </a:rPr>
              <a:t>scale</a:t>
            </a:r>
            <a:r>
              <a:rPr lang="de-DE" sz="1400" dirty="0">
                <a:solidFill>
                  <a:schemeClr val="tx2"/>
                </a:solidFill>
              </a:rPr>
              <a:t> high </a:t>
            </a:r>
            <a:r>
              <a:rPr lang="de-DE" sz="1400" dirty="0" err="1">
                <a:solidFill>
                  <a:schemeClr val="tx2"/>
                </a:solidFill>
              </a:rPr>
              <a:t>performance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computer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systems</a:t>
            </a:r>
            <a:r>
              <a:rPr lang="de-DE" sz="1400" dirty="0">
                <a:solidFill>
                  <a:schemeClr val="tx2"/>
                </a:solidFill>
              </a:rPr>
              <a:t> for </a:t>
            </a:r>
            <a:r>
              <a:rPr lang="de-DE" sz="1400" dirty="0" err="1">
                <a:solidFill>
                  <a:schemeClr val="tx2"/>
                </a:solidFill>
              </a:rPr>
              <a:t>our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science</a:t>
            </a:r>
            <a:r>
              <a:rPr lang="de-DE" sz="1400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202E3FB-143C-4B69-9B8C-AD5F1A5E68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75" t="11502" r="23751" b="12900"/>
          <a:stretch/>
        </p:blipFill>
        <p:spPr>
          <a:xfrm>
            <a:off x="360000" y="1167594"/>
            <a:ext cx="3985776" cy="3528392"/>
          </a:xfrm>
          <a:prstGeom prst="rect">
            <a:avLst/>
          </a:prstGeom>
        </p:spPr>
      </p:pic>
      <p:pic>
        <p:nvPicPr>
          <p:cNvPr id="7" name="Picture 6" descr="Confluence Mobile - DESY Confluence">
            <a:extLst>
              <a:ext uri="{FF2B5EF4-FFF2-40B4-BE49-F238E27FC236}">
                <a16:creationId xmlns:a16="http://schemas.microsoft.com/office/drawing/2014/main" id="{5B9CA363-E970-4FF5-B49E-A6C8C9601E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18389" b="32574"/>
          <a:stretch/>
        </p:blipFill>
        <p:spPr bwMode="auto">
          <a:xfrm>
            <a:off x="8257680" y="13204"/>
            <a:ext cx="860709" cy="33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044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C6669CF-2528-4A3B-A59D-E71491514B2E}"/>
              </a:ext>
            </a:extLst>
          </p:cNvPr>
          <p:cNvSpPr/>
          <p:nvPr/>
        </p:nvSpPr>
        <p:spPr>
          <a:xfrm>
            <a:off x="358775" y="1779662"/>
            <a:ext cx="4392488" cy="248427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 Field Matter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58775" y="691200"/>
            <a:ext cx="8424000" cy="266400"/>
          </a:xfrm>
        </p:spPr>
        <p:txBody>
          <a:bodyPr/>
          <a:lstStyle/>
          <a:p>
            <a:r>
              <a:rPr lang="de-DE" dirty="0" err="1"/>
              <a:t>Better</a:t>
            </a:r>
            <a:r>
              <a:rPr lang="de-DE" dirty="0"/>
              <a:t> </a:t>
            </a:r>
            <a:r>
              <a:rPr lang="de-DE" dirty="0" err="1"/>
              <a:t>hardware</a:t>
            </a:r>
            <a:r>
              <a:rPr lang="de-DE" dirty="0"/>
              <a:t>, </a:t>
            </a:r>
            <a:r>
              <a:rPr lang="de-DE" dirty="0" err="1"/>
              <a:t>optimized</a:t>
            </a:r>
            <a:r>
              <a:rPr lang="de-DE" dirty="0"/>
              <a:t> </a:t>
            </a:r>
            <a:r>
              <a:rPr lang="de-DE" dirty="0" err="1"/>
              <a:t>software</a:t>
            </a:r>
            <a:r>
              <a:rPr lang="de-DE" dirty="0"/>
              <a:t>, </a:t>
            </a:r>
            <a:r>
              <a:rPr lang="de-DE" dirty="0" err="1"/>
              <a:t>better</a:t>
            </a:r>
            <a:r>
              <a:rPr lang="de-DE" dirty="0"/>
              <a:t> </a:t>
            </a:r>
            <a:r>
              <a:rPr lang="de-DE" dirty="0" err="1"/>
              <a:t>algorithms</a:t>
            </a:r>
            <a:endParaRPr lang="de-DE" dirty="0"/>
          </a:p>
        </p:txBody>
      </p:sp>
      <p:pic>
        <p:nvPicPr>
          <p:cNvPr id="7" name="Picture 6" descr="Confluence Mobile - DESY Confluence">
            <a:extLst>
              <a:ext uri="{FF2B5EF4-FFF2-40B4-BE49-F238E27FC236}">
                <a16:creationId xmlns:a16="http://schemas.microsoft.com/office/drawing/2014/main" id="{5B9CA363-E970-4FF5-B49E-A6C8C9601E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18389" b="32574"/>
          <a:stretch/>
        </p:blipFill>
        <p:spPr bwMode="auto">
          <a:xfrm>
            <a:off x="8257680" y="13204"/>
            <a:ext cx="860709" cy="33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Unofficial Green HPCG">
            <a:extLst>
              <a:ext uri="{FF2B5EF4-FFF2-40B4-BE49-F238E27FC236}">
                <a16:creationId xmlns:a16="http://schemas.microsoft.com/office/drawing/2014/main" id="{173B6624-DF52-4A74-B525-A0BBD477A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62429"/>
            <a:ext cx="4257092" cy="319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8A5CCB7-661A-4D54-A90E-D2005FF94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092" y="1887674"/>
            <a:ext cx="4240163" cy="227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24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 Field Matter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58775" y="691200"/>
            <a:ext cx="8424000" cy="266400"/>
          </a:xfrm>
        </p:spPr>
        <p:txBody>
          <a:bodyPr/>
          <a:lstStyle/>
          <a:p>
            <a:r>
              <a:rPr lang="de-DE" dirty="0" err="1"/>
              <a:t>Integrating</a:t>
            </a:r>
            <a:r>
              <a:rPr lang="de-DE" dirty="0"/>
              <a:t> HPC </a:t>
            </a:r>
            <a:r>
              <a:rPr lang="de-DE" dirty="0" err="1"/>
              <a:t>into</a:t>
            </a:r>
            <a:r>
              <a:rPr lang="de-DE" dirty="0"/>
              <a:t> online experimental </a:t>
            </a:r>
            <a:r>
              <a:rPr lang="de-DE" dirty="0" err="1"/>
              <a:t>workflows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1B783F9-A5F2-40B7-8BFF-2BBEAD925E3D}"/>
              </a:ext>
            </a:extLst>
          </p:cNvPr>
          <p:cNvSpPr txBox="1"/>
          <p:nvPr/>
        </p:nvSpPr>
        <p:spPr>
          <a:xfrm>
            <a:off x="4463988" y="1419622"/>
            <a:ext cx="435648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tx2"/>
                </a:solidFill>
              </a:rPr>
              <a:t>Alice O² </a:t>
            </a:r>
            <a:r>
              <a:rPr lang="de-DE" sz="1400" b="1" dirty="0" err="1">
                <a:solidFill>
                  <a:schemeClr val="tx2"/>
                </a:solidFill>
              </a:rPr>
              <a:t>with</a:t>
            </a:r>
            <a:r>
              <a:rPr lang="de-DE" sz="1400" b="1" dirty="0">
                <a:solidFill>
                  <a:schemeClr val="tx2"/>
                </a:solidFill>
              </a:rPr>
              <a:t> FAIRMQ + DDS + ODC</a:t>
            </a:r>
          </a:p>
          <a:p>
            <a:endParaRPr lang="de-DE" sz="1400" b="1" dirty="0">
              <a:solidFill>
                <a:schemeClr val="tx2"/>
              </a:solidFill>
            </a:endParaRPr>
          </a:p>
          <a:p>
            <a:r>
              <a:rPr lang="de-DE" sz="1400" dirty="0">
                <a:solidFill>
                  <a:schemeClr val="tx2"/>
                </a:solidFill>
              </a:rPr>
              <a:t>Modern </a:t>
            </a:r>
            <a:r>
              <a:rPr lang="de-DE" sz="1400" dirty="0" err="1">
                <a:solidFill>
                  <a:schemeClr val="tx2"/>
                </a:solidFill>
              </a:rPr>
              <a:t>heterogeneous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compute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systems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are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complex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to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use</a:t>
            </a:r>
            <a:r>
              <a:rPr lang="de-DE" sz="1400" dirty="0">
                <a:solidFill>
                  <a:schemeClr val="tx2"/>
                </a:solidFill>
              </a:rPr>
              <a:t> and </a:t>
            </a:r>
            <a:r>
              <a:rPr lang="de-DE" sz="1400" dirty="0" err="1">
                <a:solidFill>
                  <a:schemeClr val="tx2"/>
                </a:solidFill>
              </a:rPr>
              <a:t>provide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dedicated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resources</a:t>
            </a:r>
            <a:r>
              <a:rPr lang="de-DE" sz="1400" dirty="0">
                <a:solidFill>
                  <a:schemeClr val="tx2"/>
                </a:solidFill>
              </a:rPr>
              <a:t> for a </a:t>
            </a:r>
            <a:r>
              <a:rPr lang="de-DE" sz="1400" dirty="0" err="1">
                <a:solidFill>
                  <a:schemeClr val="tx2"/>
                </a:solidFill>
              </a:rPr>
              <a:t>variety</a:t>
            </a:r>
            <a:r>
              <a:rPr lang="de-DE" sz="1400" dirty="0">
                <a:solidFill>
                  <a:schemeClr val="tx2"/>
                </a:solidFill>
              </a:rPr>
              <a:t> of </a:t>
            </a:r>
            <a:r>
              <a:rPr lang="de-DE" sz="1400" dirty="0" err="1">
                <a:solidFill>
                  <a:schemeClr val="tx2"/>
                </a:solidFill>
              </a:rPr>
              <a:t>analysis</a:t>
            </a:r>
            <a:r>
              <a:rPr lang="de-DE" sz="1400" dirty="0">
                <a:solidFill>
                  <a:schemeClr val="tx2"/>
                </a:solidFill>
              </a:rPr>
              <a:t> and </a:t>
            </a:r>
            <a:r>
              <a:rPr lang="de-DE" sz="1400" dirty="0" err="1">
                <a:solidFill>
                  <a:schemeClr val="tx2"/>
                </a:solidFill>
              </a:rPr>
              <a:t>simulation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workflows</a:t>
            </a:r>
            <a:r>
              <a:rPr lang="de-DE" sz="1400" dirty="0">
                <a:solidFill>
                  <a:schemeClr val="tx2"/>
                </a:solidFill>
              </a:rPr>
              <a:t>.</a:t>
            </a:r>
          </a:p>
          <a:p>
            <a:endParaRPr lang="de-DE" sz="1400" dirty="0">
              <a:solidFill>
                <a:schemeClr val="tx2"/>
              </a:solidFill>
            </a:endParaRPr>
          </a:p>
          <a:p>
            <a:r>
              <a:rPr lang="de-DE" sz="1400" dirty="0">
                <a:solidFill>
                  <a:schemeClr val="tx2"/>
                </a:solidFill>
              </a:rPr>
              <a:t>Optimum </a:t>
            </a:r>
            <a:r>
              <a:rPr lang="de-DE" sz="1400" dirty="0" err="1">
                <a:solidFill>
                  <a:schemeClr val="tx2"/>
                </a:solidFill>
              </a:rPr>
              <a:t>mapping</a:t>
            </a:r>
            <a:r>
              <a:rPr lang="de-DE" sz="1400" dirty="0">
                <a:solidFill>
                  <a:schemeClr val="tx2"/>
                </a:solidFill>
              </a:rPr>
              <a:t> of </a:t>
            </a:r>
            <a:r>
              <a:rPr lang="de-DE" sz="1400" dirty="0" err="1">
                <a:solidFill>
                  <a:schemeClr val="tx2"/>
                </a:solidFill>
              </a:rPr>
              <a:t>compute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resources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to</a:t>
            </a:r>
            <a:r>
              <a:rPr lang="de-DE" sz="1400" dirty="0">
                <a:solidFill>
                  <a:schemeClr val="tx2"/>
                </a:solidFill>
              </a:rPr>
              <a:t> the </a:t>
            </a:r>
            <a:r>
              <a:rPr lang="de-DE" sz="1400" dirty="0" err="1">
                <a:solidFill>
                  <a:schemeClr val="tx2"/>
                </a:solidFill>
              </a:rPr>
              <a:t>needs</a:t>
            </a:r>
            <a:r>
              <a:rPr lang="de-DE" sz="1400" dirty="0">
                <a:solidFill>
                  <a:schemeClr val="tx2"/>
                </a:solidFill>
              </a:rPr>
              <a:t> of </a:t>
            </a:r>
            <a:r>
              <a:rPr lang="de-DE" sz="1400" dirty="0" err="1">
                <a:solidFill>
                  <a:schemeClr val="tx2"/>
                </a:solidFill>
              </a:rPr>
              <a:t>experiments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now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requires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to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make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use</a:t>
            </a:r>
            <a:r>
              <a:rPr lang="de-DE" sz="1400" dirty="0">
                <a:solidFill>
                  <a:schemeClr val="tx2"/>
                </a:solidFill>
              </a:rPr>
              <a:t> of large-</a:t>
            </a:r>
            <a:r>
              <a:rPr lang="de-DE" sz="1400" dirty="0" err="1">
                <a:solidFill>
                  <a:schemeClr val="tx2"/>
                </a:solidFill>
              </a:rPr>
              <a:t>scale</a:t>
            </a:r>
            <a:r>
              <a:rPr lang="de-DE" sz="1400" dirty="0">
                <a:solidFill>
                  <a:schemeClr val="tx2"/>
                </a:solidFill>
              </a:rPr>
              <a:t> high </a:t>
            </a:r>
            <a:r>
              <a:rPr lang="de-DE" sz="1400" dirty="0" err="1">
                <a:solidFill>
                  <a:schemeClr val="tx2"/>
                </a:solidFill>
              </a:rPr>
              <a:t>performance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compute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resources</a:t>
            </a:r>
            <a:r>
              <a:rPr lang="de-DE" sz="1400" dirty="0">
                <a:solidFill>
                  <a:schemeClr val="tx2"/>
                </a:solidFill>
              </a:rPr>
              <a:t>.</a:t>
            </a:r>
          </a:p>
          <a:p>
            <a:endParaRPr lang="de-DE" sz="1400" dirty="0">
              <a:solidFill>
                <a:schemeClr val="tx2"/>
              </a:solidFill>
            </a:endParaRPr>
          </a:p>
          <a:p>
            <a:r>
              <a:rPr lang="de-DE" sz="1400" dirty="0">
                <a:solidFill>
                  <a:schemeClr val="tx2"/>
                </a:solidFill>
              </a:rPr>
              <a:t>Breaking down </a:t>
            </a:r>
            <a:r>
              <a:rPr lang="de-DE" sz="1400" dirty="0" err="1">
                <a:solidFill>
                  <a:schemeClr val="tx2"/>
                </a:solidFill>
              </a:rPr>
              <a:t>complex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workflows</a:t>
            </a:r>
            <a:r>
              <a:rPr lang="de-DE" sz="1400" dirty="0">
                <a:solidFill>
                  <a:schemeClr val="tx2"/>
                </a:solidFill>
              </a:rPr>
              <a:t> and </a:t>
            </a:r>
            <a:r>
              <a:rPr lang="de-DE" sz="1400" dirty="0" err="1">
                <a:solidFill>
                  <a:schemeClr val="tx2"/>
                </a:solidFill>
              </a:rPr>
              <a:t>dynamically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distributing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them</a:t>
            </a:r>
            <a:r>
              <a:rPr lang="de-DE" sz="1400" dirty="0">
                <a:solidFill>
                  <a:schemeClr val="tx2"/>
                </a:solidFill>
              </a:rPr>
              <a:t> on </a:t>
            </a:r>
            <a:r>
              <a:rPr lang="de-DE" sz="1400" dirty="0" err="1">
                <a:solidFill>
                  <a:schemeClr val="tx2"/>
                </a:solidFill>
              </a:rPr>
              <a:t>heterogeneous</a:t>
            </a:r>
            <a:r>
              <a:rPr lang="de-DE" sz="1400" dirty="0">
                <a:solidFill>
                  <a:schemeClr val="tx2"/>
                </a:solidFill>
              </a:rPr>
              <a:t> HPC </a:t>
            </a:r>
            <a:r>
              <a:rPr lang="de-DE" sz="1400" dirty="0" err="1">
                <a:solidFill>
                  <a:schemeClr val="tx2"/>
                </a:solidFill>
              </a:rPr>
              <a:t>systems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is</a:t>
            </a:r>
            <a:r>
              <a:rPr lang="de-DE" sz="1400" dirty="0">
                <a:solidFill>
                  <a:schemeClr val="tx2"/>
                </a:solidFill>
              </a:rPr>
              <a:t> a </a:t>
            </a:r>
            <a:r>
              <a:rPr lang="de-DE" sz="1400" dirty="0" err="1">
                <a:solidFill>
                  <a:schemeClr val="tx2"/>
                </a:solidFill>
              </a:rPr>
              <a:t>key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prerequisite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to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optimally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use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these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systems</a:t>
            </a:r>
            <a:r>
              <a:rPr lang="de-DE" sz="1400" dirty="0">
                <a:solidFill>
                  <a:schemeClr val="tx2"/>
                </a:solidFill>
              </a:rPr>
              <a:t>.</a:t>
            </a:r>
          </a:p>
          <a:p>
            <a:endParaRPr lang="de-DE" sz="1400" dirty="0">
              <a:solidFill>
                <a:schemeClr val="tx2"/>
              </a:solidFill>
            </a:endParaRPr>
          </a:p>
        </p:txBody>
      </p:sp>
      <p:pic>
        <p:nvPicPr>
          <p:cNvPr id="3074" name="Picture 2" descr="Screenshot of AliceO2 Debug GUI showing the data processing workflow of a single event processing node">
            <a:extLst>
              <a:ext uri="{FF2B5EF4-FFF2-40B4-BE49-F238E27FC236}">
                <a16:creationId xmlns:a16="http://schemas.microsoft.com/office/drawing/2014/main" id="{91C3D50A-3A30-4C2F-A077-26C8F405A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4" y="1419622"/>
            <a:ext cx="3964676" cy="140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ebHome &lt; Main &lt; ALICE">
            <a:extLst>
              <a:ext uri="{FF2B5EF4-FFF2-40B4-BE49-F238E27FC236}">
                <a16:creationId xmlns:a16="http://schemas.microsoft.com/office/drawing/2014/main" id="{0AE69C1F-7D00-47DD-8A00-E8394B3B3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r="9177"/>
          <a:stretch/>
        </p:blipFill>
        <p:spPr bwMode="auto">
          <a:xfrm>
            <a:off x="364730" y="2787774"/>
            <a:ext cx="3958720" cy="224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onfluence Mobile - DESY Confluence">
            <a:extLst>
              <a:ext uri="{FF2B5EF4-FFF2-40B4-BE49-F238E27FC236}">
                <a16:creationId xmlns:a16="http://schemas.microsoft.com/office/drawing/2014/main" id="{77D5723D-9B6A-4BFE-BCB1-B0BCE11BA8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18389" b="32574"/>
          <a:stretch/>
        </p:blipFill>
        <p:spPr bwMode="auto">
          <a:xfrm>
            <a:off x="8257680" y="13204"/>
            <a:ext cx="860709" cy="33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129673"/>
      </p:ext>
    </p:extLst>
  </p:cSld>
  <p:clrMapOvr>
    <a:masterClrMapping/>
  </p:clrMapOvr>
</p:sld>
</file>

<file path=ppt/theme/theme1.xml><?xml version="1.0" encoding="utf-8"?>
<a:theme xmlns:a="http://schemas.openxmlformats.org/drawingml/2006/main" name="1_Titelfolie">
  <a:themeElements>
    <a:clrScheme name="CD 2022">
      <a:dk1>
        <a:sysClr val="windowText" lastClr="000000"/>
      </a:dk1>
      <a:lt1>
        <a:srgbClr val="FFFFFF"/>
      </a:lt1>
      <a:dk2>
        <a:srgbClr val="002864"/>
      </a:dk2>
      <a:lt2>
        <a:srgbClr val="EBFBFD"/>
      </a:lt2>
      <a:accent1>
        <a:srgbClr val="22B0F8"/>
      </a:accent1>
      <a:accent2>
        <a:srgbClr val="CDEEFB"/>
      </a:accent2>
      <a:accent3>
        <a:srgbClr val="00CCBC"/>
      </a:accent3>
      <a:accent4>
        <a:srgbClr val="8CD600"/>
      </a:accent4>
      <a:accent5>
        <a:srgbClr val="FA7833"/>
      </a:accent5>
      <a:accent6>
        <a:srgbClr val="ED5EF2"/>
      </a:accent6>
      <a:hlink>
        <a:srgbClr val="22B0F8"/>
      </a:hlink>
      <a:folHlink>
        <a:srgbClr val="D23264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Zwischenfol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enutzerdefiniertes Design">
  <a:themeElements>
    <a:clrScheme name="CD 2022">
      <a:dk1>
        <a:sysClr val="windowText" lastClr="000000"/>
      </a:dk1>
      <a:lt1>
        <a:srgbClr val="FFFFFF"/>
      </a:lt1>
      <a:dk2>
        <a:srgbClr val="002864"/>
      </a:dk2>
      <a:lt2>
        <a:srgbClr val="EBFBFD"/>
      </a:lt2>
      <a:accent1>
        <a:srgbClr val="22B0F8"/>
      </a:accent1>
      <a:accent2>
        <a:srgbClr val="CDEEFB"/>
      </a:accent2>
      <a:accent3>
        <a:srgbClr val="00CCBC"/>
      </a:accent3>
      <a:accent4>
        <a:srgbClr val="8CD600"/>
      </a:accent4>
      <a:accent5>
        <a:srgbClr val="FA7833"/>
      </a:accent5>
      <a:accent6>
        <a:srgbClr val="ED5EF2"/>
      </a:accent6>
      <a:hlink>
        <a:srgbClr val="22B0F8"/>
      </a:hlink>
      <a:folHlink>
        <a:srgbClr val="D2326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Inhaltsfolie">
  <a:themeElements>
    <a:clrScheme name="CD 2022">
      <a:dk1>
        <a:sysClr val="windowText" lastClr="000000"/>
      </a:dk1>
      <a:lt1>
        <a:srgbClr val="FFFFFF"/>
      </a:lt1>
      <a:dk2>
        <a:srgbClr val="002864"/>
      </a:dk2>
      <a:lt2>
        <a:srgbClr val="EBFBFD"/>
      </a:lt2>
      <a:accent1>
        <a:srgbClr val="22B0F8"/>
      </a:accent1>
      <a:accent2>
        <a:srgbClr val="CDEEFB"/>
      </a:accent2>
      <a:accent3>
        <a:srgbClr val="00CCBC"/>
      </a:accent3>
      <a:accent4>
        <a:srgbClr val="8CD600"/>
      </a:accent4>
      <a:accent5>
        <a:srgbClr val="FA7833"/>
      </a:accent5>
      <a:accent6>
        <a:srgbClr val="ED5EF2"/>
      </a:accent6>
      <a:hlink>
        <a:srgbClr val="22B0F8"/>
      </a:hlink>
      <a:folHlink>
        <a:srgbClr val="D23264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itel_Energ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1763</Words>
  <Application>Microsoft Office PowerPoint</Application>
  <PresentationFormat>Bildschirmpräsentation (16:9)</PresentationFormat>
  <Paragraphs>357</Paragraphs>
  <Slides>34</Slides>
  <Notes>33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5</vt:i4>
      </vt:variant>
      <vt:variant>
        <vt:lpstr>Folientitel</vt:lpstr>
      </vt:variant>
      <vt:variant>
        <vt:i4>34</vt:i4>
      </vt:variant>
    </vt:vector>
  </HeadingPairs>
  <TitlesOfParts>
    <vt:vector size="42" baseType="lpstr">
      <vt:lpstr>Arial</vt:lpstr>
      <vt:lpstr>Calibri</vt:lpstr>
      <vt:lpstr>Wingdings</vt:lpstr>
      <vt:lpstr>1_Titelfolie</vt:lpstr>
      <vt:lpstr>Zwischenfolie</vt:lpstr>
      <vt:lpstr>Benutzerdefiniertes Design</vt:lpstr>
      <vt:lpstr>1_Inhaltsfolie</vt:lpstr>
      <vt:lpstr>Titel_Energie</vt:lpstr>
      <vt:lpstr>Data Management &amp; Analysis</vt:lpstr>
      <vt:lpstr>Research Field Matter</vt:lpstr>
      <vt:lpstr>Research Field Matter</vt:lpstr>
      <vt:lpstr>Research Field Matter</vt:lpstr>
      <vt:lpstr>Research Field Matter</vt:lpstr>
      <vt:lpstr>Research Field Matter</vt:lpstr>
      <vt:lpstr>Research Field Matter</vt:lpstr>
      <vt:lpstr>Research Field Matter</vt:lpstr>
      <vt:lpstr>Research Field Matter</vt:lpstr>
      <vt:lpstr>Research Field Matter</vt:lpstr>
      <vt:lpstr>Research Field Matter</vt:lpstr>
      <vt:lpstr>Research Field Matter</vt:lpstr>
      <vt:lpstr>Research Field Matter</vt:lpstr>
      <vt:lpstr>Research Field Matter</vt:lpstr>
      <vt:lpstr>Research Field Matter</vt:lpstr>
      <vt:lpstr>Research Field Matter</vt:lpstr>
      <vt:lpstr>Research Field Matter</vt:lpstr>
      <vt:lpstr>Research Field Matter</vt:lpstr>
      <vt:lpstr>Research Field Matter</vt:lpstr>
      <vt:lpstr>Research Field Matter</vt:lpstr>
      <vt:lpstr>Research Field Matter</vt:lpstr>
      <vt:lpstr>Research Field Matter</vt:lpstr>
      <vt:lpstr>Research Field Matter</vt:lpstr>
      <vt:lpstr>Research Field Matter</vt:lpstr>
      <vt:lpstr>Research Field Matter</vt:lpstr>
      <vt:lpstr>Research Field Matter</vt:lpstr>
      <vt:lpstr>Research Field Matter</vt:lpstr>
      <vt:lpstr>Research Field Matter</vt:lpstr>
      <vt:lpstr>Research Field Matter</vt:lpstr>
      <vt:lpstr>Research Field Matter</vt:lpstr>
      <vt:lpstr>Research Field Matter</vt:lpstr>
      <vt:lpstr>Research Field Matter</vt:lpstr>
      <vt:lpstr>Research Field Matter</vt:lpstr>
      <vt:lpstr>Research Field Matter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Dazenko, Irina</dc:creator>
  <cp:lastModifiedBy>Bussmann, Dr. Michael (FWU) - 4167</cp:lastModifiedBy>
  <cp:revision>873</cp:revision>
  <cp:lastPrinted>2018-09-06T12:56:39Z</cp:lastPrinted>
  <dcterms:created xsi:type="dcterms:W3CDTF">2017-08-27T12:31:56Z</dcterms:created>
  <dcterms:modified xsi:type="dcterms:W3CDTF">2023-10-10T12:31:46Z</dcterms:modified>
</cp:coreProperties>
</file>