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91" r:id="rId2"/>
    <p:sldId id="266" r:id="rId3"/>
    <p:sldId id="267" r:id="rId4"/>
    <p:sldId id="295" r:id="rId5"/>
    <p:sldId id="281" r:id="rId6"/>
    <p:sldId id="298" r:id="rId7"/>
    <p:sldId id="297" r:id="rId8"/>
    <p:sldId id="303" r:id="rId9"/>
    <p:sldId id="304" r:id="rId10"/>
    <p:sldId id="320" r:id="rId11"/>
    <p:sldId id="299" r:id="rId12"/>
    <p:sldId id="321" r:id="rId13"/>
    <p:sldId id="301" r:id="rId14"/>
    <p:sldId id="290" r:id="rId15"/>
    <p:sldId id="306" r:id="rId16"/>
    <p:sldId id="302" r:id="rId17"/>
    <p:sldId id="310" r:id="rId18"/>
    <p:sldId id="307" r:id="rId19"/>
    <p:sldId id="271" r:id="rId20"/>
    <p:sldId id="272" r:id="rId21"/>
    <p:sldId id="319" r:id="rId22"/>
    <p:sldId id="292" r:id="rId23"/>
  </p:sldIdLst>
  <p:sldSz cx="12192000" cy="6858000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E"/>
    <a:srgbClr val="0A2D6E"/>
    <a:srgbClr val="005AA0"/>
    <a:srgbClr val="0000FF"/>
    <a:srgbClr val="0000CC"/>
    <a:srgbClr val="0DF9FF"/>
    <a:srgbClr val="10E6FC"/>
    <a:srgbClr val="1DC7E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71" autoAdjust="0"/>
  </p:normalViewPr>
  <p:slideViewPr>
    <p:cSldViewPr>
      <p:cViewPr varScale="1">
        <p:scale>
          <a:sx n="103" d="100"/>
          <a:sy n="103" d="100"/>
        </p:scale>
        <p:origin x="76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568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AD008-2564-4D4C-86C6-9240A182A988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B881-6CB5-4B13-8343-64CE102BBD2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15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CA0398-80AC-4C0C-ABE1-837C171C2C7B}" type="datetimeFigureOut">
              <a:rPr lang="de-DE"/>
              <a:pPr>
                <a:defRPr/>
              </a:pPr>
              <a:t>10.10.2023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63A8E4-52C3-45B9-9F21-20EDE9A9C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405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Area comparable to high res </a:t>
            </a:r>
            <a:r>
              <a:rPr lang="en-GB" noProof="0"/>
              <a:t>semiconductor detectors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073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68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933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/>
              <a:t>Scientific relevance:</a:t>
            </a:r>
            <a:r>
              <a:rPr lang="en-GB" sz="1400" dirty="0"/>
              <a:t> </a:t>
            </a:r>
            <a:r>
              <a:rPr lang="en-GB" sz="1200" dirty="0"/>
              <a:t>Relativistic electron-electron interaction at extreme field strengths.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63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Keep it short: pulsed nature of detector operation leaves significant amount of time for </a:t>
            </a:r>
            <a:r>
              <a:rPr lang="en-GB" noProof="0" dirty="0" err="1"/>
              <a:t>continous</a:t>
            </a:r>
            <a:r>
              <a:rPr lang="en-GB" noProof="0" dirty="0"/>
              <a:t> calibration.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79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08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77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89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55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685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560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53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/>
          <p:cNvGrpSpPr>
            <a:grpSpLocks noChangeAspect="1"/>
          </p:cNvGrpSpPr>
          <p:nvPr userDrawn="1"/>
        </p:nvGrpSpPr>
        <p:grpSpPr bwMode="auto">
          <a:xfrm>
            <a:off x="-336000" y="-2160000"/>
            <a:ext cx="21984000" cy="10404501"/>
            <a:chOff x="-157" y="-1337"/>
            <a:chExt cx="10253" cy="6470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4" y="0"/>
              <a:ext cx="5741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5"/>
            <p:cNvSpPr>
              <a:spLocks noChangeArrowheads="1"/>
            </p:cNvSpPr>
            <p:nvPr userDrawn="1"/>
          </p:nvSpPr>
          <p:spPr bwMode="auto">
            <a:xfrm>
              <a:off x="-4" y="0"/>
              <a:ext cx="5697" cy="4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auto">
            <a:xfrm>
              <a:off x="-4" y="0"/>
              <a:ext cx="5697" cy="4276"/>
            </a:xfrm>
            <a:prstGeom prst="rect">
              <a:avLst/>
            </a:prstGeom>
            <a:gradFill>
              <a:gsLst>
                <a:gs pos="0">
                  <a:srgbClr val="0A2D6E"/>
                </a:gs>
                <a:gs pos="25000">
                  <a:srgbClr val="0A2D6E"/>
                </a:gs>
                <a:gs pos="100000">
                  <a:srgbClr val="005AA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-157" y="-1337"/>
              <a:ext cx="10253" cy="6470"/>
            </a:xfrm>
            <a:custGeom>
              <a:avLst/>
              <a:gdLst>
                <a:gd name="T0" fmla="*/ 3754 w 10883"/>
                <a:gd name="T1" fmla="*/ 6182 h 6862"/>
                <a:gd name="T2" fmla="*/ 9629 w 10883"/>
                <a:gd name="T3" fmla="*/ 5689 h 6862"/>
                <a:gd name="T4" fmla="*/ 3011 w 10883"/>
                <a:gd name="T5" fmla="*/ 6781 h 6862"/>
                <a:gd name="T6" fmla="*/ 5884 w 10883"/>
                <a:gd name="T7" fmla="*/ 5552 h 6862"/>
                <a:gd name="T8" fmla="*/ 0 w 10883"/>
                <a:gd name="T9" fmla="*/ 6862 h 6862"/>
                <a:gd name="T10" fmla="*/ 5397 w 10883"/>
                <a:gd name="T11" fmla="*/ 5995 h 6862"/>
                <a:gd name="T12" fmla="*/ 9474 w 10883"/>
                <a:gd name="T13" fmla="*/ 5229 h 6862"/>
                <a:gd name="T14" fmla="*/ 3703 w 10883"/>
                <a:gd name="T15" fmla="*/ 6104 h 6862"/>
                <a:gd name="T16" fmla="*/ 5899 w 10883"/>
                <a:gd name="T17" fmla="*/ 5201 h 6862"/>
                <a:gd name="T18" fmla="*/ 2788 w 10883"/>
                <a:gd name="T19" fmla="*/ 6630 h 6862"/>
                <a:gd name="T20" fmla="*/ 5445 w 10883"/>
                <a:gd name="T21" fmla="*/ 5774 h 6862"/>
                <a:gd name="T22" fmla="*/ 10499 w 10883"/>
                <a:gd name="T23" fmla="*/ 3780 h 6862"/>
                <a:gd name="T24" fmla="*/ 3769 w 10883"/>
                <a:gd name="T25" fmla="*/ 6014 h 6862"/>
                <a:gd name="T26" fmla="*/ 9097 w 10883"/>
                <a:gd name="T27" fmla="*/ 4598 h 6862"/>
                <a:gd name="T28" fmla="*/ 2741 w 10883"/>
                <a:gd name="T29" fmla="*/ 6495 h 6862"/>
                <a:gd name="T30" fmla="*/ 5840 w 10883"/>
                <a:gd name="T31" fmla="*/ 4714 h 6862"/>
                <a:gd name="T32" fmla="*/ 2624 w 10883"/>
                <a:gd name="T33" fmla="*/ 6457 h 6862"/>
                <a:gd name="T34" fmla="*/ 5776 w 10883"/>
                <a:gd name="T35" fmla="*/ 4587 h 6862"/>
                <a:gd name="T36" fmla="*/ 0 w 10883"/>
                <a:gd name="T37" fmla="*/ 6862 h 6862"/>
                <a:gd name="T38" fmla="*/ 5758 w 10883"/>
                <a:gd name="T39" fmla="*/ 4425 h 6862"/>
                <a:gd name="T40" fmla="*/ 0 w 10883"/>
                <a:gd name="T41" fmla="*/ 6862 h 6862"/>
                <a:gd name="T42" fmla="*/ 5739 w 10883"/>
                <a:gd name="T43" fmla="*/ 4264 h 6862"/>
                <a:gd name="T44" fmla="*/ 0 w 10883"/>
                <a:gd name="T45" fmla="*/ 6862 h 6862"/>
                <a:gd name="T46" fmla="*/ 5721 w 10883"/>
                <a:gd name="T47" fmla="*/ 4102 h 6862"/>
                <a:gd name="T48" fmla="*/ 0 w 10883"/>
                <a:gd name="T49" fmla="*/ 6862 h 6862"/>
                <a:gd name="T50" fmla="*/ 5702 w 10883"/>
                <a:gd name="T51" fmla="*/ 3940 h 6862"/>
                <a:gd name="T52" fmla="*/ 0 w 10883"/>
                <a:gd name="T53" fmla="*/ 6862 h 6862"/>
                <a:gd name="T54" fmla="*/ 5683 w 10883"/>
                <a:gd name="T55" fmla="*/ 3779 h 6862"/>
                <a:gd name="T56" fmla="*/ 2327 w 10883"/>
                <a:gd name="T57" fmla="*/ 6101 h 6862"/>
                <a:gd name="T58" fmla="*/ 5702 w 10883"/>
                <a:gd name="T59" fmla="*/ 3575 h 6862"/>
                <a:gd name="T60" fmla="*/ 3730 w 10883"/>
                <a:gd name="T61" fmla="*/ 5735 h 6862"/>
                <a:gd name="T62" fmla="*/ 5682 w 10883"/>
                <a:gd name="T63" fmla="*/ 3412 h 6862"/>
                <a:gd name="T64" fmla="*/ 3733 w 10883"/>
                <a:gd name="T65" fmla="*/ 5702 h 6862"/>
                <a:gd name="T66" fmla="*/ 5663 w 10883"/>
                <a:gd name="T67" fmla="*/ 3249 h 6862"/>
                <a:gd name="T68" fmla="*/ 3736 w 10883"/>
                <a:gd name="T69" fmla="*/ 5669 h 6862"/>
                <a:gd name="T70" fmla="*/ 5643 w 10883"/>
                <a:gd name="T71" fmla="*/ 3086 h 6862"/>
                <a:gd name="T72" fmla="*/ 2140 w 10883"/>
                <a:gd name="T73" fmla="*/ 5862 h 6862"/>
                <a:gd name="T74" fmla="*/ 5589 w 10883"/>
                <a:gd name="T75" fmla="*/ 2970 h 6862"/>
                <a:gd name="T76" fmla="*/ 2023 w 10883"/>
                <a:gd name="T77" fmla="*/ 5823 h 6862"/>
                <a:gd name="T78" fmla="*/ 5424 w 10883"/>
                <a:gd name="T79" fmla="*/ 4446 h 6862"/>
                <a:gd name="T80" fmla="*/ 0 w 10883"/>
                <a:gd name="T81" fmla="*/ 6862 h 6862"/>
                <a:gd name="T82" fmla="*/ 5393 w 10883"/>
                <a:gd name="T83" fmla="*/ 4404 h 6862"/>
                <a:gd name="T84" fmla="*/ 9058 w 10883"/>
                <a:gd name="T85" fmla="*/ 1203 h 6862"/>
                <a:gd name="T86" fmla="*/ 3807 w 10883"/>
                <a:gd name="T87" fmla="*/ 5514 h 6862"/>
                <a:gd name="T88" fmla="*/ 7505 w 10883"/>
                <a:gd name="T89" fmla="*/ 1329 h 6862"/>
                <a:gd name="T90" fmla="*/ 1921 w 10883"/>
                <a:gd name="T91" fmla="*/ 5630 h 6862"/>
                <a:gd name="T92" fmla="*/ 5512 w 10883"/>
                <a:gd name="T93" fmla="*/ 2322 h 6862"/>
                <a:gd name="T94" fmla="*/ 0 w 10883"/>
                <a:gd name="T95" fmla="*/ 6862 h 6862"/>
                <a:gd name="T96" fmla="*/ 5393 w 10883"/>
                <a:gd name="T97" fmla="*/ 4122 h 6862"/>
                <a:gd name="T98" fmla="*/ 7354 w 10883"/>
                <a:gd name="T99" fmla="*/ 871 h 6862"/>
                <a:gd name="T100" fmla="*/ 3756 w 10883"/>
                <a:gd name="T101" fmla="*/ 5438 h 6862"/>
                <a:gd name="T102" fmla="*/ 5501 w 10883"/>
                <a:gd name="T103" fmla="*/ 1945 h 6862"/>
                <a:gd name="T104" fmla="*/ 1697 w 10883"/>
                <a:gd name="T105" fmla="*/ 5478 h 6862"/>
                <a:gd name="T106" fmla="*/ 5418 w 10883"/>
                <a:gd name="T107" fmla="*/ 3878 h 6862"/>
                <a:gd name="T108" fmla="*/ 8578 w 10883"/>
                <a:gd name="T109" fmla="*/ 343 h 6862"/>
                <a:gd name="T110" fmla="*/ 3819 w 10883"/>
                <a:gd name="T111" fmla="*/ 5349 h 6862"/>
                <a:gd name="T112" fmla="*/ 6978 w 10883"/>
                <a:gd name="T113" fmla="*/ 241 h 6862"/>
                <a:gd name="T114" fmla="*/ 1646 w 10883"/>
                <a:gd name="T115" fmla="*/ 5340 h 6862"/>
                <a:gd name="T116" fmla="*/ 5416 w 10883"/>
                <a:gd name="T117" fmla="*/ 1513 h 6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883" h="6862">
                  <a:moveTo>
                    <a:pt x="0" y="6862"/>
                  </a:moveTo>
                  <a:lnTo>
                    <a:pt x="3008" y="6862"/>
                  </a:lnTo>
                  <a:cubicBezTo>
                    <a:pt x="3008" y="6862"/>
                    <a:pt x="3041" y="6862"/>
                    <a:pt x="3065" y="6838"/>
                  </a:cubicBezTo>
                  <a:lnTo>
                    <a:pt x="3697" y="6205"/>
                  </a:lnTo>
                  <a:cubicBezTo>
                    <a:pt x="3697" y="6205"/>
                    <a:pt x="3721" y="6182"/>
                    <a:pt x="3754" y="6182"/>
                  </a:cubicBezTo>
                  <a:lnTo>
                    <a:pt x="5398" y="6182"/>
                  </a:lnTo>
                  <a:cubicBezTo>
                    <a:pt x="5398" y="6182"/>
                    <a:pt x="5431" y="6182"/>
                    <a:pt x="5455" y="6158"/>
                  </a:cubicBezTo>
                  <a:lnTo>
                    <a:pt x="5901" y="5712"/>
                  </a:lnTo>
                  <a:cubicBezTo>
                    <a:pt x="5901" y="5712"/>
                    <a:pt x="5925" y="5689"/>
                    <a:pt x="5958" y="5689"/>
                  </a:cubicBezTo>
                  <a:lnTo>
                    <a:pt x="9629" y="5689"/>
                  </a:lnTo>
                  <a:cubicBezTo>
                    <a:pt x="9629" y="5689"/>
                    <a:pt x="9663" y="5689"/>
                    <a:pt x="9686" y="5665"/>
                  </a:cubicBezTo>
                  <a:lnTo>
                    <a:pt x="10883" y="4468"/>
                  </a:lnTo>
                  <a:moveTo>
                    <a:pt x="0" y="6862"/>
                  </a:moveTo>
                  <a:lnTo>
                    <a:pt x="2953" y="6804"/>
                  </a:lnTo>
                  <a:cubicBezTo>
                    <a:pt x="2953" y="6804"/>
                    <a:pt x="2986" y="6803"/>
                    <a:pt x="3011" y="6781"/>
                  </a:cubicBezTo>
                  <a:lnTo>
                    <a:pt x="3699" y="6172"/>
                  </a:lnTo>
                  <a:cubicBezTo>
                    <a:pt x="3699" y="6172"/>
                    <a:pt x="3724" y="6149"/>
                    <a:pt x="3757" y="6148"/>
                  </a:cubicBezTo>
                  <a:lnTo>
                    <a:pt x="5398" y="6088"/>
                  </a:lnTo>
                  <a:cubicBezTo>
                    <a:pt x="5398" y="6088"/>
                    <a:pt x="5431" y="6087"/>
                    <a:pt x="5452" y="6062"/>
                  </a:cubicBezTo>
                  <a:lnTo>
                    <a:pt x="5884" y="5552"/>
                  </a:lnTo>
                  <a:cubicBezTo>
                    <a:pt x="5884" y="5552"/>
                    <a:pt x="5905" y="5527"/>
                    <a:pt x="5938" y="5526"/>
                  </a:cubicBezTo>
                  <a:lnTo>
                    <a:pt x="9523" y="5470"/>
                  </a:lnTo>
                  <a:cubicBezTo>
                    <a:pt x="9523" y="5470"/>
                    <a:pt x="9556" y="5470"/>
                    <a:pt x="9580" y="5447"/>
                  </a:cubicBezTo>
                  <a:lnTo>
                    <a:pt x="10787" y="4296"/>
                  </a:lnTo>
                  <a:moveTo>
                    <a:pt x="0" y="6862"/>
                  </a:moveTo>
                  <a:lnTo>
                    <a:pt x="2898" y="6746"/>
                  </a:lnTo>
                  <a:cubicBezTo>
                    <a:pt x="2898" y="6746"/>
                    <a:pt x="2931" y="6745"/>
                    <a:pt x="2957" y="6724"/>
                  </a:cubicBezTo>
                  <a:lnTo>
                    <a:pt x="3701" y="6138"/>
                  </a:lnTo>
                  <a:cubicBezTo>
                    <a:pt x="3701" y="6138"/>
                    <a:pt x="3727" y="6117"/>
                    <a:pt x="3760" y="6115"/>
                  </a:cubicBezTo>
                  <a:lnTo>
                    <a:pt x="5397" y="5995"/>
                  </a:lnTo>
                  <a:cubicBezTo>
                    <a:pt x="5397" y="5995"/>
                    <a:pt x="5430" y="5993"/>
                    <a:pt x="5450" y="5966"/>
                  </a:cubicBezTo>
                  <a:lnTo>
                    <a:pt x="5866" y="5392"/>
                  </a:lnTo>
                  <a:cubicBezTo>
                    <a:pt x="5866" y="5392"/>
                    <a:pt x="5885" y="5365"/>
                    <a:pt x="5919" y="5364"/>
                  </a:cubicBezTo>
                  <a:lnTo>
                    <a:pt x="9416" y="5252"/>
                  </a:lnTo>
                  <a:cubicBezTo>
                    <a:pt x="9416" y="5252"/>
                    <a:pt x="9450" y="5251"/>
                    <a:pt x="9474" y="5229"/>
                  </a:cubicBezTo>
                  <a:lnTo>
                    <a:pt x="10691" y="4124"/>
                  </a:lnTo>
                  <a:moveTo>
                    <a:pt x="0" y="6862"/>
                  </a:moveTo>
                  <a:lnTo>
                    <a:pt x="2843" y="6688"/>
                  </a:lnTo>
                  <a:cubicBezTo>
                    <a:pt x="2843" y="6688"/>
                    <a:pt x="2876" y="6686"/>
                    <a:pt x="2904" y="6667"/>
                  </a:cubicBezTo>
                  <a:lnTo>
                    <a:pt x="3703" y="6104"/>
                  </a:lnTo>
                  <a:cubicBezTo>
                    <a:pt x="3703" y="6104"/>
                    <a:pt x="3730" y="6085"/>
                    <a:pt x="3763" y="6081"/>
                  </a:cubicBezTo>
                  <a:lnTo>
                    <a:pt x="5397" y="5902"/>
                  </a:lnTo>
                  <a:cubicBezTo>
                    <a:pt x="5397" y="5902"/>
                    <a:pt x="5430" y="5898"/>
                    <a:pt x="5447" y="5870"/>
                  </a:cubicBezTo>
                  <a:lnTo>
                    <a:pt x="5848" y="5231"/>
                  </a:lnTo>
                  <a:cubicBezTo>
                    <a:pt x="5848" y="5231"/>
                    <a:pt x="5866" y="5203"/>
                    <a:pt x="5899" y="5201"/>
                  </a:cubicBezTo>
                  <a:lnTo>
                    <a:pt x="9310" y="5034"/>
                  </a:lnTo>
                  <a:cubicBezTo>
                    <a:pt x="9310" y="5034"/>
                    <a:pt x="9343" y="5032"/>
                    <a:pt x="9368" y="5011"/>
                  </a:cubicBezTo>
                  <a:lnTo>
                    <a:pt x="10595" y="3952"/>
                  </a:lnTo>
                  <a:moveTo>
                    <a:pt x="0" y="6862"/>
                  </a:moveTo>
                  <a:lnTo>
                    <a:pt x="2788" y="6630"/>
                  </a:lnTo>
                  <a:cubicBezTo>
                    <a:pt x="2788" y="6630"/>
                    <a:pt x="2821" y="6628"/>
                    <a:pt x="2850" y="6610"/>
                  </a:cubicBezTo>
                  <a:lnTo>
                    <a:pt x="3705" y="6070"/>
                  </a:lnTo>
                  <a:cubicBezTo>
                    <a:pt x="3705" y="6070"/>
                    <a:pt x="3733" y="6052"/>
                    <a:pt x="3766" y="6047"/>
                  </a:cubicBezTo>
                  <a:lnTo>
                    <a:pt x="5396" y="5808"/>
                  </a:lnTo>
                  <a:cubicBezTo>
                    <a:pt x="5396" y="5808"/>
                    <a:pt x="5429" y="5803"/>
                    <a:pt x="5445" y="5774"/>
                  </a:cubicBezTo>
                  <a:lnTo>
                    <a:pt x="5830" y="5070"/>
                  </a:lnTo>
                  <a:cubicBezTo>
                    <a:pt x="5830" y="5070"/>
                    <a:pt x="5846" y="5041"/>
                    <a:pt x="5880" y="5039"/>
                  </a:cubicBezTo>
                  <a:lnTo>
                    <a:pt x="9204" y="4816"/>
                  </a:lnTo>
                  <a:cubicBezTo>
                    <a:pt x="9204" y="4816"/>
                    <a:pt x="9237" y="4813"/>
                    <a:pt x="9263" y="4792"/>
                  </a:cubicBezTo>
                  <a:lnTo>
                    <a:pt x="10499" y="3780"/>
                  </a:lnTo>
                  <a:moveTo>
                    <a:pt x="0" y="6862"/>
                  </a:moveTo>
                  <a:lnTo>
                    <a:pt x="2733" y="6573"/>
                  </a:lnTo>
                  <a:cubicBezTo>
                    <a:pt x="2733" y="6573"/>
                    <a:pt x="2766" y="6569"/>
                    <a:pt x="2795" y="6553"/>
                  </a:cubicBezTo>
                  <a:lnTo>
                    <a:pt x="3707" y="6036"/>
                  </a:lnTo>
                  <a:cubicBezTo>
                    <a:pt x="3707" y="6036"/>
                    <a:pt x="3736" y="6020"/>
                    <a:pt x="3769" y="6014"/>
                  </a:cubicBezTo>
                  <a:lnTo>
                    <a:pt x="5396" y="5715"/>
                  </a:lnTo>
                  <a:cubicBezTo>
                    <a:pt x="5396" y="5715"/>
                    <a:pt x="5429" y="5709"/>
                    <a:pt x="5443" y="5679"/>
                  </a:cubicBezTo>
                  <a:lnTo>
                    <a:pt x="5812" y="4909"/>
                  </a:lnTo>
                  <a:cubicBezTo>
                    <a:pt x="5812" y="4909"/>
                    <a:pt x="5827" y="4879"/>
                    <a:pt x="5860" y="4876"/>
                  </a:cubicBezTo>
                  <a:lnTo>
                    <a:pt x="9097" y="4598"/>
                  </a:lnTo>
                  <a:cubicBezTo>
                    <a:pt x="9097" y="4598"/>
                    <a:pt x="9130" y="4595"/>
                    <a:pt x="9157" y="4574"/>
                  </a:cubicBezTo>
                  <a:lnTo>
                    <a:pt x="10403" y="3609"/>
                  </a:lnTo>
                  <a:moveTo>
                    <a:pt x="0" y="6862"/>
                  </a:moveTo>
                  <a:lnTo>
                    <a:pt x="2679" y="6515"/>
                  </a:lnTo>
                  <a:cubicBezTo>
                    <a:pt x="2679" y="6515"/>
                    <a:pt x="2712" y="6511"/>
                    <a:pt x="2741" y="6495"/>
                  </a:cubicBezTo>
                  <a:lnTo>
                    <a:pt x="3739" y="5988"/>
                  </a:lnTo>
                  <a:lnTo>
                    <a:pt x="5395" y="5621"/>
                  </a:lnTo>
                  <a:cubicBezTo>
                    <a:pt x="5395" y="5621"/>
                    <a:pt x="5428" y="5614"/>
                    <a:pt x="5441" y="5584"/>
                  </a:cubicBezTo>
                  <a:lnTo>
                    <a:pt x="5794" y="4748"/>
                  </a:lnTo>
                  <a:cubicBezTo>
                    <a:pt x="5794" y="4748"/>
                    <a:pt x="5807" y="4717"/>
                    <a:pt x="5840" y="4714"/>
                  </a:cubicBezTo>
                  <a:lnTo>
                    <a:pt x="8991" y="4379"/>
                  </a:lnTo>
                  <a:cubicBezTo>
                    <a:pt x="8991" y="4379"/>
                    <a:pt x="9024" y="4376"/>
                    <a:pt x="9051" y="4356"/>
                  </a:cubicBezTo>
                  <a:lnTo>
                    <a:pt x="10307" y="3437"/>
                  </a:lnTo>
                  <a:moveTo>
                    <a:pt x="0" y="6862"/>
                  </a:moveTo>
                  <a:lnTo>
                    <a:pt x="2624" y="6457"/>
                  </a:lnTo>
                  <a:cubicBezTo>
                    <a:pt x="2624" y="6457"/>
                    <a:pt x="2657" y="6452"/>
                    <a:pt x="2687" y="6438"/>
                  </a:cubicBezTo>
                  <a:lnTo>
                    <a:pt x="3742" y="5955"/>
                  </a:lnTo>
                  <a:lnTo>
                    <a:pt x="5395" y="5528"/>
                  </a:lnTo>
                  <a:cubicBezTo>
                    <a:pt x="5395" y="5528"/>
                    <a:pt x="5427" y="5520"/>
                    <a:pt x="5439" y="5488"/>
                  </a:cubicBezTo>
                  <a:lnTo>
                    <a:pt x="5776" y="4587"/>
                  </a:lnTo>
                  <a:cubicBezTo>
                    <a:pt x="5776" y="4587"/>
                    <a:pt x="5788" y="4555"/>
                    <a:pt x="5821" y="4551"/>
                  </a:cubicBezTo>
                  <a:lnTo>
                    <a:pt x="8885" y="4161"/>
                  </a:lnTo>
                  <a:cubicBezTo>
                    <a:pt x="8885" y="4161"/>
                    <a:pt x="8918" y="4157"/>
                    <a:pt x="8945" y="4138"/>
                  </a:cubicBezTo>
                  <a:lnTo>
                    <a:pt x="10211" y="3265"/>
                  </a:lnTo>
                  <a:moveTo>
                    <a:pt x="0" y="6862"/>
                  </a:moveTo>
                  <a:lnTo>
                    <a:pt x="2602" y="6393"/>
                  </a:lnTo>
                  <a:lnTo>
                    <a:pt x="3745" y="5923"/>
                  </a:lnTo>
                  <a:lnTo>
                    <a:pt x="5395" y="5434"/>
                  </a:lnTo>
                  <a:cubicBezTo>
                    <a:pt x="5395" y="5434"/>
                    <a:pt x="5427" y="5425"/>
                    <a:pt x="5437" y="5393"/>
                  </a:cubicBezTo>
                  <a:lnTo>
                    <a:pt x="5758" y="4425"/>
                  </a:lnTo>
                  <a:cubicBezTo>
                    <a:pt x="5758" y="4425"/>
                    <a:pt x="5768" y="4394"/>
                    <a:pt x="5801" y="4389"/>
                  </a:cubicBezTo>
                  <a:lnTo>
                    <a:pt x="8778" y="3943"/>
                  </a:lnTo>
                  <a:cubicBezTo>
                    <a:pt x="8778" y="3943"/>
                    <a:pt x="8811" y="3938"/>
                    <a:pt x="8839" y="3920"/>
                  </a:cubicBezTo>
                  <a:lnTo>
                    <a:pt x="10115" y="3093"/>
                  </a:lnTo>
                  <a:moveTo>
                    <a:pt x="0" y="6862"/>
                  </a:moveTo>
                  <a:lnTo>
                    <a:pt x="2547" y="6335"/>
                  </a:lnTo>
                  <a:lnTo>
                    <a:pt x="3748" y="5890"/>
                  </a:lnTo>
                  <a:lnTo>
                    <a:pt x="5395" y="5341"/>
                  </a:lnTo>
                  <a:cubicBezTo>
                    <a:pt x="5395" y="5341"/>
                    <a:pt x="5426" y="5330"/>
                    <a:pt x="5435" y="5298"/>
                  </a:cubicBezTo>
                  <a:lnTo>
                    <a:pt x="5739" y="4264"/>
                  </a:lnTo>
                  <a:cubicBezTo>
                    <a:pt x="5739" y="4264"/>
                    <a:pt x="5749" y="4232"/>
                    <a:pt x="5781" y="4226"/>
                  </a:cubicBezTo>
                  <a:lnTo>
                    <a:pt x="8672" y="3725"/>
                  </a:lnTo>
                  <a:cubicBezTo>
                    <a:pt x="8672" y="3725"/>
                    <a:pt x="8705" y="3719"/>
                    <a:pt x="8733" y="3702"/>
                  </a:cubicBezTo>
                  <a:lnTo>
                    <a:pt x="10019" y="2921"/>
                  </a:lnTo>
                  <a:moveTo>
                    <a:pt x="0" y="6862"/>
                  </a:moveTo>
                  <a:lnTo>
                    <a:pt x="2492" y="6276"/>
                  </a:lnTo>
                  <a:lnTo>
                    <a:pt x="3751" y="5858"/>
                  </a:lnTo>
                  <a:lnTo>
                    <a:pt x="5394" y="5247"/>
                  </a:lnTo>
                  <a:cubicBezTo>
                    <a:pt x="5394" y="5247"/>
                    <a:pt x="5426" y="5236"/>
                    <a:pt x="5434" y="5204"/>
                  </a:cubicBezTo>
                  <a:lnTo>
                    <a:pt x="5721" y="4102"/>
                  </a:lnTo>
                  <a:cubicBezTo>
                    <a:pt x="5721" y="4102"/>
                    <a:pt x="5729" y="4070"/>
                    <a:pt x="5762" y="4063"/>
                  </a:cubicBezTo>
                  <a:lnTo>
                    <a:pt x="8566" y="3507"/>
                  </a:lnTo>
                  <a:cubicBezTo>
                    <a:pt x="8566" y="3507"/>
                    <a:pt x="8598" y="3501"/>
                    <a:pt x="8627" y="3484"/>
                  </a:cubicBezTo>
                  <a:lnTo>
                    <a:pt x="9923" y="2749"/>
                  </a:lnTo>
                  <a:moveTo>
                    <a:pt x="0" y="6862"/>
                  </a:moveTo>
                  <a:lnTo>
                    <a:pt x="2437" y="6218"/>
                  </a:lnTo>
                  <a:lnTo>
                    <a:pt x="3754" y="5826"/>
                  </a:lnTo>
                  <a:lnTo>
                    <a:pt x="5394" y="5154"/>
                  </a:lnTo>
                  <a:cubicBezTo>
                    <a:pt x="5394" y="5154"/>
                    <a:pt x="5425" y="5141"/>
                    <a:pt x="5432" y="5109"/>
                  </a:cubicBezTo>
                  <a:lnTo>
                    <a:pt x="5702" y="3940"/>
                  </a:lnTo>
                  <a:cubicBezTo>
                    <a:pt x="5702" y="3940"/>
                    <a:pt x="5709" y="3908"/>
                    <a:pt x="5742" y="3901"/>
                  </a:cubicBezTo>
                  <a:lnTo>
                    <a:pt x="8460" y="3289"/>
                  </a:lnTo>
                  <a:cubicBezTo>
                    <a:pt x="8460" y="3289"/>
                    <a:pt x="8492" y="3282"/>
                    <a:pt x="8521" y="3266"/>
                  </a:cubicBezTo>
                  <a:lnTo>
                    <a:pt x="9827" y="2578"/>
                  </a:lnTo>
                  <a:moveTo>
                    <a:pt x="0" y="6862"/>
                  </a:moveTo>
                  <a:lnTo>
                    <a:pt x="2382" y="6159"/>
                  </a:lnTo>
                  <a:lnTo>
                    <a:pt x="3757" y="5793"/>
                  </a:lnTo>
                  <a:lnTo>
                    <a:pt x="5394" y="5060"/>
                  </a:lnTo>
                  <a:cubicBezTo>
                    <a:pt x="5394" y="5060"/>
                    <a:pt x="5424" y="5047"/>
                    <a:pt x="5431" y="5014"/>
                  </a:cubicBezTo>
                  <a:lnTo>
                    <a:pt x="5683" y="3779"/>
                  </a:lnTo>
                  <a:cubicBezTo>
                    <a:pt x="5683" y="3779"/>
                    <a:pt x="5690" y="3746"/>
                    <a:pt x="5722" y="3738"/>
                  </a:cubicBezTo>
                  <a:lnTo>
                    <a:pt x="8386" y="3063"/>
                  </a:lnTo>
                  <a:lnTo>
                    <a:pt x="9731" y="2406"/>
                  </a:lnTo>
                  <a:moveTo>
                    <a:pt x="0" y="6862"/>
                  </a:moveTo>
                  <a:lnTo>
                    <a:pt x="2327" y="6101"/>
                  </a:lnTo>
                  <a:lnTo>
                    <a:pt x="3760" y="5761"/>
                  </a:lnTo>
                  <a:lnTo>
                    <a:pt x="5394" y="4967"/>
                  </a:lnTo>
                  <a:cubicBezTo>
                    <a:pt x="5394" y="4967"/>
                    <a:pt x="5424" y="4952"/>
                    <a:pt x="5430" y="4919"/>
                  </a:cubicBezTo>
                  <a:lnTo>
                    <a:pt x="5664" y="3617"/>
                  </a:lnTo>
                  <a:cubicBezTo>
                    <a:pt x="5664" y="3617"/>
                    <a:pt x="5670" y="3584"/>
                    <a:pt x="5702" y="3575"/>
                  </a:cubicBezTo>
                  <a:lnTo>
                    <a:pt x="8279" y="2844"/>
                  </a:lnTo>
                  <a:lnTo>
                    <a:pt x="9634" y="2234"/>
                  </a:lnTo>
                  <a:moveTo>
                    <a:pt x="0" y="6862"/>
                  </a:moveTo>
                  <a:lnTo>
                    <a:pt x="2272" y="6042"/>
                  </a:lnTo>
                  <a:lnTo>
                    <a:pt x="3730" y="5735"/>
                  </a:lnTo>
                  <a:cubicBezTo>
                    <a:pt x="3730" y="5735"/>
                    <a:pt x="3763" y="5728"/>
                    <a:pt x="3792" y="5713"/>
                  </a:cubicBezTo>
                  <a:lnTo>
                    <a:pt x="5394" y="4873"/>
                  </a:lnTo>
                  <a:cubicBezTo>
                    <a:pt x="5394" y="4873"/>
                    <a:pt x="5423" y="4857"/>
                    <a:pt x="5428" y="4825"/>
                  </a:cubicBezTo>
                  <a:lnTo>
                    <a:pt x="5646" y="3455"/>
                  </a:lnTo>
                  <a:cubicBezTo>
                    <a:pt x="5646" y="3455"/>
                    <a:pt x="5651" y="3422"/>
                    <a:pt x="5682" y="3412"/>
                  </a:cubicBezTo>
                  <a:lnTo>
                    <a:pt x="8173" y="2625"/>
                  </a:lnTo>
                  <a:lnTo>
                    <a:pt x="9538" y="2062"/>
                  </a:lnTo>
                  <a:moveTo>
                    <a:pt x="0" y="6862"/>
                  </a:moveTo>
                  <a:lnTo>
                    <a:pt x="2217" y="5984"/>
                  </a:lnTo>
                  <a:lnTo>
                    <a:pt x="3733" y="5702"/>
                  </a:lnTo>
                  <a:cubicBezTo>
                    <a:pt x="3733" y="5702"/>
                    <a:pt x="3766" y="5696"/>
                    <a:pt x="3795" y="5680"/>
                  </a:cubicBezTo>
                  <a:lnTo>
                    <a:pt x="5394" y="4779"/>
                  </a:lnTo>
                  <a:cubicBezTo>
                    <a:pt x="5394" y="4779"/>
                    <a:pt x="5423" y="4763"/>
                    <a:pt x="5427" y="4730"/>
                  </a:cubicBezTo>
                  <a:lnTo>
                    <a:pt x="5627" y="3293"/>
                  </a:lnTo>
                  <a:cubicBezTo>
                    <a:pt x="5627" y="3293"/>
                    <a:pt x="5631" y="3260"/>
                    <a:pt x="5663" y="3249"/>
                  </a:cubicBezTo>
                  <a:lnTo>
                    <a:pt x="8066" y="2407"/>
                  </a:lnTo>
                  <a:lnTo>
                    <a:pt x="9442" y="1890"/>
                  </a:lnTo>
                  <a:moveTo>
                    <a:pt x="0" y="6862"/>
                  </a:moveTo>
                  <a:lnTo>
                    <a:pt x="2162" y="5925"/>
                  </a:lnTo>
                  <a:lnTo>
                    <a:pt x="3736" y="5669"/>
                  </a:lnTo>
                  <a:cubicBezTo>
                    <a:pt x="3736" y="5669"/>
                    <a:pt x="3769" y="5664"/>
                    <a:pt x="3797" y="5646"/>
                  </a:cubicBezTo>
                  <a:lnTo>
                    <a:pt x="5393" y="4685"/>
                  </a:lnTo>
                  <a:cubicBezTo>
                    <a:pt x="5393" y="4685"/>
                    <a:pt x="5422" y="4668"/>
                    <a:pt x="5426" y="4635"/>
                  </a:cubicBezTo>
                  <a:lnTo>
                    <a:pt x="5608" y="3131"/>
                  </a:lnTo>
                  <a:cubicBezTo>
                    <a:pt x="5608" y="3131"/>
                    <a:pt x="5612" y="3098"/>
                    <a:pt x="5643" y="3086"/>
                  </a:cubicBezTo>
                  <a:lnTo>
                    <a:pt x="7960" y="2188"/>
                  </a:lnTo>
                  <a:lnTo>
                    <a:pt x="9346" y="1718"/>
                  </a:lnTo>
                  <a:moveTo>
                    <a:pt x="0" y="6862"/>
                  </a:moveTo>
                  <a:lnTo>
                    <a:pt x="2077" y="5881"/>
                  </a:lnTo>
                  <a:cubicBezTo>
                    <a:pt x="2077" y="5881"/>
                    <a:pt x="2107" y="5867"/>
                    <a:pt x="2140" y="5862"/>
                  </a:cubicBezTo>
                  <a:lnTo>
                    <a:pt x="3739" y="5636"/>
                  </a:lnTo>
                  <a:cubicBezTo>
                    <a:pt x="3739" y="5636"/>
                    <a:pt x="3772" y="5631"/>
                    <a:pt x="3800" y="5613"/>
                  </a:cubicBezTo>
                  <a:lnTo>
                    <a:pt x="5393" y="4592"/>
                  </a:lnTo>
                  <a:cubicBezTo>
                    <a:pt x="5393" y="4592"/>
                    <a:pt x="5421" y="4574"/>
                    <a:pt x="5425" y="4541"/>
                  </a:cubicBezTo>
                  <a:lnTo>
                    <a:pt x="5589" y="2970"/>
                  </a:lnTo>
                  <a:cubicBezTo>
                    <a:pt x="5589" y="2970"/>
                    <a:pt x="5592" y="2937"/>
                    <a:pt x="5623" y="2924"/>
                  </a:cubicBezTo>
                  <a:lnTo>
                    <a:pt x="7854" y="1969"/>
                  </a:lnTo>
                  <a:lnTo>
                    <a:pt x="9250" y="1546"/>
                  </a:lnTo>
                  <a:moveTo>
                    <a:pt x="0" y="6862"/>
                  </a:moveTo>
                  <a:lnTo>
                    <a:pt x="2023" y="5823"/>
                  </a:lnTo>
                  <a:cubicBezTo>
                    <a:pt x="2023" y="5823"/>
                    <a:pt x="2052" y="5808"/>
                    <a:pt x="2085" y="5804"/>
                  </a:cubicBezTo>
                  <a:lnTo>
                    <a:pt x="3742" y="5603"/>
                  </a:lnTo>
                  <a:cubicBezTo>
                    <a:pt x="3742" y="5603"/>
                    <a:pt x="3775" y="5599"/>
                    <a:pt x="3802" y="5580"/>
                  </a:cubicBezTo>
                  <a:lnTo>
                    <a:pt x="5393" y="4498"/>
                  </a:lnTo>
                  <a:cubicBezTo>
                    <a:pt x="5393" y="4498"/>
                    <a:pt x="5421" y="4479"/>
                    <a:pt x="5424" y="4446"/>
                  </a:cubicBezTo>
                  <a:lnTo>
                    <a:pt x="5570" y="2808"/>
                  </a:lnTo>
                  <a:cubicBezTo>
                    <a:pt x="5570" y="2808"/>
                    <a:pt x="5573" y="2775"/>
                    <a:pt x="5603" y="2761"/>
                  </a:cubicBezTo>
                  <a:lnTo>
                    <a:pt x="7747" y="1750"/>
                  </a:lnTo>
                  <a:lnTo>
                    <a:pt x="9154" y="1375"/>
                  </a:lnTo>
                  <a:moveTo>
                    <a:pt x="0" y="6862"/>
                  </a:moveTo>
                  <a:lnTo>
                    <a:pt x="1968" y="5766"/>
                  </a:lnTo>
                  <a:cubicBezTo>
                    <a:pt x="1968" y="5766"/>
                    <a:pt x="1998" y="5750"/>
                    <a:pt x="2031" y="5746"/>
                  </a:cubicBezTo>
                  <a:lnTo>
                    <a:pt x="3745" y="5570"/>
                  </a:lnTo>
                  <a:cubicBezTo>
                    <a:pt x="3745" y="5570"/>
                    <a:pt x="3778" y="5566"/>
                    <a:pt x="3805" y="5547"/>
                  </a:cubicBezTo>
                  <a:lnTo>
                    <a:pt x="5393" y="4404"/>
                  </a:lnTo>
                  <a:cubicBezTo>
                    <a:pt x="5393" y="4404"/>
                    <a:pt x="5420" y="4384"/>
                    <a:pt x="5423" y="4351"/>
                  </a:cubicBezTo>
                  <a:lnTo>
                    <a:pt x="5550" y="2646"/>
                  </a:lnTo>
                  <a:cubicBezTo>
                    <a:pt x="5550" y="2646"/>
                    <a:pt x="5553" y="2613"/>
                    <a:pt x="5583" y="2598"/>
                  </a:cubicBezTo>
                  <a:lnTo>
                    <a:pt x="7641" y="1531"/>
                  </a:lnTo>
                  <a:lnTo>
                    <a:pt x="9058" y="1203"/>
                  </a:lnTo>
                  <a:moveTo>
                    <a:pt x="0" y="6862"/>
                  </a:moveTo>
                  <a:lnTo>
                    <a:pt x="1914" y="5708"/>
                  </a:lnTo>
                  <a:cubicBezTo>
                    <a:pt x="1914" y="5708"/>
                    <a:pt x="1943" y="5691"/>
                    <a:pt x="1976" y="5688"/>
                  </a:cubicBezTo>
                  <a:lnTo>
                    <a:pt x="3747" y="5537"/>
                  </a:lnTo>
                  <a:cubicBezTo>
                    <a:pt x="3747" y="5537"/>
                    <a:pt x="3781" y="5534"/>
                    <a:pt x="3807" y="5514"/>
                  </a:cubicBezTo>
                  <a:lnTo>
                    <a:pt x="5393" y="4310"/>
                  </a:lnTo>
                  <a:cubicBezTo>
                    <a:pt x="5393" y="4310"/>
                    <a:pt x="5420" y="4290"/>
                    <a:pt x="5422" y="4257"/>
                  </a:cubicBezTo>
                  <a:lnTo>
                    <a:pt x="5531" y="2484"/>
                  </a:lnTo>
                  <a:cubicBezTo>
                    <a:pt x="5531" y="2484"/>
                    <a:pt x="5533" y="2451"/>
                    <a:pt x="5562" y="2434"/>
                  </a:cubicBezTo>
                  <a:lnTo>
                    <a:pt x="7505" y="1329"/>
                  </a:lnTo>
                  <a:cubicBezTo>
                    <a:pt x="7505" y="1329"/>
                    <a:pt x="7534" y="1313"/>
                    <a:pt x="7567" y="1306"/>
                  </a:cubicBezTo>
                  <a:lnTo>
                    <a:pt x="8962" y="1031"/>
                  </a:lnTo>
                  <a:moveTo>
                    <a:pt x="0" y="6862"/>
                  </a:moveTo>
                  <a:lnTo>
                    <a:pt x="1860" y="5651"/>
                  </a:lnTo>
                  <a:cubicBezTo>
                    <a:pt x="1860" y="5651"/>
                    <a:pt x="1888" y="5632"/>
                    <a:pt x="1921" y="5630"/>
                  </a:cubicBezTo>
                  <a:lnTo>
                    <a:pt x="3750" y="5504"/>
                  </a:lnTo>
                  <a:cubicBezTo>
                    <a:pt x="3750" y="5504"/>
                    <a:pt x="3784" y="5502"/>
                    <a:pt x="3810" y="5481"/>
                  </a:cubicBezTo>
                  <a:lnTo>
                    <a:pt x="5393" y="4216"/>
                  </a:lnTo>
                  <a:cubicBezTo>
                    <a:pt x="5393" y="4216"/>
                    <a:pt x="5419" y="4195"/>
                    <a:pt x="5421" y="4162"/>
                  </a:cubicBezTo>
                  <a:lnTo>
                    <a:pt x="5512" y="2322"/>
                  </a:lnTo>
                  <a:cubicBezTo>
                    <a:pt x="5512" y="2322"/>
                    <a:pt x="5514" y="2289"/>
                    <a:pt x="5542" y="2271"/>
                  </a:cubicBezTo>
                  <a:lnTo>
                    <a:pt x="7400" y="1111"/>
                  </a:lnTo>
                  <a:cubicBezTo>
                    <a:pt x="7400" y="1111"/>
                    <a:pt x="7428" y="1094"/>
                    <a:pt x="7461" y="1088"/>
                  </a:cubicBezTo>
                  <a:lnTo>
                    <a:pt x="8866" y="859"/>
                  </a:lnTo>
                  <a:moveTo>
                    <a:pt x="0" y="6862"/>
                  </a:moveTo>
                  <a:lnTo>
                    <a:pt x="1806" y="5593"/>
                  </a:lnTo>
                  <a:cubicBezTo>
                    <a:pt x="1806" y="5593"/>
                    <a:pt x="1833" y="5574"/>
                    <a:pt x="1866" y="5572"/>
                  </a:cubicBezTo>
                  <a:lnTo>
                    <a:pt x="3753" y="5471"/>
                  </a:lnTo>
                  <a:cubicBezTo>
                    <a:pt x="3753" y="5471"/>
                    <a:pt x="3787" y="5469"/>
                    <a:pt x="3812" y="5448"/>
                  </a:cubicBezTo>
                  <a:lnTo>
                    <a:pt x="5393" y="4122"/>
                  </a:lnTo>
                  <a:cubicBezTo>
                    <a:pt x="5393" y="4122"/>
                    <a:pt x="5418" y="4101"/>
                    <a:pt x="5420" y="4067"/>
                  </a:cubicBezTo>
                  <a:lnTo>
                    <a:pt x="5493" y="2160"/>
                  </a:lnTo>
                  <a:cubicBezTo>
                    <a:pt x="5493" y="2160"/>
                    <a:pt x="5494" y="2127"/>
                    <a:pt x="5522" y="2108"/>
                  </a:cubicBezTo>
                  <a:lnTo>
                    <a:pt x="7294" y="894"/>
                  </a:lnTo>
                  <a:cubicBezTo>
                    <a:pt x="7294" y="894"/>
                    <a:pt x="7321" y="875"/>
                    <a:pt x="7354" y="871"/>
                  </a:cubicBezTo>
                  <a:lnTo>
                    <a:pt x="8770" y="687"/>
                  </a:lnTo>
                  <a:moveTo>
                    <a:pt x="0" y="6862"/>
                  </a:moveTo>
                  <a:lnTo>
                    <a:pt x="1751" y="5535"/>
                  </a:lnTo>
                  <a:cubicBezTo>
                    <a:pt x="1751" y="5535"/>
                    <a:pt x="1778" y="5515"/>
                    <a:pt x="1811" y="5514"/>
                  </a:cubicBezTo>
                  <a:lnTo>
                    <a:pt x="3756" y="5438"/>
                  </a:lnTo>
                  <a:cubicBezTo>
                    <a:pt x="3756" y="5438"/>
                    <a:pt x="3790" y="5437"/>
                    <a:pt x="3815" y="5415"/>
                  </a:cubicBezTo>
                  <a:lnTo>
                    <a:pt x="5393" y="4028"/>
                  </a:lnTo>
                  <a:cubicBezTo>
                    <a:pt x="5393" y="4028"/>
                    <a:pt x="5418" y="4006"/>
                    <a:pt x="5419" y="3973"/>
                  </a:cubicBezTo>
                  <a:lnTo>
                    <a:pt x="5474" y="1998"/>
                  </a:lnTo>
                  <a:cubicBezTo>
                    <a:pt x="5474" y="1998"/>
                    <a:pt x="5475" y="1965"/>
                    <a:pt x="5501" y="1945"/>
                  </a:cubicBezTo>
                  <a:lnTo>
                    <a:pt x="7188" y="676"/>
                  </a:lnTo>
                  <a:cubicBezTo>
                    <a:pt x="7188" y="676"/>
                    <a:pt x="7215" y="656"/>
                    <a:pt x="7248" y="653"/>
                  </a:cubicBezTo>
                  <a:lnTo>
                    <a:pt x="8674" y="515"/>
                  </a:lnTo>
                  <a:moveTo>
                    <a:pt x="0" y="6862"/>
                  </a:moveTo>
                  <a:lnTo>
                    <a:pt x="1697" y="5478"/>
                  </a:lnTo>
                  <a:cubicBezTo>
                    <a:pt x="1697" y="5478"/>
                    <a:pt x="1723" y="5457"/>
                    <a:pt x="1756" y="5456"/>
                  </a:cubicBezTo>
                  <a:lnTo>
                    <a:pt x="3759" y="5405"/>
                  </a:lnTo>
                  <a:cubicBezTo>
                    <a:pt x="3759" y="5405"/>
                    <a:pt x="3793" y="5405"/>
                    <a:pt x="3817" y="5382"/>
                  </a:cubicBezTo>
                  <a:lnTo>
                    <a:pt x="5393" y="3934"/>
                  </a:lnTo>
                  <a:cubicBezTo>
                    <a:pt x="5393" y="3934"/>
                    <a:pt x="5417" y="3911"/>
                    <a:pt x="5418" y="3878"/>
                  </a:cubicBezTo>
                  <a:lnTo>
                    <a:pt x="5455" y="1837"/>
                  </a:lnTo>
                  <a:cubicBezTo>
                    <a:pt x="5455" y="1837"/>
                    <a:pt x="5455" y="1803"/>
                    <a:pt x="5481" y="1782"/>
                  </a:cubicBezTo>
                  <a:lnTo>
                    <a:pt x="7083" y="459"/>
                  </a:lnTo>
                  <a:cubicBezTo>
                    <a:pt x="7083" y="459"/>
                    <a:pt x="7109" y="437"/>
                    <a:pt x="7142" y="435"/>
                  </a:cubicBezTo>
                  <a:lnTo>
                    <a:pt x="8578" y="343"/>
                  </a:lnTo>
                  <a:moveTo>
                    <a:pt x="0" y="6862"/>
                  </a:moveTo>
                  <a:lnTo>
                    <a:pt x="1643" y="5420"/>
                  </a:lnTo>
                  <a:cubicBezTo>
                    <a:pt x="1643" y="5420"/>
                    <a:pt x="1668" y="5398"/>
                    <a:pt x="1701" y="5398"/>
                  </a:cubicBezTo>
                  <a:lnTo>
                    <a:pt x="3762" y="5373"/>
                  </a:lnTo>
                  <a:cubicBezTo>
                    <a:pt x="3762" y="5373"/>
                    <a:pt x="3796" y="5372"/>
                    <a:pt x="3819" y="5349"/>
                  </a:cubicBezTo>
                  <a:lnTo>
                    <a:pt x="5393" y="3840"/>
                  </a:lnTo>
                  <a:cubicBezTo>
                    <a:pt x="5393" y="3840"/>
                    <a:pt x="5417" y="3817"/>
                    <a:pt x="5417" y="3784"/>
                  </a:cubicBezTo>
                  <a:lnTo>
                    <a:pt x="5435" y="1675"/>
                  </a:lnTo>
                  <a:cubicBezTo>
                    <a:pt x="5435" y="1675"/>
                    <a:pt x="5436" y="1641"/>
                    <a:pt x="5460" y="1619"/>
                  </a:cubicBezTo>
                  <a:lnTo>
                    <a:pt x="6978" y="241"/>
                  </a:lnTo>
                  <a:cubicBezTo>
                    <a:pt x="6978" y="241"/>
                    <a:pt x="7002" y="219"/>
                    <a:pt x="7035" y="218"/>
                  </a:cubicBezTo>
                  <a:lnTo>
                    <a:pt x="8482" y="172"/>
                  </a:lnTo>
                  <a:moveTo>
                    <a:pt x="0" y="6862"/>
                  </a:moveTo>
                  <a:lnTo>
                    <a:pt x="1589" y="5363"/>
                  </a:lnTo>
                  <a:cubicBezTo>
                    <a:pt x="1589" y="5363"/>
                    <a:pt x="1613" y="5340"/>
                    <a:pt x="1646" y="5340"/>
                  </a:cubicBezTo>
                  <a:lnTo>
                    <a:pt x="3765" y="5340"/>
                  </a:lnTo>
                  <a:cubicBezTo>
                    <a:pt x="3765" y="5340"/>
                    <a:pt x="3798" y="5340"/>
                    <a:pt x="3822" y="5316"/>
                  </a:cubicBezTo>
                  <a:lnTo>
                    <a:pt x="5392" y="3746"/>
                  </a:lnTo>
                  <a:cubicBezTo>
                    <a:pt x="5392" y="3746"/>
                    <a:pt x="5416" y="3722"/>
                    <a:pt x="5416" y="3689"/>
                  </a:cubicBezTo>
                  <a:lnTo>
                    <a:pt x="5416" y="1513"/>
                  </a:lnTo>
                  <a:cubicBezTo>
                    <a:pt x="5416" y="1513"/>
                    <a:pt x="5416" y="1480"/>
                    <a:pt x="5440" y="1456"/>
                  </a:cubicBezTo>
                  <a:lnTo>
                    <a:pt x="6872" y="23"/>
                  </a:lnTo>
                  <a:cubicBezTo>
                    <a:pt x="6872" y="23"/>
                    <a:pt x="6896" y="0"/>
                    <a:pt x="6929" y="0"/>
                  </a:cubicBezTo>
                  <a:lnTo>
                    <a:pt x="8386" y="0"/>
                  </a:ln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0" y="2057400"/>
            <a:ext cx="10363200" cy="6917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900" y="2750658"/>
            <a:ext cx="8534400" cy="9831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11/10/2023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MT9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  <a:prstGeom prst="rect">
            <a:avLst/>
          </a:prstGeom>
        </p:spPr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5158B-00A1-41B4-A97F-A628BB9758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30" name="Freeform 11"/>
          <p:cNvSpPr>
            <a:spLocks noChangeAspect="1"/>
          </p:cNvSpPr>
          <p:nvPr userDrawn="1"/>
        </p:nvSpPr>
        <p:spPr bwMode="auto">
          <a:xfrm>
            <a:off x="0" y="3175"/>
            <a:ext cx="12214800" cy="1182515"/>
          </a:xfrm>
          <a:custGeom>
            <a:avLst/>
            <a:gdLst>
              <a:gd name="T0" fmla="*/ 0 w 8645"/>
              <a:gd name="T1" fmla="*/ 0 h 837"/>
              <a:gd name="T2" fmla="*/ 0 w 8645"/>
              <a:gd name="T3" fmla="*/ 837 h 837"/>
              <a:gd name="T4" fmla="*/ 2372 w 8645"/>
              <a:gd name="T5" fmla="*/ 837 h 837"/>
              <a:gd name="T6" fmla="*/ 2453 w 8645"/>
              <a:gd name="T7" fmla="*/ 803 h 837"/>
              <a:gd name="T8" fmla="*/ 2584 w 8645"/>
              <a:gd name="T9" fmla="*/ 672 h 837"/>
              <a:gd name="T10" fmla="*/ 2665 w 8645"/>
              <a:gd name="T11" fmla="*/ 638 h 837"/>
              <a:gd name="T12" fmla="*/ 8645 w 8645"/>
              <a:gd name="T13" fmla="*/ 638 h 837"/>
              <a:gd name="T14" fmla="*/ 8645 w 8645"/>
              <a:gd name="T15" fmla="*/ 0 h 837"/>
              <a:gd name="T16" fmla="*/ 0 w 8645"/>
              <a:gd name="T17" fmla="*/ 0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45" h="837">
                <a:moveTo>
                  <a:pt x="0" y="0"/>
                </a:moveTo>
                <a:lnTo>
                  <a:pt x="0" y="837"/>
                </a:lnTo>
                <a:lnTo>
                  <a:pt x="2372" y="837"/>
                </a:lnTo>
                <a:cubicBezTo>
                  <a:pt x="2398" y="837"/>
                  <a:pt x="2434" y="822"/>
                  <a:pt x="2453" y="803"/>
                </a:cubicBezTo>
                <a:lnTo>
                  <a:pt x="2584" y="672"/>
                </a:lnTo>
                <a:cubicBezTo>
                  <a:pt x="2603" y="653"/>
                  <a:pt x="2639" y="638"/>
                  <a:pt x="2665" y="638"/>
                </a:cubicBezTo>
                <a:lnTo>
                  <a:pt x="8645" y="638"/>
                </a:lnTo>
                <a:lnTo>
                  <a:pt x="864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3984239"/>
            <a:ext cx="8534400" cy="609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The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96901" y="5334000"/>
            <a:ext cx="7429500" cy="533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err="1"/>
              <a:t>Venue</a:t>
            </a:r>
            <a:r>
              <a:rPr lang="de-DE" dirty="0"/>
              <a:t>, Date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6901" y="4800600"/>
            <a:ext cx="7429500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The </a:t>
            </a:r>
            <a:r>
              <a:rPr lang="de-DE" dirty="0" err="1"/>
              <a:t>Affiliations</a:t>
            </a:r>
            <a:endParaRPr lang="de-DE" dirty="0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-10028" y="6333259"/>
            <a:ext cx="12286800" cy="572066"/>
            <a:chOff x="0" y="4068"/>
            <a:chExt cx="6336" cy="295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4068"/>
              <a:ext cx="6336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4997" y="4113"/>
              <a:ext cx="1322" cy="227"/>
            </a:xfrm>
            <a:custGeom>
              <a:avLst/>
              <a:gdLst>
                <a:gd name="T0" fmla="*/ 1696 w 1696"/>
                <a:gd name="T1" fmla="*/ 290 h 290"/>
                <a:gd name="T2" fmla="*/ 1696 w 1696"/>
                <a:gd name="T3" fmla="*/ 0 h 290"/>
                <a:gd name="T4" fmla="*/ 231 w 1696"/>
                <a:gd name="T5" fmla="*/ 0 h 290"/>
                <a:gd name="T6" fmla="*/ 150 w 1696"/>
                <a:gd name="T7" fmla="*/ 33 h 290"/>
                <a:gd name="T8" fmla="*/ 19 w 1696"/>
                <a:gd name="T9" fmla="*/ 165 h 290"/>
                <a:gd name="T10" fmla="*/ 33 w 1696"/>
                <a:gd name="T11" fmla="*/ 198 h 290"/>
                <a:gd name="T12" fmla="*/ 1696 w 1696"/>
                <a:gd name="T13" fmla="*/ 198 h 290"/>
                <a:gd name="T14" fmla="*/ 1696 w 1696"/>
                <a:gd name="T15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6" h="290">
                  <a:moveTo>
                    <a:pt x="1696" y="290"/>
                  </a:moveTo>
                  <a:lnTo>
                    <a:pt x="1696" y="0"/>
                  </a:lnTo>
                  <a:lnTo>
                    <a:pt x="231" y="0"/>
                  </a:lnTo>
                  <a:cubicBezTo>
                    <a:pt x="205" y="0"/>
                    <a:pt x="169" y="15"/>
                    <a:pt x="150" y="33"/>
                  </a:cubicBezTo>
                  <a:lnTo>
                    <a:pt x="19" y="165"/>
                  </a:lnTo>
                  <a:cubicBezTo>
                    <a:pt x="0" y="183"/>
                    <a:pt x="7" y="198"/>
                    <a:pt x="33" y="198"/>
                  </a:cubicBezTo>
                  <a:lnTo>
                    <a:pt x="1696" y="198"/>
                  </a:lnTo>
                  <a:lnTo>
                    <a:pt x="1696" y="290"/>
                  </a:lnTo>
                  <a:close/>
                </a:path>
              </a:pathLst>
            </a:custGeom>
            <a:solidFill>
              <a:srgbClr val="F0781E"/>
            </a:solidFill>
            <a:ln w="20638" cap="flat">
              <a:solidFill>
                <a:srgbClr val="F0781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667" y="4074"/>
              <a:ext cx="5652" cy="266"/>
            </a:xfrm>
            <a:custGeom>
              <a:avLst/>
              <a:gdLst>
                <a:gd name="T0" fmla="*/ 0 w 7248"/>
                <a:gd name="T1" fmla="*/ 340 h 340"/>
                <a:gd name="T2" fmla="*/ 0 w 7248"/>
                <a:gd name="T3" fmla="*/ 199 h 340"/>
                <a:gd name="T4" fmla="*/ 6596 w 7248"/>
                <a:gd name="T5" fmla="*/ 199 h 340"/>
                <a:gd name="T6" fmla="*/ 6676 w 7248"/>
                <a:gd name="T7" fmla="*/ 165 h 340"/>
                <a:gd name="T8" fmla="*/ 6808 w 7248"/>
                <a:gd name="T9" fmla="*/ 34 h 340"/>
                <a:gd name="T10" fmla="*/ 6889 w 7248"/>
                <a:gd name="T11" fmla="*/ 0 h 340"/>
                <a:gd name="T12" fmla="*/ 7248 w 7248"/>
                <a:gd name="T13" fmla="*/ 0 h 340"/>
                <a:gd name="T14" fmla="*/ 7248 w 7248"/>
                <a:gd name="T15" fmla="*/ 340 h 340"/>
                <a:gd name="T16" fmla="*/ 0 w 7248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48" h="340">
                  <a:moveTo>
                    <a:pt x="0" y="340"/>
                  </a:moveTo>
                  <a:lnTo>
                    <a:pt x="0" y="199"/>
                  </a:lnTo>
                  <a:lnTo>
                    <a:pt x="6596" y="199"/>
                  </a:lnTo>
                  <a:cubicBezTo>
                    <a:pt x="6622" y="199"/>
                    <a:pt x="6658" y="184"/>
                    <a:pt x="6676" y="165"/>
                  </a:cubicBezTo>
                  <a:lnTo>
                    <a:pt x="6808" y="34"/>
                  </a:lnTo>
                  <a:cubicBezTo>
                    <a:pt x="6826" y="15"/>
                    <a:pt x="6862" y="0"/>
                    <a:pt x="6889" y="0"/>
                  </a:cubicBezTo>
                  <a:lnTo>
                    <a:pt x="7248" y="0"/>
                  </a:lnTo>
                  <a:lnTo>
                    <a:pt x="7248" y="34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FFFFFF"/>
            </a:solidFill>
            <a:ln w="206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>
              <a:off x="6" y="4074"/>
              <a:ext cx="1209" cy="266"/>
            </a:xfrm>
            <a:custGeom>
              <a:avLst/>
              <a:gdLst>
                <a:gd name="T0" fmla="*/ 0 w 1550"/>
                <a:gd name="T1" fmla="*/ 340 h 340"/>
                <a:gd name="T2" fmla="*/ 0 w 1550"/>
                <a:gd name="T3" fmla="*/ 0 h 340"/>
                <a:gd name="T4" fmla="*/ 1163 w 1550"/>
                <a:gd name="T5" fmla="*/ 0 h 340"/>
                <a:gd name="T6" fmla="*/ 1243 w 1550"/>
                <a:gd name="T7" fmla="*/ 34 h 340"/>
                <a:gd name="T8" fmla="*/ 1550 w 1550"/>
                <a:gd name="T9" fmla="*/ 340 h 340"/>
                <a:gd name="T10" fmla="*/ 0 w 1550"/>
                <a:gd name="T11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0" h="340">
                  <a:moveTo>
                    <a:pt x="0" y="340"/>
                  </a:moveTo>
                  <a:lnTo>
                    <a:pt x="0" y="0"/>
                  </a:lnTo>
                  <a:lnTo>
                    <a:pt x="1163" y="0"/>
                  </a:lnTo>
                  <a:cubicBezTo>
                    <a:pt x="1189" y="0"/>
                    <a:pt x="1225" y="15"/>
                    <a:pt x="1243" y="34"/>
                  </a:cubicBezTo>
                  <a:lnTo>
                    <a:pt x="1550" y="34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0A2D6E"/>
            </a:solidFill>
            <a:ln w="20638" cap="flat">
              <a:solidFill>
                <a:srgbClr val="0A2D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AutoShape 9"/>
          <p:cNvSpPr>
            <a:spLocks noChangeAspect="1" noChangeArrowheads="1" noTextEdit="1"/>
          </p:cNvSpPr>
          <p:nvPr userDrawn="1"/>
        </p:nvSpPr>
        <p:spPr bwMode="auto">
          <a:xfrm>
            <a:off x="-9525" y="-6350"/>
            <a:ext cx="100584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111" y="225177"/>
            <a:ext cx="1643889" cy="59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38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0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>
            <a:grpSpLocks noChangeAspect="1"/>
          </p:cNvGrpSpPr>
          <p:nvPr userDrawn="1"/>
        </p:nvGrpSpPr>
        <p:grpSpPr>
          <a:xfrm>
            <a:off x="0" y="0"/>
            <a:ext cx="12286800" cy="985532"/>
            <a:chOff x="7938" y="7938"/>
            <a:chExt cx="10034588" cy="804863"/>
          </a:xfrm>
        </p:grpSpPr>
        <p:sp>
          <p:nvSpPr>
            <p:cNvPr id="26" name="Rectangle 10"/>
            <p:cNvSpPr>
              <a:spLocks noChangeArrowheads="1"/>
            </p:cNvSpPr>
            <p:nvPr userDrawn="1"/>
          </p:nvSpPr>
          <p:spPr bwMode="auto">
            <a:xfrm>
              <a:off x="7938" y="7938"/>
              <a:ext cx="10034588" cy="23813"/>
            </a:xfrm>
            <a:prstGeom prst="rect">
              <a:avLst/>
            </a:pr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1"/>
            <p:cNvSpPr>
              <a:spLocks noChangeArrowheads="1"/>
            </p:cNvSpPr>
            <p:nvPr userDrawn="1"/>
          </p:nvSpPr>
          <p:spPr bwMode="auto">
            <a:xfrm>
              <a:off x="7938" y="31750"/>
              <a:ext cx="10034588" cy="534988"/>
            </a:xfrm>
            <a:prstGeom prst="rect">
              <a:avLst/>
            </a:pr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938" y="566738"/>
              <a:ext cx="7485063" cy="246063"/>
            </a:xfrm>
            <a:custGeom>
              <a:avLst/>
              <a:gdLst>
                <a:gd name="T0" fmla="*/ 0 w 6047"/>
                <a:gd name="T1" fmla="*/ 0 h 198"/>
                <a:gd name="T2" fmla="*/ 0 w 6047"/>
                <a:gd name="T3" fmla="*/ 198 h 198"/>
                <a:gd name="T4" fmla="*/ 1968 w 6047"/>
                <a:gd name="T5" fmla="*/ 198 h 198"/>
                <a:gd name="T6" fmla="*/ 2049 w 6047"/>
                <a:gd name="T7" fmla="*/ 165 h 198"/>
                <a:gd name="T8" fmla="*/ 2181 w 6047"/>
                <a:gd name="T9" fmla="*/ 33 h 198"/>
                <a:gd name="T10" fmla="*/ 2261 w 6047"/>
                <a:gd name="T11" fmla="*/ 0 h 198"/>
                <a:gd name="T12" fmla="*/ 6047 w 6047"/>
                <a:gd name="T13" fmla="*/ 0 h 198"/>
                <a:gd name="T14" fmla="*/ 0 w 6047"/>
                <a:gd name="T1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47" h="198">
                  <a:moveTo>
                    <a:pt x="0" y="0"/>
                  </a:moveTo>
                  <a:lnTo>
                    <a:pt x="0" y="198"/>
                  </a:lnTo>
                  <a:lnTo>
                    <a:pt x="1968" y="198"/>
                  </a:lnTo>
                  <a:cubicBezTo>
                    <a:pt x="1994" y="198"/>
                    <a:pt x="2031" y="183"/>
                    <a:pt x="2049" y="165"/>
                  </a:cubicBezTo>
                  <a:lnTo>
                    <a:pt x="2181" y="33"/>
                  </a:lnTo>
                  <a:cubicBezTo>
                    <a:pt x="2199" y="14"/>
                    <a:pt x="2235" y="0"/>
                    <a:pt x="2261" y="0"/>
                  </a:cubicBezTo>
                  <a:lnTo>
                    <a:pt x="60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0" y="6344430"/>
            <a:ext cx="12204000" cy="513570"/>
            <a:chOff x="2157413" y="6432547"/>
            <a:chExt cx="10034588" cy="422274"/>
          </a:xfrm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8448675" y="6507159"/>
              <a:ext cx="3743325" cy="171450"/>
            </a:xfrm>
            <a:custGeom>
              <a:avLst/>
              <a:gdLst>
                <a:gd name="T0" fmla="*/ 0 w 3023"/>
                <a:gd name="T1" fmla="*/ 138 h 138"/>
                <a:gd name="T2" fmla="*/ 105 w 3023"/>
                <a:gd name="T3" fmla="*/ 33 h 138"/>
                <a:gd name="T4" fmla="*/ 186 w 3023"/>
                <a:gd name="T5" fmla="*/ 0 h 138"/>
                <a:gd name="T6" fmla="*/ 3023 w 3023"/>
                <a:gd name="T7" fmla="*/ 0 h 138"/>
                <a:gd name="T8" fmla="*/ 3023 w 3023"/>
                <a:gd name="T9" fmla="*/ 138 h 138"/>
                <a:gd name="T10" fmla="*/ 0 w 3023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3" h="138">
                  <a:moveTo>
                    <a:pt x="0" y="138"/>
                  </a:moveTo>
                  <a:lnTo>
                    <a:pt x="105" y="33"/>
                  </a:lnTo>
                  <a:cubicBezTo>
                    <a:pt x="124" y="14"/>
                    <a:pt x="160" y="0"/>
                    <a:pt x="186" y="0"/>
                  </a:cubicBezTo>
                  <a:lnTo>
                    <a:pt x="3023" y="0"/>
                  </a:lnTo>
                  <a:lnTo>
                    <a:pt x="3023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0781E"/>
            </a:solidFill>
            <a:ln w="15875" cap="flat">
              <a:solidFill>
                <a:srgbClr val="F0781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2157413" y="6432547"/>
              <a:ext cx="10034588" cy="422274"/>
            </a:xfrm>
            <a:custGeom>
              <a:avLst/>
              <a:gdLst>
                <a:gd name="T0" fmla="*/ 0 w 8106"/>
                <a:gd name="T1" fmla="*/ 340 h 340"/>
                <a:gd name="T2" fmla="*/ 0 w 8106"/>
                <a:gd name="T3" fmla="*/ 198 h 340"/>
                <a:gd name="T4" fmla="*/ 6043 w 8106"/>
                <a:gd name="T5" fmla="*/ 198 h 340"/>
                <a:gd name="T6" fmla="*/ 6124 w 8106"/>
                <a:gd name="T7" fmla="*/ 165 h 340"/>
                <a:gd name="T8" fmla="*/ 6256 w 8106"/>
                <a:gd name="T9" fmla="*/ 33 h 340"/>
                <a:gd name="T10" fmla="*/ 6336 w 8106"/>
                <a:gd name="T11" fmla="*/ 0 h 340"/>
                <a:gd name="T12" fmla="*/ 8106 w 8106"/>
                <a:gd name="T13" fmla="*/ 0 h 340"/>
                <a:gd name="T14" fmla="*/ 8106 w 8106"/>
                <a:gd name="T15" fmla="*/ 340 h 340"/>
                <a:gd name="T16" fmla="*/ 0 w 8106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06" h="340">
                  <a:moveTo>
                    <a:pt x="0" y="340"/>
                  </a:moveTo>
                  <a:lnTo>
                    <a:pt x="0" y="198"/>
                  </a:lnTo>
                  <a:lnTo>
                    <a:pt x="6043" y="198"/>
                  </a:lnTo>
                  <a:cubicBezTo>
                    <a:pt x="6069" y="198"/>
                    <a:pt x="6105" y="183"/>
                    <a:pt x="6124" y="165"/>
                  </a:cubicBezTo>
                  <a:lnTo>
                    <a:pt x="6256" y="33"/>
                  </a:lnTo>
                  <a:cubicBezTo>
                    <a:pt x="6274" y="15"/>
                    <a:pt x="6310" y="0"/>
                    <a:pt x="6336" y="0"/>
                  </a:cubicBezTo>
                  <a:lnTo>
                    <a:pt x="8106" y="0"/>
                  </a:lnTo>
                  <a:lnTo>
                    <a:pt x="8106" y="34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AutoShape 9"/>
          <p:cNvSpPr>
            <a:spLocks noChangeAspect="1" noChangeArrowheads="1" noTextEdit="1"/>
          </p:cNvSpPr>
          <p:nvPr userDrawn="1"/>
        </p:nvSpPr>
        <p:spPr bwMode="auto">
          <a:xfrm>
            <a:off x="0" y="6343201"/>
            <a:ext cx="12288000" cy="57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-1"/>
            <a:ext cx="12288000" cy="10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96900" y="-1"/>
            <a:ext cx="109728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9536" y="65690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900" y="656907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  <p:sp>
        <p:nvSpPr>
          <p:cNvPr id="25" name="AutoShape 8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00584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111" y="6302062"/>
            <a:ext cx="1643889" cy="59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30" r:id="rId7"/>
    <p:sldLayoutId id="2147483731" r:id="rId8"/>
    <p:sldLayoutId id="2147483733" r:id="rId9"/>
    <p:sldLayoutId id="2147483732" r:id="rId10"/>
    <p:sldLayoutId id="2147483767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11" Type="http://schemas.openxmlformats.org/officeDocument/2006/relationships/image" Target="../media/image40.png"/><Relationship Id="rId5" Type="http://schemas.openxmlformats.org/officeDocument/2006/relationships/image" Target="../media/image47.png"/><Relationship Id="rId15" Type="http://schemas.openxmlformats.org/officeDocument/2006/relationships/image" Target="../media/image2.png"/><Relationship Id="rId10" Type="http://schemas.openxmlformats.org/officeDocument/2006/relationships/image" Target="../media/image52.png"/><Relationship Id="rId19" Type="http://schemas.openxmlformats.org/officeDocument/2006/relationships/image" Target="../media/image59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0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emf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7.bin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2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280.png"/><Relationship Id="rId5" Type="http://schemas.openxmlformats.org/officeDocument/2006/relationships/image" Target="../media/image77.png"/><Relationship Id="rId15" Type="http://schemas.openxmlformats.org/officeDocument/2006/relationships/image" Target="../media/image81.png"/><Relationship Id="rId4" Type="http://schemas.openxmlformats.org/officeDocument/2006/relationships/image" Target="../media/image76.png"/><Relationship Id="rId14" Type="http://schemas.openxmlformats.org/officeDocument/2006/relationships/image" Target="../media/image8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9.w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8.wmf"/><Relationship Id="rId4" Type="http://schemas.openxmlformats.org/officeDocument/2006/relationships/image" Target="../media/image15.jpeg"/><Relationship Id="rId9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0DBAE-0204-42C0-965C-857FB9197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68" y="2057400"/>
            <a:ext cx="9865096" cy="691726"/>
          </a:xfrm>
        </p:spPr>
        <p:txBody>
          <a:bodyPr/>
          <a:lstStyle/>
          <a:p>
            <a:r>
              <a:rPr lang="en-GB" sz="4400" b="1" dirty="0"/>
              <a:t>Metallic Magnetic Calorimeters Applied for Precision X-Ray Spectroscopy of</a:t>
            </a:r>
            <a:br>
              <a:rPr lang="en-GB" sz="4400" b="1" dirty="0"/>
            </a:br>
            <a:r>
              <a:rPr lang="en-GB" sz="4400" b="1" dirty="0"/>
              <a:t>He-like Uranium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1775C1-A459-4339-985F-9C1D931297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368" y="3984239"/>
            <a:ext cx="8534400" cy="609600"/>
          </a:xfrm>
        </p:spPr>
        <p:txBody>
          <a:bodyPr/>
          <a:lstStyle/>
          <a:p>
            <a:r>
              <a:rPr lang="de-DE" dirty="0"/>
              <a:t>Philip Pfäfflein</a:t>
            </a:r>
          </a:p>
          <a:p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F311DC8-71F1-4DEE-9605-42B9FB79F6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369" y="5334000"/>
            <a:ext cx="7429500" cy="533400"/>
          </a:xfrm>
        </p:spPr>
        <p:txBody>
          <a:bodyPr/>
          <a:lstStyle/>
          <a:p>
            <a:r>
              <a:rPr lang="en-GB" dirty="0"/>
              <a:t>9. Annual MT Meeting, 11/10/2023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CA7FCD3-EF21-42B2-A7F3-0E90FB3AA4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369" y="4800600"/>
            <a:ext cx="7429500" cy="381000"/>
          </a:xfrm>
        </p:spPr>
        <p:txBody>
          <a:bodyPr/>
          <a:lstStyle/>
          <a:p>
            <a:r>
              <a:rPr lang="de-DE" dirty="0"/>
              <a:t>Helmholtz Institute Jena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777913F-24C0-836B-F378-A5332A85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AA894AF-5EE5-BE0B-4239-D8B24E56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4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7155-5490-4FB4-9024-E18BE23B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Glimpse at the Balmer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A8D49-1AC0-4D17-97FB-297A48D4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10860E-8FB1-493E-A696-08E03623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5AB81C-E455-A935-DD7A-53692104E458}"/>
              </a:ext>
            </a:extLst>
          </p:cNvPr>
          <p:cNvGrpSpPr/>
          <p:nvPr/>
        </p:nvGrpSpPr>
        <p:grpSpPr>
          <a:xfrm>
            <a:off x="336550" y="1268413"/>
            <a:ext cx="11518900" cy="5335587"/>
            <a:chOff x="-1852273" y="1268413"/>
            <a:chExt cx="11518900" cy="533558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FE616EF-B4D3-7387-D2B1-82D018677823}"/>
                </a:ext>
              </a:extLst>
            </p:cNvPr>
            <p:cNvGrpSpPr/>
            <p:nvPr/>
          </p:nvGrpSpPr>
          <p:grpSpPr>
            <a:xfrm>
              <a:off x="-1852273" y="1268413"/>
              <a:ext cx="11518900" cy="2881312"/>
              <a:chOff x="-1852273" y="1268413"/>
              <a:chExt cx="11518900" cy="2881312"/>
            </a:xfrm>
          </p:grpSpPr>
          <p:graphicFrame>
            <p:nvGraphicFramePr>
              <p:cNvPr id="23" name="Object 22">
                <a:extLst>
                  <a:ext uri="{FF2B5EF4-FFF2-40B4-BE49-F238E27FC236}">
                    <a16:creationId xmlns:a16="http://schemas.microsoft.com/office/drawing/2014/main" id="{B4C177F0-F6A7-3FA8-7C5F-745BEDEE0C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9858852"/>
                  </p:ext>
                </p:extLst>
              </p:nvPr>
            </p:nvGraphicFramePr>
            <p:xfrm>
              <a:off x="-1852273" y="1268413"/>
              <a:ext cx="11518900" cy="28813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3" imgW="4031640" imgH="1008000" progId="Origin50.Graph">
                      <p:embed/>
                    </p:oleObj>
                  </mc:Choice>
                  <mc:Fallback>
                    <p:oleObj name="Graph" r:id="rId3" imgW="4031640" imgH="1008000" progId="Origin50.Graph">
                      <p:embed/>
                      <p:pic>
                        <p:nvPicPr>
                          <p:cNvPr id="23" name="Object 22">
                            <a:extLst>
                              <a:ext uri="{FF2B5EF4-FFF2-40B4-BE49-F238E27FC236}">
                                <a16:creationId xmlns:a16="http://schemas.microsoft.com/office/drawing/2014/main" id="{B4C177F0-F6A7-3FA8-7C5F-745BEDEE0C3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-1852273" y="1268413"/>
                            <a:ext cx="11518900" cy="28813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1BEB77-723C-FE37-C96C-486567B715B6}"/>
                  </a:ext>
                </a:extLst>
              </p:cNvPr>
              <p:cNvSpPr/>
              <p:nvPr/>
            </p:nvSpPr>
            <p:spPr bwMode="auto">
              <a:xfrm>
                <a:off x="3215680" y="3789360"/>
                <a:ext cx="1872208" cy="359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D566478F-4270-34BA-8A40-E4B9D2DACE9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1635782"/>
                </p:ext>
              </p:extLst>
            </p:nvPr>
          </p:nvGraphicFramePr>
          <p:xfrm>
            <a:off x="-1852273" y="3724275"/>
            <a:ext cx="11518900" cy="287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4031640" imgH="1008000" progId="Origin50.Graph">
                    <p:embed/>
                  </p:oleObj>
                </mc:Choice>
                <mc:Fallback>
                  <p:oleObj name="Graph" r:id="rId5" imgW="4031640" imgH="1008000" progId="Origin50.Graph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D566478F-4270-34BA-8A40-E4B9D2DACE9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-1852273" y="3724275"/>
                          <a:ext cx="11518900" cy="287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93405FC-2AA5-024A-ACF8-ECFFDB80A39F}"/>
                </a:ext>
              </a:extLst>
            </p:cNvPr>
            <p:cNvGrpSpPr/>
            <p:nvPr/>
          </p:nvGrpSpPr>
          <p:grpSpPr>
            <a:xfrm>
              <a:off x="-1017942" y="1363628"/>
              <a:ext cx="9214321" cy="2821032"/>
              <a:chOff x="-1017942" y="1203608"/>
              <a:chExt cx="9214321" cy="2821032"/>
            </a:xfrm>
          </p:grpSpPr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235F01B-139A-44F6-A9B5-5EBA5BA3D816}"/>
                  </a:ext>
                </a:extLst>
              </p:cNvPr>
              <p:cNvSpPr txBox="1"/>
              <p:nvPr/>
            </p:nvSpPr>
            <p:spPr>
              <a:xfrm rot="19962029">
                <a:off x="85927" y="2954156"/>
                <a:ext cx="811045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6000" b="1" dirty="0">
                    <a:solidFill>
                      <a:srgbClr val="5A696E">
                        <a:alpha val="50000"/>
                      </a:srgbClr>
                    </a:solidFill>
                    <a:latin typeface="Calibri" panose="020F0502020204030204" pitchFamily="34" charset="0"/>
                  </a:rPr>
                  <a:t>Preliminary Results</a:t>
                </a:r>
              </a:p>
            </p:txBody>
          </p:sp>
          <p:sp>
            <p:nvSpPr>
              <p:cNvPr id="16" name="Textfeld 4">
                <a:extLst>
                  <a:ext uri="{FF2B5EF4-FFF2-40B4-BE49-F238E27FC236}">
                    <a16:creationId xmlns:a16="http://schemas.microsoft.com/office/drawing/2014/main" id="{0E0F6BFB-E93C-F2AA-5580-57B1AC44B491}"/>
                  </a:ext>
                </a:extLst>
              </p:cNvPr>
              <p:cNvSpPr txBox="1"/>
              <p:nvPr/>
            </p:nvSpPr>
            <p:spPr>
              <a:xfrm>
                <a:off x="-898766" y="3655308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/>
                  <a:t>0°</a:t>
                </a:r>
              </a:p>
            </p:txBody>
          </p:sp>
          <p:sp>
            <p:nvSpPr>
              <p:cNvPr id="17" name="Textfeld 51">
                <a:extLst>
                  <a:ext uri="{FF2B5EF4-FFF2-40B4-BE49-F238E27FC236}">
                    <a16:creationId xmlns:a16="http://schemas.microsoft.com/office/drawing/2014/main" id="{FF969450-9697-693C-371C-184512BCE854}"/>
                  </a:ext>
                </a:extLst>
              </p:cNvPr>
              <p:cNvSpPr txBox="1"/>
              <p:nvPr/>
            </p:nvSpPr>
            <p:spPr>
              <a:xfrm>
                <a:off x="-1017942" y="1203608"/>
                <a:ext cx="695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/>
                  <a:t>180°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946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7155-5490-4FB4-9024-E18BE23B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Measured Spectra of the K</a:t>
            </a:r>
            <a:r>
              <a:rPr lang="el-GR" dirty="0"/>
              <a:t>α</a:t>
            </a:r>
            <a:r>
              <a:rPr lang="en-GB" dirty="0"/>
              <a:t>-transitions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A8D49-1AC0-4D17-97FB-297A48D4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10860E-8FB1-493E-A696-08E03623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</a:p>
        </p:txBody>
      </p:sp>
      <p:sp>
        <p:nvSpPr>
          <p:cNvPr id="27" name="Textfeld 7">
            <a:extLst>
              <a:ext uri="{FF2B5EF4-FFF2-40B4-BE49-F238E27FC236}">
                <a16:creationId xmlns:a16="http://schemas.microsoft.com/office/drawing/2014/main" id="{6A6D995C-F205-2CE9-1A7F-D8629454255F}"/>
              </a:ext>
            </a:extLst>
          </p:cNvPr>
          <p:cNvSpPr txBox="1"/>
          <p:nvPr/>
        </p:nvSpPr>
        <p:spPr>
          <a:xfrm>
            <a:off x="8046699" y="3225621"/>
            <a:ext cx="395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GB" sz="2000" b="1" dirty="0"/>
              <a:t>Preliminary results</a:t>
            </a:r>
            <a:br>
              <a:rPr lang="en-GB" sz="2000" b="1" dirty="0"/>
            </a:br>
            <a:r>
              <a:rPr lang="en-GB" sz="2000" dirty="0"/>
              <a:t>(to be published soon)</a:t>
            </a:r>
            <a:r>
              <a:rPr lang="en-GB" sz="2000" b="1" dirty="0"/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2F0EC1-65DA-9939-65F5-1A6498803761}"/>
              </a:ext>
            </a:extLst>
          </p:cNvPr>
          <p:cNvGrpSpPr/>
          <p:nvPr/>
        </p:nvGrpSpPr>
        <p:grpSpPr>
          <a:xfrm>
            <a:off x="134597" y="1269079"/>
            <a:ext cx="8196380" cy="5335573"/>
            <a:chOff x="134597" y="1269079"/>
            <a:chExt cx="8196380" cy="53355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5AB81C-E455-A935-DD7A-53692104E458}"/>
                </a:ext>
              </a:extLst>
            </p:cNvPr>
            <p:cNvGrpSpPr/>
            <p:nvPr/>
          </p:nvGrpSpPr>
          <p:grpSpPr>
            <a:xfrm>
              <a:off x="134597" y="1269079"/>
              <a:ext cx="8196380" cy="5335573"/>
              <a:chOff x="-1" y="1269079"/>
              <a:chExt cx="8196380" cy="533557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FE616EF-B4D3-7387-D2B1-82D018677823}"/>
                  </a:ext>
                </a:extLst>
              </p:cNvPr>
              <p:cNvGrpSpPr/>
              <p:nvPr/>
            </p:nvGrpSpPr>
            <p:grpSpPr>
              <a:xfrm>
                <a:off x="0" y="1269079"/>
                <a:ext cx="7814541" cy="2880001"/>
                <a:chOff x="0" y="1269079"/>
                <a:chExt cx="7814541" cy="2880001"/>
              </a:xfrm>
            </p:grpSpPr>
            <p:graphicFrame>
              <p:nvGraphicFramePr>
                <p:cNvPr id="23" name="Object 22">
                  <a:extLst>
                    <a:ext uri="{FF2B5EF4-FFF2-40B4-BE49-F238E27FC236}">
                      <a16:creationId xmlns:a16="http://schemas.microsoft.com/office/drawing/2014/main" id="{B4C177F0-F6A7-3FA8-7C5F-745BEDEE0C3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0" y="1269079"/>
                <a:ext cx="7814541" cy="2880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Graph" r:id="rId3" imgW="2735640" imgH="1008000" progId="Origin50.Graph">
                        <p:embed/>
                      </p:oleObj>
                    </mc:Choice>
                    <mc:Fallback>
                      <p:oleObj name="Graph" r:id="rId3" imgW="2735640" imgH="1008000" progId="Origin50.Graph">
                        <p:embed/>
                        <p:pic>
                          <p:nvPicPr>
                            <p:cNvPr id="23" name="Object 22">
                              <a:extLst>
                                <a:ext uri="{FF2B5EF4-FFF2-40B4-BE49-F238E27FC236}">
                                  <a16:creationId xmlns:a16="http://schemas.microsoft.com/office/drawing/2014/main" id="{B4C177F0-F6A7-3FA8-7C5F-745BEDEE0C39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0" y="1269079"/>
                              <a:ext cx="7814541" cy="288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41BEB77-723C-FE37-C96C-486567B715B6}"/>
                    </a:ext>
                  </a:extLst>
                </p:cNvPr>
                <p:cNvSpPr/>
                <p:nvPr/>
              </p:nvSpPr>
              <p:spPr bwMode="auto">
                <a:xfrm>
                  <a:off x="3215680" y="3789360"/>
                  <a:ext cx="1872208" cy="359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D566478F-4270-34BA-8A40-E4B9D2DACE9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" y="3724652"/>
              <a:ext cx="7814584" cy="288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5" imgW="2735640" imgH="1008000" progId="Origin50.Graph">
                      <p:embed/>
                    </p:oleObj>
                  </mc:Choice>
                  <mc:Fallback>
                    <p:oleObj name="Graph" r:id="rId5" imgW="2735640" imgH="1008000" progId="Origin50.Graph">
                      <p:embed/>
                      <p:pic>
                        <p:nvPicPr>
                          <p:cNvPr id="7" name="Object 6">
                            <a:extLst>
                              <a:ext uri="{FF2B5EF4-FFF2-40B4-BE49-F238E27FC236}">
                                <a16:creationId xmlns:a16="http://schemas.microsoft.com/office/drawing/2014/main" id="{D566478F-4270-34BA-8A40-E4B9D2DACE9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-1" y="3724652"/>
                            <a:ext cx="7814584" cy="288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93405FC-2AA5-024A-ACF8-ECFFDB80A39F}"/>
                  </a:ext>
                </a:extLst>
              </p:cNvPr>
              <p:cNvGrpSpPr/>
              <p:nvPr/>
            </p:nvGrpSpPr>
            <p:grpSpPr>
              <a:xfrm>
                <a:off x="85927" y="1363628"/>
                <a:ext cx="8110452" cy="3330431"/>
                <a:chOff x="85927" y="1203608"/>
                <a:chExt cx="8110452" cy="3330431"/>
              </a:xfrm>
            </p:grpSpPr>
            <p:sp>
              <p:nvSpPr>
                <p:cNvPr id="9" name="TextBox 9">
                  <a:extLst>
                    <a:ext uri="{FF2B5EF4-FFF2-40B4-BE49-F238E27FC236}">
                      <a16:creationId xmlns:a16="http://schemas.microsoft.com/office/drawing/2014/main" id="{3235F01B-139A-44F6-A9B5-5EBA5BA3D816}"/>
                    </a:ext>
                  </a:extLst>
                </p:cNvPr>
                <p:cNvSpPr txBox="1"/>
                <p:nvPr/>
              </p:nvSpPr>
              <p:spPr>
                <a:xfrm rot="19962029">
                  <a:off x="85927" y="2954156"/>
                  <a:ext cx="811045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6000" b="1" dirty="0">
                      <a:solidFill>
                        <a:srgbClr val="5A696E">
                          <a:alpha val="50000"/>
                        </a:srgbClr>
                      </a:solidFill>
                      <a:latin typeface="Calibri" panose="020F0502020204030204" pitchFamily="34" charset="0"/>
                    </a:rPr>
                    <a:t>Preliminary Results</a:t>
                  </a:r>
                </a:p>
              </p:txBody>
            </p:sp>
            <p:sp>
              <p:nvSpPr>
                <p:cNvPr id="11" name="Textfeld 7">
                  <a:extLst>
                    <a:ext uri="{FF2B5EF4-FFF2-40B4-BE49-F238E27FC236}">
                      <a16:creationId xmlns:a16="http://schemas.microsoft.com/office/drawing/2014/main" id="{5F7CF552-5762-14EB-208A-D55CDABD0094}"/>
                    </a:ext>
                  </a:extLst>
                </p:cNvPr>
                <p:cNvSpPr txBox="1"/>
                <p:nvPr/>
              </p:nvSpPr>
              <p:spPr>
                <a:xfrm>
                  <a:off x="1089348" y="1707347"/>
                  <a:ext cx="2760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C00000"/>
                      </a:solidFill>
                    </a:rPr>
                    <a:t>z</a:t>
                  </a:r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2" name="Textfeld 9">
                  <a:extLst>
                    <a:ext uri="{FF2B5EF4-FFF2-40B4-BE49-F238E27FC236}">
                      <a16:creationId xmlns:a16="http://schemas.microsoft.com/office/drawing/2014/main" id="{5BD2986D-C862-2D07-2DDE-479B502D5A83}"/>
                    </a:ext>
                  </a:extLst>
                </p:cNvPr>
                <p:cNvSpPr txBox="1"/>
                <p:nvPr/>
              </p:nvSpPr>
              <p:spPr>
                <a:xfrm>
                  <a:off x="1586501" y="1707347"/>
                  <a:ext cx="3048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C00000"/>
                      </a:solidFill>
                    </a:rPr>
                    <a:t>y</a:t>
                  </a:r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3" name="Textfeld 10">
                  <a:extLst>
                    <a:ext uri="{FF2B5EF4-FFF2-40B4-BE49-F238E27FC236}">
                      <a16:creationId xmlns:a16="http://schemas.microsoft.com/office/drawing/2014/main" id="{28C6F379-1A59-1F2F-5F94-CDBFFB480B87}"/>
                    </a:ext>
                  </a:extLst>
                </p:cNvPr>
                <p:cNvSpPr txBox="1"/>
                <p:nvPr/>
              </p:nvSpPr>
              <p:spPr>
                <a:xfrm>
                  <a:off x="6527023" y="1684804"/>
                  <a:ext cx="290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chemeClr val="tx2"/>
                      </a:solidFill>
                    </a:rPr>
                    <a:t>x</a:t>
                  </a:r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4" name="Textfeld 11">
                  <a:extLst>
                    <a:ext uri="{FF2B5EF4-FFF2-40B4-BE49-F238E27FC236}">
                      <a16:creationId xmlns:a16="http://schemas.microsoft.com/office/drawing/2014/main" id="{D77A376E-1E07-13DB-8F1B-AB23ACCE88A0}"/>
                    </a:ext>
                  </a:extLst>
                </p:cNvPr>
                <p:cNvSpPr txBox="1"/>
                <p:nvPr/>
              </p:nvSpPr>
              <p:spPr>
                <a:xfrm>
                  <a:off x="6950034" y="1684804"/>
                  <a:ext cx="3561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chemeClr val="tx2"/>
                      </a:solidFill>
                    </a:rPr>
                    <a:t>w</a:t>
                  </a:r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6" name="Textfeld 4">
                  <a:extLst>
                    <a:ext uri="{FF2B5EF4-FFF2-40B4-BE49-F238E27FC236}">
                      <a16:creationId xmlns:a16="http://schemas.microsoft.com/office/drawing/2014/main" id="{0E0F6BFB-E93C-F2AA-5580-57B1AC44B491}"/>
                    </a:ext>
                  </a:extLst>
                </p:cNvPr>
                <p:cNvSpPr txBox="1"/>
                <p:nvPr/>
              </p:nvSpPr>
              <p:spPr>
                <a:xfrm>
                  <a:off x="927348" y="3655308"/>
                  <a:ext cx="5760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 dirty="0"/>
                    <a:t>0°</a:t>
                  </a:r>
                </a:p>
              </p:txBody>
            </p:sp>
            <p:sp>
              <p:nvSpPr>
                <p:cNvPr id="17" name="Textfeld 51">
                  <a:extLst>
                    <a:ext uri="{FF2B5EF4-FFF2-40B4-BE49-F238E27FC236}">
                      <a16:creationId xmlns:a16="http://schemas.microsoft.com/office/drawing/2014/main" id="{FF969450-9697-693C-371C-184512BCE854}"/>
                    </a:ext>
                  </a:extLst>
                </p:cNvPr>
                <p:cNvSpPr txBox="1"/>
                <p:nvPr/>
              </p:nvSpPr>
              <p:spPr>
                <a:xfrm>
                  <a:off x="808172" y="1203608"/>
                  <a:ext cx="6952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 dirty="0"/>
                    <a:t>180°</a:t>
                  </a:r>
                </a:p>
              </p:txBody>
            </p:sp>
            <p:sp>
              <p:nvSpPr>
                <p:cNvPr id="18" name="Textfeld 52">
                  <a:extLst>
                    <a:ext uri="{FF2B5EF4-FFF2-40B4-BE49-F238E27FC236}">
                      <a16:creationId xmlns:a16="http://schemas.microsoft.com/office/drawing/2014/main" id="{31BC2C73-6FC7-51E2-B202-3C7E5A75F836}"/>
                    </a:ext>
                  </a:extLst>
                </p:cNvPr>
                <p:cNvSpPr txBox="1"/>
                <p:nvPr/>
              </p:nvSpPr>
              <p:spPr>
                <a:xfrm>
                  <a:off x="1103262" y="4164707"/>
                  <a:ext cx="2760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C00000"/>
                      </a:solidFill>
                    </a:rPr>
                    <a:t>z</a:t>
                  </a:r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9" name="Textfeld 53">
                  <a:extLst>
                    <a:ext uri="{FF2B5EF4-FFF2-40B4-BE49-F238E27FC236}">
                      <a16:creationId xmlns:a16="http://schemas.microsoft.com/office/drawing/2014/main" id="{619E43CB-EFDF-78CF-5077-5F6E9235C8EF}"/>
                    </a:ext>
                  </a:extLst>
                </p:cNvPr>
                <p:cNvSpPr txBox="1"/>
                <p:nvPr/>
              </p:nvSpPr>
              <p:spPr>
                <a:xfrm>
                  <a:off x="1600415" y="4164707"/>
                  <a:ext cx="3048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C00000"/>
                      </a:solidFill>
                    </a:rPr>
                    <a:t>y</a:t>
                  </a:r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0" name="Textfeld 54">
                  <a:extLst>
                    <a:ext uri="{FF2B5EF4-FFF2-40B4-BE49-F238E27FC236}">
                      <a16:creationId xmlns:a16="http://schemas.microsoft.com/office/drawing/2014/main" id="{4D6A23D2-E8A3-713F-9044-A418D87221DD}"/>
                    </a:ext>
                  </a:extLst>
                </p:cNvPr>
                <p:cNvSpPr txBox="1"/>
                <p:nvPr/>
              </p:nvSpPr>
              <p:spPr>
                <a:xfrm>
                  <a:off x="6609474" y="4142164"/>
                  <a:ext cx="290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chemeClr val="tx2"/>
                      </a:solidFill>
                    </a:rPr>
                    <a:t>x</a:t>
                  </a:r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" name="Textfeld 55">
                  <a:extLst>
                    <a:ext uri="{FF2B5EF4-FFF2-40B4-BE49-F238E27FC236}">
                      <a16:creationId xmlns:a16="http://schemas.microsoft.com/office/drawing/2014/main" id="{1BF47BCB-69A3-8AD8-4E8E-D6AD5E9E9AC7}"/>
                    </a:ext>
                  </a:extLst>
                </p:cNvPr>
                <p:cNvSpPr txBox="1"/>
                <p:nvPr/>
              </p:nvSpPr>
              <p:spPr>
                <a:xfrm>
                  <a:off x="7032485" y="4142164"/>
                  <a:ext cx="3561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chemeClr val="tx2"/>
                      </a:solidFill>
                    </a:rPr>
                    <a:t>w</a:t>
                  </a:r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</p:grpSp>
        </p:grpSp>
        <p:sp>
          <p:nvSpPr>
            <p:cNvPr id="5" name="Textfeld 9">
              <a:extLst>
                <a:ext uri="{FF2B5EF4-FFF2-40B4-BE49-F238E27FC236}">
                  <a16:creationId xmlns:a16="http://schemas.microsoft.com/office/drawing/2014/main" id="{0D200960-364D-79FA-E676-2F2E4AD53873}"/>
                </a:ext>
              </a:extLst>
            </p:cNvPr>
            <p:cNvSpPr txBox="1"/>
            <p:nvPr/>
          </p:nvSpPr>
          <p:spPr>
            <a:xfrm>
              <a:off x="1631504" y="1412776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K</a:t>
              </a:r>
              <a:r>
                <a:rPr lang="el-GR" b="1" dirty="0">
                  <a:solidFill>
                    <a:srgbClr val="C00000"/>
                  </a:solidFill>
                </a:rPr>
                <a:t>α</a:t>
              </a:r>
              <a:r>
                <a:rPr lang="en-GB" b="1" baseline="-25000" dirty="0">
                  <a:solidFill>
                    <a:srgbClr val="C00000"/>
                  </a:solidFill>
                </a:rPr>
                <a:t>2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feld 9">
              <a:extLst>
                <a:ext uri="{FF2B5EF4-FFF2-40B4-BE49-F238E27FC236}">
                  <a16:creationId xmlns:a16="http://schemas.microsoft.com/office/drawing/2014/main" id="{128F6231-6FBA-9137-00CD-169DFB659A96}"/>
                </a:ext>
              </a:extLst>
            </p:cNvPr>
            <p:cNvSpPr txBox="1"/>
            <p:nvPr/>
          </p:nvSpPr>
          <p:spPr>
            <a:xfrm>
              <a:off x="6505998" y="1412776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2"/>
                  </a:solidFill>
                </a:rPr>
                <a:t>K</a:t>
              </a:r>
              <a:r>
                <a:rPr lang="el-GR" b="1" dirty="0">
                  <a:solidFill>
                    <a:schemeClr val="tx2"/>
                  </a:solidFill>
                </a:rPr>
                <a:t>α</a:t>
              </a:r>
              <a:r>
                <a:rPr lang="en-GB" b="1" baseline="-25000" dirty="0">
                  <a:solidFill>
                    <a:schemeClr val="tx2"/>
                  </a:solidFill>
                </a:rPr>
                <a:t>1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F0E18CB-86B0-88A1-2751-9F1C49E914E4}"/>
                </a:ext>
              </a:extLst>
            </p:cNvPr>
            <p:cNvSpPr txBox="1"/>
            <p:nvPr/>
          </p:nvSpPr>
          <p:spPr>
            <a:xfrm>
              <a:off x="1631504" y="3885664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K</a:t>
              </a:r>
              <a:r>
                <a:rPr lang="el-GR" b="1" dirty="0">
                  <a:solidFill>
                    <a:srgbClr val="C00000"/>
                  </a:solidFill>
                </a:rPr>
                <a:t>α</a:t>
              </a:r>
              <a:r>
                <a:rPr lang="en-GB" b="1" baseline="-25000" dirty="0">
                  <a:solidFill>
                    <a:srgbClr val="C00000"/>
                  </a:solidFill>
                </a:rPr>
                <a:t>2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feld 9">
              <a:extLst>
                <a:ext uri="{FF2B5EF4-FFF2-40B4-BE49-F238E27FC236}">
                  <a16:creationId xmlns:a16="http://schemas.microsoft.com/office/drawing/2014/main" id="{77C772A1-574F-B7C3-CFFF-DFEB3BF088CB}"/>
                </a:ext>
              </a:extLst>
            </p:cNvPr>
            <p:cNvSpPr txBox="1"/>
            <p:nvPr/>
          </p:nvSpPr>
          <p:spPr>
            <a:xfrm>
              <a:off x="6505998" y="3885664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2"/>
                  </a:solidFill>
                </a:rPr>
                <a:t>K</a:t>
              </a:r>
              <a:r>
                <a:rPr lang="el-GR" b="1" dirty="0">
                  <a:solidFill>
                    <a:schemeClr val="tx2"/>
                  </a:solidFill>
                </a:rPr>
                <a:t>α</a:t>
              </a:r>
              <a:r>
                <a:rPr lang="en-GB" b="1" baseline="-25000" dirty="0">
                  <a:solidFill>
                    <a:schemeClr val="tx2"/>
                  </a:solidFill>
                </a:rPr>
                <a:t>1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9">
                <a:extLst>
                  <a:ext uri="{FF2B5EF4-FFF2-40B4-BE49-F238E27FC236}">
                    <a16:creationId xmlns:a16="http://schemas.microsoft.com/office/drawing/2014/main" id="{4CCED093-9F5D-33E3-C80E-15A9EA11FD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8654242"/>
                  </p:ext>
                </p:extLst>
              </p:nvPr>
            </p:nvGraphicFramePr>
            <p:xfrm>
              <a:off x="8046656" y="3979336"/>
              <a:ext cx="2771081" cy="1753920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619010">
                      <a:extLst>
                        <a:ext uri="{9D8B030D-6E8A-4147-A177-3AD203B41FA5}">
                          <a16:colId xmlns:a16="http://schemas.microsoft.com/office/drawing/2014/main" val="2181525698"/>
                        </a:ext>
                      </a:extLst>
                    </a:gridCol>
                    <a:gridCol w="208280">
                      <a:extLst>
                        <a:ext uri="{9D8B030D-6E8A-4147-A177-3AD203B41FA5}">
                          <a16:colId xmlns:a16="http://schemas.microsoft.com/office/drawing/2014/main" val="3945304690"/>
                        </a:ext>
                      </a:extLst>
                    </a:gridCol>
                    <a:gridCol w="972571">
                      <a:extLst>
                        <a:ext uri="{9D8B030D-6E8A-4147-A177-3AD203B41FA5}">
                          <a16:colId xmlns:a16="http://schemas.microsoft.com/office/drawing/2014/main" val="165596748"/>
                        </a:ext>
                      </a:extLst>
                    </a:gridCol>
                    <a:gridCol w="216000">
                      <a:extLst>
                        <a:ext uri="{9D8B030D-6E8A-4147-A177-3AD203B41FA5}">
                          <a16:colId xmlns:a16="http://schemas.microsoft.com/office/drawing/2014/main" val="828450070"/>
                        </a:ext>
                      </a:extLst>
                    </a:gridCol>
                    <a:gridCol w="755220">
                      <a:extLst>
                        <a:ext uri="{9D8B030D-6E8A-4147-A177-3AD203B41FA5}">
                          <a16:colId xmlns:a16="http://schemas.microsoft.com/office/drawing/2014/main" val="1234501774"/>
                        </a:ext>
                      </a:extLst>
                    </a:gridCol>
                  </a:tblGrid>
                  <a:tr h="26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GB" sz="1800" baseline="-25000" dirty="0" err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96</m:t>
                                </m:r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35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800" dirty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6 </m:t>
                                </m:r>
                                <m:r>
                                  <m:rPr>
                                    <m:nor/>
                                  </m:rPr>
                                  <a:rPr lang="en-GB" sz="1800" b="0" dirty="0" smtClean="0"/>
                                  <m:t>eV</m:t>
                                </m:r>
                              </m:oMath>
                            </m:oMathPara>
                          </a14:m>
                          <a:endParaRPr lang="en-GB" sz="1800" b="0" dirty="0">
                            <a:ea typeface="Cambria Math" panose="02040503050406030204" pitchFamily="18" charset="0"/>
                          </a:endParaRPr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3552937"/>
                      </a:ext>
                    </a:extLst>
                  </a:tr>
                  <a:tr h="26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GB" sz="1800" b="0" baseline="-25000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96</m:t>
                                </m:r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 1</m:t>
                                </m:r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67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800" dirty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7 </m:t>
                                </m:r>
                                <m:r>
                                  <m:rPr>
                                    <m:nor/>
                                  </m:rPr>
                                  <a:rPr lang="en-GB" sz="1800" b="0" dirty="0" smtClean="0"/>
                                  <m:t>eV</m:t>
                                </m:r>
                              </m:oMath>
                            </m:oMathPara>
                          </a14:m>
                          <a:endParaRPr lang="en-GB" sz="1800" b="0" dirty="0">
                            <a:ea typeface="Cambria Math" panose="02040503050406030204" pitchFamily="18" charset="0"/>
                          </a:endParaRPr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9990298"/>
                      </a:ext>
                    </a:extLst>
                  </a:tr>
                  <a:tr h="26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800" b="0" i="0" baseline="-25000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100 5</m:t>
                                </m:r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49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800" dirty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9 </m:t>
                                </m:r>
                                <m:r>
                                  <m:rPr>
                                    <m:nor/>
                                  </m:rPr>
                                  <a:rPr lang="en-GB" sz="1800" b="0" dirty="0" smtClean="0"/>
                                  <m:t>eV</m:t>
                                </m:r>
                              </m:oMath>
                            </m:oMathPara>
                          </a14:m>
                          <a:endParaRPr lang="en-GB" sz="1800" b="0" dirty="0">
                            <a:ea typeface="Cambria Math" panose="02040503050406030204" pitchFamily="18" charset="0"/>
                          </a:endParaRPr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3763051"/>
                      </a:ext>
                    </a:extLst>
                  </a:tr>
                  <a:tr h="26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800" b="0" i="0" baseline="-25000" dirty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100 6</m:t>
                                </m:r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33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800" dirty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12 </m:t>
                                </m:r>
                                <m:r>
                                  <m:rPr>
                                    <m:nor/>
                                  </m:rPr>
                                  <a:rPr lang="en-GB" sz="1800" b="0" dirty="0" smtClean="0"/>
                                  <m:t>eV</m:t>
                                </m:r>
                              </m:oMath>
                            </m:oMathPara>
                          </a14:m>
                          <a:endParaRPr lang="en-GB" sz="1800" b="0" dirty="0">
                            <a:ea typeface="Cambria Math" panose="02040503050406030204" pitchFamily="18" charset="0"/>
                          </a:endParaRPr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3259324"/>
                      </a:ext>
                    </a:extLst>
                  </a:tr>
                  <a:tr h="26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m:rPr>
                                    <m:nor/>
                                  </m:rPr>
                                  <a:rPr lang="en-GB" sz="1800" b="0" dirty="0" smtClean="0"/>
                                  <m:t>K</m:t>
                                </m:r>
                                <m:sSub>
                                  <m:sSubPr>
                                    <m:ctrlP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dirty="0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sz="1800" b="0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10800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10800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132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10800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800" dirty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10800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9 </m:t>
                                </m:r>
                                <m:r>
                                  <m:rPr>
                                    <m:nor/>
                                  </m:rPr>
                                  <a:rPr lang="en-GB" sz="1800" b="0" dirty="0" smtClean="0"/>
                                  <m:t>eV</m:t>
                                </m:r>
                              </m:oMath>
                            </m:oMathPara>
                          </a14:m>
                          <a:endParaRPr lang="en-GB" sz="1800" b="0" dirty="0">
                            <a:ea typeface="Cambria Math" panose="02040503050406030204" pitchFamily="18" charset="0"/>
                          </a:endParaRPr>
                        </a:p>
                      </a:txBody>
                      <a:tcPr marT="10800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82533369"/>
                      </a:ext>
                    </a:extLst>
                  </a:tr>
                  <a:tr h="26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m:rPr>
                                    <m:nor/>
                                  </m:rPr>
                                  <a:rPr lang="en-GB" sz="1800" b="0" dirty="0" smtClean="0"/>
                                  <m:t>K</m:t>
                                </m:r>
                                <m:sSub>
                                  <m:sSubPr>
                                    <m:ctrlPr>
                                      <a:rPr lang="en-GB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dirty="0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sz="1800" b="0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84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800" dirty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GB" sz="1800" b="0" dirty="0" smtClean="0">
                                    <a:latin typeface="Cambria Math" panose="02040503050406030204" pitchFamily="18" charset="0"/>
                                  </a:rPr>
                                  <m:t>15 </m:t>
                                </m:r>
                                <m:r>
                                  <m:rPr>
                                    <m:nor/>
                                  </m:rPr>
                                  <a:rPr lang="en-GB" sz="1800" b="0" dirty="0" smtClean="0"/>
                                  <m:t>eV</m:t>
                                </m:r>
                              </m:oMath>
                            </m:oMathPara>
                          </a14:m>
                          <a:endParaRPr lang="en-GB" sz="1800" b="0" dirty="0">
                            <a:ea typeface="Cambria Math" panose="02040503050406030204" pitchFamily="18" charset="0"/>
                          </a:endParaRPr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6884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9">
                <a:extLst>
                  <a:ext uri="{FF2B5EF4-FFF2-40B4-BE49-F238E27FC236}">
                    <a16:creationId xmlns:a16="http://schemas.microsoft.com/office/drawing/2014/main" id="{4CCED093-9F5D-33E3-C80E-15A9EA11FD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8654242"/>
                  </p:ext>
                </p:extLst>
              </p:nvPr>
            </p:nvGraphicFramePr>
            <p:xfrm>
              <a:off x="8046656" y="3979336"/>
              <a:ext cx="2771081" cy="1753920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619010">
                      <a:extLst>
                        <a:ext uri="{9D8B030D-6E8A-4147-A177-3AD203B41FA5}">
                          <a16:colId xmlns:a16="http://schemas.microsoft.com/office/drawing/2014/main" val="2181525698"/>
                        </a:ext>
                      </a:extLst>
                    </a:gridCol>
                    <a:gridCol w="208280">
                      <a:extLst>
                        <a:ext uri="{9D8B030D-6E8A-4147-A177-3AD203B41FA5}">
                          <a16:colId xmlns:a16="http://schemas.microsoft.com/office/drawing/2014/main" val="3945304690"/>
                        </a:ext>
                      </a:extLst>
                    </a:gridCol>
                    <a:gridCol w="972571">
                      <a:extLst>
                        <a:ext uri="{9D8B030D-6E8A-4147-A177-3AD203B41FA5}">
                          <a16:colId xmlns:a16="http://schemas.microsoft.com/office/drawing/2014/main" val="165596748"/>
                        </a:ext>
                      </a:extLst>
                    </a:gridCol>
                    <a:gridCol w="216000">
                      <a:extLst>
                        <a:ext uri="{9D8B030D-6E8A-4147-A177-3AD203B41FA5}">
                          <a16:colId xmlns:a16="http://schemas.microsoft.com/office/drawing/2014/main" val="828450070"/>
                        </a:ext>
                      </a:extLst>
                    </a:gridCol>
                    <a:gridCol w="755220">
                      <a:extLst>
                        <a:ext uri="{9D8B030D-6E8A-4147-A177-3AD203B41FA5}">
                          <a16:colId xmlns:a16="http://schemas.microsoft.com/office/drawing/2014/main" val="1234501774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347059" b="-5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000" r="-941176" b="-5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5000" r="-100000" b="-5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22222" r="-344444" b="-5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7742" b="-55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55293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100000" r="-347059" b="-4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000" t="-100000" r="-941176" b="-4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5000" t="-100000" r="-100000" b="-4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22222" t="-100000" r="-344444" b="-4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7742" t="-100000" b="-45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99029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195652" r="-347059" b="-3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000" t="-195652" r="-941176" b="-3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5000" t="-195652" r="-100000" b="-3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22222" t="-195652" r="-344444" b="-3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7742" t="-195652" b="-3478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376305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302222" r="-347059" b="-2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000" t="-302222" r="-941176" b="-2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5000" t="-302222" r="-100000" b="-2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22222" t="-302222" r="-344444" b="-2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7742" t="-302222" b="-25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259324"/>
                      </a:ext>
                    </a:extLst>
                  </a:tr>
                  <a:tr h="382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0800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287302" r="-347059" b="-825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10800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000" t="-287302" r="-941176" b="-825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0800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5000" t="-287302" r="-100000" b="-825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10800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22222" t="-287302" r="-344444" b="-825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10800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7742" t="-287302" b="-8254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25333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542222" r="-347059" b="-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000" t="-542222" r="-941176" b="-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5000" t="-542222" r="-100000" b="-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22222" t="-542222" r="-344444" b="-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67742" t="-542222" b="-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768847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roup 118">
            <a:extLst>
              <a:ext uri="{FF2B5EF4-FFF2-40B4-BE49-F238E27FC236}">
                <a16:creationId xmlns:a16="http://schemas.microsoft.com/office/drawing/2014/main" id="{73C8EB6F-AEC0-09C3-F4DF-DB6FE605311C}"/>
              </a:ext>
            </a:extLst>
          </p:cNvPr>
          <p:cNvGrpSpPr/>
          <p:nvPr/>
        </p:nvGrpSpPr>
        <p:grpSpPr>
          <a:xfrm>
            <a:off x="8178929" y="764705"/>
            <a:ext cx="3389679" cy="2260998"/>
            <a:chOff x="4599196" y="2852936"/>
            <a:chExt cx="3389679" cy="348201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023CB0B4-F5B9-59A4-F019-78595360194E}"/>
                </a:ext>
              </a:extLst>
            </p:cNvPr>
            <p:cNvGrpSpPr/>
            <p:nvPr/>
          </p:nvGrpSpPr>
          <p:grpSpPr>
            <a:xfrm>
              <a:off x="4811820" y="6027172"/>
              <a:ext cx="1074011" cy="307777"/>
              <a:chOff x="4508424" y="6336531"/>
              <a:chExt cx="1074011" cy="307777"/>
            </a:xfrm>
          </p:grpSpPr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50A488B4-4357-B50B-1F55-BC504BA7F002}"/>
                  </a:ext>
                </a:extLst>
              </p:cNvPr>
              <p:cNvSpPr txBox="1"/>
              <p:nvPr/>
            </p:nvSpPr>
            <p:spPr>
              <a:xfrm>
                <a:off x="4508424" y="6336531"/>
                <a:ext cx="3882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aseline="30000" dirty="0">
                    <a:solidFill>
                      <a:schemeClr val="tx2"/>
                    </a:solidFill>
                  </a:rPr>
                  <a:t>1</a:t>
                </a:r>
                <a:r>
                  <a:rPr lang="de-DE" sz="1400" dirty="0">
                    <a:solidFill>
                      <a:schemeClr val="tx2"/>
                    </a:solidFill>
                  </a:rPr>
                  <a:t>S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0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80" name="Gruppieren 79">
                <a:extLst>
                  <a:ext uri="{FF2B5EF4-FFF2-40B4-BE49-F238E27FC236}">
                    <a16:creationId xmlns:a16="http://schemas.microsoft.com/office/drawing/2014/main" id="{1F8D3957-3D27-3C9E-6D5C-E258BCB65EFC}"/>
                  </a:ext>
                </a:extLst>
              </p:cNvPr>
              <p:cNvGrpSpPr/>
              <p:nvPr/>
            </p:nvGrpSpPr>
            <p:grpSpPr>
              <a:xfrm>
                <a:off x="4874534" y="6481782"/>
                <a:ext cx="707901" cy="0"/>
                <a:chOff x="14094984" y="2902848"/>
                <a:chExt cx="900000" cy="0"/>
              </a:xfrm>
            </p:grpSpPr>
            <p:sp>
              <p:nvSpPr>
                <p:cNvPr id="81" name="Rechteck 80">
                  <a:extLst>
                    <a:ext uri="{FF2B5EF4-FFF2-40B4-BE49-F238E27FC236}">
                      <a16:creationId xmlns:a16="http://schemas.microsoft.com/office/drawing/2014/main" id="{B409D6CB-19DB-AD03-7FF4-809D9720A5D2}"/>
                    </a:ext>
                  </a:extLst>
                </p:cNvPr>
                <p:cNvSpPr/>
                <p:nvPr/>
              </p:nvSpPr>
              <p:spPr bwMode="auto">
                <a:xfrm>
                  <a:off x="1409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Rechteck 81">
                  <a:extLst>
                    <a:ext uri="{FF2B5EF4-FFF2-40B4-BE49-F238E27FC236}">
                      <a16:creationId xmlns:a16="http://schemas.microsoft.com/office/drawing/2014/main" id="{0DC83E1A-FEF2-4D84-E6DE-37C64CFDA454}"/>
                    </a:ext>
                  </a:extLst>
                </p:cNvPr>
                <p:cNvSpPr/>
                <p:nvPr/>
              </p:nvSpPr>
              <p:spPr bwMode="auto">
                <a:xfrm>
                  <a:off x="1427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Rechteck 82">
                  <a:extLst>
                    <a:ext uri="{FF2B5EF4-FFF2-40B4-BE49-F238E27FC236}">
                      <a16:creationId xmlns:a16="http://schemas.microsoft.com/office/drawing/2014/main" id="{4DA54C35-9A53-D32F-F7A8-641ACBAA8AC6}"/>
                    </a:ext>
                  </a:extLst>
                </p:cNvPr>
                <p:cNvSpPr/>
                <p:nvPr/>
              </p:nvSpPr>
              <p:spPr bwMode="auto">
                <a:xfrm>
                  <a:off x="1445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Rechteck 83">
                  <a:extLst>
                    <a:ext uri="{FF2B5EF4-FFF2-40B4-BE49-F238E27FC236}">
                      <a16:creationId xmlns:a16="http://schemas.microsoft.com/office/drawing/2014/main" id="{BDBF829B-A517-CB13-50AD-8DB7CAE3C5D1}"/>
                    </a:ext>
                  </a:extLst>
                </p:cNvPr>
                <p:cNvSpPr/>
                <p:nvPr/>
              </p:nvSpPr>
              <p:spPr bwMode="auto">
                <a:xfrm>
                  <a:off x="1463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Rechteck 84">
                  <a:extLst>
                    <a:ext uri="{FF2B5EF4-FFF2-40B4-BE49-F238E27FC236}">
                      <a16:creationId xmlns:a16="http://schemas.microsoft.com/office/drawing/2014/main" id="{1EF09279-17C6-9034-9B00-22B640C549DB}"/>
                    </a:ext>
                  </a:extLst>
                </p:cNvPr>
                <p:cNvSpPr/>
                <p:nvPr/>
              </p:nvSpPr>
              <p:spPr bwMode="auto">
                <a:xfrm>
                  <a:off x="1481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8E1B3578-8C15-5350-F86D-1FF10A898966}"/>
                </a:ext>
              </a:extLst>
            </p:cNvPr>
            <p:cNvGrpSpPr/>
            <p:nvPr/>
          </p:nvGrpSpPr>
          <p:grpSpPr>
            <a:xfrm>
              <a:off x="4811818" y="3881117"/>
              <a:ext cx="1074011" cy="307777"/>
              <a:chOff x="13629525" y="1772816"/>
              <a:chExt cx="1365459" cy="391296"/>
            </a:xfrm>
          </p:grpSpPr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545899FE-0A09-53EE-4F2D-77808A393F42}"/>
                  </a:ext>
                </a:extLst>
              </p:cNvPr>
              <p:cNvSpPr txBox="1"/>
              <p:nvPr/>
            </p:nvSpPr>
            <p:spPr>
              <a:xfrm>
                <a:off x="13629525" y="1772816"/>
                <a:ext cx="493604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aseline="30000" dirty="0">
                    <a:solidFill>
                      <a:schemeClr val="tx2"/>
                    </a:solidFill>
                  </a:rPr>
                  <a:t>1</a:t>
                </a:r>
                <a:r>
                  <a:rPr lang="de-DE" sz="1400" dirty="0">
                    <a:solidFill>
                      <a:schemeClr val="tx2"/>
                    </a:solidFill>
                  </a:rPr>
                  <a:t>S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0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78" name="Gerader Verbinder 77">
                <a:extLst>
                  <a:ext uri="{FF2B5EF4-FFF2-40B4-BE49-F238E27FC236}">
                    <a16:creationId xmlns:a16="http://schemas.microsoft.com/office/drawing/2014/main" id="{B4D27163-67B7-1765-E60B-610F14E84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4984" y="1957482"/>
                <a:ext cx="900000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0C578BD3-8ED0-6CB7-1BC3-F6F0D7B90F72}"/>
                </a:ext>
              </a:extLst>
            </p:cNvPr>
            <p:cNvGrpSpPr/>
            <p:nvPr/>
          </p:nvGrpSpPr>
          <p:grpSpPr>
            <a:xfrm>
              <a:off x="6872287" y="3933861"/>
              <a:ext cx="1116588" cy="307777"/>
              <a:chOff x="16249128" y="1821584"/>
              <a:chExt cx="1419589" cy="391296"/>
            </a:xfrm>
          </p:grpSpPr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6C9B229E-249B-9E07-96EF-2D3248001330}"/>
                  </a:ext>
                </a:extLst>
              </p:cNvPr>
              <p:cNvSpPr txBox="1"/>
              <p:nvPr/>
            </p:nvSpPr>
            <p:spPr>
              <a:xfrm>
                <a:off x="17160848" y="1821584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0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6087EA95-EDF9-D91E-920E-8D76A288BC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49128" y="2006250"/>
                <a:ext cx="900000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29EEB14D-BEB7-E5B7-2C7E-69E032F02BD3}"/>
                </a:ext>
              </a:extLst>
            </p:cNvPr>
            <p:cNvSpPr txBox="1"/>
            <p:nvPr/>
          </p:nvSpPr>
          <p:spPr>
            <a:xfrm>
              <a:off x="6134321" y="3421415"/>
              <a:ext cx="705642" cy="47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de-DE" sz="1400" baseline="-25000" dirty="0">
                  <a:solidFill>
                    <a:schemeClr val="tx2"/>
                  </a:solidFill>
                </a:rPr>
                <a:t>1</a:t>
              </a:r>
              <a:r>
                <a:rPr lang="en-GB" sz="1400" baseline="-25000" dirty="0">
                  <a:solidFill>
                    <a:schemeClr val="tx2"/>
                  </a:solidFill>
                </a:rPr>
                <a:t> </a:t>
              </a:r>
              <a:r>
                <a:rPr lang="en-GB" sz="1400" dirty="0">
                  <a:solidFill>
                    <a:schemeClr val="tx2"/>
                  </a:solidFill>
                </a:rPr>
                <a:t>(w)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21181D4D-27B8-957F-E766-ADA0F29BE99C}"/>
                </a:ext>
              </a:extLst>
            </p:cNvPr>
            <p:cNvSpPr txBox="1"/>
            <p:nvPr/>
          </p:nvSpPr>
          <p:spPr>
            <a:xfrm>
              <a:off x="7136773" y="3421415"/>
              <a:ext cx="668773" cy="47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en-GB" sz="1400" baseline="-25000" dirty="0">
                  <a:solidFill>
                    <a:schemeClr val="tx2"/>
                  </a:solidFill>
                </a:rPr>
                <a:t>1</a:t>
              </a:r>
              <a:r>
                <a:rPr lang="en-GB" sz="1400" dirty="0">
                  <a:solidFill>
                    <a:schemeClr val="tx2"/>
                  </a:solidFill>
                </a:rPr>
                <a:t> (x)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B38D6DD-1612-1BA3-1561-6910EDB537DB}"/>
                </a:ext>
              </a:extLst>
            </p:cNvPr>
            <p:cNvSpPr txBox="1"/>
            <p:nvPr/>
          </p:nvSpPr>
          <p:spPr>
            <a:xfrm>
              <a:off x="4599196" y="5380778"/>
              <a:ext cx="660758" cy="47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</a:rPr>
                <a:t>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en-GB" sz="1400" baseline="-25000" dirty="0">
                  <a:solidFill>
                    <a:schemeClr val="tx2"/>
                  </a:solidFill>
                </a:rPr>
                <a:t>2</a:t>
              </a:r>
              <a:r>
                <a:rPr lang="en-GB" sz="1400" dirty="0">
                  <a:solidFill>
                    <a:schemeClr val="tx2"/>
                  </a:solidFill>
                </a:rPr>
                <a:t> (z)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5E72516B-7D3C-A5FB-2465-588B3B9CA661}"/>
                </a:ext>
              </a:extLst>
            </p:cNvPr>
            <p:cNvSpPr txBox="1"/>
            <p:nvPr/>
          </p:nvSpPr>
          <p:spPr>
            <a:xfrm>
              <a:off x="6532457" y="5380778"/>
              <a:ext cx="671979" cy="47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</a:rPr>
                <a:t>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en-GB" sz="1400" baseline="-25000" dirty="0">
                  <a:solidFill>
                    <a:schemeClr val="tx2"/>
                  </a:solidFill>
                </a:rPr>
                <a:t>2</a:t>
              </a:r>
              <a:r>
                <a:rPr lang="en-GB" sz="1400" dirty="0">
                  <a:solidFill>
                    <a:schemeClr val="tx2"/>
                  </a:solidFill>
                </a:rPr>
                <a:t> (y)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65C90A55-83E5-39BC-7332-7929FFD376D1}"/>
                </a:ext>
              </a:extLst>
            </p:cNvPr>
            <p:cNvGrpSpPr/>
            <p:nvPr/>
          </p:nvGrpSpPr>
          <p:grpSpPr>
            <a:xfrm>
              <a:off x="4811818" y="4534919"/>
              <a:ext cx="1074011" cy="307777"/>
              <a:chOff x="13629525" y="2561364"/>
              <a:chExt cx="1365459" cy="391296"/>
            </a:xfrm>
          </p:grpSpPr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972FAF9C-4C74-04AF-33BD-4E376135A2B2}"/>
                  </a:ext>
                </a:extLst>
              </p:cNvPr>
              <p:cNvSpPr txBox="1"/>
              <p:nvPr/>
            </p:nvSpPr>
            <p:spPr>
              <a:xfrm>
                <a:off x="13629525" y="2561364"/>
                <a:ext cx="493604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S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1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72" name="Gruppieren 71">
                <a:extLst>
                  <a:ext uri="{FF2B5EF4-FFF2-40B4-BE49-F238E27FC236}">
                    <a16:creationId xmlns:a16="http://schemas.microsoft.com/office/drawing/2014/main" id="{54EBE8D0-0448-0DD4-A14B-B5C0094C075B}"/>
                  </a:ext>
                </a:extLst>
              </p:cNvPr>
              <p:cNvGrpSpPr/>
              <p:nvPr/>
            </p:nvGrpSpPr>
            <p:grpSpPr>
              <a:xfrm>
                <a:off x="14094984" y="2746030"/>
                <a:ext cx="900000" cy="0"/>
                <a:chOff x="14094984" y="2996952"/>
                <a:chExt cx="900000" cy="0"/>
              </a:xfrm>
            </p:grpSpPr>
            <p:sp>
              <p:nvSpPr>
                <p:cNvPr id="73" name="Rechteck 72">
                  <a:extLst>
                    <a:ext uri="{FF2B5EF4-FFF2-40B4-BE49-F238E27FC236}">
                      <a16:creationId xmlns:a16="http://schemas.microsoft.com/office/drawing/2014/main" id="{B978AF31-40AF-BD9B-7107-F896D5333A8A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Rechteck 73">
                  <a:extLst>
                    <a:ext uri="{FF2B5EF4-FFF2-40B4-BE49-F238E27FC236}">
                      <a16:creationId xmlns:a16="http://schemas.microsoft.com/office/drawing/2014/main" id="{358C632B-E9DB-69EA-8851-36682788E789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C6726237-33E0-4C15-4EF9-921557B3B0D5}"/>
                </a:ext>
              </a:extLst>
            </p:cNvPr>
            <p:cNvCxnSpPr>
              <a:cxnSpLocks/>
              <a:stCxn id="74" idx="1"/>
              <a:endCxn id="82" idx="1"/>
            </p:cNvCxnSpPr>
            <p:nvPr/>
          </p:nvCxnSpPr>
          <p:spPr>
            <a:xfrm flipH="1">
              <a:off x="5319510" y="4680171"/>
              <a:ext cx="212371" cy="1492253"/>
            </a:xfrm>
            <a:prstGeom prst="straightConnector1">
              <a:avLst/>
            </a:prstGeom>
            <a:ln w="25400">
              <a:solidFill>
                <a:srgbClr val="D23264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7A9DF8F8-4CF4-DD13-E8C6-48B866C9D70E}"/>
                </a:ext>
              </a:extLst>
            </p:cNvPr>
            <p:cNvGrpSpPr/>
            <p:nvPr/>
          </p:nvGrpSpPr>
          <p:grpSpPr>
            <a:xfrm>
              <a:off x="6872287" y="3053716"/>
              <a:ext cx="1116588" cy="307777"/>
              <a:chOff x="16249128" y="769656"/>
              <a:chExt cx="1419589" cy="391296"/>
            </a:xfrm>
          </p:grpSpPr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E0C395D4-EC6E-C769-A308-4820A1BDA797}"/>
                  </a:ext>
                </a:extLst>
              </p:cNvPr>
              <p:cNvSpPr txBox="1"/>
              <p:nvPr/>
            </p:nvSpPr>
            <p:spPr>
              <a:xfrm>
                <a:off x="17160848" y="769656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2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68" name="Gruppieren 67">
                <a:extLst>
                  <a:ext uri="{FF2B5EF4-FFF2-40B4-BE49-F238E27FC236}">
                    <a16:creationId xmlns:a16="http://schemas.microsoft.com/office/drawing/2014/main" id="{59375034-2E77-7967-BF72-11DA8F5E1A5E}"/>
                  </a:ext>
                </a:extLst>
              </p:cNvPr>
              <p:cNvGrpSpPr/>
              <p:nvPr/>
            </p:nvGrpSpPr>
            <p:grpSpPr>
              <a:xfrm>
                <a:off x="16249128" y="954322"/>
                <a:ext cx="900000" cy="0"/>
                <a:chOff x="14094984" y="2996952"/>
                <a:chExt cx="900000" cy="0"/>
              </a:xfrm>
            </p:grpSpPr>
            <p:sp>
              <p:nvSpPr>
                <p:cNvPr id="69" name="Rechteck 68">
                  <a:extLst>
                    <a:ext uri="{FF2B5EF4-FFF2-40B4-BE49-F238E27FC236}">
                      <a16:creationId xmlns:a16="http://schemas.microsoft.com/office/drawing/2014/main" id="{14E0C77C-7B3F-0BD4-CA2C-8ADC83519DEE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Rechteck 69">
                  <a:extLst>
                    <a:ext uri="{FF2B5EF4-FFF2-40B4-BE49-F238E27FC236}">
                      <a16:creationId xmlns:a16="http://schemas.microsoft.com/office/drawing/2014/main" id="{0CF29353-108E-D97C-2D36-4DEF9BC5473D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89E764F9-7652-8AB1-A53C-BE85759AABC4}"/>
                </a:ext>
              </a:extLst>
            </p:cNvPr>
            <p:cNvGrpSpPr/>
            <p:nvPr/>
          </p:nvGrpSpPr>
          <p:grpSpPr>
            <a:xfrm>
              <a:off x="6872287" y="4201768"/>
              <a:ext cx="1116588" cy="307777"/>
              <a:chOff x="16249128" y="2223152"/>
              <a:chExt cx="1419589" cy="391296"/>
            </a:xfrm>
          </p:grpSpPr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166BF2B3-7E42-2A43-A756-C747D2F3AA3B}"/>
                  </a:ext>
                </a:extLst>
              </p:cNvPr>
              <p:cNvSpPr txBox="1"/>
              <p:nvPr/>
            </p:nvSpPr>
            <p:spPr>
              <a:xfrm>
                <a:off x="17160848" y="2223152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1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FDEFDC95-11BC-54B2-9BEB-FBA2007A538E}"/>
                  </a:ext>
                </a:extLst>
              </p:cNvPr>
              <p:cNvGrpSpPr/>
              <p:nvPr/>
            </p:nvGrpSpPr>
            <p:grpSpPr>
              <a:xfrm>
                <a:off x="16249128" y="2407818"/>
                <a:ext cx="900000" cy="0"/>
                <a:chOff x="14094984" y="2996952"/>
                <a:chExt cx="900000" cy="0"/>
              </a:xfrm>
            </p:grpSpPr>
            <p:sp>
              <p:nvSpPr>
                <p:cNvPr id="65" name="Rechteck 64">
                  <a:extLst>
                    <a:ext uri="{FF2B5EF4-FFF2-40B4-BE49-F238E27FC236}">
                      <a16:creationId xmlns:a16="http://schemas.microsoft.com/office/drawing/2014/main" id="{D08E7F99-AC22-B8DD-05F1-2FFA69C07AF8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Rechteck 65">
                  <a:extLst>
                    <a:ext uri="{FF2B5EF4-FFF2-40B4-BE49-F238E27FC236}">
                      <a16:creationId xmlns:a16="http://schemas.microsoft.com/office/drawing/2014/main" id="{54B8AE70-764A-489D-C1C6-70B6005F1408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263C5C97-F746-DA7B-A028-95791EF484D0}"/>
                </a:ext>
              </a:extLst>
            </p:cNvPr>
            <p:cNvCxnSpPr>
              <a:cxnSpLocks/>
              <a:stCxn id="70" idx="1"/>
              <a:endCxn id="84" idx="1"/>
            </p:cNvCxnSpPr>
            <p:nvPr/>
          </p:nvCxnSpPr>
          <p:spPr>
            <a:xfrm flipH="1">
              <a:off x="5602671" y="3198968"/>
              <a:ext cx="1623567" cy="2973456"/>
            </a:xfrm>
            <a:prstGeom prst="straightConnector1">
              <a:avLst/>
            </a:prstGeom>
            <a:ln w="25400">
              <a:solidFill>
                <a:srgbClr val="D23264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5B33F7A2-B502-5045-C6F4-7EACFFB2E7AA}"/>
                </a:ext>
              </a:extLst>
            </p:cNvPr>
            <p:cNvCxnSpPr>
              <a:cxnSpLocks/>
              <a:stCxn id="62" idx="1"/>
              <a:endCxn id="83" idx="1"/>
            </p:cNvCxnSpPr>
            <p:nvPr/>
          </p:nvCxnSpPr>
          <p:spPr>
            <a:xfrm flipH="1">
              <a:off x="5461090" y="2998188"/>
              <a:ext cx="1765148" cy="3174236"/>
            </a:xfrm>
            <a:prstGeom prst="straightConnector1">
              <a:avLst/>
            </a:prstGeom>
            <a:ln w="25400">
              <a:solidFill>
                <a:schemeClr val="tx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37723602-48A1-2EB6-FE55-AEF15AB0A0C9}"/>
                </a:ext>
              </a:extLst>
            </p:cNvPr>
            <p:cNvCxnSpPr>
              <a:cxnSpLocks/>
              <a:stCxn id="66" idx="1"/>
              <a:endCxn id="85" idx="1"/>
            </p:cNvCxnSpPr>
            <p:nvPr/>
          </p:nvCxnSpPr>
          <p:spPr>
            <a:xfrm flipH="1">
              <a:off x="5744251" y="4347020"/>
              <a:ext cx="1481987" cy="1825404"/>
            </a:xfrm>
            <a:prstGeom prst="straightConnector1">
              <a:avLst/>
            </a:prstGeom>
            <a:ln w="25400">
              <a:solidFill>
                <a:schemeClr val="tx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D6A31663-FBC0-6A6A-FDE0-356B2D639B80}"/>
                </a:ext>
              </a:extLst>
            </p:cNvPr>
            <p:cNvGrpSpPr/>
            <p:nvPr/>
          </p:nvGrpSpPr>
          <p:grpSpPr>
            <a:xfrm>
              <a:off x="6872287" y="2852936"/>
              <a:ext cx="1116588" cy="307777"/>
              <a:chOff x="16249128" y="441240"/>
              <a:chExt cx="1419589" cy="391296"/>
            </a:xfrm>
          </p:grpSpPr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FAD5F1CA-E8C2-0FDC-5365-6084419CD7B3}"/>
                  </a:ext>
                </a:extLst>
              </p:cNvPr>
              <p:cNvSpPr txBox="1"/>
              <p:nvPr/>
            </p:nvSpPr>
            <p:spPr>
              <a:xfrm>
                <a:off x="17160848" y="441240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1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1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91C0DF00-EB2A-D432-C0AF-2760DE09A86F}"/>
                  </a:ext>
                </a:extLst>
              </p:cNvPr>
              <p:cNvGrpSpPr/>
              <p:nvPr/>
            </p:nvGrpSpPr>
            <p:grpSpPr>
              <a:xfrm>
                <a:off x="16249128" y="625906"/>
                <a:ext cx="900000" cy="0"/>
                <a:chOff x="14094984" y="2996952"/>
                <a:chExt cx="900000" cy="0"/>
              </a:xfrm>
            </p:grpSpPr>
            <p:sp>
              <p:nvSpPr>
                <p:cNvPr id="61" name="Rechteck 60">
                  <a:extLst>
                    <a:ext uri="{FF2B5EF4-FFF2-40B4-BE49-F238E27FC236}">
                      <a16:creationId xmlns:a16="http://schemas.microsoft.com/office/drawing/2014/main" id="{B5FF38ED-3FAE-1983-65A5-90B1C3095C4D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Rechteck 61">
                  <a:extLst>
                    <a:ext uri="{FF2B5EF4-FFF2-40B4-BE49-F238E27FC236}">
                      <a16:creationId xmlns:a16="http://schemas.microsoft.com/office/drawing/2014/main" id="{097CED66-0623-4785-43E2-E3126F17B569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29411DD6-A6AB-0C07-14D5-B69BEF14B0B0}"/>
                </a:ext>
              </a:extLst>
            </p:cNvPr>
            <p:cNvGrpSpPr/>
            <p:nvPr/>
          </p:nvGrpSpPr>
          <p:grpSpPr>
            <a:xfrm>
              <a:off x="5694439" y="2989639"/>
              <a:ext cx="1177853" cy="1690531"/>
              <a:chOff x="14751649" y="639423"/>
              <a:chExt cx="1497479" cy="2149280"/>
            </a:xfrm>
          </p:grpSpPr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A384F7F5-0C34-1A80-6A26-041AD2C1D8A0}"/>
                  </a:ext>
                </a:extLst>
              </p:cNvPr>
              <p:cNvSpPr txBox="1"/>
              <p:nvPr/>
            </p:nvSpPr>
            <p:spPr>
              <a:xfrm>
                <a:off x="14830190" y="639423"/>
                <a:ext cx="611808" cy="313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74 eV</a:t>
                </a:r>
                <a:endParaRPr lang="en-GB" sz="1000" dirty="0"/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56EFBB9D-A827-57C9-0DCE-4986E8275A17}"/>
                  </a:ext>
                </a:extLst>
              </p:cNvPr>
              <p:cNvSpPr txBox="1"/>
              <p:nvPr/>
            </p:nvSpPr>
            <p:spPr>
              <a:xfrm>
                <a:off x="14751649" y="2298461"/>
                <a:ext cx="695366" cy="313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142 eV</a:t>
                </a:r>
                <a:endParaRPr lang="en-GB" sz="1000" dirty="0"/>
              </a:p>
            </p:txBody>
          </p: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3508C213-3133-C586-15F8-AB97877B8432}"/>
                  </a:ext>
                </a:extLst>
              </p:cNvPr>
              <p:cNvCxnSpPr>
                <a:cxnSpLocks/>
                <a:stCxn id="65" idx="1"/>
              </p:cNvCxnSpPr>
              <p:nvPr/>
            </p:nvCxnSpPr>
            <p:spPr>
              <a:xfrm flipH="1">
                <a:off x="15457040" y="2365147"/>
                <a:ext cx="79208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A04D5A23-01A4-F04D-1B1E-41335368A47C}"/>
                  </a:ext>
                </a:extLst>
              </p:cNvPr>
              <p:cNvCxnSpPr>
                <a:cxnSpLocks/>
                <a:stCxn id="74" idx="3"/>
              </p:cNvCxnSpPr>
              <p:nvPr/>
            </p:nvCxnSpPr>
            <p:spPr>
              <a:xfrm>
                <a:off x="14994984" y="2788703"/>
                <a:ext cx="462056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mit Pfeil 54">
                <a:extLst>
                  <a:ext uri="{FF2B5EF4-FFF2-40B4-BE49-F238E27FC236}">
                    <a16:creationId xmlns:a16="http://schemas.microsoft.com/office/drawing/2014/main" id="{E57DA4AA-C95A-EA09-11E1-FAB6C82710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457040" y="2365146"/>
                <a:ext cx="0" cy="423556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1E1A1926-A1CA-B3EF-DCD6-EE30AB5A07BA}"/>
                  </a:ext>
                </a:extLst>
              </p:cNvPr>
              <p:cNvCxnSpPr>
                <a:cxnSpLocks/>
                <a:stCxn id="61" idx="1"/>
              </p:cNvCxnSpPr>
              <p:nvPr/>
            </p:nvCxnSpPr>
            <p:spPr>
              <a:xfrm flipH="1" flipV="1">
                <a:off x="15457040" y="650290"/>
                <a:ext cx="792088" cy="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5017FCB4-6FE9-4480-E2C7-1712BF8B0A5B}"/>
                  </a:ext>
                </a:extLst>
              </p:cNvPr>
              <p:cNvCxnSpPr>
                <a:cxnSpLocks/>
                <a:stCxn id="69" idx="1"/>
              </p:cNvCxnSpPr>
              <p:nvPr/>
            </p:nvCxnSpPr>
            <p:spPr>
              <a:xfrm flipH="1" flipV="1">
                <a:off x="15457040" y="905554"/>
                <a:ext cx="792088" cy="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mit Pfeil 57">
                <a:extLst>
                  <a:ext uri="{FF2B5EF4-FFF2-40B4-BE49-F238E27FC236}">
                    <a16:creationId xmlns:a16="http://schemas.microsoft.com/office/drawing/2014/main" id="{0DB6EC3C-D8E3-DC5D-11BE-2E340FD868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57040" y="650290"/>
                <a:ext cx="0" cy="255264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E89C2D22-8201-DA85-17DD-8918361BF708}"/>
              </a:ext>
            </a:extLst>
          </p:cNvPr>
          <p:cNvSpPr txBox="1"/>
          <p:nvPr/>
        </p:nvSpPr>
        <p:spPr>
          <a:xfrm rot="19358196">
            <a:off x="5318295" y="4420441"/>
            <a:ext cx="811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5A696E">
                    <a:alpha val="50000"/>
                  </a:srgbClr>
                </a:solidFill>
                <a:latin typeface="Calibri" panose="020F0502020204030204" pitchFamily="34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492346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7155-5490-4FB4-9024-E18BE23B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Measured Spectra of the K</a:t>
            </a:r>
            <a:r>
              <a:rPr lang="el-GR" dirty="0"/>
              <a:t>α</a:t>
            </a:r>
            <a:r>
              <a:rPr lang="en-GB" dirty="0"/>
              <a:t>-transitions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A8D49-1AC0-4D17-97FB-297A48D4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10860E-8FB1-493E-A696-08E03623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2F0EC1-65DA-9939-65F5-1A6498803761}"/>
              </a:ext>
            </a:extLst>
          </p:cNvPr>
          <p:cNvGrpSpPr/>
          <p:nvPr/>
        </p:nvGrpSpPr>
        <p:grpSpPr>
          <a:xfrm>
            <a:off x="134597" y="1269079"/>
            <a:ext cx="8196380" cy="5335573"/>
            <a:chOff x="134597" y="1269079"/>
            <a:chExt cx="8196380" cy="53355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5AB81C-E455-A935-DD7A-53692104E458}"/>
                </a:ext>
              </a:extLst>
            </p:cNvPr>
            <p:cNvGrpSpPr/>
            <p:nvPr/>
          </p:nvGrpSpPr>
          <p:grpSpPr>
            <a:xfrm>
              <a:off x="134597" y="1269079"/>
              <a:ext cx="8196380" cy="5335573"/>
              <a:chOff x="-1" y="1269079"/>
              <a:chExt cx="8196380" cy="533557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FE616EF-B4D3-7387-D2B1-82D018677823}"/>
                  </a:ext>
                </a:extLst>
              </p:cNvPr>
              <p:cNvGrpSpPr/>
              <p:nvPr/>
            </p:nvGrpSpPr>
            <p:grpSpPr>
              <a:xfrm>
                <a:off x="0" y="1269079"/>
                <a:ext cx="7814541" cy="2880001"/>
                <a:chOff x="0" y="1269079"/>
                <a:chExt cx="7814541" cy="2880001"/>
              </a:xfrm>
            </p:grpSpPr>
            <p:graphicFrame>
              <p:nvGraphicFramePr>
                <p:cNvPr id="23" name="Object 22">
                  <a:extLst>
                    <a:ext uri="{FF2B5EF4-FFF2-40B4-BE49-F238E27FC236}">
                      <a16:creationId xmlns:a16="http://schemas.microsoft.com/office/drawing/2014/main" id="{B4C177F0-F6A7-3FA8-7C5F-745BEDEE0C3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0" y="1269079"/>
                <a:ext cx="7814541" cy="2880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Graph" r:id="rId3" imgW="2735640" imgH="1008000" progId="Origin50.Graph">
                        <p:embed/>
                      </p:oleObj>
                    </mc:Choice>
                    <mc:Fallback>
                      <p:oleObj name="Graph" r:id="rId3" imgW="2735640" imgH="1008000" progId="Origin50.Graph">
                        <p:embed/>
                        <p:pic>
                          <p:nvPicPr>
                            <p:cNvPr id="23" name="Object 22">
                              <a:extLst>
                                <a:ext uri="{FF2B5EF4-FFF2-40B4-BE49-F238E27FC236}">
                                  <a16:creationId xmlns:a16="http://schemas.microsoft.com/office/drawing/2014/main" id="{B4C177F0-F6A7-3FA8-7C5F-745BEDEE0C39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0" y="1269079"/>
                              <a:ext cx="7814541" cy="288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41BEB77-723C-FE37-C96C-486567B715B6}"/>
                    </a:ext>
                  </a:extLst>
                </p:cNvPr>
                <p:cNvSpPr/>
                <p:nvPr/>
              </p:nvSpPr>
              <p:spPr bwMode="auto">
                <a:xfrm>
                  <a:off x="3215680" y="3789360"/>
                  <a:ext cx="1872208" cy="359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D566478F-4270-34BA-8A40-E4B9D2DACE9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" y="3724652"/>
              <a:ext cx="7814584" cy="288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5" imgW="2735640" imgH="1008000" progId="Origin50.Graph">
                      <p:embed/>
                    </p:oleObj>
                  </mc:Choice>
                  <mc:Fallback>
                    <p:oleObj name="Graph" r:id="rId5" imgW="2735640" imgH="1008000" progId="Origin50.Graph">
                      <p:embed/>
                      <p:pic>
                        <p:nvPicPr>
                          <p:cNvPr id="7" name="Object 6">
                            <a:extLst>
                              <a:ext uri="{FF2B5EF4-FFF2-40B4-BE49-F238E27FC236}">
                                <a16:creationId xmlns:a16="http://schemas.microsoft.com/office/drawing/2014/main" id="{D566478F-4270-34BA-8A40-E4B9D2DACE9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-1" y="3724652"/>
                            <a:ext cx="7814584" cy="288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93405FC-2AA5-024A-ACF8-ECFFDB80A39F}"/>
                  </a:ext>
                </a:extLst>
              </p:cNvPr>
              <p:cNvGrpSpPr/>
              <p:nvPr/>
            </p:nvGrpSpPr>
            <p:grpSpPr>
              <a:xfrm>
                <a:off x="85927" y="1363628"/>
                <a:ext cx="8110452" cy="3330431"/>
                <a:chOff x="85927" y="1203608"/>
                <a:chExt cx="8110452" cy="3330431"/>
              </a:xfrm>
            </p:grpSpPr>
            <p:sp>
              <p:nvSpPr>
                <p:cNvPr id="9" name="TextBox 9">
                  <a:extLst>
                    <a:ext uri="{FF2B5EF4-FFF2-40B4-BE49-F238E27FC236}">
                      <a16:creationId xmlns:a16="http://schemas.microsoft.com/office/drawing/2014/main" id="{3235F01B-139A-44F6-A9B5-5EBA5BA3D816}"/>
                    </a:ext>
                  </a:extLst>
                </p:cNvPr>
                <p:cNvSpPr txBox="1"/>
                <p:nvPr/>
              </p:nvSpPr>
              <p:spPr>
                <a:xfrm rot="19962029">
                  <a:off x="85927" y="2954156"/>
                  <a:ext cx="811045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6000" b="1" dirty="0">
                      <a:solidFill>
                        <a:srgbClr val="5A696E">
                          <a:alpha val="50000"/>
                        </a:srgbClr>
                      </a:solidFill>
                      <a:latin typeface="Calibri" panose="020F0502020204030204" pitchFamily="34" charset="0"/>
                    </a:rPr>
                    <a:t>Preliminary Results</a:t>
                  </a:r>
                </a:p>
              </p:txBody>
            </p:sp>
            <p:sp>
              <p:nvSpPr>
                <p:cNvPr id="11" name="Textfeld 7">
                  <a:extLst>
                    <a:ext uri="{FF2B5EF4-FFF2-40B4-BE49-F238E27FC236}">
                      <a16:creationId xmlns:a16="http://schemas.microsoft.com/office/drawing/2014/main" id="{5F7CF552-5762-14EB-208A-D55CDABD0094}"/>
                    </a:ext>
                  </a:extLst>
                </p:cNvPr>
                <p:cNvSpPr txBox="1"/>
                <p:nvPr/>
              </p:nvSpPr>
              <p:spPr>
                <a:xfrm>
                  <a:off x="1089348" y="1707347"/>
                  <a:ext cx="2760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C00000"/>
                      </a:solidFill>
                    </a:rPr>
                    <a:t>z</a:t>
                  </a:r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2" name="Textfeld 9">
                  <a:extLst>
                    <a:ext uri="{FF2B5EF4-FFF2-40B4-BE49-F238E27FC236}">
                      <a16:creationId xmlns:a16="http://schemas.microsoft.com/office/drawing/2014/main" id="{5BD2986D-C862-2D07-2DDE-479B502D5A83}"/>
                    </a:ext>
                  </a:extLst>
                </p:cNvPr>
                <p:cNvSpPr txBox="1"/>
                <p:nvPr/>
              </p:nvSpPr>
              <p:spPr>
                <a:xfrm>
                  <a:off x="1586501" y="1707347"/>
                  <a:ext cx="3048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C00000"/>
                      </a:solidFill>
                    </a:rPr>
                    <a:t>y</a:t>
                  </a:r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3" name="Textfeld 10">
                  <a:extLst>
                    <a:ext uri="{FF2B5EF4-FFF2-40B4-BE49-F238E27FC236}">
                      <a16:creationId xmlns:a16="http://schemas.microsoft.com/office/drawing/2014/main" id="{28C6F379-1A59-1F2F-5F94-CDBFFB480B87}"/>
                    </a:ext>
                  </a:extLst>
                </p:cNvPr>
                <p:cNvSpPr txBox="1"/>
                <p:nvPr/>
              </p:nvSpPr>
              <p:spPr>
                <a:xfrm>
                  <a:off x="6527023" y="1684804"/>
                  <a:ext cx="290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chemeClr val="tx2"/>
                      </a:solidFill>
                    </a:rPr>
                    <a:t>x</a:t>
                  </a:r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4" name="Textfeld 11">
                  <a:extLst>
                    <a:ext uri="{FF2B5EF4-FFF2-40B4-BE49-F238E27FC236}">
                      <a16:creationId xmlns:a16="http://schemas.microsoft.com/office/drawing/2014/main" id="{D77A376E-1E07-13DB-8F1B-AB23ACCE88A0}"/>
                    </a:ext>
                  </a:extLst>
                </p:cNvPr>
                <p:cNvSpPr txBox="1"/>
                <p:nvPr/>
              </p:nvSpPr>
              <p:spPr>
                <a:xfrm>
                  <a:off x="6950034" y="1684804"/>
                  <a:ext cx="3561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chemeClr val="tx2"/>
                      </a:solidFill>
                    </a:rPr>
                    <a:t>w</a:t>
                  </a:r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6" name="Textfeld 4">
                  <a:extLst>
                    <a:ext uri="{FF2B5EF4-FFF2-40B4-BE49-F238E27FC236}">
                      <a16:creationId xmlns:a16="http://schemas.microsoft.com/office/drawing/2014/main" id="{0E0F6BFB-E93C-F2AA-5580-57B1AC44B491}"/>
                    </a:ext>
                  </a:extLst>
                </p:cNvPr>
                <p:cNvSpPr txBox="1"/>
                <p:nvPr/>
              </p:nvSpPr>
              <p:spPr>
                <a:xfrm>
                  <a:off x="927348" y="3655308"/>
                  <a:ext cx="5760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 dirty="0"/>
                    <a:t>0°</a:t>
                  </a:r>
                </a:p>
              </p:txBody>
            </p:sp>
            <p:sp>
              <p:nvSpPr>
                <p:cNvPr id="17" name="Textfeld 51">
                  <a:extLst>
                    <a:ext uri="{FF2B5EF4-FFF2-40B4-BE49-F238E27FC236}">
                      <a16:creationId xmlns:a16="http://schemas.microsoft.com/office/drawing/2014/main" id="{FF969450-9697-693C-371C-184512BCE854}"/>
                    </a:ext>
                  </a:extLst>
                </p:cNvPr>
                <p:cNvSpPr txBox="1"/>
                <p:nvPr/>
              </p:nvSpPr>
              <p:spPr>
                <a:xfrm>
                  <a:off x="808172" y="1203608"/>
                  <a:ext cx="6952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 dirty="0"/>
                    <a:t>180°</a:t>
                  </a:r>
                </a:p>
              </p:txBody>
            </p:sp>
            <p:sp>
              <p:nvSpPr>
                <p:cNvPr id="18" name="Textfeld 52">
                  <a:extLst>
                    <a:ext uri="{FF2B5EF4-FFF2-40B4-BE49-F238E27FC236}">
                      <a16:creationId xmlns:a16="http://schemas.microsoft.com/office/drawing/2014/main" id="{31BC2C73-6FC7-51E2-B202-3C7E5A75F836}"/>
                    </a:ext>
                  </a:extLst>
                </p:cNvPr>
                <p:cNvSpPr txBox="1"/>
                <p:nvPr/>
              </p:nvSpPr>
              <p:spPr>
                <a:xfrm>
                  <a:off x="1103262" y="4164707"/>
                  <a:ext cx="2760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C00000"/>
                      </a:solidFill>
                    </a:rPr>
                    <a:t>z</a:t>
                  </a:r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9" name="Textfeld 53">
                  <a:extLst>
                    <a:ext uri="{FF2B5EF4-FFF2-40B4-BE49-F238E27FC236}">
                      <a16:creationId xmlns:a16="http://schemas.microsoft.com/office/drawing/2014/main" id="{619E43CB-EFDF-78CF-5077-5F6E9235C8EF}"/>
                    </a:ext>
                  </a:extLst>
                </p:cNvPr>
                <p:cNvSpPr txBox="1"/>
                <p:nvPr/>
              </p:nvSpPr>
              <p:spPr>
                <a:xfrm>
                  <a:off x="1600415" y="4164707"/>
                  <a:ext cx="3048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C00000"/>
                      </a:solidFill>
                    </a:rPr>
                    <a:t>y</a:t>
                  </a:r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0" name="Textfeld 54">
                  <a:extLst>
                    <a:ext uri="{FF2B5EF4-FFF2-40B4-BE49-F238E27FC236}">
                      <a16:creationId xmlns:a16="http://schemas.microsoft.com/office/drawing/2014/main" id="{4D6A23D2-E8A3-713F-9044-A418D87221DD}"/>
                    </a:ext>
                  </a:extLst>
                </p:cNvPr>
                <p:cNvSpPr txBox="1"/>
                <p:nvPr/>
              </p:nvSpPr>
              <p:spPr>
                <a:xfrm>
                  <a:off x="6609474" y="4142164"/>
                  <a:ext cx="290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chemeClr val="tx2"/>
                      </a:solidFill>
                    </a:rPr>
                    <a:t>x</a:t>
                  </a:r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" name="Textfeld 55">
                  <a:extLst>
                    <a:ext uri="{FF2B5EF4-FFF2-40B4-BE49-F238E27FC236}">
                      <a16:creationId xmlns:a16="http://schemas.microsoft.com/office/drawing/2014/main" id="{1BF47BCB-69A3-8AD8-4E8E-D6AD5E9E9AC7}"/>
                    </a:ext>
                  </a:extLst>
                </p:cNvPr>
                <p:cNvSpPr txBox="1"/>
                <p:nvPr/>
              </p:nvSpPr>
              <p:spPr>
                <a:xfrm>
                  <a:off x="7032485" y="4142164"/>
                  <a:ext cx="3561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chemeClr val="tx2"/>
                      </a:solidFill>
                    </a:rPr>
                    <a:t>w</a:t>
                  </a:r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</p:grpSp>
        </p:grpSp>
        <p:sp>
          <p:nvSpPr>
            <p:cNvPr id="5" name="Textfeld 9">
              <a:extLst>
                <a:ext uri="{FF2B5EF4-FFF2-40B4-BE49-F238E27FC236}">
                  <a16:creationId xmlns:a16="http://schemas.microsoft.com/office/drawing/2014/main" id="{0D200960-364D-79FA-E676-2F2E4AD53873}"/>
                </a:ext>
              </a:extLst>
            </p:cNvPr>
            <p:cNvSpPr txBox="1"/>
            <p:nvPr/>
          </p:nvSpPr>
          <p:spPr>
            <a:xfrm>
              <a:off x="1631504" y="1412776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K</a:t>
              </a:r>
              <a:r>
                <a:rPr lang="el-GR" b="1" dirty="0">
                  <a:solidFill>
                    <a:srgbClr val="C00000"/>
                  </a:solidFill>
                </a:rPr>
                <a:t>α</a:t>
              </a:r>
              <a:r>
                <a:rPr lang="en-GB" b="1" baseline="-25000" dirty="0">
                  <a:solidFill>
                    <a:srgbClr val="C00000"/>
                  </a:solidFill>
                </a:rPr>
                <a:t>2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feld 9">
              <a:extLst>
                <a:ext uri="{FF2B5EF4-FFF2-40B4-BE49-F238E27FC236}">
                  <a16:creationId xmlns:a16="http://schemas.microsoft.com/office/drawing/2014/main" id="{128F6231-6FBA-9137-00CD-169DFB659A96}"/>
                </a:ext>
              </a:extLst>
            </p:cNvPr>
            <p:cNvSpPr txBox="1"/>
            <p:nvPr/>
          </p:nvSpPr>
          <p:spPr>
            <a:xfrm>
              <a:off x="6505998" y="1412776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2"/>
                  </a:solidFill>
                </a:rPr>
                <a:t>K</a:t>
              </a:r>
              <a:r>
                <a:rPr lang="el-GR" b="1" dirty="0">
                  <a:solidFill>
                    <a:schemeClr val="tx2"/>
                  </a:solidFill>
                </a:rPr>
                <a:t>α</a:t>
              </a:r>
              <a:r>
                <a:rPr lang="en-GB" b="1" baseline="-25000" dirty="0">
                  <a:solidFill>
                    <a:schemeClr val="tx2"/>
                  </a:solidFill>
                </a:rPr>
                <a:t>1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F0E18CB-86B0-88A1-2751-9F1C49E914E4}"/>
                </a:ext>
              </a:extLst>
            </p:cNvPr>
            <p:cNvSpPr txBox="1"/>
            <p:nvPr/>
          </p:nvSpPr>
          <p:spPr>
            <a:xfrm>
              <a:off x="1631504" y="3885664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K</a:t>
              </a:r>
              <a:r>
                <a:rPr lang="el-GR" b="1" dirty="0">
                  <a:solidFill>
                    <a:srgbClr val="C00000"/>
                  </a:solidFill>
                </a:rPr>
                <a:t>α</a:t>
              </a:r>
              <a:r>
                <a:rPr lang="en-GB" b="1" baseline="-25000" dirty="0">
                  <a:solidFill>
                    <a:srgbClr val="C00000"/>
                  </a:solidFill>
                </a:rPr>
                <a:t>2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feld 9">
              <a:extLst>
                <a:ext uri="{FF2B5EF4-FFF2-40B4-BE49-F238E27FC236}">
                  <a16:creationId xmlns:a16="http://schemas.microsoft.com/office/drawing/2014/main" id="{77C772A1-574F-B7C3-CFFF-DFEB3BF088CB}"/>
                </a:ext>
              </a:extLst>
            </p:cNvPr>
            <p:cNvSpPr txBox="1"/>
            <p:nvPr/>
          </p:nvSpPr>
          <p:spPr>
            <a:xfrm>
              <a:off x="6505998" y="3885664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2"/>
                  </a:solidFill>
                </a:rPr>
                <a:t>K</a:t>
              </a:r>
              <a:r>
                <a:rPr lang="el-GR" b="1" dirty="0">
                  <a:solidFill>
                    <a:schemeClr val="tx2"/>
                  </a:solidFill>
                </a:rPr>
                <a:t>α</a:t>
              </a:r>
              <a:r>
                <a:rPr lang="en-GB" b="1" baseline="-25000" dirty="0">
                  <a:solidFill>
                    <a:schemeClr val="tx2"/>
                  </a:solidFill>
                </a:rPr>
                <a:t>1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Group 118">
            <a:extLst>
              <a:ext uri="{FF2B5EF4-FFF2-40B4-BE49-F238E27FC236}">
                <a16:creationId xmlns:a16="http://schemas.microsoft.com/office/drawing/2014/main" id="{73C8EB6F-AEC0-09C3-F4DF-DB6FE605311C}"/>
              </a:ext>
            </a:extLst>
          </p:cNvPr>
          <p:cNvGrpSpPr/>
          <p:nvPr/>
        </p:nvGrpSpPr>
        <p:grpSpPr>
          <a:xfrm>
            <a:off x="8178929" y="764705"/>
            <a:ext cx="3389679" cy="2260998"/>
            <a:chOff x="4599196" y="2852936"/>
            <a:chExt cx="3389679" cy="3482013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023CB0B4-F5B9-59A4-F019-78595360194E}"/>
                </a:ext>
              </a:extLst>
            </p:cNvPr>
            <p:cNvGrpSpPr/>
            <p:nvPr/>
          </p:nvGrpSpPr>
          <p:grpSpPr>
            <a:xfrm>
              <a:off x="4811820" y="6027172"/>
              <a:ext cx="1074011" cy="307777"/>
              <a:chOff x="4508424" y="6336531"/>
              <a:chExt cx="1074011" cy="307777"/>
            </a:xfrm>
          </p:grpSpPr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50A488B4-4357-B50B-1F55-BC504BA7F002}"/>
                  </a:ext>
                </a:extLst>
              </p:cNvPr>
              <p:cNvSpPr txBox="1"/>
              <p:nvPr/>
            </p:nvSpPr>
            <p:spPr>
              <a:xfrm>
                <a:off x="4508424" y="6336531"/>
                <a:ext cx="3882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aseline="30000" dirty="0">
                    <a:solidFill>
                      <a:schemeClr val="tx2"/>
                    </a:solidFill>
                  </a:rPr>
                  <a:t>1</a:t>
                </a:r>
                <a:r>
                  <a:rPr lang="de-DE" sz="1400" dirty="0">
                    <a:solidFill>
                      <a:schemeClr val="tx2"/>
                    </a:solidFill>
                  </a:rPr>
                  <a:t>S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0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80" name="Gruppieren 79">
                <a:extLst>
                  <a:ext uri="{FF2B5EF4-FFF2-40B4-BE49-F238E27FC236}">
                    <a16:creationId xmlns:a16="http://schemas.microsoft.com/office/drawing/2014/main" id="{1F8D3957-3D27-3C9E-6D5C-E258BCB65EFC}"/>
                  </a:ext>
                </a:extLst>
              </p:cNvPr>
              <p:cNvGrpSpPr/>
              <p:nvPr/>
            </p:nvGrpSpPr>
            <p:grpSpPr>
              <a:xfrm>
                <a:off x="4874534" y="6481782"/>
                <a:ext cx="707901" cy="0"/>
                <a:chOff x="14094984" y="2902848"/>
                <a:chExt cx="900000" cy="0"/>
              </a:xfrm>
            </p:grpSpPr>
            <p:sp>
              <p:nvSpPr>
                <p:cNvPr id="81" name="Rechteck 80">
                  <a:extLst>
                    <a:ext uri="{FF2B5EF4-FFF2-40B4-BE49-F238E27FC236}">
                      <a16:creationId xmlns:a16="http://schemas.microsoft.com/office/drawing/2014/main" id="{B409D6CB-19DB-AD03-7FF4-809D9720A5D2}"/>
                    </a:ext>
                  </a:extLst>
                </p:cNvPr>
                <p:cNvSpPr/>
                <p:nvPr/>
              </p:nvSpPr>
              <p:spPr bwMode="auto">
                <a:xfrm>
                  <a:off x="1409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Rechteck 81">
                  <a:extLst>
                    <a:ext uri="{FF2B5EF4-FFF2-40B4-BE49-F238E27FC236}">
                      <a16:creationId xmlns:a16="http://schemas.microsoft.com/office/drawing/2014/main" id="{0DC83E1A-FEF2-4D84-E6DE-37C64CFDA454}"/>
                    </a:ext>
                  </a:extLst>
                </p:cNvPr>
                <p:cNvSpPr/>
                <p:nvPr/>
              </p:nvSpPr>
              <p:spPr bwMode="auto">
                <a:xfrm>
                  <a:off x="1427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Rechteck 82">
                  <a:extLst>
                    <a:ext uri="{FF2B5EF4-FFF2-40B4-BE49-F238E27FC236}">
                      <a16:creationId xmlns:a16="http://schemas.microsoft.com/office/drawing/2014/main" id="{4DA54C35-9A53-D32F-F7A8-641ACBAA8AC6}"/>
                    </a:ext>
                  </a:extLst>
                </p:cNvPr>
                <p:cNvSpPr/>
                <p:nvPr/>
              </p:nvSpPr>
              <p:spPr bwMode="auto">
                <a:xfrm>
                  <a:off x="1445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Rechteck 83">
                  <a:extLst>
                    <a:ext uri="{FF2B5EF4-FFF2-40B4-BE49-F238E27FC236}">
                      <a16:creationId xmlns:a16="http://schemas.microsoft.com/office/drawing/2014/main" id="{BDBF829B-A517-CB13-50AD-8DB7CAE3C5D1}"/>
                    </a:ext>
                  </a:extLst>
                </p:cNvPr>
                <p:cNvSpPr/>
                <p:nvPr/>
              </p:nvSpPr>
              <p:spPr bwMode="auto">
                <a:xfrm>
                  <a:off x="1463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Rechteck 84">
                  <a:extLst>
                    <a:ext uri="{FF2B5EF4-FFF2-40B4-BE49-F238E27FC236}">
                      <a16:creationId xmlns:a16="http://schemas.microsoft.com/office/drawing/2014/main" id="{1EF09279-17C6-9034-9B00-22B640C549DB}"/>
                    </a:ext>
                  </a:extLst>
                </p:cNvPr>
                <p:cNvSpPr/>
                <p:nvPr/>
              </p:nvSpPr>
              <p:spPr bwMode="auto">
                <a:xfrm>
                  <a:off x="1481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8E1B3578-8C15-5350-F86D-1FF10A898966}"/>
                </a:ext>
              </a:extLst>
            </p:cNvPr>
            <p:cNvGrpSpPr/>
            <p:nvPr/>
          </p:nvGrpSpPr>
          <p:grpSpPr>
            <a:xfrm>
              <a:off x="4811818" y="3881117"/>
              <a:ext cx="1074011" cy="307777"/>
              <a:chOff x="13629525" y="1772816"/>
              <a:chExt cx="1365459" cy="391296"/>
            </a:xfrm>
          </p:grpSpPr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545899FE-0A09-53EE-4F2D-77808A393F42}"/>
                  </a:ext>
                </a:extLst>
              </p:cNvPr>
              <p:cNvSpPr txBox="1"/>
              <p:nvPr/>
            </p:nvSpPr>
            <p:spPr>
              <a:xfrm>
                <a:off x="13629525" y="1772816"/>
                <a:ext cx="493604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aseline="30000" dirty="0">
                    <a:solidFill>
                      <a:schemeClr val="tx2"/>
                    </a:solidFill>
                  </a:rPr>
                  <a:t>1</a:t>
                </a:r>
                <a:r>
                  <a:rPr lang="de-DE" sz="1400" dirty="0">
                    <a:solidFill>
                      <a:schemeClr val="tx2"/>
                    </a:solidFill>
                  </a:rPr>
                  <a:t>S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0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78" name="Gerader Verbinder 77">
                <a:extLst>
                  <a:ext uri="{FF2B5EF4-FFF2-40B4-BE49-F238E27FC236}">
                    <a16:creationId xmlns:a16="http://schemas.microsoft.com/office/drawing/2014/main" id="{B4D27163-67B7-1765-E60B-610F14E84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4984" y="1957482"/>
                <a:ext cx="900000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0C578BD3-8ED0-6CB7-1BC3-F6F0D7B90F72}"/>
                </a:ext>
              </a:extLst>
            </p:cNvPr>
            <p:cNvGrpSpPr/>
            <p:nvPr/>
          </p:nvGrpSpPr>
          <p:grpSpPr>
            <a:xfrm>
              <a:off x="6872287" y="3933861"/>
              <a:ext cx="1116588" cy="307777"/>
              <a:chOff x="16249128" y="1821584"/>
              <a:chExt cx="1419589" cy="391296"/>
            </a:xfrm>
          </p:grpSpPr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6C9B229E-249B-9E07-96EF-2D3248001330}"/>
                  </a:ext>
                </a:extLst>
              </p:cNvPr>
              <p:cNvSpPr txBox="1"/>
              <p:nvPr/>
            </p:nvSpPr>
            <p:spPr>
              <a:xfrm>
                <a:off x="17160848" y="1821584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0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6087EA95-EDF9-D91E-920E-8D76A288BC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49128" y="2006250"/>
                <a:ext cx="900000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29EEB14D-BEB7-E5B7-2C7E-69E032F02BD3}"/>
                </a:ext>
              </a:extLst>
            </p:cNvPr>
            <p:cNvSpPr txBox="1"/>
            <p:nvPr/>
          </p:nvSpPr>
          <p:spPr>
            <a:xfrm>
              <a:off x="6134321" y="3421415"/>
              <a:ext cx="705642" cy="47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de-DE" sz="1400" baseline="-25000" dirty="0">
                  <a:solidFill>
                    <a:schemeClr val="tx2"/>
                  </a:solidFill>
                </a:rPr>
                <a:t>1</a:t>
              </a:r>
              <a:r>
                <a:rPr lang="en-GB" sz="1400" baseline="-25000" dirty="0">
                  <a:solidFill>
                    <a:schemeClr val="tx2"/>
                  </a:solidFill>
                </a:rPr>
                <a:t> </a:t>
              </a:r>
              <a:r>
                <a:rPr lang="en-GB" sz="1400" dirty="0">
                  <a:solidFill>
                    <a:schemeClr val="tx2"/>
                  </a:solidFill>
                </a:rPr>
                <a:t>(w)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21181D4D-27B8-957F-E766-ADA0F29BE99C}"/>
                </a:ext>
              </a:extLst>
            </p:cNvPr>
            <p:cNvSpPr txBox="1"/>
            <p:nvPr/>
          </p:nvSpPr>
          <p:spPr>
            <a:xfrm>
              <a:off x="7136773" y="3421415"/>
              <a:ext cx="668773" cy="47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en-GB" sz="1400" baseline="-25000" dirty="0">
                  <a:solidFill>
                    <a:schemeClr val="tx2"/>
                  </a:solidFill>
                </a:rPr>
                <a:t>1</a:t>
              </a:r>
              <a:r>
                <a:rPr lang="en-GB" sz="1400" dirty="0">
                  <a:solidFill>
                    <a:schemeClr val="tx2"/>
                  </a:solidFill>
                </a:rPr>
                <a:t> (x)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B38D6DD-1612-1BA3-1561-6910EDB537DB}"/>
                </a:ext>
              </a:extLst>
            </p:cNvPr>
            <p:cNvSpPr txBox="1"/>
            <p:nvPr/>
          </p:nvSpPr>
          <p:spPr>
            <a:xfrm>
              <a:off x="4599196" y="5380778"/>
              <a:ext cx="660758" cy="47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</a:rPr>
                <a:t>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en-GB" sz="1400" baseline="-25000" dirty="0">
                  <a:solidFill>
                    <a:schemeClr val="tx2"/>
                  </a:solidFill>
                </a:rPr>
                <a:t>2</a:t>
              </a:r>
              <a:r>
                <a:rPr lang="en-GB" sz="1400" dirty="0">
                  <a:solidFill>
                    <a:schemeClr val="tx2"/>
                  </a:solidFill>
                </a:rPr>
                <a:t> (z)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5E72516B-7D3C-A5FB-2465-588B3B9CA661}"/>
                </a:ext>
              </a:extLst>
            </p:cNvPr>
            <p:cNvSpPr txBox="1"/>
            <p:nvPr/>
          </p:nvSpPr>
          <p:spPr>
            <a:xfrm>
              <a:off x="6532457" y="5380778"/>
              <a:ext cx="671979" cy="47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</a:rPr>
                <a:t>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en-GB" sz="1400" baseline="-25000" dirty="0">
                  <a:solidFill>
                    <a:schemeClr val="tx2"/>
                  </a:solidFill>
                </a:rPr>
                <a:t>2</a:t>
              </a:r>
              <a:r>
                <a:rPr lang="en-GB" sz="1400" dirty="0">
                  <a:solidFill>
                    <a:schemeClr val="tx2"/>
                  </a:solidFill>
                </a:rPr>
                <a:t> (y)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65C90A55-83E5-39BC-7332-7929FFD376D1}"/>
                </a:ext>
              </a:extLst>
            </p:cNvPr>
            <p:cNvGrpSpPr/>
            <p:nvPr/>
          </p:nvGrpSpPr>
          <p:grpSpPr>
            <a:xfrm>
              <a:off x="4811818" y="4534919"/>
              <a:ext cx="1074011" cy="307777"/>
              <a:chOff x="13629525" y="2561364"/>
              <a:chExt cx="1365459" cy="391296"/>
            </a:xfrm>
          </p:grpSpPr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972FAF9C-4C74-04AF-33BD-4E376135A2B2}"/>
                  </a:ext>
                </a:extLst>
              </p:cNvPr>
              <p:cNvSpPr txBox="1"/>
              <p:nvPr/>
            </p:nvSpPr>
            <p:spPr>
              <a:xfrm>
                <a:off x="13629525" y="2561364"/>
                <a:ext cx="493604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S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1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72" name="Gruppieren 71">
                <a:extLst>
                  <a:ext uri="{FF2B5EF4-FFF2-40B4-BE49-F238E27FC236}">
                    <a16:creationId xmlns:a16="http://schemas.microsoft.com/office/drawing/2014/main" id="{54EBE8D0-0448-0DD4-A14B-B5C0094C075B}"/>
                  </a:ext>
                </a:extLst>
              </p:cNvPr>
              <p:cNvGrpSpPr/>
              <p:nvPr/>
            </p:nvGrpSpPr>
            <p:grpSpPr>
              <a:xfrm>
                <a:off x="14094984" y="2746030"/>
                <a:ext cx="900000" cy="0"/>
                <a:chOff x="14094984" y="2996952"/>
                <a:chExt cx="900000" cy="0"/>
              </a:xfrm>
            </p:grpSpPr>
            <p:sp>
              <p:nvSpPr>
                <p:cNvPr id="73" name="Rechteck 72">
                  <a:extLst>
                    <a:ext uri="{FF2B5EF4-FFF2-40B4-BE49-F238E27FC236}">
                      <a16:creationId xmlns:a16="http://schemas.microsoft.com/office/drawing/2014/main" id="{B978AF31-40AF-BD9B-7107-F896D5333A8A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Rechteck 73">
                  <a:extLst>
                    <a:ext uri="{FF2B5EF4-FFF2-40B4-BE49-F238E27FC236}">
                      <a16:creationId xmlns:a16="http://schemas.microsoft.com/office/drawing/2014/main" id="{358C632B-E9DB-69EA-8851-36682788E789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C6726237-33E0-4C15-4EF9-921557B3B0D5}"/>
                </a:ext>
              </a:extLst>
            </p:cNvPr>
            <p:cNvCxnSpPr>
              <a:cxnSpLocks/>
              <a:stCxn id="74" idx="1"/>
              <a:endCxn id="82" idx="1"/>
            </p:cNvCxnSpPr>
            <p:nvPr/>
          </p:nvCxnSpPr>
          <p:spPr>
            <a:xfrm flipH="1">
              <a:off x="5319510" y="4680171"/>
              <a:ext cx="212371" cy="1492253"/>
            </a:xfrm>
            <a:prstGeom prst="straightConnector1">
              <a:avLst/>
            </a:prstGeom>
            <a:ln w="25400">
              <a:solidFill>
                <a:srgbClr val="D23264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7A9DF8F8-4CF4-DD13-E8C6-48B866C9D70E}"/>
                </a:ext>
              </a:extLst>
            </p:cNvPr>
            <p:cNvGrpSpPr/>
            <p:nvPr/>
          </p:nvGrpSpPr>
          <p:grpSpPr>
            <a:xfrm>
              <a:off x="6872287" y="3053716"/>
              <a:ext cx="1116588" cy="307777"/>
              <a:chOff x="16249128" y="769656"/>
              <a:chExt cx="1419589" cy="391296"/>
            </a:xfrm>
          </p:grpSpPr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E0C395D4-EC6E-C769-A308-4820A1BDA797}"/>
                  </a:ext>
                </a:extLst>
              </p:cNvPr>
              <p:cNvSpPr txBox="1"/>
              <p:nvPr/>
            </p:nvSpPr>
            <p:spPr>
              <a:xfrm>
                <a:off x="17160848" y="769656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2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68" name="Gruppieren 67">
                <a:extLst>
                  <a:ext uri="{FF2B5EF4-FFF2-40B4-BE49-F238E27FC236}">
                    <a16:creationId xmlns:a16="http://schemas.microsoft.com/office/drawing/2014/main" id="{59375034-2E77-7967-BF72-11DA8F5E1A5E}"/>
                  </a:ext>
                </a:extLst>
              </p:cNvPr>
              <p:cNvGrpSpPr/>
              <p:nvPr/>
            </p:nvGrpSpPr>
            <p:grpSpPr>
              <a:xfrm>
                <a:off x="16249128" y="954322"/>
                <a:ext cx="900000" cy="0"/>
                <a:chOff x="14094984" y="2996952"/>
                <a:chExt cx="900000" cy="0"/>
              </a:xfrm>
            </p:grpSpPr>
            <p:sp>
              <p:nvSpPr>
                <p:cNvPr id="69" name="Rechteck 68">
                  <a:extLst>
                    <a:ext uri="{FF2B5EF4-FFF2-40B4-BE49-F238E27FC236}">
                      <a16:creationId xmlns:a16="http://schemas.microsoft.com/office/drawing/2014/main" id="{14E0C77C-7B3F-0BD4-CA2C-8ADC83519DEE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Rechteck 69">
                  <a:extLst>
                    <a:ext uri="{FF2B5EF4-FFF2-40B4-BE49-F238E27FC236}">
                      <a16:creationId xmlns:a16="http://schemas.microsoft.com/office/drawing/2014/main" id="{0CF29353-108E-D97C-2D36-4DEF9BC5473D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89E764F9-7652-8AB1-A53C-BE85759AABC4}"/>
                </a:ext>
              </a:extLst>
            </p:cNvPr>
            <p:cNvGrpSpPr/>
            <p:nvPr/>
          </p:nvGrpSpPr>
          <p:grpSpPr>
            <a:xfrm>
              <a:off x="6872287" y="4201768"/>
              <a:ext cx="1116588" cy="307777"/>
              <a:chOff x="16249128" y="2223152"/>
              <a:chExt cx="1419589" cy="391296"/>
            </a:xfrm>
          </p:grpSpPr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166BF2B3-7E42-2A43-A756-C747D2F3AA3B}"/>
                  </a:ext>
                </a:extLst>
              </p:cNvPr>
              <p:cNvSpPr txBox="1"/>
              <p:nvPr/>
            </p:nvSpPr>
            <p:spPr>
              <a:xfrm>
                <a:off x="17160848" y="2223152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1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FDEFDC95-11BC-54B2-9BEB-FBA2007A538E}"/>
                  </a:ext>
                </a:extLst>
              </p:cNvPr>
              <p:cNvGrpSpPr/>
              <p:nvPr/>
            </p:nvGrpSpPr>
            <p:grpSpPr>
              <a:xfrm>
                <a:off x="16249128" y="2407818"/>
                <a:ext cx="900000" cy="0"/>
                <a:chOff x="14094984" y="2996952"/>
                <a:chExt cx="900000" cy="0"/>
              </a:xfrm>
            </p:grpSpPr>
            <p:sp>
              <p:nvSpPr>
                <p:cNvPr id="65" name="Rechteck 64">
                  <a:extLst>
                    <a:ext uri="{FF2B5EF4-FFF2-40B4-BE49-F238E27FC236}">
                      <a16:creationId xmlns:a16="http://schemas.microsoft.com/office/drawing/2014/main" id="{D08E7F99-AC22-B8DD-05F1-2FFA69C07AF8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Rechteck 65">
                  <a:extLst>
                    <a:ext uri="{FF2B5EF4-FFF2-40B4-BE49-F238E27FC236}">
                      <a16:creationId xmlns:a16="http://schemas.microsoft.com/office/drawing/2014/main" id="{54B8AE70-764A-489D-C1C6-70B6005F1408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263C5C97-F746-DA7B-A028-95791EF484D0}"/>
                </a:ext>
              </a:extLst>
            </p:cNvPr>
            <p:cNvCxnSpPr>
              <a:cxnSpLocks/>
              <a:stCxn id="70" idx="1"/>
              <a:endCxn id="84" idx="1"/>
            </p:cNvCxnSpPr>
            <p:nvPr/>
          </p:nvCxnSpPr>
          <p:spPr>
            <a:xfrm flipH="1">
              <a:off x="5602671" y="3198968"/>
              <a:ext cx="1623567" cy="2973456"/>
            </a:xfrm>
            <a:prstGeom prst="straightConnector1">
              <a:avLst/>
            </a:prstGeom>
            <a:ln w="25400">
              <a:solidFill>
                <a:srgbClr val="D23264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5B33F7A2-B502-5045-C6F4-7EACFFB2E7AA}"/>
                </a:ext>
              </a:extLst>
            </p:cNvPr>
            <p:cNvCxnSpPr>
              <a:cxnSpLocks/>
              <a:stCxn id="62" idx="1"/>
              <a:endCxn id="83" idx="1"/>
            </p:cNvCxnSpPr>
            <p:nvPr/>
          </p:nvCxnSpPr>
          <p:spPr>
            <a:xfrm flipH="1">
              <a:off x="5461090" y="2998188"/>
              <a:ext cx="1765148" cy="3174236"/>
            </a:xfrm>
            <a:prstGeom prst="straightConnector1">
              <a:avLst/>
            </a:prstGeom>
            <a:ln w="25400">
              <a:solidFill>
                <a:schemeClr val="tx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37723602-48A1-2EB6-FE55-AEF15AB0A0C9}"/>
                </a:ext>
              </a:extLst>
            </p:cNvPr>
            <p:cNvCxnSpPr>
              <a:cxnSpLocks/>
              <a:stCxn id="66" idx="1"/>
              <a:endCxn id="85" idx="1"/>
            </p:cNvCxnSpPr>
            <p:nvPr/>
          </p:nvCxnSpPr>
          <p:spPr>
            <a:xfrm flipH="1">
              <a:off x="5744251" y="4347020"/>
              <a:ext cx="1481987" cy="1825404"/>
            </a:xfrm>
            <a:prstGeom prst="straightConnector1">
              <a:avLst/>
            </a:prstGeom>
            <a:ln w="25400">
              <a:solidFill>
                <a:schemeClr val="tx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D6A31663-FBC0-6A6A-FDE0-356B2D639B80}"/>
                </a:ext>
              </a:extLst>
            </p:cNvPr>
            <p:cNvGrpSpPr/>
            <p:nvPr/>
          </p:nvGrpSpPr>
          <p:grpSpPr>
            <a:xfrm>
              <a:off x="6872287" y="2852936"/>
              <a:ext cx="1116588" cy="307777"/>
              <a:chOff x="16249128" y="441240"/>
              <a:chExt cx="1419589" cy="391296"/>
            </a:xfrm>
          </p:grpSpPr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FAD5F1CA-E8C2-0FDC-5365-6084419CD7B3}"/>
                  </a:ext>
                </a:extLst>
              </p:cNvPr>
              <p:cNvSpPr txBox="1"/>
              <p:nvPr/>
            </p:nvSpPr>
            <p:spPr>
              <a:xfrm>
                <a:off x="17160848" y="441240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1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1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91C0DF00-EB2A-D432-C0AF-2760DE09A86F}"/>
                  </a:ext>
                </a:extLst>
              </p:cNvPr>
              <p:cNvGrpSpPr/>
              <p:nvPr/>
            </p:nvGrpSpPr>
            <p:grpSpPr>
              <a:xfrm>
                <a:off x="16249128" y="625906"/>
                <a:ext cx="900000" cy="0"/>
                <a:chOff x="14094984" y="2996952"/>
                <a:chExt cx="900000" cy="0"/>
              </a:xfrm>
            </p:grpSpPr>
            <p:sp>
              <p:nvSpPr>
                <p:cNvPr id="61" name="Rechteck 60">
                  <a:extLst>
                    <a:ext uri="{FF2B5EF4-FFF2-40B4-BE49-F238E27FC236}">
                      <a16:creationId xmlns:a16="http://schemas.microsoft.com/office/drawing/2014/main" id="{B5FF38ED-3FAE-1983-65A5-90B1C3095C4D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Rechteck 61">
                  <a:extLst>
                    <a:ext uri="{FF2B5EF4-FFF2-40B4-BE49-F238E27FC236}">
                      <a16:creationId xmlns:a16="http://schemas.microsoft.com/office/drawing/2014/main" id="{097CED66-0623-4785-43E2-E3126F17B569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29411DD6-A6AB-0C07-14D5-B69BEF14B0B0}"/>
                </a:ext>
              </a:extLst>
            </p:cNvPr>
            <p:cNvGrpSpPr/>
            <p:nvPr/>
          </p:nvGrpSpPr>
          <p:grpSpPr>
            <a:xfrm>
              <a:off x="5694439" y="2989639"/>
              <a:ext cx="1177853" cy="1690531"/>
              <a:chOff x="14751649" y="639423"/>
              <a:chExt cx="1497479" cy="2149280"/>
            </a:xfrm>
          </p:grpSpPr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A384F7F5-0C34-1A80-6A26-041AD2C1D8A0}"/>
                  </a:ext>
                </a:extLst>
              </p:cNvPr>
              <p:cNvSpPr txBox="1"/>
              <p:nvPr/>
            </p:nvSpPr>
            <p:spPr>
              <a:xfrm>
                <a:off x="14830190" y="639423"/>
                <a:ext cx="611808" cy="313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74 eV</a:t>
                </a:r>
                <a:endParaRPr lang="en-GB" sz="1000" dirty="0"/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56EFBB9D-A827-57C9-0DCE-4986E8275A17}"/>
                  </a:ext>
                </a:extLst>
              </p:cNvPr>
              <p:cNvSpPr txBox="1"/>
              <p:nvPr/>
            </p:nvSpPr>
            <p:spPr>
              <a:xfrm>
                <a:off x="14751649" y="2298461"/>
                <a:ext cx="695366" cy="313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142 eV</a:t>
                </a:r>
                <a:endParaRPr lang="en-GB" sz="1000" dirty="0"/>
              </a:p>
            </p:txBody>
          </p: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3508C213-3133-C586-15F8-AB97877B8432}"/>
                  </a:ext>
                </a:extLst>
              </p:cNvPr>
              <p:cNvCxnSpPr>
                <a:cxnSpLocks/>
                <a:stCxn id="65" idx="1"/>
              </p:cNvCxnSpPr>
              <p:nvPr/>
            </p:nvCxnSpPr>
            <p:spPr>
              <a:xfrm flipH="1">
                <a:off x="15457040" y="2365147"/>
                <a:ext cx="79208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A04D5A23-01A4-F04D-1B1E-41335368A47C}"/>
                  </a:ext>
                </a:extLst>
              </p:cNvPr>
              <p:cNvCxnSpPr>
                <a:cxnSpLocks/>
                <a:stCxn id="74" idx="3"/>
              </p:cNvCxnSpPr>
              <p:nvPr/>
            </p:nvCxnSpPr>
            <p:spPr>
              <a:xfrm>
                <a:off x="14994984" y="2788703"/>
                <a:ext cx="462056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mit Pfeil 54">
                <a:extLst>
                  <a:ext uri="{FF2B5EF4-FFF2-40B4-BE49-F238E27FC236}">
                    <a16:creationId xmlns:a16="http://schemas.microsoft.com/office/drawing/2014/main" id="{E57DA4AA-C95A-EA09-11E1-FAB6C82710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457040" y="2365146"/>
                <a:ext cx="0" cy="423556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1E1A1926-A1CA-B3EF-DCD6-EE30AB5A07BA}"/>
                  </a:ext>
                </a:extLst>
              </p:cNvPr>
              <p:cNvCxnSpPr>
                <a:cxnSpLocks/>
                <a:stCxn id="61" idx="1"/>
              </p:cNvCxnSpPr>
              <p:nvPr/>
            </p:nvCxnSpPr>
            <p:spPr>
              <a:xfrm flipH="1" flipV="1">
                <a:off x="15457040" y="650290"/>
                <a:ext cx="792088" cy="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5017FCB4-6FE9-4480-E2C7-1712BF8B0A5B}"/>
                  </a:ext>
                </a:extLst>
              </p:cNvPr>
              <p:cNvCxnSpPr>
                <a:cxnSpLocks/>
                <a:stCxn id="69" idx="1"/>
              </p:cNvCxnSpPr>
              <p:nvPr/>
            </p:nvCxnSpPr>
            <p:spPr>
              <a:xfrm flipH="1" flipV="1">
                <a:off x="15457040" y="905554"/>
                <a:ext cx="792088" cy="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mit Pfeil 57">
                <a:extLst>
                  <a:ext uri="{FF2B5EF4-FFF2-40B4-BE49-F238E27FC236}">
                    <a16:creationId xmlns:a16="http://schemas.microsoft.com/office/drawing/2014/main" id="{0DB6EC3C-D8E3-DC5D-11BE-2E340FD868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57040" y="650290"/>
                <a:ext cx="0" cy="255264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0" name="Grafik 89">
            <a:extLst>
              <a:ext uri="{FF2B5EF4-FFF2-40B4-BE49-F238E27FC236}">
                <a16:creationId xmlns:a16="http://schemas.microsoft.com/office/drawing/2014/main" id="{44C39E7E-B6CA-75BA-E1CE-CB779B53E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8260867" y="3432850"/>
            <a:ext cx="3865268" cy="2291775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94FD79F0-19F0-251A-6BCF-2F82CA5EC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235701" y="3447543"/>
            <a:ext cx="3960609" cy="2285697"/>
          </a:xfrm>
          <a:prstGeom prst="rect">
            <a:avLst/>
          </a:prstGeom>
        </p:spPr>
      </p:pic>
      <p:sp>
        <p:nvSpPr>
          <p:cNvPr id="92" name="Textfeld 91">
            <a:extLst>
              <a:ext uri="{FF2B5EF4-FFF2-40B4-BE49-F238E27FC236}">
                <a16:creationId xmlns:a16="http://schemas.microsoft.com/office/drawing/2014/main" id="{18DFB64F-C4B3-1E1F-5AFD-0FB09FAE7D43}"/>
              </a:ext>
            </a:extLst>
          </p:cNvPr>
          <p:cNvSpPr txBox="1"/>
          <p:nvPr/>
        </p:nvSpPr>
        <p:spPr bwMode="auto">
          <a:xfrm rot="16199999">
            <a:off x="6834336" y="4440496"/>
            <a:ext cx="236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de-DE" sz="1600" kern="0">
                <a:solidFill>
                  <a:prstClr val="black"/>
                </a:solidFill>
                <a:latin typeface="Arial"/>
                <a:cs typeface="Arial"/>
              </a:rPr>
              <a:t>(exp.-theory)/theory*10</a:t>
            </a:r>
            <a:r>
              <a:rPr lang="de-DE" sz="1600" kern="0" baseline="3000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lang="en-US" sz="1600" kern="0" baseline="30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797ACEF2-6A26-AB0A-D902-16A75A3F7EE5}"/>
              </a:ext>
            </a:extLst>
          </p:cNvPr>
          <p:cNvSpPr txBox="1"/>
          <p:nvPr/>
        </p:nvSpPr>
        <p:spPr bwMode="auto">
          <a:xfrm flipH="1">
            <a:off x="9404147" y="5677294"/>
            <a:ext cx="2097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DE" sz="1600" kern="0">
                <a:solidFill>
                  <a:prstClr val="black"/>
                </a:solidFill>
                <a:latin typeface="Arial"/>
                <a:cs typeface="Arial"/>
              </a:rPr>
              <a:t>Atomic number Z</a:t>
            </a:r>
            <a:endParaRPr lang="en-US" sz="160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23878DD3-C76E-C5C8-DF38-EBC6AC575D17}"/>
              </a:ext>
            </a:extLst>
          </p:cNvPr>
          <p:cNvSpPr txBox="1"/>
          <p:nvPr/>
        </p:nvSpPr>
        <p:spPr bwMode="auto">
          <a:xfrm>
            <a:off x="8508741" y="3505946"/>
            <a:ext cx="4067979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609585">
              <a:defRPr/>
            </a:pPr>
            <a:r>
              <a:rPr lang="de-DE" sz="1400" kern="0">
                <a:solidFill>
                  <a:prstClr val="black"/>
                </a:solidFill>
                <a:latin typeface="Arial"/>
                <a:cs typeface="Arial"/>
              </a:rPr>
              <a:t>Discrepancy scales with Z</a:t>
            </a:r>
            <a:r>
              <a:rPr lang="de-DE" sz="1400" kern="0" baseline="30000">
                <a:solidFill>
                  <a:prstClr val="black"/>
                </a:solidFill>
                <a:latin typeface="Arial"/>
                <a:cs typeface="Arial"/>
              </a:rPr>
              <a:t>4 </a:t>
            </a:r>
            <a:endParaRPr sz="2400" kern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en-US" sz="1400" kern="0">
                <a:solidFill>
                  <a:prstClr val="black"/>
                </a:solidFill>
                <a:latin typeface="Arial"/>
                <a:cs typeface="Arial"/>
              </a:rPr>
              <a:t>PRL 109, 153001 (2012) </a:t>
            </a:r>
            <a:endParaRPr sz="2400" kern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en-US" sz="1400" kern="0">
                <a:solidFill>
                  <a:prstClr val="black"/>
                </a:solidFill>
                <a:latin typeface="Arial"/>
                <a:cs typeface="Arial"/>
              </a:rPr>
              <a:t>but highly disputed</a:t>
            </a:r>
            <a:endParaRPr sz="2400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C4135DCB-4549-30D1-B11F-DEB55949333D}"/>
              </a:ext>
            </a:extLst>
          </p:cNvPr>
          <p:cNvSpPr txBox="1"/>
          <p:nvPr/>
        </p:nvSpPr>
        <p:spPr bwMode="auto">
          <a:xfrm>
            <a:off x="9259413" y="5180894"/>
            <a:ext cx="238719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609585">
              <a:defRPr/>
            </a:pPr>
            <a:r>
              <a:rPr lang="en-US" sz="1400" kern="0" dirty="0">
                <a:solidFill>
                  <a:prstClr val="black"/>
                </a:solidFill>
                <a:latin typeface="Arial"/>
                <a:cs typeface="Arial"/>
              </a:rPr>
              <a:t>No data for Z &gt; 59 available</a:t>
            </a:r>
            <a:endParaRPr sz="2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7E74C3B3-B3B1-031A-461D-DD63422E9815}"/>
              </a:ext>
            </a:extLst>
          </p:cNvPr>
          <p:cNvSpPr txBox="1"/>
          <p:nvPr/>
        </p:nvSpPr>
        <p:spPr bwMode="auto">
          <a:xfrm>
            <a:off x="11137550" y="3472548"/>
            <a:ext cx="86433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609585">
              <a:defRPr/>
            </a:pPr>
            <a:r>
              <a:rPr lang="de-DE" kern="0">
                <a:solidFill>
                  <a:prstClr val="black"/>
                </a:solidFill>
                <a:latin typeface="Arial"/>
                <a:cs typeface="Arial"/>
              </a:rPr>
              <a:t>y - line</a:t>
            </a:r>
            <a:endParaRPr lang="en-US" ker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7" name="Pfeil: nach oben 96">
            <a:extLst>
              <a:ext uri="{FF2B5EF4-FFF2-40B4-BE49-F238E27FC236}">
                <a16:creationId xmlns:a16="http://schemas.microsoft.com/office/drawing/2014/main" id="{2C576430-D73C-FA12-4F71-5E4703A886A7}"/>
              </a:ext>
            </a:extLst>
          </p:cNvPr>
          <p:cNvSpPr/>
          <p:nvPr/>
        </p:nvSpPr>
        <p:spPr bwMode="auto">
          <a:xfrm>
            <a:off x="11646605" y="5715579"/>
            <a:ext cx="261249" cy="41689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>
              <a:defRPr/>
            </a:pPr>
            <a:endParaRPr lang="en-US" kern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4561025B-9B20-F7B5-C35C-6B7BFBD1BFAA}"/>
              </a:ext>
            </a:extLst>
          </p:cNvPr>
          <p:cNvSpPr txBox="1"/>
          <p:nvPr/>
        </p:nvSpPr>
        <p:spPr bwMode="auto">
          <a:xfrm rot="18682464">
            <a:off x="9232750" y="4231223"/>
            <a:ext cx="2271776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defTabSz="609585"/>
            <a:r>
              <a:rPr lang="de-DE" sz="2400" kern="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PRELIMINARY</a:t>
            </a:r>
            <a:endParaRPr lang="en-US" sz="2400" kern="0" dirty="0">
              <a:solidFill>
                <a:prstClr val="white">
                  <a:lumMod val="8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7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EB6CC9E-E036-AFC4-5208-41D956E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bg1"/>
                </a:solidFill>
              </a:rPr>
              <a:t>Summary and Outlook 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3A72A-4E2C-199E-DA9E-36A1D3B1C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30DA7E73-20D7-4B7A-89F3-45787571F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B12E4A00-EEB3-031B-2B6D-FE528368D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 b="9448"/>
          <a:stretch/>
        </p:blipFill>
        <p:spPr>
          <a:xfrm>
            <a:off x="263352" y="5616945"/>
            <a:ext cx="1123298" cy="764383"/>
          </a:xfrm>
          <a:prstGeom prst="rect">
            <a:avLst/>
          </a:prstGeom>
        </p:spPr>
      </p:pic>
      <p:pic>
        <p:nvPicPr>
          <p:cNvPr id="7" name="Grafik 10">
            <a:extLst>
              <a:ext uri="{FF2B5EF4-FFF2-40B4-BE49-F238E27FC236}">
                <a16:creationId xmlns:a16="http://schemas.microsoft.com/office/drawing/2014/main" id="{18AC5228-EEDF-F407-A7F6-D41805844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06" y="5813669"/>
            <a:ext cx="2434586" cy="472875"/>
          </a:xfrm>
          <a:prstGeom prst="rect">
            <a:avLst/>
          </a:prstGeom>
        </p:spPr>
      </p:pic>
      <p:pic>
        <p:nvPicPr>
          <p:cNvPr id="8" name="Grafik 12">
            <a:extLst>
              <a:ext uri="{FF2B5EF4-FFF2-40B4-BE49-F238E27FC236}">
                <a16:creationId xmlns:a16="http://schemas.microsoft.com/office/drawing/2014/main" id="{B2CC8CA1-32BA-EA60-6111-5659F0974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691" y="5733998"/>
            <a:ext cx="2018397" cy="640671"/>
          </a:xfrm>
          <a:prstGeom prst="rect">
            <a:avLst/>
          </a:prstGeom>
        </p:spPr>
      </p:pic>
      <p:sp>
        <p:nvSpPr>
          <p:cNvPr id="9" name="Textfeld 13">
            <a:extLst>
              <a:ext uri="{FF2B5EF4-FFF2-40B4-BE49-F238E27FC236}">
                <a16:creationId xmlns:a16="http://schemas.microsoft.com/office/drawing/2014/main" id="{A3C15586-0E9A-2709-60CE-FA698A06041D}"/>
              </a:ext>
            </a:extLst>
          </p:cNvPr>
          <p:cNvSpPr txBox="1"/>
          <p:nvPr/>
        </p:nvSpPr>
        <p:spPr>
          <a:xfrm>
            <a:off x="965430" y="1052736"/>
            <a:ext cx="102611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000" b="1" dirty="0"/>
              <a:t>Summary: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000" dirty="0"/>
              <a:t>Two maXs-100 MMCs have been used to obtain high resolution spectra at CRYRING@ESR in the energy range 10 </a:t>
            </a:r>
            <a:r>
              <a:rPr lang="en-GB" sz="2000"/>
              <a:t>– 120 </a:t>
            </a:r>
            <a:r>
              <a:rPr lang="en-GB" sz="2000" dirty="0"/>
              <a:t>keV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000" dirty="0"/>
              <a:t>Correction of temperature dependant gain has been adapted to include 4 readings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000" dirty="0"/>
              <a:t>Timing capabilities of MMC detectors have been used in a coincidence measurement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000" dirty="0"/>
              <a:t>MMCs have proven to reliably work in the harsh EM-environment even close to kicker magnet</a:t>
            </a:r>
          </a:p>
          <a:p>
            <a:pPr>
              <a:spcAft>
                <a:spcPts val="1200"/>
              </a:spcAft>
            </a:pPr>
            <a:r>
              <a:rPr lang="en-GB" sz="2000" b="1" dirty="0"/>
              <a:t>Outlook: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Further development of data analysis routines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Application of lower energy </a:t>
            </a:r>
            <a:r>
              <a:rPr lang="en-GB" sz="2000" dirty="0" err="1"/>
              <a:t>maXs</a:t>
            </a:r>
            <a:r>
              <a:rPr lang="en-GB" sz="2000" dirty="0"/>
              <a:t>-detectors as well as higher pixel count MMCs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Further optimisation of MMC specific cryostats</a:t>
            </a:r>
          </a:p>
        </p:txBody>
      </p:sp>
      <p:pic>
        <p:nvPicPr>
          <p:cNvPr id="11" name="Grafik 14">
            <a:extLst>
              <a:ext uri="{FF2B5EF4-FFF2-40B4-BE49-F238E27FC236}">
                <a16:creationId xmlns:a16="http://schemas.microsoft.com/office/drawing/2014/main" id="{6EBD9D80-40AC-A732-913A-01342D5B0B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2" r="38397" b="17012"/>
          <a:stretch/>
        </p:blipFill>
        <p:spPr>
          <a:xfrm>
            <a:off x="8832304" y="5784293"/>
            <a:ext cx="1368152" cy="394707"/>
          </a:xfrm>
          <a:prstGeom prst="rect">
            <a:avLst/>
          </a:prstGeom>
        </p:spPr>
      </p:pic>
      <p:pic>
        <p:nvPicPr>
          <p:cNvPr id="12" name="Grafik 15">
            <a:extLst>
              <a:ext uri="{FF2B5EF4-FFF2-40B4-BE49-F238E27FC236}">
                <a16:creationId xmlns:a16="http://schemas.microsoft.com/office/drawing/2014/main" id="{87193EA7-E2ED-1CCB-53A8-B9A96F25F1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5733256"/>
            <a:ext cx="903391" cy="4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91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88E13A6-DB8A-4187-88E8-2D4F6C7FA4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 b="9448"/>
          <a:stretch/>
        </p:blipFill>
        <p:spPr>
          <a:xfrm>
            <a:off x="81025" y="5228416"/>
            <a:ext cx="2065932" cy="14058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668BB0F-0021-40C8-865A-29148E40E6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41" y="5575304"/>
            <a:ext cx="3665992" cy="712053"/>
          </a:xfrm>
          <a:prstGeom prst="rect">
            <a:avLst/>
          </a:prstGeom>
        </p:spPr>
      </p:pic>
      <p:sp>
        <p:nvSpPr>
          <p:cNvPr id="20" name="Text Box 7">
            <a:extLst>
              <a:ext uri="{FF2B5EF4-FFF2-40B4-BE49-F238E27FC236}">
                <a16:creationId xmlns:a16="http://schemas.microsoft.com/office/drawing/2014/main" id="{6233F51F-B416-4307-94F0-93BE45C29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4835" y="3778047"/>
            <a:ext cx="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642938" eaLnBrk="0" hangingPunct="0">
              <a:tabLst>
                <a:tab pos="7493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642938" eaLnBrk="0" hangingPunct="0">
              <a:tabLst>
                <a:tab pos="7493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642938" eaLnBrk="0" hangingPunct="0">
              <a:tabLst>
                <a:tab pos="7493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642938" eaLnBrk="0" hangingPunct="0">
              <a:tabLst>
                <a:tab pos="7493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642938" eaLnBrk="0" hangingPunct="0">
              <a:tabLst>
                <a:tab pos="7493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sz="1700">
              <a:solidFill>
                <a:srgbClr val="000000"/>
              </a:solidFill>
              <a:latin typeface="Gill Sans" pitchFamily="34" charset="0"/>
            </a:endParaRPr>
          </a:p>
        </p:txBody>
      </p:sp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1C10FB-27F4-434C-B521-02680AD7F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" y="4613376"/>
            <a:ext cx="2257425" cy="647700"/>
          </a:xfrm>
          <a:prstGeom prst="rect">
            <a:avLst/>
          </a:prstGeom>
        </p:spPr>
      </p:pic>
      <p:pic>
        <p:nvPicPr>
          <p:cNvPr id="46" name="Grafik 4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29609E5-20AE-4460-B82B-3FAB1C4FE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00" y="4613076"/>
            <a:ext cx="1553294" cy="648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999722D-DA3B-4B0A-965E-918B404E46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8444" y="4613076"/>
            <a:ext cx="1948438" cy="648000"/>
          </a:xfrm>
          <a:prstGeom prst="rect">
            <a:avLst/>
          </a:prstGeom>
        </p:spPr>
      </p:pic>
      <p:pic>
        <p:nvPicPr>
          <p:cNvPr id="25601" name="Grafik 25600">
            <a:extLst>
              <a:ext uri="{FF2B5EF4-FFF2-40B4-BE49-F238E27FC236}">
                <a16:creationId xmlns:a16="http://schemas.microsoft.com/office/drawing/2014/main" id="{0850B8CB-307B-4B06-ADAD-E19E0551F6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82" y="4379933"/>
            <a:ext cx="1370708" cy="1281315"/>
          </a:xfrm>
          <a:prstGeom prst="rect">
            <a:avLst/>
          </a:prstGeom>
        </p:spPr>
      </p:pic>
      <p:sp>
        <p:nvSpPr>
          <p:cNvPr id="6" name="Textfeld 2">
            <a:extLst>
              <a:ext uri="{FF2B5EF4-FFF2-40B4-BE49-F238E27FC236}">
                <a16:creationId xmlns:a16="http://schemas.microsoft.com/office/drawing/2014/main" id="{64F2C7B2-DA70-4FBC-9AFA-3751C9A22DC8}"/>
              </a:ext>
            </a:extLst>
          </p:cNvPr>
          <p:cNvSpPr txBox="1"/>
          <p:nvPr/>
        </p:nvSpPr>
        <p:spPr>
          <a:xfrm>
            <a:off x="2451853" y="3717032"/>
            <a:ext cx="5871837" cy="733842"/>
          </a:xfrm>
          <a:prstGeom prst="roundRect">
            <a:avLst>
              <a:gd name="adj" fmla="val 21018"/>
            </a:avLst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GB" dirty="0"/>
              <a:t>42 shifts (=14 days) of beam time at CRYRING@ESR had been granted for E138 (Lamb shift study on H-like Uranium)</a:t>
            </a:r>
          </a:p>
        </p:txBody>
      </p:sp>
      <p:pic>
        <p:nvPicPr>
          <p:cNvPr id="51" name="Picture 55">
            <a:extLst>
              <a:ext uri="{FF2B5EF4-FFF2-40B4-BE49-F238E27FC236}">
                <a16:creationId xmlns:a16="http://schemas.microsoft.com/office/drawing/2014/main" id="{8638D7D8-B8F8-4356-8690-6C522E7602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539" y="4379933"/>
            <a:ext cx="1433512" cy="128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75EC963-0880-12F4-D01F-04AFE07C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sz="3200" dirty="0">
                <a:solidFill>
                  <a:schemeClr val="bg1"/>
                </a:solidFill>
              </a:rPr>
              <a:t>A Shoutout to the Involved Colleagues and Funding Agencies</a:t>
            </a:r>
            <a:endParaRPr lang="en-GB" sz="32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F994B1-8577-4270-9573-79394205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AFC2CC-CA8C-4565-9F76-0D994617F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12BB1-AFCB-445C-9AE0-ED841F39F056}"/>
              </a:ext>
            </a:extLst>
          </p:cNvPr>
          <p:cNvSpPr/>
          <p:nvPr/>
        </p:nvSpPr>
        <p:spPr bwMode="auto">
          <a:xfrm>
            <a:off x="10521387" y="5521124"/>
            <a:ext cx="1593161" cy="734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2234110-2090-4023-9996-207F5F5819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8318" y="5408183"/>
            <a:ext cx="3181058" cy="100971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312CBD97-5BE2-407B-8E59-A712C5BB24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32" y="4613076"/>
            <a:ext cx="862299" cy="648000"/>
          </a:xfrm>
          <a:prstGeom prst="rect">
            <a:avLst/>
          </a:prstGeom>
        </p:spPr>
      </p:pic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1C5504F0-7F58-CCDA-2F4C-D692D542BEF3}"/>
              </a:ext>
            </a:extLst>
          </p:cNvPr>
          <p:cNvGrpSpPr/>
          <p:nvPr/>
        </p:nvGrpSpPr>
        <p:grpSpPr>
          <a:xfrm>
            <a:off x="8929576" y="851386"/>
            <a:ext cx="1214307" cy="1677953"/>
            <a:chOff x="8655883" y="302603"/>
            <a:chExt cx="1214307" cy="1677953"/>
          </a:xfrm>
        </p:grpSpPr>
        <p:pic>
          <p:nvPicPr>
            <p:cNvPr id="38916" name="Picture 4">
              <a:extLst>
                <a:ext uri="{FF2B5EF4-FFF2-40B4-BE49-F238E27FC236}">
                  <a16:creationId xmlns:a16="http://schemas.microsoft.com/office/drawing/2014/main" id="{44B60C26-5B85-4BAB-A1B8-60A01B038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2560" y="302603"/>
              <a:ext cx="1020952" cy="1196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703870E-B066-9AF9-6DA8-0BE4EA805D7B}"/>
                </a:ext>
              </a:extLst>
            </p:cNvPr>
            <p:cNvSpPr txBox="1"/>
            <p:nvPr/>
          </p:nvSpPr>
          <p:spPr>
            <a:xfrm>
              <a:off x="8655883" y="1611224"/>
              <a:ext cx="1214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A. </a:t>
              </a:r>
              <a:r>
                <a:rPr lang="en-GB" dirty="0" err="1"/>
                <a:t>Warczak</a:t>
              </a:r>
              <a:endParaRPr lang="en-GB" dirty="0"/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E1F2EF76-E915-059A-579F-FFC3B86832EA}"/>
              </a:ext>
            </a:extLst>
          </p:cNvPr>
          <p:cNvGrpSpPr/>
          <p:nvPr/>
        </p:nvGrpSpPr>
        <p:grpSpPr>
          <a:xfrm>
            <a:off x="2039866" y="1129186"/>
            <a:ext cx="1632242" cy="2514164"/>
            <a:chOff x="2272366" y="1129186"/>
            <a:chExt cx="1632242" cy="2514164"/>
          </a:xfrm>
        </p:grpSpPr>
        <p:pic>
          <p:nvPicPr>
            <p:cNvPr id="24" name="Grafik 23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FBC6A619-A4C6-4B3F-99C7-63820388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366" y="1129186"/>
              <a:ext cx="1573714" cy="648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4CDDC70-6BA6-0994-EB53-DFB2BABD2320}"/>
                </a:ext>
              </a:extLst>
            </p:cNvPr>
            <p:cNvSpPr txBox="1"/>
            <p:nvPr/>
          </p:nvSpPr>
          <p:spPr>
            <a:xfrm>
              <a:off x="2272366" y="1889024"/>
              <a:ext cx="163224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S. </a:t>
              </a:r>
              <a:r>
                <a:rPr lang="en-GB" dirty="0" err="1"/>
                <a:t>Allgeier</a:t>
              </a:r>
              <a:endParaRPr lang="en-GB" dirty="0"/>
            </a:p>
            <a:p>
              <a:r>
                <a:rPr lang="en-GB" dirty="0"/>
                <a:t>A. Fleischmann</a:t>
              </a:r>
            </a:p>
            <a:p>
              <a:r>
                <a:rPr lang="en-GB" dirty="0"/>
                <a:t>M. Friedrich</a:t>
              </a:r>
            </a:p>
            <a:p>
              <a:r>
                <a:rPr lang="en-GB" dirty="0"/>
                <a:t>D. </a:t>
              </a:r>
              <a:r>
                <a:rPr lang="en-GB" dirty="0" err="1"/>
                <a:t>Hengstler</a:t>
              </a:r>
              <a:endParaRPr lang="en-GB" dirty="0"/>
            </a:p>
            <a:p>
              <a:r>
                <a:rPr lang="en-GB" dirty="0"/>
                <a:t>P. Kuntz</a:t>
              </a:r>
            </a:p>
            <a:p>
              <a:r>
                <a:rPr lang="en-GB" dirty="0"/>
                <a:t>C. </a:t>
              </a:r>
              <a:r>
                <a:rPr lang="en-GB" dirty="0" err="1"/>
                <a:t>Enss</a:t>
              </a:r>
              <a:endParaRPr lang="en-GB" dirty="0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1DD5E92C-8F80-ABE9-A1DC-80B785947F92}"/>
              </a:ext>
            </a:extLst>
          </p:cNvPr>
          <p:cNvGrpSpPr/>
          <p:nvPr/>
        </p:nvGrpSpPr>
        <p:grpSpPr>
          <a:xfrm>
            <a:off x="81025" y="1129186"/>
            <a:ext cx="1793333" cy="3345650"/>
            <a:chOff x="245672" y="1129186"/>
            <a:chExt cx="1793333" cy="3345650"/>
          </a:xfrm>
        </p:grpSpPr>
        <p:pic>
          <p:nvPicPr>
            <p:cNvPr id="65" name="Picture 6">
              <a:extLst>
                <a:ext uri="{FF2B5EF4-FFF2-40B4-BE49-F238E27FC236}">
                  <a16:creationId xmlns:a16="http://schemas.microsoft.com/office/drawing/2014/main" id="{EBDE75DA-998D-4DF3-A676-33CF7B19C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72" y="1129186"/>
              <a:ext cx="1793333" cy="648000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1CF9DB5-AFC1-1E8A-DF56-5827E58BEF18}"/>
                </a:ext>
              </a:extLst>
            </p:cNvPr>
            <p:cNvSpPr txBox="1"/>
            <p:nvPr/>
          </p:nvSpPr>
          <p:spPr>
            <a:xfrm>
              <a:off x="245672" y="1889513"/>
              <a:ext cx="1587486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S. </a:t>
              </a:r>
              <a:r>
                <a:rPr lang="en-GB" dirty="0" err="1"/>
                <a:t>Bernitt</a:t>
              </a:r>
              <a:endParaRPr lang="en-GB" dirty="0"/>
            </a:p>
            <a:p>
              <a:r>
                <a:rPr lang="en-GB" dirty="0"/>
                <a:t>O. </a:t>
              </a:r>
              <a:r>
                <a:rPr lang="en-GB" dirty="0" err="1"/>
                <a:t>Forstner</a:t>
              </a:r>
              <a:endParaRPr lang="en-GB" dirty="0"/>
            </a:p>
            <a:p>
              <a:r>
                <a:rPr lang="en-GB" dirty="0"/>
                <a:t>Ch. Hahn</a:t>
              </a:r>
            </a:p>
            <a:p>
              <a:r>
                <a:rPr lang="en-GB" dirty="0"/>
                <a:t>M. O. </a:t>
              </a:r>
              <a:r>
                <a:rPr lang="en-GB" dirty="0" err="1"/>
                <a:t>Herdrich</a:t>
              </a:r>
              <a:endParaRPr lang="en-GB" dirty="0"/>
            </a:p>
            <a:p>
              <a:r>
                <a:rPr lang="en-GB" dirty="0"/>
                <a:t>E. B. </a:t>
              </a:r>
              <a:r>
                <a:rPr lang="en-GB" dirty="0" err="1"/>
                <a:t>Menz</a:t>
              </a:r>
              <a:endParaRPr lang="en-GB" dirty="0"/>
            </a:p>
            <a:p>
              <a:r>
                <a:rPr lang="en-GB" dirty="0"/>
                <a:t>T. Over</a:t>
              </a:r>
            </a:p>
            <a:p>
              <a:r>
                <a:rPr lang="en-GB" dirty="0"/>
                <a:t>G. Weber</a:t>
              </a:r>
            </a:p>
            <a:p>
              <a:r>
                <a:rPr lang="en-GB" dirty="0"/>
                <a:t>B. Zhu</a:t>
              </a:r>
            </a:p>
            <a:p>
              <a:r>
                <a:rPr lang="en-GB" dirty="0"/>
                <a:t>Th. </a:t>
              </a:r>
              <a:r>
                <a:rPr lang="en-GB" dirty="0" err="1"/>
                <a:t>Stöhlker</a:t>
              </a:r>
              <a:endParaRPr lang="en-GB" dirty="0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5DDC608-5367-50F6-F2F3-239F70E49EF9}"/>
              </a:ext>
            </a:extLst>
          </p:cNvPr>
          <p:cNvGrpSpPr/>
          <p:nvPr/>
        </p:nvGrpSpPr>
        <p:grpSpPr>
          <a:xfrm>
            <a:off x="10309392" y="1123170"/>
            <a:ext cx="1801583" cy="1406169"/>
            <a:chOff x="9978844" y="1129186"/>
            <a:chExt cx="1801583" cy="1406169"/>
          </a:xfrm>
        </p:grpSpPr>
        <p:pic>
          <p:nvPicPr>
            <p:cNvPr id="58" name="Grafik 57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B574957F-3AF3-41A8-90CF-3B282D9F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844" y="1129186"/>
              <a:ext cx="1702371" cy="648000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9C91528-4871-2630-D3D7-51C143ED27F5}"/>
                </a:ext>
              </a:extLst>
            </p:cNvPr>
            <p:cNvSpPr txBox="1"/>
            <p:nvPr/>
          </p:nvSpPr>
          <p:spPr>
            <a:xfrm>
              <a:off x="9978844" y="1889024"/>
              <a:ext cx="18015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A. </a:t>
              </a:r>
              <a:r>
                <a:rPr lang="en-GB" dirty="0" err="1"/>
                <a:t>Borovik</a:t>
              </a:r>
              <a:endParaRPr lang="en-GB" dirty="0"/>
            </a:p>
            <a:p>
              <a:r>
                <a:rPr lang="en-GB" dirty="0"/>
                <a:t>P.-M. Hillenbrand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6CF0302-E07D-5711-8D7A-C9D648A91C4A}"/>
              </a:ext>
            </a:extLst>
          </p:cNvPr>
          <p:cNvGrpSpPr/>
          <p:nvPr/>
        </p:nvGrpSpPr>
        <p:grpSpPr>
          <a:xfrm>
            <a:off x="8914904" y="2564904"/>
            <a:ext cx="2892851" cy="1129170"/>
            <a:chOff x="8222673" y="1129186"/>
            <a:chExt cx="2892851" cy="1129170"/>
          </a:xfrm>
        </p:grpSpPr>
        <p:pic>
          <p:nvPicPr>
            <p:cNvPr id="41" name="Grafik 40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C6A48329-A6C0-436C-B96D-48249016D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7345" y="1129186"/>
              <a:ext cx="2878179" cy="648000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D45AC3B-78CF-21A9-874F-E6AC3683588F}"/>
                </a:ext>
              </a:extLst>
            </p:cNvPr>
            <p:cNvSpPr txBox="1"/>
            <p:nvPr/>
          </p:nvSpPr>
          <p:spPr>
            <a:xfrm>
              <a:off x="8222673" y="1889024"/>
              <a:ext cx="921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L. Duval</a:t>
              </a: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730CB680-6305-04CF-9FD8-DFA6E3A7052E}"/>
              </a:ext>
            </a:extLst>
          </p:cNvPr>
          <p:cNvGrpSpPr/>
          <p:nvPr/>
        </p:nvGrpSpPr>
        <p:grpSpPr>
          <a:xfrm>
            <a:off x="6991599" y="1129186"/>
            <a:ext cx="1772469" cy="1960167"/>
            <a:chOff x="6991599" y="851386"/>
            <a:chExt cx="1772469" cy="1960167"/>
          </a:xfrm>
        </p:grpSpPr>
        <p:pic>
          <p:nvPicPr>
            <p:cNvPr id="38914" name="Picture 2">
              <a:extLst>
                <a:ext uri="{FF2B5EF4-FFF2-40B4-BE49-F238E27FC236}">
                  <a16:creationId xmlns:a16="http://schemas.microsoft.com/office/drawing/2014/main" id="{F9929E32-BA2F-43CE-A616-527968DE8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599" y="851386"/>
              <a:ext cx="1772469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A811DF0-9E30-E16E-92E4-5BED98629341}"/>
                </a:ext>
              </a:extLst>
            </p:cNvPr>
            <p:cNvSpPr txBox="1"/>
            <p:nvPr/>
          </p:nvSpPr>
          <p:spPr>
            <a:xfrm>
              <a:off x="6991599" y="1611224"/>
              <a:ext cx="133209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M. </a:t>
              </a:r>
              <a:r>
                <a:rPr lang="en-GB" dirty="0" err="1"/>
                <a:t>Kiﬀer</a:t>
              </a:r>
              <a:endParaRPr lang="en-GB" dirty="0"/>
            </a:p>
            <a:p>
              <a:r>
                <a:rPr lang="en-GB" dirty="0"/>
                <a:t>F. M. </a:t>
              </a:r>
              <a:r>
                <a:rPr lang="en-GB" dirty="0" err="1"/>
                <a:t>Kröger</a:t>
              </a:r>
              <a:endParaRPr lang="en-GB" dirty="0"/>
            </a:p>
            <a:p>
              <a:r>
                <a:rPr lang="en-GB" dirty="0"/>
                <a:t>M. </a:t>
              </a:r>
              <a:r>
                <a:rPr lang="en-GB" dirty="0" err="1"/>
                <a:t>Kubullek</a:t>
              </a:r>
              <a:endParaRPr lang="en-GB" dirty="0"/>
            </a:p>
            <a:p>
              <a:r>
                <a:rPr lang="en-GB" dirty="0"/>
                <a:t>S. </a:t>
              </a:r>
              <a:r>
                <a:rPr lang="en-GB" dirty="0" err="1"/>
                <a:t>Ringleb</a:t>
              </a:r>
              <a:endParaRPr lang="en-GB" dirty="0"/>
            </a:p>
          </p:txBody>
        </p:sp>
      </p:grpSp>
      <p:pic>
        <p:nvPicPr>
          <p:cNvPr id="7" name="Picture 11">
            <a:extLst>
              <a:ext uri="{FF2B5EF4-FFF2-40B4-BE49-F238E27FC236}">
                <a16:creationId xmlns:a16="http://schemas.microsoft.com/office/drawing/2014/main" id="{A69C4412-AC68-4D07-A2F0-64CEA014E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151" y="5471120"/>
            <a:ext cx="2462849" cy="79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AE8A44F4-6F40-2C8E-7739-B20B1F7C6FB2}"/>
              </a:ext>
            </a:extLst>
          </p:cNvPr>
          <p:cNvGrpSpPr/>
          <p:nvPr/>
        </p:nvGrpSpPr>
        <p:grpSpPr>
          <a:xfrm>
            <a:off x="3837616" y="1129186"/>
            <a:ext cx="3650002" cy="2514164"/>
            <a:chOff x="4385006" y="851386"/>
            <a:chExt cx="3650002" cy="2514164"/>
          </a:xfrm>
        </p:grpSpPr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6981370A-377F-4C64-919F-34C7368D6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242" y="851386"/>
              <a:ext cx="1620002" cy="540000"/>
            </a:xfrm>
            <a:prstGeom prst="rect">
              <a:avLst/>
            </a:prstGeom>
          </p:spPr>
        </p:pic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B28CF065-2334-5318-1399-678032C77361}"/>
                </a:ext>
              </a:extLst>
            </p:cNvPr>
            <p:cNvGrpSpPr/>
            <p:nvPr/>
          </p:nvGrpSpPr>
          <p:grpSpPr>
            <a:xfrm>
              <a:off x="4385006" y="1611224"/>
              <a:ext cx="3650002" cy="1754326"/>
              <a:chOff x="4385006" y="1611224"/>
              <a:chExt cx="3650002" cy="1754326"/>
            </a:xfrm>
          </p:grpSpPr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269250DE-2E06-BA7B-9756-5A371EBE2445}"/>
                  </a:ext>
                </a:extLst>
              </p:cNvPr>
              <p:cNvSpPr txBox="1"/>
              <p:nvPr/>
            </p:nvSpPr>
            <p:spPr>
              <a:xfrm>
                <a:off x="4385006" y="1611224"/>
                <a:ext cx="1600695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Z. </a:t>
                </a:r>
                <a:r>
                  <a:rPr lang="en-GB" dirty="0" err="1"/>
                  <a:t>Andelkovic</a:t>
                </a:r>
                <a:endParaRPr lang="en-GB" dirty="0"/>
              </a:p>
              <a:p>
                <a:r>
                  <a:rPr lang="en-GB" dirty="0"/>
                  <a:t>J. </a:t>
                </a:r>
                <a:r>
                  <a:rPr lang="en-GB" dirty="0" err="1"/>
                  <a:t>Glorius</a:t>
                </a:r>
                <a:endParaRPr lang="en-GB" dirty="0"/>
              </a:p>
              <a:p>
                <a:r>
                  <a:rPr lang="en-GB" dirty="0"/>
                  <a:t>A. </a:t>
                </a:r>
                <a:r>
                  <a:rPr lang="en-GB" dirty="0" err="1"/>
                  <a:t>Gumberidze</a:t>
                </a:r>
                <a:endParaRPr lang="en-GB" dirty="0"/>
              </a:p>
              <a:p>
                <a:r>
                  <a:rPr lang="en-GB" dirty="0"/>
                  <a:t>F. </a:t>
                </a:r>
                <a:r>
                  <a:rPr lang="en-GB" dirty="0" err="1"/>
                  <a:t>Herfurth</a:t>
                </a:r>
                <a:endParaRPr lang="en-GB" dirty="0"/>
              </a:p>
              <a:p>
                <a:r>
                  <a:rPr lang="en-GB" dirty="0"/>
                  <a:t>A. Kalinin</a:t>
                </a:r>
                <a:br>
                  <a:rPr lang="en-GB" dirty="0"/>
                </a:br>
                <a:r>
                  <a:rPr lang="en-GB" dirty="0"/>
                  <a:t>M. </a:t>
                </a:r>
                <a:r>
                  <a:rPr lang="en-GB" dirty="0" err="1"/>
                  <a:t>Lestinsky</a:t>
                </a:r>
                <a:endParaRPr lang="en-GB" dirty="0"/>
              </a:p>
            </p:txBody>
          </p: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7583AF3E-ABF3-4555-6E4F-4E2FCB2E4868}"/>
                  </a:ext>
                </a:extLst>
              </p:cNvPr>
              <p:cNvSpPr txBox="1"/>
              <p:nvPr/>
            </p:nvSpPr>
            <p:spPr>
              <a:xfrm>
                <a:off x="5978291" y="1611224"/>
                <a:ext cx="205671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B. </a:t>
                </a:r>
                <a:r>
                  <a:rPr lang="en-GB" dirty="0" err="1"/>
                  <a:t>Löher</a:t>
                </a:r>
                <a:endParaRPr lang="en-GB" dirty="0"/>
              </a:p>
              <a:p>
                <a:r>
                  <a:rPr lang="en-GB" dirty="0"/>
                  <a:t>N. Petridis</a:t>
                </a:r>
              </a:p>
              <a:p>
                <a:r>
                  <a:rPr lang="en-GB" dirty="0"/>
                  <a:t>R. S. Sidhu</a:t>
                </a:r>
              </a:p>
              <a:p>
                <a:r>
                  <a:rPr lang="en-GB" dirty="0"/>
                  <a:t>U. </a:t>
                </a:r>
                <a:r>
                  <a:rPr lang="en-GB" dirty="0" err="1"/>
                  <a:t>Spillmann</a:t>
                </a:r>
                <a:endParaRPr lang="en-GB" dirty="0"/>
              </a:p>
              <a:p>
                <a:r>
                  <a:rPr lang="en-GB" dirty="0"/>
                  <a:t>S. </a:t>
                </a:r>
                <a:r>
                  <a:rPr lang="en-GB" dirty="0" err="1"/>
                  <a:t>Trotsenko</a:t>
                </a:r>
                <a:endParaRPr lang="en-GB" dirty="0"/>
              </a:p>
              <a:p>
                <a:r>
                  <a:rPr lang="en-GB"/>
                  <a:t>Everybody involved</a:t>
                </a: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4135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18D6E-FB41-4815-993B-A76F3C35D3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Appendix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10045D-D010-3A5C-DA5A-86E88ECF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DFADC0-D862-0A98-C3E7-05EF9EE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MT9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50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1618577" y="3044650"/>
          <a:ext cx="3094892" cy="404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56320" imgH="3866040" progId="Origin50.Graph">
                  <p:embed/>
                </p:oleObj>
              </mc:Choice>
              <mc:Fallback>
                <p:oleObj name="Graph" r:id="rId2" imgW="2956320" imgH="3866040" progId="Origin50.Graph">
                  <p:embed/>
                  <p:pic>
                    <p:nvPicPr>
                      <p:cNvPr id="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577" y="3044650"/>
                        <a:ext cx="3094892" cy="4046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feld 24"/>
          <p:cNvSpPr txBox="1"/>
          <p:nvPr/>
        </p:nvSpPr>
        <p:spPr>
          <a:xfrm>
            <a:off x="839416" y="1058171"/>
            <a:ext cx="4653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Uncertainties due to relativistic Doppler shift are greatly reduced at a low beam energy and with two detectors at 0° and 180°.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6EDF17-A898-4672-A741-B1C1385F3961}"/>
              </a:ext>
            </a:extLst>
          </p:cNvPr>
          <p:cNvGrpSpPr/>
          <p:nvPr/>
        </p:nvGrpSpPr>
        <p:grpSpPr>
          <a:xfrm>
            <a:off x="6526656" y="1385172"/>
            <a:ext cx="5400600" cy="4408266"/>
            <a:chOff x="3579267" y="1916656"/>
            <a:chExt cx="3997663" cy="3330174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786E610B-CBD7-4CEC-988E-01B467D22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55"/>
            <a:stretch/>
          </p:blipFill>
          <p:spPr>
            <a:xfrm>
              <a:off x="3579267" y="1916656"/>
              <a:ext cx="3997663" cy="3330174"/>
            </a:xfrm>
            <a:prstGeom prst="rect">
              <a:avLst/>
            </a:prstGeom>
          </p:spPr>
        </p:pic>
        <p:pic>
          <p:nvPicPr>
            <p:cNvPr id="27" name="Picture 26" descr="Diagram&#10;&#10;Description automatically generated">
              <a:extLst>
                <a:ext uri="{FF2B5EF4-FFF2-40B4-BE49-F238E27FC236}">
                  <a16:creationId xmlns:a16="http://schemas.microsoft.com/office/drawing/2014/main" id="{E43EF731-CCC3-4799-B66B-46DC2DAF9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10" t="1940" r="5850" b="92381"/>
            <a:stretch/>
          </p:blipFill>
          <p:spPr>
            <a:xfrm>
              <a:off x="4326528" y="2005527"/>
              <a:ext cx="1878321" cy="500277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971EA99-399D-4D95-872B-D8296C8658E7}"/>
              </a:ext>
            </a:extLst>
          </p:cNvPr>
          <p:cNvGrpSpPr/>
          <p:nvPr/>
        </p:nvGrpSpPr>
        <p:grpSpPr>
          <a:xfrm>
            <a:off x="1295338" y="2150850"/>
            <a:ext cx="3741370" cy="1263952"/>
            <a:chOff x="1850574" y="2150850"/>
            <a:chExt cx="3741370" cy="1263952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2DEB3CF9-634F-4449-982A-D0C765684A27}"/>
                </a:ext>
              </a:extLst>
            </p:cNvPr>
            <p:cNvSpPr/>
            <p:nvPr/>
          </p:nvSpPr>
          <p:spPr bwMode="auto">
            <a:xfrm>
              <a:off x="1850574" y="2150850"/>
              <a:ext cx="3741370" cy="1263952"/>
            </a:xfrm>
            <a:prstGeom prst="roundRect">
              <a:avLst>
                <a:gd name="adj" fmla="val 10638"/>
              </a:avLst>
            </a:prstGeom>
            <a:solidFill>
              <a:srgbClr val="005AA0">
                <a:alpha val="20000"/>
              </a:srgbClr>
            </a:solidFill>
            <a:ln w="25400">
              <a:solidFill>
                <a:srgbClr val="0A2D6E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A7D8B330-3433-4236-BE02-11B3754AA382}"/>
                </a:ext>
              </a:extLst>
            </p:cNvPr>
            <p:cNvGrpSpPr/>
            <p:nvPr/>
          </p:nvGrpSpPr>
          <p:grpSpPr>
            <a:xfrm>
              <a:off x="1980449" y="2208660"/>
              <a:ext cx="3481620" cy="1148332"/>
              <a:chOff x="1897540" y="2136652"/>
              <a:chExt cx="3481620" cy="1148332"/>
            </a:xfrm>
          </p:grpSpPr>
          <p:sp>
            <p:nvSpPr>
              <p:cNvPr id="20" name="Text Box 3"/>
              <p:cNvSpPr txBox="1">
                <a:spLocks noChangeArrowheads="1"/>
              </p:cNvSpPr>
              <p:nvPr/>
            </p:nvSpPr>
            <p:spPr bwMode="auto">
              <a:xfrm>
                <a:off x="1897540" y="2823319"/>
                <a:ext cx="3481620" cy="461665"/>
              </a:xfrm>
              <a:prstGeom prst="rect">
                <a:avLst/>
              </a:prstGeom>
              <a:noFill/>
              <a:ln w="19050" cap="rnd">
                <a:noFill/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 err="1">
                    <a:sym typeface="Symbol" panose="05050102010706020507" pitchFamily="18" charset="2"/>
                  </a:rPr>
                  <a:t>E</a:t>
                </a:r>
                <a:r>
                  <a:rPr lang="en-US" altLang="en-US" sz="1200" b="1" baseline="-25000" dirty="0" err="1">
                    <a:sym typeface="Symbol" panose="05050102010706020507" pitchFamily="18" charset="2"/>
                  </a:rPr>
                  <a:t>lab</a:t>
                </a:r>
                <a:r>
                  <a:rPr lang="en-US" altLang="en-US" sz="1200" b="1" dirty="0">
                    <a:sym typeface="Symbol" panose="05050102010706020507" pitchFamily="18" charset="2"/>
                  </a:rPr>
                  <a:t>: Photon energy in the laboratory system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 err="1">
                    <a:sym typeface="Symbol" panose="05050102010706020507" pitchFamily="18" charset="2"/>
                  </a:rPr>
                  <a:t>E</a:t>
                </a:r>
                <a:r>
                  <a:rPr lang="en-US" altLang="en-US" sz="1200" b="1" baseline="-25000" dirty="0" err="1">
                    <a:sym typeface="Symbol" panose="05050102010706020507" pitchFamily="18" charset="2"/>
                  </a:rPr>
                  <a:t>proj</a:t>
                </a:r>
                <a:r>
                  <a:rPr lang="en-US" altLang="en-US" sz="1200" b="1" dirty="0">
                    <a:sym typeface="Symbol" panose="05050102010706020507" pitchFamily="18" charset="2"/>
                  </a:rPr>
                  <a:t>: Photon energy in the  emitter system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bject 7"/>
                  <p:cNvSpPr txBox="1"/>
                  <p:nvPr/>
                </p:nvSpPr>
                <p:spPr bwMode="auto">
                  <a:xfrm>
                    <a:off x="1906827" y="2136652"/>
                    <a:ext cx="3463047" cy="6866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𝑙𝑎𝑏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0°</m:t>
                              </m:r>
                            </m:e>
                          </m:d>
                          <m: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𝑙𝑎𝑏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0°)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𝑝𝑟𝑜𝑗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1" name="Object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906827" y="2136652"/>
                    <a:ext cx="3463047" cy="68666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3" name="Titel 12">
            <a:extLst>
              <a:ext uri="{FF2B5EF4-FFF2-40B4-BE49-F238E27FC236}">
                <a16:creationId xmlns:a16="http://schemas.microsoft.com/office/drawing/2014/main" id="{7C53C5DC-9D16-46D3-E038-9DF50A8F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bg1"/>
                </a:solidFill>
              </a:rPr>
              <a:t>Advantages of Microcalorimeters at CRYRING Electron Cooler </a:t>
            </a:r>
            <a:endParaRPr lang="en-GB" sz="32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251A00-B615-E8BF-F43A-CD21427CA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0F74D98D-2EC7-41E8-79FA-D57FB0E8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51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292AD6-14A2-4CF8-BA74-B9BB6C87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New MBS-based DAQ Systems for </a:t>
            </a:r>
            <a:r>
              <a:rPr lang="en-GB" sz="3600" dirty="0" err="1"/>
              <a:t>maXs</a:t>
            </a:r>
            <a:r>
              <a:rPr lang="en-GB" sz="3600" dirty="0"/>
              <a:t>-detectors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CFAEC8-E2C5-B73D-D538-739BE6F44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EA7576-FAC8-09DF-BB45-1CAB10A95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MT9</a:t>
            </a:r>
            <a:endParaRPr lang="en-US" dirty="0"/>
          </a:p>
        </p:txBody>
      </p:sp>
      <p:pic>
        <p:nvPicPr>
          <p:cNvPr id="10" name="Picture 9" descr="A store inside of a building&#10;&#10;Description automatically generated">
            <a:extLst>
              <a:ext uri="{FF2B5EF4-FFF2-40B4-BE49-F238E27FC236}">
                <a16:creationId xmlns:a16="http://schemas.microsoft.com/office/drawing/2014/main" id="{6D489026-26F3-4B39-8651-04DF9B4BE2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9616" y="1644606"/>
            <a:ext cx="4158893" cy="311917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B9A98DC-A207-4CD3-8484-6F1F04739729}"/>
              </a:ext>
            </a:extLst>
          </p:cNvPr>
          <p:cNvGrpSpPr/>
          <p:nvPr/>
        </p:nvGrpSpPr>
        <p:grpSpPr>
          <a:xfrm>
            <a:off x="4099400" y="719863"/>
            <a:ext cx="4516880" cy="5849346"/>
            <a:chOff x="3955384" y="719863"/>
            <a:chExt cx="4516880" cy="584934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32" y="783935"/>
              <a:ext cx="3456384" cy="2653767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4976114" y="719863"/>
              <a:ext cx="2475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Digitized Detector Signal</a:t>
              </a:r>
            </a:p>
          </p:txBody>
        </p:sp>
        <p:graphicFrame>
          <p:nvGraphicFramePr>
            <p:cNvPr id="12" name="Object 7">
              <a:extLst>
                <a:ext uri="{FF2B5EF4-FFF2-40B4-BE49-F238E27FC236}">
                  <a16:creationId xmlns:a16="http://schemas.microsoft.com/office/drawing/2014/main" id="{193B26DB-A4D3-411D-B825-FD3A7210C5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55384" y="3393088"/>
            <a:ext cx="4516880" cy="3176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4160880" imgH="2926080" progId="Origin50.Graph">
                    <p:embed/>
                  </p:oleObj>
                </mc:Choice>
                <mc:Fallback>
                  <p:oleObj name="Graph" r:id="rId4" imgW="4160880" imgH="2926080" progId="Origin50.Graph">
                    <p:embed/>
                    <p:pic>
                      <p:nvPicPr>
                        <p:cNvPr id="12" name="Object 7">
                          <a:extLst>
                            <a:ext uri="{FF2B5EF4-FFF2-40B4-BE49-F238E27FC236}">
                              <a16:creationId xmlns:a16="http://schemas.microsoft.com/office/drawing/2014/main" id="{193B26DB-A4D3-411D-B825-FD3A7210C52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955384" y="3393088"/>
                          <a:ext cx="4516880" cy="31761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943408-9069-407B-B1F5-EA2F538F6121}"/>
              </a:ext>
            </a:extLst>
          </p:cNvPr>
          <p:cNvGrpSpPr/>
          <p:nvPr/>
        </p:nvGrpSpPr>
        <p:grpSpPr>
          <a:xfrm>
            <a:off x="0" y="1052736"/>
            <a:ext cx="4104457" cy="4824536"/>
            <a:chOff x="0" y="1052736"/>
            <a:chExt cx="4104457" cy="4824536"/>
          </a:xfrm>
        </p:grpSpPr>
        <p:sp>
          <p:nvSpPr>
            <p:cNvPr id="13" name="Textfeld 7">
              <a:extLst>
                <a:ext uri="{FF2B5EF4-FFF2-40B4-BE49-F238E27FC236}">
                  <a16:creationId xmlns:a16="http://schemas.microsoft.com/office/drawing/2014/main" id="{3C1821CB-585F-4E1C-8457-FC712F777A9B}"/>
                </a:ext>
              </a:extLst>
            </p:cNvPr>
            <p:cNvSpPr txBox="1"/>
            <p:nvPr/>
          </p:nvSpPr>
          <p:spPr>
            <a:xfrm>
              <a:off x="0" y="1052736"/>
              <a:ext cx="410445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12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en-GB" sz="2000" b="1" dirty="0">
                  <a:solidFill>
                    <a:schemeClr val="accent1"/>
                  </a:solidFill>
                </a:rPr>
                <a:t>Common: </a:t>
              </a:r>
              <a:r>
                <a:rPr lang="en-GB" sz="2000" dirty="0"/>
                <a:t>SQUID-electronics</a:t>
              </a:r>
              <a:br>
                <a:rPr lang="en-GB" sz="2000" dirty="0"/>
              </a:br>
              <a:r>
                <a:rPr lang="en-GB" sz="2000" dirty="0"/>
                <a:t>using the same type of 16 channel struck ADCs</a:t>
              </a:r>
            </a:p>
            <a:p>
              <a:pPr marL="342900" indent="-342900">
                <a:spcBef>
                  <a:spcPts val="12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en-GB" sz="2000" b="1" dirty="0">
                  <a:solidFill>
                    <a:schemeClr val="accent1"/>
                  </a:solidFill>
                </a:rPr>
                <a:t>Newly tested: </a:t>
              </a:r>
              <a:r>
                <a:rPr lang="en-GB" sz="2000" dirty="0"/>
                <a:t>MBS based DAQ producing </a:t>
              </a:r>
              <a:r>
                <a:rPr lang="en-GB" sz="2000" dirty="0" err="1"/>
                <a:t>lmd</a:t>
              </a:r>
              <a:r>
                <a:rPr lang="en-GB" sz="2000" dirty="0"/>
                <a:t> files</a:t>
              </a:r>
            </a:p>
            <a:p>
              <a:pPr marL="342900" indent="-342900">
                <a:spcBef>
                  <a:spcPts val="12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en-GB" sz="2000" b="1" dirty="0">
                  <a:solidFill>
                    <a:schemeClr val="accent1"/>
                  </a:solidFill>
                </a:rPr>
                <a:t>Advantages: </a:t>
              </a:r>
              <a:r>
                <a:rPr lang="en-GB" sz="2000" dirty="0"/>
                <a:t>Seamless integration into heterogeneous detector environment at GSI/FAIR.</a:t>
              </a:r>
            </a:p>
          </p:txBody>
        </p:sp>
        <p:sp>
          <p:nvSpPr>
            <p:cNvPr id="14" name="Textfeld 7">
              <a:extLst>
                <a:ext uri="{FF2B5EF4-FFF2-40B4-BE49-F238E27FC236}">
                  <a16:creationId xmlns:a16="http://schemas.microsoft.com/office/drawing/2014/main" id="{29A6C7CE-F5CC-426F-9BC7-6B0ECC048D2A}"/>
                </a:ext>
              </a:extLst>
            </p:cNvPr>
            <p:cNvSpPr txBox="1"/>
            <p:nvPr/>
          </p:nvSpPr>
          <p:spPr>
            <a:xfrm>
              <a:off x="0" y="4553833"/>
              <a:ext cx="41044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buClr>
                  <a:schemeClr val="accent1"/>
                </a:buClr>
              </a:pPr>
              <a:r>
                <a:rPr lang="en-GB" sz="2000" b="1" dirty="0"/>
                <a:t>First test and evaluation of the data in July and the following months. Two major bugs where found and could be fixed till now.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4908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G:\000_Daten\Eigene Dokumente\PhD_Homeoffice\80_Science_Council\Bilder\YR02-YR03-YR04_Cham_Cal_02.png">
            <a:extLst>
              <a:ext uri="{FF2B5EF4-FFF2-40B4-BE49-F238E27FC236}">
                <a16:creationId xmlns:a16="http://schemas.microsoft.com/office/drawing/2014/main" id="{F63CAAEB-7296-4B70-A3D8-316651359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788" r="130" b="27590"/>
          <a:stretch/>
        </p:blipFill>
        <p:spPr bwMode="auto">
          <a:xfrm>
            <a:off x="4356066" y="764705"/>
            <a:ext cx="7140534" cy="1410672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D95287-F217-429B-A1EE-A20CA4C14097}"/>
              </a:ext>
            </a:extLst>
          </p:cNvPr>
          <p:cNvSpPr/>
          <p:nvPr/>
        </p:nvSpPr>
        <p:spPr bwMode="auto">
          <a:xfrm>
            <a:off x="8784015" y="5627005"/>
            <a:ext cx="3407985" cy="682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 r="198" b="18605"/>
          <a:stretch/>
        </p:blipFill>
        <p:spPr bwMode="auto">
          <a:xfrm>
            <a:off x="4254179" y="2875774"/>
            <a:ext cx="7314430" cy="33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042361A7-5F29-48DB-B7E2-68115AFEDC2A}"/>
              </a:ext>
            </a:extLst>
          </p:cNvPr>
          <p:cNvSpPr txBox="1"/>
          <p:nvPr/>
        </p:nvSpPr>
        <p:spPr>
          <a:xfrm>
            <a:off x="263352" y="1124744"/>
            <a:ext cx="38164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000" b="1" u="sng" dirty="0"/>
              <a:t>Key </a:t>
            </a:r>
            <a:r>
              <a:rPr lang="de-DE" sz="2000" b="1" u="sng" dirty="0" err="1"/>
              <a:t>features</a:t>
            </a:r>
            <a:r>
              <a:rPr lang="de-DE" sz="2000" b="1" u="sng" dirty="0"/>
              <a:t>: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A2D6E"/>
                </a:solidFill>
              </a:rPr>
              <a:t>0° and 180° observation angles</a:t>
            </a:r>
          </a:p>
          <a:p>
            <a:pPr marL="285750" indent="-285750"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2000" dirty="0"/>
              <a:t>Insensitivity to geometrical misalignment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A2D6E"/>
                </a:solidFill>
              </a:rPr>
              <a:t>Beryllium windows </a:t>
            </a:r>
            <a:r>
              <a:rPr lang="en-US" sz="2000" b="1" dirty="0">
                <a:solidFill>
                  <a:srgbClr val="0A2D6E"/>
                </a:solidFill>
                <a:sym typeface="Wingdings" panose="05000000000000000000" pitchFamily="2" charset="2"/>
              </a:rPr>
              <a:t></a:t>
            </a:r>
            <a:endParaRPr lang="en-US" sz="2000" b="1" dirty="0">
              <a:solidFill>
                <a:srgbClr val="0A2D6E"/>
              </a:solidFill>
            </a:endParaRPr>
          </a:p>
          <a:p>
            <a:pPr marL="285750" indent="-285750"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2000" dirty="0"/>
              <a:t> High transmission also in the low photon-energy range</a:t>
            </a:r>
          </a:p>
          <a:p>
            <a:pPr>
              <a:spcBef>
                <a:spcPts val="1200"/>
              </a:spcBef>
            </a:pPr>
            <a:r>
              <a:rPr lang="de-DE" sz="2000" b="1" dirty="0">
                <a:solidFill>
                  <a:srgbClr val="0A2D6E"/>
                </a:solidFill>
              </a:rPr>
              <a:t>Energy </a:t>
            </a:r>
            <a:r>
              <a:rPr lang="de-DE" sz="2000" b="1" dirty="0" err="1">
                <a:solidFill>
                  <a:srgbClr val="0A2D6E"/>
                </a:solidFill>
              </a:rPr>
              <a:t>calibration</a:t>
            </a:r>
            <a:r>
              <a:rPr lang="de-DE" sz="2000" b="1" dirty="0">
                <a:solidFill>
                  <a:srgbClr val="0A2D6E"/>
                </a:solidFill>
              </a:rPr>
              <a:t> </a:t>
            </a:r>
            <a:r>
              <a:rPr lang="en-US" sz="2000" b="1" dirty="0">
                <a:solidFill>
                  <a:srgbClr val="0A2D6E"/>
                </a:solidFill>
                <a:sym typeface="Wingdings" panose="05000000000000000000" pitchFamily="2" charset="2"/>
              </a:rPr>
              <a:t></a:t>
            </a:r>
            <a:endParaRPr lang="en-US" sz="2000" b="1" dirty="0">
              <a:solidFill>
                <a:srgbClr val="0A2D6E"/>
              </a:solidFill>
              <a:sym typeface="Symbol" panose="05050102010706020507" pitchFamily="18" charset="2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000" dirty="0">
                <a:sym typeface="Symbol" panose="05050102010706020507" pitchFamily="18" charset="2"/>
              </a:rPr>
              <a:t>Control of detector response function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A2D6E"/>
                </a:solidFill>
                <a:sym typeface="Symbol" panose="05050102010706020507" pitchFamily="18" charset="2"/>
              </a:rPr>
              <a:t>High-resolution microcalorimeter detectors </a:t>
            </a:r>
            <a:r>
              <a:rPr lang="en-US" sz="2000" b="1" dirty="0">
                <a:solidFill>
                  <a:srgbClr val="0A2D6E"/>
                </a:solidFill>
                <a:sym typeface="Wingdings" panose="05000000000000000000" pitchFamily="2" charset="2"/>
              </a:rPr>
              <a:t></a:t>
            </a:r>
            <a:endParaRPr lang="en-US" sz="2000" b="1" dirty="0">
              <a:solidFill>
                <a:srgbClr val="0A2D6E"/>
              </a:solidFill>
              <a:sym typeface="Symbol" panose="05050102010706020507" pitchFamily="18" charset="2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000" dirty="0">
                <a:sym typeface="Symbol" panose="05050102010706020507" pitchFamily="18" charset="2"/>
              </a:rPr>
              <a:t>Improved line centroid determination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9336360" y="234888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0°</a:t>
            </a:r>
          </a:p>
        </p:txBody>
      </p:sp>
      <p:sp>
        <p:nvSpPr>
          <p:cNvPr id="60" name="Textfeld 37">
            <a:extLst>
              <a:ext uri="{FF2B5EF4-FFF2-40B4-BE49-F238E27FC236}">
                <a16:creationId xmlns:a16="http://schemas.microsoft.com/office/drawing/2014/main" id="{F4B5B68F-D187-41EB-82BF-F63D9874FF39}"/>
              </a:ext>
            </a:extLst>
          </p:cNvPr>
          <p:cNvSpPr txBox="1">
            <a:spLocks noChangeAspect="1"/>
          </p:cNvSpPr>
          <p:nvPr/>
        </p:nvSpPr>
        <p:spPr>
          <a:xfrm>
            <a:off x="5519936" y="2276873"/>
            <a:ext cx="504000" cy="504000"/>
          </a:xfrm>
          <a:prstGeom prst="flowChartConnector">
            <a:avLst/>
          </a:prstGeom>
          <a:ln>
            <a:solidFill>
              <a:srgbClr val="0A2D6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dirty="0"/>
              <a:t>1</a:t>
            </a:r>
          </a:p>
        </p:txBody>
      </p:sp>
      <p:sp>
        <p:nvSpPr>
          <p:cNvPr id="63" name="Textfeld 37">
            <a:extLst>
              <a:ext uri="{FF2B5EF4-FFF2-40B4-BE49-F238E27FC236}">
                <a16:creationId xmlns:a16="http://schemas.microsoft.com/office/drawing/2014/main" id="{8BE03C71-F8E2-449E-B5C9-22C38A482671}"/>
              </a:ext>
            </a:extLst>
          </p:cNvPr>
          <p:cNvSpPr txBox="1">
            <a:spLocks noChangeAspect="1"/>
          </p:cNvSpPr>
          <p:nvPr/>
        </p:nvSpPr>
        <p:spPr>
          <a:xfrm>
            <a:off x="4943872" y="2276929"/>
            <a:ext cx="504000" cy="504000"/>
          </a:xfrm>
          <a:prstGeom prst="flowChartConnector">
            <a:avLst/>
          </a:prstGeom>
          <a:ln>
            <a:solidFill>
              <a:srgbClr val="0A2D6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dirty="0"/>
              <a:t>2</a:t>
            </a:r>
          </a:p>
        </p:txBody>
      </p:sp>
      <p:sp>
        <p:nvSpPr>
          <p:cNvPr id="64" name="Textfeld 37">
            <a:extLst>
              <a:ext uri="{FF2B5EF4-FFF2-40B4-BE49-F238E27FC236}">
                <a16:creationId xmlns:a16="http://schemas.microsoft.com/office/drawing/2014/main" id="{4885C7B5-C922-45E8-AFD9-C12859B9EC43}"/>
              </a:ext>
            </a:extLst>
          </p:cNvPr>
          <p:cNvSpPr txBox="1">
            <a:spLocks noChangeAspect="1"/>
          </p:cNvSpPr>
          <p:nvPr/>
        </p:nvSpPr>
        <p:spPr>
          <a:xfrm>
            <a:off x="4367808" y="2276873"/>
            <a:ext cx="504000" cy="504000"/>
          </a:xfrm>
          <a:prstGeom prst="flowChartConnector">
            <a:avLst/>
          </a:prstGeom>
          <a:ln>
            <a:solidFill>
              <a:srgbClr val="0A2D6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dirty="0"/>
              <a:t>3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6ADE91-9807-46BB-820D-81C196987AF7}"/>
              </a:ext>
            </a:extLst>
          </p:cNvPr>
          <p:cNvCxnSpPr>
            <a:cxnSpLocks/>
            <a:stCxn id="63" idx="0"/>
          </p:cNvCxnSpPr>
          <p:nvPr/>
        </p:nvCxnSpPr>
        <p:spPr>
          <a:xfrm flipH="1" flipV="1">
            <a:off x="5015880" y="1242567"/>
            <a:ext cx="179992" cy="1034362"/>
          </a:xfrm>
          <a:prstGeom prst="straightConnector1">
            <a:avLst/>
          </a:prstGeom>
          <a:ln w="25400">
            <a:solidFill>
              <a:srgbClr val="0A2D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D7B7438-5C9C-4680-A243-B0E0FA561B80}"/>
              </a:ext>
            </a:extLst>
          </p:cNvPr>
          <p:cNvCxnSpPr>
            <a:cxnSpLocks/>
            <a:stCxn id="64" idx="0"/>
          </p:cNvCxnSpPr>
          <p:nvPr/>
        </p:nvCxnSpPr>
        <p:spPr>
          <a:xfrm flipV="1">
            <a:off x="4619808" y="1242567"/>
            <a:ext cx="302318" cy="1034306"/>
          </a:xfrm>
          <a:prstGeom prst="straightConnector1">
            <a:avLst/>
          </a:prstGeom>
          <a:ln w="25400">
            <a:solidFill>
              <a:srgbClr val="0A2D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8920D83-C5E3-47BC-81FA-D363D9688001}"/>
              </a:ext>
            </a:extLst>
          </p:cNvPr>
          <p:cNvCxnSpPr>
            <a:cxnSpLocks/>
            <a:stCxn id="60" idx="0"/>
          </p:cNvCxnSpPr>
          <p:nvPr/>
        </p:nvCxnSpPr>
        <p:spPr>
          <a:xfrm flipH="1" flipV="1">
            <a:off x="5159896" y="1242567"/>
            <a:ext cx="612040" cy="1034306"/>
          </a:xfrm>
          <a:prstGeom prst="straightConnector1">
            <a:avLst/>
          </a:prstGeom>
          <a:ln w="25400">
            <a:solidFill>
              <a:srgbClr val="0A2D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002E17C-E48F-443D-A203-ED1B0D9FDA8A}"/>
              </a:ext>
            </a:extLst>
          </p:cNvPr>
          <p:cNvCxnSpPr>
            <a:cxnSpLocks/>
            <a:stCxn id="64" idx="4"/>
          </p:cNvCxnSpPr>
          <p:nvPr/>
        </p:nvCxnSpPr>
        <p:spPr>
          <a:xfrm>
            <a:off x="4619808" y="2780873"/>
            <a:ext cx="252000" cy="1800256"/>
          </a:xfrm>
          <a:prstGeom prst="straightConnector1">
            <a:avLst/>
          </a:prstGeom>
          <a:ln w="25400">
            <a:solidFill>
              <a:srgbClr val="0A2D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6078116" y="2348881"/>
            <a:ext cx="737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180°</a:t>
            </a:r>
          </a:p>
        </p:txBody>
      </p:sp>
      <p:sp>
        <p:nvSpPr>
          <p:cNvPr id="69" name="Textfeld 37">
            <a:extLst>
              <a:ext uri="{FF2B5EF4-FFF2-40B4-BE49-F238E27FC236}">
                <a16:creationId xmlns:a16="http://schemas.microsoft.com/office/drawing/2014/main" id="{491B1CAC-7056-4399-A6C2-5CB33A87C9CA}"/>
              </a:ext>
            </a:extLst>
          </p:cNvPr>
          <p:cNvSpPr txBox="1">
            <a:spLocks noChangeAspect="1"/>
          </p:cNvSpPr>
          <p:nvPr/>
        </p:nvSpPr>
        <p:spPr>
          <a:xfrm>
            <a:off x="9840472" y="2276873"/>
            <a:ext cx="504000" cy="504000"/>
          </a:xfrm>
          <a:prstGeom prst="flowChartConnector">
            <a:avLst/>
          </a:prstGeom>
          <a:ln>
            <a:solidFill>
              <a:srgbClr val="0A2D6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dirty="0"/>
              <a:t>1</a:t>
            </a:r>
          </a:p>
        </p:txBody>
      </p:sp>
      <p:sp>
        <p:nvSpPr>
          <p:cNvPr id="71" name="Textfeld 37">
            <a:extLst>
              <a:ext uri="{FF2B5EF4-FFF2-40B4-BE49-F238E27FC236}">
                <a16:creationId xmlns:a16="http://schemas.microsoft.com/office/drawing/2014/main" id="{EF9CCE6C-D6B7-4760-A498-E935890C6D7D}"/>
              </a:ext>
            </a:extLst>
          </p:cNvPr>
          <p:cNvSpPr txBox="1">
            <a:spLocks noChangeAspect="1"/>
          </p:cNvSpPr>
          <p:nvPr/>
        </p:nvSpPr>
        <p:spPr>
          <a:xfrm>
            <a:off x="10992600" y="2276873"/>
            <a:ext cx="504000" cy="504000"/>
          </a:xfrm>
          <a:prstGeom prst="flowChartConnector">
            <a:avLst/>
          </a:prstGeom>
          <a:ln>
            <a:solidFill>
              <a:srgbClr val="0A2D6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dirty="0"/>
              <a:t>3</a:t>
            </a:r>
          </a:p>
        </p:txBody>
      </p:sp>
      <p:sp>
        <p:nvSpPr>
          <p:cNvPr id="70" name="Textfeld 37">
            <a:extLst>
              <a:ext uri="{FF2B5EF4-FFF2-40B4-BE49-F238E27FC236}">
                <a16:creationId xmlns:a16="http://schemas.microsoft.com/office/drawing/2014/main" id="{4CC1D61A-AA33-4A74-9A99-523649E00224}"/>
              </a:ext>
            </a:extLst>
          </p:cNvPr>
          <p:cNvSpPr txBox="1">
            <a:spLocks noChangeAspect="1"/>
          </p:cNvSpPr>
          <p:nvPr/>
        </p:nvSpPr>
        <p:spPr>
          <a:xfrm>
            <a:off x="10416536" y="2276873"/>
            <a:ext cx="504000" cy="504000"/>
          </a:xfrm>
          <a:prstGeom prst="flowChartConnector">
            <a:avLst/>
          </a:prstGeom>
          <a:ln>
            <a:solidFill>
              <a:srgbClr val="0A2D6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dirty="0"/>
              <a:t>2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123BB7F-4DF2-4C50-ADC3-EDC2C5E14DEA}"/>
              </a:ext>
            </a:extLst>
          </p:cNvPr>
          <p:cNvCxnSpPr>
            <a:cxnSpLocks/>
            <a:stCxn id="69" idx="0"/>
          </p:cNvCxnSpPr>
          <p:nvPr/>
        </p:nvCxnSpPr>
        <p:spPr>
          <a:xfrm flipV="1">
            <a:off x="10092472" y="1242571"/>
            <a:ext cx="418019" cy="1034302"/>
          </a:xfrm>
          <a:prstGeom prst="straightConnector1">
            <a:avLst/>
          </a:prstGeom>
          <a:ln w="25400">
            <a:solidFill>
              <a:srgbClr val="0A2D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AB8CEBB-3568-4F02-ACA9-4B39CB707CC7}"/>
              </a:ext>
            </a:extLst>
          </p:cNvPr>
          <p:cNvCxnSpPr>
            <a:cxnSpLocks/>
            <a:stCxn id="70" idx="0"/>
          </p:cNvCxnSpPr>
          <p:nvPr/>
        </p:nvCxnSpPr>
        <p:spPr>
          <a:xfrm flipH="1" flipV="1">
            <a:off x="10645576" y="1242571"/>
            <a:ext cx="22960" cy="1034302"/>
          </a:xfrm>
          <a:prstGeom prst="straightConnector1">
            <a:avLst/>
          </a:prstGeom>
          <a:ln w="25400">
            <a:solidFill>
              <a:srgbClr val="0A2D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69A443C-AEFF-42A2-8AF3-33C3B5D02E01}"/>
              </a:ext>
            </a:extLst>
          </p:cNvPr>
          <p:cNvCxnSpPr>
            <a:cxnSpLocks/>
            <a:stCxn id="71" idx="0"/>
          </p:cNvCxnSpPr>
          <p:nvPr/>
        </p:nvCxnSpPr>
        <p:spPr>
          <a:xfrm flipH="1" flipV="1">
            <a:off x="11111476" y="1244951"/>
            <a:ext cx="133124" cy="1031922"/>
          </a:xfrm>
          <a:prstGeom prst="straightConnector1">
            <a:avLst/>
          </a:prstGeom>
          <a:ln w="25400">
            <a:solidFill>
              <a:srgbClr val="0A2D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3F05F8A-0D39-4712-AD38-5487D18EBB82}"/>
              </a:ext>
            </a:extLst>
          </p:cNvPr>
          <p:cNvCxnSpPr>
            <a:cxnSpLocks/>
            <a:stCxn id="69" idx="4"/>
          </p:cNvCxnSpPr>
          <p:nvPr/>
        </p:nvCxnSpPr>
        <p:spPr>
          <a:xfrm>
            <a:off x="10092472" y="2780873"/>
            <a:ext cx="420404" cy="1536090"/>
          </a:xfrm>
          <a:prstGeom prst="straightConnector1">
            <a:avLst/>
          </a:prstGeom>
          <a:ln w="25400">
            <a:solidFill>
              <a:srgbClr val="0A2D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F262703-8CD1-48B3-8860-9D60EAAD0DA7}"/>
              </a:ext>
            </a:extLst>
          </p:cNvPr>
          <p:cNvCxnSpPr>
            <a:cxnSpLocks/>
            <a:stCxn id="70" idx="4"/>
          </p:cNvCxnSpPr>
          <p:nvPr/>
        </p:nvCxnSpPr>
        <p:spPr>
          <a:xfrm flipH="1">
            <a:off x="10644410" y="2780873"/>
            <a:ext cx="24126" cy="1536090"/>
          </a:xfrm>
          <a:prstGeom prst="straightConnector1">
            <a:avLst/>
          </a:prstGeom>
          <a:ln w="25400">
            <a:solidFill>
              <a:srgbClr val="0A2D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2B867CA-5FB8-4A38-BA1A-22FB6EE8039C}"/>
              </a:ext>
            </a:extLst>
          </p:cNvPr>
          <p:cNvCxnSpPr>
            <a:cxnSpLocks/>
            <a:stCxn id="71" idx="4"/>
          </p:cNvCxnSpPr>
          <p:nvPr/>
        </p:nvCxnSpPr>
        <p:spPr>
          <a:xfrm flipH="1">
            <a:off x="11066620" y="2780873"/>
            <a:ext cx="177980" cy="1536090"/>
          </a:xfrm>
          <a:prstGeom prst="straightConnector1">
            <a:avLst/>
          </a:prstGeom>
          <a:ln w="25400">
            <a:solidFill>
              <a:srgbClr val="0A2D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50915EB4-1576-7939-8065-5193D533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bg1"/>
                </a:solidFill>
              </a:rPr>
              <a:t>The New Experimental Setup at CRYRING@ESR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935802-C963-4D03-8726-266D5C64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D67AAC-14AE-460A-AEB8-EC3E9454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MT9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58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4">
            <a:extLst>
              <a:ext uri="{FF2B5EF4-FFF2-40B4-BE49-F238E27FC236}">
                <a16:creationId xmlns:a16="http://schemas.microsoft.com/office/drawing/2014/main" id="{0939A084-A276-4AFD-B3C3-A3CD3A8BD548}"/>
              </a:ext>
            </a:extLst>
          </p:cNvPr>
          <p:cNvGrpSpPr>
            <a:grpSpLocks noChangeAspect="1"/>
          </p:cNvGrpSpPr>
          <p:nvPr/>
        </p:nvGrpSpPr>
        <p:grpSpPr>
          <a:xfrm>
            <a:off x="1847529" y="836713"/>
            <a:ext cx="7735135" cy="5934273"/>
            <a:chOff x="19394506" y="21238735"/>
            <a:chExt cx="9568637" cy="7340907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D9EE4BB7-350D-495E-B233-E000ACFD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25019" y="22040500"/>
              <a:ext cx="4186088" cy="2925720"/>
            </a:xfrm>
            <a:prstGeom prst="rect">
              <a:avLst/>
            </a:prstGeom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A9C971CA-BC3A-456E-B484-67612510E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64" t="9625" r="10754" b="4022"/>
            <a:stretch/>
          </p:blipFill>
          <p:spPr>
            <a:xfrm>
              <a:off x="19394506" y="21252308"/>
              <a:ext cx="9568637" cy="7327334"/>
            </a:xfrm>
            <a:prstGeom prst="rect">
              <a:avLst/>
            </a:prstGeom>
          </p:spPr>
        </p:pic>
        <p:sp>
          <p:nvSpPr>
            <p:cNvPr id="19" name="Rechteck 493">
              <a:extLst>
                <a:ext uri="{FF2B5EF4-FFF2-40B4-BE49-F238E27FC236}">
                  <a16:creationId xmlns:a16="http://schemas.microsoft.com/office/drawing/2014/main" id="{0077FC3A-32B6-4835-8292-FB58F94AA8F5}"/>
                </a:ext>
              </a:extLst>
            </p:cNvPr>
            <p:cNvSpPr/>
            <p:nvPr/>
          </p:nvSpPr>
          <p:spPr>
            <a:xfrm>
              <a:off x="22488710" y="21238735"/>
              <a:ext cx="4653709" cy="571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241</a:t>
              </a:r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</a:t>
              </a:r>
              <a:r>
                <a:rPr lang="en-GB" sz="2400" b="1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spectrum</a:t>
              </a:r>
              <a:endParaRPr lang="en-GB" sz="2400" b="1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3D73F4CA-2350-4475-8BF2-16C8A23E3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15" t="8865" r="10009" b="9883"/>
            <a:stretch/>
          </p:blipFill>
          <p:spPr>
            <a:xfrm>
              <a:off x="21306951" y="22235961"/>
              <a:ext cx="3240359" cy="2448272"/>
            </a:xfrm>
            <a:prstGeom prst="rect">
              <a:avLst/>
            </a:prstGeom>
            <a:ln w="38100">
              <a:solidFill>
                <a:srgbClr val="005AA0"/>
              </a:solidFill>
            </a:ln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3607C05E-883A-49C2-942A-D7D46AE2B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017" t="9903" r="11575" b="11277"/>
            <a:stretch/>
          </p:blipFill>
          <p:spPr>
            <a:xfrm>
              <a:off x="24786678" y="24690591"/>
              <a:ext cx="3240360" cy="2304257"/>
            </a:xfrm>
            <a:prstGeom prst="rect">
              <a:avLst/>
            </a:prstGeom>
          </p:spPr>
        </p:pic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C773B784-2184-4376-8BF9-9D7D68D56B51}"/>
                </a:ext>
              </a:extLst>
            </p:cNvPr>
            <p:cNvSpPr/>
            <p:nvPr/>
          </p:nvSpPr>
          <p:spPr bwMode="auto">
            <a:xfrm>
              <a:off x="22952846" y="26613453"/>
              <a:ext cx="914400" cy="687528"/>
            </a:xfrm>
            <a:prstGeom prst="rect">
              <a:avLst/>
            </a:prstGeom>
            <a:noFill/>
            <a:ln w="28575" cap="flat" cmpd="sng" algn="ctr">
              <a:solidFill>
                <a:srgbClr val="005A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cxnSp>
          <p:nvCxnSpPr>
            <p:cNvPr id="23" name="Straight Connector 14">
              <a:extLst>
                <a:ext uri="{FF2B5EF4-FFF2-40B4-BE49-F238E27FC236}">
                  <a16:creationId xmlns:a16="http://schemas.microsoft.com/office/drawing/2014/main" id="{B8A65665-4547-40AD-953A-152BF3B7358F}"/>
                </a:ext>
              </a:extLst>
            </p:cNvPr>
            <p:cNvCxnSpPr/>
            <p:nvPr/>
          </p:nvCxnSpPr>
          <p:spPr bwMode="auto">
            <a:xfrm>
              <a:off x="21306951" y="24702846"/>
              <a:ext cx="1662060" cy="1909705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005A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0">
              <a:extLst>
                <a:ext uri="{FF2B5EF4-FFF2-40B4-BE49-F238E27FC236}">
                  <a16:creationId xmlns:a16="http://schemas.microsoft.com/office/drawing/2014/main" id="{A3A158F7-C252-49A9-8CA9-89BF6D5B492F}"/>
                </a:ext>
              </a:extLst>
            </p:cNvPr>
            <p:cNvCxnSpPr/>
            <p:nvPr/>
          </p:nvCxnSpPr>
          <p:spPr bwMode="auto">
            <a:xfrm flipH="1">
              <a:off x="23850574" y="24702846"/>
              <a:ext cx="696736" cy="1909705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005A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4ADD8454-A2DD-43AC-8F09-A90CF47D1741}"/>
                </a:ext>
              </a:extLst>
            </p:cNvPr>
            <p:cNvSpPr/>
            <p:nvPr/>
          </p:nvSpPr>
          <p:spPr bwMode="auto">
            <a:xfrm>
              <a:off x="24170847" y="25907692"/>
              <a:ext cx="183783" cy="1393289"/>
            </a:xfrm>
            <a:prstGeom prst="rect">
              <a:avLst/>
            </a:prstGeom>
            <a:noFill/>
            <a:ln w="28575" cap="flat" cmpd="sng" algn="ctr">
              <a:solidFill>
                <a:srgbClr val="005A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9C25572-4BF7-44AD-B6E2-1E144EBCEAE3}"/>
                </a:ext>
              </a:extLst>
            </p:cNvPr>
            <p:cNvSpPr/>
            <p:nvPr/>
          </p:nvSpPr>
          <p:spPr bwMode="auto">
            <a:xfrm>
              <a:off x="24718433" y="22211497"/>
              <a:ext cx="3308605" cy="4783572"/>
            </a:xfrm>
            <a:prstGeom prst="rect">
              <a:avLst/>
            </a:prstGeom>
            <a:noFill/>
            <a:ln w="38100" cap="flat" cmpd="sng" algn="ctr">
              <a:solidFill>
                <a:srgbClr val="005A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cxnSp>
          <p:nvCxnSpPr>
            <p:cNvPr id="27" name="Straight Connector 29">
              <a:extLst>
                <a:ext uri="{FF2B5EF4-FFF2-40B4-BE49-F238E27FC236}">
                  <a16:creationId xmlns:a16="http://schemas.microsoft.com/office/drawing/2014/main" id="{EF0F7948-1265-41F4-ACE0-4A55E8D23763}"/>
                </a:ext>
              </a:extLst>
            </p:cNvPr>
            <p:cNvCxnSpPr/>
            <p:nvPr/>
          </p:nvCxnSpPr>
          <p:spPr bwMode="auto">
            <a:xfrm flipV="1">
              <a:off x="24354630" y="26994848"/>
              <a:ext cx="363802" cy="306133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005A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31">
              <a:extLst>
                <a:ext uri="{FF2B5EF4-FFF2-40B4-BE49-F238E27FC236}">
                  <a16:creationId xmlns:a16="http://schemas.microsoft.com/office/drawing/2014/main" id="{15687E7E-E9C6-47B0-BA38-787235B7B8FE}"/>
                </a:ext>
              </a:extLst>
            </p:cNvPr>
            <p:cNvCxnSpPr/>
            <p:nvPr/>
          </p:nvCxnSpPr>
          <p:spPr bwMode="auto">
            <a:xfrm flipV="1">
              <a:off x="24354630" y="24469705"/>
              <a:ext cx="363802" cy="1444142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005A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E0ED6B6-1E59-4E2C-A707-BAAF611DE317}"/>
                </a:ext>
              </a:extLst>
            </p:cNvPr>
            <p:cNvSpPr txBox="1"/>
            <p:nvPr/>
          </p:nvSpPr>
          <p:spPr>
            <a:xfrm>
              <a:off x="25082235" y="22194914"/>
              <a:ext cx="2867515" cy="418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Single Pixel Signal</a:t>
              </a:r>
              <a:endParaRPr lang="de-DE" sz="14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feld 28">
              <a:extLst>
                <a:ext uri="{FF2B5EF4-FFF2-40B4-BE49-F238E27FC236}">
                  <a16:creationId xmlns:a16="http://schemas.microsoft.com/office/drawing/2014/main" id="{15DDA2BB-FCD5-4719-9CA7-564F0B4248DC}"/>
                </a:ext>
              </a:extLst>
            </p:cNvPr>
            <p:cNvSpPr txBox="1"/>
            <p:nvPr/>
          </p:nvSpPr>
          <p:spPr>
            <a:xfrm>
              <a:off x="25006323" y="24534564"/>
              <a:ext cx="2867516" cy="418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Total Spectrum</a:t>
              </a:r>
              <a:endParaRPr lang="de-DE" sz="14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1" name="TextBox 35">
            <a:extLst>
              <a:ext uri="{FF2B5EF4-FFF2-40B4-BE49-F238E27FC236}">
                <a16:creationId xmlns:a16="http://schemas.microsoft.com/office/drawing/2014/main" id="{7577440E-DE1A-4198-962F-A3EAD23681AF}"/>
              </a:ext>
            </a:extLst>
          </p:cNvPr>
          <p:cNvSpPr txBox="1"/>
          <p:nvPr/>
        </p:nvSpPr>
        <p:spPr>
          <a:xfrm>
            <a:off x="8004834" y="2473732"/>
            <a:ext cx="827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5AA0"/>
                </a:solidFill>
                <a:latin typeface="Calibri" panose="020F0502020204030204" pitchFamily="34" charset="0"/>
              </a:rPr>
              <a:t>FWHM:</a:t>
            </a:r>
          </a:p>
          <a:p>
            <a:r>
              <a:rPr lang="en-GB" sz="1400" dirty="0">
                <a:solidFill>
                  <a:srgbClr val="005AA0"/>
                </a:solidFill>
                <a:latin typeface="Calibri" panose="020F0502020204030204" pitchFamily="34" charset="0"/>
              </a:rPr>
              <a:t>13.18 eV</a:t>
            </a:r>
          </a:p>
        </p:txBody>
      </p:sp>
      <p:sp>
        <p:nvSpPr>
          <p:cNvPr id="32" name="TextBox 463">
            <a:extLst>
              <a:ext uri="{FF2B5EF4-FFF2-40B4-BE49-F238E27FC236}">
                <a16:creationId xmlns:a16="http://schemas.microsoft.com/office/drawing/2014/main" id="{4504259F-FCA2-4248-821A-59633810B415}"/>
              </a:ext>
            </a:extLst>
          </p:cNvPr>
          <p:cNvSpPr txBox="1"/>
          <p:nvPr/>
        </p:nvSpPr>
        <p:spPr>
          <a:xfrm>
            <a:off x="8004834" y="4437112"/>
            <a:ext cx="827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5AA0"/>
                </a:solidFill>
                <a:latin typeface="Calibri" panose="020F0502020204030204" pitchFamily="34" charset="0"/>
              </a:rPr>
              <a:t>FWHM:</a:t>
            </a:r>
          </a:p>
          <a:p>
            <a:r>
              <a:rPr lang="en-GB" sz="1400" dirty="0">
                <a:solidFill>
                  <a:srgbClr val="005AA0"/>
                </a:solidFill>
                <a:latin typeface="Calibri" panose="020F0502020204030204" pitchFamily="34" charset="0"/>
              </a:rPr>
              <a:t>16.38 eV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56489F2-72F5-CBC7-566A-E79AED01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Precision of the </a:t>
            </a:r>
            <a:r>
              <a:rPr lang="en-GB" sz="4400" dirty="0" err="1"/>
              <a:t>maXs</a:t>
            </a:r>
            <a:r>
              <a:rPr lang="en-GB" sz="4400" dirty="0"/>
              <a:t> Detector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5604982-F5B1-A8B1-CC36-38D85A426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88BC88-881B-6178-F7B8-4C9643C9A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87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D9BE13B-15D5-8D0F-9EA1-DE2F31DF9890}"/>
              </a:ext>
            </a:extLst>
          </p:cNvPr>
          <p:cNvGrpSpPr/>
          <p:nvPr/>
        </p:nvGrpSpPr>
        <p:grpSpPr>
          <a:xfrm>
            <a:off x="3791744" y="2348879"/>
            <a:ext cx="4485805" cy="3383559"/>
            <a:chOff x="3859952" y="1826469"/>
            <a:chExt cx="5087312" cy="390597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9952" y="1826469"/>
              <a:ext cx="5087312" cy="3905970"/>
            </a:xfrm>
            <a:prstGeom prst="rect">
              <a:avLst/>
            </a:prstGeom>
          </p:spPr>
        </p:pic>
        <p:cxnSp>
          <p:nvCxnSpPr>
            <p:cNvPr id="9" name="Gerade Verbindung mit Pfeil 8"/>
            <p:cNvCxnSpPr/>
            <p:nvPr/>
          </p:nvCxnSpPr>
          <p:spPr>
            <a:xfrm>
              <a:off x="5778912" y="2129455"/>
              <a:ext cx="3168352" cy="0"/>
            </a:xfrm>
            <a:prstGeom prst="straightConnector1">
              <a:avLst/>
            </a:prstGeom>
            <a:ln>
              <a:solidFill>
                <a:srgbClr val="0000CC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6289365" y="1826469"/>
              <a:ext cx="2435401" cy="390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Decay constant: few </a:t>
              </a:r>
              <a:r>
                <a:rPr lang="en-GB" sz="1600" dirty="0" err="1"/>
                <a:t>ms</a:t>
              </a:r>
              <a:endParaRPr lang="en-GB" sz="1600" dirty="0"/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>
              <a:off x="5553087" y="5085184"/>
              <a:ext cx="298250" cy="0"/>
            </a:xfrm>
            <a:prstGeom prst="straightConnector1">
              <a:avLst/>
            </a:prstGeom>
            <a:ln>
              <a:solidFill>
                <a:srgbClr val="0000CC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5813689" y="4915908"/>
              <a:ext cx="1814971" cy="390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Rise time: few µs</a:t>
              </a: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30" y="1844824"/>
            <a:ext cx="3032165" cy="22616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 14"/>
              <p:cNvSpPr/>
              <p:nvPr/>
            </p:nvSpPr>
            <p:spPr>
              <a:xfrm>
                <a:off x="-24680" y="4927753"/>
                <a:ext cx="3456384" cy="1049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𝑑𝑀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endParaRPr lang="de-DE" sz="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5" name="Rechtec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680" y="4927753"/>
                <a:ext cx="3456384" cy="10491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1451767" y="1883968"/>
                <a:ext cx="12718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Photon: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767" y="1883968"/>
                <a:ext cx="1271887" cy="369332"/>
              </a:xfrm>
              <a:prstGeom prst="rect">
                <a:avLst/>
              </a:prstGeom>
              <a:blipFill>
                <a:blip r:embed="rId5"/>
                <a:stretch>
                  <a:fillRect l="-3828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760369" y="4583149"/>
                <a:ext cx="1886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Signal: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ΔΦ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69" y="4583149"/>
                <a:ext cx="1886286" cy="369332"/>
              </a:xfrm>
              <a:prstGeom prst="rect">
                <a:avLst/>
              </a:prstGeom>
              <a:blipFill>
                <a:blip r:embed="rId6"/>
                <a:stretch>
                  <a:fillRect l="-2913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ieren 23"/>
          <p:cNvGrpSpPr/>
          <p:nvPr/>
        </p:nvGrpSpPr>
        <p:grpSpPr>
          <a:xfrm>
            <a:off x="-384720" y="982176"/>
            <a:ext cx="9696491" cy="706663"/>
            <a:chOff x="76838" y="5388367"/>
            <a:chExt cx="8935175" cy="706663"/>
          </a:xfrm>
        </p:grpSpPr>
        <p:sp>
          <p:nvSpPr>
            <p:cNvPr id="22" name="Textfeld 21"/>
            <p:cNvSpPr txBox="1"/>
            <p:nvPr/>
          </p:nvSpPr>
          <p:spPr>
            <a:xfrm>
              <a:off x="76838" y="5388367"/>
              <a:ext cx="8935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Developed by the group of C. </a:t>
              </a:r>
              <a:r>
                <a:rPr lang="en-GB" dirty="0" err="1"/>
                <a:t>Enss</a:t>
              </a:r>
              <a:r>
                <a:rPr lang="en-GB" dirty="0"/>
                <a:t> and A. Fleischmann in Heidelberg: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8708" y="5725698"/>
              <a:ext cx="8818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/>
                <a:t>maXs</a:t>
              </a:r>
              <a:r>
                <a:rPr lang="en-GB" b="1" dirty="0"/>
                <a:t>: </a:t>
              </a:r>
              <a:r>
                <a:rPr lang="en-GB" b="1" u="sng" dirty="0"/>
                <a:t>m</a:t>
              </a:r>
              <a:r>
                <a:rPr lang="en-GB" b="1" dirty="0"/>
                <a:t>icrocalorimeter </a:t>
              </a:r>
              <a:r>
                <a:rPr lang="en-GB" b="1" u="sng" dirty="0"/>
                <a:t>a</a:t>
              </a:r>
              <a:r>
                <a:rPr lang="en-GB" b="1" dirty="0"/>
                <a:t>rrays for high-resolution </a:t>
              </a:r>
              <a:r>
                <a:rPr lang="en-GB" b="1" u="sng" dirty="0"/>
                <a:t>X</a:t>
              </a:r>
              <a:r>
                <a:rPr lang="en-GB" b="1" dirty="0"/>
                <a:t>-ray </a:t>
              </a:r>
              <a:r>
                <a:rPr lang="en-GB" b="1" u="sng" dirty="0"/>
                <a:t>s</a:t>
              </a:r>
              <a:r>
                <a:rPr lang="en-GB" b="1" dirty="0"/>
                <a:t>pectroscopy at GSI/FAIR</a:t>
              </a:r>
            </a:p>
          </p:txBody>
        </p: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DA21DE52-26EE-E65F-6ED8-3022ACFD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Metallic Magnetic Calorimeter</a:t>
            </a:r>
            <a:r>
              <a:rPr lang="en-GB" dirty="0"/>
              <a:t> (MMC)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A084C4-99BE-7C88-A43A-41606A97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153E749-A0A3-FAD5-EBC6-07F55E44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272EEA4D-533B-C7D1-FDCA-2B50B8816F07}"/>
              </a:ext>
            </a:extLst>
          </p:cNvPr>
          <p:cNvGrpSpPr/>
          <p:nvPr/>
        </p:nvGrpSpPr>
        <p:grpSpPr>
          <a:xfrm>
            <a:off x="9686946" y="717079"/>
            <a:ext cx="2313710" cy="5592241"/>
            <a:chOff x="9686946" y="717079"/>
            <a:chExt cx="2313710" cy="5592241"/>
          </a:xfrm>
        </p:grpSpPr>
        <p:grpSp>
          <p:nvGrpSpPr>
            <p:cNvPr id="8" name="Gruppieren 1">
              <a:extLst>
                <a:ext uri="{FF2B5EF4-FFF2-40B4-BE49-F238E27FC236}">
                  <a16:creationId xmlns:a16="http://schemas.microsoft.com/office/drawing/2014/main" id="{683982D8-3AEB-AF70-E06B-682DAE33B7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86946" y="2927909"/>
              <a:ext cx="1633199" cy="1526637"/>
              <a:chOff x="3329189" y="1777672"/>
              <a:chExt cx="2509967" cy="2346200"/>
            </a:xfrm>
          </p:grpSpPr>
          <p:pic>
            <p:nvPicPr>
              <p:cNvPr id="18" name="Picture 19">
                <a:extLst>
                  <a:ext uri="{FF2B5EF4-FFF2-40B4-BE49-F238E27FC236}">
                    <a16:creationId xmlns:a16="http://schemas.microsoft.com/office/drawing/2014/main" id="{81B3F59C-463B-FA2C-F15F-18FACBECA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9189" y="1800167"/>
                <a:ext cx="2509967" cy="2323705"/>
              </a:xfrm>
              <a:prstGeom prst="rect">
                <a:avLst/>
              </a:prstGeom>
            </p:spPr>
          </p:pic>
          <p:sp>
            <p:nvSpPr>
              <p:cNvPr id="19" name="TextBox 28">
                <a:extLst>
                  <a:ext uri="{FF2B5EF4-FFF2-40B4-BE49-F238E27FC236}">
                    <a16:creationId xmlns:a16="http://schemas.microsoft.com/office/drawing/2014/main" id="{8060EA37-B43D-2A28-1E8B-58612C199C39}"/>
                  </a:ext>
                </a:extLst>
              </p:cNvPr>
              <p:cNvSpPr txBox="1"/>
              <p:nvPr/>
            </p:nvSpPr>
            <p:spPr>
              <a:xfrm>
                <a:off x="4466660" y="1777672"/>
                <a:ext cx="861133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500" baseline="30000" dirty="0"/>
                  <a:t>55</a:t>
                </a:r>
                <a:r>
                  <a:rPr lang="de-DE" sz="1500" dirty="0"/>
                  <a:t>Mn, K</a:t>
                </a:r>
                <a:r>
                  <a:rPr lang="de-DE" sz="1500" baseline="-25000" dirty="0">
                    <a:latin typeface="Symbol" panose="05050102010706020507" pitchFamily="18" charset="2"/>
                  </a:rPr>
                  <a:t>a</a:t>
                </a:r>
                <a:endParaRPr lang="de-DE" sz="1500" baseline="-25000" dirty="0"/>
              </a:p>
            </p:txBody>
          </p:sp>
        </p:grpSp>
        <p:sp>
          <p:nvSpPr>
            <p:cNvPr id="12" name="Rectangle 33">
              <a:extLst>
                <a:ext uri="{FF2B5EF4-FFF2-40B4-BE49-F238E27FC236}">
                  <a16:creationId xmlns:a16="http://schemas.microsoft.com/office/drawing/2014/main" id="{C5598BDA-8E3B-1DE4-DEBE-857D1A66A909}"/>
                </a:ext>
              </a:extLst>
            </p:cNvPr>
            <p:cNvSpPr/>
            <p:nvPr/>
          </p:nvSpPr>
          <p:spPr>
            <a:xfrm>
              <a:off x="9686946" y="2571855"/>
              <a:ext cx="2313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dirty="0"/>
                <a:t>High energy resolution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3C6426F1-C7FA-38B9-71F5-88B0BF186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6946" y="1073133"/>
              <a:ext cx="1582017" cy="1512000"/>
            </a:xfrm>
            <a:prstGeom prst="rect">
              <a:avLst/>
            </a:prstGeom>
          </p:spPr>
        </p:pic>
        <p:sp>
          <p:nvSpPr>
            <p:cNvPr id="26" name="Rectangle 32">
              <a:extLst>
                <a:ext uri="{FF2B5EF4-FFF2-40B4-BE49-F238E27FC236}">
                  <a16:creationId xmlns:a16="http://schemas.microsoft.com/office/drawing/2014/main" id="{B8CC8901-A527-7395-B306-4FCE70E2F586}"/>
                </a:ext>
              </a:extLst>
            </p:cNvPr>
            <p:cNvSpPr/>
            <p:nvPr/>
          </p:nvSpPr>
          <p:spPr>
            <a:xfrm>
              <a:off x="9686946" y="717079"/>
              <a:ext cx="20890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dirty="0"/>
                <a:t>Fast signal rise time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" name="Rectangle 34">
              <a:extLst>
                <a:ext uri="{FF2B5EF4-FFF2-40B4-BE49-F238E27FC236}">
                  <a16:creationId xmlns:a16="http://schemas.microsoft.com/office/drawing/2014/main" id="{2D0FD563-3006-A501-7959-1BFD623E6965}"/>
                </a:ext>
              </a:extLst>
            </p:cNvPr>
            <p:cNvSpPr/>
            <p:nvPr/>
          </p:nvSpPr>
          <p:spPr>
            <a:xfrm>
              <a:off x="9712594" y="4441268"/>
              <a:ext cx="2135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dirty="0"/>
                <a:t>Known characteristic</a:t>
              </a:r>
              <a:endParaRPr lang="en-GB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29" name="Grafik 13">
              <a:extLst>
                <a:ext uri="{FF2B5EF4-FFF2-40B4-BE49-F238E27FC236}">
                  <a16:creationId xmlns:a16="http://schemas.microsoft.com/office/drawing/2014/main" id="{0E312365-DD3C-B53E-1F07-E3EF49F65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6946" y="4797320"/>
              <a:ext cx="1326003" cy="15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6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F2818C1A-8D74-47F1-9326-5DECA170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Accuracy of the </a:t>
            </a:r>
            <a:r>
              <a:rPr lang="de-DE" dirty="0" err="1"/>
              <a:t>maXs</a:t>
            </a:r>
            <a:r>
              <a:rPr lang="de-DE" dirty="0"/>
              <a:t> </a:t>
            </a:r>
            <a:r>
              <a:rPr lang="de-DE" dirty="0" err="1"/>
              <a:t>Detector</a:t>
            </a:r>
            <a:endParaRPr lang="de-DE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CE81BC-FFC4-4604-AB11-2FA2529ED39A}"/>
              </a:ext>
            </a:extLst>
          </p:cNvPr>
          <p:cNvGrpSpPr>
            <a:grpSpLocks noChangeAspect="1"/>
          </p:cNvGrpSpPr>
          <p:nvPr/>
        </p:nvGrpSpPr>
        <p:grpSpPr>
          <a:xfrm>
            <a:off x="1593052" y="185834"/>
            <a:ext cx="8952912" cy="6858138"/>
            <a:chOff x="-2554595" y="-1366936"/>
            <a:chExt cx="14108767" cy="1080764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7D474-276F-448A-BEF8-8A4151874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554595" y="-1366936"/>
              <a:ext cx="14108767" cy="1080764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7B25DC-F324-467E-9EC8-C02A5EB76A9B}"/>
                </a:ext>
              </a:extLst>
            </p:cNvPr>
            <p:cNvSpPr txBox="1"/>
            <p:nvPr/>
          </p:nvSpPr>
          <p:spPr>
            <a:xfrm>
              <a:off x="8473123" y="4765210"/>
              <a:ext cx="1855710" cy="8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tx1"/>
                  </a:solidFill>
                  <a:latin typeface="Calibri" panose="020F0502020204030204" pitchFamily="34" charset="0"/>
                </a:rPr>
                <a:t>59.53998 </a:t>
              </a:r>
              <a:r>
                <a:rPr lang="en-GB" sz="14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keV</a:t>
              </a:r>
              <a:endParaRPr lang="en-GB" sz="14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r"/>
              <a:r>
                <a:rPr lang="en-GB" sz="1400" i="1" dirty="0">
                  <a:solidFill>
                    <a:srgbClr val="5A696E"/>
                  </a:solidFill>
                  <a:latin typeface="Calibri" panose="020F0502020204030204" pitchFamily="34" charset="0"/>
                </a:rPr>
                <a:t>0.00094 </a:t>
              </a:r>
              <a:r>
                <a:rPr lang="en-GB" sz="1400" i="1" dirty="0" err="1">
                  <a:solidFill>
                    <a:srgbClr val="5A696E"/>
                  </a:solidFill>
                  <a:latin typeface="Calibri" panose="020F0502020204030204" pitchFamily="34" charset="0"/>
                </a:rPr>
                <a:t>keV</a:t>
              </a:r>
              <a:endParaRPr lang="en-GB" sz="1400" i="1" baseline="-25000" dirty="0">
                <a:solidFill>
                  <a:srgbClr val="5A696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2954AA7-66AA-45F7-91E2-B211D61B2AD6}"/>
                </a:ext>
              </a:extLst>
            </p:cNvPr>
            <p:cNvSpPr txBox="1"/>
            <p:nvPr/>
          </p:nvSpPr>
          <p:spPr>
            <a:xfrm>
              <a:off x="2952867" y="5401816"/>
              <a:ext cx="3201136" cy="8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E</a:t>
              </a:r>
              <a:r>
                <a:rPr lang="en-GB" sz="1400" baseline="-250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meas</a:t>
              </a:r>
              <a:r>
                <a:rPr lang="en-GB" sz="1400" dirty="0">
                  <a:solidFill>
                    <a:schemeClr val="tx1"/>
                  </a:solidFill>
                  <a:latin typeface="Calibri" panose="020F0502020204030204" pitchFamily="34" charset="0"/>
                </a:rPr>
                <a:t> 		</a:t>
              </a:r>
            </a:p>
            <a:p>
              <a:r>
                <a:rPr lang="en-GB" sz="1400" i="1" dirty="0">
                  <a:solidFill>
                    <a:srgbClr val="5A696E"/>
                  </a:solidFill>
                  <a:latin typeface="Calibri" panose="020F0502020204030204" pitchFamily="34" charset="0"/>
                </a:rPr>
                <a:t>(</a:t>
              </a:r>
              <a:r>
                <a:rPr lang="en-GB" sz="1400" i="1" dirty="0" err="1">
                  <a:solidFill>
                    <a:srgbClr val="5A696E"/>
                  </a:solidFill>
                  <a:latin typeface="Calibri" panose="020F0502020204030204" pitchFamily="34" charset="0"/>
                </a:rPr>
                <a:t>E</a:t>
              </a:r>
              <a:r>
                <a:rPr lang="en-GB" sz="1400" i="1" baseline="-25000" dirty="0" err="1">
                  <a:solidFill>
                    <a:srgbClr val="5A696E"/>
                  </a:solidFill>
                  <a:latin typeface="Calibri" panose="020F0502020204030204" pitchFamily="34" charset="0"/>
                </a:rPr>
                <a:t>meas</a:t>
              </a:r>
              <a:r>
                <a:rPr lang="en-GB" sz="1400" i="1" dirty="0">
                  <a:solidFill>
                    <a:srgbClr val="5A696E"/>
                  </a:solidFill>
                  <a:latin typeface="Calibri" panose="020F0502020204030204" pitchFamily="34" charset="0"/>
                </a:rPr>
                <a:t>–</a:t>
              </a:r>
              <a:r>
                <a:rPr lang="en-GB" sz="1400" i="1" dirty="0" err="1">
                  <a:solidFill>
                    <a:srgbClr val="5A696E"/>
                  </a:solidFill>
                  <a:latin typeface="Calibri" panose="020F0502020204030204" pitchFamily="34" charset="0"/>
                </a:rPr>
                <a:t>E</a:t>
              </a:r>
              <a:r>
                <a:rPr lang="en-GB" sz="1400" i="1" baseline="-25000" dirty="0" err="1">
                  <a:solidFill>
                    <a:srgbClr val="5A696E"/>
                  </a:solidFill>
                  <a:latin typeface="Calibri" panose="020F0502020204030204" pitchFamily="34" charset="0"/>
                </a:rPr>
                <a:t>lit</a:t>
              </a:r>
              <a:r>
                <a:rPr lang="en-GB" sz="1400" i="1" dirty="0">
                  <a:solidFill>
                    <a:srgbClr val="5A696E"/>
                  </a:solidFill>
                  <a:latin typeface="Calibri" panose="020F0502020204030204" pitchFamily="34" charset="0"/>
                </a:rPr>
                <a:t>)</a:t>
              </a:r>
              <a:endParaRPr lang="en-GB" sz="1400" i="1" baseline="-25000" dirty="0">
                <a:solidFill>
                  <a:srgbClr val="5A696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6A8FC7-0F84-4414-A20E-584E141DAEB8}"/>
                </a:ext>
              </a:extLst>
            </p:cNvPr>
            <p:cNvSpPr txBox="1"/>
            <p:nvPr/>
          </p:nvSpPr>
          <p:spPr>
            <a:xfrm>
              <a:off x="5790433" y="4765210"/>
              <a:ext cx="1855710" cy="8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tx1"/>
                  </a:solidFill>
                  <a:latin typeface="Calibri" panose="020F0502020204030204" pitchFamily="34" charset="0"/>
                </a:rPr>
                <a:t>42.43513 </a:t>
              </a:r>
              <a:r>
                <a:rPr lang="en-GB" sz="14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keV</a:t>
              </a:r>
              <a:endParaRPr lang="en-GB" sz="14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r"/>
              <a:r>
                <a:rPr lang="en-GB" sz="1400" i="1" dirty="0">
                  <a:solidFill>
                    <a:srgbClr val="5A696E"/>
                  </a:solidFill>
                  <a:latin typeface="Calibri" panose="020F0502020204030204" pitchFamily="34" charset="0"/>
                </a:rPr>
                <a:t>0.00023 </a:t>
              </a:r>
              <a:r>
                <a:rPr lang="en-GB" sz="1400" i="1" dirty="0" err="1">
                  <a:solidFill>
                    <a:srgbClr val="5A696E"/>
                  </a:solidFill>
                  <a:latin typeface="Calibri" panose="020F0502020204030204" pitchFamily="34" charset="0"/>
                </a:rPr>
                <a:t>keV</a:t>
              </a:r>
              <a:endParaRPr lang="en-GB" sz="1400" i="1" baseline="-25000" dirty="0">
                <a:solidFill>
                  <a:srgbClr val="5A696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845F4FC-1D30-4D56-87DE-A33CF522F6FE}"/>
                </a:ext>
              </a:extLst>
            </p:cNvPr>
            <p:cNvSpPr txBox="1"/>
            <p:nvPr/>
          </p:nvSpPr>
          <p:spPr>
            <a:xfrm>
              <a:off x="6899402" y="5406890"/>
              <a:ext cx="1855710" cy="8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tx1"/>
                  </a:solidFill>
                  <a:latin typeface="Calibri" panose="020F0502020204030204" pitchFamily="34" charset="0"/>
                </a:rPr>
                <a:t>54.70327 </a:t>
              </a:r>
              <a:r>
                <a:rPr lang="en-GB" sz="14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keV</a:t>
              </a:r>
              <a:endParaRPr lang="en-GB" sz="14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r"/>
              <a:r>
                <a:rPr lang="en-GB" sz="1400" i="1" dirty="0">
                  <a:solidFill>
                    <a:srgbClr val="5A696E"/>
                  </a:solidFill>
                  <a:latin typeface="Calibri" panose="020F0502020204030204" pitchFamily="34" charset="0"/>
                </a:rPr>
                <a:t>–0.00053 </a:t>
              </a:r>
              <a:r>
                <a:rPr lang="en-GB" sz="1400" i="1" dirty="0" err="1">
                  <a:solidFill>
                    <a:srgbClr val="5A696E"/>
                  </a:solidFill>
                  <a:latin typeface="Calibri" panose="020F0502020204030204" pitchFamily="34" charset="0"/>
                </a:rPr>
                <a:t>keV</a:t>
              </a:r>
              <a:endParaRPr lang="en-GB" sz="1400" i="1" baseline="-25000" dirty="0">
                <a:solidFill>
                  <a:srgbClr val="5A696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9649743-19A8-4068-B8FA-0186A5404E8D}"/>
                </a:ext>
              </a:extLst>
            </p:cNvPr>
            <p:cNvSpPr txBox="1"/>
            <p:nvPr/>
          </p:nvSpPr>
          <p:spPr>
            <a:xfrm>
              <a:off x="4681463" y="5401816"/>
              <a:ext cx="1855710" cy="8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tx1"/>
                  </a:solidFill>
                  <a:latin typeface="Calibri" panose="020F0502020204030204" pitchFamily="34" charset="0"/>
                </a:rPr>
                <a:t>29.17887 </a:t>
              </a:r>
              <a:r>
                <a:rPr lang="en-GB" sz="14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keV</a:t>
              </a:r>
              <a:endParaRPr lang="en-GB" sz="14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r"/>
              <a:r>
                <a:rPr lang="en-GB" sz="1400" i="1" dirty="0">
                  <a:solidFill>
                    <a:srgbClr val="5A696E"/>
                  </a:solidFill>
                  <a:latin typeface="Calibri" panose="020F0502020204030204" pitchFamily="34" charset="0"/>
                </a:rPr>
                <a:t>–0.00283 </a:t>
              </a:r>
              <a:r>
                <a:rPr lang="en-GB" sz="1400" i="1" dirty="0" err="1">
                  <a:solidFill>
                    <a:srgbClr val="5A696E"/>
                  </a:solidFill>
                  <a:latin typeface="Calibri" panose="020F0502020204030204" pitchFamily="34" charset="0"/>
                </a:rPr>
                <a:t>keV</a:t>
              </a:r>
              <a:endParaRPr lang="en-GB" sz="1400" i="1" baseline="-25000" dirty="0">
                <a:solidFill>
                  <a:srgbClr val="5A696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BEBECA9-D06B-424D-AF9C-0F8CB0DB51D8}"/>
                </a:ext>
              </a:extLst>
            </p:cNvPr>
            <p:cNvSpPr txBox="1"/>
            <p:nvPr/>
          </p:nvSpPr>
          <p:spPr>
            <a:xfrm>
              <a:off x="3716483" y="4765210"/>
              <a:ext cx="1711719" cy="8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tx1"/>
                  </a:solidFill>
                  <a:latin typeface="Calibri" panose="020F0502020204030204" pitchFamily="34" charset="0"/>
                </a:rPr>
                <a:t>26.3463 </a:t>
              </a:r>
              <a:r>
                <a:rPr lang="en-GB" sz="14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keV</a:t>
              </a:r>
              <a:endParaRPr lang="en-GB" sz="14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  <a:p>
              <a:pPr algn="r"/>
              <a:r>
                <a:rPr lang="en-GB" sz="1400" i="1" dirty="0">
                  <a:solidFill>
                    <a:srgbClr val="5A696E"/>
                  </a:solidFill>
                  <a:latin typeface="Calibri" panose="020F0502020204030204" pitchFamily="34" charset="0"/>
                </a:rPr>
                <a:t>0.0015 </a:t>
              </a:r>
              <a:r>
                <a:rPr lang="en-GB" sz="1400" i="1" dirty="0" err="1">
                  <a:solidFill>
                    <a:srgbClr val="5A696E"/>
                  </a:solidFill>
                  <a:latin typeface="Calibri" panose="020F0502020204030204" pitchFamily="34" charset="0"/>
                </a:rPr>
                <a:t>keV</a:t>
              </a:r>
              <a:endParaRPr lang="en-GB" sz="1400" i="1" baseline="-25000" dirty="0">
                <a:solidFill>
                  <a:srgbClr val="5A696E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0B5AF3C-8A16-4AA7-8E4E-4CA2207466B8}"/>
                </a:ext>
              </a:extLst>
            </p:cNvPr>
            <p:cNvCxnSpPr>
              <a:stCxn id="36" idx="2"/>
            </p:cNvCxnSpPr>
            <p:nvPr/>
          </p:nvCxnSpPr>
          <p:spPr bwMode="auto">
            <a:xfrm flipH="1">
              <a:off x="4068201" y="5589745"/>
              <a:ext cx="504143" cy="1375717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005AA0">
                  <a:alpha val="60000"/>
                </a:srgbClr>
              </a:solidFill>
              <a:prstDash val="solid"/>
              <a:round/>
              <a:headEnd type="none" w="med" len="med"/>
              <a:tailEnd type="arrow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EEFC393-C1BA-4809-9F45-4D972F74D27A}"/>
                </a:ext>
              </a:extLst>
            </p:cNvPr>
            <p:cNvCxnSpPr>
              <a:stCxn id="35" idx="2"/>
            </p:cNvCxnSpPr>
            <p:nvPr/>
          </p:nvCxnSpPr>
          <p:spPr bwMode="auto">
            <a:xfrm flipH="1">
              <a:off x="4513642" y="6226351"/>
              <a:ext cx="1095676" cy="759641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005AA0">
                  <a:alpha val="60000"/>
                </a:srgbClr>
              </a:solidFill>
              <a:prstDash val="solid"/>
              <a:round/>
              <a:headEnd type="none" w="med" len="med"/>
              <a:tailEnd type="arrow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7ADEC1B-05F2-4227-B923-B8DE638D66C7}"/>
                </a:ext>
              </a:extLst>
            </p:cNvPr>
            <p:cNvCxnSpPr>
              <a:stCxn id="33" idx="2"/>
            </p:cNvCxnSpPr>
            <p:nvPr/>
          </p:nvCxnSpPr>
          <p:spPr bwMode="auto">
            <a:xfrm flipH="1">
              <a:off x="6537172" y="5589745"/>
              <a:ext cx="181115" cy="650658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005AA0">
                  <a:alpha val="60000"/>
                </a:srgbClr>
              </a:solidFill>
              <a:prstDash val="solid"/>
              <a:round/>
              <a:headEnd type="none" w="med" len="med"/>
              <a:tailEnd type="arrow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5B9B43B-D85C-4B5A-98EC-0782D9AE73D3}"/>
                </a:ext>
              </a:extLst>
            </p:cNvPr>
            <p:cNvCxnSpPr>
              <a:stCxn id="34" idx="2"/>
            </p:cNvCxnSpPr>
            <p:nvPr/>
          </p:nvCxnSpPr>
          <p:spPr bwMode="auto">
            <a:xfrm>
              <a:off x="7827257" y="6231425"/>
              <a:ext cx="590319" cy="831648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005AA0">
                  <a:alpha val="60000"/>
                </a:srgbClr>
              </a:solidFill>
              <a:prstDash val="solid"/>
              <a:round/>
              <a:headEnd type="none" w="med" len="med"/>
              <a:tailEnd type="arrow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158F8B0-384F-42E4-A843-7EB65DF6AEC6}"/>
                </a:ext>
              </a:extLst>
            </p:cNvPr>
            <p:cNvCxnSpPr>
              <a:stCxn id="31" idx="2"/>
            </p:cNvCxnSpPr>
            <p:nvPr/>
          </p:nvCxnSpPr>
          <p:spPr bwMode="auto">
            <a:xfrm flipH="1">
              <a:off x="9151268" y="5589745"/>
              <a:ext cx="249710" cy="650658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005AA0">
                  <a:alpha val="60000"/>
                </a:srgbClr>
              </a:solidFill>
              <a:prstDash val="solid"/>
              <a:round/>
              <a:headEnd type="none" w="med" len="med"/>
              <a:tailEnd type="arrow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CF88778-29F3-465A-BDB5-2FB8AF4B56B9}"/>
                </a:ext>
              </a:extLst>
            </p:cNvPr>
            <p:cNvSpPr txBox="1"/>
            <p:nvPr/>
          </p:nvSpPr>
          <p:spPr>
            <a:xfrm>
              <a:off x="3293297" y="6744341"/>
              <a:ext cx="551754" cy="292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Am </a:t>
              </a:r>
              <a:r>
                <a:rPr lang="el-GR" sz="14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γ</a:t>
              </a:r>
              <a:endParaRPr lang="en-GB" sz="1400" i="1" dirty="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143D25-B6AA-401B-B82F-6FA5910CF223}"/>
                </a:ext>
              </a:extLst>
            </p:cNvPr>
            <p:cNvSpPr txBox="1"/>
            <p:nvPr/>
          </p:nvSpPr>
          <p:spPr>
            <a:xfrm>
              <a:off x="9133172" y="5899974"/>
              <a:ext cx="551754" cy="292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Am </a:t>
              </a:r>
              <a:r>
                <a:rPr lang="el-GR" sz="14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γ</a:t>
              </a:r>
              <a:endParaRPr lang="en-GB" sz="1400" i="1" dirty="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117BA32-95A7-4D69-A483-C173BDF1BB4A}"/>
                </a:ext>
              </a:extLst>
            </p:cNvPr>
            <p:cNvSpPr txBox="1"/>
            <p:nvPr/>
          </p:nvSpPr>
          <p:spPr>
            <a:xfrm>
              <a:off x="8351912" y="6749650"/>
              <a:ext cx="487634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Th</a:t>
              </a:r>
              <a:r>
                <a:rPr lang="en-GB" sz="14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el-GR" sz="14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γ</a:t>
              </a:r>
              <a:endParaRPr lang="en-GB" sz="1400" i="1" dirty="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4BC2522-F304-482E-B25B-DA570C57D436}"/>
                </a:ext>
              </a:extLst>
            </p:cNvPr>
            <p:cNvSpPr txBox="1"/>
            <p:nvPr/>
          </p:nvSpPr>
          <p:spPr>
            <a:xfrm>
              <a:off x="6479704" y="6746036"/>
              <a:ext cx="487634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Th</a:t>
              </a:r>
              <a:r>
                <a:rPr lang="en-GB" sz="14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el-GR" sz="14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γ</a:t>
              </a:r>
              <a:endParaRPr lang="en-GB" sz="1400" i="1" dirty="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ECB27B7-3D23-46F8-B777-09DF1FDE8472}"/>
                </a:ext>
              </a:extLst>
            </p:cNvPr>
            <p:cNvSpPr txBox="1"/>
            <p:nvPr/>
          </p:nvSpPr>
          <p:spPr>
            <a:xfrm>
              <a:off x="4679504" y="6744339"/>
              <a:ext cx="487634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Th</a:t>
              </a:r>
              <a:r>
                <a:rPr lang="en-GB" sz="14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el-GR" sz="14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γ</a:t>
              </a:r>
              <a:endParaRPr lang="en-GB" sz="1400" i="1" dirty="0" err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9" name="Gruppieren 27">
            <a:extLst>
              <a:ext uri="{FF2B5EF4-FFF2-40B4-BE49-F238E27FC236}">
                <a16:creationId xmlns:a16="http://schemas.microsoft.com/office/drawing/2014/main" id="{D04E4E0B-2E7F-4221-B2DF-0B12BA90E8A8}"/>
              </a:ext>
            </a:extLst>
          </p:cNvPr>
          <p:cNvGrpSpPr>
            <a:grpSpLocks noChangeAspect="1"/>
          </p:cNvGrpSpPr>
          <p:nvPr/>
        </p:nvGrpSpPr>
        <p:grpSpPr>
          <a:xfrm>
            <a:off x="5512172" y="1091771"/>
            <a:ext cx="4616277" cy="2425116"/>
            <a:chOff x="2035046" y="21736666"/>
            <a:chExt cx="9856910" cy="5178230"/>
          </a:xfrm>
        </p:grpSpPr>
        <p:sp>
          <p:nvSpPr>
            <p:cNvPr id="50" name="Rechteck 754">
              <a:extLst>
                <a:ext uri="{FF2B5EF4-FFF2-40B4-BE49-F238E27FC236}">
                  <a16:creationId xmlns:a16="http://schemas.microsoft.com/office/drawing/2014/main" id="{221F8CBC-77C8-45AE-9CFE-ECF65236CD0D}"/>
                </a:ext>
              </a:extLst>
            </p:cNvPr>
            <p:cNvSpPr/>
            <p:nvPr/>
          </p:nvSpPr>
          <p:spPr>
            <a:xfrm>
              <a:off x="7662814" y="22511655"/>
              <a:ext cx="4229142" cy="3614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1200"/>
                </a:spcBef>
                <a:buClr>
                  <a:srgbClr val="005AA0"/>
                </a:buClr>
                <a:buSzPct val="200000"/>
                <a:buFont typeface="Arial" panose="020B0604020202020204" pitchFamily="34" charset="0"/>
                <a:buChar char="•"/>
              </a:pPr>
              <a:r>
                <a:rPr lang="en-GB" sz="1400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241</a:t>
              </a:r>
              <a:r>
                <a:rPr lang="en-GB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 lines: calibration</a:t>
              </a:r>
            </a:p>
            <a:p>
              <a:pPr marL="285750" indent="-285750">
                <a:spcBef>
                  <a:spcPts val="1200"/>
                </a:spcBef>
                <a:buClr>
                  <a:srgbClr val="005AA0"/>
                </a:buClr>
                <a:buSzPct val="200000"/>
                <a:buFont typeface="Arial" panose="020B0604020202020204" pitchFamily="34" charset="0"/>
                <a:buChar char="•"/>
              </a:pPr>
              <a:r>
                <a:rPr lang="en-GB" sz="1400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233</a:t>
              </a:r>
              <a:r>
                <a:rPr lang="en-GB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 lines: benchmarking</a:t>
              </a:r>
            </a:p>
            <a:p>
              <a:pPr marL="285750" indent="-285750">
                <a:spcBef>
                  <a:spcPts val="1200"/>
                </a:spcBef>
                <a:buClr>
                  <a:srgbClr val="005AA0"/>
                </a:buClr>
                <a:buSzPct val="200000"/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 shield to suppress low energy radiation</a:t>
              </a:r>
            </a:p>
          </p:txBody>
        </p:sp>
        <p:sp>
          <p:nvSpPr>
            <p:cNvPr id="51" name="Pfeil: nach links 433">
              <a:extLst>
                <a:ext uri="{FF2B5EF4-FFF2-40B4-BE49-F238E27FC236}">
                  <a16:creationId xmlns:a16="http://schemas.microsoft.com/office/drawing/2014/main" id="{F218BD0C-6D34-47F3-8767-CEFF827CB377}"/>
                </a:ext>
              </a:extLst>
            </p:cNvPr>
            <p:cNvSpPr/>
            <p:nvPr/>
          </p:nvSpPr>
          <p:spPr>
            <a:xfrm>
              <a:off x="4727079" y="24662713"/>
              <a:ext cx="835454" cy="329689"/>
            </a:xfrm>
            <a:prstGeom prst="leftArrow">
              <a:avLst>
                <a:gd name="adj1" fmla="val 50000"/>
                <a:gd name="adj2" fmla="val 99829"/>
              </a:avLst>
            </a:prstGeom>
            <a:gradFill>
              <a:gsLst>
                <a:gs pos="0">
                  <a:srgbClr val="F0781E"/>
                </a:gs>
                <a:gs pos="87000">
                  <a:srgbClr val="F0781E">
                    <a:alpha val="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2" name="Gruppieren 435">
              <a:extLst>
                <a:ext uri="{FF2B5EF4-FFF2-40B4-BE49-F238E27FC236}">
                  <a16:creationId xmlns:a16="http://schemas.microsoft.com/office/drawing/2014/main" id="{6E4D30D9-D20F-4D22-BF32-C97149CA1140}"/>
                </a:ext>
              </a:extLst>
            </p:cNvPr>
            <p:cNvGrpSpPr/>
            <p:nvPr/>
          </p:nvGrpSpPr>
          <p:grpSpPr>
            <a:xfrm>
              <a:off x="2678742" y="22510442"/>
              <a:ext cx="1397614" cy="2508996"/>
              <a:chOff x="2266860" y="1509824"/>
              <a:chExt cx="1854319" cy="3257965"/>
            </a:xfrm>
            <a:solidFill>
              <a:srgbClr val="005AA0"/>
            </a:solidFill>
          </p:grpSpPr>
          <p:sp>
            <p:nvSpPr>
              <p:cNvPr id="72" name="Freihandform: Form 440">
                <a:extLst>
                  <a:ext uri="{FF2B5EF4-FFF2-40B4-BE49-F238E27FC236}">
                    <a16:creationId xmlns:a16="http://schemas.microsoft.com/office/drawing/2014/main" id="{296FF91C-5CCB-4664-B8AE-5D0D4D8B4A9D}"/>
                  </a:ext>
                </a:extLst>
              </p:cNvPr>
              <p:cNvSpPr/>
              <p:nvPr/>
            </p:nvSpPr>
            <p:spPr>
              <a:xfrm>
                <a:off x="2347668" y="1509824"/>
                <a:ext cx="1692704" cy="3257965"/>
              </a:xfrm>
              <a:custGeom>
                <a:avLst/>
                <a:gdLst>
                  <a:gd name="connsiteX0" fmla="*/ 282123 w 1692704"/>
                  <a:gd name="connsiteY0" fmla="*/ 0 h 3257965"/>
                  <a:gd name="connsiteX1" fmla="*/ 1410581 w 1692704"/>
                  <a:gd name="connsiteY1" fmla="*/ 0 h 3257965"/>
                  <a:gd name="connsiteX2" fmla="*/ 1692704 w 1692704"/>
                  <a:gd name="connsiteY2" fmla="*/ 282123 h 3257965"/>
                  <a:gd name="connsiteX3" fmla="*/ 1692704 w 1692704"/>
                  <a:gd name="connsiteY3" fmla="*/ 3257965 h 3257965"/>
                  <a:gd name="connsiteX4" fmla="*/ 0 w 1692704"/>
                  <a:gd name="connsiteY4" fmla="*/ 3257965 h 3257965"/>
                  <a:gd name="connsiteX5" fmla="*/ 0 w 1692704"/>
                  <a:gd name="connsiteY5" fmla="*/ 282123 h 3257965"/>
                  <a:gd name="connsiteX6" fmla="*/ 282123 w 1692704"/>
                  <a:gd name="connsiteY6" fmla="*/ 0 h 325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2704" h="3257965">
                    <a:moveTo>
                      <a:pt x="282123" y="0"/>
                    </a:moveTo>
                    <a:lnTo>
                      <a:pt x="1410581" y="0"/>
                    </a:lnTo>
                    <a:cubicBezTo>
                      <a:pt x="1566393" y="0"/>
                      <a:pt x="1692704" y="126311"/>
                      <a:pt x="1692704" y="282123"/>
                    </a:cubicBezTo>
                    <a:lnTo>
                      <a:pt x="1692704" y="3257965"/>
                    </a:lnTo>
                    <a:lnTo>
                      <a:pt x="0" y="3257965"/>
                    </a:lnTo>
                    <a:lnTo>
                      <a:pt x="0" y="282123"/>
                    </a:lnTo>
                    <a:cubicBezTo>
                      <a:pt x="0" y="126311"/>
                      <a:pt x="126311" y="0"/>
                      <a:pt x="282123" y="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28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3" name="Gruppieren 441">
                <a:extLst>
                  <a:ext uri="{FF2B5EF4-FFF2-40B4-BE49-F238E27FC236}">
                    <a16:creationId xmlns:a16="http://schemas.microsoft.com/office/drawing/2014/main" id="{65B8CC4C-8EB8-48AB-902C-45FAD7DB9C6F}"/>
                  </a:ext>
                </a:extLst>
              </p:cNvPr>
              <p:cNvGrpSpPr/>
              <p:nvPr/>
            </p:nvGrpSpPr>
            <p:grpSpPr>
              <a:xfrm>
                <a:off x="2266860" y="2203066"/>
                <a:ext cx="1854319" cy="348748"/>
                <a:chOff x="2266860" y="3159996"/>
                <a:chExt cx="1854319" cy="348748"/>
              </a:xfrm>
              <a:grpFill/>
            </p:grpSpPr>
            <p:sp>
              <p:nvSpPr>
                <p:cNvPr id="84" name="Rechteck 452">
                  <a:extLst>
                    <a:ext uri="{FF2B5EF4-FFF2-40B4-BE49-F238E27FC236}">
                      <a16:creationId xmlns:a16="http://schemas.microsoft.com/office/drawing/2014/main" id="{CE95ADCB-4322-4C2D-B214-C0635B471703}"/>
                    </a:ext>
                  </a:extLst>
                </p:cNvPr>
                <p:cNvSpPr/>
                <p:nvPr/>
              </p:nvSpPr>
              <p:spPr>
                <a:xfrm>
                  <a:off x="2266860" y="3159996"/>
                  <a:ext cx="1854319" cy="348748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Ellipse 453">
                  <a:extLst>
                    <a:ext uri="{FF2B5EF4-FFF2-40B4-BE49-F238E27FC236}">
                      <a16:creationId xmlns:a16="http://schemas.microsoft.com/office/drawing/2014/main" id="{03820C4C-DC01-43EA-9B7F-3499D3BD1F64}"/>
                    </a:ext>
                  </a:extLst>
                </p:cNvPr>
                <p:cNvSpPr/>
                <p:nvPr/>
              </p:nvSpPr>
              <p:spPr>
                <a:xfrm>
                  <a:off x="2347668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6" name="Ellipse 454">
                  <a:extLst>
                    <a:ext uri="{FF2B5EF4-FFF2-40B4-BE49-F238E27FC236}">
                      <a16:creationId xmlns:a16="http://schemas.microsoft.com/office/drawing/2014/main" id="{76A4DC16-DB89-4432-A32B-B4282B9FF3A0}"/>
                    </a:ext>
                  </a:extLst>
                </p:cNvPr>
                <p:cNvSpPr/>
                <p:nvPr/>
              </p:nvSpPr>
              <p:spPr>
                <a:xfrm>
                  <a:off x="2572369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Ellipse 455">
                  <a:extLst>
                    <a:ext uri="{FF2B5EF4-FFF2-40B4-BE49-F238E27FC236}">
                      <a16:creationId xmlns:a16="http://schemas.microsoft.com/office/drawing/2014/main" id="{7179C155-60E4-4534-A817-15C3C8664CFE}"/>
                    </a:ext>
                  </a:extLst>
                </p:cNvPr>
                <p:cNvSpPr/>
                <p:nvPr/>
              </p:nvSpPr>
              <p:spPr>
                <a:xfrm>
                  <a:off x="2797070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Ellipse 456">
                  <a:extLst>
                    <a:ext uri="{FF2B5EF4-FFF2-40B4-BE49-F238E27FC236}">
                      <a16:creationId xmlns:a16="http://schemas.microsoft.com/office/drawing/2014/main" id="{B5179572-2623-4DE0-BF35-854FC8F40EEE}"/>
                    </a:ext>
                  </a:extLst>
                </p:cNvPr>
                <p:cNvSpPr/>
                <p:nvPr/>
              </p:nvSpPr>
              <p:spPr>
                <a:xfrm>
                  <a:off x="3021771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Ellipse 457">
                  <a:extLst>
                    <a:ext uri="{FF2B5EF4-FFF2-40B4-BE49-F238E27FC236}">
                      <a16:creationId xmlns:a16="http://schemas.microsoft.com/office/drawing/2014/main" id="{F4AD3EB0-4041-4747-BCD1-F7B11A2900DA}"/>
                    </a:ext>
                  </a:extLst>
                </p:cNvPr>
                <p:cNvSpPr/>
                <p:nvPr/>
              </p:nvSpPr>
              <p:spPr>
                <a:xfrm>
                  <a:off x="3246472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Ellipse 458">
                  <a:extLst>
                    <a:ext uri="{FF2B5EF4-FFF2-40B4-BE49-F238E27FC236}">
                      <a16:creationId xmlns:a16="http://schemas.microsoft.com/office/drawing/2014/main" id="{0A3FE642-BDE6-40FB-B752-DF4DF8A30A1F}"/>
                    </a:ext>
                  </a:extLst>
                </p:cNvPr>
                <p:cNvSpPr/>
                <p:nvPr/>
              </p:nvSpPr>
              <p:spPr>
                <a:xfrm>
                  <a:off x="3471173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Ellipse 459">
                  <a:extLst>
                    <a:ext uri="{FF2B5EF4-FFF2-40B4-BE49-F238E27FC236}">
                      <a16:creationId xmlns:a16="http://schemas.microsoft.com/office/drawing/2014/main" id="{B6B0F659-292E-4680-A74D-6960E1029DEF}"/>
                    </a:ext>
                  </a:extLst>
                </p:cNvPr>
                <p:cNvSpPr/>
                <p:nvPr/>
              </p:nvSpPr>
              <p:spPr>
                <a:xfrm>
                  <a:off x="3695874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Ellipse 460">
                  <a:extLst>
                    <a:ext uri="{FF2B5EF4-FFF2-40B4-BE49-F238E27FC236}">
                      <a16:creationId xmlns:a16="http://schemas.microsoft.com/office/drawing/2014/main" id="{D7892424-00E6-4BA5-852E-82E01B5E64CA}"/>
                    </a:ext>
                  </a:extLst>
                </p:cNvPr>
                <p:cNvSpPr/>
                <p:nvPr/>
              </p:nvSpPr>
              <p:spPr>
                <a:xfrm>
                  <a:off x="3920575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4" name="Gruppieren 442">
                <a:extLst>
                  <a:ext uri="{FF2B5EF4-FFF2-40B4-BE49-F238E27FC236}">
                    <a16:creationId xmlns:a16="http://schemas.microsoft.com/office/drawing/2014/main" id="{7DC12E05-3962-4F0E-954C-B8417194D5C2}"/>
                  </a:ext>
                </a:extLst>
              </p:cNvPr>
              <p:cNvGrpSpPr/>
              <p:nvPr/>
            </p:nvGrpSpPr>
            <p:grpSpPr>
              <a:xfrm>
                <a:off x="2266860" y="3852531"/>
                <a:ext cx="1854319" cy="348748"/>
                <a:chOff x="2266860" y="3159996"/>
                <a:chExt cx="1854319" cy="348748"/>
              </a:xfrm>
              <a:grpFill/>
            </p:grpSpPr>
            <p:sp>
              <p:nvSpPr>
                <p:cNvPr id="75" name="Rechteck 443">
                  <a:extLst>
                    <a:ext uri="{FF2B5EF4-FFF2-40B4-BE49-F238E27FC236}">
                      <a16:creationId xmlns:a16="http://schemas.microsoft.com/office/drawing/2014/main" id="{AAAE77AA-4752-4392-BE7A-512F1B9BB325}"/>
                    </a:ext>
                  </a:extLst>
                </p:cNvPr>
                <p:cNvSpPr/>
                <p:nvPr/>
              </p:nvSpPr>
              <p:spPr>
                <a:xfrm>
                  <a:off x="2266860" y="3159996"/>
                  <a:ext cx="1854319" cy="348748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Ellipse 444">
                  <a:extLst>
                    <a:ext uri="{FF2B5EF4-FFF2-40B4-BE49-F238E27FC236}">
                      <a16:creationId xmlns:a16="http://schemas.microsoft.com/office/drawing/2014/main" id="{E27864DD-F5A7-4D6A-9261-8E1014BB363E}"/>
                    </a:ext>
                  </a:extLst>
                </p:cNvPr>
                <p:cNvSpPr/>
                <p:nvPr/>
              </p:nvSpPr>
              <p:spPr>
                <a:xfrm>
                  <a:off x="2347668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Ellipse 445">
                  <a:extLst>
                    <a:ext uri="{FF2B5EF4-FFF2-40B4-BE49-F238E27FC236}">
                      <a16:creationId xmlns:a16="http://schemas.microsoft.com/office/drawing/2014/main" id="{799CAFD9-09F8-4B0E-B7FE-346AFF3985D9}"/>
                    </a:ext>
                  </a:extLst>
                </p:cNvPr>
                <p:cNvSpPr/>
                <p:nvPr/>
              </p:nvSpPr>
              <p:spPr>
                <a:xfrm>
                  <a:off x="2572369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Ellipse 446">
                  <a:extLst>
                    <a:ext uri="{FF2B5EF4-FFF2-40B4-BE49-F238E27FC236}">
                      <a16:creationId xmlns:a16="http://schemas.microsoft.com/office/drawing/2014/main" id="{5A795EF7-1BFE-4046-8D36-11C93D2DCD83}"/>
                    </a:ext>
                  </a:extLst>
                </p:cNvPr>
                <p:cNvSpPr/>
                <p:nvPr/>
              </p:nvSpPr>
              <p:spPr>
                <a:xfrm>
                  <a:off x="2797070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Ellipse 447">
                  <a:extLst>
                    <a:ext uri="{FF2B5EF4-FFF2-40B4-BE49-F238E27FC236}">
                      <a16:creationId xmlns:a16="http://schemas.microsoft.com/office/drawing/2014/main" id="{3984ADE6-66D6-4463-9176-39588EE54317}"/>
                    </a:ext>
                  </a:extLst>
                </p:cNvPr>
                <p:cNvSpPr/>
                <p:nvPr/>
              </p:nvSpPr>
              <p:spPr>
                <a:xfrm>
                  <a:off x="3021771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Ellipse 448">
                  <a:extLst>
                    <a:ext uri="{FF2B5EF4-FFF2-40B4-BE49-F238E27FC236}">
                      <a16:creationId xmlns:a16="http://schemas.microsoft.com/office/drawing/2014/main" id="{EA232A49-E415-499F-8CA9-5523FF3D9505}"/>
                    </a:ext>
                  </a:extLst>
                </p:cNvPr>
                <p:cNvSpPr/>
                <p:nvPr/>
              </p:nvSpPr>
              <p:spPr>
                <a:xfrm>
                  <a:off x="3246472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1" name="Ellipse 449">
                  <a:extLst>
                    <a:ext uri="{FF2B5EF4-FFF2-40B4-BE49-F238E27FC236}">
                      <a16:creationId xmlns:a16="http://schemas.microsoft.com/office/drawing/2014/main" id="{A991E03F-4071-4C29-BD93-3F3E191CB51A}"/>
                    </a:ext>
                  </a:extLst>
                </p:cNvPr>
                <p:cNvSpPr/>
                <p:nvPr/>
              </p:nvSpPr>
              <p:spPr>
                <a:xfrm>
                  <a:off x="3471173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Ellipse 450">
                  <a:extLst>
                    <a:ext uri="{FF2B5EF4-FFF2-40B4-BE49-F238E27FC236}">
                      <a16:creationId xmlns:a16="http://schemas.microsoft.com/office/drawing/2014/main" id="{90DDAFDE-7E76-4F48-BF4D-DF4375251E0B}"/>
                    </a:ext>
                  </a:extLst>
                </p:cNvPr>
                <p:cNvSpPr/>
                <p:nvPr/>
              </p:nvSpPr>
              <p:spPr>
                <a:xfrm>
                  <a:off x="3695874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Ellipse 451">
                  <a:extLst>
                    <a:ext uri="{FF2B5EF4-FFF2-40B4-BE49-F238E27FC236}">
                      <a16:creationId xmlns:a16="http://schemas.microsoft.com/office/drawing/2014/main" id="{A37699ED-0D85-43EE-997D-65B4762F30AD}"/>
                    </a:ext>
                  </a:extLst>
                </p:cNvPr>
                <p:cNvSpPr/>
                <p:nvPr/>
              </p:nvSpPr>
              <p:spPr>
                <a:xfrm>
                  <a:off x="3920575" y="3298370"/>
                  <a:ext cx="72000" cy="72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53" name="Rechteck 436">
              <a:extLst>
                <a:ext uri="{FF2B5EF4-FFF2-40B4-BE49-F238E27FC236}">
                  <a16:creationId xmlns:a16="http://schemas.microsoft.com/office/drawing/2014/main" id="{E04C91B8-BD1C-4078-879B-CBD8364E48D5}"/>
                </a:ext>
              </a:extLst>
            </p:cNvPr>
            <p:cNvSpPr/>
            <p:nvPr/>
          </p:nvSpPr>
          <p:spPr>
            <a:xfrm>
              <a:off x="4015450" y="24766748"/>
              <a:ext cx="711629" cy="121618"/>
            </a:xfrm>
            <a:prstGeom prst="rect">
              <a:avLst/>
            </a:prstGeom>
            <a:solidFill>
              <a:srgbClr val="005A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Rechteck 437">
              <a:extLst>
                <a:ext uri="{FF2B5EF4-FFF2-40B4-BE49-F238E27FC236}">
                  <a16:creationId xmlns:a16="http://schemas.microsoft.com/office/drawing/2014/main" id="{11DEE361-B24D-4717-880F-2060AFF7A5BD}"/>
                </a:ext>
              </a:extLst>
            </p:cNvPr>
            <p:cNvSpPr/>
            <p:nvPr/>
          </p:nvSpPr>
          <p:spPr>
            <a:xfrm rot="16200000">
              <a:off x="3205463" y="21714522"/>
              <a:ext cx="396309" cy="880683"/>
            </a:xfrm>
            <a:prstGeom prst="rect">
              <a:avLst/>
            </a:prstGeom>
            <a:solidFill>
              <a:srgbClr val="005A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ihandform: Form 438">
              <a:extLst>
                <a:ext uri="{FF2B5EF4-FFF2-40B4-BE49-F238E27FC236}">
                  <a16:creationId xmlns:a16="http://schemas.microsoft.com/office/drawing/2014/main" id="{8CD56300-F735-4A4A-95C4-2361DA23325D}"/>
                </a:ext>
              </a:extLst>
            </p:cNvPr>
            <p:cNvSpPr/>
            <p:nvPr/>
          </p:nvSpPr>
          <p:spPr>
            <a:xfrm rot="5400000">
              <a:off x="2413373" y="21795099"/>
              <a:ext cx="170316" cy="926970"/>
            </a:xfrm>
            <a:custGeom>
              <a:avLst/>
              <a:gdLst>
                <a:gd name="connsiteX0" fmla="*/ 0 w 221158"/>
                <a:gd name="connsiteY0" fmla="*/ 893254 h 1229880"/>
                <a:gd name="connsiteX1" fmla="*/ 1 w 221158"/>
                <a:gd name="connsiteY1" fmla="*/ 0 h 1229880"/>
                <a:gd name="connsiteX2" fmla="*/ 221158 w 221158"/>
                <a:gd name="connsiteY2" fmla="*/ 0 h 1229880"/>
                <a:gd name="connsiteX3" fmla="*/ 221158 w 221158"/>
                <a:gd name="connsiteY3" fmla="*/ 865155 h 1229880"/>
                <a:gd name="connsiteX4" fmla="*/ 221158 w 221158"/>
                <a:gd name="connsiteY4" fmla="*/ 865155 h 1229880"/>
                <a:gd name="connsiteX5" fmla="*/ 221158 w 221158"/>
                <a:gd name="connsiteY5" fmla="*/ 1161421 h 1229880"/>
                <a:gd name="connsiteX6" fmla="*/ 1 w 221158"/>
                <a:gd name="connsiteY6" fmla="*/ 1210165 h 1229880"/>
                <a:gd name="connsiteX7" fmla="*/ 1 w 221158"/>
                <a:gd name="connsiteY7" fmla="*/ 893254 h 122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58" h="1229880">
                  <a:moveTo>
                    <a:pt x="0" y="893254"/>
                  </a:moveTo>
                  <a:lnTo>
                    <a:pt x="1" y="0"/>
                  </a:lnTo>
                  <a:lnTo>
                    <a:pt x="221158" y="0"/>
                  </a:lnTo>
                  <a:lnTo>
                    <a:pt x="221158" y="865155"/>
                  </a:lnTo>
                  <a:lnTo>
                    <a:pt x="221158" y="865155"/>
                  </a:lnTo>
                  <a:lnTo>
                    <a:pt x="221158" y="1161421"/>
                  </a:lnTo>
                  <a:cubicBezTo>
                    <a:pt x="110580" y="1161421"/>
                    <a:pt x="110580" y="1274303"/>
                    <a:pt x="1" y="1210165"/>
                  </a:cubicBezTo>
                  <a:lnTo>
                    <a:pt x="1" y="893254"/>
                  </a:lnTo>
                  <a:close/>
                </a:path>
              </a:pathLst>
            </a:custGeom>
            <a:solidFill>
              <a:srgbClr val="005A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ihandform: Form 695">
              <a:extLst>
                <a:ext uri="{FF2B5EF4-FFF2-40B4-BE49-F238E27FC236}">
                  <a16:creationId xmlns:a16="http://schemas.microsoft.com/office/drawing/2014/main" id="{41FFE2EC-93E5-4368-BCDA-D1A8BCB9DEE1}"/>
                </a:ext>
              </a:extLst>
            </p:cNvPr>
            <p:cNvSpPr/>
            <p:nvPr/>
          </p:nvSpPr>
          <p:spPr>
            <a:xfrm>
              <a:off x="2405924" y="21736666"/>
              <a:ext cx="1924821" cy="4529468"/>
            </a:xfrm>
            <a:custGeom>
              <a:avLst/>
              <a:gdLst>
                <a:gd name="connsiteX0" fmla="*/ 973622 w 1924821"/>
                <a:gd name="connsiteY0" fmla="*/ 4090610 h 4529468"/>
                <a:gd name="connsiteX1" fmla="*/ 403104 w 1924821"/>
                <a:gd name="connsiteY1" fmla="*/ 4359152 h 4529468"/>
                <a:gd name="connsiteX2" fmla="*/ 1544141 w 1924821"/>
                <a:gd name="connsiteY2" fmla="*/ 4359152 h 4529468"/>
                <a:gd name="connsiteX3" fmla="*/ 1776702 w 1924821"/>
                <a:gd name="connsiteY3" fmla="*/ 3712604 h 4529468"/>
                <a:gd name="connsiteX4" fmla="*/ 1172815 w 1924821"/>
                <a:gd name="connsiteY4" fmla="*/ 3996852 h 4529468"/>
                <a:gd name="connsiteX5" fmla="*/ 1776702 w 1924821"/>
                <a:gd name="connsiteY5" fmla="*/ 4281098 h 4529468"/>
                <a:gd name="connsiteX6" fmla="*/ 154215 w 1924821"/>
                <a:gd name="connsiteY6" fmla="*/ 3704918 h 4529468"/>
                <a:gd name="connsiteX7" fmla="*/ 154215 w 1924821"/>
                <a:gd name="connsiteY7" fmla="*/ 4288784 h 4529468"/>
                <a:gd name="connsiteX8" fmla="*/ 774429 w 1924821"/>
                <a:gd name="connsiteY8" fmla="*/ 3996852 h 4529468"/>
                <a:gd name="connsiteX9" fmla="*/ 476406 w 1924821"/>
                <a:gd name="connsiteY9" fmla="*/ 3669054 h 4529468"/>
                <a:gd name="connsiteX10" fmla="*/ 973622 w 1924821"/>
                <a:gd name="connsiteY10" fmla="*/ 3903092 h 4529468"/>
                <a:gd name="connsiteX11" fmla="*/ 1470838 w 1924821"/>
                <a:gd name="connsiteY11" fmla="*/ 3669054 h 4529468"/>
                <a:gd name="connsiteX12" fmla="*/ 154215 w 1924821"/>
                <a:gd name="connsiteY12" fmla="*/ 776908 h 4529468"/>
                <a:gd name="connsiteX13" fmla="*/ 154215 w 1924821"/>
                <a:gd name="connsiteY13" fmla="*/ 3498738 h 4529468"/>
                <a:gd name="connsiteX14" fmla="*/ 1776702 w 1924821"/>
                <a:gd name="connsiteY14" fmla="*/ 3498738 h 4529468"/>
                <a:gd name="connsiteX15" fmla="*/ 1776702 w 1924821"/>
                <a:gd name="connsiteY15" fmla="*/ 776908 h 4529468"/>
                <a:gd name="connsiteX16" fmla="*/ 954810 w 1924821"/>
                <a:gd name="connsiteY16" fmla="*/ 495020 h 4529468"/>
                <a:gd name="connsiteX17" fmla="*/ 625815 w 1924821"/>
                <a:gd name="connsiteY17" fmla="*/ 606592 h 4529468"/>
                <a:gd name="connsiteX18" fmla="*/ 1283805 w 1924821"/>
                <a:gd name="connsiteY18" fmla="*/ 606592 h 4529468"/>
                <a:gd name="connsiteX19" fmla="*/ 154215 w 1924821"/>
                <a:gd name="connsiteY19" fmla="*/ 223520 h 4529468"/>
                <a:gd name="connsiteX20" fmla="*/ 154215 w 1924821"/>
                <a:gd name="connsiteY20" fmla="*/ 587072 h 4529468"/>
                <a:gd name="connsiteX21" fmla="*/ 690230 w 1924821"/>
                <a:gd name="connsiteY21" fmla="*/ 405296 h 4529468"/>
                <a:gd name="connsiteX22" fmla="*/ 1776702 w 1924821"/>
                <a:gd name="connsiteY22" fmla="*/ 216298 h 4529468"/>
                <a:gd name="connsiteX23" fmla="*/ 1219390 w 1924821"/>
                <a:gd name="connsiteY23" fmla="*/ 405296 h 4529468"/>
                <a:gd name="connsiteX24" fmla="*/ 1776702 w 1924821"/>
                <a:gd name="connsiteY24" fmla="*/ 594294 h 4529468"/>
                <a:gd name="connsiteX25" fmla="*/ 526491 w 1924821"/>
                <a:gd name="connsiteY25" fmla="*/ 170316 h 4529468"/>
                <a:gd name="connsiteX26" fmla="*/ 954810 w 1924821"/>
                <a:gd name="connsiteY26" fmla="*/ 315570 h 4529468"/>
                <a:gd name="connsiteX27" fmla="*/ 1383129 w 1924821"/>
                <a:gd name="connsiteY27" fmla="*/ 170316 h 4529468"/>
                <a:gd name="connsiteX28" fmla="*/ 0 w 1924821"/>
                <a:gd name="connsiteY28" fmla="*/ 0 h 4529468"/>
                <a:gd name="connsiteX29" fmla="*/ 4391 w 1924821"/>
                <a:gd name="connsiteY29" fmla="*/ 0 h 4529468"/>
                <a:gd name="connsiteX30" fmla="*/ 1924821 w 1924821"/>
                <a:gd name="connsiteY30" fmla="*/ 0 h 4529468"/>
                <a:gd name="connsiteX31" fmla="*/ 1924821 w 1924821"/>
                <a:gd name="connsiteY31" fmla="*/ 4529468 h 4529468"/>
                <a:gd name="connsiteX32" fmla="*/ 1776702 w 1924821"/>
                <a:gd name="connsiteY32" fmla="*/ 4529468 h 4529468"/>
                <a:gd name="connsiteX33" fmla="*/ 154215 w 1924821"/>
                <a:gd name="connsiteY33" fmla="*/ 4529468 h 4529468"/>
                <a:gd name="connsiteX34" fmla="*/ 4390 w 1924821"/>
                <a:gd name="connsiteY34" fmla="*/ 4529468 h 4529468"/>
                <a:gd name="connsiteX35" fmla="*/ 0 w 1924821"/>
                <a:gd name="connsiteY35" fmla="*/ 4529468 h 452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24821" h="4529468">
                  <a:moveTo>
                    <a:pt x="973622" y="4090610"/>
                  </a:moveTo>
                  <a:lnTo>
                    <a:pt x="403104" y="4359152"/>
                  </a:lnTo>
                  <a:lnTo>
                    <a:pt x="1544141" y="4359152"/>
                  </a:lnTo>
                  <a:close/>
                  <a:moveTo>
                    <a:pt x="1776702" y="3712604"/>
                  </a:moveTo>
                  <a:lnTo>
                    <a:pt x="1172815" y="3996852"/>
                  </a:lnTo>
                  <a:lnTo>
                    <a:pt x="1776702" y="4281098"/>
                  </a:lnTo>
                  <a:close/>
                  <a:moveTo>
                    <a:pt x="154215" y="3704918"/>
                  </a:moveTo>
                  <a:lnTo>
                    <a:pt x="154215" y="4288784"/>
                  </a:lnTo>
                  <a:lnTo>
                    <a:pt x="774429" y="3996852"/>
                  </a:lnTo>
                  <a:close/>
                  <a:moveTo>
                    <a:pt x="476406" y="3669054"/>
                  </a:moveTo>
                  <a:lnTo>
                    <a:pt x="973622" y="3903092"/>
                  </a:lnTo>
                  <a:lnTo>
                    <a:pt x="1470838" y="3669054"/>
                  </a:lnTo>
                  <a:close/>
                  <a:moveTo>
                    <a:pt x="154215" y="776908"/>
                  </a:moveTo>
                  <a:lnTo>
                    <a:pt x="154215" y="3498738"/>
                  </a:lnTo>
                  <a:lnTo>
                    <a:pt x="1776702" y="3498738"/>
                  </a:lnTo>
                  <a:lnTo>
                    <a:pt x="1776702" y="776908"/>
                  </a:lnTo>
                  <a:close/>
                  <a:moveTo>
                    <a:pt x="954810" y="495020"/>
                  </a:moveTo>
                  <a:lnTo>
                    <a:pt x="625815" y="606592"/>
                  </a:lnTo>
                  <a:lnTo>
                    <a:pt x="1283805" y="606592"/>
                  </a:lnTo>
                  <a:close/>
                  <a:moveTo>
                    <a:pt x="154215" y="223520"/>
                  </a:moveTo>
                  <a:lnTo>
                    <a:pt x="154215" y="587072"/>
                  </a:lnTo>
                  <a:lnTo>
                    <a:pt x="690230" y="405296"/>
                  </a:lnTo>
                  <a:close/>
                  <a:moveTo>
                    <a:pt x="1776702" y="216298"/>
                  </a:moveTo>
                  <a:lnTo>
                    <a:pt x="1219390" y="405296"/>
                  </a:lnTo>
                  <a:lnTo>
                    <a:pt x="1776702" y="594294"/>
                  </a:lnTo>
                  <a:close/>
                  <a:moveTo>
                    <a:pt x="526491" y="170316"/>
                  </a:moveTo>
                  <a:lnTo>
                    <a:pt x="954810" y="315570"/>
                  </a:lnTo>
                  <a:lnTo>
                    <a:pt x="1383129" y="170316"/>
                  </a:lnTo>
                  <a:close/>
                  <a:moveTo>
                    <a:pt x="0" y="0"/>
                  </a:moveTo>
                  <a:lnTo>
                    <a:pt x="4391" y="0"/>
                  </a:lnTo>
                  <a:lnTo>
                    <a:pt x="1924821" y="0"/>
                  </a:lnTo>
                  <a:lnTo>
                    <a:pt x="1924821" y="4529468"/>
                  </a:lnTo>
                  <a:lnTo>
                    <a:pt x="1776702" y="4529468"/>
                  </a:lnTo>
                  <a:lnTo>
                    <a:pt x="154215" y="4529468"/>
                  </a:lnTo>
                  <a:lnTo>
                    <a:pt x="4390" y="4529468"/>
                  </a:lnTo>
                  <a:lnTo>
                    <a:pt x="0" y="4529468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Rechteck 461">
              <a:extLst>
                <a:ext uri="{FF2B5EF4-FFF2-40B4-BE49-F238E27FC236}">
                  <a16:creationId xmlns:a16="http://schemas.microsoft.com/office/drawing/2014/main" id="{A2550668-4F9E-4000-AD25-B9ACE1E4B1E9}"/>
                </a:ext>
              </a:extLst>
            </p:cNvPr>
            <p:cNvSpPr/>
            <p:nvPr/>
          </p:nvSpPr>
          <p:spPr>
            <a:xfrm>
              <a:off x="2405924" y="26126280"/>
              <a:ext cx="19248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MMC</a:t>
              </a:r>
            </a:p>
          </p:txBody>
        </p:sp>
        <p:grpSp>
          <p:nvGrpSpPr>
            <p:cNvPr id="58" name="Gruppieren 26">
              <a:extLst>
                <a:ext uri="{FF2B5EF4-FFF2-40B4-BE49-F238E27FC236}">
                  <a16:creationId xmlns:a16="http://schemas.microsoft.com/office/drawing/2014/main" id="{DB036D0C-1804-46C8-A3BA-E8EF90E8E754}"/>
                </a:ext>
              </a:extLst>
            </p:cNvPr>
            <p:cNvGrpSpPr/>
            <p:nvPr/>
          </p:nvGrpSpPr>
          <p:grpSpPr>
            <a:xfrm>
              <a:off x="6404556" y="24473450"/>
              <a:ext cx="740162" cy="638070"/>
              <a:chOff x="4765515" y="23862736"/>
              <a:chExt cx="740162" cy="638070"/>
            </a:xfrm>
          </p:grpSpPr>
          <p:sp>
            <p:nvSpPr>
              <p:cNvPr id="64" name="Gleichschenkliges Dreieck 706">
                <a:extLst>
                  <a:ext uri="{FF2B5EF4-FFF2-40B4-BE49-F238E27FC236}">
                    <a16:creationId xmlns:a16="http://schemas.microsoft.com/office/drawing/2014/main" id="{3EC44E54-C901-4903-862B-DE0C531D8490}"/>
                  </a:ext>
                </a:extLst>
              </p:cNvPr>
              <p:cNvSpPr/>
              <p:nvPr/>
            </p:nvSpPr>
            <p:spPr>
              <a:xfrm>
                <a:off x="4765515" y="23862736"/>
                <a:ext cx="740162" cy="638070"/>
              </a:xfrm>
              <a:prstGeom prst="triangle">
                <a:avLst/>
              </a:prstGeom>
              <a:solidFill>
                <a:srgbClr val="F0781E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5" name="Gruppieren 707">
                <a:extLst>
                  <a:ext uri="{FF2B5EF4-FFF2-40B4-BE49-F238E27FC236}">
                    <a16:creationId xmlns:a16="http://schemas.microsoft.com/office/drawing/2014/main" id="{33B2203F-7B61-44EB-A72A-6279B9A6649A}"/>
                  </a:ext>
                </a:extLst>
              </p:cNvPr>
              <p:cNvGrpSpPr/>
              <p:nvPr/>
            </p:nvGrpSpPr>
            <p:grpSpPr>
              <a:xfrm flipV="1">
                <a:off x="4994220" y="24122846"/>
                <a:ext cx="282524" cy="344695"/>
                <a:chOff x="2630639" y="1865402"/>
                <a:chExt cx="2861028" cy="3490633"/>
              </a:xfrm>
            </p:grpSpPr>
            <p:grpSp>
              <p:nvGrpSpPr>
                <p:cNvPr id="66" name="Gruppieren 708">
                  <a:extLst>
                    <a:ext uri="{FF2B5EF4-FFF2-40B4-BE49-F238E27FC236}">
                      <a16:creationId xmlns:a16="http://schemas.microsoft.com/office/drawing/2014/main" id="{F6799B7C-A364-4D8D-92A3-F3D5B391D870}"/>
                    </a:ext>
                  </a:extLst>
                </p:cNvPr>
                <p:cNvGrpSpPr/>
                <p:nvPr/>
              </p:nvGrpSpPr>
              <p:grpSpPr>
                <a:xfrm rot="7200000">
                  <a:off x="2847144" y="2711513"/>
                  <a:ext cx="2428017" cy="2861028"/>
                  <a:chOff x="3230217" y="1865402"/>
                  <a:chExt cx="2428017" cy="2861028"/>
                </a:xfrm>
              </p:grpSpPr>
              <p:grpSp>
                <p:nvGrpSpPr>
                  <p:cNvPr id="68" name="Gruppieren 710">
                    <a:extLst>
                      <a:ext uri="{FF2B5EF4-FFF2-40B4-BE49-F238E27FC236}">
                        <a16:creationId xmlns:a16="http://schemas.microsoft.com/office/drawing/2014/main" id="{D74F2DE8-7ACD-4237-82C2-EEB14EB433F9}"/>
                      </a:ext>
                    </a:extLst>
                  </p:cNvPr>
                  <p:cNvGrpSpPr/>
                  <p:nvPr/>
                </p:nvGrpSpPr>
                <p:grpSpPr>
                  <a:xfrm rot="7200000">
                    <a:off x="3818796" y="2886992"/>
                    <a:ext cx="1556445" cy="2122431"/>
                    <a:chOff x="3230217" y="1867537"/>
                    <a:chExt cx="1556445" cy="2122431"/>
                  </a:xfrm>
                </p:grpSpPr>
                <p:sp>
                  <p:nvSpPr>
                    <p:cNvPr id="70" name="Ellipse 712">
                      <a:extLst>
                        <a:ext uri="{FF2B5EF4-FFF2-40B4-BE49-F238E27FC236}">
                          <a16:creationId xmlns:a16="http://schemas.microsoft.com/office/drawing/2014/main" id="{FFDD7EB2-9FAB-4096-9DBF-0CF0069A2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6858" y="3226808"/>
                      <a:ext cx="763160" cy="763160"/>
                    </a:xfrm>
                    <a:prstGeom prst="ellipse">
                      <a:avLst/>
                    </a:prstGeom>
                    <a:solidFill>
                      <a:sysClr val="windowText" lastClr="00000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ihandform: Form 713">
                      <a:extLst>
                        <a:ext uri="{FF2B5EF4-FFF2-40B4-BE49-F238E27FC236}">
                          <a16:creationId xmlns:a16="http://schemas.microsoft.com/office/drawing/2014/main" id="{3ACCF57F-D3BF-4AE0-8EDB-B7A3CA4ECF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0217" y="1867537"/>
                      <a:ext cx="1556445" cy="1259376"/>
                    </a:xfrm>
                    <a:custGeom>
                      <a:avLst/>
                      <a:gdLst>
                        <a:gd name="connsiteX0" fmla="*/ 778222 w 1556445"/>
                        <a:gd name="connsiteY0" fmla="*/ 0 h 1259376"/>
                        <a:gd name="connsiteX1" fmla="*/ 1455840 w 1556445"/>
                        <a:gd name="connsiteY1" fmla="*/ 136805 h 1259376"/>
                        <a:gd name="connsiteX2" fmla="*/ 1556445 w 1556445"/>
                        <a:gd name="connsiteY2" fmla="*/ 185268 h 1259376"/>
                        <a:gd name="connsiteX3" fmla="*/ 1019520 w 1556445"/>
                        <a:gd name="connsiteY3" fmla="*/ 1259376 h 1259376"/>
                        <a:gd name="connsiteX4" fmla="*/ 988687 w 1556445"/>
                        <a:gd name="connsiteY4" fmla="*/ 1242640 h 1259376"/>
                        <a:gd name="connsiteX5" fmla="*/ 778221 w 1556445"/>
                        <a:gd name="connsiteY5" fmla="*/ 1200149 h 1259376"/>
                        <a:gd name="connsiteX6" fmla="*/ 567756 w 1556445"/>
                        <a:gd name="connsiteY6" fmla="*/ 1242640 h 1259376"/>
                        <a:gd name="connsiteX7" fmla="*/ 536924 w 1556445"/>
                        <a:gd name="connsiteY7" fmla="*/ 1259375 h 1259376"/>
                        <a:gd name="connsiteX8" fmla="*/ 0 w 1556445"/>
                        <a:gd name="connsiteY8" fmla="*/ 185268 h 1259376"/>
                        <a:gd name="connsiteX9" fmla="*/ 100604 w 1556445"/>
                        <a:gd name="connsiteY9" fmla="*/ 136805 h 1259376"/>
                        <a:gd name="connsiteX10" fmla="*/ 778222 w 1556445"/>
                        <a:gd name="connsiteY10" fmla="*/ 0 h 1259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556445" h="1259376">
                          <a:moveTo>
                            <a:pt x="778222" y="0"/>
                          </a:moveTo>
                          <a:cubicBezTo>
                            <a:pt x="1018584" y="0"/>
                            <a:pt x="1247568" y="48713"/>
                            <a:pt x="1455840" y="136805"/>
                          </a:cubicBezTo>
                          <a:lnTo>
                            <a:pt x="1556445" y="185268"/>
                          </a:lnTo>
                          <a:lnTo>
                            <a:pt x="1019520" y="1259376"/>
                          </a:lnTo>
                          <a:lnTo>
                            <a:pt x="988687" y="1242640"/>
                          </a:lnTo>
                          <a:cubicBezTo>
                            <a:pt x="923998" y="1215279"/>
                            <a:pt x="852876" y="1200149"/>
                            <a:pt x="778221" y="1200149"/>
                          </a:cubicBezTo>
                          <a:cubicBezTo>
                            <a:pt x="703566" y="1200149"/>
                            <a:pt x="632444" y="1215279"/>
                            <a:pt x="567756" y="1242640"/>
                          </a:cubicBezTo>
                          <a:lnTo>
                            <a:pt x="536924" y="1259375"/>
                          </a:lnTo>
                          <a:lnTo>
                            <a:pt x="0" y="185268"/>
                          </a:lnTo>
                          <a:lnTo>
                            <a:pt x="100604" y="136805"/>
                          </a:lnTo>
                          <a:cubicBezTo>
                            <a:pt x="308877" y="48713"/>
                            <a:pt x="537861" y="0"/>
                            <a:pt x="778222" y="0"/>
                          </a:cubicBezTo>
                          <a:close/>
                        </a:path>
                      </a:pathLst>
                    </a:custGeom>
                    <a:solidFill>
                      <a:sysClr val="windowText" lastClr="00000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9" name="Freihandform: Form 711">
                    <a:extLst>
                      <a:ext uri="{FF2B5EF4-FFF2-40B4-BE49-F238E27FC236}">
                        <a16:creationId xmlns:a16="http://schemas.microsoft.com/office/drawing/2014/main" id="{B7CD7F88-A743-4C1D-B4B0-03F22E81CD29}"/>
                      </a:ext>
                    </a:extLst>
                  </p:cNvPr>
                  <p:cNvSpPr/>
                  <p:nvPr/>
                </p:nvSpPr>
                <p:spPr>
                  <a:xfrm>
                    <a:off x="3230217" y="1865402"/>
                    <a:ext cx="1556445" cy="1259376"/>
                  </a:xfrm>
                  <a:custGeom>
                    <a:avLst/>
                    <a:gdLst>
                      <a:gd name="connsiteX0" fmla="*/ 778222 w 1556445"/>
                      <a:gd name="connsiteY0" fmla="*/ 0 h 1259376"/>
                      <a:gd name="connsiteX1" fmla="*/ 1455840 w 1556445"/>
                      <a:gd name="connsiteY1" fmla="*/ 136805 h 1259376"/>
                      <a:gd name="connsiteX2" fmla="*/ 1556445 w 1556445"/>
                      <a:gd name="connsiteY2" fmla="*/ 185268 h 1259376"/>
                      <a:gd name="connsiteX3" fmla="*/ 1019520 w 1556445"/>
                      <a:gd name="connsiteY3" fmla="*/ 1259376 h 1259376"/>
                      <a:gd name="connsiteX4" fmla="*/ 988687 w 1556445"/>
                      <a:gd name="connsiteY4" fmla="*/ 1242640 h 1259376"/>
                      <a:gd name="connsiteX5" fmla="*/ 778221 w 1556445"/>
                      <a:gd name="connsiteY5" fmla="*/ 1200149 h 1259376"/>
                      <a:gd name="connsiteX6" fmla="*/ 567756 w 1556445"/>
                      <a:gd name="connsiteY6" fmla="*/ 1242640 h 1259376"/>
                      <a:gd name="connsiteX7" fmla="*/ 536924 w 1556445"/>
                      <a:gd name="connsiteY7" fmla="*/ 1259375 h 1259376"/>
                      <a:gd name="connsiteX8" fmla="*/ 0 w 1556445"/>
                      <a:gd name="connsiteY8" fmla="*/ 185268 h 1259376"/>
                      <a:gd name="connsiteX9" fmla="*/ 100604 w 1556445"/>
                      <a:gd name="connsiteY9" fmla="*/ 136805 h 1259376"/>
                      <a:gd name="connsiteX10" fmla="*/ 778222 w 1556445"/>
                      <a:gd name="connsiteY10" fmla="*/ 0 h 1259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56445" h="1259376">
                        <a:moveTo>
                          <a:pt x="778222" y="0"/>
                        </a:moveTo>
                        <a:cubicBezTo>
                          <a:pt x="1018584" y="0"/>
                          <a:pt x="1247568" y="48713"/>
                          <a:pt x="1455840" y="136805"/>
                        </a:cubicBezTo>
                        <a:lnTo>
                          <a:pt x="1556445" y="185268"/>
                        </a:lnTo>
                        <a:lnTo>
                          <a:pt x="1019520" y="1259376"/>
                        </a:lnTo>
                        <a:lnTo>
                          <a:pt x="988687" y="1242640"/>
                        </a:lnTo>
                        <a:cubicBezTo>
                          <a:pt x="923998" y="1215279"/>
                          <a:pt x="852876" y="1200149"/>
                          <a:pt x="778221" y="1200149"/>
                        </a:cubicBezTo>
                        <a:cubicBezTo>
                          <a:pt x="703566" y="1200149"/>
                          <a:pt x="632444" y="1215279"/>
                          <a:pt x="567756" y="1242640"/>
                        </a:cubicBezTo>
                        <a:lnTo>
                          <a:pt x="536924" y="1259375"/>
                        </a:lnTo>
                        <a:lnTo>
                          <a:pt x="0" y="185268"/>
                        </a:lnTo>
                        <a:lnTo>
                          <a:pt x="100604" y="136805"/>
                        </a:lnTo>
                        <a:cubicBezTo>
                          <a:pt x="308877" y="48713"/>
                          <a:pt x="537861" y="0"/>
                          <a:pt x="778222" y="0"/>
                        </a:cubicBez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7" name="Freihandform: Form 709">
                  <a:extLst>
                    <a:ext uri="{FF2B5EF4-FFF2-40B4-BE49-F238E27FC236}">
                      <a16:creationId xmlns:a16="http://schemas.microsoft.com/office/drawing/2014/main" id="{57740921-26A4-4357-B420-D6868B756392}"/>
                    </a:ext>
                  </a:extLst>
                </p:cNvPr>
                <p:cNvSpPr/>
                <p:nvPr/>
              </p:nvSpPr>
              <p:spPr>
                <a:xfrm>
                  <a:off x="3230215" y="1865402"/>
                  <a:ext cx="1556445" cy="1259376"/>
                </a:xfrm>
                <a:custGeom>
                  <a:avLst/>
                  <a:gdLst>
                    <a:gd name="connsiteX0" fmla="*/ 778222 w 1556445"/>
                    <a:gd name="connsiteY0" fmla="*/ 0 h 1259376"/>
                    <a:gd name="connsiteX1" fmla="*/ 1455840 w 1556445"/>
                    <a:gd name="connsiteY1" fmla="*/ 136805 h 1259376"/>
                    <a:gd name="connsiteX2" fmla="*/ 1556445 w 1556445"/>
                    <a:gd name="connsiteY2" fmla="*/ 185268 h 1259376"/>
                    <a:gd name="connsiteX3" fmla="*/ 1019520 w 1556445"/>
                    <a:gd name="connsiteY3" fmla="*/ 1259376 h 1259376"/>
                    <a:gd name="connsiteX4" fmla="*/ 988687 w 1556445"/>
                    <a:gd name="connsiteY4" fmla="*/ 1242640 h 1259376"/>
                    <a:gd name="connsiteX5" fmla="*/ 778221 w 1556445"/>
                    <a:gd name="connsiteY5" fmla="*/ 1200149 h 1259376"/>
                    <a:gd name="connsiteX6" fmla="*/ 567756 w 1556445"/>
                    <a:gd name="connsiteY6" fmla="*/ 1242640 h 1259376"/>
                    <a:gd name="connsiteX7" fmla="*/ 536924 w 1556445"/>
                    <a:gd name="connsiteY7" fmla="*/ 1259375 h 1259376"/>
                    <a:gd name="connsiteX8" fmla="*/ 0 w 1556445"/>
                    <a:gd name="connsiteY8" fmla="*/ 185268 h 1259376"/>
                    <a:gd name="connsiteX9" fmla="*/ 100604 w 1556445"/>
                    <a:gd name="connsiteY9" fmla="*/ 136805 h 1259376"/>
                    <a:gd name="connsiteX10" fmla="*/ 778222 w 1556445"/>
                    <a:gd name="connsiteY10" fmla="*/ 0 h 1259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6445" h="1259376">
                      <a:moveTo>
                        <a:pt x="778222" y="0"/>
                      </a:moveTo>
                      <a:cubicBezTo>
                        <a:pt x="1018584" y="0"/>
                        <a:pt x="1247568" y="48713"/>
                        <a:pt x="1455840" y="136805"/>
                      </a:cubicBezTo>
                      <a:lnTo>
                        <a:pt x="1556445" y="185268"/>
                      </a:lnTo>
                      <a:lnTo>
                        <a:pt x="1019520" y="1259376"/>
                      </a:lnTo>
                      <a:lnTo>
                        <a:pt x="988687" y="1242640"/>
                      </a:lnTo>
                      <a:cubicBezTo>
                        <a:pt x="923998" y="1215279"/>
                        <a:pt x="852876" y="1200149"/>
                        <a:pt x="778221" y="1200149"/>
                      </a:cubicBezTo>
                      <a:cubicBezTo>
                        <a:pt x="703566" y="1200149"/>
                        <a:pt x="632444" y="1215279"/>
                        <a:pt x="567756" y="1242640"/>
                      </a:cubicBezTo>
                      <a:lnTo>
                        <a:pt x="536924" y="1259375"/>
                      </a:lnTo>
                      <a:lnTo>
                        <a:pt x="0" y="185268"/>
                      </a:lnTo>
                      <a:lnTo>
                        <a:pt x="100604" y="136805"/>
                      </a:lnTo>
                      <a:cubicBezTo>
                        <a:pt x="308877" y="48713"/>
                        <a:pt x="537861" y="0"/>
                        <a:pt x="778222" y="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9" name="Teilkreis 2">
              <a:extLst>
                <a:ext uri="{FF2B5EF4-FFF2-40B4-BE49-F238E27FC236}">
                  <a16:creationId xmlns:a16="http://schemas.microsoft.com/office/drawing/2014/main" id="{FC5DC1B5-0AEE-43B3-93FF-A96F43275BA9}"/>
                </a:ext>
              </a:extLst>
            </p:cNvPr>
            <p:cNvSpPr/>
            <p:nvPr/>
          </p:nvSpPr>
          <p:spPr bwMode="auto">
            <a:xfrm>
              <a:off x="5704558" y="24370357"/>
              <a:ext cx="914400" cy="914400"/>
            </a:xfrm>
            <a:prstGeom prst="pie">
              <a:avLst>
                <a:gd name="adj1" fmla="val 9903081"/>
                <a:gd name="adj2" fmla="val 11632697"/>
              </a:avLst>
            </a:prstGeom>
            <a:solidFill>
              <a:srgbClr val="F0781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" name="Rechteck 478">
              <a:extLst>
                <a:ext uri="{FF2B5EF4-FFF2-40B4-BE49-F238E27FC236}">
                  <a16:creationId xmlns:a16="http://schemas.microsoft.com/office/drawing/2014/main" id="{A772E2D6-CC2E-489D-84DA-FDA113C29192}"/>
                </a:ext>
              </a:extLst>
            </p:cNvPr>
            <p:cNvSpPr/>
            <p:nvPr/>
          </p:nvSpPr>
          <p:spPr bwMode="auto">
            <a:xfrm>
              <a:off x="6176874" y="24543594"/>
              <a:ext cx="126255" cy="567926"/>
            </a:xfrm>
            <a:prstGeom prst="rect">
              <a:avLst/>
            </a:prstGeom>
            <a:solidFill>
              <a:srgbClr val="F0781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" name="Rechteck 479">
              <a:extLst>
                <a:ext uri="{FF2B5EF4-FFF2-40B4-BE49-F238E27FC236}">
                  <a16:creationId xmlns:a16="http://schemas.microsoft.com/office/drawing/2014/main" id="{7FE4D8B7-0526-4D18-B5FB-D73AF9FE6E10}"/>
                </a:ext>
              </a:extLst>
            </p:cNvPr>
            <p:cNvSpPr/>
            <p:nvPr/>
          </p:nvSpPr>
          <p:spPr>
            <a:xfrm>
              <a:off x="4204198" y="21736666"/>
              <a:ext cx="3105577" cy="1971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Combined</a:t>
              </a:r>
            </a:p>
            <a:p>
              <a:pPr algn="ctr"/>
              <a:r>
                <a:rPr lang="en-GB" b="1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241</a:t>
              </a:r>
              <a:r>
                <a:rPr lang="en-GB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 &amp; </a:t>
              </a:r>
              <a:r>
                <a:rPr lang="en-GB" b="1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233</a:t>
              </a:r>
              <a:r>
                <a:rPr lang="en-GB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r>
                <a:rPr lang="en-GB" b="1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source</a:t>
              </a:r>
            </a:p>
          </p:txBody>
        </p:sp>
        <p:sp>
          <p:nvSpPr>
            <p:cNvPr id="62" name="Rechteck 489">
              <a:extLst>
                <a:ext uri="{FF2B5EF4-FFF2-40B4-BE49-F238E27FC236}">
                  <a16:creationId xmlns:a16="http://schemas.microsoft.com/office/drawing/2014/main" id="{89A1B8F5-CCE4-4756-88EC-DB55DC6182F5}"/>
                </a:ext>
              </a:extLst>
            </p:cNvPr>
            <p:cNvSpPr/>
            <p:nvPr/>
          </p:nvSpPr>
          <p:spPr bwMode="auto">
            <a:xfrm>
              <a:off x="5529371" y="24543594"/>
              <a:ext cx="126255" cy="56792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3" name="Rechteck 493">
              <a:extLst>
                <a:ext uri="{FF2B5EF4-FFF2-40B4-BE49-F238E27FC236}">
                  <a16:creationId xmlns:a16="http://schemas.microsoft.com/office/drawing/2014/main" id="{11F3489E-DD3C-48CE-8565-8DF1D4180CE3}"/>
                </a:ext>
              </a:extLst>
            </p:cNvPr>
            <p:cNvSpPr/>
            <p:nvPr/>
          </p:nvSpPr>
          <p:spPr>
            <a:xfrm>
              <a:off x="4204201" y="26126280"/>
              <a:ext cx="2867021" cy="788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 shield</a:t>
              </a:r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FE28B0-A476-43AA-BB66-4631BCAA36FC}"/>
              </a:ext>
            </a:extLst>
          </p:cNvPr>
          <p:cNvCxnSpPr>
            <a:stCxn id="63" idx="0"/>
          </p:cNvCxnSpPr>
          <p:nvPr/>
        </p:nvCxnSpPr>
        <p:spPr bwMode="auto">
          <a:xfrm flipH="1" flipV="1">
            <a:off x="7176120" y="2708920"/>
            <a:ext cx="23284" cy="438634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7F7F7F"/>
            </a:solidFill>
            <a:prstDash val="solid"/>
            <a:round/>
            <a:headEnd type="none" w="med" len="med"/>
            <a:tailEnd type="arrow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AE45B48-3642-4F2B-8B9A-EE564E7C8882}"/>
              </a:ext>
            </a:extLst>
          </p:cNvPr>
          <p:cNvCxnSpPr>
            <a:stCxn id="61" idx="2"/>
          </p:cNvCxnSpPr>
          <p:nvPr/>
        </p:nvCxnSpPr>
        <p:spPr bwMode="auto">
          <a:xfrm>
            <a:off x="7255265" y="2015100"/>
            <a:ext cx="215269" cy="35838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0781E"/>
            </a:solidFill>
            <a:prstDash val="solid"/>
            <a:round/>
            <a:headEnd type="none" w="med" len="med"/>
            <a:tailEnd type="arrow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A5F91B-04A8-4FE5-C506-A01FFB5B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BEFA5D-22D1-7816-D62A-900484DF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17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149871"/>
            <a:ext cx="6040968" cy="184708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33966" t="26250" r="29121" b="21250"/>
          <a:stretch/>
        </p:blipFill>
        <p:spPr>
          <a:xfrm>
            <a:off x="6437052" y="964322"/>
            <a:ext cx="5754948" cy="460395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900000">
            <a:off x="3900438" y="1077527"/>
            <a:ext cx="2465931" cy="369332"/>
          </a:xfrm>
          <a:prstGeom prst="rect">
            <a:avLst/>
          </a:prstGeom>
          <a:noFill/>
          <a:ln>
            <a:solidFill>
              <a:srgbClr val="0A2D6E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A2D6E"/>
                </a:solidFill>
              </a:rPr>
              <a:t>measured with maXs-30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l="8066" t="24801" r="54725" b="27950"/>
          <a:stretch/>
        </p:blipFill>
        <p:spPr>
          <a:xfrm>
            <a:off x="596900" y="3248275"/>
            <a:ext cx="4536504" cy="324036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519936" y="5712984"/>
            <a:ext cx="2664296" cy="400110"/>
          </a:xfrm>
          <a:prstGeom prst="rect">
            <a:avLst/>
          </a:prstGeom>
          <a:solidFill>
            <a:srgbClr val="0A2D6E">
              <a:alpha val="25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 err="1">
                <a:latin typeface="+mj-lt"/>
              </a:rPr>
              <a:t>E</a:t>
            </a:r>
            <a:r>
              <a:rPr lang="en-GB" sz="2000" b="1" baseline="-25000" dirty="0" err="1">
                <a:latin typeface="+mj-lt"/>
              </a:rPr>
              <a:t>isomer</a:t>
            </a:r>
            <a:r>
              <a:rPr lang="en-GB" sz="2000" b="1" dirty="0">
                <a:latin typeface="+mj-lt"/>
              </a:rPr>
              <a:t> = 8.10 ± 0.17 eV</a:t>
            </a:r>
            <a:endParaRPr lang="en-GB" sz="3200" b="1" dirty="0">
              <a:latin typeface="+mj-lt"/>
            </a:endParaRP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60E16482-6E00-4BF7-A6F3-E8A84CA5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sz="3200" dirty="0">
                <a:solidFill>
                  <a:schemeClr val="bg1"/>
                </a:solidFill>
              </a:rPr>
              <a:t>Successful Deployment of a </a:t>
            </a:r>
            <a:r>
              <a:rPr lang="en-GB" sz="3200" dirty="0" err="1">
                <a:solidFill>
                  <a:schemeClr val="bg1"/>
                </a:solidFill>
              </a:rPr>
              <a:t>maXs</a:t>
            </a:r>
            <a:r>
              <a:rPr lang="en-GB" sz="3200" dirty="0">
                <a:solidFill>
                  <a:schemeClr val="bg1"/>
                </a:solidFill>
              </a:rPr>
              <a:t>-type Detector in a Precision Experiment</a:t>
            </a:r>
            <a:endParaRPr lang="en-GB" sz="32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8B7CDC-E67F-3108-C6E8-696773CD7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9F9B7F7-7DF6-C133-710F-7AD1A263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MT9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01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4634D1B-0593-EE6D-0CA1-C2884B671B01}"/>
              </a:ext>
            </a:extLst>
          </p:cNvPr>
          <p:cNvGrpSpPr/>
          <p:nvPr/>
        </p:nvGrpSpPr>
        <p:grpSpPr>
          <a:xfrm>
            <a:off x="4079776" y="2852936"/>
            <a:ext cx="3389679" cy="3482013"/>
            <a:chOff x="4599196" y="2852936"/>
            <a:chExt cx="3389679" cy="34820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840E542-52C2-B73F-9FDC-298A63860CB2}"/>
                </a:ext>
              </a:extLst>
            </p:cNvPr>
            <p:cNvGrpSpPr/>
            <p:nvPr/>
          </p:nvGrpSpPr>
          <p:grpSpPr>
            <a:xfrm>
              <a:off x="4811820" y="6027172"/>
              <a:ext cx="1074011" cy="307777"/>
              <a:chOff x="4508424" y="6336531"/>
              <a:chExt cx="1074011" cy="307777"/>
            </a:xfrm>
          </p:grpSpPr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66EE8B95-47D7-4F18-984D-6EA92CE7280C}"/>
                  </a:ext>
                </a:extLst>
              </p:cNvPr>
              <p:cNvSpPr txBox="1"/>
              <p:nvPr/>
            </p:nvSpPr>
            <p:spPr>
              <a:xfrm>
                <a:off x="4508424" y="6336531"/>
                <a:ext cx="3882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aseline="30000" dirty="0">
                    <a:solidFill>
                      <a:schemeClr val="tx2"/>
                    </a:solidFill>
                  </a:rPr>
                  <a:t>1</a:t>
                </a:r>
                <a:r>
                  <a:rPr lang="de-DE" sz="1400" dirty="0">
                    <a:solidFill>
                      <a:schemeClr val="tx2"/>
                    </a:solidFill>
                  </a:rPr>
                  <a:t>S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0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49" name="Gruppieren 48">
                <a:extLst>
                  <a:ext uri="{FF2B5EF4-FFF2-40B4-BE49-F238E27FC236}">
                    <a16:creationId xmlns:a16="http://schemas.microsoft.com/office/drawing/2014/main" id="{874767E4-6A89-48D6-BF49-AA947A33F63F}"/>
                  </a:ext>
                </a:extLst>
              </p:cNvPr>
              <p:cNvGrpSpPr/>
              <p:nvPr/>
            </p:nvGrpSpPr>
            <p:grpSpPr>
              <a:xfrm>
                <a:off x="4874534" y="6481782"/>
                <a:ext cx="707901" cy="0"/>
                <a:chOff x="14094984" y="2902848"/>
                <a:chExt cx="900000" cy="0"/>
              </a:xfrm>
            </p:grpSpPr>
            <p:sp>
              <p:nvSpPr>
                <p:cNvPr id="43" name="Rechteck 42">
                  <a:extLst>
                    <a:ext uri="{FF2B5EF4-FFF2-40B4-BE49-F238E27FC236}">
                      <a16:creationId xmlns:a16="http://schemas.microsoft.com/office/drawing/2014/main" id="{F8D7116E-E583-4863-A905-1BBA33A3C505}"/>
                    </a:ext>
                  </a:extLst>
                </p:cNvPr>
                <p:cNvSpPr/>
                <p:nvPr/>
              </p:nvSpPr>
              <p:spPr bwMode="auto">
                <a:xfrm>
                  <a:off x="1409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" name="Rechteck 43">
                  <a:extLst>
                    <a:ext uri="{FF2B5EF4-FFF2-40B4-BE49-F238E27FC236}">
                      <a16:creationId xmlns:a16="http://schemas.microsoft.com/office/drawing/2014/main" id="{C9833D92-7ED6-45B9-B2F7-3FE047D4C8DB}"/>
                    </a:ext>
                  </a:extLst>
                </p:cNvPr>
                <p:cNvSpPr/>
                <p:nvPr/>
              </p:nvSpPr>
              <p:spPr bwMode="auto">
                <a:xfrm>
                  <a:off x="1427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" name="Rechteck 45">
                  <a:extLst>
                    <a:ext uri="{FF2B5EF4-FFF2-40B4-BE49-F238E27FC236}">
                      <a16:creationId xmlns:a16="http://schemas.microsoft.com/office/drawing/2014/main" id="{FE51B825-6D98-4925-A261-8830203028C2}"/>
                    </a:ext>
                  </a:extLst>
                </p:cNvPr>
                <p:cNvSpPr/>
                <p:nvPr/>
              </p:nvSpPr>
              <p:spPr bwMode="auto">
                <a:xfrm>
                  <a:off x="1445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Rechteck 46">
                  <a:extLst>
                    <a:ext uri="{FF2B5EF4-FFF2-40B4-BE49-F238E27FC236}">
                      <a16:creationId xmlns:a16="http://schemas.microsoft.com/office/drawing/2014/main" id="{5F01C3A4-D738-4092-AD72-86FEE1598C0B}"/>
                    </a:ext>
                  </a:extLst>
                </p:cNvPr>
                <p:cNvSpPr/>
                <p:nvPr/>
              </p:nvSpPr>
              <p:spPr bwMode="auto">
                <a:xfrm>
                  <a:off x="1463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" name="Rechteck 47">
                  <a:extLst>
                    <a:ext uri="{FF2B5EF4-FFF2-40B4-BE49-F238E27FC236}">
                      <a16:creationId xmlns:a16="http://schemas.microsoft.com/office/drawing/2014/main" id="{5ECA868A-05B4-4694-A013-CAA04D78E64F}"/>
                    </a:ext>
                  </a:extLst>
                </p:cNvPr>
                <p:cNvSpPr/>
                <p:nvPr/>
              </p:nvSpPr>
              <p:spPr bwMode="auto">
                <a:xfrm>
                  <a:off x="14814984" y="2902848"/>
                  <a:ext cx="18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32CC8EEB-7C6B-4E53-A918-0F7C73CBD0F4}"/>
                </a:ext>
              </a:extLst>
            </p:cNvPr>
            <p:cNvGrpSpPr/>
            <p:nvPr/>
          </p:nvGrpSpPr>
          <p:grpSpPr>
            <a:xfrm>
              <a:off x="4811818" y="3881117"/>
              <a:ext cx="1074011" cy="307777"/>
              <a:chOff x="13629525" y="1772816"/>
              <a:chExt cx="1365459" cy="391296"/>
            </a:xfrm>
          </p:grpSpPr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C68C2042-7221-4A36-ABC0-AC42AF9BC259}"/>
                  </a:ext>
                </a:extLst>
              </p:cNvPr>
              <p:cNvSpPr txBox="1"/>
              <p:nvPr/>
            </p:nvSpPr>
            <p:spPr>
              <a:xfrm>
                <a:off x="13629525" y="1772816"/>
                <a:ext cx="493604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aseline="30000" dirty="0">
                    <a:solidFill>
                      <a:schemeClr val="tx2"/>
                    </a:solidFill>
                  </a:rPr>
                  <a:t>1</a:t>
                </a:r>
                <a:r>
                  <a:rPr lang="de-DE" sz="1400" dirty="0">
                    <a:solidFill>
                      <a:schemeClr val="tx2"/>
                    </a:solidFill>
                  </a:rPr>
                  <a:t>S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0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5" name="Gerader Verbinder 4">
                <a:extLst>
                  <a:ext uri="{FF2B5EF4-FFF2-40B4-BE49-F238E27FC236}">
                    <a16:creationId xmlns:a16="http://schemas.microsoft.com/office/drawing/2014/main" id="{46B72EEC-7517-4EA1-87C0-EFBAB8FF49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4984" y="1957482"/>
                <a:ext cx="900000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5620876E-03DE-493F-8B2D-CE077A7A3B41}"/>
                </a:ext>
              </a:extLst>
            </p:cNvPr>
            <p:cNvGrpSpPr/>
            <p:nvPr/>
          </p:nvGrpSpPr>
          <p:grpSpPr>
            <a:xfrm>
              <a:off x="6872287" y="3933861"/>
              <a:ext cx="1116588" cy="307777"/>
              <a:chOff x="16249128" y="1821584"/>
              <a:chExt cx="1419589" cy="391296"/>
            </a:xfrm>
          </p:grpSpPr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9BB3F4D-F5F6-4C47-B2CF-82C7A4C0353F}"/>
                  </a:ext>
                </a:extLst>
              </p:cNvPr>
              <p:cNvSpPr txBox="1"/>
              <p:nvPr/>
            </p:nvSpPr>
            <p:spPr>
              <a:xfrm>
                <a:off x="17160848" y="1821584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0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35FE8908-CBEE-4C6A-A8A3-DBA05EA60B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49128" y="2006250"/>
                <a:ext cx="900000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7D50417D-0D27-464A-A4DD-3B1206E3FC07}"/>
                </a:ext>
              </a:extLst>
            </p:cNvPr>
            <p:cNvSpPr txBox="1"/>
            <p:nvPr/>
          </p:nvSpPr>
          <p:spPr>
            <a:xfrm>
              <a:off x="6102260" y="3421415"/>
              <a:ext cx="7697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E1 (K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de-DE" sz="1400" baseline="-25000" dirty="0">
                  <a:solidFill>
                    <a:schemeClr val="tx2"/>
                  </a:solidFill>
                </a:rPr>
                <a:t>1</a:t>
              </a:r>
              <a:r>
                <a:rPr lang="en-GB" sz="1400" dirty="0">
                  <a:solidFill>
                    <a:schemeClr val="tx2"/>
                  </a:solidFill>
                </a:rPr>
                <a:t>)</a:t>
              </a:r>
            </a:p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w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6A8E7F5-D6EE-4C4D-A268-A422B83EE658}"/>
                </a:ext>
              </a:extLst>
            </p:cNvPr>
            <p:cNvSpPr txBox="1"/>
            <p:nvPr/>
          </p:nvSpPr>
          <p:spPr>
            <a:xfrm>
              <a:off x="7053418" y="3421415"/>
              <a:ext cx="835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D23264"/>
                  </a:solidFill>
                </a:rPr>
                <a:t>M2</a:t>
              </a:r>
              <a:r>
                <a:rPr lang="en-GB" sz="1400" dirty="0">
                  <a:solidFill>
                    <a:schemeClr val="tx2"/>
                  </a:solidFill>
                </a:rPr>
                <a:t> (K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en-GB" sz="1400" baseline="-25000" dirty="0">
                  <a:solidFill>
                    <a:schemeClr val="tx2"/>
                  </a:solidFill>
                </a:rPr>
                <a:t>1</a:t>
              </a:r>
              <a:r>
                <a:rPr lang="en-GB" sz="1400" dirty="0">
                  <a:solidFill>
                    <a:schemeClr val="tx2"/>
                  </a:solidFill>
                </a:rPr>
                <a:t>)</a:t>
              </a:r>
            </a:p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D721234-26E2-45CC-85A5-87A4C17CA5C5}"/>
                </a:ext>
              </a:extLst>
            </p:cNvPr>
            <p:cNvSpPr txBox="1"/>
            <p:nvPr/>
          </p:nvSpPr>
          <p:spPr>
            <a:xfrm>
              <a:off x="4599196" y="5380778"/>
              <a:ext cx="835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D23264"/>
                  </a:solidFill>
                </a:rPr>
                <a:t>M1</a:t>
              </a:r>
              <a:r>
                <a:rPr lang="en-GB" sz="1400" dirty="0">
                  <a:solidFill>
                    <a:schemeClr val="tx2"/>
                  </a:solidFill>
                </a:rPr>
                <a:t> (K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en-GB" sz="1400" baseline="-25000" dirty="0">
                  <a:solidFill>
                    <a:schemeClr val="tx2"/>
                  </a:solidFill>
                </a:rPr>
                <a:t>2</a:t>
              </a:r>
              <a:r>
                <a:rPr lang="en-GB" sz="1400" dirty="0">
                  <a:solidFill>
                    <a:schemeClr val="tx2"/>
                  </a:solidFill>
                </a:rPr>
                <a:t>)</a:t>
              </a:r>
            </a:p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z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BAC9DF0A-97C0-4805-8CDA-5B45C7C97289}"/>
                </a:ext>
              </a:extLst>
            </p:cNvPr>
            <p:cNvSpPr txBox="1"/>
            <p:nvPr/>
          </p:nvSpPr>
          <p:spPr>
            <a:xfrm>
              <a:off x="6532457" y="5380778"/>
              <a:ext cx="7697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</a:rPr>
                <a:t>E1 (K</a:t>
              </a:r>
              <a:r>
                <a:rPr lang="el-GR" sz="1400" dirty="0">
                  <a:solidFill>
                    <a:schemeClr val="tx2"/>
                  </a:solidFill>
                </a:rPr>
                <a:t>α</a:t>
              </a:r>
              <a:r>
                <a:rPr lang="en-GB" sz="1400" baseline="-25000" dirty="0">
                  <a:solidFill>
                    <a:schemeClr val="tx2"/>
                  </a:solidFill>
                </a:rPr>
                <a:t>2</a:t>
              </a:r>
              <a:r>
                <a:rPr lang="en-GB" sz="1400" dirty="0">
                  <a:solidFill>
                    <a:schemeClr val="tx2"/>
                  </a:solidFill>
                </a:rPr>
                <a:t>)</a:t>
              </a:r>
            </a:p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y</a:t>
              </a:r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53D92E55-7C2C-4976-A053-F8F3DFBFA517}"/>
                </a:ext>
              </a:extLst>
            </p:cNvPr>
            <p:cNvGrpSpPr/>
            <p:nvPr/>
          </p:nvGrpSpPr>
          <p:grpSpPr>
            <a:xfrm>
              <a:off x="4811818" y="4534919"/>
              <a:ext cx="1074011" cy="307777"/>
              <a:chOff x="13629525" y="2561364"/>
              <a:chExt cx="1365459" cy="391296"/>
            </a:xfrm>
          </p:grpSpPr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5CC805A5-2687-4D58-9EF3-8FEDE3C274D2}"/>
                  </a:ext>
                </a:extLst>
              </p:cNvPr>
              <p:cNvSpPr txBox="1"/>
              <p:nvPr/>
            </p:nvSpPr>
            <p:spPr>
              <a:xfrm>
                <a:off x="13629525" y="2561364"/>
                <a:ext cx="493604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S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1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32" name="Gruppieren 31">
                <a:extLst>
                  <a:ext uri="{FF2B5EF4-FFF2-40B4-BE49-F238E27FC236}">
                    <a16:creationId xmlns:a16="http://schemas.microsoft.com/office/drawing/2014/main" id="{1F19D32F-A80C-48E2-B8B9-7F0C777E5044}"/>
                  </a:ext>
                </a:extLst>
              </p:cNvPr>
              <p:cNvGrpSpPr/>
              <p:nvPr/>
            </p:nvGrpSpPr>
            <p:grpSpPr>
              <a:xfrm>
                <a:off x="14094984" y="2746030"/>
                <a:ext cx="900000" cy="0"/>
                <a:chOff x="14094984" y="2996952"/>
                <a:chExt cx="900000" cy="0"/>
              </a:xfrm>
            </p:grpSpPr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9C53995D-1E46-4273-B3C9-556E28171B84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Rechteck 30">
                  <a:extLst>
                    <a:ext uri="{FF2B5EF4-FFF2-40B4-BE49-F238E27FC236}">
                      <a16:creationId xmlns:a16="http://schemas.microsoft.com/office/drawing/2014/main" id="{7520ED82-74A6-4D86-BC80-986897A156A8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EC6040D4-21BB-4304-B8F7-A7509EAA5B9C}"/>
                </a:ext>
              </a:extLst>
            </p:cNvPr>
            <p:cNvCxnSpPr>
              <a:cxnSpLocks/>
              <a:stCxn id="31" idx="1"/>
              <a:endCxn id="44" idx="1"/>
            </p:cNvCxnSpPr>
            <p:nvPr/>
          </p:nvCxnSpPr>
          <p:spPr>
            <a:xfrm flipH="1">
              <a:off x="5319510" y="4680171"/>
              <a:ext cx="212371" cy="1492253"/>
            </a:xfrm>
            <a:prstGeom prst="straightConnector1">
              <a:avLst/>
            </a:prstGeom>
            <a:ln w="25400">
              <a:solidFill>
                <a:srgbClr val="D23264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5C799999-A2CC-4AD3-8CBD-35F76371893B}"/>
                </a:ext>
              </a:extLst>
            </p:cNvPr>
            <p:cNvGrpSpPr/>
            <p:nvPr/>
          </p:nvGrpSpPr>
          <p:grpSpPr>
            <a:xfrm>
              <a:off x="6872287" y="3053716"/>
              <a:ext cx="1116588" cy="307777"/>
              <a:chOff x="16249128" y="769656"/>
              <a:chExt cx="1419589" cy="391296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9519F44-0B4B-40FE-AFB0-3F2709FB6801}"/>
                  </a:ext>
                </a:extLst>
              </p:cNvPr>
              <p:cNvSpPr txBox="1"/>
              <p:nvPr/>
            </p:nvSpPr>
            <p:spPr>
              <a:xfrm>
                <a:off x="17160848" y="769656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2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038FC71C-E01D-484C-8D81-418523CF05AE}"/>
                  </a:ext>
                </a:extLst>
              </p:cNvPr>
              <p:cNvGrpSpPr/>
              <p:nvPr/>
            </p:nvGrpSpPr>
            <p:grpSpPr>
              <a:xfrm>
                <a:off x="16249128" y="954322"/>
                <a:ext cx="900000" cy="0"/>
                <a:chOff x="14094984" y="2996952"/>
                <a:chExt cx="900000" cy="0"/>
              </a:xfrm>
            </p:grpSpPr>
            <p:sp>
              <p:nvSpPr>
                <p:cNvPr id="37" name="Rechteck 36">
                  <a:extLst>
                    <a:ext uri="{FF2B5EF4-FFF2-40B4-BE49-F238E27FC236}">
                      <a16:creationId xmlns:a16="http://schemas.microsoft.com/office/drawing/2014/main" id="{C975B1D9-DA40-4D67-AA6C-81E74BCAC516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Rechteck 37">
                  <a:extLst>
                    <a:ext uri="{FF2B5EF4-FFF2-40B4-BE49-F238E27FC236}">
                      <a16:creationId xmlns:a16="http://schemas.microsoft.com/office/drawing/2014/main" id="{AF60920B-A309-4BD1-ADB8-88330C8312CE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47C5F540-CB70-4EFE-B4AB-FC75F5FED536}"/>
                </a:ext>
              </a:extLst>
            </p:cNvPr>
            <p:cNvGrpSpPr/>
            <p:nvPr/>
          </p:nvGrpSpPr>
          <p:grpSpPr>
            <a:xfrm>
              <a:off x="6872287" y="4201768"/>
              <a:ext cx="1116588" cy="307777"/>
              <a:chOff x="16249128" y="2223152"/>
              <a:chExt cx="1419589" cy="391296"/>
            </a:xfrm>
          </p:grpSpPr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6B2FE229-DF85-48F8-951C-783B44C80EED}"/>
                  </a:ext>
                </a:extLst>
              </p:cNvPr>
              <p:cNvSpPr txBox="1"/>
              <p:nvPr/>
            </p:nvSpPr>
            <p:spPr>
              <a:xfrm>
                <a:off x="17160848" y="2223152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1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D31D72FB-A13F-48FB-A989-5EB7C779D991}"/>
                  </a:ext>
                </a:extLst>
              </p:cNvPr>
              <p:cNvGrpSpPr/>
              <p:nvPr/>
            </p:nvGrpSpPr>
            <p:grpSpPr>
              <a:xfrm>
                <a:off x="16249128" y="2407818"/>
                <a:ext cx="900000" cy="0"/>
                <a:chOff x="14094984" y="2996952"/>
                <a:chExt cx="900000" cy="0"/>
              </a:xfrm>
            </p:grpSpPr>
            <p:sp>
              <p:nvSpPr>
                <p:cNvPr id="40" name="Rechteck 39">
                  <a:extLst>
                    <a:ext uri="{FF2B5EF4-FFF2-40B4-BE49-F238E27FC236}">
                      <a16:creationId xmlns:a16="http://schemas.microsoft.com/office/drawing/2014/main" id="{5B110C46-0A99-4321-8838-0067C14DE0AE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Rechteck 40">
                  <a:extLst>
                    <a:ext uri="{FF2B5EF4-FFF2-40B4-BE49-F238E27FC236}">
                      <a16:creationId xmlns:a16="http://schemas.microsoft.com/office/drawing/2014/main" id="{46AEB761-B742-4F6E-98DF-E4D5B606C7E3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cxnSp>
          <p:nvCxnSpPr>
            <p:cNvPr id="51" name="Gerade Verbindung mit Pfeil 50">
              <a:extLst>
                <a:ext uri="{FF2B5EF4-FFF2-40B4-BE49-F238E27FC236}">
                  <a16:creationId xmlns:a16="http://schemas.microsoft.com/office/drawing/2014/main" id="{BFDF35D4-6FF1-4A80-B3FD-1371A6C379B0}"/>
                </a:ext>
              </a:extLst>
            </p:cNvPr>
            <p:cNvCxnSpPr>
              <a:cxnSpLocks/>
              <a:stCxn id="38" idx="1"/>
              <a:endCxn id="47" idx="1"/>
            </p:cNvCxnSpPr>
            <p:nvPr/>
          </p:nvCxnSpPr>
          <p:spPr>
            <a:xfrm flipH="1">
              <a:off x="5602671" y="3198968"/>
              <a:ext cx="1623567" cy="2973456"/>
            </a:xfrm>
            <a:prstGeom prst="straightConnector1">
              <a:avLst/>
            </a:prstGeom>
            <a:ln w="25400">
              <a:solidFill>
                <a:srgbClr val="D23264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44511CB9-AACD-472C-879E-1254C911858E}"/>
                </a:ext>
              </a:extLst>
            </p:cNvPr>
            <p:cNvCxnSpPr>
              <a:cxnSpLocks/>
              <a:stCxn id="58" idx="1"/>
              <a:endCxn id="46" idx="1"/>
            </p:cNvCxnSpPr>
            <p:nvPr/>
          </p:nvCxnSpPr>
          <p:spPr>
            <a:xfrm flipH="1">
              <a:off x="5461090" y="2998188"/>
              <a:ext cx="1765148" cy="3174236"/>
            </a:xfrm>
            <a:prstGeom prst="straightConnector1">
              <a:avLst/>
            </a:prstGeom>
            <a:ln w="25400">
              <a:solidFill>
                <a:schemeClr val="tx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>
              <a:extLst>
                <a:ext uri="{FF2B5EF4-FFF2-40B4-BE49-F238E27FC236}">
                  <a16:creationId xmlns:a16="http://schemas.microsoft.com/office/drawing/2014/main" id="{2546D767-4BB5-4AF7-8832-2BF89D05744B}"/>
                </a:ext>
              </a:extLst>
            </p:cNvPr>
            <p:cNvCxnSpPr>
              <a:cxnSpLocks/>
              <a:stCxn id="41" idx="1"/>
              <a:endCxn id="48" idx="1"/>
            </p:cNvCxnSpPr>
            <p:nvPr/>
          </p:nvCxnSpPr>
          <p:spPr>
            <a:xfrm flipH="1">
              <a:off x="5744251" y="4347020"/>
              <a:ext cx="1481987" cy="1825404"/>
            </a:xfrm>
            <a:prstGeom prst="straightConnector1">
              <a:avLst/>
            </a:prstGeom>
            <a:ln w="25400">
              <a:solidFill>
                <a:schemeClr val="tx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4AA4F847-C750-4BFB-8B17-C1BD58CE043A}"/>
                </a:ext>
              </a:extLst>
            </p:cNvPr>
            <p:cNvGrpSpPr/>
            <p:nvPr/>
          </p:nvGrpSpPr>
          <p:grpSpPr>
            <a:xfrm>
              <a:off x="6872287" y="2852936"/>
              <a:ext cx="1116588" cy="307777"/>
              <a:chOff x="16249128" y="441240"/>
              <a:chExt cx="1419589" cy="391296"/>
            </a:xfrm>
          </p:grpSpPr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AC7E90D-9C62-494E-8C5E-E826964A8A48}"/>
                  </a:ext>
                </a:extLst>
              </p:cNvPr>
              <p:cNvSpPr txBox="1"/>
              <p:nvPr/>
            </p:nvSpPr>
            <p:spPr>
              <a:xfrm>
                <a:off x="17160848" y="441240"/>
                <a:ext cx="507869" cy="39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aseline="30000" dirty="0">
                    <a:solidFill>
                      <a:schemeClr val="tx2"/>
                    </a:solidFill>
                  </a:rPr>
                  <a:t>1</a:t>
                </a:r>
                <a:r>
                  <a:rPr lang="de-DE" sz="1400" dirty="0">
                    <a:solidFill>
                      <a:schemeClr val="tx2"/>
                    </a:solidFill>
                  </a:rPr>
                  <a:t>P</a:t>
                </a:r>
                <a:r>
                  <a:rPr lang="de-DE" sz="1400" baseline="-25000" dirty="0">
                    <a:solidFill>
                      <a:schemeClr val="tx2"/>
                    </a:solidFill>
                  </a:rPr>
                  <a:t>1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56" name="Gruppieren 55">
                <a:extLst>
                  <a:ext uri="{FF2B5EF4-FFF2-40B4-BE49-F238E27FC236}">
                    <a16:creationId xmlns:a16="http://schemas.microsoft.com/office/drawing/2014/main" id="{94FC6947-DA15-4B0A-84B1-CC4DE53C115C}"/>
                  </a:ext>
                </a:extLst>
              </p:cNvPr>
              <p:cNvGrpSpPr/>
              <p:nvPr/>
            </p:nvGrpSpPr>
            <p:grpSpPr>
              <a:xfrm>
                <a:off x="16249128" y="625906"/>
                <a:ext cx="900000" cy="0"/>
                <a:chOff x="14094984" y="2996952"/>
                <a:chExt cx="900000" cy="0"/>
              </a:xfrm>
            </p:grpSpPr>
            <p:sp>
              <p:nvSpPr>
                <p:cNvPr id="57" name="Rechteck 56">
                  <a:extLst>
                    <a:ext uri="{FF2B5EF4-FFF2-40B4-BE49-F238E27FC236}">
                      <a16:creationId xmlns:a16="http://schemas.microsoft.com/office/drawing/2014/main" id="{EC401551-A6DB-43DD-8D89-BCAD7EC9C137}"/>
                    </a:ext>
                  </a:extLst>
                </p:cNvPr>
                <p:cNvSpPr/>
                <p:nvPr/>
              </p:nvSpPr>
              <p:spPr bwMode="auto">
                <a:xfrm>
                  <a:off x="1409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" name="Rechteck 57">
                  <a:extLst>
                    <a:ext uri="{FF2B5EF4-FFF2-40B4-BE49-F238E27FC236}">
                      <a16:creationId xmlns:a16="http://schemas.microsoft.com/office/drawing/2014/main" id="{396BCD99-6C3D-4B0D-BDD6-8002D1199992}"/>
                    </a:ext>
                  </a:extLst>
                </p:cNvPr>
                <p:cNvSpPr/>
                <p:nvPr/>
              </p:nvSpPr>
              <p:spPr bwMode="auto">
                <a:xfrm>
                  <a:off x="14544984" y="2996952"/>
                  <a:ext cx="450000" cy="0"/>
                </a:xfrm>
                <a:prstGeom prst="rect">
                  <a:avLst/>
                </a:prstGeom>
                <a:noFill/>
                <a:ln w="38100">
                  <a:solidFill>
                    <a:schemeClr val="tx2"/>
                  </a:solidFill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B9EE7C61-E987-41C4-A12A-99AF0F283924}"/>
                </a:ext>
              </a:extLst>
            </p:cNvPr>
            <p:cNvGrpSpPr/>
            <p:nvPr/>
          </p:nvGrpSpPr>
          <p:grpSpPr>
            <a:xfrm>
              <a:off x="5694439" y="2989639"/>
              <a:ext cx="1177853" cy="1690531"/>
              <a:chOff x="14751649" y="639423"/>
              <a:chExt cx="1497479" cy="2149280"/>
            </a:xfrm>
          </p:grpSpPr>
          <p:sp>
            <p:nvSpPr>
              <p:cNvPr id="93" name="Textfeld 92">
                <a:extLst>
                  <a:ext uri="{FF2B5EF4-FFF2-40B4-BE49-F238E27FC236}">
                    <a16:creationId xmlns:a16="http://schemas.microsoft.com/office/drawing/2014/main" id="{D4EED5AE-6990-41E4-815B-E45208714A01}"/>
                  </a:ext>
                </a:extLst>
              </p:cNvPr>
              <p:cNvSpPr txBox="1"/>
              <p:nvPr/>
            </p:nvSpPr>
            <p:spPr>
              <a:xfrm>
                <a:off x="14830190" y="639423"/>
                <a:ext cx="611808" cy="313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74 eV</a:t>
                </a:r>
                <a:endParaRPr lang="en-GB" sz="1000" dirty="0"/>
              </a:p>
            </p:txBody>
          </p: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8D937119-A269-4F07-A982-38CC93B3B8CB}"/>
                  </a:ext>
                </a:extLst>
              </p:cNvPr>
              <p:cNvSpPr txBox="1"/>
              <p:nvPr/>
            </p:nvSpPr>
            <p:spPr>
              <a:xfrm>
                <a:off x="14751649" y="2438424"/>
                <a:ext cx="695366" cy="313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142 eV</a:t>
                </a:r>
                <a:endParaRPr lang="en-GB" sz="1000" dirty="0"/>
              </a:p>
            </p:txBody>
          </p: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54C61C3B-5F11-488B-A634-A391E10017E4}"/>
                  </a:ext>
                </a:extLst>
              </p:cNvPr>
              <p:cNvCxnSpPr>
                <a:cxnSpLocks/>
                <a:stCxn id="40" idx="1"/>
              </p:cNvCxnSpPr>
              <p:nvPr/>
            </p:nvCxnSpPr>
            <p:spPr>
              <a:xfrm flipH="1">
                <a:off x="15457040" y="2365147"/>
                <a:ext cx="79208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58155A02-5BC7-4967-BFE3-7B08500C2EA3}"/>
                  </a:ext>
                </a:extLst>
              </p:cNvPr>
              <p:cNvCxnSpPr>
                <a:cxnSpLocks/>
                <a:stCxn id="31" idx="3"/>
              </p:cNvCxnSpPr>
              <p:nvPr/>
            </p:nvCxnSpPr>
            <p:spPr>
              <a:xfrm>
                <a:off x="14994984" y="2788703"/>
                <a:ext cx="462056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Gerade Verbindung mit Pfeil 80">
                <a:extLst>
                  <a:ext uri="{FF2B5EF4-FFF2-40B4-BE49-F238E27FC236}">
                    <a16:creationId xmlns:a16="http://schemas.microsoft.com/office/drawing/2014/main" id="{54D7A2B9-7106-4068-8D8A-F0709C11B7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457040" y="2365146"/>
                <a:ext cx="0" cy="423556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4463A9E3-4A45-48D0-9BDF-668C78E8EF9A}"/>
                  </a:ext>
                </a:extLst>
              </p:cNvPr>
              <p:cNvCxnSpPr>
                <a:cxnSpLocks/>
                <a:stCxn id="57" idx="1"/>
              </p:cNvCxnSpPr>
              <p:nvPr/>
            </p:nvCxnSpPr>
            <p:spPr>
              <a:xfrm flipH="1" flipV="1">
                <a:off x="15457040" y="650290"/>
                <a:ext cx="792088" cy="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CF021844-C345-401D-8F08-99D9264FAD11}"/>
                  </a:ext>
                </a:extLst>
              </p:cNvPr>
              <p:cNvCxnSpPr>
                <a:cxnSpLocks/>
                <a:stCxn id="37" idx="1"/>
              </p:cNvCxnSpPr>
              <p:nvPr/>
            </p:nvCxnSpPr>
            <p:spPr>
              <a:xfrm flipH="1" flipV="1">
                <a:off x="15457040" y="905554"/>
                <a:ext cx="792088" cy="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 Verbindung mit Pfeil 78">
                <a:extLst>
                  <a:ext uri="{FF2B5EF4-FFF2-40B4-BE49-F238E27FC236}">
                    <a16:creationId xmlns:a16="http://schemas.microsoft.com/office/drawing/2014/main" id="{AF650DF2-83E0-49E2-BBF2-DABF8961C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57040" y="650290"/>
                <a:ext cx="0" cy="255264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06C9C6DE-FE4B-4D91-AE52-66BDA7C9FEA7}"/>
                </a:ext>
              </a:extLst>
            </p:cNvPr>
            <p:cNvGrpSpPr/>
            <p:nvPr/>
          </p:nvGrpSpPr>
          <p:grpSpPr>
            <a:xfrm>
              <a:off x="4892099" y="3691906"/>
              <a:ext cx="2731433" cy="2213822"/>
              <a:chOff x="4588703" y="4001265"/>
              <a:chExt cx="2731433" cy="2213822"/>
            </a:xfrm>
          </p:grpSpPr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91A73062-33D0-4DA4-B1E7-DDFD53320BC3}"/>
                  </a:ext>
                </a:extLst>
              </p:cNvPr>
              <p:cNvSpPr/>
              <p:nvPr/>
            </p:nvSpPr>
            <p:spPr bwMode="auto">
              <a:xfrm>
                <a:off x="4588703" y="5995264"/>
                <a:ext cx="283161" cy="2198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682C53AA-5CDB-4451-9BD9-E420E28A75BB}"/>
                  </a:ext>
                </a:extLst>
              </p:cNvPr>
              <p:cNvSpPr/>
              <p:nvPr/>
            </p:nvSpPr>
            <p:spPr bwMode="auto">
              <a:xfrm>
                <a:off x="6456040" y="5979389"/>
                <a:ext cx="283161" cy="2198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969B1796-2598-440B-92AC-007684296109}"/>
                  </a:ext>
                </a:extLst>
              </p:cNvPr>
              <p:cNvSpPr/>
              <p:nvPr/>
            </p:nvSpPr>
            <p:spPr bwMode="auto">
              <a:xfrm>
                <a:off x="7036975" y="4001265"/>
                <a:ext cx="283161" cy="2198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C8F5B709-FFE4-4AD9-A4CB-07EA3D2FCD69}"/>
                  </a:ext>
                </a:extLst>
              </p:cNvPr>
              <p:cNvSpPr/>
              <p:nvPr/>
            </p:nvSpPr>
            <p:spPr bwMode="auto">
              <a:xfrm>
                <a:off x="6100871" y="4001265"/>
                <a:ext cx="283161" cy="2198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96F7969B-2926-4D01-897E-EA7B7780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He-Like Atomic/Ionic Systems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6CA94-FBE3-E6B9-F79B-FFCB77A6F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1B553A7-62CF-2562-A75E-E626DEF0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MT9</a:t>
            </a:r>
            <a:endParaRPr lang="en-US" dirty="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4333BCC-C08C-4E03-8640-D602A4725C5D}"/>
              </a:ext>
            </a:extLst>
          </p:cNvPr>
          <p:cNvGrpSpPr>
            <a:grpSpLocks noChangeAspect="1"/>
          </p:cNvGrpSpPr>
          <p:nvPr/>
        </p:nvGrpSpPr>
        <p:grpSpPr>
          <a:xfrm>
            <a:off x="3821069" y="764704"/>
            <a:ext cx="5091178" cy="1909584"/>
            <a:chOff x="3503712" y="7019894"/>
            <a:chExt cx="6552728" cy="2457778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F4299E4B-1630-4E88-B22B-263335E1A323}"/>
                </a:ext>
              </a:extLst>
            </p:cNvPr>
            <p:cNvSpPr/>
            <p:nvPr/>
          </p:nvSpPr>
          <p:spPr bwMode="auto">
            <a:xfrm>
              <a:off x="3503712" y="7019894"/>
              <a:ext cx="6552728" cy="2457778"/>
            </a:xfrm>
            <a:prstGeom prst="roundRect">
              <a:avLst/>
            </a:prstGeom>
            <a:ln w="22225">
              <a:solidFill>
                <a:schemeClr val="tx2"/>
              </a:solidFill>
              <a:miter lim="800000"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97A8539E-CD85-4501-871F-65BBDAA63B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89" t="44427" r="18102" b="22977"/>
            <a:stretch/>
          </p:blipFill>
          <p:spPr bwMode="auto">
            <a:xfrm>
              <a:off x="3719736" y="7130040"/>
              <a:ext cx="3098100" cy="2237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0A213510-4E08-46DA-BE57-95D173960511}"/>
                </a:ext>
              </a:extLst>
            </p:cNvPr>
            <p:cNvGrpSpPr/>
            <p:nvPr/>
          </p:nvGrpSpPr>
          <p:grpSpPr>
            <a:xfrm>
              <a:off x="7248128" y="7302028"/>
              <a:ext cx="1913353" cy="1893510"/>
              <a:chOff x="4710064" y="4402311"/>
              <a:chExt cx="2081036" cy="2300345"/>
            </a:xfrm>
            <a:solidFill>
              <a:schemeClr val="tx1"/>
            </a:solidFill>
          </p:grpSpPr>
          <p:pic>
            <p:nvPicPr>
              <p:cNvPr id="72" name="Picture 3">
                <a:extLst>
                  <a:ext uri="{FF2B5EF4-FFF2-40B4-BE49-F238E27FC236}">
                    <a16:creationId xmlns:a16="http://schemas.microsoft.com/office/drawing/2014/main" id="{7687C538-967F-43A4-A85F-73BE3E924D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17" t="8483" r="3575" b="68924"/>
              <a:stretch/>
            </p:blipFill>
            <p:spPr bwMode="auto">
              <a:xfrm>
                <a:off x="4710064" y="4402311"/>
                <a:ext cx="2018958" cy="690794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3">
                <a:extLst>
                  <a:ext uri="{FF2B5EF4-FFF2-40B4-BE49-F238E27FC236}">
                    <a16:creationId xmlns:a16="http://schemas.microsoft.com/office/drawing/2014/main" id="{95D62BF5-037A-4A31-801C-242870F6A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17" t="65822" r="1154" b="12111"/>
              <a:stretch/>
            </p:blipFill>
            <p:spPr bwMode="auto">
              <a:xfrm>
                <a:off x="4710064" y="6027964"/>
                <a:ext cx="2081036" cy="674692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3">
                <a:extLst>
                  <a:ext uri="{FF2B5EF4-FFF2-40B4-BE49-F238E27FC236}">
                    <a16:creationId xmlns:a16="http://schemas.microsoft.com/office/drawing/2014/main" id="{A4DA820E-9E67-443E-9E46-F888B1DD97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17" t="36845" r="1230" b="38503"/>
              <a:stretch/>
            </p:blipFill>
            <p:spPr bwMode="auto">
              <a:xfrm>
                <a:off x="4710064" y="5183664"/>
                <a:ext cx="2079101" cy="75374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91E62955-59A3-43A4-AEB5-F4621591F1CF}"/>
                </a:ext>
              </a:extLst>
            </p:cNvPr>
            <p:cNvCxnSpPr>
              <a:stCxn id="17" idx="0"/>
              <a:endCxn id="17" idx="2"/>
            </p:cNvCxnSpPr>
            <p:nvPr/>
          </p:nvCxnSpPr>
          <p:spPr>
            <a:xfrm>
              <a:off x="6780076" y="7019894"/>
              <a:ext cx="0" cy="2457778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9D3F7A2-EAD5-4B0C-B685-40CBE500719C}"/>
              </a:ext>
            </a:extLst>
          </p:cNvPr>
          <p:cNvGrpSpPr/>
          <p:nvPr/>
        </p:nvGrpSpPr>
        <p:grpSpPr>
          <a:xfrm>
            <a:off x="5270651" y="2993034"/>
            <a:ext cx="378324" cy="1638775"/>
            <a:chOff x="5532386" y="3302393"/>
            <a:chExt cx="378324" cy="1638775"/>
          </a:xfrm>
        </p:grpSpPr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37209BB2-3870-49E9-BF08-D2DC581DE196}"/>
                </a:ext>
              </a:extLst>
            </p:cNvPr>
            <p:cNvSpPr/>
            <p:nvPr/>
          </p:nvSpPr>
          <p:spPr bwMode="auto">
            <a:xfrm>
              <a:off x="5532386" y="4721345"/>
              <a:ext cx="378324" cy="219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391845DB-B440-4B98-A802-3983E066123E}"/>
                </a:ext>
              </a:extLst>
            </p:cNvPr>
            <p:cNvSpPr/>
            <p:nvPr/>
          </p:nvSpPr>
          <p:spPr bwMode="auto">
            <a:xfrm>
              <a:off x="5568722" y="3302393"/>
              <a:ext cx="341385" cy="219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" name="Grafik 5" descr="Ein Bild, das Diagramm, Reihe, Kreis, Screenshot enthält.&#10;&#10;Automatisch generierte Beschreibung">
            <a:extLst>
              <a:ext uri="{FF2B5EF4-FFF2-40B4-BE49-F238E27FC236}">
                <a16:creationId xmlns:a16="http://schemas.microsoft.com/office/drawing/2014/main" id="{E988F294-5A8E-E7B0-671B-5EDF2C504C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1"/>
          <a:stretch/>
        </p:blipFill>
        <p:spPr>
          <a:xfrm>
            <a:off x="57291" y="1257563"/>
            <a:ext cx="3679858" cy="855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15">
                <a:extLst>
                  <a:ext uri="{FF2B5EF4-FFF2-40B4-BE49-F238E27FC236}">
                    <a16:creationId xmlns:a16="http://schemas.microsoft.com/office/drawing/2014/main" id="{7F09D292-FD93-5023-200D-0C4F342AB5F5}"/>
                  </a:ext>
                </a:extLst>
              </p:cNvPr>
              <p:cNvSpPr txBox="1"/>
              <p:nvPr/>
            </p:nvSpPr>
            <p:spPr>
              <a:xfrm>
                <a:off x="7679849" y="3005336"/>
                <a:ext cx="1542372" cy="830997"/>
              </a:xfrm>
              <a:prstGeom prst="rect">
                <a:avLst/>
              </a:prstGeom>
              <a:noFill/>
            </p:spPr>
            <p:txBody>
              <a:bodyPr wrap="square" lIns="144000" rIns="144000" rtlCol="0">
                <a:spAutoFit/>
              </a:bodyPr>
              <a:lstStyle/>
              <a:p>
                <a:r>
                  <a:rPr lang="en-GB" sz="1200" dirty="0">
                    <a:solidFill>
                      <a:schemeClr val="tx2"/>
                    </a:solidFill>
                  </a:rPr>
                  <a:t>He-like Uranium</a:t>
                </a:r>
              </a:p>
              <a:p>
                <a:r>
                  <a:rPr lang="en-GB" sz="1200" dirty="0">
                    <a:solidFill>
                      <a:schemeClr val="tx2"/>
                    </a:solidFill>
                  </a:rPr>
                  <a:t>transition energies: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2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sSub>
                        <m:sSubPr>
                          <m:ctrlPr>
                            <a:rPr lang="de-D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  <m:r>
                        <a:rPr lang="de-D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.6 </m:t>
                      </m:r>
                      <m:r>
                        <m:rPr>
                          <m:nor/>
                        </m:rPr>
                        <a:rPr lang="de-DE" sz="12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de-DE" sz="12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de-DE" sz="1200" dirty="0">
                  <a:solidFill>
                    <a:schemeClr val="tx2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2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sSub>
                        <m:sSubPr>
                          <m:ctrlPr>
                            <a:rPr lang="de-D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96</m:t>
                      </m:r>
                      <m:r>
                        <a:rPr lang="de-D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de-DE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de-D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sz="12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de-DE" sz="12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GB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9" name="TextBox 115">
                <a:extLst>
                  <a:ext uri="{FF2B5EF4-FFF2-40B4-BE49-F238E27FC236}">
                    <a16:creationId xmlns:a16="http://schemas.microsoft.com/office/drawing/2014/main" id="{7F09D292-FD93-5023-200D-0C4F342AB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849" y="3005336"/>
                <a:ext cx="1542372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103">
                <a:extLst>
                  <a:ext uri="{FF2B5EF4-FFF2-40B4-BE49-F238E27FC236}">
                    <a16:creationId xmlns:a16="http://schemas.microsoft.com/office/drawing/2014/main" id="{FBD901F4-C4EE-1AA3-AE51-B5AD75411689}"/>
                  </a:ext>
                </a:extLst>
              </p:cNvPr>
              <p:cNvSpPr txBox="1"/>
              <p:nvPr/>
            </p:nvSpPr>
            <p:spPr>
              <a:xfrm>
                <a:off x="3215680" y="3005336"/>
                <a:ext cx="1700042" cy="646331"/>
              </a:xfrm>
              <a:prstGeom prst="rect">
                <a:avLst/>
              </a:prstGeom>
              <a:noFill/>
            </p:spPr>
            <p:txBody>
              <a:bodyPr wrap="square" lIns="144000" rIns="144000" rtlCol="0">
                <a:spAutoFit/>
              </a:bodyPr>
              <a:lstStyle/>
              <a:p>
                <a:r>
                  <a:rPr lang="en-GB" sz="1200" dirty="0">
                    <a:solidFill>
                      <a:schemeClr val="tx2"/>
                    </a:solidFill>
                  </a:rPr>
                  <a:t>He transition energies: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2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≈20.6 </m:t>
                      </m:r>
                      <m:r>
                        <m:rPr>
                          <m:nor/>
                        </m:rPr>
                        <a:rPr lang="de-DE" sz="12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de-DE" sz="1200" b="0" dirty="0">
                  <a:solidFill>
                    <a:schemeClr val="tx2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2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sSub>
                        <m:sSubPr>
                          <m:ctrlPr>
                            <a:rPr lang="de-D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19</m:t>
                      </m:r>
                      <m:r>
                        <a:rPr lang="de-D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de-DE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de-D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sz="12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GB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3" name="TextBox 103">
                <a:extLst>
                  <a:ext uri="{FF2B5EF4-FFF2-40B4-BE49-F238E27FC236}">
                    <a16:creationId xmlns:a16="http://schemas.microsoft.com/office/drawing/2014/main" id="{FBD901F4-C4EE-1AA3-AE51-B5AD75411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80" y="3005336"/>
                <a:ext cx="1700042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uppieren 20">
            <a:extLst>
              <a:ext uri="{FF2B5EF4-FFF2-40B4-BE49-F238E27FC236}">
                <a16:creationId xmlns:a16="http://schemas.microsoft.com/office/drawing/2014/main" id="{D8F2562D-1417-DF61-61E5-94701C0F3049}"/>
              </a:ext>
            </a:extLst>
          </p:cNvPr>
          <p:cNvGrpSpPr/>
          <p:nvPr/>
        </p:nvGrpSpPr>
        <p:grpSpPr>
          <a:xfrm>
            <a:off x="9190128" y="2204864"/>
            <a:ext cx="2938193" cy="3222337"/>
            <a:chOff x="6390196" y="1439898"/>
            <a:chExt cx="4669408" cy="4456070"/>
          </a:xfrm>
        </p:grpSpPr>
        <p:graphicFrame>
          <p:nvGraphicFramePr>
            <p:cNvPr id="35" name="Objekt 4">
              <a:extLst>
                <a:ext uri="{FF2B5EF4-FFF2-40B4-BE49-F238E27FC236}">
                  <a16:creationId xmlns:a16="http://schemas.microsoft.com/office/drawing/2014/main" id="{B1D39985-6D92-DDDE-8A76-BAD1FE6B32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90196" y="1439898"/>
            <a:ext cx="4669408" cy="3627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3" imgW="3340440" imgH="2822400" progId="Origin50.Graph">
                    <p:embed/>
                  </p:oleObj>
                </mc:Choice>
                <mc:Fallback>
                  <p:oleObj name="Graph" r:id="rId13" imgW="3340440" imgH="2822400" progId="Origin50.Graph">
                    <p:embed/>
                    <p:pic>
                      <p:nvPicPr>
                        <p:cNvPr id="35" name="Objekt 4">
                          <a:extLst>
                            <a:ext uri="{FF2B5EF4-FFF2-40B4-BE49-F238E27FC236}">
                              <a16:creationId xmlns:a16="http://schemas.microsoft.com/office/drawing/2014/main" id="{B1D39985-6D92-DDDE-8A76-BAD1FE6B323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390196" y="1439898"/>
                          <a:ext cx="4669408" cy="3627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Textfeld 16">
              <a:extLst>
                <a:ext uri="{FF2B5EF4-FFF2-40B4-BE49-F238E27FC236}">
                  <a16:creationId xmlns:a16="http://schemas.microsoft.com/office/drawing/2014/main" id="{A81CF6C5-3D64-E036-20DB-C3841700FFD1}"/>
                </a:ext>
              </a:extLst>
            </p:cNvPr>
            <p:cNvSpPr txBox="1"/>
            <p:nvPr/>
          </p:nvSpPr>
          <p:spPr>
            <a:xfrm>
              <a:off x="7176120" y="1539476"/>
              <a:ext cx="703623" cy="383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</a:t>
              </a:r>
              <a:r>
                <a:rPr lang="de-DE" sz="1200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2</a:t>
              </a:r>
              <a:endParaRPr lang="en-US" sz="12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feld 17">
              <a:extLst>
                <a:ext uri="{FF2B5EF4-FFF2-40B4-BE49-F238E27FC236}">
                  <a16:creationId xmlns:a16="http://schemas.microsoft.com/office/drawing/2014/main" id="{A028F31F-B395-D9B1-7BEC-8C5986A1BBDB}"/>
                </a:ext>
              </a:extLst>
            </p:cNvPr>
            <p:cNvSpPr txBox="1"/>
            <p:nvPr/>
          </p:nvSpPr>
          <p:spPr>
            <a:xfrm>
              <a:off x="9331207" y="1539476"/>
              <a:ext cx="703623" cy="383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</a:t>
              </a:r>
              <a:r>
                <a:rPr lang="de-DE" sz="1200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en-US" sz="12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feld 19">
              <a:extLst>
                <a:ext uri="{FF2B5EF4-FFF2-40B4-BE49-F238E27FC236}">
                  <a16:creationId xmlns:a16="http://schemas.microsoft.com/office/drawing/2014/main" id="{231A0620-579F-4F40-F0E0-E35C0AF5BA22}"/>
                </a:ext>
              </a:extLst>
            </p:cNvPr>
            <p:cNvSpPr txBox="1"/>
            <p:nvPr/>
          </p:nvSpPr>
          <p:spPr>
            <a:xfrm>
              <a:off x="7429929" y="5066020"/>
              <a:ext cx="2204105" cy="829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>
                  <a:latin typeface="+mn-lt"/>
                  <a:cs typeface="Arial" panose="020B0604020202020204" pitchFamily="34" charset="0"/>
                </a:rPr>
                <a:t>Measurement :</a:t>
              </a:r>
            </a:p>
            <a:p>
              <a:r>
                <a:rPr lang="de-DE" sz="1100" dirty="0">
                  <a:latin typeface="+mn-lt"/>
                  <a:cs typeface="Arial" panose="020B0604020202020204" pitchFamily="34" charset="0"/>
                </a:rPr>
                <a:t>A. </a:t>
              </a:r>
              <a:r>
                <a:rPr lang="de-DE" sz="1100" dirty="0" err="1">
                  <a:latin typeface="+mn-lt"/>
                  <a:cs typeface="Arial" panose="020B0604020202020204" pitchFamily="34" charset="0"/>
                </a:rPr>
                <a:t>Gumberidze</a:t>
              </a:r>
              <a:r>
                <a:rPr lang="de-DE" sz="1100" dirty="0">
                  <a:latin typeface="+mn-lt"/>
                  <a:cs typeface="Arial" panose="020B0604020202020204" pitchFamily="34" charset="0"/>
                </a:rPr>
                <a:t> et al.,</a:t>
              </a:r>
            </a:p>
            <a:p>
              <a:r>
                <a:rPr lang="de-DE" sz="1100" dirty="0">
                  <a:latin typeface="+mn-lt"/>
                  <a:cs typeface="Arial" panose="020B0604020202020204" pitchFamily="34" charset="0"/>
                </a:rPr>
                <a:t>PRL </a:t>
              </a:r>
              <a:r>
                <a:rPr lang="en-US" sz="1100" dirty="0">
                  <a:latin typeface="+mn-lt"/>
                  <a:cs typeface="Arial" panose="020B0604020202020204" pitchFamily="34" charset="0"/>
                </a:rPr>
                <a:t>032712 (2004) </a:t>
              </a:r>
            </a:p>
          </p:txBody>
        </p:sp>
      </p:grpSp>
      <p:pic>
        <p:nvPicPr>
          <p:cNvPr id="42" name="Picture 6" descr="C:\Users\Tou\Desktop\1.png">
            <a:extLst>
              <a:ext uri="{FF2B5EF4-FFF2-40B4-BE49-F238E27FC236}">
                <a16:creationId xmlns:a16="http://schemas.microsoft.com/office/drawing/2014/main" id="{59F367F3-768F-F6D3-D6EC-AEED9B898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193979" y="1844824"/>
            <a:ext cx="2950693" cy="36724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0599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3295136" y="908720"/>
            <a:ext cx="704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Trade-off between active area and stopping power as sensor volume (=heat capacity) determines energy resolution.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00333CC-0E93-451B-B51D-2635AF84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err="1"/>
              <a:t>maXs</a:t>
            </a:r>
            <a:r>
              <a:rPr lang="en-GB" sz="4400" dirty="0"/>
              <a:t> Detector </a:t>
            </a:r>
            <a:r>
              <a:rPr lang="en-GB" dirty="0"/>
              <a:t>S</a:t>
            </a:r>
            <a:r>
              <a:rPr lang="en-GB" sz="4400" dirty="0"/>
              <a:t>ystem: Design </a:t>
            </a:r>
            <a:r>
              <a:rPr lang="en-GB" dirty="0"/>
              <a:t>C</a:t>
            </a:r>
            <a:r>
              <a:rPr lang="en-GB" sz="4400" dirty="0"/>
              <a:t>onsiderations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E472093-ABB3-7BF3-2538-7E38CE18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53FF51-0612-1DA6-A852-571203CA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81759"/>
              </p:ext>
            </p:extLst>
          </p:nvPr>
        </p:nvGraphicFramePr>
        <p:xfrm>
          <a:off x="191544" y="1700808"/>
          <a:ext cx="3600450" cy="460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600000" imgH="4608000" progId="Origin50.Graph">
                  <p:embed/>
                </p:oleObj>
              </mc:Choice>
              <mc:Fallback>
                <p:oleObj name="Graph" r:id="rId2" imgW="3600000" imgH="4608000" progId="Origin50.Graph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1544" y="1700808"/>
                        <a:ext cx="3600450" cy="460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63233"/>
              </p:ext>
            </p:extLst>
          </p:nvPr>
        </p:nvGraphicFramePr>
        <p:xfrm>
          <a:off x="8400456" y="1701321"/>
          <a:ext cx="3600000" cy="46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600000" imgH="4608000" progId="Origin50.Graph">
                  <p:embed/>
                </p:oleObj>
              </mc:Choice>
              <mc:Fallback>
                <p:oleObj name="Graph" r:id="rId4" imgW="3600000" imgH="4608000" progId="Origin50.Graph">
                  <p:embed/>
                  <p:pic>
                    <p:nvPicPr>
                      <p:cNvPr id="14" name="Objek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00456" y="1701321"/>
                        <a:ext cx="3600000" cy="46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ED247BA-76D4-B1E3-2B23-BBB7DD63E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401452"/>
              </p:ext>
            </p:extLst>
          </p:nvPr>
        </p:nvGraphicFramePr>
        <p:xfrm>
          <a:off x="4296225" y="1701384"/>
          <a:ext cx="3600000" cy="460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600000" imgH="4608000" progId="Origin50.Graph">
                  <p:embed/>
                </p:oleObj>
              </mc:Choice>
              <mc:Fallback>
                <p:oleObj name="Graph" r:id="rId6" imgW="3600000" imgH="4608000" progId="Origin50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4A7A6C5-E1AB-4DBE-FD15-60E7C00E4A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96225" y="1701384"/>
                        <a:ext cx="3600000" cy="4607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157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571C6C66-D9D6-6AC9-744C-42CEC716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maXs-100 an MMC Optimized for 100 keV Photons</a:t>
            </a:r>
            <a:endParaRPr lang="en-GB" sz="36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8C10C3D-49C8-4249-9617-C43AE43BC0B0}"/>
              </a:ext>
            </a:extLst>
          </p:cNvPr>
          <p:cNvGrpSpPr/>
          <p:nvPr/>
        </p:nvGrpSpPr>
        <p:grpSpPr>
          <a:xfrm>
            <a:off x="5617612" y="1185179"/>
            <a:ext cx="6214576" cy="4136577"/>
            <a:chOff x="5617612" y="1185179"/>
            <a:chExt cx="6214576" cy="4136577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7612" y="1185179"/>
              <a:ext cx="6214576" cy="4136577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655442" y="1274829"/>
              <a:ext cx="2502491" cy="78601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4400" dirty="0">
                  <a:solidFill>
                    <a:schemeClr val="bg1"/>
                  </a:solidFill>
                </a:rPr>
                <a:t>maXs-100</a:t>
              </a:r>
            </a:p>
          </p:txBody>
        </p:sp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7D8B17FB-63FA-42E0-8F2F-A5CE784A8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295"/>
          <a:stretch/>
        </p:blipFill>
        <p:spPr>
          <a:xfrm>
            <a:off x="449241" y="3511818"/>
            <a:ext cx="4848316" cy="294910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DAA2D07-CB94-4BC2-A701-6ABCF1D58A8F}"/>
              </a:ext>
            </a:extLst>
          </p:cNvPr>
          <p:cNvSpPr txBox="1"/>
          <p:nvPr/>
        </p:nvSpPr>
        <p:spPr>
          <a:xfrm>
            <a:off x="6744072" y="5812291"/>
            <a:ext cx="183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developed within</a:t>
            </a:r>
            <a:endParaRPr lang="en-GB" b="1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616048"/>
              </p:ext>
            </p:extLst>
          </p:nvPr>
        </p:nvGraphicFramePr>
        <p:xfrm>
          <a:off x="423803" y="1196752"/>
          <a:ext cx="4880109" cy="21476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91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Detector parameters: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Active area:</a:t>
                      </a:r>
                      <a:endParaRPr lang="en-GB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100 mm</a:t>
                      </a:r>
                      <a:r>
                        <a:rPr lang="en-GB" sz="1800" baseline="30000" dirty="0"/>
                        <a:t>2</a:t>
                      </a:r>
                      <a:r>
                        <a:rPr lang="en-GB" sz="1800" dirty="0"/>
                        <a:t> (64 pixels, 1.25 x 1.25 mm</a:t>
                      </a:r>
                      <a:r>
                        <a:rPr lang="en-GB" sz="1800" baseline="30000" dirty="0"/>
                        <a:t>2</a:t>
                      </a:r>
                      <a:r>
                        <a:rPr lang="en-GB" sz="1800" dirty="0"/>
                        <a:t> each)</a:t>
                      </a:r>
                      <a:endParaRPr lang="en-GB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FWHM at 60 </a:t>
                      </a:r>
                      <a:r>
                        <a:rPr lang="en-GB" sz="1800" dirty="0" err="1"/>
                        <a:t>keV</a:t>
                      </a:r>
                      <a:r>
                        <a:rPr lang="en-GB" sz="1800" dirty="0"/>
                        <a:t>: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60 eV</a:t>
                      </a:r>
                      <a:endParaRPr lang="en-GB" sz="1800" dirty="0">
                        <a:solidFill>
                          <a:srgbClr val="002060"/>
                        </a:solidFill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8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Efficiency (QE) at 100 keV:</a:t>
                      </a:r>
                      <a:endParaRPr lang="en-GB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&gt; 40</a:t>
                      </a:r>
                      <a:r>
                        <a:rPr lang="en-GB" sz="1800" dirty="0"/>
                        <a:t>%</a:t>
                      </a:r>
                      <a:endParaRPr lang="en-GB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8" name="Picture 2" descr="G:\000_Daten\Eigene Dokumente\PhD_Homeoffice\80_Science_Council\Material\sparclogo_downlo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808" y="5694878"/>
            <a:ext cx="2124968" cy="6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F88DFD8-D065-E9EF-1EED-6C496A8EB09C}"/>
              </a:ext>
            </a:extLst>
          </p:cNvPr>
          <p:cNvGrpSpPr/>
          <p:nvPr/>
        </p:nvGrpSpPr>
        <p:grpSpPr>
          <a:xfrm>
            <a:off x="6390196" y="1439898"/>
            <a:ext cx="4669408" cy="4149342"/>
            <a:chOff x="6390196" y="1439898"/>
            <a:chExt cx="4669408" cy="4149342"/>
          </a:xfrm>
        </p:grpSpPr>
        <p:graphicFrame>
          <p:nvGraphicFramePr>
            <p:cNvPr id="5" name="Objekt 4">
              <a:extLst>
                <a:ext uri="{FF2B5EF4-FFF2-40B4-BE49-F238E27FC236}">
                  <a16:creationId xmlns:a16="http://schemas.microsoft.com/office/drawing/2014/main" id="{2F01D835-EE06-947E-3E91-A49D696A5F5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90196" y="1439898"/>
            <a:ext cx="4669408" cy="3627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3340440" imgH="2822400" progId="Origin50.Graph">
                    <p:embed/>
                  </p:oleObj>
                </mc:Choice>
                <mc:Fallback>
                  <p:oleObj name="Graph" r:id="rId6" imgW="3340440" imgH="2822400" progId="Origin50.Graph">
                    <p:embed/>
                    <p:pic>
                      <p:nvPicPr>
                        <p:cNvPr id="5" name="Objekt 4">
                          <a:extLst>
                            <a:ext uri="{FF2B5EF4-FFF2-40B4-BE49-F238E27FC236}">
                              <a16:creationId xmlns:a16="http://schemas.microsoft.com/office/drawing/2014/main" id="{2F01D835-EE06-947E-3E91-A49D696A5F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90196" y="1439898"/>
                          <a:ext cx="4669408" cy="3627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80E449C-BA15-4878-A3C0-C930883BB56B}"/>
                </a:ext>
              </a:extLst>
            </p:cNvPr>
            <p:cNvSpPr txBox="1"/>
            <p:nvPr/>
          </p:nvSpPr>
          <p:spPr>
            <a:xfrm>
              <a:off x="7649948" y="258619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AEBFD02-09C3-4529-88F8-D5E172C06DF6}"/>
                </a:ext>
              </a:extLst>
            </p:cNvPr>
            <p:cNvSpPr txBox="1"/>
            <p:nvPr/>
          </p:nvSpPr>
          <p:spPr>
            <a:xfrm>
              <a:off x="8157583" y="25861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B1F5A06-24EC-406D-9601-B8077EBF1332}"/>
                </a:ext>
              </a:extLst>
            </p:cNvPr>
            <p:cNvSpPr txBox="1"/>
            <p:nvPr/>
          </p:nvSpPr>
          <p:spPr>
            <a:xfrm>
              <a:off x="9669734" y="25861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AC5CCAA-4794-4525-8E44-C7E5EDF3E01D}"/>
                </a:ext>
              </a:extLst>
            </p:cNvPr>
            <p:cNvSpPr txBox="1"/>
            <p:nvPr/>
          </p:nvSpPr>
          <p:spPr>
            <a:xfrm>
              <a:off x="10081295" y="258619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3E9BC97-EA7F-482E-A730-6EC500EA5192}"/>
                </a:ext>
              </a:extLst>
            </p:cNvPr>
            <p:cNvSpPr txBox="1"/>
            <p:nvPr/>
          </p:nvSpPr>
          <p:spPr>
            <a:xfrm>
              <a:off x="7176120" y="2031231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</a:t>
              </a:r>
              <a:r>
                <a:rPr lang="de-DE" sz="2400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2</a:t>
              </a:r>
              <a:endParaRPr lang="en-US" sz="24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3CA0886-297E-429E-A978-C68486DEEE6A}"/>
                </a:ext>
              </a:extLst>
            </p:cNvPr>
            <p:cNvSpPr txBox="1"/>
            <p:nvPr/>
          </p:nvSpPr>
          <p:spPr>
            <a:xfrm>
              <a:off x="9331207" y="2031231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</a:t>
              </a:r>
              <a:r>
                <a:rPr lang="de-DE" sz="2400" baseline="-25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en-US" sz="24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3926F33-07F0-4081-9F21-F1C28BB6D20D}"/>
                </a:ext>
              </a:extLst>
            </p:cNvPr>
            <p:cNvSpPr txBox="1"/>
            <p:nvPr/>
          </p:nvSpPr>
          <p:spPr>
            <a:xfrm>
              <a:off x="7429929" y="5066020"/>
              <a:ext cx="31622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+mn-lt"/>
                  <a:cs typeface="Arial" panose="020B0604020202020204" pitchFamily="34" charset="0"/>
                </a:rPr>
                <a:t>Measurement :</a:t>
              </a:r>
            </a:p>
            <a:p>
              <a:r>
                <a:rPr lang="de-DE" sz="1400" dirty="0">
                  <a:latin typeface="+mn-lt"/>
                  <a:cs typeface="Arial" panose="020B0604020202020204" pitchFamily="34" charset="0"/>
                </a:rPr>
                <a:t>A. </a:t>
              </a:r>
              <a:r>
                <a:rPr lang="de-DE" sz="1400" dirty="0" err="1">
                  <a:latin typeface="+mn-lt"/>
                  <a:cs typeface="Arial" panose="020B0604020202020204" pitchFamily="34" charset="0"/>
                </a:rPr>
                <a:t>Gumberidze</a:t>
              </a:r>
              <a:r>
                <a:rPr lang="de-DE" sz="1400" dirty="0">
                  <a:latin typeface="+mn-lt"/>
                  <a:cs typeface="Arial" panose="020B0604020202020204" pitchFamily="34" charset="0"/>
                </a:rPr>
                <a:t> et al., PRL </a:t>
              </a:r>
              <a:r>
                <a:rPr lang="en-US" sz="1400" dirty="0">
                  <a:latin typeface="+mn-lt"/>
                  <a:cs typeface="Arial" panose="020B0604020202020204" pitchFamily="34" charset="0"/>
                </a:rPr>
                <a:t>032712 (2004) </a:t>
              </a: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6E3D5C-D12B-AC50-0BA9-5DFEEA1F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E67CE3D-D9DE-8C39-0821-31E7FB28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7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EA2FB3A-988A-6097-C497-64740444901B}"/>
              </a:ext>
            </a:extLst>
          </p:cNvPr>
          <p:cNvSpPr/>
          <p:nvPr/>
        </p:nvSpPr>
        <p:spPr bwMode="auto">
          <a:xfrm>
            <a:off x="9772168" y="4725144"/>
            <a:ext cx="2419832" cy="155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D0C233-4F6E-0C8B-DCC7-76EC68300621}"/>
              </a:ext>
            </a:extLst>
          </p:cNvPr>
          <p:cNvGrpSpPr/>
          <p:nvPr/>
        </p:nvGrpSpPr>
        <p:grpSpPr>
          <a:xfrm>
            <a:off x="200171" y="3395092"/>
            <a:ext cx="3472508" cy="3125618"/>
            <a:chOff x="327826" y="2697842"/>
            <a:chExt cx="3472508" cy="3125618"/>
          </a:xfrm>
        </p:grpSpPr>
        <p:pic>
          <p:nvPicPr>
            <p:cNvPr id="6" name="Picture 5" descr="A close-up of a computer chip&#10;&#10;Description automatically generated with low confidence">
              <a:extLst>
                <a:ext uri="{FF2B5EF4-FFF2-40B4-BE49-F238E27FC236}">
                  <a16:creationId xmlns:a16="http://schemas.microsoft.com/office/drawing/2014/main" id="{298B1F4E-78B3-DFC4-AA03-4D20FF0EF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3" r="10151"/>
            <a:stretch/>
          </p:blipFill>
          <p:spPr>
            <a:xfrm>
              <a:off x="327826" y="2697842"/>
              <a:ext cx="3472508" cy="3125618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58E8B92-D0FF-B40C-9BE2-BCC180EC2D73}"/>
                </a:ext>
              </a:extLst>
            </p:cNvPr>
            <p:cNvSpPr/>
            <p:nvPr/>
          </p:nvSpPr>
          <p:spPr>
            <a:xfrm>
              <a:off x="2213101" y="3802380"/>
              <a:ext cx="210059" cy="19812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26CDEE-3979-C20D-E753-227613DD4E79}"/>
              </a:ext>
            </a:extLst>
          </p:cNvPr>
          <p:cNvGrpSpPr/>
          <p:nvPr/>
        </p:nvGrpSpPr>
        <p:grpSpPr>
          <a:xfrm>
            <a:off x="7752341" y="908720"/>
            <a:ext cx="3960283" cy="2580373"/>
            <a:chOff x="7752341" y="908720"/>
            <a:chExt cx="3960283" cy="2580373"/>
          </a:xfrm>
        </p:grpSpPr>
        <p:graphicFrame>
          <p:nvGraphicFramePr>
            <p:cNvPr id="5" name="Objekt 4">
              <a:extLst>
                <a:ext uri="{FF2B5EF4-FFF2-40B4-BE49-F238E27FC236}">
                  <a16:creationId xmlns:a16="http://schemas.microsoft.com/office/drawing/2014/main" id="{15C9B980-3253-49DC-B63C-DDA44BA9B0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75318" y="908720"/>
            <a:ext cx="3537306" cy="2580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3920760" imgH="3000960" progId="Origin50.Graph">
                    <p:embed/>
                  </p:oleObj>
                </mc:Choice>
                <mc:Fallback>
                  <p:oleObj name="Graph" r:id="rId5" imgW="3920760" imgH="3000960" progId="Origin50.Graph">
                    <p:embed/>
                    <p:pic>
                      <p:nvPicPr>
                        <p:cNvPr id="5" name="Objekt 4">
                          <a:extLst>
                            <a:ext uri="{FF2B5EF4-FFF2-40B4-BE49-F238E27FC236}">
                              <a16:creationId xmlns:a16="http://schemas.microsoft.com/office/drawing/2014/main" id="{15C9B980-3253-49DC-B63C-DDA44BA9B0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175318" y="908720"/>
                          <a:ext cx="3537306" cy="25803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DBC0F238-53B0-4E32-8DEC-D6DE15752585}"/>
                </a:ext>
              </a:extLst>
            </p:cNvPr>
            <p:cNvSpPr/>
            <p:nvPr/>
          </p:nvSpPr>
          <p:spPr>
            <a:xfrm>
              <a:off x="7752341" y="2040856"/>
              <a:ext cx="422977" cy="3161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61CC872-3A93-4B51-904D-D6D09DFE1C4D}"/>
                </a:ext>
              </a:extLst>
            </p:cNvPr>
            <p:cNvSpPr txBox="1"/>
            <p:nvPr/>
          </p:nvSpPr>
          <p:spPr>
            <a:xfrm flipH="1">
              <a:off x="8069342" y="970560"/>
              <a:ext cx="2905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b)</a:t>
              </a:r>
              <a:endParaRPr lang="en-US" sz="16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A21D03-1FAB-D39B-6F10-75EA6BF1F8C2}"/>
              </a:ext>
            </a:extLst>
          </p:cNvPr>
          <p:cNvGrpSpPr/>
          <p:nvPr/>
        </p:nvGrpSpPr>
        <p:grpSpPr>
          <a:xfrm>
            <a:off x="8069342" y="3387704"/>
            <a:ext cx="3643282" cy="2781993"/>
            <a:chOff x="8069342" y="3387704"/>
            <a:chExt cx="3643282" cy="2781993"/>
          </a:xfrm>
        </p:grpSpPr>
        <p:graphicFrame>
          <p:nvGraphicFramePr>
            <p:cNvPr id="8" name="Objekt 7">
              <a:extLst>
                <a:ext uri="{FF2B5EF4-FFF2-40B4-BE49-F238E27FC236}">
                  <a16:creationId xmlns:a16="http://schemas.microsoft.com/office/drawing/2014/main" id="{0DF130B8-8149-468C-924F-0AF4F8B9EC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75318" y="3589324"/>
            <a:ext cx="3537306" cy="2580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7" imgW="3920760" imgH="3000960" progId="Origin50.Graph">
                    <p:embed/>
                  </p:oleObj>
                </mc:Choice>
                <mc:Fallback>
                  <p:oleObj name="Graph" r:id="rId7" imgW="3920760" imgH="3000960" progId="Origin50.Graph">
                    <p:embed/>
                    <p:pic>
                      <p:nvPicPr>
                        <p:cNvPr id="8" name="Objekt 7">
                          <a:extLst>
                            <a:ext uri="{FF2B5EF4-FFF2-40B4-BE49-F238E27FC236}">
                              <a16:creationId xmlns:a16="http://schemas.microsoft.com/office/drawing/2014/main" id="{0DF130B8-8149-468C-924F-0AF4F8B9ECF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175318" y="3589324"/>
                          <a:ext cx="3537306" cy="25803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2246C49D-3D8E-47A2-8060-1E02ED668FBB}"/>
                </a:ext>
              </a:extLst>
            </p:cNvPr>
            <p:cNvSpPr/>
            <p:nvPr/>
          </p:nvSpPr>
          <p:spPr>
            <a:xfrm rot="5400000">
              <a:off x="9742352" y="3423536"/>
              <a:ext cx="403239" cy="3315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46FD9EFA-EA5B-495A-B46C-C28D3931B99C}"/>
                </a:ext>
              </a:extLst>
            </p:cNvPr>
            <p:cNvSpPr txBox="1"/>
            <p:nvPr/>
          </p:nvSpPr>
          <p:spPr>
            <a:xfrm flipH="1">
              <a:off x="8069342" y="3713951"/>
              <a:ext cx="2905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c)</a:t>
              </a:r>
              <a:endParaRPr lang="en-US" sz="1600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222F81-8CF5-5390-95D2-5AE29D5023CE}"/>
              </a:ext>
            </a:extLst>
          </p:cNvPr>
          <p:cNvSpPr txBox="1"/>
          <p:nvPr/>
        </p:nvSpPr>
        <p:spPr>
          <a:xfrm>
            <a:off x="200171" y="1048668"/>
            <a:ext cx="33766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Detector characteristics differ per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Especially the gain is temperature sensitive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Gain varies with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Application of extensive post processing necessary on a per pixel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DF4677-5149-A0CC-9CCF-EB9B583B2C55}"/>
              </a:ext>
            </a:extLst>
          </p:cNvPr>
          <p:cNvGrpSpPr/>
          <p:nvPr/>
        </p:nvGrpSpPr>
        <p:grpSpPr>
          <a:xfrm>
            <a:off x="4479470" y="908720"/>
            <a:ext cx="3537306" cy="2580373"/>
            <a:chOff x="4479470" y="908720"/>
            <a:chExt cx="3537306" cy="2580373"/>
          </a:xfrm>
        </p:grpSpPr>
        <p:graphicFrame>
          <p:nvGraphicFramePr>
            <p:cNvPr id="4" name="Objekt 3">
              <a:extLst>
                <a:ext uri="{FF2B5EF4-FFF2-40B4-BE49-F238E27FC236}">
                  <a16:creationId xmlns:a16="http://schemas.microsoft.com/office/drawing/2014/main" id="{0408A2CF-3964-4030-A062-A047A1E3EF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79470" y="908720"/>
            <a:ext cx="3537306" cy="2580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9" imgW="3920760" imgH="3000960" progId="Origin50.Graph">
                    <p:embed/>
                  </p:oleObj>
                </mc:Choice>
                <mc:Fallback>
                  <p:oleObj name="Graph" r:id="rId9" imgW="3920760" imgH="3000960" progId="Origin50.Graph">
                    <p:embed/>
                    <p:pic>
                      <p:nvPicPr>
                        <p:cNvPr id="4" name="Objekt 3">
                          <a:extLst>
                            <a:ext uri="{FF2B5EF4-FFF2-40B4-BE49-F238E27FC236}">
                              <a16:creationId xmlns:a16="http://schemas.microsoft.com/office/drawing/2014/main" id="{0408A2CF-3964-4030-A062-A047A1E3EF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479470" y="908720"/>
                          <a:ext cx="3537306" cy="25803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F09C1D4-60CB-445D-BCB9-5ED4BEA31FAC}"/>
                </a:ext>
              </a:extLst>
            </p:cNvPr>
            <p:cNvSpPr txBox="1"/>
            <p:nvPr/>
          </p:nvSpPr>
          <p:spPr>
            <a:xfrm>
              <a:off x="4622596" y="970560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a)</a:t>
              </a:r>
              <a:endParaRPr lang="en-US" sz="160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1A13F33-6DAE-223C-0A19-A343FBA6DFA9}"/>
                </a:ext>
              </a:extLst>
            </p:cNvPr>
            <p:cNvCxnSpPr/>
            <p:nvPr/>
          </p:nvCxnSpPr>
          <p:spPr>
            <a:xfrm>
              <a:off x="6745162" y="2388054"/>
              <a:ext cx="275926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FE9314A-112E-D449-7945-D60B49100D6B}"/>
                </a:ext>
              </a:extLst>
            </p:cNvPr>
            <p:cNvSpPr txBox="1"/>
            <p:nvPr/>
          </p:nvSpPr>
          <p:spPr>
            <a:xfrm>
              <a:off x="6072398" y="2235216"/>
              <a:ext cx="6341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&gt;1keV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AD383E-B63D-F246-811F-8E168934A03A}"/>
              </a:ext>
            </a:extLst>
          </p:cNvPr>
          <p:cNvGrpSpPr/>
          <p:nvPr/>
        </p:nvGrpSpPr>
        <p:grpSpPr>
          <a:xfrm>
            <a:off x="4479470" y="3589324"/>
            <a:ext cx="3695848" cy="2580373"/>
            <a:chOff x="4479470" y="3589324"/>
            <a:chExt cx="3695848" cy="2580373"/>
          </a:xfrm>
        </p:grpSpPr>
        <p:sp>
          <p:nvSpPr>
            <p:cNvPr id="13" name="Pfeil: nach rechts 12">
              <a:extLst>
                <a:ext uri="{FF2B5EF4-FFF2-40B4-BE49-F238E27FC236}">
                  <a16:creationId xmlns:a16="http://schemas.microsoft.com/office/drawing/2014/main" id="{0FECBADF-2A43-45A1-9515-1D63D4CEED56}"/>
                </a:ext>
              </a:extLst>
            </p:cNvPr>
            <p:cNvSpPr/>
            <p:nvPr/>
          </p:nvSpPr>
          <p:spPr>
            <a:xfrm rot="10800000">
              <a:off x="7752341" y="4721459"/>
              <a:ext cx="422977" cy="3161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Objekt 8">
              <a:extLst>
                <a:ext uri="{FF2B5EF4-FFF2-40B4-BE49-F238E27FC236}">
                  <a16:creationId xmlns:a16="http://schemas.microsoft.com/office/drawing/2014/main" id="{E648CBBF-68DE-44D8-B610-AF148AA084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79470" y="3589324"/>
            <a:ext cx="3537306" cy="2580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3920760" imgH="3000960" progId="Origin50.Graph">
                    <p:embed/>
                  </p:oleObj>
                </mc:Choice>
                <mc:Fallback>
                  <p:oleObj name="Graph" r:id="rId11" imgW="3920760" imgH="3000960" progId="Origin50.Graph">
                    <p:embed/>
                    <p:pic>
                      <p:nvPicPr>
                        <p:cNvPr id="9" name="Objekt 8">
                          <a:extLst>
                            <a:ext uri="{FF2B5EF4-FFF2-40B4-BE49-F238E27FC236}">
                              <a16:creationId xmlns:a16="http://schemas.microsoft.com/office/drawing/2014/main" id="{E648CBBF-68DE-44D8-B610-AF148AA084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479470" y="3589324"/>
                          <a:ext cx="3537306" cy="25803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2C3440D-F420-4C4C-B444-6F6D394638E5}"/>
                </a:ext>
              </a:extLst>
            </p:cNvPr>
            <p:cNvSpPr txBox="1"/>
            <p:nvPr/>
          </p:nvSpPr>
          <p:spPr>
            <a:xfrm>
              <a:off x="4622596" y="3713951"/>
              <a:ext cx="354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d)</a:t>
              </a:r>
              <a:endParaRPr lang="en-US" sz="1600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0F2616C-0B84-340F-733B-9AD1C24F6223}"/>
                </a:ext>
              </a:extLst>
            </p:cNvPr>
            <p:cNvCxnSpPr>
              <a:cxnSpLocks/>
            </p:cNvCxnSpPr>
            <p:nvPr/>
          </p:nvCxnSpPr>
          <p:spPr>
            <a:xfrm>
              <a:off x="6152511" y="5214368"/>
              <a:ext cx="222586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B23FCF7-D2F6-C64A-EF1F-CBCFCE12F30E}"/>
                </a:ext>
              </a:extLst>
            </p:cNvPr>
            <p:cNvSpPr txBox="1"/>
            <p:nvPr/>
          </p:nvSpPr>
          <p:spPr>
            <a:xfrm>
              <a:off x="6329795" y="5065439"/>
              <a:ext cx="649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&lt;90eV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1CBB3F-39E0-9423-6A94-E4E076FF8B92}"/>
              </a:ext>
            </a:extLst>
          </p:cNvPr>
          <p:cNvGrpSpPr/>
          <p:nvPr/>
        </p:nvGrpSpPr>
        <p:grpSpPr>
          <a:xfrm>
            <a:off x="4439816" y="832319"/>
            <a:ext cx="7019960" cy="5404993"/>
            <a:chOff x="4439816" y="764704"/>
            <a:chExt cx="7019960" cy="54049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E661EB0-909E-07C7-1005-6B9F3C601253}"/>
                </a:ext>
              </a:extLst>
            </p:cNvPr>
            <p:cNvSpPr/>
            <p:nvPr/>
          </p:nvSpPr>
          <p:spPr bwMode="auto">
            <a:xfrm>
              <a:off x="4439816" y="764704"/>
              <a:ext cx="7019960" cy="540499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A2DC8AF-8B64-5AB8-95EA-85778EA3C66E}"/>
                </a:ext>
              </a:extLst>
            </p:cNvPr>
            <p:cNvGrpSpPr/>
            <p:nvPr/>
          </p:nvGrpSpPr>
          <p:grpSpPr>
            <a:xfrm>
              <a:off x="5320469" y="1370954"/>
              <a:ext cx="5391770" cy="4201557"/>
              <a:chOff x="13161614" y="1531699"/>
              <a:chExt cx="5391770" cy="4201557"/>
            </a:xfrm>
          </p:grpSpPr>
          <p:pic>
            <p:nvPicPr>
              <p:cNvPr id="22" name="26.2-26.5keV_100frames">
                <a:hlinkClick r:id="" action="ppaction://media"/>
                <a:extLst>
                  <a:ext uri="{FF2B5EF4-FFF2-40B4-BE49-F238E27FC236}">
                    <a16:creationId xmlns:a16="http://schemas.microsoft.com/office/drawing/2014/main" id="{E80539DE-D50A-8940-E19D-54D01135B74F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13676584" y="1531699"/>
                <a:ext cx="4876800" cy="3657600"/>
              </a:xfrm>
              <a:prstGeom prst="rect">
                <a:avLst/>
              </a:prstGeom>
            </p:spPr>
          </p:pic>
          <p:cxnSp>
            <p:nvCxnSpPr>
              <p:cNvPr id="24" name="Gerade Verbindung mit Pfeil 7">
                <a:extLst>
                  <a:ext uri="{FF2B5EF4-FFF2-40B4-BE49-F238E27FC236}">
                    <a16:creationId xmlns:a16="http://schemas.microsoft.com/office/drawing/2014/main" id="{50C6346C-7A3C-0C33-CC84-506CBF403285}"/>
                  </a:ext>
                </a:extLst>
              </p:cNvPr>
              <p:cNvCxnSpPr/>
              <p:nvPr/>
            </p:nvCxnSpPr>
            <p:spPr>
              <a:xfrm>
                <a:off x="14258267" y="5276115"/>
                <a:ext cx="3898367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mit Pfeil 8">
                <a:extLst>
                  <a:ext uri="{FF2B5EF4-FFF2-40B4-BE49-F238E27FC236}">
                    <a16:creationId xmlns:a16="http://schemas.microsoft.com/office/drawing/2014/main" id="{E32DC0C1-026B-34CB-45A9-7B140EBB327E}"/>
                  </a:ext>
                </a:extLst>
              </p:cNvPr>
              <p:cNvCxnSpPr/>
              <p:nvPr/>
            </p:nvCxnSpPr>
            <p:spPr>
              <a:xfrm flipV="1">
                <a:off x="13676584" y="1891739"/>
                <a:ext cx="0" cy="288032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feld 10">
                <a:extLst>
                  <a:ext uri="{FF2B5EF4-FFF2-40B4-BE49-F238E27FC236}">
                    <a16:creationId xmlns:a16="http://schemas.microsoft.com/office/drawing/2014/main" id="{D5175371-2657-1771-9B9A-CCEB49B0D46D}"/>
                  </a:ext>
                </a:extLst>
              </p:cNvPr>
              <p:cNvSpPr txBox="1"/>
              <p:nvPr/>
            </p:nvSpPr>
            <p:spPr>
              <a:xfrm>
                <a:off x="15513157" y="5363924"/>
                <a:ext cx="15891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„Temperature“</a:t>
                </a:r>
              </a:p>
            </p:txBody>
          </p:sp>
          <p:sp>
            <p:nvSpPr>
              <p:cNvPr id="27" name="Textfeld 11">
                <a:extLst>
                  <a:ext uri="{FF2B5EF4-FFF2-40B4-BE49-F238E27FC236}">
                    <a16:creationId xmlns:a16="http://schemas.microsoft.com/office/drawing/2014/main" id="{62B03B45-5E44-8592-E7E5-849BF958533B}"/>
                  </a:ext>
                </a:extLst>
              </p:cNvPr>
              <p:cNvSpPr txBox="1"/>
              <p:nvPr/>
            </p:nvSpPr>
            <p:spPr>
              <a:xfrm rot="16200000">
                <a:off x="12933667" y="3143227"/>
                <a:ext cx="825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„Gain“</a:t>
                </a:r>
              </a:p>
            </p:txBody>
          </p:sp>
        </p:grp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E706B4-1C7A-4264-8620-AE783E7A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CBA56733-4A27-46E7-A60E-C87392D9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MT9</a:t>
            </a:r>
            <a:endParaRPr lang="en-US" dirty="0"/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22D17C9C-DD4F-ACC1-0E47-51FEE2290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Temperature Dependant Gain of Microcalorimeters</a:t>
            </a:r>
          </a:p>
        </p:txBody>
      </p:sp>
    </p:spTree>
    <p:extLst>
      <p:ext uri="{BB962C8B-B14F-4D97-AF65-F5344CB8AC3E}">
        <p14:creationId xmlns:p14="http://schemas.microsoft.com/office/powerpoint/2010/main" val="268945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966A6C-2280-4EC5-9EDD-0F97FC9DA7DE}"/>
              </a:ext>
            </a:extLst>
          </p:cNvPr>
          <p:cNvSpPr/>
          <p:nvPr/>
        </p:nvSpPr>
        <p:spPr bwMode="auto">
          <a:xfrm>
            <a:off x="10414314" y="5661248"/>
            <a:ext cx="1777686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564C758-A322-0FDB-87C8-3E9985E9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Continuous Calibration</a:t>
            </a:r>
            <a:endParaRPr lang="en-GB" sz="4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5FE47C-E63F-429C-BF3F-36659480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E2014A2-11B6-413C-BAA9-BAFF5B0CA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A4B182-938F-45ED-9EF0-E8129450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8445" y="1900332"/>
            <a:ext cx="7202048" cy="36738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6BBF445-83F2-9861-0EEE-1F59B9DFFAA0}"/>
              </a:ext>
            </a:extLst>
          </p:cNvPr>
          <p:cNvGrpSpPr/>
          <p:nvPr/>
        </p:nvGrpSpPr>
        <p:grpSpPr>
          <a:xfrm>
            <a:off x="3931" y="1304978"/>
            <a:ext cx="4639373" cy="4864586"/>
            <a:chOff x="3931" y="1304978"/>
            <a:chExt cx="4639373" cy="4864586"/>
          </a:xfrm>
        </p:grpSpPr>
        <p:sp>
          <p:nvSpPr>
            <p:cNvPr id="35" name="Textfeld 7">
              <a:extLst>
                <a:ext uri="{FF2B5EF4-FFF2-40B4-BE49-F238E27FC236}">
                  <a16:creationId xmlns:a16="http://schemas.microsoft.com/office/drawing/2014/main" id="{7EA2A921-1C9D-4083-9A76-11F8D34564BC}"/>
                </a:ext>
              </a:extLst>
            </p:cNvPr>
            <p:cNvSpPr txBox="1"/>
            <p:nvPr/>
          </p:nvSpPr>
          <p:spPr>
            <a:xfrm>
              <a:off x="3931" y="1304978"/>
              <a:ext cx="4639373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GB" sz="1600" b="1" dirty="0">
                  <a:solidFill>
                    <a:schemeClr val="tx2"/>
                  </a:solidFill>
                </a:rPr>
                <a:t>foundation of high accuracy measurement</a:t>
              </a:r>
            </a:p>
            <a:p>
              <a:pPr marL="342900" indent="-342900"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GB" sz="1600" b="1" dirty="0">
                  <a:solidFill>
                    <a:schemeClr val="tx2"/>
                  </a:solidFill>
                </a:rPr>
                <a:t>requirements: </a:t>
              </a:r>
            </a:p>
            <a:p>
              <a:pPr marL="800100" lvl="1" indent="-342900"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2"/>
                  </a:solidFill>
                </a:rPr>
                <a:t>Well known line close to lines of interest</a:t>
              </a:r>
            </a:p>
            <a:p>
              <a:pPr marL="800100" lvl="1" indent="-342900"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2"/>
                  </a:solidFill>
                </a:rPr>
                <a:t>MMCs require constant tracking of gain characteristic (calibration)</a:t>
              </a:r>
              <a:endParaRPr lang="en-GB" sz="1600" b="1" dirty="0">
                <a:solidFill>
                  <a:schemeClr val="tx2"/>
                </a:solidFill>
              </a:endParaRPr>
            </a:p>
            <a:p>
              <a:pPr marL="342900" indent="-342900">
                <a:spcBef>
                  <a:spcPts val="6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</a:pPr>
              <a:r>
                <a:rPr lang="en-GB" sz="1600" b="1" dirty="0">
                  <a:solidFill>
                    <a:schemeClr val="tx2"/>
                  </a:solidFill>
                </a:rPr>
                <a:t>features:</a:t>
              </a:r>
            </a:p>
            <a:p>
              <a:pPr marL="800100" lvl="1" indent="-342900"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2"/>
                  </a:solidFill>
                </a:rPr>
                <a:t>readout of source position </a:t>
              </a:r>
              <a:r>
                <a:rPr lang="en-GB" sz="1600" dirty="0">
                  <a:solidFill>
                    <a:schemeClr val="tx2"/>
                  </a:solidFill>
                  <a:sym typeface="Wingdings" panose="05000000000000000000" pitchFamily="2" charset="2"/>
                </a:rPr>
                <a:t></a:t>
              </a:r>
              <a:r>
                <a:rPr lang="en-GB" sz="1600" dirty="0">
                  <a:solidFill>
                    <a:schemeClr val="tx2"/>
                  </a:solidFill>
                </a:rPr>
                <a:t> fed into DAQ</a:t>
              </a:r>
            </a:p>
            <a:p>
              <a:pPr marL="800100" lvl="1" indent="-342900">
                <a:spcBef>
                  <a:spcPts val="6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chemeClr val="tx2"/>
                  </a:solidFill>
                </a:rPr>
                <a:t>continuous synchronised calibration</a:t>
              </a:r>
            </a:p>
          </p:txBody>
        </p:sp>
        <p:pic>
          <p:nvPicPr>
            <p:cNvPr id="3" name="Graphic 8">
              <a:extLst>
                <a:ext uri="{FF2B5EF4-FFF2-40B4-BE49-F238E27FC236}">
                  <a16:creationId xmlns:a16="http://schemas.microsoft.com/office/drawing/2014/main" id="{FB060E8E-E77C-A152-27EA-2E90C742B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9371" y="4119272"/>
              <a:ext cx="4208493" cy="2050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939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E963411A-D1B8-FE0B-32EC-DDDDF31814D9}"/>
              </a:ext>
            </a:extLst>
          </p:cNvPr>
          <p:cNvGrpSpPr/>
          <p:nvPr/>
        </p:nvGrpSpPr>
        <p:grpSpPr>
          <a:xfrm>
            <a:off x="6746348" y="692696"/>
            <a:ext cx="5286948" cy="2637262"/>
            <a:chOff x="6746348" y="692696"/>
            <a:chExt cx="5286948" cy="2637262"/>
          </a:xfrm>
        </p:grpSpPr>
        <p:sp>
          <p:nvSpPr>
            <p:cNvPr id="103" name="Rechteck 102">
              <a:extLst>
                <a:ext uri="{FF2B5EF4-FFF2-40B4-BE49-F238E27FC236}">
                  <a16:creationId xmlns:a16="http://schemas.microsoft.com/office/drawing/2014/main" id="{EBB7C86A-B25D-3A09-F7B4-377F7E34D4F6}"/>
                </a:ext>
              </a:extLst>
            </p:cNvPr>
            <p:cNvSpPr/>
            <p:nvPr/>
          </p:nvSpPr>
          <p:spPr bwMode="auto">
            <a:xfrm>
              <a:off x="7859747" y="1834525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Rechteck 103">
              <a:extLst>
                <a:ext uri="{FF2B5EF4-FFF2-40B4-BE49-F238E27FC236}">
                  <a16:creationId xmlns:a16="http://schemas.microsoft.com/office/drawing/2014/main" id="{284A0B7E-7EA1-9F0C-43F2-1B1683F1E5D9}"/>
                </a:ext>
              </a:extLst>
            </p:cNvPr>
            <p:cNvSpPr/>
            <p:nvPr/>
          </p:nvSpPr>
          <p:spPr bwMode="auto">
            <a:xfrm>
              <a:off x="7307590" y="1834525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0CF8911F-6258-5941-295F-3A8D01736BEA}"/>
                </a:ext>
              </a:extLst>
            </p:cNvPr>
            <p:cNvSpPr/>
            <p:nvPr/>
          </p:nvSpPr>
          <p:spPr bwMode="auto">
            <a:xfrm>
              <a:off x="7307590" y="2232569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B13BA70B-61A0-367A-AE30-ADE7158A875B}"/>
                </a:ext>
              </a:extLst>
            </p:cNvPr>
            <p:cNvSpPr/>
            <p:nvPr/>
          </p:nvSpPr>
          <p:spPr bwMode="auto">
            <a:xfrm>
              <a:off x="7307590" y="3189266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58F49F-61C9-0B53-C780-EAC4B67D1C25}"/>
                </a:ext>
              </a:extLst>
            </p:cNvPr>
            <p:cNvCxnSpPr>
              <a:cxnSpLocks/>
              <a:stCxn id="92" idx="2"/>
              <a:endCxn id="12" idx="0"/>
            </p:cNvCxnSpPr>
            <p:nvPr/>
          </p:nvCxnSpPr>
          <p:spPr>
            <a:xfrm flipH="1">
              <a:off x="7052348" y="1348872"/>
              <a:ext cx="2" cy="13493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 Box 30">
              <a:extLst>
                <a:ext uri="{FF2B5EF4-FFF2-40B4-BE49-F238E27FC236}">
                  <a16:creationId xmlns:a16="http://schemas.microsoft.com/office/drawing/2014/main" id="{9C97C67E-E71B-C5A5-879F-41D8F42AF4E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746351" y="887640"/>
              <a:ext cx="612000" cy="274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=100</a:t>
              </a:r>
            </a:p>
          </p:txBody>
        </p:sp>
        <p:sp>
          <p:nvSpPr>
            <p:cNvPr id="54" name="Text Box 33">
              <a:extLst>
                <a:ext uri="{FF2B5EF4-FFF2-40B4-BE49-F238E27FC236}">
                  <a16:creationId xmlns:a16="http://schemas.microsoft.com/office/drawing/2014/main" id="{0384F1FA-4049-2084-9887-8AC7D9FC400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413417" y="692696"/>
              <a:ext cx="252746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dirty="0">
                  <a:latin typeface="+mj-lt"/>
                </a:rPr>
                <a:t>s</a:t>
              </a:r>
            </a:p>
          </p:txBody>
        </p:sp>
        <p:sp>
          <p:nvSpPr>
            <p:cNvPr id="55" name="Text Box 35">
              <a:extLst>
                <a:ext uri="{FF2B5EF4-FFF2-40B4-BE49-F238E27FC236}">
                  <a16:creationId xmlns:a16="http://schemas.microsoft.com/office/drawing/2014/main" id="{BBE7F33F-C428-A09A-A22E-257ECCFB63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511320" y="709613"/>
              <a:ext cx="278394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dirty="0">
                  <a:latin typeface="+mj-lt"/>
                </a:rPr>
                <a:t>d</a:t>
              </a:r>
            </a:p>
          </p:txBody>
        </p:sp>
        <p:sp>
          <p:nvSpPr>
            <p:cNvPr id="56" name="Text Box 36">
              <a:extLst>
                <a:ext uri="{FF2B5EF4-FFF2-40B4-BE49-F238E27FC236}">
                  <a16:creationId xmlns:a16="http://schemas.microsoft.com/office/drawing/2014/main" id="{EDA658B4-0666-35D2-2570-A2074578377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073897" y="709613"/>
              <a:ext cx="244731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dirty="0">
                  <a:latin typeface="+mj-lt"/>
                </a:rPr>
                <a:t>f</a:t>
              </a:r>
            </a:p>
          </p:txBody>
        </p:sp>
        <p:sp>
          <p:nvSpPr>
            <p:cNvPr id="57" name="Text Box 37">
              <a:extLst>
                <a:ext uri="{FF2B5EF4-FFF2-40B4-BE49-F238E27FC236}">
                  <a16:creationId xmlns:a16="http://schemas.microsoft.com/office/drawing/2014/main" id="{2BC79C39-26C4-9B81-C8B3-8A1C5C9B52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006307" y="741276"/>
              <a:ext cx="478769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i="1" dirty="0">
                  <a:latin typeface="+mj-lt"/>
                </a:rPr>
                <a:t>l</a:t>
              </a:r>
              <a:r>
                <a:rPr lang="de-DE" altLang="de-DE" sz="1200" b="1" dirty="0">
                  <a:latin typeface="+mj-lt"/>
                </a:rPr>
                <a:t>=98</a:t>
              </a:r>
            </a:p>
          </p:txBody>
        </p:sp>
        <p:sp>
          <p:nvSpPr>
            <p:cNvPr id="58" name="Text Box 38">
              <a:extLst>
                <a:ext uri="{FF2B5EF4-FFF2-40B4-BE49-F238E27FC236}">
                  <a16:creationId xmlns:a16="http://schemas.microsoft.com/office/drawing/2014/main" id="{12F35194-EC1F-5B7C-DFCF-35604C4CD1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548195" y="741276"/>
              <a:ext cx="478769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i="1" dirty="0">
                  <a:latin typeface="+mj-lt"/>
                </a:rPr>
                <a:t>l</a:t>
              </a:r>
              <a:r>
                <a:rPr lang="de-DE" altLang="de-DE" sz="1200" b="1" dirty="0">
                  <a:latin typeface="+mj-lt"/>
                </a:rPr>
                <a:t>=99</a:t>
              </a:r>
            </a:p>
          </p:txBody>
        </p:sp>
        <p:sp>
          <p:nvSpPr>
            <p:cNvPr id="61" name="Line 43">
              <a:extLst>
                <a:ext uri="{FF2B5EF4-FFF2-40B4-BE49-F238E27FC236}">
                  <a16:creationId xmlns:a16="http://schemas.microsoft.com/office/drawing/2014/main" id="{235646A1-A234-0949-8985-BD272185967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544443" y="1196582"/>
              <a:ext cx="2520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Line 49">
              <a:extLst>
                <a:ext uri="{FF2B5EF4-FFF2-40B4-BE49-F238E27FC236}">
                  <a16:creationId xmlns:a16="http://schemas.microsoft.com/office/drawing/2014/main" id="{9774EB74-808C-BD8A-2388-27002FFDA9C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8568957" y="2065712"/>
              <a:ext cx="36087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 Box 51">
                  <a:extLst>
                    <a:ext uri="{FF2B5EF4-FFF2-40B4-BE49-F238E27FC236}">
                      <a16:creationId xmlns:a16="http://schemas.microsoft.com/office/drawing/2014/main" id="{546EE6F3-57AF-0E23-AC43-93ADF73E8CD1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940338" y="1934024"/>
                  <a:ext cx="1984262" cy="7430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782" tIns="47891" rIns="95782" bIns="47891">
                  <a:spAutoFit/>
                </a:bodyPr>
                <a:lstStyle>
                  <a:lvl1pPr defTabSz="957263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79425" defTabSz="957263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57263" defTabSz="957263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436688" defTabSz="957263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916113" defTabSz="957263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373313" defTabSz="95726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830513" defTabSz="95726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87713" defTabSz="95726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744913" defTabSz="95726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ts val="0"/>
                    </a:spcBef>
                  </a:pPr>
                  <a:r>
                    <a:rPr lang="en-GB" altLang="de-DE" sz="1400" dirty="0" err="1">
                      <a:cs typeface="Arial" panose="020B0604020202020204" pitchFamily="34" charset="0"/>
                    </a:rPr>
                    <a:t>Yrast</a:t>
                  </a:r>
                  <a:r>
                    <a:rPr lang="en-GB" altLang="de-DE" sz="1400" dirty="0">
                      <a:cs typeface="Arial" panose="020B0604020202020204" pitchFamily="34" charset="0"/>
                    </a:rPr>
                    <a:t>–cascade chain</a:t>
                  </a:r>
                </a:p>
                <a:p>
                  <a:pPr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=−1</m:t>
                        </m:r>
                      </m:oMath>
                      <m:oMath xmlns:m="http://schemas.openxmlformats.org/officeDocument/2006/math"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 Box 51">
                  <a:extLst>
                    <a:ext uri="{FF2B5EF4-FFF2-40B4-BE49-F238E27FC236}">
                      <a16:creationId xmlns:a16="http://schemas.microsoft.com/office/drawing/2014/main" id="{546EE6F3-57AF-0E23-AC43-93ADF73E8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40338" y="1934024"/>
                  <a:ext cx="1984262" cy="743048"/>
                </a:xfrm>
                <a:prstGeom prst="rect">
                  <a:avLst/>
                </a:prstGeom>
                <a:blipFill>
                  <a:blip r:embed="rId3"/>
                  <a:stretch>
                    <a:fillRect l="-923" t="-82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Text Box 37">
              <a:extLst>
                <a:ext uri="{FF2B5EF4-FFF2-40B4-BE49-F238E27FC236}">
                  <a16:creationId xmlns:a16="http://schemas.microsoft.com/office/drawing/2014/main" id="{DCE925F5-F28C-1760-AC9F-052ABD072BE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459868" y="741276"/>
              <a:ext cx="478769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i="1" dirty="0">
                  <a:latin typeface="+mj-lt"/>
                </a:rPr>
                <a:t>l</a:t>
              </a:r>
              <a:r>
                <a:rPr lang="de-DE" altLang="de-DE" sz="1200" b="1" dirty="0">
                  <a:latin typeface="+mj-lt"/>
                </a:rPr>
                <a:t>=97</a:t>
              </a:r>
            </a:p>
          </p:txBody>
        </p:sp>
        <p:sp>
          <p:nvSpPr>
            <p:cNvPr id="78" name="Text Box 37">
              <a:extLst>
                <a:ext uri="{FF2B5EF4-FFF2-40B4-BE49-F238E27FC236}">
                  <a16:creationId xmlns:a16="http://schemas.microsoft.com/office/drawing/2014/main" id="{AD86B525-6DAF-2D63-5828-10434909C31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913428" y="741276"/>
              <a:ext cx="478769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i="1" dirty="0">
                  <a:latin typeface="+mj-lt"/>
                </a:rPr>
                <a:t>l</a:t>
              </a:r>
              <a:r>
                <a:rPr lang="de-DE" altLang="de-DE" sz="1200" b="1" dirty="0">
                  <a:latin typeface="+mj-lt"/>
                </a:rPr>
                <a:t>=96</a:t>
              </a:r>
            </a:p>
          </p:txBody>
        </p:sp>
        <p:sp>
          <p:nvSpPr>
            <p:cNvPr id="7" name="Text Box 27">
              <a:extLst>
                <a:ext uri="{FF2B5EF4-FFF2-40B4-BE49-F238E27FC236}">
                  <a16:creationId xmlns:a16="http://schemas.microsoft.com/office/drawing/2014/main" id="{E64476F8-5E75-8C4E-3D13-060173389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6350" y="3048575"/>
              <a:ext cx="612000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 1</a:t>
              </a:r>
            </a:p>
          </p:txBody>
        </p:sp>
        <p:sp>
          <p:nvSpPr>
            <p:cNvPr id="12" name="Text Box 28">
              <a:extLst>
                <a:ext uri="{FF2B5EF4-FFF2-40B4-BE49-F238E27FC236}">
                  <a16:creationId xmlns:a16="http://schemas.microsoft.com/office/drawing/2014/main" id="{9DAA1924-B773-766A-F41F-7F3545C07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6348" y="1483805"/>
              <a:ext cx="612000" cy="280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 4</a:t>
              </a:r>
            </a:p>
          </p:txBody>
        </p:sp>
        <p:sp>
          <p:nvSpPr>
            <p:cNvPr id="92" name="Text Box 29">
              <a:extLst>
                <a:ext uri="{FF2B5EF4-FFF2-40B4-BE49-F238E27FC236}">
                  <a16:creationId xmlns:a16="http://schemas.microsoft.com/office/drawing/2014/main" id="{67B89BA2-892B-426C-31BA-A17AE931996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746350" y="1055891"/>
              <a:ext cx="612000" cy="292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 99</a:t>
              </a:r>
            </a:p>
          </p:txBody>
        </p:sp>
        <p:sp>
          <p:nvSpPr>
            <p:cNvPr id="93" name="Text Box 31">
              <a:extLst>
                <a:ext uri="{FF2B5EF4-FFF2-40B4-BE49-F238E27FC236}">
                  <a16:creationId xmlns:a16="http://schemas.microsoft.com/office/drawing/2014/main" id="{0803C4EF-0D4F-3F80-2BF3-5F9971FDA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6350" y="1712901"/>
              <a:ext cx="612000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 3</a:t>
              </a:r>
            </a:p>
          </p:txBody>
        </p:sp>
        <p:sp>
          <p:nvSpPr>
            <p:cNvPr id="94" name="Text Box 32">
              <a:extLst>
                <a:ext uri="{FF2B5EF4-FFF2-40B4-BE49-F238E27FC236}">
                  <a16:creationId xmlns:a16="http://schemas.microsoft.com/office/drawing/2014/main" id="{F8B9207D-4548-729F-FF54-09CBC9915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6350" y="2112955"/>
              <a:ext cx="612000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 2</a:t>
              </a:r>
            </a:p>
          </p:txBody>
        </p:sp>
        <p:sp>
          <p:nvSpPr>
            <p:cNvPr id="95" name="Text Box 35">
              <a:extLst>
                <a:ext uri="{FF2B5EF4-FFF2-40B4-BE49-F238E27FC236}">
                  <a16:creationId xmlns:a16="http://schemas.microsoft.com/office/drawing/2014/main" id="{5AB33EDC-3CB8-A99C-8988-8C9E7AD4352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950346" y="692696"/>
              <a:ext cx="276791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dirty="0">
                  <a:latin typeface="+mj-lt"/>
                </a:rPr>
                <a:t>p</a:t>
              </a:r>
            </a:p>
          </p:txBody>
        </p:sp>
        <p:sp>
          <p:nvSpPr>
            <p:cNvPr id="112" name="Rechteck 111">
              <a:extLst>
                <a:ext uri="{FF2B5EF4-FFF2-40B4-BE49-F238E27FC236}">
                  <a16:creationId xmlns:a16="http://schemas.microsoft.com/office/drawing/2014/main" id="{C34BCD5F-451E-951A-46BC-75E015790A96}"/>
                </a:ext>
              </a:extLst>
            </p:cNvPr>
            <p:cNvSpPr/>
            <p:nvPr/>
          </p:nvSpPr>
          <p:spPr bwMode="auto">
            <a:xfrm>
              <a:off x="8964062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hteck 112">
              <a:extLst>
                <a:ext uri="{FF2B5EF4-FFF2-40B4-BE49-F238E27FC236}">
                  <a16:creationId xmlns:a16="http://schemas.microsoft.com/office/drawing/2014/main" id="{B915B3EC-E1ED-BA45-B6D6-36794FB14096}"/>
                </a:ext>
              </a:extLst>
            </p:cNvPr>
            <p:cNvSpPr/>
            <p:nvPr/>
          </p:nvSpPr>
          <p:spPr bwMode="auto">
            <a:xfrm>
              <a:off x="8411904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Rechteck 113">
              <a:extLst>
                <a:ext uri="{FF2B5EF4-FFF2-40B4-BE49-F238E27FC236}">
                  <a16:creationId xmlns:a16="http://schemas.microsoft.com/office/drawing/2014/main" id="{E94F0F60-0355-D9BF-FFC0-7EBCDB04197A}"/>
                </a:ext>
              </a:extLst>
            </p:cNvPr>
            <p:cNvSpPr/>
            <p:nvPr/>
          </p:nvSpPr>
          <p:spPr bwMode="auto">
            <a:xfrm>
              <a:off x="7859747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A98E6690-21DD-04CE-B304-AF57E9089AD9}"/>
                </a:ext>
              </a:extLst>
            </p:cNvPr>
            <p:cNvSpPr/>
            <p:nvPr/>
          </p:nvSpPr>
          <p:spPr bwMode="auto">
            <a:xfrm>
              <a:off x="7307590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C74AF0CE-1E71-618E-CC74-DEA88A3974CD}"/>
                </a:ext>
              </a:extLst>
            </p:cNvPr>
            <p:cNvSpPr/>
            <p:nvPr/>
          </p:nvSpPr>
          <p:spPr bwMode="auto">
            <a:xfrm>
              <a:off x="8964062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21AC3C0F-4184-421A-FDDE-15D205D7EABB}"/>
                </a:ext>
              </a:extLst>
            </p:cNvPr>
            <p:cNvSpPr/>
            <p:nvPr/>
          </p:nvSpPr>
          <p:spPr bwMode="auto">
            <a:xfrm>
              <a:off x="8411904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Rechteck 118">
              <a:extLst>
                <a:ext uri="{FF2B5EF4-FFF2-40B4-BE49-F238E27FC236}">
                  <a16:creationId xmlns:a16="http://schemas.microsoft.com/office/drawing/2014/main" id="{A5DF89C1-E979-B5DE-A1AE-27B8C829E20E}"/>
                </a:ext>
              </a:extLst>
            </p:cNvPr>
            <p:cNvSpPr/>
            <p:nvPr/>
          </p:nvSpPr>
          <p:spPr bwMode="auto">
            <a:xfrm>
              <a:off x="7859747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Rechteck 119">
              <a:extLst>
                <a:ext uri="{FF2B5EF4-FFF2-40B4-BE49-F238E27FC236}">
                  <a16:creationId xmlns:a16="http://schemas.microsoft.com/office/drawing/2014/main" id="{45C689BF-AA1B-FF37-9D44-92ACCBACC982}"/>
                </a:ext>
              </a:extLst>
            </p:cNvPr>
            <p:cNvSpPr/>
            <p:nvPr/>
          </p:nvSpPr>
          <p:spPr bwMode="auto">
            <a:xfrm>
              <a:off x="7307590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Rechteck 122">
              <a:extLst>
                <a:ext uri="{FF2B5EF4-FFF2-40B4-BE49-F238E27FC236}">
                  <a16:creationId xmlns:a16="http://schemas.microsoft.com/office/drawing/2014/main" id="{C7E8931F-6BA9-C0A8-D15B-694E6BE228CB}"/>
                </a:ext>
              </a:extLst>
            </p:cNvPr>
            <p:cNvSpPr/>
            <p:nvPr/>
          </p:nvSpPr>
          <p:spPr bwMode="auto">
            <a:xfrm>
              <a:off x="11016738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Rechteck 123">
              <a:extLst>
                <a:ext uri="{FF2B5EF4-FFF2-40B4-BE49-F238E27FC236}">
                  <a16:creationId xmlns:a16="http://schemas.microsoft.com/office/drawing/2014/main" id="{E580597C-7545-C598-A13D-60E49B8C3EBC}"/>
                </a:ext>
              </a:extLst>
            </p:cNvPr>
            <p:cNvSpPr/>
            <p:nvPr/>
          </p:nvSpPr>
          <p:spPr bwMode="auto">
            <a:xfrm>
              <a:off x="10464581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Rechteck 124">
              <a:extLst>
                <a:ext uri="{FF2B5EF4-FFF2-40B4-BE49-F238E27FC236}">
                  <a16:creationId xmlns:a16="http://schemas.microsoft.com/office/drawing/2014/main" id="{1FCA2C04-A55D-E94A-6AF8-E67ECAAB764C}"/>
                </a:ext>
              </a:extLst>
            </p:cNvPr>
            <p:cNvSpPr/>
            <p:nvPr/>
          </p:nvSpPr>
          <p:spPr bwMode="auto">
            <a:xfrm>
              <a:off x="9912424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Rechteck 128">
              <a:extLst>
                <a:ext uri="{FF2B5EF4-FFF2-40B4-BE49-F238E27FC236}">
                  <a16:creationId xmlns:a16="http://schemas.microsoft.com/office/drawing/2014/main" id="{AED4416F-F78D-CE5E-4333-0345EFAA5D95}"/>
                </a:ext>
              </a:extLst>
            </p:cNvPr>
            <p:cNvSpPr/>
            <p:nvPr/>
          </p:nvSpPr>
          <p:spPr bwMode="auto">
            <a:xfrm>
              <a:off x="10464581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hteck 129">
              <a:extLst>
                <a:ext uri="{FF2B5EF4-FFF2-40B4-BE49-F238E27FC236}">
                  <a16:creationId xmlns:a16="http://schemas.microsoft.com/office/drawing/2014/main" id="{4A4A58C4-34FF-597A-BE3A-A4335988F861}"/>
                </a:ext>
              </a:extLst>
            </p:cNvPr>
            <p:cNvSpPr/>
            <p:nvPr/>
          </p:nvSpPr>
          <p:spPr bwMode="auto">
            <a:xfrm>
              <a:off x="9912424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43">
              <a:extLst>
                <a:ext uri="{FF2B5EF4-FFF2-40B4-BE49-F238E27FC236}">
                  <a16:creationId xmlns:a16="http://schemas.microsoft.com/office/drawing/2014/main" id="{237629CD-AD96-E809-280D-9A74F210E47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544443" y="1028331"/>
              <a:ext cx="2520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cxnSp>
          <p:nvCxnSpPr>
            <p:cNvPr id="134" name="Gerade Verbindung mit Pfeil 24">
              <a:extLst>
                <a:ext uri="{FF2B5EF4-FFF2-40B4-BE49-F238E27FC236}">
                  <a16:creationId xmlns:a16="http://schemas.microsoft.com/office/drawing/2014/main" id="{6A4B1DD8-B830-EDF5-8FD8-11291D5C9CC6}"/>
                </a:ext>
              </a:extLst>
            </p:cNvPr>
            <p:cNvCxnSpPr>
              <a:cxnSpLocks/>
              <a:stCxn id="122" idx="2"/>
              <a:endCxn id="128" idx="3"/>
            </p:cNvCxnSpPr>
            <p:nvPr/>
          </p:nvCxnSpPr>
          <p:spPr>
            <a:xfrm flipH="1">
              <a:off x="11481138" y="1028332"/>
              <a:ext cx="319958" cy="168251"/>
            </a:xfrm>
            <a:prstGeom prst="straightConnector1">
              <a:avLst/>
            </a:prstGeom>
            <a:ln w="25400">
              <a:solidFill>
                <a:srgbClr val="005A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 Verbindung mit Pfeil 24">
              <a:extLst>
                <a:ext uri="{FF2B5EF4-FFF2-40B4-BE49-F238E27FC236}">
                  <a16:creationId xmlns:a16="http://schemas.microsoft.com/office/drawing/2014/main" id="{006A635E-5570-320B-F426-17CBDF391C7F}"/>
                </a:ext>
              </a:extLst>
            </p:cNvPr>
            <p:cNvCxnSpPr>
              <a:cxnSpLocks/>
              <a:stCxn id="128" idx="2"/>
              <a:endCxn id="96" idx="3"/>
            </p:cNvCxnSpPr>
            <p:nvPr/>
          </p:nvCxnSpPr>
          <p:spPr>
            <a:xfrm flipH="1">
              <a:off x="9428462" y="1196583"/>
              <a:ext cx="1820476" cy="425571"/>
            </a:xfrm>
            <a:prstGeom prst="straightConnector1">
              <a:avLst/>
            </a:prstGeom>
            <a:ln w="19050" cap="sq">
              <a:solidFill>
                <a:srgbClr val="005A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mit Pfeil 24">
              <a:extLst>
                <a:ext uri="{FF2B5EF4-FFF2-40B4-BE49-F238E27FC236}">
                  <a16:creationId xmlns:a16="http://schemas.microsoft.com/office/drawing/2014/main" id="{767EBD09-A92D-7352-25BD-04B7F3CF41A7}"/>
                </a:ext>
              </a:extLst>
            </p:cNvPr>
            <p:cNvCxnSpPr>
              <a:cxnSpLocks/>
              <a:stCxn id="96" idx="2"/>
              <a:endCxn id="69" idx="3"/>
            </p:cNvCxnSpPr>
            <p:nvPr/>
          </p:nvCxnSpPr>
          <p:spPr>
            <a:xfrm flipH="1">
              <a:off x="8876304" y="1622154"/>
              <a:ext cx="319958" cy="212372"/>
            </a:xfrm>
            <a:prstGeom prst="straightConnector1">
              <a:avLst/>
            </a:prstGeom>
            <a:ln w="25400">
              <a:solidFill>
                <a:srgbClr val="005A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mit Pfeil 24">
              <a:extLst>
                <a:ext uri="{FF2B5EF4-FFF2-40B4-BE49-F238E27FC236}">
                  <a16:creationId xmlns:a16="http://schemas.microsoft.com/office/drawing/2014/main" id="{5EE65836-C323-3457-2F0E-CEE43E2A5CC2}"/>
                </a:ext>
              </a:extLst>
            </p:cNvPr>
            <p:cNvCxnSpPr>
              <a:cxnSpLocks/>
              <a:stCxn id="69" idx="2"/>
              <a:endCxn id="102" idx="3"/>
            </p:cNvCxnSpPr>
            <p:nvPr/>
          </p:nvCxnSpPr>
          <p:spPr>
            <a:xfrm flipH="1">
              <a:off x="8324147" y="1834526"/>
              <a:ext cx="319957" cy="398044"/>
            </a:xfrm>
            <a:prstGeom prst="straightConnector1">
              <a:avLst/>
            </a:prstGeom>
            <a:ln w="25400">
              <a:solidFill>
                <a:srgbClr val="005A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mit Pfeil 24">
              <a:extLst>
                <a:ext uri="{FF2B5EF4-FFF2-40B4-BE49-F238E27FC236}">
                  <a16:creationId xmlns:a16="http://schemas.microsoft.com/office/drawing/2014/main" id="{51F41153-308B-4AF9-D7CF-6398B425C686}"/>
                </a:ext>
              </a:extLst>
            </p:cNvPr>
            <p:cNvCxnSpPr>
              <a:cxnSpLocks/>
              <a:stCxn id="102" idx="0"/>
              <a:endCxn id="53" idx="2"/>
            </p:cNvCxnSpPr>
            <p:nvPr/>
          </p:nvCxnSpPr>
          <p:spPr>
            <a:xfrm flipH="1">
              <a:off x="7539790" y="2232569"/>
              <a:ext cx="552157" cy="956698"/>
            </a:xfrm>
            <a:prstGeom prst="straightConnector1">
              <a:avLst/>
            </a:prstGeom>
            <a:ln w="25400">
              <a:solidFill>
                <a:srgbClr val="005A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hteck 101">
              <a:extLst>
                <a:ext uri="{FF2B5EF4-FFF2-40B4-BE49-F238E27FC236}">
                  <a16:creationId xmlns:a16="http://schemas.microsoft.com/office/drawing/2014/main" id="{177190B1-0449-8ED7-F5AD-0CB937E7C1CA}"/>
                </a:ext>
              </a:extLst>
            </p:cNvPr>
            <p:cNvSpPr/>
            <p:nvPr/>
          </p:nvSpPr>
          <p:spPr bwMode="auto">
            <a:xfrm>
              <a:off x="7859747" y="2232569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E8A8110C-D1EE-0F90-6485-CE706C81B873}"/>
                </a:ext>
              </a:extLst>
            </p:cNvPr>
            <p:cNvSpPr/>
            <p:nvPr/>
          </p:nvSpPr>
          <p:spPr bwMode="auto">
            <a:xfrm>
              <a:off x="8411904" y="1834525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0" name="Gruppieren 109">
              <a:extLst>
                <a:ext uri="{FF2B5EF4-FFF2-40B4-BE49-F238E27FC236}">
                  <a16:creationId xmlns:a16="http://schemas.microsoft.com/office/drawing/2014/main" id="{CC0C70EF-B9D1-C3D8-F3F0-2B07FC06C51A}"/>
                </a:ext>
              </a:extLst>
            </p:cNvPr>
            <p:cNvGrpSpPr/>
            <p:nvPr/>
          </p:nvGrpSpPr>
          <p:grpSpPr>
            <a:xfrm>
              <a:off x="7307590" y="1622153"/>
              <a:ext cx="2120872" cy="0"/>
              <a:chOff x="7307590" y="1616772"/>
              <a:chExt cx="2120872" cy="0"/>
            </a:xfrm>
          </p:grpSpPr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29E9E062-246C-2F50-926F-34FB341D64A7}"/>
                  </a:ext>
                </a:extLst>
              </p:cNvPr>
              <p:cNvSpPr/>
              <p:nvPr/>
            </p:nvSpPr>
            <p:spPr bwMode="auto">
              <a:xfrm>
                <a:off x="8964062" y="1616772"/>
                <a:ext cx="464400" cy="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7378822F-338B-1799-E040-F1C38909DF71}"/>
                  </a:ext>
                </a:extLst>
              </p:cNvPr>
              <p:cNvSpPr/>
              <p:nvPr/>
            </p:nvSpPr>
            <p:spPr bwMode="auto">
              <a:xfrm>
                <a:off x="8411904" y="1616772"/>
                <a:ext cx="464400" cy="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3AB9675E-8C27-699D-CD7D-4C014D226BFF}"/>
                  </a:ext>
                </a:extLst>
              </p:cNvPr>
              <p:cNvSpPr/>
              <p:nvPr/>
            </p:nvSpPr>
            <p:spPr bwMode="auto">
              <a:xfrm>
                <a:off x="7859747" y="1616772"/>
                <a:ext cx="464400" cy="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C2541419-1EA9-B8C8-DBE0-D2B288AA608F}"/>
                  </a:ext>
                </a:extLst>
              </p:cNvPr>
              <p:cNvSpPr/>
              <p:nvPr/>
            </p:nvSpPr>
            <p:spPr bwMode="auto">
              <a:xfrm>
                <a:off x="7307590" y="1616772"/>
                <a:ext cx="464400" cy="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8" name="Rechteck 127">
              <a:extLst>
                <a:ext uri="{FF2B5EF4-FFF2-40B4-BE49-F238E27FC236}">
                  <a16:creationId xmlns:a16="http://schemas.microsoft.com/office/drawing/2014/main" id="{06746517-14E9-BF5A-3650-8814157650C8}"/>
                </a:ext>
              </a:extLst>
            </p:cNvPr>
            <p:cNvSpPr/>
            <p:nvPr/>
          </p:nvSpPr>
          <p:spPr bwMode="auto">
            <a:xfrm>
              <a:off x="11016738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Rechteck 121">
              <a:extLst>
                <a:ext uri="{FF2B5EF4-FFF2-40B4-BE49-F238E27FC236}">
                  <a16:creationId xmlns:a16="http://schemas.microsoft.com/office/drawing/2014/main" id="{CF81C795-B765-9BAB-7DB2-8C0FCA349080}"/>
                </a:ext>
              </a:extLst>
            </p:cNvPr>
            <p:cNvSpPr/>
            <p:nvPr/>
          </p:nvSpPr>
          <p:spPr bwMode="auto">
            <a:xfrm>
              <a:off x="11568896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064D7EE2-548E-C375-B46E-6E59CDA57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324"/>
          <a:stretch/>
        </p:blipFill>
        <p:spPr>
          <a:xfrm>
            <a:off x="0" y="3417713"/>
            <a:ext cx="12192000" cy="3179639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3C70E1B2-E982-3724-0124-C5FAE113D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7713"/>
            <a:ext cx="12192000" cy="32004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B7B712A4-CCAC-AB5D-2CE4-0F36F6498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7713"/>
            <a:ext cx="12192000" cy="3200400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21BA5428-82B7-D3C4-86B2-030AE9FC0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7713"/>
            <a:ext cx="12192000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E86B7-7179-6BDD-5D2C-AEE50C6B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Experimental Approach: Production of Excited HCI</a:t>
            </a:r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B600298E-37ED-25F0-4363-00636D89989B}"/>
              </a:ext>
            </a:extLst>
          </p:cNvPr>
          <p:cNvGrpSpPr/>
          <p:nvPr/>
        </p:nvGrpSpPr>
        <p:grpSpPr>
          <a:xfrm>
            <a:off x="4944016" y="2518647"/>
            <a:ext cx="679965" cy="327374"/>
            <a:chOff x="4944016" y="2518647"/>
            <a:chExt cx="679965" cy="327374"/>
          </a:xfrm>
        </p:grpSpPr>
        <p:sp>
          <p:nvSpPr>
            <p:cNvPr id="22" name="Freihandform 59">
              <a:extLst>
                <a:ext uri="{FF2B5EF4-FFF2-40B4-BE49-F238E27FC236}">
                  <a16:creationId xmlns:a16="http://schemas.microsoft.com/office/drawing/2014/main" id="{B434798B-D364-CA25-285D-A31568EABD5D}"/>
                </a:ext>
              </a:extLst>
            </p:cNvPr>
            <p:cNvSpPr/>
            <p:nvPr/>
          </p:nvSpPr>
          <p:spPr>
            <a:xfrm rot="18900000">
              <a:off x="4944016" y="2518647"/>
              <a:ext cx="577880" cy="94946"/>
            </a:xfrm>
            <a:custGeom>
              <a:avLst/>
              <a:gdLst>
                <a:gd name="connsiteX0" fmla="*/ 0 w 1828800"/>
                <a:gd name="connsiteY0" fmla="*/ 147004 h 292545"/>
                <a:gd name="connsiteX1" fmla="*/ 152400 w 1828800"/>
                <a:gd name="connsiteY1" fmla="*/ 4129 h 292545"/>
                <a:gd name="connsiteX2" fmla="*/ 304800 w 1828800"/>
                <a:gd name="connsiteY2" fmla="*/ 289879 h 292545"/>
                <a:gd name="connsiteX3" fmla="*/ 459105 w 1828800"/>
                <a:gd name="connsiteY3" fmla="*/ 2224 h 292545"/>
                <a:gd name="connsiteX4" fmla="*/ 609600 w 1828800"/>
                <a:gd name="connsiteY4" fmla="*/ 289879 h 292545"/>
                <a:gd name="connsiteX5" fmla="*/ 762000 w 1828800"/>
                <a:gd name="connsiteY5" fmla="*/ 2224 h 292545"/>
                <a:gd name="connsiteX6" fmla="*/ 916305 w 1828800"/>
                <a:gd name="connsiteY6" fmla="*/ 289879 h 292545"/>
                <a:gd name="connsiteX7" fmla="*/ 1066800 w 1828800"/>
                <a:gd name="connsiteY7" fmla="*/ 2224 h 292545"/>
                <a:gd name="connsiteX8" fmla="*/ 1221105 w 1828800"/>
                <a:gd name="connsiteY8" fmla="*/ 291784 h 292545"/>
                <a:gd name="connsiteX9" fmla="*/ 1371600 w 1828800"/>
                <a:gd name="connsiteY9" fmla="*/ 4129 h 292545"/>
                <a:gd name="connsiteX10" fmla="*/ 1524000 w 1828800"/>
                <a:gd name="connsiteY10" fmla="*/ 289879 h 292545"/>
                <a:gd name="connsiteX11" fmla="*/ 1676400 w 1828800"/>
                <a:gd name="connsiteY11" fmla="*/ 147004 h 292545"/>
                <a:gd name="connsiteX12" fmla="*/ 1828800 w 1828800"/>
                <a:gd name="connsiteY12" fmla="*/ 147004 h 29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8800" h="292545">
                  <a:moveTo>
                    <a:pt x="0" y="147004"/>
                  </a:moveTo>
                  <a:cubicBezTo>
                    <a:pt x="50800" y="63660"/>
                    <a:pt x="101600" y="-19683"/>
                    <a:pt x="152400" y="4129"/>
                  </a:cubicBezTo>
                  <a:cubicBezTo>
                    <a:pt x="203200" y="27941"/>
                    <a:pt x="253683" y="290196"/>
                    <a:pt x="304800" y="289879"/>
                  </a:cubicBezTo>
                  <a:cubicBezTo>
                    <a:pt x="355917" y="289562"/>
                    <a:pt x="408305" y="2224"/>
                    <a:pt x="459105" y="2224"/>
                  </a:cubicBezTo>
                  <a:cubicBezTo>
                    <a:pt x="509905" y="2224"/>
                    <a:pt x="559118" y="289879"/>
                    <a:pt x="609600" y="289879"/>
                  </a:cubicBezTo>
                  <a:cubicBezTo>
                    <a:pt x="660082" y="289879"/>
                    <a:pt x="710883" y="2224"/>
                    <a:pt x="762000" y="2224"/>
                  </a:cubicBezTo>
                  <a:cubicBezTo>
                    <a:pt x="813117" y="2224"/>
                    <a:pt x="865505" y="289879"/>
                    <a:pt x="916305" y="289879"/>
                  </a:cubicBezTo>
                  <a:cubicBezTo>
                    <a:pt x="967105" y="289879"/>
                    <a:pt x="1016000" y="1906"/>
                    <a:pt x="1066800" y="2224"/>
                  </a:cubicBezTo>
                  <a:cubicBezTo>
                    <a:pt x="1117600" y="2541"/>
                    <a:pt x="1170305" y="291467"/>
                    <a:pt x="1221105" y="291784"/>
                  </a:cubicBezTo>
                  <a:cubicBezTo>
                    <a:pt x="1271905" y="292102"/>
                    <a:pt x="1321118" y="4446"/>
                    <a:pt x="1371600" y="4129"/>
                  </a:cubicBezTo>
                  <a:cubicBezTo>
                    <a:pt x="1422082" y="3812"/>
                    <a:pt x="1473200" y="266067"/>
                    <a:pt x="1524000" y="289879"/>
                  </a:cubicBezTo>
                  <a:cubicBezTo>
                    <a:pt x="1574800" y="313691"/>
                    <a:pt x="1625600" y="170816"/>
                    <a:pt x="1676400" y="147004"/>
                  </a:cubicBezTo>
                  <a:cubicBezTo>
                    <a:pt x="1727200" y="123192"/>
                    <a:pt x="1803083" y="147322"/>
                    <a:pt x="1828800" y="147004"/>
                  </a:cubicBezTo>
                </a:path>
              </a:pathLst>
            </a:custGeom>
            <a:noFill/>
            <a:ln w="25400">
              <a:solidFill>
                <a:srgbClr val="C71585"/>
              </a:solidFill>
              <a:tailEnd type="stealth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71585"/>
                </a:solidFill>
              </a:endParaRPr>
            </a:p>
          </p:txBody>
        </p:sp>
        <p:sp>
          <p:nvSpPr>
            <p:cNvPr id="23" name="Textfeld 28">
              <a:extLst>
                <a:ext uri="{FF2B5EF4-FFF2-40B4-BE49-F238E27FC236}">
                  <a16:creationId xmlns:a16="http://schemas.microsoft.com/office/drawing/2014/main" id="{DD83C119-5516-8862-6216-87FC9B4FC689}"/>
                </a:ext>
              </a:extLst>
            </p:cNvPr>
            <p:cNvSpPr txBox="1"/>
            <p:nvPr/>
          </p:nvSpPr>
          <p:spPr>
            <a:xfrm>
              <a:off x="5218101" y="2538244"/>
              <a:ext cx="4058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C71585"/>
                  </a:solidFill>
                </a:rPr>
                <a:t>ħ</a:t>
              </a:r>
              <a:r>
                <a:rPr lang="el-GR" sz="1400" dirty="0">
                  <a:solidFill>
                    <a:srgbClr val="C71585"/>
                  </a:solidFill>
                </a:rPr>
                <a:t>ω</a:t>
              </a:r>
              <a:endParaRPr lang="de-DE" sz="1400" dirty="0">
                <a:solidFill>
                  <a:srgbClr val="C71585"/>
                </a:solidFill>
              </a:endParaRP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E84F1752-42C4-B455-45C3-93AEE6958DCD}"/>
              </a:ext>
            </a:extLst>
          </p:cNvPr>
          <p:cNvGrpSpPr/>
          <p:nvPr/>
        </p:nvGrpSpPr>
        <p:grpSpPr>
          <a:xfrm>
            <a:off x="3215680" y="946152"/>
            <a:ext cx="2466026" cy="2055090"/>
            <a:chOff x="3215680" y="946152"/>
            <a:chExt cx="2466026" cy="2055090"/>
          </a:xfrm>
        </p:grpSpPr>
        <p:cxnSp>
          <p:nvCxnSpPr>
            <p:cNvPr id="6" name="Gerade Verbindung 13">
              <a:extLst>
                <a:ext uri="{FF2B5EF4-FFF2-40B4-BE49-F238E27FC236}">
                  <a16:creationId xmlns:a16="http://schemas.microsoft.com/office/drawing/2014/main" id="{FC24D382-C2DE-0367-17DB-1E47862EF27A}"/>
                </a:ext>
              </a:extLst>
            </p:cNvPr>
            <p:cNvCxnSpPr>
              <a:cxnSpLocks/>
            </p:cNvCxnSpPr>
            <p:nvPr/>
          </p:nvCxnSpPr>
          <p:spPr>
            <a:xfrm>
              <a:off x="4495328" y="1094111"/>
              <a:ext cx="1148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4">
              <a:extLst>
                <a:ext uri="{FF2B5EF4-FFF2-40B4-BE49-F238E27FC236}">
                  <a16:creationId xmlns:a16="http://schemas.microsoft.com/office/drawing/2014/main" id="{F9EE40A8-410C-28BE-46AD-FBF2B189E42C}"/>
                </a:ext>
              </a:extLst>
            </p:cNvPr>
            <p:cNvCxnSpPr>
              <a:cxnSpLocks/>
            </p:cNvCxnSpPr>
            <p:nvPr/>
          </p:nvCxnSpPr>
          <p:spPr>
            <a:xfrm>
              <a:off x="4495328" y="2841424"/>
              <a:ext cx="1148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5">
              <a:extLst>
                <a:ext uri="{FF2B5EF4-FFF2-40B4-BE49-F238E27FC236}">
                  <a16:creationId xmlns:a16="http://schemas.microsoft.com/office/drawing/2014/main" id="{E556EE64-EBB8-61BC-85D7-EDF786FCE73E}"/>
                </a:ext>
              </a:extLst>
            </p:cNvPr>
            <p:cNvCxnSpPr>
              <a:cxnSpLocks/>
            </p:cNvCxnSpPr>
            <p:nvPr/>
          </p:nvCxnSpPr>
          <p:spPr>
            <a:xfrm>
              <a:off x="4495328" y="2157693"/>
              <a:ext cx="1148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6">
              <a:extLst>
                <a:ext uri="{FF2B5EF4-FFF2-40B4-BE49-F238E27FC236}">
                  <a16:creationId xmlns:a16="http://schemas.microsoft.com/office/drawing/2014/main" id="{E64DFDC9-76C4-ABE7-8380-CC92B0589A3D}"/>
                </a:ext>
              </a:extLst>
            </p:cNvPr>
            <p:cNvCxnSpPr>
              <a:cxnSpLocks/>
            </p:cNvCxnSpPr>
            <p:nvPr/>
          </p:nvCxnSpPr>
          <p:spPr>
            <a:xfrm>
              <a:off x="4495328" y="1891797"/>
              <a:ext cx="1148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7">
              <a:extLst>
                <a:ext uri="{FF2B5EF4-FFF2-40B4-BE49-F238E27FC236}">
                  <a16:creationId xmlns:a16="http://schemas.microsoft.com/office/drawing/2014/main" id="{F08D8D43-7B6F-50B6-A6B9-3759F20D5665}"/>
                </a:ext>
              </a:extLst>
            </p:cNvPr>
            <p:cNvCxnSpPr>
              <a:cxnSpLocks/>
            </p:cNvCxnSpPr>
            <p:nvPr/>
          </p:nvCxnSpPr>
          <p:spPr>
            <a:xfrm>
              <a:off x="4495328" y="1701871"/>
              <a:ext cx="114844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8">
              <a:extLst>
                <a:ext uri="{FF2B5EF4-FFF2-40B4-BE49-F238E27FC236}">
                  <a16:creationId xmlns:a16="http://schemas.microsoft.com/office/drawing/2014/main" id="{E9483B48-E374-2B91-76E7-79B8EC9EECF2}"/>
                </a:ext>
              </a:extLst>
            </p:cNvPr>
            <p:cNvSpPr txBox="1"/>
            <p:nvPr/>
          </p:nvSpPr>
          <p:spPr>
            <a:xfrm>
              <a:off x="3215680" y="2693465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K-shell</a:t>
              </a:r>
            </a:p>
          </p:txBody>
        </p:sp>
        <p:sp>
          <p:nvSpPr>
            <p:cNvPr id="14" name="Textfeld 19">
              <a:extLst>
                <a:ext uri="{FF2B5EF4-FFF2-40B4-BE49-F238E27FC236}">
                  <a16:creationId xmlns:a16="http://schemas.microsoft.com/office/drawing/2014/main" id="{62692D27-C54F-7BE5-4737-6BC5C4451FC3}"/>
                </a:ext>
              </a:extLst>
            </p:cNvPr>
            <p:cNvSpPr txBox="1"/>
            <p:nvPr/>
          </p:nvSpPr>
          <p:spPr>
            <a:xfrm>
              <a:off x="3215680" y="200973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L-shell</a:t>
              </a:r>
            </a:p>
          </p:txBody>
        </p:sp>
        <p:sp>
          <p:nvSpPr>
            <p:cNvPr id="15" name="Textfeld 20">
              <a:extLst>
                <a:ext uri="{FF2B5EF4-FFF2-40B4-BE49-F238E27FC236}">
                  <a16:creationId xmlns:a16="http://schemas.microsoft.com/office/drawing/2014/main" id="{A4203AAA-D109-1BB6-2B0A-626BA9CDDCDD}"/>
                </a:ext>
              </a:extLst>
            </p:cNvPr>
            <p:cNvSpPr txBox="1"/>
            <p:nvPr/>
          </p:nvSpPr>
          <p:spPr>
            <a:xfrm>
              <a:off x="3215680" y="1743839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M-shell</a:t>
              </a:r>
            </a:p>
          </p:txBody>
        </p:sp>
        <p:sp>
          <p:nvSpPr>
            <p:cNvPr id="16" name="Textfeld 21">
              <a:extLst>
                <a:ext uri="{FF2B5EF4-FFF2-40B4-BE49-F238E27FC236}">
                  <a16:creationId xmlns:a16="http://schemas.microsoft.com/office/drawing/2014/main" id="{69103BF4-2FBD-5AB5-E438-177CC5CB2272}"/>
                </a:ext>
              </a:extLst>
            </p:cNvPr>
            <p:cNvSpPr txBox="1"/>
            <p:nvPr/>
          </p:nvSpPr>
          <p:spPr>
            <a:xfrm>
              <a:off x="3215680" y="1553913"/>
              <a:ext cx="9750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continuum</a:t>
              </a:r>
            </a:p>
          </p:txBody>
        </p:sp>
        <p:sp>
          <p:nvSpPr>
            <p:cNvPr id="17" name="Textfeld 22">
              <a:extLst>
                <a:ext uri="{FF2B5EF4-FFF2-40B4-BE49-F238E27FC236}">
                  <a16:creationId xmlns:a16="http://schemas.microsoft.com/office/drawing/2014/main" id="{747371A8-A6EB-24DE-CC9A-9FD2B6D14E3E}"/>
                </a:ext>
              </a:extLst>
            </p:cNvPr>
            <p:cNvSpPr txBox="1"/>
            <p:nvPr/>
          </p:nvSpPr>
          <p:spPr>
            <a:xfrm>
              <a:off x="3215680" y="946152"/>
              <a:ext cx="1125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free electron</a:t>
              </a:r>
            </a:p>
          </p:txBody>
        </p:sp>
        <p:sp>
          <p:nvSpPr>
            <p:cNvPr id="18" name="Ellipse 23">
              <a:extLst>
                <a:ext uri="{FF2B5EF4-FFF2-40B4-BE49-F238E27FC236}">
                  <a16:creationId xmlns:a16="http://schemas.microsoft.com/office/drawing/2014/main" id="{10BD4820-08E3-5966-F365-12E16D8067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4882" y="2769314"/>
              <a:ext cx="143555" cy="144220"/>
            </a:xfrm>
            <a:prstGeom prst="ellipse">
              <a:avLst/>
            </a:prstGeom>
            <a:solidFill>
              <a:srgbClr val="005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9" name="Gerade Verbindung mit Pfeil 24">
              <a:extLst>
                <a:ext uri="{FF2B5EF4-FFF2-40B4-BE49-F238E27FC236}">
                  <a16:creationId xmlns:a16="http://schemas.microsoft.com/office/drawing/2014/main" id="{3B97925F-4A99-A322-A91B-7623533AF533}"/>
                </a:ext>
              </a:extLst>
            </p:cNvPr>
            <p:cNvCxnSpPr>
              <a:cxnSpLocks/>
              <a:stCxn id="24" idx="4"/>
              <a:endCxn id="18" idx="0"/>
            </p:cNvCxnSpPr>
            <p:nvPr/>
          </p:nvCxnSpPr>
          <p:spPr>
            <a:xfrm>
              <a:off x="4936659" y="1166221"/>
              <a:ext cx="0" cy="1603093"/>
            </a:xfrm>
            <a:prstGeom prst="straightConnector1">
              <a:avLst/>
            </a:prstGeom>
            <a:ln w="25400">
              <a:solidFill>
                <a:srgbClr val="005A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25">
              <a:extLst>
                <a:ext uri="{FF2B5EF4-FFF2-40B4-BE49-F238E27FC236}">
                  <a16:creationId xmlns:a16="http://schemas.microsoft.com/office/drawing/2014/main" id="{73B8B85B-9574-726C-54B0-D0192A2832A4}"/>
                </a:ext>
              </a:extLst>
            </p:cNvPr>
            <p:cNvCxnSpPr/>
            <p:nvPr/>
          </p:nvCxnSpPr>
          <p:spPr>
            <a:xfrm flipV="1">
              <a:off x="5298398" y="1089038"/>
              <a:ext cx="0" cy="607761"/>
            </a:xfrm>
            <a:prstGeom prst="straightConnector1">
              <a:avLst/>
            </a:prstGeom>
            <a:ln w="25400">
              <a:solidFill>
                <a:srgbClr val="005AA0"/>
              </a:solidFill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6">
              <a:extLst>
                <a:ext uri="{FF2B5EF4-FFF2-40B4-BE49-F238E27FC236}">
                  <a16:creationId xmlns:a16="http://schemas.microsoft.com/office/drawing/2014/main" id="{F9375522-78E9-6E68-C089-7D9BD20A40B8}"/>
                </a:ext>
              </a:extLst>
            </p:cNvPr>
            <p:cNvSpPr txBox="1"/>
            <p:nvPr/>
          </p:nvSpPr>
          <p:spPr>
            <a:xfrm>
              <a:off x="5264604" y="1295505"/>
              <a:ext cx="417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solidFill>
                    <a:srgbClr val="005AA0"/>
                  </a:solidFill>
                </a:rPr>
                <a:t>E</a:t>
              </a:r>
              <a:r>
                <a:rPr lang="de-DE" sz="1400" baseline="-25000" dirty="0" err="1">
                  <a:solidFill>
                    <a:srgbClr val="005AA0"/>
                  </a:solidFill>
                </a:rPr>
                <a:t>kin</a:t>
              </a:r>
              <a:endParaRPr lang="de-DE" sz="1400" baseline="-25000" dirty="0">
                <a:solidFill>
                  <a:srgbClr val="005AA0"/>
                </a:solidFill>
              </a:endParaRPr>
            </a:p>
          </p:txBody>
        </p:sp>
        <p:sp>
          <p:nvSpPr>
            <p:cNvPr id="24" name="Ellipse 29">
              <a:extLst>
                <a:ext uri="{FF2B5EF4-FFF2-40B4-BE49-F238E27FC236}">
                  <a16:creationId xmlns:a16="http://schemas.microsoft.com/office/drawing/2014/main" id="{902A821A-9B3A-0EAC-BE91-F41939E98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4882" y="1022001"/>
              <a:ext cx="143555" cy="144220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12700">
              <a:solidFill>
                <a:srgbClr val="005AA0"/>
              </a:solidFill>
            </a:ln>
            <a:scene3d>
              <a:camera prst="orthographicFront"/>
              <a:lightRig rig="threePt" dir="t"/>
            </a:scene3d>
            <a:sp3d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848B0322-7E08-1EBF-3ADD-73F301C554F1}"/>
              </a:ext>
            </a:extLst>
          </p:cNvPr>
          <p:cNvSpPr txBox="1"/>
          <p:nvPr/>
        </p:nvSpPr>
        <p:spPr>
          <a:xfrm>
            <a:off x="5097437" y="3528839"/>
            <a:ext cx="1394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1E90FF"/>
                </a:solidFill>
              </a:rPr>
              <a:t>electron beam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E8A6C8C-C1DE-0013-BE0C-B517D914A1CC}"/>
              </a:ext>
            </a:extLst>
          </p:cNvPr>
          <p:cNvSpPr txBox="1"/>
          <p:nvPr/>
        </p:nvSpPr>
        <p:spPr>
          <a:xfrm>
            <a:off x="371967" y="5694144"/>
            <a:ext cx="1349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x-ray detector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693324A-F657-2CDA-614C-95F0BE86DBBB}"/>
              </a:ext>
            </a:extLst>
          </p:cNvPr>
          <p:cNvSpPr txBox="1"/>
          <p:nvPr/>
        </p:nvSpPr>
        <p:spPr>
          <a:xfrm>
            <a:off x="10704512" y="5694144"/>
            <a:ext cx="1349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x-ray detector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1D06698-D802-34DA-346C-1601EECFCF3E}"/>
              </a:ext>
            </a:extLst>
          </p:cNvPr>
          <p:cNvCxnSpPr>
            <a:cxnSpLocks/>
            <a:stCxn id="85" idx="0"/>
          </p:cNvCxnSpPr>
          <p:nvPr/>
        </p:nvCxnSpPr>
        <p:spPr>
          <a:xfrm flipV="1">
            <a:off x="11379312" y="5140171"/>
            <a:ext cx="0" cy="5539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599A6940-B3CB-9EAE-8CEE-18B3A3601D99}"/>
              </a:ext>
            </a:extLst>
          </p:cNvPr>
          <p:cNvSpPr txBox="1"/>
          <p:nvPr/>
        </p:nvSpPr>
        <p:spPr>
          <a:xfrm>
            <a:off x="47328" y="3888879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A2D6E"/>
                </a:solidFill>
              </a:rPr>
              <a:t>U</a:t>
            </a:r>
            <a:r>
              <a:rPr lang="en-GB" sz="1600" baseline="30000" dirty="0">
                <a:solidFill>
                  <a:srgbClr val="0A2D6E"/>
                </a:solidFill>
              </a:rPr>
              <a:t>91+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1120B19-1AA8-4860-DD91-E657ABCD51E1}"/>
              </a:ext>
            </a:extLst>
          </p:cNvPr>
          <p:cNvSpPr txBox="1"/>
          <p:nvPr/>
        </p:nvSpPr>
        <p:spPr>
          <a:xfrm>
            <a:off x="11309051" y="4005129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5AA0"/>
                </a:solidFill>
              </a:rPr>
              <a:t>U</a:t>
            </a:r>
            <a:r>
              <a:rPr lang="en-GB" sz="1600" baseline="30000" dirty="0">
                <a:solidFill>
                  <a:srgbClr val="005AA0"/>
                </a:solidFill>
              </a:rPr>
              <a:t>90+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FB7DDFE-AAC9-8E18-AF3F-0C8E154EE060}"/>
              </a:ext>
            </a:extLst>
          </p:cNvPr>
          <p:cNvSpPr/>
          <p:nvPr/>
        </p:nvSpPr>
        <p:spPr bwMode="auto">
          <a:xfrm rot="3492416">
            <a:off x="11574779" y="3734619"/>
            <a:ext cx="412115" cy="772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3EB5CF7-904B-9092-CD97-C167041A4CDB}"/>
              </a:ext>
            </a:extLst>
          </p:cNvPr>
          <p:cNvSpPr txBox="1"/>
          <p:nvPr/>
        </p:nvSpPr>
        <p:spPr>
          <a:xfrm>
            <a:off x="11263426" y="2529721"/>
            <a:ext cx="1043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/>
                </a:solidFill>
              </a:rPr>
              <a:t>particle detector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3C94F8E-1B3A-EEED-E922-4A5CE6699561}"/>
              </a:ext>
            </a:extLst>
          </p:cNvPr>
          <p:cNvCxnSpPr>
            <a:cxnSpLocks/>
            <a:stCxn id="90" idx="2"/>
          </p:cNvCxnSpPr>
          <p:nvPr/>
        </p:nvCxnSpPr>
        <p:spPr>
          <a:xfrm>
            <a:off x="11785349" y="3114496"/>
            <a:ext cx="0" cy="46325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3">
            <a:extLst>
              <a:ext uri="{FF2B5EF4-FFF2-40B4-BE49-F238E27FC236}">
                <a16:creationId xmlns:a16="http://schemas.microsoft.com/office/drawing/2014/main" id="{8086121A-8BA3-5CAA-523F-8361CB84D60A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344430"/>
            <a:ext cx="12204000" cy="513570"/>
            <a:chOff x="2157413" y="6432547"/>
            <a:chExt cx="10034588" cy="422274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C94B032B-6FC3-D99E-1FBB-AB2238736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48675" y="6507159"/>
              <a:ext cx="3743325" cy="171450"/>
            </a:xfrm>
            <a:custGeom>
              <a:avLst/>
              <a:gdLst>
                <a:gd name="T0" fmla="*/ 0 w 3023"/>
                <a:gd name="T1" fmla="*/ 138 h 138"/>
                <a:gd name="T2" fmla="*/ 105 w 3023"/>
                <a:gd name="T3" fmla="*/ 33 h 138"/>
                <a:gd name="T4" fmla="*/ 186 w 3023"/>
                <a:gd name="T5" fmla="*/ 0 h 138"/>
                <a:gd name="T6" fmla="*/ 3023 w 3023"/>
                <a:gd name="T7" fmla="*/ 0 h 138"/>
                <a:gd name="T8" fmla="*/ 3023 w 3023"/>
                <a:gd name="T9" fmla="*/ 138 h 138"/>
                <a:gd name="T10" fmla="*/ 0 w 3023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3" h="138">
                  <a:moveTo>
                    <a:pt x="0" y="138"/>
                  </a:moveTo>
                  <a:lnTo>
                    <a:pt x="105" y="33"/>
                  </a:lnTo>
                  <a:cubicBezTo>
                    <a:pt x="124" y="14"/>
                    <a:pt x="160" y="0"/>
                    <a:pt x="186" y="0"/>
                  </a:cubicBezTo>
                  <a:lnTo>
                    <a:pt x="3023" y="0"/>
                  </a:lnTo>
                  <a:lnTo>
                    <a:pt x="3023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0781E"/>
            </a:solidFill>
            <a:ln w="15875" cap="flat">
              <a:solidFill>
                <a:srgbClr val="F0781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6323B308-EA9F-152E-15E6-24D1E29BF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7413" y="6432547"/>
              <a:ext cx="10034588" cy="422274"/>
            </a:xfrm>
            <a:custGeom>
              <a:avLst/>
              <a:gdLst>
                <a:gd name="T0" fmla="*/ 0 w 8106"/>
                <a:gd name="T1" fmla="*/ 340 h 340"/>
                <a:gd name="T2" fmla="*/ 0 w 8106"/>
                <a:gd name="T3" fmla="*/ 198 h 340"/>
                <a:gd name="T4" fmla="*/ 6043 w 8106"/>
                <a:gd name="T5" fmla="*/ 198 h 340"/>
                <a:gd name="T6" fmla="*/ 6124 w 8106"/>
                <a:gd name="T7" fmla="*/ 165 h 340"/>
                <a:gd name="T8" fmla="*/ 6256 w 8106"/>
                <a:gd name="T9" fmla="*/ 33 h 340"/>
                <a:gd name="T10" fmla="*/ 6336 w 8106"/>
                <a:gd name="T11" fmla="*/ 0 h 340"/>
                <a:gd name="T12" fmla="*/ 8106 w 8106"/>
                <a:gd name="T13" fmla="*/ 0 h 340"/>
                <a:gd name="T14" fmla="*/ 8106 w 8106"/>
                <a:gd name="T15" fmla="*/ 340 h 340"/>
                <a:gd name="T16" fmla="*/ 0 w 8106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06" h="340">
                  <a:moveTo>
                    <a:pt x="0" y="340"/>
                  </a:moveTo>
                  <a:lnTo>
                    <a:pt x="0" y="198"/>
                  </a:lnTo>
                  <a:lnTo>
                    <a:pt x="6043" y="198"/>
                  </a:lnTo>
                  <a:cubicBezTo>
                    <a:pt x="6069" y="198"/>
                    <a:pt x="6105" y="183"/>
                    <a:pt x="6124" y="165"/>
                  </a:cubicBezTo>
                  <a:lnTo>
                    <a:pt x="6256" y="33"/>
                  </a:lnTo>
                  <a:cubicBezTo>
                    <a:pt x="6274" y="15"/>
                    <a:pt x="6310" y="0"/>
                    <a:pt x="6336" y="0"/>
                  </a:cubicBezTo>
                  <a:lnTo>
                    <a:pt x="8106" y="0"/>
                  </a:lnTo>
                  <a:lnTo>
                    <a:pt x="8106" y="34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682EA7-320F-0826-847A-A8BDB24A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11/10/2023</a:t>
            </a:r>
            <a:endParaRPr lang="en-US" dirty="0"/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5C0928BE-3D3E-EECC-E2A2-B52996B33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MT9</a:t>
            </a:r>
            <a:endParaRPr lang="en-US" dirty="0"/>
          </a:p>
        </p:txBody>
      </p:sp>
      <p:pic>
        <p:nvPicPr>
          <p:cNvPr id="28" name="Picture 1">
            <a:extLst>
              <a:ext uri="{FF2B5EF4-FFF2-40B4-BE49-F238E27FC236}">
                <a16:creationId xmlns:a16="http://schemas.microsoft.com/office/drawing/2014/main" id="{907B51B2-0494-E916-2151-E7AD390718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111" y="6302062"/>
            <a:ext cx="1643889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4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43">
            <a:extLst>
              <a:ext uri="{FF2B5EF4-FFF2-40B4-BE49-F238E27FC236}">
                <a16:creationId xmlns:a16="http://schemas.microsoft.com/office/drawing/2014/main" id="{25CC5D84-60DE-A86D-D7D6-904CF006C5F7}"/>
              </a:ext>
            </a:extLst>
          </p:cNvPr>
          <p:cNvGrpSpPr/>
          <p:nvPr/>
        </p:nvGrpSpPr>
        <p:grpSpPr>
          <a:xfrm>
            <a:off x="61171" y="2293803"/>
            <a:ext cx="7322254" cy="3971523"/>
            <a:chOff x="17079992" y="26951286"/>
            <a:chExt cx="7322254" cy="3971523"/>
          </a:xfrm>
        </p:grpSpPr>
        <p:pic>
          <p:nvPicPr>
            <p:cNvPr id="18" name="Grafik 20">
              <a:extLst>
                <a:ext uri="{FF2B5EF4-FFF2-40B4-BE49-F238E27FC236}">
                  <a16:creationId xmlns:a16="http://schemas.microsoft.com/office/drawing/2014/main" id="{3D69D144-1C48-F84E-889D-0E703EE44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79992" y="27103838"/>
              <a:ext cx="7322254" cy="3818971"/>
            </a:xfrm>
            <a:prstGeom prst="rect">
              <a:avLst/>
            </a:prstGeom>
          </p:spPr>
        </p:pic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3CD562FE-7F3C-A762-E9B2-80E27A508D85}"/>
                </a:ext>
              </a:extLst>
            </p:cNvPr>
            <p:cNvSpPr txBox="1"/>
            <p:nvPr/>
          </p:nvSpPr>
          <p:spPr>
            <a:xfrm>
              <a:off x="17675276" y="26951286"/>
              <a:ext cx="61332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of flight photon signal vs particle detector signal</a:t>
              </a:r>
              <a:endParaRPr lang="en-GB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80886" y="1070552"/>
            <a:ext cx="6133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First utilisation of time resolution of the </a:t>
            </a:r>
            <a:r>
              <a:rPr lang="en-GB" sz="2000" err="1"/>
              <a:t>maXs</a:t>
            </a:r>
            <a:r>
              <a:rPr lang="en-GB" sz="2000"/>
              <a:t> detector for suppression of background radiation via coincident measurement with down-charged ions.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238862" y="2772871"/>
            <a:ext cx="1910377" cy="55399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b="1"/>
              <a:t>Coincidence Peak</a:t>
            </a:r>
          </a:p>
          <a:p>
            <a:r>
              <a:rPr lang="en-GB" b="1">
                <a:latin typeface="Symbol" panose="05050102010706020507" pitchFamily="18" charset="2"/>
              </a:rPr>
              <a:t>D</a:t>
            </a:r>
            <a:r>
              <a:rPr lang="en-GB" b="1"/>
              <a:t>t ≈ 300 ns FWHM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3F12C-C9BC-810A-91D4-DDB8559D7E36}"/>
              </a:ext>
            </a:extLst>
          </p:cNvPr>
          <p:cNvSpPr txBox="1"/>
          <p:nvPr/>
        </p:nvSpPr>
        <p:spPr>
          <a:xfrm>
            <a:off x="5773690" y="2665609"/>
            <a:ext cx="11993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Calibri" panose="020F0502020204030204" pitchFamily="34" charset="0"/>
              <a:buChar char="—"/>
            </a:pPr>
            <a:r>
              <a:rPr lang="en-GB">
                <a:solidFill>
                  <a:schemeClr val="accent1"/>
                </a:solidFill>
              </a:rPr>
              <a:t>Balmer</a:t>
            </a:r>
          </a:p>
          <a:p>
            <a:pPr marL="342900" indent="-342900">
              <a:buClr>
                <a:schemeClr val="tx2"/>
              </a:buClr>
              <a:buFont typeface="Calibri" panose="020F0502020204030204" pitchFamily="34" charset="0"/>
              <a:buChar char="—"/>
            </a:pPr>
            <a:r>
              <a:rPr lang="en-GB">
                <a:solidFill>
                  <a:schemeClr val="tx2"/>
                </a:solidFill>
              </a:rPr>
              <a:t>K</a:t>
            </a:r>
            <a:r>
              <a:rPr lang="el-GR" baseline="-25000">
                <a:solidFill>
                  <a:schemeClr val="tx2"/>
                </a:solidFill>
              </a:rPr>
              <a:t>α</a:t>
            </a:r>
            <a:endParaRPr lang="en-GB" baseline="-2500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2A5086-1ECC-DFF9-3155-2ED831A2E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588" y="1542197"/>
            <a:ext cx="3977412" cy="4764072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F682F0B9-65F6-95F1-46FA-EC8F28A81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Background Suppression via Coincidences with U</a:t>
            </a:r>
            <a:r>
              <a:rPr lang="en-GB" sz="3600" baseline="30000" dirty="0">
                <a:solidFill>
                  <a:schemeClr val="bg1"/>
                </a:solidFill>
              </a:rPr>
              <a:t>90+</a:t>
            </a:r>
            <a:r>
              <a:rPr lang="en-GB" sz="3600" dirty="0">
                <a:solidFill>
                  <a:schemeClr val="bg1"/>
                </a:solidFill>
              </a:rPr>
              <a:t> Ions</a:t>
            </a:r>
            <a:endParaRPr lang="en-GB" sz="36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4CD8F9-2CC2-CA19-F7A9-98D23349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11/10/2023</a:t>
            </a:r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5BDAD2-06E9-43BE-CC5D-0763786E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MT9</a:t>
            </a:r>
          </a:p>
        </p:txBody>
      </p:sp>
    </p:spTree>
    <p:extLst>
      <p:ext uri="{BB962C8B-B14F-4D97-AF65-F5344CB8AC3E}">
        <p14:creationId xmlns:p14="http://schemas.microsoft.com/office/powerpoint/2010/main" val="2824930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B6A110-F172-70E0-2C8E-904AE3BD6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77" y="1352194"/>
            <a:ext cx="9103846" cy="4969842"/>
          </a:xfrm>
          <a:prstGeom prst="rect">
            <a:avLst/>
          </a:prstGeom>
        </p:spPr>
      </p:pic>
      <p:sp>
        <p:nvSpPr>
          <p:cNvPr id="7" name="Textfeld 127">
            <a:extLst>
              <a:ext uri="{FF2B5EF4-FFF2-40B4-BE49-F238E27FC236}">
                <a16:creationId xmlns:a16="http://schemas.microsoft.com/office/drawing/2014/main" id="{5909D2C7-9A18-384C-BDEA-EC8E84A57190}"/>
              </a:ext>
            </a:extLst>
          </p:cNvPr>
          <p:cNvSpPr>
            <a:spLocks/>
          </p:cNvSpPr>
          <p:nvPr/>
        </p:nvSpPr>
        <p:spPr bwMode="auto">
          <a:xfrm>
            <a:off x="2794776" y="1762054"/>
            <a:ext cx="272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dirty="0">
                <a:latin typeface="+mn-lt"/>
                <a:cs typeface="Arial"/>
              </a:rPr>
              <a:t>[1s</a:t>
            </a:r>
            <a:r>
              <a:rPr lang="de-DE" baseline="-25000" dirty="0">
                <a:latin typeface="+mn-lt"/>
                <a:cs typeface="Arial"/>
              </a:rPr>
              <a:t>1/2</a:t>
            </a:r>
            <a:r>
              <a:rPr lang="de-DE" dirty="0">
                <a:latin typeface="+mn-lt"/>
                <a:cs typeface="Arial"/>
              </a:rPr>
              <a:t>, 3d</a:t>
            </a:r>
            <a:r>
              <a:rPr lang="de-DE" baseline="-25000" dirty="0">
                <a:latin typeface="+mn-lt"/>
                <a:cs typeface="Arial"/>
              </a:rPr>
              <a:t>5/2</a:t>
            </a:r>
            <a:r>
              <a:rPr lang="de-DE" dirty="0">
                <a:latin typeface="+mn-lt"/>
                <a:cs typeface="Arial"/>
              </a:rPr>
              <a:t>] → [1s</a:t>
            </a:r>
            <a:r>
              <a:rPr lang="de-DE" baseline="-25000" dirty="0">
                <a:latin typeface="+mn-lt"/>
                <a:cs typeface="Arial"/>
              </a:rPr>
              <a:t>1/2</a:t>
            </a:r>
            <a:r>
              <a:rPr lang="de-DE" dirty="0">
                <a:latin typeface="+mn-lt"/>
                <a:cs typeface="Arial"/>
              </a:rPr>
              <a:t>,2p</a:t>
            </a:r>
            <a:r>
              <a:rPr lang="de-DE" baseline="-25000" dirty="0">
                <a:latin typeface="+mn-lt"/>
                <a:cs typeface="Arial"/>
              </a:rPr>
              <a:t>3/2</a:t>
            </a:r>
            <a:r>
              <a:rPr lang="de-DE" dirty="0">
                <a:latin typeface="+mn-lt"/>
                <a:cs typeface="Arial"/>
              </a:rPr>
              <a:t>]</a:t>
            </a:r>
            <a:endParaRPr lang="en-US" dirty="0">
              <a:latin typeface="+mn-lt"/>
              <a:cs typeface="Arial"/>
            </a:endParaRPr>
          </a:p>
        </p:txBody>
      </p:sp>
      <p:sp>
        <p:nvSpPr>
          <p:cNvPr id="10" name="Textfeld 128">
            <a:extLst>
              <a:ext uri="{FF2B5EF4-FFF2-40B4-BE49-F238E27FC236}">
                <a16:creationId xmlns:a16="http://schemas.microsoft.com/office/drawing/2014/main" id="{C0FA4832-59C1-4105-CAC7-DAEB3A39CBE0}"/>
              </a:ext>
            </a:extLst>
          </p:cNvPr>
          <p:cNvSpPr>
            <a:spLocks/>
          </p:cNvSpPr>
          <p:nvPr/>
        </p:nvSpPr>
        <p:spPr bwMode="auto">
          <a:xfrm>
            <a:off x="5790088" y="1762054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dirty="0">
                <a:latin typeface="+mn-lt"/>
                <a:cs typeface="Arial"/>
              </a:rPr>
              <a:t>[1s</a:t>
            </a:r>
            <a:r>
              <a:rPr lang="de-DE" baseline="-25000" dirty="0">
                <a:latin typeface="+mn-lt"/>
                <a:cs typeface="Arial"/>
              </a:rPr>
              <a:t>1/2</a:t>
            </a:r>
            <a:r>
              <a:rPr lang="de-DE" dirty="0">
                <a:latin typeface="+mn-lt"/>
                <a:cs typeface="Arial"/>
              </a:rPr>
              <a:t>, 3d</a:t>
            </a:r>
            <a:r>
              <a:rPr lang="de-DE" baseline="-25000" dirty="0">
                <a:latin typeface="+mn-lt"/>
                <a:cs typeface="Arial"/>
              </a:rPr>
              <a:t>3/2</a:t>
            </a:r>
            <a:r>
              <a:rPr lang="de-DE" dirty="0">
                <a:latin typeface="+mn-lt"/>
                <a:cs typeface="Arial"/>
              </a:rPr>
              <a:t>] → [1s</a:t>
            </a:r>
            <a:r>
              <a:rPr lang="de-DE" baseline="-25000" dirty="0">
                <a:latin typeface="+mn-lt"/>
                <a:cs typeface="Arial"/>
              </a:rPr>
              <a:t>1/2</a:t>
            </a:r>
            <a:r>
              <a:rPr lang="de-DE" dirty="0">
                <a:latin typeface="+mn-lt"/>
                <a:cs typeface="Arial"/>
              </a:rPr>
              <a:t>, 2p</a:t>
            </a:r>
            <a:r>
              <a:rPr lang="de-DE" baseline="-25000" dirty="0">
                <a:latin typeface="+mn-lt"/>
                <a:cs typeface="Arial"/>
              </a:rPr>
              <a:t>1/2</a:t>
            </a:r>
            <a:r>
              <a:rPr lang="de-DE" dirty="0">
                <a:latin typeface="+mn-lt"/>
                <a:cs typeface="Arial"/>
              </a:rPr>
              <a:t>]</a:t>
            </a:r>
            <a:endParaRPr lang="en-US" dirty="0">
              <a:latin typeface="+mn-lt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FBB576-F98D-21B8-2206-B183273358A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027420" y="2131386"/>
            <a:ext cx="1142213" cy="22467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6ECCDC-C92E-A205-26C2-BE632C7F9DA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159092" y="2131386"/>
            <a:ext cx="605958" cy="14883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9">
            <a:extLst>
              <a:ext uri="{FF2B5EF4-FFF2-40B4-BE49-F238E27FC236}">
                <a16:creationId xmlns:a16="http://schemas.microsoft.com/office/drawing/2014/main" id="{2537D3CB-0769-B5ED-803B-F65D30D33287}"/>
              </a:ext>
            </a:extLst>
          </p:cNvPr>
          <p:cNvSpPr txBox="1">
            <a:spLocks noChangeAspect="1"/>
          </p:cNvSpPr>
          <p:nvPr/>
        </p:nvSpPr>
        <p:spPr>
          <a:xfrm rot="19980000">
            <a:off x="2917300" y="3349162"/>
            <a:ext cx="6357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5A696E">
                    <a:alpha val="50000"/>
                  </a:srgbClr>
                </a:solidFill>
                <a:latin typeface="Calibri" panose="020F0502020204030204" pitchFamily="34" charset="0"/>
              </a:rPr>
              <a:t>Preliminary Results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54E9DA5-DCFF-07DE-FB24-6251BA28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Background Suppression via Coincidences with U</a:t>
            </a:r>
            <a:r>
              <a:rPr lang="en-GB" sz="3600" baseline="30000" dirty="0">
                <a:solidFill>
                  <a:schemeClr val="bg1"/>
                </a:solidFill>
              </a:rPr>
              <a:t>90+</a:t>
            </a:r>
            <a:r>
              <a:rPr lang="en-GB" sz="3600" dirty="0">
                <a:solidFill>
                  <a:schemeClr val="bg1"/>
                </a:solidFill>
              </a:rPr>
              <a:t> Ions</a:t>
            </a:r>
            <a:endParaRPr lang="en-GB" sz="3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FC77D7-44EC-EEA5-7A22-44742CB1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11/10/2023</a:t>
            </a:r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0288F6-94C2-9678-4B0A-C34BDF9D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MT9</a:t>
            </a:r>
          </a:p>
        </p:txBody>
      </p:sp>
    </p:spTree>
    <p:extLst>
      <p:ext uri="{BB962C8B-B14F-4D97-AF65-F5344CB8AC3E}">
        <p14:creationId xmlns:p14="http://schemas.microsoft.com/office/powerpoint/2010/main" val="1968002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A2D6E"/>
      </a:dk1>
      <a:lt1>
        <a:srgbClr val="FFFFFF"/>
      </a:lt1>
      <a:dk2>
        <a:srgbClr val="005AA0"/>
      </a:dk2>
      <a:lt2>
        <a:srgbClr val="8CB423"/>
      </a:lt2>
      <a:accent1>
        <a:srgbClr val="F0781E"/>
      </a:accent1>
      <a:accent2>
        <a:srgbClr val="FFD228"/>
      </a:accent2>
      <a:accent3>
        <a:srgbClr val="50C8AA"/>
      </a:accent3>
      <a:accent4>
        <a:srgbClr val="326469"/>
      </a:accent4>
      <a:accent5>
        <a:srgbClr val="A0235A"/>
      </a:accent5>
      <a:accent6>
        <a:srgbClr val="D2326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Presentation2" id="{ECD08AE6-127D-4CC2-AF2C-7FF577D208F1}" vid="{BCB94A06-F173-409D-AB41-A2822BDC8FDC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hij_template_talk_16x9_mso_alternative</Template>
  <TotalTime>0</TotalTime>
  <Words>1414</Words>
  <Application>Microsoft Office PowerPoint</Application>
  <PresentationFormat>Breitbild</PresentationFormat>
  <Paragraphs>403</Paragraphs>
  <Slides>22</Slides>
  <Notes>12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2" baseType="lpstr">
      <vt:lpstr>Arial</vt:lpstr>
      <vt:lpstr>Calibri</vt:lpstr>
      <vt:lpstr>Cambria Math</vt:lpstr>
      <vt:lpstr>Gill Sans</vt:lpstr>
      <vt:lpstr>Symbol</vt:lpstr>
      <vt:lpstr>Times New Roman</vt:lpstr>
      <vt:lpstr>Verdana</vt:lpstr>
      <vt:lpstr>Wingdings</vt:lpstr>
      <vt:lpstr>Office Theme</vt:lpstr>
      <vt:lpstr>Graph</vt:lpstr>
      <vt:lpstr>Metallic Magnetic Calorimeters Applied for Precision X-Ray Spectroscopy of He-like Uranium</vt:lpstr>
      <vt:lpstr>Metallic Magnetic Calorimeter (MMC)</vt:lpstr>
      <vt:lpstr>maXs Detector System: Design Considerations</vt:lpstr>
      <vt:lpstr>maXs-100 an MMC Optimized for 100 keV Photons</vt:lpstr>
      <vt:lpstr>Temperature Dependant Gain of Microcalorimeters</vt:lpstr>
      <vt:lpstr>Continuous Calibration</vt:lpstr>
      <vt:lpstr>Experimental Approach: Production of Excited HCI</vt:lpstr>
      <vt:lpstr>Background Suppression via Coincidences with U90+ Ions</vt:lpstr>
      <vt:lpstr>Background Suppression via Coincidences with U90+ Ions</vt:lpstr>
      <vt:lpstr>A Glimpse at the Balmer Region</vt:lpstr>
      <vt:lpstr>Measured Spectra of the Kα-transitions</vt:lpstr>
      <vt:lpstr>Measured Spectra of the Kα-transitions</vt:lpstr>
      <vt:lpstr>Summary and Outlook  </vt:lpstr>
      <vt:lpstr>A Shoutout to the Involved Colleagues and Funding Agencies</vt:lpstr>
      <vt:lpstr>Appendix</vt:lpstr>
      <vt:lpstr>Advantages of Microcalorimeters at CRYRING Electron Cooler </vt:lpstr>
      <vt:lpstr>New MBS-based DAQ Systems for maXs-detectors</vt:lpstr>
      <vt:lpstr>The New Experimental Setup at CRYRING@ESR</vt:lpstr>
      <vt:lpstr>Precision of the maXs Detector</vt:lpstr>
      <vt:lpstr>Accuracy of the maXs Detector</vt:lpstr>
      <vt:lpstr>Successful Deployment of a maXs-type Detector in a Precision Experiment</vt:lpstr>
      <vt:lpstr>He-Like Atomic/Ionic 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Pfäfflein</dc:creator>
  <cp:lastModifiedBy>philip.pfaefflein</cp:lastModifiedBy>
  <cp:revision>100</cp:revision>
  <cp:lastPrinted>2012-01-10T11:59:57Z</cp:lastPrinted>
  <dcterms:created xsi:type="dcterms:W3CDTF">2023-09-11T11:24:18Z</dcterms:created>
  <dcterms:modified xsi:type="dcterms:W3CDTF">2023-10-10T20:38:53Z</dcterms:modified>
</cp:coreProperties>
</file>