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335" r:id="rId4"/>
    <p:sldId id="338" r:id="rId5"/>
    <p:sldId id="330" r:id="rId6"/>
    <p:sldId id="331" r:id="rId7"/>
    <p:sldId id="258" r:id="rId8"/>
    <p:sldId id="264" r:id="rId9"/>
    <p:sldId id="266" r:id="rId10"/>
    <p:sldId id="344" r:id="rId11"/>
    <p:sldId id="345" r:id="rId12"/>
    <p:sldId id="284" r:id="rId13"/>
    <p:sldId id="293" r:id="rId14"/>
    <p:sldId id="346" r:id="rId15"/>
    <p:sldId id="336" r:id="rId16"/>
    <p:sldId id="316" r:id="rId17"/>
    <p:sldId id="347" r:id="rId18"/>
    <p:sldId id="348" r:id="rId19"/>
    <p:sldId id="343" r:id="rId20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02B"/>
    <a:srgbClr val="AEC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1" y="123"/>
      </p:cViewPr>
      <p:guideLst>
        <p:guide orient="horz" pos="2160"/>
        <p:guide pos="4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20"/>
    </p:cViewPr>
  </p:sorterViewPr>
  <p:notesViewPr>
    <p:cSldViewPr snapToGrid="0" showGuides="1">
      <p:cViewPr varScale="1">
        <p:scale>
          <a:sx n="72" d="100"/>
          <a:sy n="72" d="100"/>
        </p:scale>
        <p:origin x="3933" y="3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F579B-5B38-40DE-88E0-80546DDC1C2F}" type="datetimeFigureOut">
              <a:rPr lang="de-DE" smtClean="0"/>
              <a:t>10.10.2023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C62A-68EB-4ED2-8D0C-95ED7E995C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22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8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541301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71338"/>
            <a:ext cx="7579493" cy="78755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43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4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80443" y="6650183"/>
            <a:ext cx="9640253" cy="2152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W. Barth, "Acceleration of Heavy Ion Beams with a Superconducting cw-Linac at GSI", GSI-Acc. Seminar, April/11/2019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5300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/>
          <p:nvPr userDrawn="1"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Rechteck 15"/>
          <p:cNvSpPr>
            <a:spLocks/>
          </p:cNvSpPr>
          <p:nvPr userDrawn="1"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69906" y="6650183"/>
            <a:ext cx="10102817" cy="215289"/>
          </a:xfrm>
        </p:spPr>
        <p:txBody>
          <a:bodyPr/>
          <a:lstStyle/>
          <a:p>
            <a:r>
              <a:rPr lang="en-US" smtClean="0"/>
              <a:t>W. Barth, "Acceleration of Heavy Ion Beams with a Superconducting cw-Linac at GSI", GSI-Acc. Seminar, April/11/2019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55009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Misch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667">
                <a:solidFill>
                  <a:srgbClr val="002864"/>
                </a:solidFill>
              </a:defRPr>
            </a:lvl1pPr>
          </a:lstStyle>
          <a:p>
            <a:pPr>
              <a:defRPr/>
            </a:pPr>
            <a:r>
              <a:rPr lang="de-DE"/>
              <a:t>Folientitel, insgesamt zweizeilig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3200">
                <a:solidFill>
                  <a:srgbClr val="002864"/>
                </a:solidFill>
              </a:defRPr>
            </a:lvl1pPr>
          </a:lstStyle>
          <a:p>
            <a:pPr lvl="0">
              <a:defRPr/>
            </a:pPr>
            <a:r>
              <a:rPr lang="de-DE"/>
              <a:t>Entweder zweizeiliger Titel oder Titel mit Subheader</a:t>
            </a:r>
            <a:endParaRPr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480004" y="1748367"/>
            <a:ext cx="5472065" cy="4563533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cxnSp>
        <p:nvCxnSpPr>
          <p:cNvPr id="6" name="Gerader Verbinder 5"/>
          <p:cNvCxnSpPr>
            <a:cxnSpLocks/>
          </p:cNvCxnSpPr>
          <p:nvPr userDrawn="1"/>
        </p:nvCxnSpPr>
        <p:spPr bwMode="auto">
          <a:xfrm>
            <a:off x="0" y="1460781"/>
            <a:ext cx="12192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84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11200" y="24065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>
              <a:defRPr sz="3200"/>
            </a:lvl1pPr>
          </a:lstStyle>
          <a:p>
            <a:pPr algn="ctr"/>
            <a:endParaRPr lang="de-DE" sz="4400" b="0" strike="noStrike" spc="-1" dirty="0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600" y="3371561"/>
            <a:ext cx="1097232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3491" y="107192"/>
            <a:ext cx="1097232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>
              <a:defRPr/>
            </a:lvl1pPr>
          </a:lstStyle>
          <a:p>
            <a:pPr algn="ctr"/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Misch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667">
                <a:solidFill>
                  <a:srgbClr val="002864"/>
                </a:solidFill>
              </a:defRPr>
            </a:lvl1pPr>
          </a:lstStyle>
          <a:p>
            <a:pPr>
              <a:defRPr/>
            </a:pPr>
            <a:r>
              <a:rPr lang="de-DE"/>
              <a:t>Folientitel, insgesamt zweizeilig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3200">
                <a:solidFill>
                  <a:srgbClr val="002864"/>
                </a:solidFill>
              </a:defRPr>
            </a:lvl1pPr>
          </a:lstStyle>
          <a:p>
            <a:pPr lvl="0">
              <a:defRPr/>
            </a:pPr>
            <a:r>
              <a:rPr lang="de-DE"/>
              <a:t>Entweder zweizeiliger Titel oder Titel mit Subheader</a:t>
            </a:r>
            <a:endParaRPr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 bwMode="auto">
          <a:xfrm>
            <a:off x="480004" y="1748367"/>
            <a:ext cx="5472065" cy="4563533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cxnSp>
        <p:nvCxnSpPr>
          <p:cNvPr id="6" name="Gerader Verbinder 5"/>
          <p:cNvCxnSpPr>
            <a:cxnSpLocks/>
          </p:cNvCxnSpPr>
          <p:nvPr userDrawn="1"/>
        </p:nvCxnSpPr>
        <p:spPr bwMode="auto">
          <a:xfrm>
            <a:off x="0" y="1460781"/>
            <a:ext cx="12192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1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7"/>
          <p:cNvPicPr/>
          <p:nvPr/>
        </p:nvPicPr>
        <p:blipFill>
          <a:blip r:embed="rId7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11" name="Grafik 6"/>
          <p:cNvPicPr/>
          <p:nvPr/>
        </p:nvPicPr>
        <p:blipFill>
          <a:blip r:embed="rId8"/>
          <a:stretch/>
        </p:blipFill>
        <p:spPr>
          <a:xfrm>
            <a:off x="0" y="1440"/>
            <a:ext cx="12191040" cy="978840"/>
          </a:xfrm>
          <a:prstGeom prst="rect">
            <a:avLst/>
          </a:prstGeom>
          <a:ln>
            <a:noFill/>
          </a:ln>
        </p:spPr>
      </p:pic>
      <p:pic>
        <p:nvPicPr>
          <p:cNvPr id="2" name="Grafik 1"/>
          <p:cNvPicPr/>
          <p:nvPr/>
        </p:nvPicPr>
        <p:blipFill>
          <a:blip r:embed="rId9"/>
          <a:stretch/>
        </p:blipFill>
        <p:spPr>
          <a:xfrm>
            <a:off x="10182720" y="5748840"/>
            <a:ext cx="2008320" cy="594000"/>
          </a:xfrm>
          <a:prstGeom prst="rect">
            <a:avLst/>
          </a:prstGeom>
          <a:ln>
            <a:noFill/>
          </a:ln>
        </p:spPr>
      </p:pic>
      <p:sp>
        <p:nvSpPr>
          <p:cNvPr id="3" name="CustomShape 1"/>
          <p:cNvSpPr/>
          <p:nvPr/>
        </p:nvSpPr>
        <p:spPr>
          <a:xfrm>
            <a:off x="8724960" y="6343921"/>
            <a:ext cx="284400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www.hi-jena.de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4" name="Grafik 6"/>
          <p:cNvPicPr/>
          <p:nvPr/>
        </p:nvPicPr>
        <p:blipFill>
          <a:blip r:embed="rId10"/>
          <a:stretch/>
        </p:blipFill>
        <p:spPr>
          <a:xfrm>
            <a:off x="1440" y="0"/>
            <a:ext cx="12188160" cy="6855840"/>
          </a:xfrm>
          <a:prstGeom prst="rect">
            <a:avLst/>
          </a:prstGeom>
          <a:ln>
            <a:noFill/>
          </a:ln>
        </p:spPr>
      </p:pic>
      <p:pic>
        <p:nvPicPr>
          <p:cNvPr id="5" name="Grafik 8"/>
          <p:cNvPicPr/>
          <p:nvPr/>
        </p:nvPicPr>
        <p:blipFill>
          <a:blip r:embed="rId11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6" name="Grafik 7"/>
          <p:cNvPicPr/>
          <p:nvPr/>
        </p:nvPicPr>
        <p:blipFill>
          <a:blip r:embed="rId12"/>
          <a:stretch/>
        </p:blipFill>
        <p:spPr>
          <a:xfrm>
            <a:off x="0" y="360"/>
            <a:ext cx="12191040" cy="1263240"/>
          </a:xfrm>
          <a:prstGeom prst="rect">
            <a:avLst/>
          </a:prstGeom>
          <a:ln>
            <a:noFill/>
          </a:ln>
        </p:spPr>
      </p:pic>
      <p:pic>
        <p:nvPicPr>
          <p:cNvPr id="7" name="Grafik 9"/>
          <p:cNvPicPr/>
          <p:nvPr/>
        </p:nvPicPr>
        <p:blipFill>
          <a:blip r:embed="rId13"/>
          <a:stretch/>
        </p:blipFill>
        <p:spPr>
          <a:xfrm>
            <a:off x="10164070" y="222840"/>
            <a:ext cx="2008320" cy="590040"/>
          </a:xfrm>
          <a:prstGeom prst="rect">
            <a:avLst/>
          </a:prstGeom>
          <a:ln>
            <a:noFill/>
          </a:ln>
        </p:spPr>
      </p:pic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0" y="59580"/>
            <a:ext cx="10384971" cy="916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 dirty="0">
                <a:latin typeface="Arial"/>
              </a:rPr>
              <a:t>Format des Titeltextes durch Klicken bearbeiten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7" r:id="rId2"/>
    <p:sldLayoutId id="2147483689" r:id="rId3"/>
    <p:sldLayoutId id="2147483690" r:id="rId4"/>
    <p:sldLayoutId id="214748369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7"/>
          <p:cNvPicPr/>
          <p:nvPr/>
        </p:nvPicPr>
        <p:blipFill>
          <a:blip r:embed="rId7"/>
          <a:stretch/>
        </p:blipFill>
        <p:spPr>
          <a:xfrm>
            <a:off x="0" y="6343920"/>
            <a:ext cx="12191040" cy="513360"/>
          </a:xfrm>
          <a:prstGeom prst="rect">
            <a:avLst/>
          </a:prstGeom>
          <a:ln>
            <a:noFill/>
          </a:ln>
        </p:spPr>
      </p:pic>
      <p:pic>
        <p:nvPicPr>
          <p:cNvPr id="47" name="Grafik 6"/>
          <p:cNvPicPr/>
          <p:nvPr/>
        </p:nvPicPr>
        <p:blipFill>
          <a:blip r:embed="rId8"/>
          <a:stretch/>
        </p:blipFill>
        <p:spPr>
          <a:xfrm>
            <a:off x="0" y="-7518"/>
            <a:ext cx="12191040" cy="978840"/>
          </a:xfrm>
          <a:prstGeom prst="rect">
            <a:avLst/>
          </a:prstGeom>
          <a:ln>
            <a:noFill/>
          </a:ln>
        </p:spPr>
      </p:pic>
      <p:pic>
        <p:nvPicPr>
          <p:cNvPr id="48" name="Grafik 1"/>
          <p:cNvPicPr/>
          <p:nvPr/>
        </p:nvPicPr>
        <p:blipFill>
          <a:blip r:embed="rId9"/>
          <a:stretch/>
        </p:blipFill>
        <p:spPr>
          <a:xfrm>
            <a:off x="10182720" y="5748840"/>
            <a:ext cx="2008320" cy="59400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724960" y="6343921"/>
            <a:ext cx="284400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www.hi-jena.de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431520" y="6642000"/>
            <a:ext cx="2495520" cy="17064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0224480" y="5733360"/>
            <a:ext cx="1966560" cy="57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"/>
          <p:cNvSpPr/>
          <p:nvPr/>
        </p:nvSpPr>
        <p:spPr>
          <a:xfrm>
            <a:off x="9283680" y="6391080"/>
            <a:ext cx="1923360" cy="27756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Grafik 15"/>
          <p:cNvPicPr/>
          <p:nvPr/>
        </p:nvPicPr>
        <p:blipFill>
          <a:blip r:embed="rId10"/>
          <a:stretch/>
        </p:blipFill>
        <p:spPr>
          <a:xfrm>
            <a:off x="8688480" y="6309360"/>
            <a:ext cx="3022560" cy="610920"/>
          </a:xfrm>
          <a:prstGeom prst="rect">
            <a:avLst/>
          </a:prstGeom>
          <a:ln>
            <a:noFill/>
          </a:ln>
        </p:spPr>
      </p:pic>
      <p:sp>
        <p:nvSpPr>
          <p:cNvPr id="54" name="CustomShape 5"/>
          <p:cNvSpPr/>
          <p:nvPr/>
        </p:nvSpPr>
        <p:spPr>
          <a:xfrm>
            <a:off x="597120" y="6597361"/>
            <a:ext cx="11594880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AR PL KaitiM GB"/>
              </a:rPr>
              <a:t>M&amp;T</a:t>
            </a:r>
            <a:r>
              <a:rPr lang="de-DE" sz="1000" b="0" strike="noStrike" spc="-1" baseline="0" dirty="0" smtClean="0">
                <a:solidFill>
                  <a:srgbClr val="FFFFFF"/>
                </a:solidFill>
                <a:latin typeface="Source Sans Pro"/>
                <a:ea typeface="AR PL KaitiM GB"/>
              </a:rPr>
              <a:t> Meeting</a:t>
            </a: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AR PL KaitiM GB"/>
              </a:rPr>
              <a:t>	Oktober 9-11</a:t>
            </a:r>
            <a:r>
              <a:rPr lang="de-DE" sz="1000" b="0" strike="noStrike" spc="-1" baseline="0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,</a:t>
            </a:r>
            <a:r>
              <a:rPr lang="de-DE" sz="1000" b="0" strike="noStrike" spc="-1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 2023 	</a:t>
            </a:r>
            <a:r>
              <a:rPr lang="de-DE" sz="1000" b="0" strike="noStrike" spc="-1" baseline="0" dirty="0" smtClean="0">
                <a:solidFill>
                  <a:srgbClr val="FFFFFF"/>
                </a:solidFill>
                <a:latin typeface="Source Sans Pro"/>
                <a:ea typeface="ＭＳ Ｐゴシック"/>
              </a:rPr>
              <a:t> M. Miski-Oglu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title"/>
          </p:nvPr>
        </p:nvSpPr>
        <p:spPr>
          <a:xfrm>
            <a:off x="901440" y="159111"/>
            <a:ext cx="10667520" cy="4780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 dirty="0">
                <a:latin typeface="Arial"/>
              </a:rPr>
              <a:t>Format des Titeltextes durch </a:t>
            </a:r>
            <a:r>
              <a:rPr lang="de-DE" sz="4400" b="0" strike="noStrike" spc="-1" dirty="0" smtClean="0">
                <a:latin typeface="Arial"/>
              </a:rPr>
              <a:t>Klicken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57" name="PlaceHolder 8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 dirty="0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 dirty="0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 dirty="0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 dirty="0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 dirty="0">
                <a:latin typeface="Arial"/>
              </a:rPr>
              <a:t>Siebte Gliederungsebene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 t="11270" r="27776" b="6191"/>
          <a:stretch/>
        </p:blipFill>
        <p:spPr>
          <a:xfrm>
            <a:off x="80234" y="62310"/>
            <a:ext cx="615260" cy="81465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92" r:id="rId4"/>
    <p:sldLayoutId id="214748369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948071" y="1520749"/>
            <a:ext cx="6275688" cy="1831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Sustainable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particle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acelerators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for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use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in fundamental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research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–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the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high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efficient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superconducting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heavy 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ion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HE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lmholtz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LI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near</a:t>
            </a:r>
            <a:r>
              <a:rPr lang="de-DE" sz="2800" spc="-1" dirty="0" smtClean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2800" u="sng" spc="-1" dirty="0" err="1" smtClean="0">
                <a:solidFill>
                  <a:srgbClr val="FFFFFF"/>
                </a:solidFill>
                <a:latin typeface="Source Sans Pro"/>
              </a:rPr>
              <a:t>AC</a:t>
            </a:r>
            <a:r>
              <a:rPr lang="de-DE" sz="2800" spc="-1" dirty="0" err="1" smtClean="0">
                <a:solidFill>
                  <a:srgbClr val="FFFFFF"/>
                </a:solidFill>
                <a:latin typeface="Source Sans Pro"/>
              </a:rPr>
              <a:t>celerator</a:t>
            </a:r>
            <a:r>
              <a:rPr lang="de-DE" sz="2800" spc="-1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Source Sans Pro"/>
              </a:rPr>
              <a:t>HELIAC</a:t>
            </a:r>
            <a:r>
              <a:rPr lang="en-US" sz="2800" dirty="0" smtClean="0">
                <a:solidFill>
                  <a:schemeClr val="bg1"/>
                </a:solidFill>
                <a:latin typeface="Source Sans Pro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700" dirty="0" smtClean="0">
              <a:solidFill>
                <a:schemeClr val="bg1"/>
              </a:solidFill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823679" y="3445287"/>
            <a:ext cx="6400080" cy="608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641"/>
              </a:spcBef>
            </a:pPr>
            <a:r>
              <a:rPr lang="de-DE" sz="32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Maksym Miski-Oglu</a:t>
            </a:r>
            <a:endParaRPr lang="de-DE" sz="3200" spc="-1" dirty="0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875364" y="5340576"/>
            <a:ext cx="6402813" cy="532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479"/>
              </a:spcBef>
            </a:pPr>
            <a:r>
              <a:rPr lang="en-US" sz="1400" dirty="0">
                <a:solidFill>
                  <a:schemeClr val="bg1"/>
                </a:solidFill>
                <a:latin typeface="Source Sans Pro"/>
              </a:rPr>
              <a:t> 9th annual meeting of the </a:t>
            </a:r>
            <a:r>
              <a:rPr lang="en-US" sz="1400" dirty="0" err="1">
                <a:solidFill>
                  <a:schemeClr val="bg1"/>
                </a:solidFill>
                <a:latin typeface="Source Sans Pro"/>
              </a:rPr>
              <a:t>programme</a:t>
            </a:r>
            <a:r>
              <a:rPr lang="en-US" sz="1400" dirty="0">
                <a:solidFill>
                  <a:schemeClr val="bg1"/>
                </a:solidFill>
                <a:latin typeface="Source Sans Pro"/>
              </a:rPr>
              <a:t> "Matter and Technologies"</a:t>
            </a:r>
          </a:p>
          <a:p>
            <a:pPr>
              <a:spcBef>
                <a:spcPts val="479"/>
              </a:spcBef>
            </a:pPr>
            <a:r>
              <a:rPr lang="de-DE" sz="1400" spc="-1" dirty="0" smtClean="0">
                <a:solidFill>
                  <a:schemeClr val="bg1"/>
                </a:solidFill>
                <a:latin typeface="Source Sans Pro"/>
                <a:ea typeface="Verdana"/>
              </a:rPr>
              <a:t>10, Oktober, 2023</a:t>
            </a:r>
            <a:endParaRPr lang="de-DE" sz="1400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823679" y="3915498"/>
            <a:ext cx="5514210" cy="115371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400"/>
              </a:spcBef>
            </a:pP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GSI </a:t>
            </a:r>
            <a:r>
              <a:rPr lang="de-DE" sz="1400" spc="-1" dirty="0" err="1">
                <a:solidFill>
                  <a:srgbClr val="FFFFFF"/>
                </a:solidFill>
                <a:latin typeface="Source Sans Pro"/>
                <a:ea typeface="Verdana"/>
              </a:rPr>
              <a:t>Helmholtzzentrum</a:t>
            </a: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 für Schwerionenforschung, Darmstadt, Germany</a:t>
            </a:r>
            <a:endParaRPr lang="de-DE" sz="1400" spc="-1" dirty="0">
              <a:latin typeface="Source Sans Pro"/>
            </a:endParaRPr>
          </a:p>
          <a:p>
            <a:pPr>
              <a:spcBef>
                <a:spcPts val="400"/>
              </a:spcBef>
            </a:pPr>
            <a:r>
              <a:rPr lang="de-DE" sz="14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Helmholtz </a:t>
            </a:r>
            <a:r>
              <a:rPr lang="de-DE" sz="1400" spc="-1" dirty="0">
                <a:solidFill>
                  <a:srgbClr val="FFFFFF"/>
                </a:solidFill>
                <a:latin typeface="Source Sans Pro"/>
                <a:ea typeface="Verdana"/>
              </a:rPr>
              <a:t>Institute Mainz, Mainz, </a:t>
            </a:r>
            <a:r>
              <a:rPr lang="de-DE" sz="1400" spc="-1" dirty="0" smtClean="0">
                <a:solidFill>
                  <a:srgbClr val="FFFFFF"/>
                </a:solidFill>
                <a:latin typeface="Source Sans Pro"/>
                <a:ea typeface="Verdana"/>
              </a:rPr>
              <a:t>Germany</a:t>
            </a:r>
          </a:p>
        </p:txBody>
      </p:sp>
      <p:pic>
        <p:nvPicPr>
          <p:cNvPr id="148" name="Grafik 1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346461" y="1404141"/>
            <a:ext cx="2099682" cy="2868044"/>
          </a:xfrm>
          <a:prstGeom prst="rect">
            <a:avLst/>
          </a:prstGeom>
          <a:ln>
            <a:noFill/>
          </a:ln>
        </p:spPr>
      </p:pic>
      <p:pic>
        <p:nvPicPr>
          <p:cNvPr id="149" name="Grafik 14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0497" y="91580"/>
            <a:ext cx="2262070" cy="727142"/>
          </a:xfrm>
          <a:prstGeom prst="rect">
            <a:avLst/>
          </a:prstGeom>
          <a:ln>
            <a:noFill/>
          </a:ln>
        </p:spPr>
      </p:pic>
      <p:pic>
        <p:nvPicPr>
          <p:cNvPr id="150" name="Grafik 149"/>
          <p:cNvPicPr/>
          <p:nvPr/>
        </p:nvPicPr>
        <p:blipFill>
          <a:blip r:embed="rId4"/>
          <a:stretch/>
        </p:blipFill>
        <p:spPr>
          <a:xfrm>
            <a:off x="7629896" y="9056"/>
            <a:ext cx="3632494" cy="915984"/>
          </a:xfrm>
          <a:prstGeom prst="rect">
            <a:avLst/>
          </a:prstGeom>
          <a:ln>
            <a:noFill/>
          </a:ln>
        </p:spPr>
      </p:pic>
      <p:pic>
        <p:nvPicPr>
          <p:cNvPr id="151" name="Grafik 15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1228120" y="62826"/>
            <a:ext cx="862213" cy="8622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-1" y="-29697"/>
            <a:ext cx="12250511" cy="68952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01313" y="6482740"/>
            <a:ext cx="1963554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smtClean="0"/>
              <a:t>07.02.2023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830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806849" y="28143"/>
            <a:ext cx="9529498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Accelerator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String Integration 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into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Cryostat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7" b="6490"/>
          <a:stretch/>
        </p:blipFill>
        <p:spPr>
          <a:xfrm>
            <a:off x="400903" y="1116389"/>
            <a:ext cx="8235975" cy="2256313"/>
          </a:xfrm>
          <a:prstGeom prst="rect">
            <a:avLst/>
          </a:prstGeom>
        </p:spPr>
      </p:pic>
      <p:sp>
        <p:nvSpPr>
          <p:cNvPr id="8" name="CustomShape 41"/>
          <p:cNvSpPr/>
          <p:nvPr/>
        </p:nvSpPr>
        <p:spPr>
          <a:xfrm>
            <a:off x="2618571" y="3328526"/>
            <a:ext cx="4215678" cy="30632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 spc="-1" dirty="0">
                <a:solidFill>
                  <a:srgbClr val="000000"/>
                </a:solidFill>
                <a:latin typeface="Source Sans Pro"/>
              </a:rPr>
              <a:t>Acceleration string mounted on individual </a:t>
            </a:r>
            <a:r>
              <a:rPr lang="en-US" sz="1400" i="1" spc="-1" dirty="0" smtClean="0">
                <a:solidFill>
                  <a:srgbClr val="000000"/>
                </a:solidFill>
                <a:latin typeface="Source Sans Pro"/>
              </a:rPr>
              <a:t>trolleys</a:t>
            </a:r>
            <a:endParaRPr lang="de-DE" sz="1400" i="1" spc="-1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409588" y="3787147"/>
            <a:ext cx="8227290" cy="2626219"/>
            <a:chOff x="409588" y="3787147"/>
            <a:chExt cx="8227290" cy="262621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5" b="11152"/>
            <a:stretch/>
          </p:blipFill>
          <p:spPr>
            <a:xfrm>
              <a:off x="409588" y="3787147"/>
              <a:ext cx="8227290" cy="2333502"/>
            </a:xfrm>
            <a:prstGeom prst="rect">
              <a:avLst/>
            </a:prstGeom>
          </p:spPr>
        </p:pic>
        <p:sp>
          <p:nvSpPr>
            <p:cNvPr id="9" name="CustomShape 41"/>
            <p:cNvSpPr/>
            <p:nvPr/>
          </p:nvSpPr>
          <p:spPr>
            <a:xfrm>
              <a:off x="2557215" y="6107043"/>
              <a:ext cx="4215678" cy="306323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>
                  <a:solidFill>
                    <a:srgbClr val="000000"/>
                  </a:solidFill>
                  <a:latin typeface="Source Sans Pro"/>
                </a:rPr>
                <a:t>Acceleration string mounted </a:t>
              </a: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inside suspension frame</a:t>
              </a:r>
              <a:endParaRPr lang="de-DE" sz="1400" i="1" spc="-1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8940373" y="3787147"/>
            <a:ext cx="2941350" cy="2500677"/>
            <a:chOff x="8940373" y="3787147"/>
            <a:chExt cx="2941350" cy="250067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6" t="1396" r="3336" b="6052"/>
            <a:stretch/>
          </p:blipFill>
          <p:spPr>
            <a:xfrm>
              <a:off x="8940374" y="3787147"/>
              <a:ext cx="2941349" cy="2256313"/>
            </a:xfrm>
            <a:prstGeom prst="rect">
              <a:avLst/>
            </a:prstGeom>
          </p:spPr>
        </p:pic>
        <p:sp>
          <p:nvSpPr>
            <p:cNvPr id="10" name="CustomShape 41"/>
            <p:cNvSpPr/>
            <p:nvPr/>
          </p:nvSpPr>
          <p:spPr>
            <a:xfrm>
              <a:off x="8940373" y="5981501"/>
              <a:ext cx="2941350" cy="306323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…integrated with cryostat</a:t>
              </a:r>
              <a:endParaRPr lang="de-DE" sz="1400" i="1" spc="-1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207068" y="1094680"/>
            <a:ext cx="2258557" cy="2571214"/>
            <a:chOff x="9207068" y="1094680"/>
            <a:chExt cx="2258557" cy="257121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5" r="21190"/>
            <a:stretch/>
          </p:blipFill>
          <p:spPr>
            <a:xfrm rot="5400000">
              <a:off x="9186481" y="1115267"/>
              <a:ext cx="2299732" cy="2258557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9772191" y="3358117"/>
              <a:ext cx="12777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i="1" spc="-1" dirty="0" smtClean="0">
                  <a:solidFill>
                    <a:srgbClr val="000000"/>
                  </a:solidFill>
                  <a:latin typeface="Source Sans Pro"/>
                </a:rPr>
                <a:t>empty cryostat</a:t>
              </a:r>
              <a:endParaRPr lang="de-DE" sz="1400" i="1" spc="-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2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1"/>
          <p:cNvSpPr/>
          <p:nvPr/>
        </p:nvSpPr>
        <p:spPr>
          <a:xfrm rot="16200000">
            <a:off x="-629550" y="4305447"/>
            <a:ext cx="2199564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4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el 5"/>
          <p:cNvSpPr>
            <a:spLocks noGrp="1"/>
          </p:cNvSpPr>
          <p:nvPr>
            <p:ph type="title"/>
          </p:nvPr>
        </p:nvSpPr>
        <p:spPr>
          <a:xfrm>
            <a:off x="884712" y="62319"/>
            <a:ext cx="10557840" cy="6093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Test Site @ GSI</a:t>
            </a:r>
          </a:p>
        </p:txBody>
      </p:sp>
      <p:sp>
        <p:nvSpPr>
          <p:cNvPr id="32" name="CustomShape 9"/>
          <p:cNvSpPr/>
          <p:nvPr/>
        </p:nvSpPr>
        <p:spPr>
          <a:xfrm>
            <a:off x="114655" y="1054053"/>
            <a:ext cx="4286057" cy="3891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72000">
            <a:noAutofit/>
          </a:bodyPr>
          <a:lstStyle/>
          <a:p>
            <a:pPr>
              <a:lnSpc>
                <a:spcPct val="100000"/>
              </a:lnSpc>
              <a:spcBef>
                <a:spcPts val="850"/>
              </a:spcBef>
            </a:pP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Dem.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GSI</a:t>
            </a:r>
            <a:endParaRPr lang="de-DE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cave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HLI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de-DE" sz="1600" b="0" strike="noStrike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de-DE" sz="1600" spc="-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de-DE" sz="16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de-DE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high power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couplers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lab</a:t>
            </a: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GSI‘s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HLI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Demonstrator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sz="1600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de-DE" sz="1600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4110" indent="-285750">
              <a:lnSpc>
                <a:spcPct val="100000"/>
              </a:lnSpc>
              <a:spcBef>
                <a:spcPts val="850"/>
              </a:spcBef>
              <a:buClr>
                <a:schemeClr val="accent3">
                  <a:lumMod val="50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strike="noStrike" spc="-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 CM1-CM4</a:t>
            </a:r>
            <a:endParaRPr lang="de-DE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4"/>
          <p:cNvPicPr/>
          <p:nvPr/>
        </p:nvPicPr>
        <p:blipFill>
          <a:blip r:embed="rId3"/>
          <a:srcRect b="17108"/>
          <a:stretch/>
        </p:blipFill>
        <p:spPr>
          <a:xfrm>
            <a:off x="4461387" y="2620544"/>
            <a:ext cx="7640640" cy="2622317"/>
          </a:xfrm>
          <a:prstGeom prst="rect">
            <a:avLst/>
          </a:prstGeom>
          <a:ln>
            <a:noFill/>
          </a:ln>
        </p:spPr>
      </p:pic>
      <p:pic>
        <p:nvPicPr>
          <p:cNvPr id="22" name="Grafik 18"/>
          <p:cNvPicPr/>
          <p:nvPr/>
        </p:nvPicPr>
        <p:blipFill>
          <a:blip r:embed="rId4"/>
          <a:stretch/>
        </p:blipFill>
        <p:spPr>
          <a:xfrm>
            <a:off x="148311" y="4982778"/>
            <a:ext cx="2690753" cy="1428636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pic>
        <p:nvPicPr>
          <p:cNvPr id="23" name="Grafik 8"/>
          <p:cNvPicPr/>
          <p:nvPr/>
        </p:nvPicPr>
        <p:blipFill>
          <a:blip r:embed="rId5"/>
          <a:stretch/>
        </p:blipFill>
        <p:spPr>
          <a:xfrm>
            <a:off x="3148106" y="4982983"/>
            <a:ext cx="2857876" cy="1428223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pic>
        <p:nvPicPr>
          <p:cNvPr id="24" name="Grafik 19"/>
          <p:cNvPicPr/>
          <p:nvPr/>
        </p:nvPicPr>
        <p:blipFill>
          <a:blip r:embed="rId6"/>
          <a:stretch/>
        </p:blipFill>
        <p:spPr>
          <a:xfrm>
            <a:off x="6315024" y="4979843"/>
            <a:ext cx="2534008" cy="1434504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sp>
        <p:nvSpPr>
          <p:cNvPr id="25" name="TextShape 5"/>
          <p:cNvSpPr txBox="1"/>
          <p:nvPr/>
        </p:nvSpPr>
        <p:spPr>
          <a:xfrm>
            <a:off x="747738" y="6064853"/>
            <a:ext cx="1630431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Control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Room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26" name="TextShape 6"/>
          <p:cNvSpPr txBox="1"/>
          <p:nvPr/>
        </p:nvSpPr>
        <p:spPr>
          <a:xfrm>
            <a:off x="3726103" y="4979843"/>
            <a:ext cx="1630431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RF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Amplifiers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27" name="TextShape 7"/>
          <p:cNvSpPr txBox="1"/>
          <p:nvPr/>
        </p:nvSpPr>
        <p:spPr>
          <a:xfrm>
            <a:off x="6821039" y="5773192"/>
            <a:ext cx="1630431" cy="583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Power </a:t>
            </a:r>
            <a:r>
              <a:rPr lang="de-DE" sz="1600" b="1" strike="noStrike" spc="-1" dirty="0" err="1" smtClean="0">
                <a:solidFill>
                  <a:srgbClr val="FFFFFF"/>
                </a:solidFill>
                <a:latin typeface="Arial"/>
              </a:rPr>
              <a:t>coupler</a:t>
            </a:r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1600" b="1" spc="-1" dirty="0" smtClean="0">
                <a:solidFill>
                  <a:srgbClr val="FFFFFF"/>
                </a:solidFill>
                <a:latin typeface="Arial"/>
              </a:rPr>
              <a:t>Te</a:t>
            </a:r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st </a:t>
            </a:r>
            <a:r>
              <a:rPr lang="de-DE" sz="1600" b="1" strike="noStrike" spc="-1" dirty="0" err="1">
                <a:solidFill>
                  <a:srgbClr val="FFFFFF"/>
                </a:solidFill>
                <a:latin typeface="Arial"/>
              </a:rPr>
              <a:t>Bench</a:t>
            </a:r>
            <a:endParaRPr lang="de-DE" sz="1600" b="0" strike="noStrike" spc="-1" dirty="0">
              <a:latin typeface="Arial"/>
            </a:endParaRPr>
          </a:p>
        </p:txBody>
      </p:sp>
      <p:pic>
        <p:nvPicPr>
          <p:cNvPr id="28" name="Grafik 27"/>
          <p:cNvPicPr/>
          <p:nvPr/>
        </p:nvPicPr>
        <p:blipFill>
          <a:blip r:embed="rId7"/>
          <a:stretch/>
        </p:blipFill>
        <p:spPr>
          <a:xfrm>
            <a:off x="9293389" y="4960576"/>
            <a:ext cx="1480308" cy="1428153"/>
          </a:xfrm>
          <a:prstGeom prst="rect">
            <a:avLst/>
          </a:prstGeom>
          <a:ln w="36000">
            <a:solidFill>
              <a:srgbClr val="FFFFFF"/>
            </a:solidFill>
            <a:bevel/>
          </a:ln>
        </p:spPr>
      </p:pic>
      <p:sp>
        <p:nvSpPr>
          <p:cNvPr id="29" name="TextShape 8"/>
          <p:cNvSpPr txBox="1"/>
          <p:nvPr/>
        </p:nvSpPr>
        <p:spPr>
          <a:xfrm>
            <a:off x="9293389" y="4945212"/>
            <a:ext cx="1630431" cy="583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de-DE" sz="1600" b="1" strike="noStrike" spc="-1" dirty="0" smtClean="0">
                <a:solidFill>
                  <a:srgbClr val="FFFFFF"/>
                </a:solidFill>
                <a:latin typeface="Arial"/>
              </a:rPr>
              <a:t>Electronics</a:t>
            </a:r>
            <a:endParaRPr lang="de-DE" sz="1600" b="0" strike="noStrike" spc="-1" dirty="0">
              <a:latin typeface="Arial"/>
            </a:endParaRPr>
          </a:p>
          <a:p>
            <a:pPr algn="ctr"/>
            <a:r>
              <a:rPr lang="de-DE" sz="1600" b="1" strike="noStrike" spc="-1" dirty="0">
                <a:solidFill>
                  <a:srgbClr val="FFFFFF"/>
                </a:solidFill>
                <a:latin typeface="Arial"/>
              </a:rPr>
              <a:t>Lab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30" name="Line 9"/>
          <p:cNvSpPr/>
          <p:nvPr/>
        </p:nvSpPr>
        <p:spPr>
          <a:xfrm>
            <a:off x="7267811" y="4286704"/>
            <a:ext cx="2397205" cy="0"/>
          </a:xfrm>
          <a:prstGeom prst="line">
            <a:avLst/>
          </a:prstGeom>
          <a:ln w="36000">
            <a:solidFill>
              <a:srgbClr val="FF00FF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0"/>
          <p:cNvSpPr/>
          <p:nvPr/>
        </p:nvSpPr>
        <p:spPr>
          <a:xfrm>
            <a:off x="7636255" y="3834394"/>
            <a:ext cx="1063336" cy="52734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600" b="1" strike="noStrike" spc="-1" dirty="0">
                <a:solidFill>
                  <a:srgbClr val="FF00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~10m</a:t>
            </a:r>
            <a:endParaRPr lang="de-DE" sz="2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387" y="0"/>
            <a:ext cx="7660206" cy="253009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768964" y="2780371"/>
            <a:ext cx="552399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Commissioning with beam of first cryogenic module</a:t>
            </a:r>
            <a:br>
              <a:rPr lang="en-US" dirty="0" smtClean="0"/>
            </a:br>
            <a:r>
              <a:rPr lang="en-US" dirty="0" smtClean="0"/>
              <a:t> scheduled for November 2023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3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931454" y="684096"/>
            <a:ext cx="10454595" cy="1164060"/>
            <a:chOff x="931454" y="684096"/>
            <a:chExt cx="10454595" cy="116406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2"/>
            <a:srcRect t="30319" b="14237"/>
            <a:stretch/>
          </p:blipFill>
          <p:spPr>
            <a:xfrm>
              <a:off x="931454" y="684096"/>
              <a:ext cx="10454595" cy="1136315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hteck 23"/>
            <p:cNvSpPr/>
            <p:nvPr/>
          </p:nvSpPr>
          <p:spPr>
            <a:xfrm>
              <a:off x="10727513" y="1446113"/>
              <a:ext cx="658536" cy="402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200" y="107165"/>
            <a:ext cx="10972320" cy="443198"/>
          </a:xfrm>
        </p:spPr>
        <p:txBody>
          <a:bodyPr/>
          <a:lstStyle/>
          <a:p>
            <a:r>
              <a:rPr lang="en-US" dirty="0"/>
              <a:t>Normal vs. Superconducting </a:t>
            </a:r>
            <a:endParaRPr lang="de-DE" dirty="0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7" y="2158598"/>
            <a:ext cx="2494288" cy="10723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7492" y="1949910"/>
            <a:ext cx="2023388" cy="1440000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66703"/>
              </p:ext>
            </p:extLst>
          </p:nvPr>
        </p:nvGraphicFramePr>
        <p:xfrm>
          <a:off x="144588" y="3347448"/>
          <a:ext cx="421218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2076">
                  <a:extLst>
                    <a:ext uri="{9D8B030D-6E8A-4147-A177-3AD203B41FA5}">
                      <a16:colId xmlns:a16="http://schemas.microsoft.com/office/drawing/2014/main" val="3773997508"/>
                    </a:ext>
                  </a:extLst>
                </a:gridCol>
                <a:gridCol w="1670112">
                  <a:extLst>
                    <a:ext uri="{9D8B030D-6E8A-4147-A177-3AD203B41FA5}">
                      <a16:colId xmlns:a16="http://schemas.microsoft.com/office/drawing/2014/main" val="2447833630"/>
                    </a:ext>
                  </a:extLst>
                </a:gridCol>
              </a:tblGrid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108.408MHz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192402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Number of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gaps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706164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Effective Length (</a:t>
                      </a:r>
                      <a:r>
                        <a:rPr lang="el-GR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β</a:t>
                      </a:r>
                      <a:r>
                        <a:rPr lang="el-GR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de-DE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/2</a:t>
                      </a:r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1.3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665066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Quality factor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Q</a:t>
                      </a:r>
                      <a:r>
                        <a:rPr lang="en-US" b="0" cap="none" spc="0" baseline="-2500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b="0" cap="none" spc="0" baseline="-25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b="0" cap="none" spc="0" baseline="3000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b="0" cap="none" spc="0" baseline="30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16913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Acc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. gradient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1463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Total voltage 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 MV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38155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E-field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29 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59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RF-Power Amplifier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 kW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83039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162647"/>
              </p:ext>
            </p:extLst>
          </p:nvPr>
        </p:nvGraphicFramePr>
        <p:xfrm>
          <a:off x="6899312" y="3355045"/>
          <a:ext cx="4486737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517">
                  <a:extLst>
                    <a:ext uri="{9D8B030D-6E8A-4147-A177-3AD203B41FA5}">
                      <a16:colId xmlns:a16="http://schemas.microsoft.com/office/drawing/2014/main" val="3773997508"/>
                    </a:ext>
                  </a:extLst>
                </a:gridCol>
                <a:gridCol w="1750220">
                  <a:extLst>
                    <a:ext uri="{9D8B030D-6E8A-4147-A177-3AD203B41FA5}">
                      <a16:colId xmlns:a16="http://schemas.microsoft.com/office/drawing/2014/main" val="2447833630"/>
                    </a:ext>
                  </a:extLst>
                </a:gridCol>
              </a:tblGrid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216.816</a:t>
                      </a:r>
                      <a:r>
                        <a:rPr lang="en-US" b="0" cap="none" spc="0" baseline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MHz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192402"/>
                  </a:ext>
                </a:extLst>
              </a:tr>
              <a:tr h="346914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Number of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gaps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15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706164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Effective Length (</a:t>
                      </a:r>
                      <a:r>
                        <a:rPr lang="el-GR" cap="none" spc="0" noProof="0" dirty="0" smtClean="0">
                          <a:ln w="0"/>
                          <a:effectLst/>
                        </a:rPr>
                        <a:t>β</a:t>
                      </a:r>
                      <a:r>
                        <a:rPr lang="el-GR" cap="none" spc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de-DE" cap="none" spc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/2</a:t>
                      </a:r>
                      <a:r>
                        <a:rPr lang="en-US" cap="none" spc="0" noProof="0" dirty="0" smtClean="0">
                          <a:ln w="0"/>
                          <a:effectLst/>
                        </a:rPr>
                        <a:t>)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0.691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665066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Quality factor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Q</a:t>
                      </a:r>
                      <a:r>
                        <a:rPr lang="en-US" cap="none" spc="0" baseline="-25000" noProof="0" dirty="0" smtClean="0">
                          <a:ln w="0"/>
                          <a:effectLst/>
                        </a:rPr>
                        <a:t>0</a:t>
                      </a:r>
                      <a:endParaRPr lang="en-US" b="0" cap="none" spc="0" baseline="-25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1.3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10</a:t>
                      </a:r>
                      <a:r>
                        <a:rPr lang="en-US" cap="none" spc="0" baseline="30000" noProof="0" dirty="0" smtClean="0">
                          <a:ln w="0"/>
                          <a:effectLst/>
                        </a:rPr>
                        <a:t>9</a:t>
                      </a:r>
                      <a:endParaRPr lang="en-US" b="0" cap="none" spc="0" baseline="3000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816913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Acc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. gradient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5.8 </a:t>
                      </a:r>
                      <a:r>
                        <a:rPr lang="en-US" cap="none" spc="0" noProof="0" dirty="0" smtClean="0">
                          <a:ln w="0"/>
                          <a:effectLst/>
                        </a:rPr>
                        <a:t>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31463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Total voltage 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3.4 MV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38155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Peak</a:t>
                      </a:r>
                      <a:r>
                        <a:rPr lang="en-US" cap="none" spc="0" baseline="0" noProof="0" dirty="0" smtClean="0">
                          <a:ln w="0"/>
                          <a:effectLst/>
                        </a:rPr>
                        <a:t> E-field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cap="none" spc="0" noProof="0" dirty="0" smtClean="0">
                          <a:ln w="0"/>
                          <a:effectLst/>
                        </a:rPr>
                        <a:t>37 MV/m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590"/>
                  </a:ext>
                </a:extLst>
              </a:tr>
              <a:tr h="278477"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RF-Power Amplifier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cap="none" spc="0" noProof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 kW</a:t>
                      </a:r>
                      <a:endParaRPr lang="en-US" b="0" cap="none" spc="0" noProof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06802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2578956" y="4427060"/>
            <a:ext cx="7986340" cy="367984"/>
            <a:chOff x="1973407" y="3563729"/>
            <a:chExt cx="6601330" cy="367984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973407" y="3574472"/>
              <a:ext cx="6601330" cy="357241"/>
              <a:chOff x="1973407" y="3574472"/>
              <a:chExt cx="6601330" cy="357241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1973407" y="3592067"/>
                <a:ext cx="780209" cy="32419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b="1" dirty="0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7725295" y="3574472"/>
                <a:ext cx="849442" cy="35724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3588931" y="3563729"/>
              <a:ext cx="215408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extremely high Q0 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701806" y="5481639"/>
            <a:ext cx="8025707" cy="452244"/>
            <a:chOff x="2103118" y="4458960"/>
            <a:chExt cx="6389649" cy="351488"/>
          </a:xfrm>
        </p:grpSpPr>
        <p:sp>
          <p:nvSpPr>
            <p:cNvPr id="15" name="Ellipse 14"/>
            <p:cNvSpPr/>
            <p:nvPr/>
          </p:nvSpPr>
          <p:spPr>
            <a:xfrm>
              <a:off x="2103118" y="4486042"/>
              <a:ext cx="827510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633088" y="4486252"/>
              <a:ext cx="85967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442185" y="4458960"/>
              <a:ext cx="2154080" cy="26312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higher surface E-field </a:t>
              </a:r>
            </a:p>
          </p:txBody>
        </p:sp>
      </p:grpSp>
      <p:cxnSp>
        <p:nvCxnSpPr>
          <p:cNvPr id="21" name="Gerade Verbindung mit Pfeil 20"/>
          <p:cNvCxnSpPr/>
          <p:nvPr/>
        </p:nvCxnSpPr>
        <p:spPr>
          <a:xfrm flipH="1">
            <a:off x="2677769" y="1530695"/>
            <a:ext cx="434547" cy="5674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7767173" y="1466890"/>
            <a:ext cx="530319" cy="668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/>
          <p:cNvGrpSpPr/>
          <p:nvPr/>
        </p:nvGrpSpPr>
        <p:grpSpPr>
          <a:xfrm>
            <a:off x="2635316" y="5884741"/>
            <a:ext cx="7769104" cy="367965"/>
            <a:chOff x="2103119" y="4442273"/>
            <a:chExt cx="6402385" cy="367965"/>
          </a:xfrm>
        </p:grpSpPr>
        <p:sp>
          <p:nvSpPr>
            <p:cNvPr id="32" name="Ellipse 31"/>
            <p:cNvSpPr/>
            <p:nvPr/>
          </p:nvSpPr>
          <p:spPr>
            <a:xfrm>
              <a:off x="2103119" y="4486042"/>
              <a:ext cx="78020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7725295" y="4486042"/>
              <a:ext cx="780209" cy="3241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492335" y="4442273"/>
              <a:ext cx="215408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F0000"/>
                  </a:solidFill>
                </a:rPr>
                <a:t>low power consumption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3589" y="221458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HELIAC-Power </a:t>
            </a:r>
            <a:r>
              <a:rPr lang="de-DE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onsumption</a:t>
            </a: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 </a:t>
            </a:r>
            <a:r>
              <a:rPr lang="de-DE" sz="24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(</a:t>
            </a:r>
            <a:r>
              <a:rPr lang="de-DE" sz="2400" b="1" u="sng" dirty="0" err="1" smtClean="0"/>
              <a:t>typical</a:t>
            </a:r>
            <a:r>
              <a:rPr lang="de-DE" sz="2400" b="1" u="sng" dirty="0" smtClean="0"/>
              <a:t>  </a:t>
            </a:r>
            <a:r>
              <a:rPr lang="de-DE" sz="2400" b="1" u="sng" dirty="0"/>
              <a:t>heavy </a:t>
            </a:r>
            <a:r>
              <a:rPr lang="de-DE" sz="2400" b="1" u="sng" dirty="0" err="1"/>
              <a:t>ion</a:t>
            </a:r>
            <a:r>
              <a:rPr lang="de-DE" sz="2400" b="1" u="sng" dirty="0"/>
              <a:t> beam </a:t>
            </a:r>
            <a:r>
              <a:rPr lang="de-DE" sz="2400" b="1" u="sng" dirty="0" err="1"/>
              <a:t>operation</a:t>
            </a:r>
            <a:r>
              <a:rPr lang="de-DE" sz="2400" b="1" u="sng" dirty="0"/>
              <a:t> </a:t>
            </a:r>
            <a:r>
              <a:rPr lang="de-DE" sz="24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)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135489" y="1123122"/>
            <a:ext cx="2592721" cy="1447692"/>
          </a:xfrm>
        </p:spPr>
        <p:txBody>
          <a:bodyPr>
            <a:noAutofit/>
          </a:bodyPr>
          <a:lstStyle/>
          <a:p>
            <a:pPr marL="522288" indent="-342900" algn="l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400" b="1" dirty="0" smtClean="0"/>
              <a:t>A/Z	= 6</a:t>
            </a:r>
          </a:p>
          <a:p>
            <a:pPr marL="522288" indent="-342900" algn="l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400" b="1" dirty="0" err="1" smtClean="0"/>
              <a:t>W</a:t>
            </a:r>
            <a:r>
              <a:rPr lang="de-DE" sz="1400" b="1" baseline="-25000" dirty="0" err="1" smtClean="0"/>
              <a:t>kin</a:t>
            </a:r>
            <a:r>
              <a:rPr lang="de-DE" sz="1400" b="1" dirty="0"/>
              <a:t>	</a:t>
            </a:r>
            <a:r>
              <a:rPr lang="de-DE" sz="1400" b="1" dirty="0" smtClean="0"/>
              <a:t>= 7.5 </a:t>
            </a:r>
            <a:r>
              <a:rPr lang="de-DE" sz="1400" b="1" dirty="0" err="1" smtClean="0"/>
              <a:t>MeV</a:t>
            </a:r>
            <a:r>
              <a:rPr lang="de-DE" sz="1400" b="1" dirty="0" smtClean="0"/>
              <a:t>/u</a:t>
            </a:r>
          </a:p>
          <a:p>
            <a:pPr marL="630238" indent="-182563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400" b="1" dirty="0" err="1" smtClean="0"/>
              <a:t>nc-Injector</a:t>
            </a:r>
            <a:endParaRPr lang="de-DE" sz="1400" b="1" dirty="0" smtClean="0"/>
          </a:p>
          <a:p>
            <a:pPr marL="630238" indent="-182563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400" b="1" dirty="0" smtClean="0"/>
              <a:t>4×Cryomodules</a:t>
            </a:r>
            <a:endParaRPr lang="de-DE" sz="1400" b="1" dirty="0"/>
          </a:p>
          <a:p>
            <a:pPr marL="522288" indent="-342900">
              <a:spcBef>
                <a:spcPts val="1200"/>
              </a:spcBef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431925" algn="l"/>
              </a:tabLst>
            </a:pPr>
            <a:r>
              <a:rPr lang="de-DE" sz="1400" b="1" dirty="0"/>
              <a:t>RF-</a:t>
            </a:r>
            <a:r>
              <a:rPr lang="de-DE" sz="1400" b="1" dirty="0" err="1"/>
              <a:t>duty</a:t>
            </a:r>
            <a:r>
              <a:rPr lang="de-DE" sz="1400" b="1" dirty="0"/>
              <a:t> </a:t>
            </a:r>
            <a:r>
              <a:rPr lang="de-DE" sz="1400" b="1" dirty="0" err="1"/>
              <a:t>factor</a:t>
            </a:r>
            <a:r>
              <a:rPr lang="de-DE" sz="1400" b="1" dirty="0"/>
              <a:t> = </a:t>
            </a:r>
            <a:r>
              <a:rPr lang="de-DE" sz="1400" b="1" dirty="0" smtClean="0"/>
              <a:t>100</a:t>
            </a:r>
            <a:r>
              <a:rPr lang="de-DE" sz="1400" b="1" dirty="0"/>
              <a:t>%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8065163" y="5252276"/>
            <a:ext cx="1063487" cy="228600"/>
          </a:xfrm>
          <a:prstGeom prst="rightArrow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487115" y="4504543"/>
            <a:ext cx="11319560" cy="1546276"/>
          </a:xfrm>
          <a:prstGeom prst="rect">
            <a:avLst/>
          </a:prstGeom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284490" y="4272575"/>
            <a:ext cx="11724809" cy="2010212"/>
          </a:xfrm>
          <a:prstGeom prst="rect">
            <a:avLst/>
          </a:prstGeom>
          <a:solidFill>
            <a:srgbClr val="0000FF">
              <a:alpha val="26000"/>
            </a:srgbClr>
          </a:solidFill>
          <a:ln w="285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5066675" y="733423"/>
            <a:ext cx="6882663" cy="34703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ECR (14 GHz): 230kW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nc-Injector-Linac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new</a:t>
            </a:r>
            <a:r>
              <a:rPr lang="de-DE" sz="1400" b="1" dirty="0" smtClean="0"/>
              <a:t> (RFQ + 2×IH + </a:t>
            </a:r>
            <a:r>
              <a:rPr lang="de-DE" sz="1400" b="1" dirty="0" err="1" smtClean="0"/>
              <a:t>Buncher</a:t>
            </a:r>
            <a:r>
              <a:rPr lang="de-DE" sz="1400" b="1" dirty="0" smtClean="0"/>
              <a:t> =&gt; HF) (</a:t>
            </a:r>
            <a:r>
              <a:rPr lang="de-DE" sz="1400" b="1" dirty="0" err="1" smtClean="0"/>
              <a:t>cw</a:t>
            </a:r>
            <a:r>
              <a:rPr lang="de-DE" sz="1400" b="1" dirty="0" smtClean="0"/>
              <a:t>)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RFQ: 150kW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IH1:     35kW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IH2:     85KW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Cooling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Water</a:t>
            </a:r>
            <a:r>
              <a:rPr lang="de-DE" sz="1400" b="1" dirty="0" smtClean="0"/>
              <a:t> (</a:t>
            </a:r>
            <a:r>
              <a:rPr lang="de-DE" sz="1400" b="1" dirty="0" err="1" smtClean="0"/>
              <a:t>Injector+sc-HELIAC</a:t>
            </a:r>
            <a:r>
              <a:rPr lang="de-DE" sz="1400" b="1" dirty="0" smtClean="0"/>
              <a:t>): 200kW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CM1-4 (16 </a:t>
            </a:r>
            <a:r>
              <a:rPr lang="de-DE" sz="1400" b="1" dirty="0" err="1" smtClean="0"/>
              <a:t>Rf-amplifiers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each</a:t>
            </a:r>
            <a:r>
              <a:rPr lang="de-DE" sz="1400" b="1" dirty="0" smtClean="0"/>
              <a:t> 3kW </a:t>
            </a:r>
            <a:r>
              <a:rPr lang="de-DE" sz="1400" b="1" dirty="0" err="1" smtClean="0"/>
              <a:t>Rf</a:t>
            </a:r>
            <a:r>
              <a:rPr lang="de-DE" sz="1400" b="1" dirty="0" smtClean="0"/>
              <a:t>-power, Efficiency: </a:t>
            </a:r>
            <a:r>
              <a:rPr lang="de-DE" sz="1400" b="1" dirty="0" smtClean="0">
                <a:sym typeface="Symbol" panose="05050102010706020507" pitchFamily="18" charset="2"/>
              </a:rPr>
              <a:t> </a:t>
            </a:r>
            <a:r>
              <a:rPr lang="de-DE" sz="1400" b="1" dirty="0" smtClean="0"/>
              <a:t>60%): 80kW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err="1" smtClean="0"/>
              <a:t>cryo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supply</a:t>
            </a:r>
            <a:r>
              <a:rPr lang="de-DE" sz="1400" b="1" dirty="0" smtClean="0"/>
              <a:t>/STF:</a:t>
            </a:r>
          </a:p>
          <a:p>
            <a:pPr lvl="1">
              <a:spcBef>
                <a:spcPts val="0"/>
              </a:spcBef>
              <a:buClr>
                <a:srgbClr val="0000FF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sz="1400" b="1" dirty="0" smtClean="0"/>
              <a:t>16 CH-</a:t>
            </a:r>
            <a:r>
              <a:rPr lang="de-DE" sz="1400" b="1" dirty="0" err="1" smtClean="0"/>
              <a:t>cavities</a:t>
            </a:r>
            <a:r>
              <a:rPr lang="de-DE" sz="1400" b="1" dirty="0" smtClean="0"/>
              <a:t> (</a:t>
            </a:r>
            <a:r>
              <a:rPr lang="de-DE" sz="1400" b="1" dirty="0" smtClean="0">
                <a:sym typeface="Symbol" panose="05050102010706020507" pitchFamily="18" charset="2"/>
              </a:rPr>
              <a:t></a:t>
            </a:r>
            <a:r>
              <a:rPr lang="de-DE" sz="1400" b="1" dirty="0" smtClean="0"/>
              <a:t>10W per </a:t>
            </a:r>
            <a:r>
              <a:rPr lang="de-DE" sz="1400" b="1" dirty="0" err="1" smtClean="0"/>
              <a:t>cavity</a:t>
            </a:r>
            <a:r>
              <a:rPr lang="de-DE" sz="1400" b="1" dirty="0" smtClean="0"/>
              <a:t> =&gt; 160W + 120W (</a:t>
            </a:r>
            <a:r>
              <a:rPr lang="de-DE" sz="1400" b="1" dirty="0" err="1" smtClean="0"/>
              <a:t>standby</a:t>
            </a:r>
            <a:r>
              <a:rPr lang="de-DE" sz="1400" b="1" dirty="0" smtClean="0"/>
              <a:t>) + 80W </a:t>
            </a:r>
            <a:r>
              <a:rPr lang="de-DE" sz="1400" b="1" dirty="0" err="1" smtClean="0"/>
              <a:t>loss</a:t>
            </a:r>
            <a:r>
              <a:rPr lang="de-DE" sz="1400" b="1" dirty="0" smtClean="0"/>
              <a:t> at  He-transport-system, incl. </a:t>
            </a:r>
            <a:r>
              <a:rPr lang="de-DE" sz="1400" b="1" dirty="0" err="1" smtClean="0"/>
              <a:t>shield</a:t>
            </a:r>
            <a:r>
              <a:rPr lang="de-DE" sz="1400" b="1" dirty="0" smtClean="0"/>
              <a:t>: 1W@4K </a:t>
            </a:r>
            <a:r>
              <a:rPr lang="de-DE" sz="1400" b="1" dirty="0" err="1" smtClean="0"/>
              <a:t>cryo</a:t>
            </a:r>
            <a:r>
              <a:rPr lang="de-DE" sz="1400" b="1" dirty="0" smtClean="0"/>
              <a:t> power </a:t>
            </a:r>
            <a:r>
              <a:rPr lang="de-DE" sz="1400" b="1" dirty="0" err="1" smtClean="0"/>
              <a:t>applying</a:t>
            </a:r>
            <a:r>
              <a:rPr lang="de-DE" sz="1400" b="1" dirty="0" smtClean="0"/>
              <a:t> 350W </a:t>
            </a:r>
            <a:r>
              <a:rPr lang="de-DE" sz="1400" b="1" dirty="0" err="1" smtClean="0"/>
              <a:t>el</a:t>
            </a:r>
            <a:r>
              <a:rPr lang="de-DE" sz="1400" b="1" dirty="0" smtClean="0"/>
              <a:t>. </a:t>
            </a:r>
            <a:r>
              <a:rPr lang="de-DE" sz="1400" b="1" dirty="0" err="1" smtClean="0"/>
              <a:t>connected</a:t>
            </a:r>
            <a:r>
              <a:rPr lang="de-DE" sz="1400" b="1" dirty="0" smtClean="0"/>
              <a:t> power: 130kW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Power </a:t>
            </a:r>
            <a:r>
              <a:rPr lang="de-DE" sz="1400" b="1" dirty="0" err="1" smtClean="0"/>
              <a:t>supplies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HLI+Matching</a:t>
            </a:r>
            <a:r>
              <a:rPr lang="de-DE" sz="1400" b="1" dirty="0" smtClean="0"/>
              <a:t> Line: 150 kW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de-DE" sz="1400" b="1" dirty="0" smtClean="0"/>
              <a:t>Beam </a:t>
            </a:r>
            <a:r>
              <a:rPr lang="de-DE" sz="1400" b="1" dirty="0" err="1" smtClean="0"/>
              <a:t>Diagnostics</a:t>
            </a:r>
            <a:r>
              <a:rPr lang="de-DE" sz="1400" b="1" dirty="0" smtClean="0"/>
              <a:t>: 50kW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192373" y="2932611"/>
            <a:ext cx="4462073" cy="89255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</a:ln>
          <a:effectLst>
            <a:outerShdw blurRad="228600" dist="355600" dir="3180000" algn="ctr" rotWithShape="0">
              <a:schemeClr val="tx1">
                <a:alpha val="92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de-DE" sz="1400" b="1" u="sng" dirty="0">
                <a:solidFill>
                  <a:srgbClr val="0000FF"/>
                </a:solidFill>
              </a:rPr>
              <a:t>tot. </a:t>
            </a:r>
            <a:r>
              <a:rPr lang="de-DE" sz="1400" b="1" u="sng" dirty="0" err="1">
                <a:solidFill>
                  <a:srgbClr val="0000FF"/>
                </a:solidFill>
              </a:rPr>
              <a:t>from</a:t>
            </a:r>
            <a:r>
              <a:rPr lang="de-DE" sz="1400" b="1" u="sng" dirty="0">
                <a:solidFill>
                  <a:srgbClr val="0000FF"/>
                </a:solidFill>
              </a:rPr>
              <a:t> </a:t>
            </a:r>
            <a:r>
              <a:rPr lang="de-DE" sz="1400" b="1" u="sng" dirty="0" err="1">
                <a:solidFill>
                  <a:srgbClr val="0000FF"/>
                </a:solidFill>
              </a:rPr>
              <a:t>grid</a:t>
            </a:r>
            <a:r>
              <a:rPr lang="de-DE" sz="1400" b="1" u="sng" dirty="0">
                <a:solidFill>
                  <a:srgbClr val="0000FF"/>
                </a:solidFill>
              </a:rPr>
              <a:t>:</a:t>
            </a:r>
            <a:r>
              <a:rPr lang="de-DE" sz="1400" b="1" dirty="0">
                <a:solidFill>
                  <a:srgbClr val="0000FF"/>
                </a:solidFill>
              </a:rPr>
              <a:t> 1110kW (</a:t>
            </a:r>
            <a:r>
              <a:rPr lang="de-DE" sz="1400" b="1" dirty="0" err="1">
                <a:solidFill>
                  <a:srgbClr val="0000FF"/>
                </a:solidFill>
              </a:rPr>
              <a:t>c.w</a:t>
            </a:r>
            <a:r>
              <a:rPr lang="de-DE" sz="1400" b="1" dirty="0">
                <a:solidFill>
                  <a:srgbClr val="0000FF"/>
                </a:solidFill>
              </a:rPr>
              <a:t>.)</a:t>
            </a:r>
          </a:p>
          <a:p>
            <a:pPr>
              <a:spcBef>
                <a:spcPts val="600"/>
              </a:spcBef>
            </a:pPr>
            <a:r>
              <a:rPr lang="de-DE" sz="1400" b="1" u="sng" dirty="0"/>
              <a:t>1.5 </a:t>
            </a:r>
            <a:r>
              <a:rPr lang="de-DE" sz="1400" b="1" u="sng" dirty="0" err="1"/>
              <a:t>months</a:t>
            </a:r>
            <a:r>
              <a:rPr lang="de-DE" sz="1400" b="1" u="sng" dirty="0"/>
              <a:t> </a:t>
            </a:r>
            <a:r>
              <a:rPr lang="de-DE" sz="1400" b="1" u="sng" dirty="0" err="1"/>
              <a:t>operating</a:t>
            </a:r>
            <a:r>
              <a:rPr lang="de-DE" sz="1400" b="1" u="sng" dirty="0"/>
              <a:t> time:</a:t>
            </a:r>
          </a:p>
          <a:p>
            <a:pPr>
              <a:spcBef>
                <a:spcPts val="600"/>
              </a:spcBef>
            </a:pPr>
            <a:r>
              <a:rPr lang="de-DE" sz="1400" b="1" dirty="0">
                <a:solidFill>
                  <a:srgbClr val="0000FF"/>
                </a:solidFill>
              </a:rPr>
              <a:t>1.11 MW x 24h x 30days x </a:t>
            </a:r>
            <a:r>
              <a:rPr lang="de-DE" sz="1400" b="1" u="sng" dirty="0">
                <a:solidFill>
                  <a:srgbClr val="0000FF"/>
                </a:solidFill>
              </a:rPr>
              <a:t>1.5 </a:t>
            </a:r>
            <a:r>
              <a:rPr lang="de-DE" sz="1400" b="1" u="sng" dirty="0" err="1">
                <a:solidFill>
                  <a:srgbClr val="0000FF"/>
                </a:solidFill>
              </a:rPr>
              <a:t>months</a:t>
            </a:r>
            <a:r>
              <a:rPr lang="de-DE" sz="14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de-DE" sz="1400" b="1" dirty="0">
                <a:solidFill>
                  <a:srgbClr val="0000FF"/>
                </a:solidFill>
                <a:sym typeface="Symbol" panose="05050102010706020507" pitchFamily="18" charset="2"/>
              </a:rPr>
              <a:t>1.2GWh </a:t>
            </a:r>
            <a:endParaRPr lang="de-DE" sz="14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083" y="113806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Sustainability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480458" y="1102422"/>
            <a:ext cx="8923248" cy="17907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chemeClr val="tx1"/>
                </a:solidFill>
              </a:rPr>
              <a:t>Electrical energy consumption</a:t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UNILAC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1"/>
                </a:solidFill>
              </a:rPr>
              <a:t>vs. </a:t>
            </a:r>
            <a:r>
              <a:rPr lang="en-GB" b="1" dirty="0" smtClean="0">
                <a:solidFill>
                  <a:srgbClr val="0000FF"/>
                </a:solidFill>
              </a:rPr>
              <a:t>HELIAC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i="1" dirty="0" smtClean="0"/>
              <a:t>(</a:t>
            </a:r>
            <a:r>
              <a:rPr lang="en-GB" i="1" dirty="0" smtClean="0">
                <a:solidFill>
                  <a:schemeClr val="tx1"/>
                </a:solidFill>
              </a:rPr>
              <a:t>for identical particle number on target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304798" y="3064178"/>
            <a:ext cx="11486605" cy="1534035"/>
          </a:xfrm>
        </p:spPr>
        <p:txBody>
          <a:bodyPr>
            <a:noAutofit/>
          </a:bodyPr>
          <a:lstStyle/>
          <a:p>
            <a:pPr marL="108000" indent="0" algn="l">
              <a:buNone/>
              <a:tabLst>
                <a:tab pos="2333625" algn="l"/>
              </a:tabLst>
            </a:pPr>
            <a:r>
              <a:rPr lang="de-DE" sz="2200" b="1" dirty="0" smtClean="0">
                <a:solidFill>
                  <a:srgbClr val="0000FF"/>
                </a:solidFill>
              </a:rPr>
              <a:t>HELIAC (</a:t>
            </a:r>
            <a:r>
              <a:rPr lang="de-DE" sz="2200" b="1" dirty="0" err="1" smtClean="0">
                <a:solidFill>
                  <a:srgbClr val="0000FF"/>
                </a:solidFill>
              </a:rPr>
              <a:t>sc</a:t>
            </a:r>
            <a:r>
              <a:rPr lang="de-DE" sz="2200" b="1" dirty="0" smtClean="0">
                <a:solidFill>
                  <a:srgbClr val="0000FF"/>
                </a:solidFill>
              </a:rPr>
              <a:t>):</a:t>
            </a:r>
            <a:r>
              <a:rPr lang="de-DE" sz="2200" dirty="0"/>
              <a:t>	</a:t>
            </a:r>
            <a:r>
              <a:rPr lang="de-DE" sz="2200" dirty="0" smtClean="0"/>
              <a:t>A/Z= 6, 7.5 </a:t>
            </a:r>
            <a:r>
              <a:rPr lang="de-DE" sz="2200" dirty="0" err="1" smtClean="0"/>
              <a:t>MeV</a:t>
            </a:r>
            <a:r>
              <a:rPr lang="de-DE" sz="2200" dirty="0" smtClean="0"/>
              <a:t>/u, </a:t>
            </a:r>
            <a:r>
              <a:rPr lang="de-DE" sz="2200" b="1" dirty="0" err="1" smtClean="0">
                <a:solidFill>
                  <a:schemeClr val="tx1"/>
                </a:solidFill>
              </a:rPr>
              <a:t>cw</a:t>
            </a:r>
            <a:r>
              <a:rPr lang="de-DE" sz="2200" b="1" dirty="0" smtClean="0">
                <a:solidFill>
                  <a:schemeClr val="tx1"/>
                </a:solidFill>
              </a:rPr>
              <a:t>-operation (1.5 </a:t>
            </a:r>
            <a:r>
              <a:rPr lang="de-DE" sz="2200" b="1" dirty="0" err="1" smtClean="0">
                <a:solidFill>
                  <a:schemeClr val="tx1"/>
                </a:solidFill>
              </a:rPr>
              <a:t>month</a:t>
            </a:r>
            <a:r>
              <a:rPr lang="de-DE" sz="2200" b="1" dirty="0" smtClean="0">
                <a:solidFill>
                  <a:schemeClr val="tx1"/>
                </a:solidFill>
              </a:rPr>
              <a:t>) </a:t>
            </a:r>
            <a:r>
              <a:rPr lang="de-DE" sz="22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smtClean="0">
                <a:solidFill>
                  <a:srgbClr val="0000FF"/>
                </a:solidFill>
              </a:rPr>
              <a:t>1.2GWh</a:t>
            </a:r>
            <a:endParaRPr lang="de-DE" sz="2200" dirty="0" smtClean="0">
              <a:solidFill>
                <a:srgbClr val="0000FF"/>
              </a:solidFill>
            </a:endParaRPr>
          </a:p>
          <a:p>
            <a:pPr marL="2333625" indent="-2225675">
              <a:spcBef>
                <a:spcPts val="3000"/>
              </a:spcBef>
              <a:buNone/>
              <a:tabLst>
                <a:tab pos="1433513" algn="l"/>
                <a:tab pos="2333625" algn="l"/>
              </a:tabLst>
            </a:pPr>
            <a:r>
              <a:rPr lang="de-DE" sz="2200" b="1" dirty="0" smtClean="0">
                <a:solidFill>
                  <a:srgbClr val="FF0000"/>
                </a:solidFill>
              </a:rPr>
              <a:t>UNILAC (</a:t>
            </a:r>
            <a:r>
              <a:rPr lang="de-DE" sz="2200" b="1" dirty="0" err="1" smtClean="0">
                <a:solidFill>
                  <a:srgbClr val="FF0000"/>
                </a:solidFill>
              </a:rPr>
              <a:t>nc</a:t>
            </a:r>
            <a:r>
              <a:rPr lang="de-DE" sz="2200" b="1" dirty="0" smtClean="0">
                <a:solidFill>
                  <a:srgbClr val="FF0000"/>
                </a:solidFill>
              </a:rPr>
              <a:t>):</a:t>
            </a:r>
            <a:r>
              <a:rPr lang="de-DE" sz="2200" dirty="0"/>
              <a:t>	</a:t>
            </a:r>
            <a:r>
              <a:rPr lang="de-DE" sz="2200" dirty="0" smtClean="0"/>
              <a:t>A/Z </a:t>
            </a:r>
            <a:r>
              <a:rPr lang="de-DE" sz="2200" dirty="0"/>
              <a:t>26 (</a:t>
            </a:r>
            <a:r>
              <a:rPr lang="de-DE" sz="2200" dirty="0" smtClean="0"/>
              <a:t>HSI), A/Z = 6 (</a:t>
            </a:r>
            <a:r>
              <a:rPr lang="de-DE" sz="2200" dirty="0" err="1" smtClean="0"/>
              <a:t>poststripper</a:t>
            </a:r>
            <a:r>
              <a:rPr lang="de-DE" sz="2200" dirty="0" smtClean="0"/>
              <a:t>), 7.5 </a:t>
            </a:r>
            <a:r>
              <a:rPr lang="de-DE" sz="2200" dirty="0" err="1" smtClean="0"/>
              <a:t>MeV</a:t>
            </a:r>
            <a:r>
              <a:rPr lang="de-DE" sz="2200" dirty="0" smtClean="0"/>
              <a:t>/u (A3-intermediate </a:t>
            </a:r>
            <a:r>
              <a:rPr lang="de-DE" sz="2200" dirty="0" err="1" smtClean="0"/>
              <a:t>energy</a:t>
            </a:r>
            <a:r>
              <a:rPr lang="de-DE" sz="2200" dirty="0" smtClean="0"/>
              <a:t>/7.1 </a:t>
            </a:r>
            <a:r>
              <a:rPr lang="de-DE" sz="2200" dirty="0" err="1" smtClean="0"/>
              <a:t>MeV</a:t>
            </a:r>
            <a:r>
              <a:rPr lang="de-DE" sz="2200" dirty="0" smtClean="0"/>
              <a:t>/u +3xERs), </a:t>
            </a:r>
            <a:r>
              <a:rPr lang="de-DE" sz="2200" b="1" dirty="0" smtClean="0">
                <a:solidFill>
                  <a:schemeClr val="tx1"/>
                </a:solidFill>
              </a:rPr>
              <a:t>30% RF-</a:t>
            </a:r>
            <a:r>
              <a:rPr lang="de-DE" sz="2200" b="1" dirty="0" err="1" smtClean="0">
                <a:solidFill>
                  <a:schemeClr val="tx1"/>
                </a:solidFill>
              </a:rPr>
              <a:t>duty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err="1" smtClean="0">
                <a:solidFill>
                  <a:schemeClr val="tx1"/>
                </a:solidFill>
              </a:rPr>
              <a:t>factor</a:t>
            </a:r>
            <a:r>
              <a:rPr lang="de-DE" sz="2200" b="1" dirty="0" smtClean="0">
                <a:solidFill>
                  <a:schemeClr val="tx1"/>
                </a:solidFill>
              </a:rPr>
              <a:t> (6 </a:t>
            </a:r>
            <a:r>
              <a:rPr lang="de-DE" sz="2200" b="1" dirty="0" err="1" smtClean="0">
                <a:solidFill>
                  <a:schemeClr val="tx1"/>
                </a:solidFill>
              </a:rPr>
              <a:t>month</a:t>
            </a:r>
            <a:r>
              <a:rPr lang="de-DE" sz="2200" b="1" dirty="0" smtClean="0">
                <a:solidFill>
                  <a:schemeClr val="tx1"/>
                </a:solidFill>
              </a:rPr>
              <a:t>) </a:t>
            </a:r>
            <a:r>
              <a:rPr lang="de-DE" sz="2200" b="1" dirty="0" smtClean="0">
                <a:sym typeface="Symbol" panose="05050102010706020507" pitchFamily="18" charset="2"/>
              </a:rPr>
              <a:t></a:t>
            </a:r>
            <a:r>
              <a:rPr lang="de-DE" sz="2200" b="1" dirty="0" smtClean="0">
                <a:solidFill>
                  <a:schemeClr val="tx1"/>
                </a:solidFill>
              </a:rPr>
              <a:t> </a:t>
            </a:r>
            <a:r>
              <a:rPr lang="de-DE" sz="2200" b="1" dirty="0" smtClean="0">
                <a:solidFill>
                  <a:srgbClr val="FF0000"/>
                </a:solidFill>
              </a:rPr>
              <a:t>21 </a:t>
            </a:r>
            <a:r>
              <a:rPr lang="de-DE" sz="2200" b="1" dirty="0" err="1" smtClean="0">
                <a:solidFill>
                  <a:srgbClr val="FF0000"/>
                </a:solidFill>
              </a:rPr>
              <a:t>GWh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4798" y="4598213"/>
            <a:ext cx="11591111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u="sng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u="sng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u="sng" dirty="0" err="1">
                <a:solidFill>
                  <a:prstClr val="black"/>
                </a:solidFill>
                <a:latin typeface="Arial"/>
              </a:rPr>
              <a:t>typical</a:t>
            </a:r>
            <a:r>
              <a:rPr lang="de-DE" sz="2200" u="sng" dirty="0">
                <a:solidFill>
                  <a:prstClr val="black"/>
                </a:solidFill>
                <a:latin typeface="Arial"/>
              </a:rPr>
              <a:t> beam time:</a:t>
            </a: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b="1" dirty="0">
                <a:solidFill>
                  <a:prstClr val="black"/>
                </a:solidFill>
                <a:latin typeface="Arial"/>
              </a:rPr>
              <a:t>&gt;90%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less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power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consumption</a:t>
            </a:r>
            <a:endParaRPr lang="de-DE" sz="2200" b="1" dirty="0">
              <a:solidFill>
                <a:prstClr val="black"/>
              </a:solidFill>
              <a:latin typeface="Arial"/>
            </a:endParaRP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i="1" dirty="0" err="1" smtClean="0">
                <a:solidFill>
                  <a:prstClr val="black"/>
                </a:solidFill>
                <a:latin typeface="Arial"/>
              </a:rPr>
              <a:t>Energy</a:t>
            </a:r>
            <a:r>
              <a:rPr lang="de-DE" sz="2200" i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savings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6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i="1" dirty="0" err="1">
                <a:solidFill>
                  <a:prstClr val="black"/>
                </a:solidFill>
                <a:latin typeface="Arial"/>
              </a:rPr>
              <a:t>operation</a:t>
            </a:r>
            <a:r>
              <a:rPr lang="de-DE" sz="2200" i="1" dirty="0">
                <a:solidFill>
                  <a:prstClr val="black"/>
                </a:solidFill>
                <a:latin typeface="Arial"/>
              </a:rPr>
              <a:t> (HELIAC vs. UNILAC) ≈ 16.4 </a:t>
            </a:r>
            <a:r>
              <a:rPr lang="de-DE" sz="2200" i="1" dirty="0" err="1" smtClean="0">
                <a:solidFill>
                  <a:prstClr val="black"/>
                </a:solidFill>
                <a:latin typeface="Arial"/>
              </a:rPr>
              <a:t>GWh</a:t>
            </a:r>
            <a:endParaRPr lang="de-DE" sz="2200" i="1" dirty="0">
              <a:solidFill>
                <a:prstClr val="black"/>
              </a:solidFill>
              <a:latin typeface="Arial"/>
            </a:endParaRPr>
          </a:p>
          <a:p>
            <a:pPr defTabSz="457200">
              <a:tabLst>
                <a:tab pos="1211263" algn="l"/>
                <a:tab pos="1433513" algn="l"/>
              </a:tabLst>
            </a:pP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Energy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savings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6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 UNILAC-experiment </a:t>
            </a:r>
            <a:r>
              <a:rPr lang="de-DE" sz="2200" b="1" dirty="0" smtClean="0">
                <a:solidFill>
                  <a:prstClr val="black"/>
                </a:solidFill>
                <a:latin typeface="Arial"/>
              </a:rPr>
              <a:t>vs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. 1.5 </a:t>
            </a:r>
            <a:r>
              <a:rPr lang="de-DE" sz="2200" b="1" dirty="0" err="1" smtClean="0">
                <a:solidFill>
                  <a:prstClr val="black"/>
                </a:solidFill>
                <a:latin typeface="Arial"/>
              </a:rPr>
              <a:t>months</a:t>
            </a:r>
            <a:r>
              <a:rPr lang="de-DE" sz="2200" b="1" dirty="0" smtClean="0">
                <a:solidFill>
                  <a:prstClr val="black"/>
                </a:solidFill>
                <a:latin typeface="Arial"/>
              </a:rPr>
              <a:t>/HELIAC ≈ </a:t>
            </a:r>
            <a:r>
              <a:rPr lang="de-DE" sz="2200" b="1" dirty="0">
                <a:solidFill>
                  <a:prstClr val="black"/>
                </a:solidFill>
                <a:latin typeface="Arial"/>
              </a:rPr>
              <a:t>20 </a:t>
            </a:r>
            <a:r>
              <a:rPr lang="de-DE" sz="2200" b="1" dirty="0" err="1">
                <a:solidFill>
                  <a:prstClr val="black"/>
                </a:solidFill>
                <a:latin typeface="Arial"/>
              </a:rPr>
              <a:t>GWh</a:t>
            </a:r>
            <a:endParaRPr lang="de-DE" sz="22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6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297368" y="1174957"/>
            <a:ext cx="11420475" cy="5127625"/>
          </a:xfrm>
        </p:spPr>
        <p:txBody>
          <a:bodyPr/>
          <a:lstStyle/>
          <a:p>
            <a:pPr marL="0" lvl="1" indent="0" defTabSz="625459">
              <a:spcAft>
                <a:spcPts val="600"/>
              </a:spcAft>
              <a:buNone/>
              <a:defRPr/>
            </a:pPr>
            <a:r>
              <a:rPr lang="en-US" dirty="0"/>
              <a:t>Very ambitious </a:t>
            </a:r>
            <a:r>
              <a:rPr lang="en-US" dirty="0" smtClean="0"/>
              <a:t>challenge: </a:t>
            </a:r>
            <a:r>
              <a:rPr lang="en-US" dirty="0"/>
              <a:t>Combining state-of-the-art cooling techniques to achieve </a:t>
            </a:r>
            <a:r>
              <a:rPr lang="en-US" b="1" u="sng" dirty="0"/>
              <a:t>2 K </a:t>
            </a:r>
            <a:r>
              <a:rPr lang="en-US" dirty="0"/>
              <a:t>with </a:t>
            </a:r>
            <a:r>
              <a:rPr lang="en-US" dirty="0" smtClean="0"/>
              <a:t>newly </a:t>
            </a:r>
            <a:r>
              <a:rPr lang="en-US" dirty="0"/>
              <a:t>developed </a:t>
            </a:r>
            <a:r>
              <a:rPr lang="en-US" dirty="0" smtClean="0"/>
              <a:t>extremely complex superconducting accelerating-cavity</a:t>
            </a:r>
          </a:p>
          <a:p>
            <a:pPr marL="0" lvl="1" indent="0" defTabSz="625459">
              <a:spcAft>
                <a:spcPts val="600"/>
              </a:spcAft>
              <a:buNone/>
              <a:defRPr/>
            </a:pPr>
            <a:endParaRPr lang="en-US" dirty="0"/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fficiency Gain Factor of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another factor of 2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(versus 4k operated CH-cavities)</a:t>
            </a:r>
          </a:p>
          <a:p>
            <a:pPr marL="0" lvl="1" indent="0" algn="r" defTabSz="625459">
              <a:spcAft>
                <a:spcPts val="600"/>
              </a:spcAft>
              <a:buNone/>
              <a:defRPr/>
            </a:pPr>
            <a:endParaRPr lang="en-US" dirty="0" smtClean="0"/>
          </a:p>
        </p:txBody>
      </p:sp>
      <p:sp>
        <p:nvSpPr>
          <p:cNvPr id="48" name="CustomShape 3"/>
          <p:cNvSpPr/>
          <p:nvPr/>
        </p:nvSpPr>
        <p:spPr bwMode="auto">
          <a:xfrm>
            <a:off x="355680" y="864595"/>
            <a:ext cx="11231520" cy="356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defTabSz="1219110">
              <a:lnSpc>
                <a:spcPts val="2400"/>
              </a:lnSpc>
              <a:buClr>
                <a:srgbClr val="8CB423"/>
              </a:buClr>
              <a:tabLst>
                <a:tab pos="239983" algn="l"/>
                <a:tab pos="479964" algn="l"/>
              </a:tabLst>
              <a:defRPr/>
            </a:pPr>
            <a:endParaRPr lang="de-DE" sz="2800" kern="0" dirty="0">
              <a:solidFill>
                <a:srgbClr val="002864"/>
              </a:solidFill>
              <a:ea typeface="+mj-ea"/>
            </a:endParaRPr>
          </a:p>
          <a:p>
            <a:pPr marL="0" marR="0" lvl="0" indent="0" algn="l" defTabSz="121911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8CB423"/>
              </a:buClr>
              <a:buSzTx/>
              <a:buFontTx/>
              <a:buNone/>
              <a:tabLst>
                <a:tab pos="239983" algn="l"/>
                <a:tab pos="479964" algn="l"/>
              </a:tabLst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0" name="CustomShape 2"/>
          <p:cNvSpPr/>
          <p:nvPr/>
        </p:nvSpPr>
        <p:spPr bwMode="auto">
          <a:xfrm>
            <a:off x="771525" y="94719"/>
            <a:ext cx="112329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Further sustainability efforts</a:t>
            </a:r>
            <a:endParaRPr lang="en-US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pic>
        <p:nvPicPr>
          <p:cNvPr id="6" name="Grafik 5" descr="CH0_cross secti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9" y="1991416"/>
            <a:ext cx="6084795" cy="4104539"/>
          </a:xfrm>
          <a:prstGeom prst="rect">
            <a:avLst/>
          </a:prstGeom>
          <a:noFill/>
        </p:spPr>
      </p:pic>
      <p:sp>
        <p:nvSpPr>
          <p:cNvPr id="7" name="Textfeld 7"/>
          <p:cNvSpPr txBox="1"/>
          <p:nvPr/>
        </p:nvSpPr>
        <p:spPr>
          <a:xfrm>
            <a:off x="6007605" y="4843886"/>
            <a:ext cx="5653539" cy="88235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txBody>
          <a:bodyPr rot="0" spcFirstLastPara="0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GB" sz="16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CAD </a:t>
            </a:r>
            <a:r>
              <a:rPr lang="en-GB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drawing of a multi-cell CH-mode cavity. The structure is highly complex to be able to satisfy the user needs regarding ion species, energy, intensity and quality of the beam</a:t>
            </a:r>
            <a:endParaRPr lang="de-DE" sz="1600" i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139311" y="1292548"/>
            <a:ext cx="11926957" cy="5127625"/>
          </a:xfrm>
        </p:spPr>
        <p:txBody>
          <a:bodyPr>
            <a:normAutofit/>
          </a:bodyPr>
          <a:lstStyle/>
          <a:p>
            <a:pPr marL="0" lvl="1" indent="0" defTabSz="625459">
              <a:spcAft>
                <a:spcPts val="600"/>
              </a:spcAft>
              <a:buNone/>
              <a:defRPr/>
            </a:pPr>
            <a:r>
              <a:rPr lang="en-US" sz="2000" b="1" dirty="0" smtClean="0"/>
              <a:t>R&amp;D of novel 2K accelerator technology</a:t>
            </a:r>
          </a:p>
          <a:p>
            <a:pPr marL="342900" lvl="2" indent="-342900" defTabSz="625459"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en-US" dirty="0" smtClean="0"/>
              <a:t>enabling </a:t>
            </a:r>
            <a:r>
              <a:rPr lang="en-US" dirty="0"/>
              <a:t>innovation, sustainably foster education and technology transfer, and improve healthcare </a:t>
            </a:r>
            <a:r>
              <a:rPr lang="en-US" dirty="0" smtClean="0"/>
              <a:t>by addressing </a:t>
            </a:r>
            <a:r>
              <a:rPr lang="en-US" dirty="0"/>
              <a:t>the challenge of limited </a:t>
            </a:r>
            <a:r>
              <a:rPr lang="en-US" dirty="0" smtClean="0"/>
              <a:t>resources</a:t>
            </a:r>
          </a:p>
          <a:p>
            <a:pPr marL="0" lvl="2" indent="0" defTabSz="625459">
              <a:buNone/>
              <a:defRPr/>
            </a:pPr>
            <a:r>
              <a:rPr lang="en-US" b="1" dirty="0" smtClean="0"/>
              <a:t>Sustainable Development Goals of </a:t>
            </a:r>
            <a:r>
              <a:rPr lang="en-US" b="1" dirty="0" err="1" smtClean="0"/>
              <a:t>Unated</a:t>
            </a:r>
            <a:r>
              <a:rPr lang="en-US" b="1" dirty="0" smtClean="0"/>
              <a:t> Nations:</a:t>
            </a:r>
          </a:p>
          <a:p>
            <a:pPr marL="360363" lvl="2" indent="-360363" defTabSz="625459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#4   </a:t>
            </a:r>
            <a:r>
              <a:rPr lang="en-US" dirty="0"/>
              <a:t>“Quality Education</a:t>
            </a:r>
            <a:r>
              <a:rPr lang="en-US" dirty="0" smtClean="0"/>
              <a:t>”</a:t>
            </a:r>
          </a:p>
          <a:p>
            <a:pPr marL="360363" lvl="2" indent="-360363" defTabSz="625459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#7   </a:t>
            </a:r>
            <a:r>
              <a:rPr lang="en-US" dirty="0"/>
              <a:t>“Affordable and Clean Energy</a:t>
            </a:r>
            <a:r>
              <a:rPr lang="en-US" dirty="0" smtClean="0"/>
              <a:t>”</a:t>
            </a:r>
          </a:p>
          <a:p>
            <a:pPr marL="360363" lvl="2" indent="-360363" defTabSz="625459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#9   “</a:t>
            </a:r>
            <a:r>
              <a:rPr lang="en-US" dirty="0"/>
              <a:t>Industry, Innovation and </a:t>
            </a:r>
            <a:r>
              <a:rPr lang="en-US" dirty="0" smtClean="0"/>
              <a:t>Infrastructure”</a:t>
            </a:r>
          </a:p>
          <a:p>
            <a:pPr marL="0" lvl="1" indent="0" defTabSz="625459">
              <a:spcBef>
                <a:spcPts val="1200"/>
              </a:spcBef>
              <a:buNone/>
              <a:defRPr/>
            </a:pPr>
            <a:endParaRPr lang="en-US" sz="2000" dirty="0" smtClean="0"/>
          </a:p>
          <a:p>
            <a:pPr marL="0" lvl="1" indent="0" defTabSz="625459">
              <a:spcBef>
                <a:spcPts val="1200"/>
              </a:spcBef>
              <a:buNone/>
              <a:defRPr/>
            </a:pPr>
            <a:r>
              <a:rPr lang="en-US" sz="2000" dirty="0" smtClean="0"/>
              <a:t>+ </a:t>
            </a:r>
            <a:r>
              <a:rPr lang="en-US" sz="1400" dirty="0" smtClean="0"/>
              <a:t>positive </a:t>
            </a:r>
            <a:r>
              <a:rPr lang="en-US" sz="1400" dirty="0"/>
              <a:t>impact on the </a:t>
            </a:r>
            <a:r>
              <a:rPr lang="en-US" sz="1400" dirty="0" smtClean="0"/>
              <a:t>SDGs:</a:t>
            </a:r>
          </a:p>
          <a:p>
            <a:pPr marL="265113" lvl="2" indent="-265113" defTabSz="625459">
              <a:buNone/>
              <a:defRPr/>
            </a:pPr>
            <a:r>
              <a:rPr lang="en-US" sz="1400" dirty="0"/>
              <a:t>	#3 </a:t>
            </a:r>
            <a:r>
              <a:rPr lang="en-US" sz="1400" dirty="0" smtClean="0"/>
              <a:t>  “</a:t>
            </a:r>
            <a:r>
              <a:rPr lang="en-US" sz="1400" dirty="0"/>
              <a:t>Ensure healthy lives”</a:t>
            </a:r>
          </a:p>
          <a:p>
            <a:pPr marL="265113" lvl="2" indent="-265113" defTabSz="625459">
              <a:buNone/>
              <a:defRPr/>
            </a:pPr>
            <a:r>
              <a:rPr lang="en-US" sz="1400" dirty="0"/>
              <a:t>	#13 “Take urgent action to combat climate change”</a:t>
            </a:r>
          </a:p>
          <a:p>
            <a:pPr marL="265113" lvl="2" indent="-265113" defTabSz="625459">
              <a:buNone/>
              <a:defRPr/>
            </a:pPr>
            <a:r>
              <a:rPr lang="en-US" sz="1400" dirty="0"/>
              <a:t>	#14 “Life below water”</a:t>
            </a:r>
          </a:p>
          <a:p>
            <a:pPr marL="265113" lvl="2" indent="-265113" defTabSz="625459">
              <a:buNone/>
              <a:defRPr/>
            </a:pPr>
            <a:r>
              <a:rPr lang="en-US" sz="1400" dirty="0"/>
              <a:t>	#15 “Conserve and sustainably use the oceans, </a:t>
            </a:r>
            <a:r>
              <a:rPr lang="en-US" sz="1400" dirty="0" smtClean="0"/>
              <a:t>…”</a:t>
            </a:r>
          </a:p>
          <a:p>
            <a:pPr marL="265113" lvl="2" indent="-265113" defTabSz="625459">
              <a:buNone/>
              <a:defRPr/>
            </a:pPr>
            <a:r>
              <a:rPr lang="en-US" sz="1400" dirty="0"/>
              <a:t>		</a:t>
            </a:r>
            <a:r>
              <a:rPr lang="en-US" sz="1400" dirty="0" smtClean="0"/>
              <a:t>  (through </a:t>
            </a:r>
            <a:r>
              <a:rPr lang="en-US" sz="1400" dirty="0"/>
              <a:t>materials and life sciences)</a:t>
            </a:r>
          </a:p>
          <a:p>
            <a:pPr marL="342900" lvl="1" indent="-342900" defTabSz="625459">
              <a:spcAft>
                <a:spcPts val="600"/>
              </a:spcAft>
              <a:defRPr/>
            </a:pPr>
            <a:endParaRPr lang="de-DE" sz="2000" dirty="0"/>
          </a:p>
        </p:txBody>
      </p:sp>
      <p:sp>
        <p:nvSpPr>
          <p:cNvPr id="50" name="CustomShape 2"/>
          <p:cNvSpPr/>
          <p:nvPr/>
        </p:nvSpPr>
        <p:spPr bwMode="auto">
          <a:xfrm>
            <a:off x="772584" y="153653"/>
            <a:ext cx="11419416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Fitting into </a:t>
            </a:r>
            <a:r>
              <a:rPr lang="en-US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the field of sustainable value chains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92" y="2040513"/>
            <a:ext cx="5150094" cy="42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5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23904" y="538783"/>
            <a:ext cx="8434440" cy="83099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Save </a:t>
            </a:r>
            <a:r>
              <a:rPr lang="de-DE" sz="4800" b="1" dirty="0" err="1">
                <a:solidFill>
                  <a:schemeClr val="accent6">
                    <a:lumMod val="75000"/>
                  </a:schemeClr>
                </a:solidFill>
              </a:rPr>
              <a:t>Energy</a:t>
            </a:r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e-DE" sz="4800" b="1" dirty="0" err="1">
                <a:solidFill>
                  <a:schemeClr val="accent6">
                    <a:lumMod val="75000"/>
                  </a:schemeClr>
                </a:solidFill>
              </a:rPr>
              <a:t>build</a:t>
            </a:r>
            <a:r>
              <a:rPr lang="de-DE" sz="4800" b="1" dirty="0">
                <a:solidFill>
                  <a:schemeClr val="accent6">
                    <a:lumMod val="75000"/>
                  </a:schemeClr>
                </a:solidFill>
              </a:rPr>
              <a:t> HELIAC!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38538" y="108627"/>
            <a:ext cx="1325176" cy="1810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1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8154" r="4069" b="12086"/>
          <a:stretch/>
        </p:blipFill>
        <p:spPr>
          <a:xfrm>
            <a:off x="0" y="0"/>
            <a:ext cx="12206288" cy="6837324"/>
          </a:xfrm>
          <a:prstGeom prst="rect">
            <a:avLst/>
          </a:prstGeo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97565" y="2524802"/>
            <a:ext cx="11794435" cy="21698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27063" indent="-1698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Motivation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GSI-Heavy Ion UNILAC</a:t>
            </a:r>
            <a:endParaRPr lang="en-US" altLang="de-DE" sz="20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Typical UNILAC-power consumption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err="1" smtClean="0">
                <a:solidFill>
                  <a:schemeClr val="bg1"/>
                </a:solidFill>
              </a:rPr>
              <a:t>HElmholtz</a:t>
            </a:r>
            <a:r>
              <a:rPr lang="en-US" altLang="de-DE" sz="2000" b="1" dirty="0" smtClean="0">
                <a:solidFill>
                  <a:schemeClr val="bg1"/>
                </a:solidFill>
              </a:rPr>
              <a:t> </a:t>
            </a:r>
            <a:r>
              <a:rPr lang="en-US" altLang="de-DE" sz="2000" b="1" dirty="0" err="1" smtClean="0">
                <a:solidFill>
                  <a:schemeClr val="bg1"/>
                </a:solidFill>
              </a:rPr>
              <a:t>LInear</a:t>
            </a:r>
            <a:r>
              <a:rPr lang="en-US" altLang="de-DE" sz="2000" b="1" dirty="0" smtClean="0">
                <a:solidFill>
                  <a:schemeClr val="bg1"/>
                </a:solidFill>
              </a:rPr>
              <a:t> </a:t>
            </a:r>
            <a:r>
              <a:rPr lang="en-US" altLang="de-DE" sz="2000" b="1" dirty="0" err="1" smtClean="0">
                <a:solidFill>
                  <a:schemeClr val="bg1"/>
                </a:solidFill>
              </a:rPr>
              <a:t>ACcelerator</a:t>
            </a:r>
            <a:endParaRPr lang="en-US" altLang="de-DE" sz="20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Typical HELIAC-power consumption</a:t>
            </a:r>
          </a:p>
          <a:p>
            <a:pPr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000" b="1" dirty="0" smtClean="0">
                <a:solidFill>
                  <a:schemeClr val="bg1"/>
                </a:solidFill>
              </a:rPr>
              <a:t>Further sustainability efforts</a:t>
            </a:r>
            <a:endParaRPr lang="en-US" alt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095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178904" y="1059471"/>
            <a:ext cx="12013096" cy="5202181"/>
          </a:xfrm>
        </p:spPr>
        <p:txBody>
          <a:bodyPr>
            <a:noAutofit/>
          </a:bodyPr>
          <a:lstStyle/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en-US" sz="2000" b="1" dirty="0" smtClean="0"/>
              <a:t>Fundamental research often requires large-scale equipment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 panose="05050102010706020507" pitchFamily="18" charset="2"/>
              </a:rPr>
              <a:t> </a:t>
            </a:r>
            <a:r>
              <a:rPr lang="en-US" sz="2000" dirty="0">
                <a:sym typeface="Symbol" panose="05050102010706020507" pitchFamily="18" charset="2"/>
              </a:rPr>
              <a:t>h</a:t>
            </a:r>
            <a:r>
              <a:rPr lang="en-US" sz="2000" dirty="0" smtClean="0"/>
              <a:t>igh performance (heavy ion) particle accelerators as FAIR/GSI: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Nuclear structure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Material science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Biophysics</a:t>
            </a:r>
          </a:p>
          <a:p>
            <a:pPr marL="715963" lvl="2" indent="-268288" defTabSz="625459">
              <a:buFont typeface="Symbol" panose="05050102010706020507" pitchFamily="18" charset="2"/>
              <a:buChar char="-"/>
              <a:defRPr/>
            </a:pPr>
            <a:r>
              <a:rPr lang="en-US" dirty="0" smtClean="0"/>
              <a:t>…</a:t>
            </a:r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2000" dirty="0" smtClean="0"/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endParaRPr lang="de-DE" sz="3200" dirty="0" smtClean="0"/>
          </a:p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de-DE" sz="2000" dirty="0"/>
              <a:t>I</a:t>
            </a:r>
            <a:r>
              <a:rPr lang="en-US" sz="2000" dirty="0" err="1" smtClean="0"/>
              <a:t>ncreasingly</a:t>
            </a:r>
            <a:r>
              <a:rPr lang="en-US" sz="2000" dirty="0" smtClean="0"/>
              <a:t> </a:t>
            </a:r>
            <a:r>
              <a:rPr lang="en-US" sz="2000" dirty="0"/>
              <a:t>high </a:t>
            </a:r>
            <a:r>
              <a:rPr lang="en-US" sz="2000" dirty="0" smtClean="0"/>
              <a:t>costs </a:t>
            </a:r>
            <a:r>
              <a:rPr lang="en-US" sz="2000" dirty="0"/>
              <a:t>for primary energy to operate</a:t>
            </a:r>
            <a:r>
              <a:rPr lang="en-US" sz="2000" dirty="0" smtClean="0"/>
              <a:t>!</a:t>
            </a:r>
          </a:p>
          <a:p>
            <a:pPr marL="447675" lvl="1" indent="-447675" defTabSz="625459">
              <a:spcAft>
                <a:spcPts val="600"/>
              </a:spcAft>
              <a:buSzPct val="140000"/>
              <a:defRPr/>
            </a:pPr>
            <a:r>
              <a:rPr lang="en-US" sz="2000" dirty="0" smtClean="0"/>
              <a:t>Primary task for the future of people and society …</a:t>
            </a:r>
          </a:p>
          <a:p>
            <a:pPr marL="447675" lvl="1" indent="-447675" defTabSz="625459">
              <a:spcAft>
                <a:spcPts val="60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  </a:t>
            </a:r>
            <a:r>
              <a:rPr lang="en-US" b="1" dirty="0" smtClean="0">
                <a:solidFill>
                  <a:srgbClr val="FF0000"/>
                </a:solidFill>
              </a:rPr>
              <a:t>Gaining scientific knowledge &amp; simultaneously operate with max. energy-efficiency???</a:t>
            </a:r>
          </a:p>
          <a:p>
            <a:pPr marL="342900" lvl="1" indent="-342900" defTabSz="625459">
              <a:spcAft>
                <a:spcPts val="600"/>
              </a:spcAft>
              <a:defRPr/>
            </a:pPr>
            <a:endParaRPr lang="de-DE" sz="2000" dirty="0" smtClean="0"/>
          </a:p>
          <a:p>
            <a:pPr marL="0" lvl="1" indent="0" defTabSz="625459">
              <a:spcAft>
                <a:spcPts val="600"/>
              </a:spcAft>
              <a:buNone/>
              <a:defRPr/>
            </a:pPr>
            <a:endParaRPr lang="de-DE" sz="2000" dirty="0"/>
          </a:p>
        </p:txBody>
      </p:sp>
      <p:sp>
        <p:nvSpPr>
          <p:cNvPr id="50" name="CustomShape 2"/>
          <p:cNvSpPr/>
          <p:nvPr/>
        </p:nvSpPr>
        <p:spPr bwMode="auto">
          <a:xfrm>
            <a:off x="793940" y="153773"/>
            <a:ext cx="11232960" cy="45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Motivation: Sustainability Challenge</a:t>
            </a:r>
            <a:endParaRPr lang="en-US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188651" y="3739085"/>
            <a:ext cx="348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err="1" smtClean="0"/>
              <a:t>Broad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program</a:t>
            </a:r>
            <a:r>
              <a:rPr lang="de-CH" sz="1600" i="1" dirty="0" smtClean="0"/>
              <a:t> on </a:t>
            </a:r>
            <a:r>
              <a:rPr lang="de-CH" sz="1600" i="1" dirty="0" err="1" smtClean="0"/>
              <a:t>synthesis</a:t>
            </a:r>
            <a:r>
              <a:rPr lang="de-CH" sz="1600" i="1" dirty="0" smtClean="0"/>
              <a:t>, </a:t>
            </a:r>
            <a:r>
              <a:rPr lang="de-CH" sz="1600" i="1" dirty="0" err="1" smtClean="0"/>
              <a:t>nuclear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structure</a:t>
            </a:r>
            <a:r>
              <a:rPr lang="de-CH" sz="1600" i="1" dirty="0" smtClean="0"/>
              <a:t>, </a:t>
            </a:r>
            <a:r>
              <a:rPr lang="de-CH" sz="1600" i="1" dirty="0" err="1" smtClean="0"/>
              <a:t>atomic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physics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and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chemical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studies</a:t>
            </a:r>
            <a:r>
              <a:rPr lang="de-CH" sz="1600" i="1" dirty="0" smtClean="0"/>
              <a:t>...</a:t>
            </a:r>
            <a:endParaRPr lang="de-DE" sz="1600" i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555973" y="1371510"/>
            <a:ext cx="6079101" cy="3359517"/>
            <a:chOff x="5236775" y="1964870"/>
            <a:chExt cx="6400800" cy="3486204"/>
          </a:xfrm>
        </p:grpSpPr>
        <p:sp>
          <p:nvSpPr>
            <p:cNvPr id="19" name="Textfeld 18"/>
            <p:cNvSpPr txBox="1"/>
            <p:nvPr/>
          </p:nvSpPr>
          <p:spPr>
            <a:xfrm>
              <a:off x="6694717" y="4326190"/>
              <a:ext cx="3608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smtClean="0">
                  <a:solidFill>
                    <a:srgbClr val="FF0000"/>
                  </a:solidFill>
                </a:rPr>
                <a:t>New</a:t>
              </a:r>
              <a:r>
                <a:rPr lang="de-CH" dirty="0" smtClean="0"/>
                <a:t> </a:t>
              </a:r>
              <a:r>
                <a:rPr lang="de-CH" dirty="0" err="1" smtClean="0"/>
                <a:t>elements</a:t>
              </a:r>
              <a:r>
                <a:rPr lang="de-CH" dirty="0" smtClean="0"/>
                <a:t> </a:t>
              </a:r>
              <a:r>
                <a:rPr lang="de-CH" dirty="0" err="1" smtClean="0"/>
                <a:t>discovered</a:t>
              </a:r>
              <a:r>
                <a:rPr lang="de-CH" dirty="0" smtClean="0"/>
                <a:t> at GSI </a:t>
              </a:r>
              <a:endParaRPr lang="de-DE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ectangle 2"/>
            <p:cNvSpPr/>
            <p:nvPr/>
          </p:nvSpPr>
          <p:spPr>
            <a:xfrm>
              <a:off x="6033907" y="3109312"/>
              <a:ext cx="343149" cy="11856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3"/>
            <p:cNvSpPr/>
            <p:nvPr/>
          </p:nvSpPr>
          <p:spPr>
            <a:xfrm>
              <a:off x="11191821" y="2236019"/>
              <a:ext cx="346815" cy="295763"/>
            </a:xfrm>
            <a:prstGeom prst="rect">
              <a:avLst/>
            </a:prstGeom>
            <a:solidFill>
              <a:srgbClr val="DFEB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tangle 4"/>
            <p:cNvSpPr/>
            <p:nvPr/>
          </p:nvSpPr>
          <p:spPr>
            <a:xfrm>
              <a:off x="6013084" y="4748446"/>
              <a:ext cx="5172242" cy="572658"/>
            </a:xfrm>
            <a:prstGeom prst="rect">
              <a:avLst/>
            </a:prstGeom>
            <a:solidFill>
              <a:srgbClr val="EEDE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6369635" y="3986838"/>
              <a:ext cx="3104384" cy="30814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tangle 6"/>
            <p:cNvSpPr/>
            <p:nvPr/>
          </p:nvSpPr>
          <p:spPr>
            <a:xfrm>
              <a:off x="9474293" y="3988040"/>
              <a:ext cx="2065641" cy="302676"/>
            </a:xfrm>
            <a:prstGeom prst="rect">
              <a:avLst/>
            </a:prstGeom>
            <a:solidFill>
              <a:srgbClr val="C3DB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tangle 7"/>
            <p:cNvSpPr/>
            <p:nvPr/>
          </p:nvSpPr>
          <p:spPr>
            <a:xfrm>
              <a:off x="5345113" y="2522842"/>
              <a:ext cx="682212" cy="17720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tangle 8"/>
            <p:cNvSpPr/>
            <p:nvPr/>
          </p:nvSpPr>
          <p:spPr>
            <a:xfrm>
              <a:off x="5346670" y="2238366"/>
              <a:ext cx="337968" cy="2814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tangle 9"/>
            <p:cNvSpPr/>
            <p:nvPr/>
          </p:nvSpPr>
          <p:spPr>
            <a:xfrm>
              <a:off x="9471179" y="2523566"/>
              <a:ext cx="2067456" cy="1463022"/>
            </a:xfrm>
            <a:prstGeom prst="rect">
              <a:avLst/>
            </a:prstGeom>
            <a:solidFill>
              <a:srgbClr val="DFEB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tangle 13"/>
            <p:cNvSpPr/>
            <p:nvPr/>
          </p:nvSpPr>
          <p:spPr>
            <a:xfrm>
              <a:off x="6377057" y="3110890"/>
              <a:ext cx="3092823" cy="8769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6775" y="1964870"/>
              <a:ext cx="6400800" cy="3486204"/>
            </a:xfrm>
            <a:prstGeom prst="rect">
              <a:avLst/>
            </a:prstGeom>
          </p:spPr>
        </p:pic>
        <p:sp>
          <p:nvSpPr>
            <p:cNvPr id="33" name="Abgerundetes Rechteck 32"/>
            <p:cNvSpPr/>
            <p:nvPr/>
          </p:nvSpPr>
          <p:spPr>
            <a:xfrm>
              <a:off x="7421314" y="3954732"/>
              <a:ext cx="2088127" cy="36113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 3"/>
            <p:cNvSpPr/>
            <p:nvPr/>
          </p:nvSpPr>
          <p:spPr>
            <a:xfrm>
              <a:off x="6310115" y="2079130"/>
              <a:ext cx="3117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Periodic Table of Elements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09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9568" y="94095"/>
            <a:ext cx="11654852" cy="564490"/>
          </a:xfrm>
          <a:prstGeom prst="rect">
            <a:avLst/>
          </a:prstGeom>
          <a:noFill/>
          <a:ln w="9360"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defRPr sz="3200" b="1" spc="-1">
                <a:solidFill>
                  <a:srgbClr val="FFFFFF"/>
                </a:solidFill>
                <a:latin typeface="Source Sans Pro"/>
                <a:ea typeface="Verdana"/>
              </a:defRPr>
            </a:lvl1pPr>
          </a:lstStyle>
          <a:p>
            <a:r>
              <a:rPr lang="en-US" altLang="de-DE" dirty="0" smtClean="0"/>
              <a:t>GSI </a:t>
            </a:r>
            <a:r>
              <a:rPr lang="en-US" altLang="de-DE" u="sng" dirty="0" err="1"/>
              <a:t>UNI</a:t>
            </a:r>
            <a:r>
              <a:rPr lang="en-US" altLang="de-DE" dirty="0" err="1"/>
              <a:t>versal</a:t>
            </a:r>
            <a:r>
              <a:rPr lang="en-US" altLang="de-DE" dirty="0"/>
              <a:t> </a:t>
            </a:r>
            <a:r>
              <a:rPr lang="en-US" altLang="de-DE" u="sng" dirty="0"/>
              <a:t>L</a:t>
            </a:r>
            <a:r>
              <a:rPr lang="en-US" altLang="de-DE" dirty="0"/>
              <a:t>inear </a:t>
            </a:r>
            <a:r>
              <a:rPr lang="en-US" altLang="de-DE" u="sng" dirty="0" err="1"/>
              <a:t>AC</a:t>
            </a:r>
            <a:r>
              <a:rPr lang="en-US" altLang="de-DE" dirty="0" err="1"/>
              <a:t>celerator</a:t>
            </a:r>
            <a:endParaRPr lang="en-US" altLang="de-DE" dirty="0"/>
          </a:p>
        </p:txBody>
      </p:sp>
      <p:pic>
        <p:nvPicPr>
          <p:cNvPr id="8" name="Picture 4" descr="tu103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1660525" y="1241280"/>
            <a:ext cx="89789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408" r="2083" b="9375"/>
          <a:stretch>
            <a:fillRect/>
          </a:stretch>
        </p:blipFill>
        <p:spPr bwMode="auto">
          <a:xfrm>
            <a:off x="8513496" y="4703758"/>
            <a:ext cx="311137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67561" y="4274817"/>
            <a:ext cx="3449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High </a:t>
            </a:r>
            <a:r>
              <a:rPr lang="de-DE" altLang="de-DE" sz="1600" b="1" dirty="0" err="1"/>
              <a:t>Current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Injector</a:t>
            </a:r>
            <a:r>
              <a:rPr lang="de-DE" altLang="de-DE" sz="1600" b="1" dirty="0"/>
              <a:t> (1999)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30055" y="4314311"/>
            <a:ext cx="2831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 smtClean="0"/>
              <a:t>Poststripper/Alvarez </a:t>
            </a:r>
            <a:r>
              <a:rPr lang="de-DE" altLang="de-DE" sz="1600" b="1" dirty="0"/>
              <a:t>(1975)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56781" y="4269402"/>
            <a:ext cx="33811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Single Gap Resonators (1975)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76443" y="1275850"/>
            <a:ext cx="36148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600" b="1" dirty="0"/>
              <a:t>High Charge State </a:t>
            </a:r>
            <a:r>
              <a:rPr lang="de-DE" altLang="de-DE" sz="1600" b="1" dirty="0" err="1"/>
              <a:t>Injector</a:t>
            </a:r>
            <a:r>
              <a:rPr lang="de-DE" altLang="de-DE" sz="1600" b="1" dirty="0"/>
              <a:t> (1991)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 rot="1271386">
            <a:off x="9654586" y="609330"/>
            <a:ext cx="2245333" cy="523220"/>
          </a:xfrm>
          <a:prstGeom prst="rect">
            <a:avLst/>
          </a:prstGeom>
          <a:solidFill>
            <a:schemeClr val="bg1">
              <a:alpha val="82000"/>
            </a:schemeClr>
          </a:solidFill>
          <a:ln w="25400">
            <a:noFill/>
            <a:miter lim="800000"/>
            <a:headEnd/>
            <a:tailEnd/>
          </a:ln>
          <a:effectLst>
            <a:outerShdw blurRad="50800" dist="50800" dir="3600000" algn="ctr" rotWithShape="0">
              <a:srgbClr val="0000FF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400" dirty="0"/>
              <a:t>0.1 </a:t>
            </a:r>
            <a:r>
              <a:rPr lang="de-DE" altLang="de-DE" sz="1400" dirty="0" err="1"/>
              <a:t>emA</a:t>
            </a:r>
            <a:r>
              <a:rPr lang="de-DE" altLang="de-DE" sz="1400" dirty="0"/>
              <a:t>, p</a:t>
            </a:r>
            <a:r>
              <a:rPr lang="de-DE" altLang="de-DE" sz="1400" baseline="30000" dirty="0"/>
              <a:t>+</a:t>
            </a:r>
            <a:r>
              <a:rPr lang="de-DE" altLang="de-DE" sz="1400" dirty="0"/>
              <a:t> (MUCIS) </a:t>
            </a:r>
          </a:p>
          <a:p>
            <a:pPr eaLnBrk="1" hangingPunct="1"/>
            <a:r>
              <a:rPr lang="de-DE" altLang="de-DE" sz="1400" dirty="0"/>
              <a:t>4.5 </a:t>
            </a:r>
            <a:r>
              <a:rPr lang="de-DE" altLang="de-DE" sz="1400" dirty="0" err="1"/>
              <a:t>emA</a:t>
            </a:r>
            <a:r>
              <a:rPr lang="de-DE" altLang="de-DE" sz="1400" dirty="0"/>
              <a:t>, </a:t>
            </a:r>
            <a:r>
              <a:rPr lang="de-DE" altLang="de-DE" sz="1400" baseline="30000" dirty="0"/>
              <a:t>238</a:t>
            </a:r>
            <a:r>
              <a:rPr lang="de-DE" altLang="de-DE" sz="1400" dirty="0"/>
              <a:t>U</a:t>
            </a:r>
            <a:r>
              <a:rPr lang="de-DE" altLang="de-DE" sz="1400" baseline="30000" dirty="0"/>
              <a:t>28+</a:t>
            </a:r>
            <a:r>
              <a:rPr lang="de-DE" altLang="de-DE" sz="1400" dirty="0"/>
              <a:t> (</a:t>
            </a:r>
            <a:r>
              <a:rPr lang="de-DE" altLang="de-DE" sz="1400" dirty="0" err="1"/>
              <a:t>MeVVa</a:t>
            </a:r>
            <a:r>
              <a:rPr lang="de-DE" altLang="de-DE" sz="1400" dirty="0"/>
              <a:t>)</a:t>
            </a:r>
          </a:p>
        </p:txBody>
      </p:sp>
      <p:sp>
        <p:nvSpPr>
          <p:cNvPr id="17" name="Textfeld 10"/>
          <p:cNvSpPr txBox="1">
            <a:spLocks noChangeArrowheads="1"/>
          </p:cNvSpPr>
          <p:nvPr/>
        </p:nvSpPr>
        <p:spPr bwMode="auto">
          <a:xfrm rot="19975228">
            <a:off x="9484847" y="2900575"/>
            <a:ext cx="2257797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>
            <a:noFill/>
            <a:miter lim="800000"/>
            <a:headEnd/>
            <a:tailEnd/>
          </a:ln>
          <a:effectLst>
            <a:outerShdw blurRad="50800" dist="25400" dir="600000" sx="102000" sy="102000" algn="ctr" rotWithShape="0">
              <a:srgbClr val="FF0000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400" dirty="0"/>
              <a:t>1 </a:t>
            </a:r>
            <a:r>
              <a:rPr lang="de-DE" altLang="de-DE" sz="1400" dirty="0" err="1"/>
              <a:t>p</a:t>
            </a:r>
            <a:r>
              <a:rPr lang="de-DE" altLang="de-DE" sz="1400" dirty="0" err="1">
                <a:latin typeface="Symbol" pitchFamily="18" charset="2"/>
              </a:rPr>
              <a:t>m</a:t>
            </a:r>
            <a:r>
              <a:rPr lang="de-DE" altLang="de-DE" sz="1400" dirty="0" err="1"/>
              <a:t>A</a:t>
            </a:r>
            <a:r>
              <a:rPr lang="de-DE" altLang="de-DE" sz="1400" dirty="0"/>
              <a:t>,     </a:t>
            </a:r>
            <a:r>
              <a:rPr lang="de-DE" altLang="de-DE" sz="1400" baseline="30000" dirty="0"/>
              <a:t>48</a:t>
            </a:r>
            <a:r>
              <a:rPr lang="de-DE" altLang="de-DE" sz="1400" dirty="0"/>
              <a:t>Ca ( ECR)</a:t>
            </a:r>
          </a:p>
          <a:p>
            <a:pPr eaLnBrk="1" hangingPunct="1"/>
            <a:r>
              <a:rPr lang="de-DE" altLang="de-DE" sz="1400" dirty="0"/>
              <a:t>1 </a:t>
            </a:r>
            <a:r>
              <a:rPr lang="de-DE" altLang="de-DE" sz="1400" dirty="0" err="1"/>
              <a:t>p</a:t>
            </a:r>
            <a:r>
              <a:rPr lang="de-DE" altLang="de-DE" sz="1400" dirty="0" err="1">
                <a:latin typeface="Symbol" pitchFamily="18" charset="2"/>
              </a:rPr>
              <a:t>m</a:t>
            </a:r>
            <a:r>
              <a:rPr lang="de-DE" altLang="de-DE" sz="1400" dirty="0" err="1"/>
              <a:t>A</a:t>
            </a:r>
            <a:r>
              <a:rPr lang="de-DE" altLang="de-DE" sz="1400" dirty="0"/>
              <a:t>,     </a:t>
            </a:r>
            <a:r>
              <a:rPr lang="de-DE" altLang="de-DE" sz="1400" baseline="30000" dirty="0"/>
              <a:t>50</a:t>
            </a:r>
            <a:r>
              <a:rPr lang="de-DE" altLang="de-DE" sz="1400" dirty="0"/>
              <a:t>Ti   (PIG/ECR)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6" y="4719891"/>
            <a:ext cx="2591754" cy="144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62" y="4719891"/>
            <a:ext cx="3956256" cy="144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835096" y="870940"/>
            <a:ext cx="2573199" cy="159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3589" y="221458"/>
            <a:ext cx="10972320" cy="443198"/>
          </a:xfr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l"/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UNILAC-Power </a:t>
            </a:r>
            <a:r>
              <a:rPr lang="de-DE" b="1" spc="-1" dirty="0" err="1" smtClean="0">
                <a:solidFill>
                  <a:srgbClr val="FFFFFF"/>
                </a:solidFill>
                <a:latin typeface="Source Sans Pro"/>
                <a:ea typeface="Verdana"/>
              </a:rPr>
              <a:t>C</a:t>
            </a:r>
            <a:r>
              <a:rPr lang="de-DE" sz="3200" b="1" spc="-1" dirty="0" err="1" smtClean="0">
                <a:solidFill>
                  <a:srgbClr val="FFFFFF"/>
                </a:solidFill>
                <a:latin typeface="Source Sans Pro"/>
                <a:ea typeface="Verdana"/>
                <a:cs typeface="+mn-cs"/>
              </a:rPr>
              <a:t>onsumption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  <a:cs typeface="+mn-cs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4294967295"/>
          </p:nvPr>
        </p:nvSpPr>
        <p:spPr>
          <a:xfrm>
            <a:off x="304798" y="1094439"/>
            <a:ext cx="4581995" cy="2860872"/>
          </a:xfrm>
        </p:spPr>
        <p:txBody>
          <a:bodyPr>
            <a:noAutofit/>
          </a:bodyPr>
          <a:lstStyle/>
          <a:p>
            <a:pPr marL="179388" indent="0" algn="l">
              <a:spcBef>
                <a:spcPts val="1200"/>
              </a:spcBef>
              <a:buClr>
                <a:srgbClr val="FF0000"/>
              </a:buClr>
              <a:buSzPct val="120000"/>
              <a:buNone/>
              <a:tabLst>
                <a:tab pos="360363" algn="l"/>
                <a:tab pos="719138" algn="l"/>
                <a:tab pos="1431925" algn="l"/>
              </a:tabLst>
            </a:pPr>
            <a:r>
              <a:rPr lang="de-DE" sz="1800" b="1" u="sng" dirty="0" err="1" smtClean="0"/>
              <a:t>Typical</a:t>
            </a:r>
            <a:r>
              <a:rPr lang="de-DE" sz="1800" b="1" u="sng" dirty="0" smtClean="0"/>
              <a:t>  heavy </a:t>
            </a:r>
            <a:r>
              <a:rPr lang="de-DE" sz="1800" b="1" u="sng" dirty="0" err="1" smtClean="0"/>
              <a:t>ion</a:t>
            </a:r>
            <a:r>
              <a:rPr lang="de-DE" sz="1800" b="1" u="sng" dirty="0" smtClean="0"/>
              <a:t> beam </a:t>
            </a:r>
            <a:r>
              <a:rPr lang="de-DE" sz="1800" b="1" u="sng" dirty="0" err="1" smtClean="0"/>
              <a:t>operation</a:t>
            </a:r>
            <a:r>
              <a:rPr lang="de-DE" sz="1800" b="1" u="sng" dirty="0" smtClean="0"/>
              <a:t>: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smtClean="0"/>
              <a:t>A/Z	=  26 </a:t>
            </a:r>
            <a:r>
              <a:rPr lang="de-DE" sz="1800" dirty="0"/>
              <a:t>(</a:t>
            </a:r>
            <a:r>
              <a:rPr lang="de-DE" sz="1800" dirty="0" smtClean="0"/>
              <a:t>HSI)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smtClean="0"/>
              <a:t>A/Z	=    6 (</a:t>
            </a:r>
            <a:r>
              <a:rPr lang="de-DE" sz="1800" dirty="0" err="1" smtClean="0"/>
              <a:t>poststripper</a:t>
            </a:r>
            <a:r>
              <a:rPr lang="de-DE" sz="1800" dirty="0" smtClean="0"/>
              <a:t>)</a:t>
            </a:r>
          </a:p>
          <a:p>
            <a:pPr marL="449263" indent="-269875" algn="l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079500" algn="l"/>
              </a:tabLst>
            </a:pPr>
            <a:r>
              <a:rPr lang="de-DE" sz="1800" dirty="0" err="1" smtClean="0"/>
              <a:t>W</a:t>
            </a:r>
            <a:r>
              <a:rPr lang="de-DE" sz="1800" baseline="-25000" dirty="0" err="1" smtClean="0"/>
              <a:t>kin</a:t>
            </a:r>
            <a:r>
              <a:rPr lang="de-DE" sz="1800" dirty="0"/>
              <a:t>	</a:t>
            </a:r>
            <a:r>
              <a:rPr lang="de-DE" sz="1800" dirty="0" smtClean="0"/>
              <a:t>= 7.5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</a:p>
          <a:p>
            <a:pPr marL="809625" indent="-360363" algn="l">
              <a:spcBef>
                <a:spcPts val="120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800" dirty="0" smtClean="0"/>
              <a:t>A3-intermediate </a:t>
            </a:r>
            <a:r>
              <a:rPr lang="de-DE" sz="1800" dirty="0" err="1" smtClean="0"/>
              <a:t>energy</a:t>
            </a:r>
            <a:r>
              <a:rPr lang="de-DE" sz="1800" dirty="0" smtClean="0"/>
              <a:t>/7.1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</a:p>
          <a:p>
            <a:pPr marL="809625" indent="-360363" algn="l">
              <a:spcBef>
                <a:spcPts val="120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719138" algn="l"/>
                <a:tab pos="1431925" algn="l"/>
                <a:tab pos="2333625" algn="l"/>
              </a:tabLst>
            </a:pPr>
            <a:r>
              <a:rPr lang="de-DE" sz="1800" dirty="0" smtClean="0"/>
              <a:t>3×Single Gap Resonator/0.4 </a:t>
            </a:r>
            <a:r>
              <a:rPr lang="de-DE" sz="1800" dirty="0" err="1" smtClean="0"/>
              <a:t>MeV</a:t>
            </a:r>
            <a:r>
              <a:rPr lang="de-DE" sz="1800" dirty="0" smtClean="0"/>
              <a:t>/u</a:t>
            </a:r>
            <a:endParaRPr lang="de-DE" sz="1800" dirty="0"/>
          </a:p>
          <a:p>
            <a:pPr marL="449263" indent="-269875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tabLst>
                <a:tab pos="360363" algn="l"/>
                <a:tab pos="719138" algn="l"/>
                <a:tab pos="1431925" algn="l"/>
              </a:tabLst>
            </a:pPr>
            <a:r>
              <a:rPr lang="de-DE" sz="1800" dirty="0"/>
              <a:t>RF-</a:t>
            </a:r>
            <a:r>
              <a:rPr lang="de-DE" sz="1800" dirty="0" err="1"/>
              <a:t>duty</a:t>
            </a:r>
            <a:r>
              <a:rPr lang="de-DE" sz="1800" dirty="0"/>
              <a:t> </a:t>
            </a:r>
            <a:r>
              <a:rPr lang="de-DE" sz="1800" dirty="0" err="1"/>
              <a:t>factor</a:t>
            </a:r>
            <a:r>
              <a:rPr lang="de-DE" sz="1800" dirty="0"/>
              <a:t> = 30%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6" y="4174436"/>
            <a:ext cx="7473369" cy="2107096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6409749" y="806199"/>
            <a:ext cx="4906595" cy="3896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HSI/RFQ – Super Lens – IH1&amp;IH2  (</a:t>
            </a:r>
            <a:r>
              <a:rPr lang="de-DE" sz="900" b="1" dirty="0" err="1" smtClean="0"/>
              <a:t>Rf</a:t>
            </a:r>
            <a:r>
              <a:rPr lang="de-DE" sz="900" b="1" dirty="0" smtClean="0"/>
              <a:t>, 30%): 600kW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Poststripper/A1 – A3 (</a:t>
            </a:r>
            <a:r>
              <a:rPr lang="de-DE" sz="900" b="1" dirty="0" err="1" smtClean="0"/>
              <a:t>Rf</a:t>
            </a:r>
            <a:r>
              <a:rPr lang="de-DE" sz="900" b="1" dirty="0" smtClean="0"/>
              <a:t>, 30%): 1900kW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3x Single Gap Resonators (RF): 190 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Power </a:t>
            </a:r>
            <a:r>
              <a:rPr lang="de-DE" sz="900" b="1" dirty="0" err="1" smtClean="0"/>
              <a:t>supplies</a:t>
            </a:r>
            <a:r>
              <a:rPr lang="de-DE" sz="900" b="1" dirty="0" smtClean="0"/>
              <a:t>/HSI-Quads + </a:t>
            </a:r>
            <a:r>
              <a:rPr lang="de-DE" sz="900" b="1" dirty="0" err="1" smtClean="0"/>
              <a:t>Dipoles</a:t>
            </a:r>
            <a:r>
              <a:rPr lang="de-DE" sz="900" b="1" dirty="0" smtClean="0"/>
              <a:t>/Charge </a:t>
            </a:r>
            <a:r>
              <a:rPr lang="de-DE" sz="900" b="1" dirty="0" err="1" smtClean="0"/>
              <a:t>separator</a:t>
            </a:r>
            <a:r>
              <a:rPr lang="de-DE" sz="900" b="1" dirty="0" smtClean="0"/>
              <a:t>: 70 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Power </a:t>
            </a:r>
            <a:r>
              <a:rPr lang="de-DE" sz="900" b="1" dirty="0" err="1" smtClean="0"/>
              <a:t>Supplies</a:t>
            </a:r>
            <a:r>
              <a:rPr lang="de-DE" sz="900" b="1" dirty="0" smtClean="0"/>
              <a:t>/Poststripper-Quads: 145kW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Beam </a:t>
            </a:r>
            <a:r>
              <a:rPr lang="de-DE" sz="900" b="1" dirty="0" err="1" smtClean="0"/>
              <a:t>diagnostics</a:t>
            </a:r>
            <a:r>
              <a:rPr lang="de-DE" sz="900" b="1" dirty="0" smtClean="0"/>
              <a:t>: 100kW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err="1" smtClean="0"/>
              <a:t>Cooling</a:t>
            </a:r>
            <a:r>
              <a:rPr lang="de-DE" sz="900" b="1" dirty="0" smtClean="0"/>
              <a:t> </a:t>
            </a:r>
            <a:r>
              <a:rPr lang="de-DE" sz="900" b="1" dirty="0" err="1" smtClean="0"/>
              <a:t>water</a:t>
            </a:r>
            <a:r>
              <a:rPr lang="de-DE" sz="900" b="1" dirty="0" smtClean="0"/>
              <a:t>: 1200kW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Basic </a:t>
            </a:r>
            <a:r>
              <a:rPr lang="de-DE" sz="900" b="1" dirty="0" err="1" smtClean="0"/>
              <a:t>load</a:t>
            </a:r>
            <a:r>
              <a:rPr lang="de-DE" sz="900" b="1" dirty="0" smtClean="0"/>
              <a:t>/UNILAC: 650kW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de-DE" sz="900" b="1" dirty="0" smtClean="0"/>
              <a:t>PIG-</a:t>
            </a:r>
            <a:r>
              <a:rPr lang="de-DE" sz="900" b="1" dirty="0" err="1" smtClean="0"/>
              <a:t>ion</a:t>
            </a:r>
            <a:r>
              <a:rPr lang="de-DE" sz="900" b="1" dirty="0" smtClean="0"/>
              <a:t> </a:t>
            </a:r>
            <a:r>
              <a:rPr lang="de-DE" sz="900" b="1" dirty="0" err="1" smtClean="0"/>
              <a:t>source</a:t>
            </a:r>
            <a:r>
              <a:rPr lang="de-DE" sz="900" b="1" dirty="0" smtClean="0"/>
              <a:t>: 40kW</a:t>
            </a:r>
            <a:endParaRPr lang="de-DE" sz="900" b="1" u="sng" dirty="0" smtClean="0"/>
          </a:p>
          <a:p>
            <a:pPr marL="0" indent="0">
              <a:spcBef>
                <a:spcPts val="600"/>
              </a:spcBef>
              <a:buFont typeface="Wingdings" charset="2"/>
              <a:buNone/>
            </a:pPr>
            <a:r>
              <a:rPr lang="de-DE" sz="2000" b="1" u="sng" dirty="0" smtClean="0">
                <a:solidFill>
                  <a:srgbClr val="FF0000"/>
                </a:solidFill>
              </a:rPr>
              <a:t>tot.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from</a:t>
            </a:r>
            <a:r>
              <a:rPr lang="de-DE" sz="2000" b="1" u="sng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grid</a:t>
            </a:r>
            <a:r>
              <a:rPr lang="de-DE" sz="2000" b="1" u="sng" dirty="0" smtClean="0">
                <a:solidFill>
                  <a:srgbClr val="FF0000"/>
                </a:solidFill>
              </a:rPr>
              <a:t>: 4895 kW (25%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duty</a:t>
            </a:r>
            <a:r>
              <a:rPr lang="de-DE" sz="2000" b="1" u="sng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factor</a:t>
            </a:r>
            <a:r>
              <a:rPr lang="de-DE" sz="2000" b="1" u="sng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de-DE" sz="2000" b="1" u="sng" dirty="0"/>
              <a:t>6 </a:t>
            </a:r>
            <a:r>
              <a:rPr lang="de-DE" sz="2000" b="1" u="sng" dirty="0" err="1"/>
              <a:t>months</a:t>
            </a:r>
            <a:r>
              <a:rPr lang="de-DE" sz="2000" b="1" u="sng" dirty="0"/>
              <a:t> </a:t>
            </a:r>
            <a:r>
              <a:rPr lang="de-DE" sz="2000" b="1" u="sng" dirty="0" err="1"/>
              <a:t>operating</a:t>
            </a:r>
            <a:r>
              <a:rPr lang="de-DE" sz="2000" b="1" u="sng" dirty="0"/>
              <a:t> time: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000" b="1" dirty="0">
                <a:solidFill>
                  <a:srgbClr val="FF0000"/>
                </a:solidFill>
              </a:rPr>
              <a:t>4.895 MW x 24h x 30 </a:t>
            </a:r>
            <a:r>
              <a:rPr lang="de-DE" sz="2000" b="1" dirty="0" err="1">
                <a:solidFill>
                  <a:srgbClr val="FF0000"/>
                </a:solidFill>
              </a:rPr>
              <a:t>days</a:t>
            </a:r>
            <a:r>
              <a:rPr lang="de-DE" sz="2000" b="1" dirty="0">
                <a:solidFill>
                  <a:srgbClr val="FF0000"/>
                </a:solidFill>
              </a:rPr>
              <a:t> x 6 </a:t>
            </a:r>
            <a:r>
              <a:rPr lang="de-DE" sz="2000" b="1" dirty="0" err="1">
                <a:solidFill>
                  <a:srgbClr val="FF0000"/>
                </a:solidFill>
              </a:rPr>
              <a:t>months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u="sng" dirty="0" smtClean="0">
                <a:solidFill>
                  <a:srgbClr val="FF0000"/>
                </a:solidFill>
              </a:rPr>
              <a:t>21 </a:t>
            </a:r>
            <a:r>
              <a:rPr lang="de-DE" sz="2000" b="1" u="sng" dirty="0" err="1" smtClean="0">
                <a:solidFill>
                  <a:srgbClr val="FF0000"/>
                </a:solidFill>
              </a:rPr>
              <a:t>GWh</a:t>
            </a:r>
            <a:endParaRPr lang="de-DE" sz="2000" b="1" u="sng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Font typeface="Wingdings" charset="2"/>
              <a:buNone/>
            </a:pPr>
            <a:endParaRPr lang="de-DE" sz="2200" b="1" u="sng" dirty="0" smtClean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1137050">
            <a:off x="7765198" y="4659118"/>
            <a:ext cx="444224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en-GB" dirty="0"/>
              <a:t>Challenge: decrease energy </a:t>
            </a:r>
            <a:r>
              <a:rPr lang="en-GB" dirty="0" smtClean="0"/>
              <a:t>consumption per ion on target!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58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673351" y="1585297"/>
            <a:ext cx="10454595" cy="142812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6340800" y="3043415"/>
            <a:ext cx="4136040" cy="93564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2175600" y="3043415"/>
            <a:ext cx="2552040" cy="93564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4800000" y="3043415"/>
            <a:ext cx="5651640" cy="32364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890650" y="44534"/>
            <a:ext cx="9423245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3200" b="1" spc="-1" dirty="0" smtClean="0">
                <a:solidFill>
                  <a:srgbClr val="FFFFFF"/>
                </a:solidFill>
                <a:latin typeface="Source Sans Pro"/>
                <a:ea typeface="Verdana"/>
              </a:rPr>
              <a:t>HELIAC-Layout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graphicFrame>
        <p:nvGraphicFramePr>
          <p:cNvPr id="178" name="Table 5"/>
          <p:cNvGraphicFramePr/>
          <p:nvPr>
            <p:extLst>
              <p:ext uri="{D42A27DB-BD31-4B8C-83A1-F6EECF244321}">
                <p14:modId xmlns:p14="http://schemas.microsoft.com/office/powerpoint/2010/main" val="3588664249"/>
              </p:ext>
            </p:extLst>
          </p:nvPr>
        </p:nvGraphicFramePr>
        <p:xfrm>
          <a:off x="6337200" y="3684215"/>
          <a:ext cx="4143960" cy="262584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Value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3.5 – 7.3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Beam current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mA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#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12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RF Bunchers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#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4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Transversal Focussing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latin typeface="Source Sans Pro"/>
                        </a:rPr>
                        <a:t>2 Solenoids per Cryom.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9" name="Table 6"/>
          <p:cNvGraphicFramePr/>
          <p:nvPr>
            <p:extLst>
              <p:ext uri="{D42A27DB-BD31-4B8C-83A1-F6EECF244321}">
                <p14:modId xmlns:p14="http://schemas.microsoft.com/office/powerpoint/2010/main" val="1428480952"/>
              </p:ext>
            </p:extLst>
          </p:nvPr>
        </p:nvGraphicFramePr>
        <p:xfrm>
          <a:off x="2168400" y="3684215"/>
          <a:ext cx="3988800" cy="172872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Parameter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Unit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latin typeface="Source Sans Pro"/>
                        </a:rPr>
                        <a:t>Value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1.4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0" name="Table 7"/>
          <p:cNvGraphicFramePr/>
          <p:nvPr>
            <p:extLst>
              <p:ext uri="{D42A27DB-BD31-4B8C-83A1-F6EECF244321}">
                <p14:modId xmlns:p14="http://schemas.microsoft.com/office/powerpoint/2010/main" val="1830979616"/>
              </p:ext>
            </p:extLst>
          </p:nvPr>
        </p:nvGraphicFramePr>
        <p:xfrm>
          <a:off x="1617600" y="5408615"/>
          <a:ext cx="3093480" cy="1038960"/>
        </p:xfrm>
        <a:graphic>
          <a:graphicData uri="http://schemas.openxmlformats.org/drawingml/2006/table">
            <a:tbl>
              <a:tblPr/>
              <a:tblGrid>
                <a:gridCol w="209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Type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ECR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Frequency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strike="noStrike" spc="-1">
                          <a:latin typeface="Source Sans Pro"/>
                        </a:rPr>
                        <a:t>18 GHz</a:t>
                      </a:r>
                      <a:endParaRPr lang="de-DE" sz="1600" b="0" strike="noStrike" spc="-1">
                        <a:latin typeface="Arial"/>
                      </a:endParaRPr>
                    </a:p>
                  </a:txBody>
                  <a:tcPr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1" name="CustomShape 8"/>
          <p:cNvSpPr/>
          <p:nvPr/>
        </p:nvSpPr>
        <p:spPr>
          <a:xfrm>
            <a:off x="1624800" y="3043415"/>
            <a:ext cx="395640" cy="2483640"/>
          </a:xfrm>
          <a:prstGeom prst="rect">
            <a:avLst/>
          </a:prstGeom>
          <a:solidFill>
            <a:srgbClr val="327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9"/>
          <p:cNvSpPr/>
          <p:nvPr/>
        </p:nvSpPr>
        <p:spPr>
          <a:xfrm rot="16200000">
            <a:off x="1234920" y="3347255"/>
            <a:ext cx="111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b="1" spc="-1" dirty="0">
                <a:solidFill>
                  <a:srgbClr val="FFFFFF"/>
                </a:solidFill>
                <a:latin typeface="Source Sans Pro"/>
              </a:rPr>
              <a:t>Source</a:t>
            </a:r>
            <a:endParaRPr lang="de-DE" spc="-1" dirty="0">
              <a:latin typeface="Arial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2175600" y="3043415"/>
            <a:ext cx="2552040" cy="32364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1"/>
          <p:cNvSpPr/>
          <p:nvPr/>
        </p:nvSpPr>
        <p:spPr>
          <a:xfrm>
            <a:off x="2100000" y="3023616"/>
            <a:ext cx="2699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pc="-1">
                <a:solidFill>
                  <a:srgbClr val="000000"/>
                </a:solidFill>
                <a:latin typeface="Source Sans Pro"/>
              </a:rPr>
              <a:t>Normal-Conducting Injector</a:t>
            </a:r>
            <a:endParaRPr lang="de-DE" sz="1600" spc="-1">
              <a:latin typeface="Arial"/>
            </a:endParaRPr>
          </a:p>
        </p:txBody>
      </p:sp>
      <p:sp>
        <p:nvSpPr>
          <p:cNvPr id="185" name="CustomShape 12"/>
          <p:cNvSpPr/>
          <p:nvPr/>
        </p:nvSpPr>
        <p:spPr>
          <a:xfrm>
            <a:off x="6420000" y="3023615"/>
            <a:ext cx="30596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pc="-1">
                <a:solidFill>
                  <a:srgbClr val="FFFFFF"/>
                </a:solidFill>
                <a:latin typeface="Source Sans Pro"/>
              </a:rPr>
              <a:t>Superconducting Accelerator</a:t>
            </a:r>
            <a:endParaRPr lang="de-DE" sz="1600" spc="-1">
              <a:latin typeface="Arial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2064000" y="2899415"/>
            <a:ext cx="4176000" cy="2448000"/>
          </a:xfrm>
          <a:custGeom>
            <a:avLst/>
            <a:gdLst/>
            <a:ahLst/>
            <a:cxnLst/>
            <a:rect l="l" t="t" r="r" b="b"/>
            <a:pathLst>
              <a:path w="11601" h="6801">
                <a:moveTo>
                  <a:pt x="0" y="0"/>
                </a:moveTo>
                <a:lnTo>
                  <a:pt x="0" y="6800"/>
                </a:lnTo>
                <a:lnTo>
                  <a:pt x="11600" y="6800"/>
                </a:lnTo>
                <a:lnTo>
                  <a:pt x="11600" y="1700"/>
                </a:lnTo>
                <a:lnTo>
                  <a:pt x="7500" y="1700"/>
                </a:lnTo>
                <a:lnTo>
                  <a:pt x="7500" y="1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5"/>
          <p:cNvSpPr/>
          <p:nvPr/>
        </p:nvSpPr>
        <p:spPr>
          <a:xfrm>
            <a:off x="4764000" y="3007415"/>
            <a:ext cx="5760000" cy="3276000"/>
          </a:xfrm>
          <a:custGeom>
            <a:avLst/>
            <a:gdLst/>
            <a:ahLst/>
            <a:cxnLst/>
            <a:rect l="l" t="t" r="r" b="b"/>
            <a:pathLst>
              <a:path w="16001" h="9101">
                <a:moveTo>
                  <a:pt x="16000" y="0"/>
                </a:moveTo>
                <a:lnTo>
                  <a:pt x="0" y="0"/>
                </a:lnTo>
                <a:lnTo>
                  <a:pt x="0" y="1100"/>
                </a:lnTo>
                <a:lnTo>
                  <a:pt x="4100" y="1100"/>
                </a:lnTo>
                <a:lnTo>
                  <a:pt x="4100" y="9100"/>
                </a:lnTo>
                <a:lnTo>
                  <a:pt x="16000" y="9100"/>
                </a:lnTo>
                <a:lnTo>
                  <a:pt x="1600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3"/>
          <p:cNvSpPr/>
          <p:nvPr/>
        </p:nvSpPr>
        <p:spPr>
          <a:xfrm>
            <a:off x="5347304" y="1121122"/>
            <a:ext cx="6716559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i="1" spc="-1" dirty="0" err="1">
                <a:latin typeface="Source Sans Pro"/>
              </a:rPr>
              <a:t>He</a:t>
            </a:r>
            <a:r>
              <a:rPr lang="de-DE" sz="2000" i="1" spc="-1" dirty="0" err="1">
                <a:latin typeface="Source Sans Pro"/>
              </a:rPr>
              <a:t>lmoltz</a:t>
            </a:r>
            <a:r>
              <a:rPr lang="de-DE" sz="2000" b="1" i="1" spc="-1" dirty="0" err="1">
                <a:latin typeface="Source Sans Pro"/>
              </a:rPr>
              <a:t>Li</a:t>
            </a:r>
            <a:r>
              <a:rPr lang="de-DE" sz="2000" i="1" spc="-1" dirty="0" err="1">
                <a:latin typeface="Source Sans Pro"/>
              </a:rPr>
              <a:t>near</a:t>
            </a:r>
            <a:r>
              <a:rPr lang="de-DE" sz="2000" b="1" i="1" spc="-1" dirty="0" err="1">
                <a:latin typeface="Source Sans Pro"/>
              </a:rPr>
              <a:t>Ac</a:t>
            </a:r>
            <a:r>
              <a:rPr lang="de-DE" sz="2000" i="1" spc="-1" dirty="0" err="1">
                <a:latin typeface="Source Sans Pro"/>
              </a:rPr>
              <a:t>celerator</a:t>
            </a:r>
            <a:r>
              <a:rPr lang="de-DE" sz="2000" i="1" spc="-1" dirty="0">
                <a:latin typeface="Source Sans Pro"/>
              </a:rPr>
              <a:t> – </a:t>
            </a:r>
            <a:r>
              <a:rPr lang="de-DE" sz="2000" b="1" i="1" spc="-1" dirty="0">
                <a:latin typeface="Source Sans Pro"/>
              </a:rPr>
              <a:t>HELIAC</a:t>
            </a:r>
            <a:endParaRPr lang="de-DE" sz="2000" spc="-1" dirty="0">
              <a:latin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645426" y="103725"/>
            <a:ext cx="63033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HELIAC </a:t>
            </a:r>
            <a:r>
              <a:rPr lang="en-US" dirty="0"/>
              <a:t>has been optimized for the needs of the </a:t>
            </a:r>
            <a:r>
              <a:rPr lang="en-US" dirty="0" smtClean="0"/>
              <a:t> UNILAC users, </a:t>
            </a:r>
            <a:r>
              <a:rPr lang="en-US" dirty="0"/>
              <a:t>in particular TASCA, SHIP </a:t>
            </a:r>
            <a:r>
              <a:rPr lang="en-US" dirty="0" smtClean="0"/>
              <a:t>&amp; </a:t>
            </a:r>
            <a:r>
              <a:rPr lang="en-US" dirty="0"/>
              <a:t>materials </a:t>
            </a:r>
            <a:r>
              <a:rPr lang="en-US" dirty="0" smtClean="0"/>
              <a:t>research</a:t>
            </a:r>
            <a:r>
              <a:rPr lang="en-US" dirty="0"/>
              <a:t>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could be used as SIS18-injector for medium high intensities!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479640" y="2267738"/>
            <a:ext cx="151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/>
              <a:t>CM4 </a:t>
            </a:r>
            <a:r>
              <a:rPr lang="de-DE" sz="800" dirty="0" err="1" smtClean="0"/>
              <a:t>dedicated</a:t>
            </a:r>
            <a:r>
              <a:rPr lang="de-DE" sz="800" dirty="0" smtClean="0"/>
              <a:t> </a:t>
            </a:r>
            <a:r>
              <a:rPr lang="de-DE" sz="800" dirty="0" err="1" smtClean="0"/>
              <a:t>to</a:t>
            </a:r>
            <a:r>
              <a:rPr lang="de-DE" sz="800" dirty="0" smtClean="0"/>
              <a:t> </a:t>
            </a:r>
            <a:r>
              <a:rPr lang="de-DE" sz="800" dirty="0" err="1" smtClean="0"/>
              <a:t>mat</a:t>
            </a:r>
            <a:r>
              <a:rPr lang="de-DE" sz="800" dirty="0" smtClean="0"/>
              <a:t>. </a:t>
            </a:r>
            <a:r>
              <a:rPr lang="de-DE" sz="800" dirty="0" err="1" smtClean="0"/>
              <a:t>res</a:t>
            </a:r>
            <a:r>
              <a:rPr lang="de-DE" sz="800" dirty="0" smtClean="0"/>
              <a:t>. (</a:t>
            </a:r>
            <a:r>
              <a:rPr lang="de-DE" sz="800" dirty="0" err="1" smtClean="0"/>
              <a:t>energy</a:t>
            </a:r>
            <a:r>
              <a:rPr lang="de-DE" sz="800" dirty="0" smtClean="0"/>
              <a:t> </a:t>
            </a:r>
            <a:r>
              <a:rPr lang="de-DE" sz="800" dirty="0" err="1" smtClean="0"/>
              <a:t>booster</a:t>
            </a:r>
            <a:r>
              <a:rPr lang="de-DE" sz="800" dirty="0" smtClean="0"/>
              <a:t>)</a:t>
            </a:r>
            <a:endParaRPr lang="de-DE" sz="800" dirty="0"/>
          </a:p>
        </p:txBody>
      </p:sp>
      <p:sp>
        <p:nvSpPr>
          <p:cNvPr id="4" name="Rechteck 3"/>
          <p:cNvSpPr/>
          <p:nvPr/>
        </p:nvSpPr>
        <p:spPr>
          <a:xfrm>
            <a:off x="4306661" y="1449161"/>
            <a:ext cx="1657350" cy="1157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79144" y="24692"/>
            <a:ext cx="8228880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Cryomodule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</a:t>
            </a: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Qualification</a:t>
            </a:r>
            <a:endParaRPr lang="de-DE" sz="3200" b="1" spc="-1" dirty="0">
              <a:solidFill>
                <a:srgbClr val="FFFFFF"/>
              </a:solidFill>
              <a:latin typeface="Source Sans Pro"/>
              <a:ea typeface="Verdana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325676" y="1203593"/>
            <a:ext cx="4895253" cy="20435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400" b="1" spc="-1" dirty="0" smtClean="0">
                <a:solidFill>
                  <a:srgbClr val="000000"/>
                </a:solidFill>
                <a:latin typeface="Source Sans Pro"/>
              </a:rPr>
              <a:t>HELIAC-CM1</a:t>
            </a: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3 Crossbar H-Mode RF-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cavities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</a:t>
            </a:r>
            <a:endParaRPr lang="de-DE" sz="2000" spc="-1" dirty="0" smtClean="0">
              <a:latin typeface="Arial"/>
            </a:endParaRP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1 </a:t>
            </a:r>
            <a:r>
              <a:rPr lang="de-DE" sz="2000" spc="-1" dirty="0">
                <a:solidFill>
                  <a:srgbClr val="000000"/>
                </a:solidFill>
                <a:latin typeface="Source Sans Pro"/>
              </a:rPr>
              <a:t>Crossbar H-Mode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Rebuncher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cavity</a:t>
            </a:r>
            <a:endParaRPr lang="de-DE" sz="2000" spc="-1" dirty="0">
              <a:latin typeface="Arial"/>
            </a:endParaRPr>
          </a:p>
          <a:p>
            <a:pPr marL="451260" indent="-342900">
              <a:spcBef>
                <a:spcPts val="567"/>
              </a:spcBef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</a:pPr>
            <a:r>
              <a:rPr lang="de-DE" sz="2000" spc="-1" dirty="0">
                <a:solidFill>
                  <a:srgbClr val="000000"/>
                </a:solidFill>
                <a:latin typeface="Source Sans Pro"/>
              </a:rPr>
              <a:t>2 </a:t>
            </a:r>
            <a:r>
              <a:rPr lang="de-DE" sz="2000" spc="-1" dirty="0" err="1" smtClean="0">
                <a:solidFill>
                  <a:srgbClr val="000000"/>
                </a:solidFill>
                <a:latin typeface="Source Sans Pro"/>
              </a:rPr>
              <a:t>superconducting</a:t>
            </a:r>
            <a:r>
              <a:rPr lang="de-DE" sz="2000" spc="-1" dirty="0" smtClean="0">
                <a:solidFill>
                  <a:srgbClr val="000000"/>
                </a:solidFill>
                <a:latin typeface="Source Sans Pro"/>
              </a:rPr>
              <a:t> 10T-Solenoids</a:t>
            </a:r>
            <a:endParaRPr lang="de-DE" sz="2000" spc="-1" dirty="0">
              <a:latin typeface="Arial"/>
            </a:endParaRPr>
          </a:p>
        </p:txBody>
      </p:sp>
      <p:pic>
        <p:nvPicPr>
          <p:cNvPr id="284" name="Grafik 283"/>
          <p:cNvPicPr/>
          <p:nvPr/>
        </p:nvPicPr>
        <p:blipFill rotWithShape="1">
          <a:blip r:embed="rId2"/>
          <a:srcRect b="86809"/>
          <a:stretch/>
        </p:blipFill>
        <p:spPr>
          <a:xfrm>
            <a:off x="779144" y="3508081"/>
            <a:ext cx="6083423" cy="263351"/>
          </a:xfrm>
          <a:prstGeom prst="rect">
            <a:avLst/>
          </a:prstGeom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3522" y="1732544"/>
            <a:ext cx="4594731" cy="3445325"/>
          </a:xfrm>
          <a:prstGeom prst="rect">
            <a:avLst/>
          </a:prstGeom>
        </p:spPr>
      </p:pic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8653445" y="5829516"/>
            <a:ext cx="2614884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de-DE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Cryomodule</a:t>
            </a:r>
            <a:r>
              <a:rPr lang="en-GB" altLang="de-DE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 1</a:t>
            </a:r>
            <a:endParaRPr lang="en-GB" altLang="de-DE" sz="2000" i="1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5" y="3824307"/>
            <a:ext cx="7070640" cy="26270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2542" r="7474"/>
          <a:stretch/>
        </p:blipFill>
        <p:spPr>
          <a:xfrm>
            <a:off x="5515108" y="970757"/>
            <a:ext cx="2542827" cy="258114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78119" y="262743"/>
            <a:ext cx="541601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standard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/>
              <a:t>(3 CHs + 1 </a:t>
            </a:r>
            <a:r>
              <a:rPr lang="en-US" dirty="0" err="1"/>
              <a:t>Buncher</a:t>
            </a:r>
            <a:r>
              <a:rPr lang="en-US" dirty="0"/>
              <a:t>) </a:t>
            </a:r>
            <a:r>
              <a:rPr lang="en-US" dirty="0" smtClean="0"/>
              <a:t>has been </a:t>
            </a:r>
            <a:r>
              <a:rPr lang="en-US" dirty="0"/>
              <a:t>designed, technically laid out and built </a:t>
            </a:r>
            <a:r>
              <a:rPr lang="en-US" dirty="0" smtClean="0"/>
              <a:t>(</a:t>
            </a:r>
            <a:r>
              <a:rPr lang="en-US" dirty="0"/>
              <a:t>CM1</a:t>
            </a:r>
            <a:r>
              <a:rPr lang="en-US" dirty="0" smtClean="0"/>
              <a:t>)!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730616" y="47097"/>
            <a:ext cx="9787098" cy="68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Clean </a:t>
            </a:r>
            <a:r>
              <a:rPr lang="de-DE" sz="3200" b="1" spc="-1" dirty="0" err="1">
                <a:solidFill>
                  <a:srgbClr val="FFFFFF"/>
                </a:solidFill>
                <a:latin typeface="Source Sans Pro"/>
                <a:ea typeface="Verdana"/>
              </a:rPr>
              <a:t>Room</a:t>
            </a:r>
            <a:r>
              <a:rPr lang="de-DE" sz="3200" b="1" spc="-1" dirty="0">
                <a:solidFill>
                  <a:srgbClr val="FFFFFF"/>
                </a:solidFill>
                <a:latin typeface="Source Sans Pro"/>
                <a:ea typeface="Verdana"/>
              </a:rPr>
              <a:t> Infrastructure @ HIM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36733" y="2164698"/>
            <a:ext cx="5118095" cy="41930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en-US" sz="1600" b="1" dirty="0" smtClean="0"/>
              <a:t>Unique infrastructure for SRF R&amp;D@HI-Mainz</a:t>
            </a:r>
            <a:br>
              <a:rPr lang="en-US" sz="1600" b="1" dirty="0" smtClean="0"/>
            </a:br>
            <a:endParaRPr lang="en-US" sz="1600" b="1" dirty="0" smtClean="0"/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interconnected clean rooms: 42m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(ISO6)+42m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(ISO4) 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 high purity water supply (18M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/cm) 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Ultrasonic bath and conductance rinse (outer surfaces preparation)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Pressure Rinse (HPR) applying 100 bar-removal of particulates &amp; contamination  from inner surfaces of vacuum bellows, cavities, solenoids …..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Weekly cleaning by external company</a:t>
            </a:r>
          </a:p>
          <a:p>
            <a:pPr marL="285750" indent="-285750">
              <a:lnSpc>
                <a:spcPct val="123000"/>
              </a:lnSpc>
              <a:spcAft>
                <a:spcPts val="1200"/>
              </a:spcAft>
              <a:buSzPct val="12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eady for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ryomodule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assembly!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4" y="1104405"/>
            <a:ext cx="5118095" cy="94153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/>
          <a:srcRect l="1986"/>
          <a:stretch/>
        </p:blipFill>
        <p:spPr>
          <a:xfrm>
            <a:off x="5727860" y="1015340"/>
            <a:ext cx="6041920" cy="498954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663991" y="92010"/>
            <a:ext cx="4403091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The unique HIM infrastructure is used to process superconducting RF cavities and assemble complete accelerator strings!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64" y="5461"/>
            <a:ext cx="9380680" cy="787557"/>
          </a:xfrm>
        </p:spPr>
        <p:txBody>
          <a:bodyPr/>
          <a:lstStyle/>
          <a:p>
            <a:r>
              <a:rPr lang="en-GB" dirty="0" smtClean="0"/>
              <a:t>Assembly in clean room (2022-2023)</a:t>
            </a:r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83547" y="1100634"/>
            <a:ext cx="2303847" cy="2695760"/>
            <a:chOff x="-85674" y="808104"/>
            <a:chExt cx="1727885" cy="202182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6" t="21569" r="20731" b="4573"/>
            <a:stretch/>
          </p:blipFill>
          <p:spPr>
            <a:xfrm rot="5400000">
              <a:off x="4893" y="1422383"/>
              <a:ext cx="1620000" cy="1195082"/>
            </a:xfrm>
            <a:prstGeom prst="rect">
              <a:avLst/>
            </a:prstGeom>
          </p:spPr>
        </p:pic>
        <p:sp>
          <p:nvSpPr>
            <p:cNvPr id="6" name="Textfeld 23"/>
            <p:cNvSpPr txBox="1">
              <a:spLocks noChangeArrowheads="1"/>
            </p:cNvSpPr>
            <p:nvPr/>
          </p:nvSpPr>
          <p:spPr bwMode="auto">
            <a:xfrm>
              <a:off x="-85674" y="808104"/>
              <a:ext cx="1727885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cleaning of S2 in material lock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171028" y="1082115"/>
            <a:ext cx="2443697" cy="2691116"/>
            <a:chOff x="3416169" y="816628"/>
            <a:chExt cx="1832773" cy="201833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8" t="13630" r="35613"/>
            <a:stretch/>
          </p:blipFill>
          <p:spPr>
            <a:xfrm>
              <a:off x="3474984" y="1214965"/>
              <a:ext cx="1620000" cy="1620000"/>
            </a:xfrm>
            <a:prstGeom prst="rect">
              <a:avLst/>
            </a:prstGeom>
          </p:spPr>
        </p:pic>
        <p:sp>
          <p:nvSpPr>
            <p:cNvPr id="9" name="Textfeld 23"/>
            <p:cNvSpPr txBox="1">
              <a:spLocks noChangeArrowheads="1"/>
            </p:cNvSpPr>
            <p:nvPr/>
          </p:nvSpPr>
          <p:spPr bwMode="auto">
            <a:xfrm>
              <a:off x="3416169" y="816628"/>
              <a:ext cx="1832773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transfer to HPR</a:t>
              </a:r>
            </a:p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 with lifter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529326" y="1067911"/>
            <a:ext cx="2113887" cy="2705320"/>
            <a:chOff x="5436717" y="805841"/>
            <a:chExt cx="1585415" cy="202899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5" r="29904"/>
            <a:stretch/>
          </p:blipFill>
          <p:spPr>
            <a:xfrm>
              <a:off x="5436717" y="1214831"/>
              <a:ext cx="1585415" cy="1620000"/>
            </a:xfrm>
            <a:prstGeom prst="rect">
              <a:avLst/>
            </a:prstGeom>
          </p:spPr>
        </p:pic>
        <p:sp>
          <p:nvSpPr>
            <p:cNvPr id="12" name="Textfeld 23"/>
            <p:cNvSpPr txBox="1">
              <a:spLocks noChangeArrowheads="1"/>
            </p:cNvSpPr>
            <p:nvPr/>
          </p:nvSpPr>
          <p:spPr bwMode="auto">
            <a:xfrm>
              <a:off x="5725442" y="805841"/>
              <a:ext cx="1038111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gear to trolley stand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763091" y="1110461"/>
            <a:ext cx="2481571" cy="2667953"/>
            <a:chOff x="7150326" y="809736"/>
            <a:chExt cx="1861178" cy="200096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2" r="34182"/>
            <a:stretch/>
          </p:blipFill>
          <p:spPr>
            <a:xfrm>
              <a:off x="7150326" y="1190701"/>
              <a:ext cx="1861178" cy="1620000"/>
            </a:xfrm>
            <a:prstGeom prst="rect">
              <a:avLst/>
            </a:prstGeom>
          </p:spPr>
        </p:pic>
        <p:sp>
          <p:nvSpPr>
            <p:cNvPr id="15" name="Textfeld 23"/>
            <p:cNvSpPr txBox="1">
              <a:spLocks noChangeArrowheads="1"/>
            </p:cNvSpPr>
            <p:nvPr/>
          </p:nvSpPr>
          <p:spPr bwMode="auto">
            <a:xfrm>
              <a:off x="7547192" y="809736"/>
              <a:ext cx="116246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CH2 on trolley stand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97400" y="3891130"/>
            <a:ext cx="2429276" cy="2685787"/>
            <a:chOff x="-51833" y="2829924"/>
            <a:chExt cx="1821957" cy="201434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6"/>
            <a:srcRect l="3806" r="16857"/>
            <a:stretch/>
          </p:blipFill>
          <p:spPr>
            <a:xfrm>
              <a:off x="139465" y="3224264"/>
              <a:ext cx="1589902" cy="1620000"/>
            </a:xfrm>
            <a:prstGeom prst="rect">
              <a:avLst/>
            </a:prstGeom>
          </p:spPr>
        </p:pic>
        <p:sp>
          <p:nvSpPr>
            <p:cNvPr id="18" name="Textfeld 23"/>
            <p:cNvSpPr txBox="1">
              <a:spLocks noChangeArrowheads="1"/>
            </p:cNvSpPr>
            <p:nvPr/>
          </p:nvSpPr>
          <p:spPr bwMode="auto">
            <a:xfrm>
              <a:off x="-51833" y="2829924"/>
              <a:ext cx="1821957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integration of </a:t>
              </a:r>
              <a:r>
                <a:rPr lang="en-US" altLang="de-DE" sz="1600" b="1" dirty="0" err="1">
                  <a:latin typeface="Calibri" panose="020F0502020204030204" pitchFamily="34" charset="0"/>
                </a:rPr>
                <a:t>rf</a:t>
              </a:r>
              <a:r>
                <a:rPr lang="en-US" altLang="de-DE" sz="1600" b="1" dirty="0">
                  <a:latin typeface="Calibri" panose="020F0502020204030204" pitchFamily="34" charset="0"/>
                </a:rPr>
                <a:t>–power coupler with CH2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6643213" y="3891130"/>
            <a:ext cx="3860055" cy="2710641"/>
            <a:chOff x="1880297" y="2851265"/>
            <a:chExt cx="2895041" cy="203298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0"/>
            <a:stretch/>
          </p:blipFill>
          <p:spPr>
            <a:xfrm>
              <a:off x="1880297" y="3224264"/>
              <a:ext cx="2895041" cy="1659982"/>
            </a:xfrm>
            <a:prstGeom prst="rect">
              <a:avLst/>
            </a:prstGeom>
          </p:spPr>
        </p:pic>
        <p:sp>
          <p:nvSpPr>
            <p:cNvPr id="21" name="Textfeld 23"/>
            <p:cNvSpPr txBox="1">
              <a:spLocks noChangeArrowheads="1"/>
            </p:cNvSpPr>
            <p:nvPr/>
          </p:nvSpPr>
          <p:spPr bwMode="auto">
            <a:xfrm>
              <a:off x="2243140" y="2851265"/>
              <a:ext cx="1880626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Part of string S2, CH2, CH1</a:t>
              </a:r>
            </a:p>
            <a:p>
              <a:pPr algn="ctr" eaLnBrk="1" hangingPunct="1"/>
              <a:r>
                <a:rPr lang="en-US" altLang="de-DE" sz="1600" b="1" dirty="0">
                  <a:latin typeface="Calibri" panose="020F0502020204030204" pitchFamily="34" charset="0"/>
                </a:rPr>
                <a:t>with bellow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141177" y="3936284"/>
            <a:ext cx="2880000" cy="2665487"/>
            <a:chOff x="2433851" y="3773231"/>
            <a:chExt cx="2880000" cy="2665487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851" y="4278718"/>
              <a:ext cx="2880000" cy="2160000"/>
            </a:xfrm>
            <a:prstGeom prst="rect">
              <a:avLst/>
            </a:prstGeom>
          </p:spPr>
        </p:pic>
        <p:sp>
          <p:nvSpPr>
            <p:cNvPr id="24" name="Textfeld 23"/>
            <p:cNvSpPr txBox="1">
              <a:spLocks noChangeArrowheads="1"/>
            </p:cNvSpPr>
            <p:nvPr/>
          </p:nvSpPr>
          <p:spPr bwMode="auto">
            <a:xfrm>
              <a:off x="2599383" y="3773231"/>
              <a:ext cx="25075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Interconnection of</a:t>
              </a:r>
              <a:endParaRPr lang="en-US" altLang="de-DE" sz="1600" b="1" dirty="0">
                <a:latin typeface="Calibri" panose="020F0502020204030204" pitchFamily="34" charset="0"/>
              </a:endParaRPr>
            </a:p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CH2 with S2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9754562" y="1067910"/>
            <a:ext cx="1791056" cy="2705321"/>
            <a:chOff x="9649929" y="904857"/>
            <a:chExt cx="1791056" cy="2705321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9929" y="1450178"/>
              <a:ext cx="1791056" cy="2160000"/>
            </a:xfrm>
            <a:prstGeom prst="rect">
              <a:avLst/>
            </a:prstGeom>
          </p:spPr>
        </p:pic>
        <p:sp>
          <p:nvSpPr>
            <p:cNvPr id="27" name="Textfeld 23"/>
            <p:cNvSpPr txBox="1">
              <a:spLocks noChangeArrowheads="1"/>
            </p:cNvSpPr>
            <p:nvPr/>
          </p:nvSpPr>
          <p:spPr bwMode="auto">
            <a:xfrm>
              <a:off x="9669184" y="904857"/>
              <a:ext cx="16512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75125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 smtClean="0">
                  <a:latin typeface="Calibri" panose="020F0502020204030204" pitchFamily="34" charset="0"/>
                </a:rPr>
                <a:t>Assembly of </a:t>
              </a:r>
              <a:br>
                <a:rPr lang="en-US" altLang="de-DE" sz="1600" b="1" dirty="0" smtClean="0">
                  <a:latin typeface="Calibri" panose="020F0502020204030204" pitchFamily="34" charset="0"/>
                </a:rPr>
              </a:br>
              <a:r>
                <a:rPr lang="en-US" altLang="de-DE" sz="1600" b="1" dirty="0" err="1" smtClean="0">
                  <a:latin typeface="Calibri" panose="020F0502020204030204" pitchFamily="34" charset="0"/>
                </a:rPr>
                <a:t>rf</a:t>
              </a:r>
              <a:r>
                <a:rPr lang="en-US" altLang="de-DE" sz="1600" b="1" dirty="0" smtClean="0">
                  <a:latin typeface="Calibri" panose="020F0502020204030204" pitchFamily="34" charset="0"/>
                </a:rPr>
                <a:t>-power coupler 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2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1301</Words>
  <Application>Microsoft Office PowerPoint</Application>
  <PresentationFormat>Breitbild</PresentationFormat>
  <Paragraphs>245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30" baseType="lpstr">
      <vt:lpstr>ＭＳ Ｐゴシック</vt:lpstr>
      <vt:lpstr>AR PL KaitiM GB</vt:lpstr>
      <vt:lpstr>Arial</vt:lpstr>
      <vt:lpstr>Calibri</vt:lpstr>
      <vt:lpstr>DejaVu Sans</vt:lpstr>
      <vt:lpstr>Source Sans Pro</vt:lpstr>
      <vt:lpstr>Symbol</vt:lpstr>
      <vt:lpstr>Times New Roman</vt:lpstr>
      <vt:lpstr>Verdana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UNILAC-Power Consumption</vt:lpstr>
      <vt:lpstr>PowerPoint-Präsentation</vt:lpstr>
      <vt:lpstr>PowerPoint-Präsentation</vt:lpstr>
      <vt:lpstr>PowerPoint-Präsentation</vt:lpstr>
      <vt:lpstr>Assembly in clean room (2022-2023)</vt:lpstr>
      <vt:lpstr>PowerPoint-Präsentation</vt:lpstr>
      <vt:lpstr>PowerPoint-Präsentation</vt:lpstr>
      <vt:lpstr>Test Site @ GSI</vt:lpstr>
      <vt:lpstr>Normal vs. Superconducting </vt:lpstr>
      <vt:lpstr>HELIAC-Power Consumption (typical  heavy ion beam operation )</vt:lpstr>
      <vt:lpstr>Sustainability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HIM_Vorlage_PP</dc:title>
  <dc:subject/>
  <dc:creator>Christoph Burandt</dc:creator>
  <dc:description/>
  <cp:lastModifiedBy>Miski-Oglu, Maksym Dr.</cp:lastModifiedBy>
  <cp:revision>279</cp:revision>
  <cp:lastPrinted>2022-05-11T23:19:46Z</cp:lastPrinted>
  <dcterms:created xsi:type="dcterms:W3CDTF">2022-05-05T09:37:47Z</dcterms:created>
  <dcterms:modified xsi:type="dcterms:W3CDTF">2023-10-10T07:13:07Z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