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7" r:id="rId1"/>
    <p:sldMasterId id="2147483670" r:id="rId2"/>
  </p:sldMasterIdLst>
  <p:notesMasterIdLst>
    <p:notesMasterId r:id="rId14"/>
  </p:notesMasterIdLst>
  <p:sldIdLst>
    <p:sldId id="449" r:id="rId3"/>
    <p:sldId id="458" r:id="rId4"/>
    <p:sldId id="461" r:id="rId5"/>
    <p:sldId id="459" r:id="rId6"/>
    <p:sldId id="466" r:id="rId7"/>
    <p:sldId id="460" r:id="rId8"/>
    <p:sldId id="465" r:id="rId9"/>
    <p:sldId id="467" r:id="rId10"/>
    <p:sldId id="468" r:id="rId11"/>
    <p:sldId id="470" r:id="rId12"/>
    <p:sldId id="469" r:id="rId13"/>
  </p:sldIdLst>
  <p:sldSz cx="9144000" cy="5143500" type="screen16x9"/>
  <p:notesSz cx="6858000" cy="994568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Montserrat" pitchFamily="2" charset="77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6" userDrawn="1">
          <p15:clr>
            <a:srgbClr val="A4A3A4"/>
          </p15:clr>
        </p15:guide>
        <p15:guide id="2" orient="horz" pos="872" userDrawn="1">
          <p15:clr>
            <a:srgbClr val="A4A3A4"/>
          </p15:clr>
        </p15:guide>
        <p15:guide id="3" orient="horz" pos="804" userDrawn="1">
          <p15:clr>
            <a:srgbClr val="A4A3A4"/>
          </p15:clr>
        </p15:guide>
        <p15:guide id="5" orient="horz" pos="214" userDrawn="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51" userDrawn="1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633" userDrawn="1">
          <p15:clr>
            <a:srgbClr val="A4A3A4"/>
          </p15:clr>
        </p15:guide>
        <p15:guide id="15" orient="horz" pos="1824" userDrawn="1">
          <p15:clr>
            <a:srgbClr val="A4A3A4"/>
          </p15:clr>
        </p15:guide>
        <p15:guide id="16" pos="158" userDrawn="1">
          <p15:clr>
            <a:srgbClr val="A4A3A4"/>
          </p15:clr>
        </p15:guide>
        <p15:guide id="17" orient="horz" pos="1393" userDrawn="1">
          <p15:clr>
            <a:srgbClr val="A4A3A4"/>
          </p15:clr>
        </p15:guide>
        <p15:guide id="18" orient="horz" pos="7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kowiak, Andreas" initials="JA" lastIdx="1" clrIdx="0">
    <p:extLst>
      <p:ext uri="{19B8F6BF-5375-455C-9EA6-DF929625EA0E}">
        <p15:presenceInfo xmlns:p15="http://schemas.microsoft.com/office/powerpoint/2012/main" userId="S-1-5-21-208959108-3851625678-3957612115-4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B25"/>
    <a:srgbClr val="EA8C37"/>
    <a:srgbClr val="C6D9F1"/>
    <a:srgbClr val="0A2D6E"/>
    <a:srgbClr val="005AA0"/>
    <a:srgbClr val="00589C"/>
    <a:srgbClr val="FF0066"/>
    <a:srgbClr val="B9E0FF"/>
    <a:srgbClr val="FFC000"/>
    <a:srgbClr val="B9B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83004" autoAdjust="0"/>
  </p:normalViewPr>
  <p:slideViewPr>
    <p:cSldViewPr snapToGrid="0" snapToObjects="1" showGuides="1">
      <p:cViewPr>
        <p:scale>
          <a:sx n="147" d="100"/>
          <a:sy n="147" d="100"/>
        </p:scale>
        <p:origin x="344" y="-168"/>
      </p:cViewPr>
      <p:guideLst>
        <p:guide orient="horz" pos="2346"/>
        <p:guide orient="horz" pos="872"/>
        <p:guide orient="horz" pos="804"/>
        <p:guide orient="horz" pos="214"/>
        <p:guide orient="horz" pos="554"/>
        <p:guide pos="226"/>
        <p:guide pos="5534"/>
        <p:guide pos="2812"/>
        <p:guide pos="2948"/>
        <p:guide pos="1451"/>
        <p:guide pos="4332"/>
        <p:guide pos="4173"/>
        <p:guide pos="1633"/>
        <p:guide orient="horz" pos="1824"/>
        <p:guide pos="158"/>
        <p:guide orient="horz" pos="1393"/>
        <p:guide orient="horz" pos="7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1494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pPr/>
              <a:t>04.10.23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buSzPct val="120000"/>
              <a:defRPr/>
            </a:pPr>
            <a:r>
              <a:rPr lang="en-US" sz="1800" b="1" kern="0" dirty="0"/>
              <a:t>Main challenges:</a:t>
            </a:r>
          </a:p>
          <a:p>
            <a:pPr marL="0" lvl="2">
              <a:buSzPct val="120000"/>
              <a:defRPr/>
            </a:pPr>
            <a:endParaRPr lang="en-US" sz="1800" b="1" kern="0" dirty="0"/>
          </a:p>
          <a:p>
            <a:pPr marL="457189" lvl="1" indent="-285744" defTabSz="914377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Bending radii &lt; 5 mm,</a:t>
            </a:r>
          </a:p>
          <a:p>
            <a:pPr marL="457189" lvl="1" indent="-285744" defTabSz="914377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Quench protection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6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buSzPct val="120000"/>
              <a:defRPr/>
            </a:pPr>
            <a:r>
              <a:rPr lang="en-US" sz="1800" b="1" kern="0" dirty="0"/>
              <a:t>Main challenges:</a:t>
            </a:r>
          </a:p>
          <a:p>
            <a:pPr marL="0" lvl="2">
              <a:buSzPct val="120000"/>
              <a:defRPr/>
            </a:pPr>
            <a:endParaRPr lang="en-US" sz="1800" b="1" kern="0" dirty="0"/>
          </a:p>
          <a:p>
            <a:pPr marL="457189" lvl="1" indent="-285744" defTabSz="914377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Bending radii &lt; 5 mm,</a:t>
            </a:r>
          </a:p>
          <a:p>
            <a:pPr marL="457189" lvl="1" indent="-285744" defTabSz="914377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</a:rPr>
              <a:t>Quench protection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61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marR="0" lvl="0" indent="-100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The grooves in each layer force the current in a defined path, creating a sinusoidal field</a:t>
            </a:r>
            <a:endParaRPr lang="en-US" sz="1200" dirty="0"/>
          </a:p>
          <a:p>
            <a:pPr marL="214313" indent="-100013">
              <a:buFont typeface="Arial" panose="020B0604020202020204" pitchFamily="34" charset="0"/>
              <a:buChar char="•"/>
            </a:pPr>
            <a:r>
              <a:rPr lang="en-US" sz="1200" dirty="0"/>
              <a:t>HTS tape is bent over the droplet-shape-block, inserted inside the yoke brings a </a:t>
            </a:r>
            <a:r>
              <a:rPr lang="en-US" sz="1200" b="1" u="sng" dirty="0" err="1"/>
              <a:t>jointless</a:t>
            </a:r>
            <a:r>
              <a:rPr lang="en-US" sz="1200" b="1" u="sng" dirty="0"/>
              <a:t> winding</a:t>
            </a:r>
          </a:p>
          <a:p>
            <a:pPr marL="214313" marR="0" lvl="0" indent="-100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 </a:t>
            </a:r>
            <a:r>
              <a:rPr lang="en-US" sz="1200" b="1" u="sng" dirty="0"/>
              <a:t>stacked design</a:t>
            </a:r>
            <a:r>
              <a:rPr lang="en-US" sz="1200" dirty="0"/>
              <a:t>, individually structured tapes are stacked and soldered alternating at the tape ends. This novel design reduces</a:t>
            </a:r>
            <a:r>
              <a:rPr lang="en-US" sz="1200" baseline="0" dirty="0"/>
              <a:t> the need for HTS material by 75% (sustainability).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9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marR="0" lvl="0" indent="-100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/>
              <a:t>The grooves in each layer force the current in a defined path, creating a sinusoidal field</a:t>
            </a:r>
            <a:endParaRPr lang="en-US" sz="1200" dirty="0"/>
          </a:p>
          <a:p>
            <a:pPr marL="214313" indent="-100013">
              <a:buFont typeface="Arial" panose="020B0604020202020204" pitchFamily="34" charset="0"/>
              <a:buChar char="•"/>
            </a:pPr>
            <a:r>
              <a:rPr lang="en-US" sz="1200" dirty="0"/>
              <a:t>HTS tape is bent over the droplet-shape-block, inserted inside the yoke brings a </a:t>
            </a:r>
            <a:r>
              <a:rPr lang="en-US" sz="1200" b="1" u="sng" dirty="0" err="1"/>
              <a:t>jointless</a:t>
            </a:r>
            <a:r>
              <a:rPr lang="en-US" sz="1200" b="1" u="sng" dirty="0"/>
              <a:t> winding</a:t>
            </a:r>
          </a:p>
          <a:p>
            <a:pPr marL="214313" marR="0" lvl="0" indent="-100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In </a:t>
            </a:r>
            <a:r>
              <a:rPr lang="en-US" sz="1200" b="1" u="sng" dirty="0"/>
              <a:t>stacked design</a:t>
            </a:r>
            <a:r>
              <a:rPr lang="en-US" sz="1200" dirty="0"/>
              <a:t>, individually structured tapes are stacked and soldered alternating at the tape ends. This novel design reduces</a:t>
            </a:r>
            <a:r>
              <a:rPr lang="en-US" sz="1200" baseline="0" dirty="0"/>
              <a:t> the need for HTS material by 75% (sustainability).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2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buSzPct val="120000"/>
              <a:defRPr/>
            </a:pPr>
            <a:r>
              <a:rPr lang="en-US" sz="1800" b="0" kern="0" dirty="0"/>
              <a:t>LPA: Laser Plasma Accelerators</a:t>
            </a:r>
          </a:p>
          <a:p>
            <a:pPr marL="0" lvl="2">
              <a:buSzPct val="120000"/>
              <a:defRPr/>
            </a:pPr>
            <a:r>
              <a:rPr lang="en-US" sz="1800" b="0" kern="0" dirty="0"/>
              <a:t>LWFA: Laser wake field accelerator</a:t>
            </a:r>
          </a:p>
          <a:p>
            <a:pPr marL="0" lvl="2">
              <a:buSzPct val="120000"/>
              <a:defRPr/>
            </a:pPr>
            <a:endParaRPr lang="en-US" sz="1800" b="0" kern="0" dirty="0"/>
          </a:p>
          <a:p>
            <a:pPr marL="0" lvl="2">
              <a:buSzPct val="120000"/>
              <a:defRPr/>
            </a:pPr>
            <a:r>
              <a:rPr lang="en-US" sz="1800" b="0" kern="0" dirty="0"/>
              <a:t>TGU: Transverse Gradient Undulator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45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buSzPct val="120000"/>
              <a:defRPr/>
            </a:pPr>
            <a:endParaRPr lang="en-US" sz="1800" b="1" kern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8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79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8604488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8604488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408097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>
            <a:extLst>
              <a:ext uri="{FF2B5EF4-FFF2-40B4-BE49-F238E27FC236}">
                <a16:creationId xmlns:a16="http://schemas.microsoft.com/office/drawing/2014/main" id="{AE49FAAD-3BD8-4597-9AE5-BB11CAD7A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4139161-AAAD-415A-A2B6-287119D79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19600"/>
            <a:ext cx="8424000" cy="371930"/>
          </a:xfrm>
        </p:spPr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35584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159D40-2752-4B1D-B3D9-F1250F8DF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996"/>
            <a:ext cx="1655716" cy="22521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21B2810-AE58-4A26-AE0E-C90108A42410}"/>
              </a:ext>
            </a:extLst>
          </p:cNvPr>
          <p:cNvSpPr/>
          <p:nvPr userDrawn="1"/>
        </p:nvSpPr>
        <p:spPr>
          <a:xfrm>
            <a:off x="0" y="879562"/>
            <a:ext cx="9144000" cy="4068452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CB886F6-639F-4DC7-B7BB-F3ADEFA363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02"/>
            <a:ext cx="1656000" cy="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38A9166-0A5A-4041-86E4-1F871393A558}"/>
              </a:ext>
            </a:extLst>
          </p:cNvPr>
          <p:cNvSpPr txBox="1"/>
          <p:nvPr userDrawn="1"/>
        </p:nvSpPr>
        <p:spPr>
          <a:xfrm>
            <a:off x="8680824" y="4862941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52432AD-E5EA-4791-AB6D-FFF38C07F89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18B93854-82AF-4B26-98B5-64C4F22442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18" y="44964"/>
            <a:ext cx="968738" cy="33523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773FF5-3C7A-41E3-9675-1B7D996A24D3}"/>
              </a:ext>
            </a:extLst>
          </p:cNvPr>
          <p:cNvSpPr txBox="1"/>
          <p:nvPr userDrawn="1"/>
        </p:nvSpPr>
        <p:spPr>
          <a:xfrm>
            <a:off x="9772" y="4916531"/>
            <a:ext cx="8294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A2D6E"/>
                </a:solidFill>
              </a:rPr>
              <a:t>T. Winkler, </a:t>
            </a:r>
            <a:r>
              <a:rPr lang="en-US" sz="800" dirty="0">
                <a:solidFill>
                  <a:srgbClr val="0A2D6E"/>
                </a:solidFill>
              </a:rPr>
              <a:t>HTS Developments at GSI and KIT</a:t>
            </a:r>
            <a:r>
              <a:rPr lang="en-GB" sz="800" dirty="0">
                <a:solidFill>
                  <a:srgbClr val="0A2D6E"/>
                </a:solidFill>
              </a:rPr>
              <a:t>, 9</a:t>
            </a:r>
            <a:r>
              <a:rPr lang="en-GB" sz="800" baseline="30000" dirty="0">
                <a:solidFill>
                  <a:srgbClr val="0A2D6E"/>
                </a:solidFill>
              </a:rPr>
              <a:t>th</a:t>
            </a:r>
            <a:r>
              <a:rPr lang="en-GB" sz="800" dirty="0">
                <a:solidFill>
                  <a:srgbClr val="0A2D6E"/>
                </a:solidFill>
              </a:rPr>
              <a:t> MT Days, KIT / Karlsruhe, 10.10.2023		 		                  </a:t>
            </a:r>
            <a:fld id="{78139278-238E-442A-90F0-564B4A228B49}" type="slidenum">
              <a:rPr lang="en-GB" sz="800" smtClean="0">
                <a:solidFill>
                  <a:srgbClr val="0A2D6E"/>
                </a:solidFill>
              </a:rPr>
              <a:t>‹#›</a:t>
            </a:fld>
            <a:endParaRPr lang="en-GB" sz="800" dirty="0">
              <a:solidFill>
                <a:srgbClr val="0A2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jpg"/><Relationship Id="rId4" Type="http://schemas.openxmlformats.org/officeDocument/2006/relationships/image" Target="../media/image10.w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1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4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jpeg"/><Relationship Id="rId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1">
            <a:extLst>
              <a:ext uri="{FF2B5EF4-FFF2-40B4-BE49-F238E27FC236}">
                <a16:creationId xmlns:a16="http://schemas.microsoft.com/office/drawing/2014/main" id="{66692492-1E68-4AFF-AC84-648CAA2D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192" y="1203598"/>
            <a:ext cx="6843884" cy="699686"/>
          </a:xfrm>
        </p:spPr>
        <p:txBody>
          <a:bodyPr>
            <a:normAutofit fontScale="90000"/>
          </a:bodyPr>
          <a:lstStyle/>
          <a:p>
            <a:r>
              <a:rPr lang="en-US" dirty="0"/>
              <a:t>HTS Developments at KIT and GSI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87BB9D89-DA54-4724-A663-BC9FAD7C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2715766"/>
            <a:ext cx="5868000" cy="692566"/>
          </a:xfrm>
        </p:spPr>
        <p:txBody>
          <a:bodyPr>
            <a:normAutofit/>
          </a:bodyPr>
          <a:lstStyle/>
          <a:p>
            <a:r>
              <a:rPr lang="en-US" sz="1800" dirty="0"/>
              <a:t>Tiemo Winkler, GSI</a:t>
            </a:r>
          </a:p>
          <a:p>
            <a:r>
              <a:rPr lang="en-US" sz="1800" dirty="0"/>
              <a:t>on behalf of colleagues from KIT and GSI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1F9F397-E015-40B3-A9FC-1A1222234866}"/>
              </a:ext>
            </a:extLst>
          </p:cNvPr>
          <p:cNvSpPr txBox="1">
            <a:spLocks/>
          </p:cNvSpPr>
          <p:nvPr/>
        </p:nvSpPr>
        <p:spPr>
          <a:xfrm>
            <a:off x="393765" y="4255376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10.10.2023</a:t>
            </a:r>
          </a:p>
          <a:p>
            <a:r>
              <a:rPr lang="en-US" sz="1800" dirty="0"/>
              <a:t>9</a:t>
            </a:r>
            <a:r>
              <a:rPr lang="en-US" sz="1800" baseline="30000" dirty="0"/>
              <a:t>th</a:t>
            </a:r>
            <a:r>
              <a:rPr lang="en-US" sz="1800" dirty="0"/>
              <a:t> MT Days, KIT / Karlsruhe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8BC801-C565-4859-8FCD-1E2FC819E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5"/>
          <a:stretch/>
        </p:blipFill>
        <p:spPr bwMode="auto">
          <a:xfrm>
            <a:off x="7982935" y="966454"/>
            <a:ext cx="1075454" cy="83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17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55757-79F2-0173-FDAF-EB3C3D592B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4D363-3C38-26D5-1EE3-561C8EFD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B0640D-9548-ABF0-BB92-596F7710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"/>
            <a:ext cx="7499676" cy="31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904FC-232E-28D6-357B-4EB42DBA5E27}"/>
              </a:ext>
            </a:extLst>
          </p:cNvPr>
          <p:cNvSpPr txBox="1"/>
          <p:nvPr/>
        </p:nvSpPr>
        <p:spPr>
          <a:xfrm>
            <a:off x="1523164" y="3238858"/>
            <a:ext cx="3623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24425A"/>
                </a:solidFill>
                <a:effectLst/>
              </a:rPr>
              <a:t>GSI</a:t>
            </a:r>
          </a:p>
          <a:p>
            <a:pPr algn="l"/>
            <a:r>
              <a:rPr lang="en-GB" b="0" i="0" dirty="0">
                <a:solidFill>
                  <a:srgbClr val="24425A"/>
                </a:solidFill>
                <a:effectLst/>
              </a:rPr>
              <a:t>18 - 20 October 2023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</a:t>
            </a:r>
            <a:r>
              <a:rPr lang="en-GB" dirty="0" err="1"/>
              <a:t>indico.gsi.de</a:t>
            </a:r>
            <a:r>
              <a:rPr lang="en-GB" dirty="0"/>
              <a:t>/event/17548/</a:t>
            </a:r>
          </a:p>
          <a:p>
            <a:endParaRPr lang="en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CEEB9-DC06-7827-B89E-15F48B9084AD}"/>
              </a:ext>
            </a:extLst>
          </p:cNvPr>
          <p:cNvSpPr txBox="1"/>
          <p:nvPr/>
        </p:nvSpPr>
        <p:spPr>
          <a:xfrm>
            <a:off x="5094477" y="3546635"/>
            <a:ext cx="53209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Topics: </a:t>
            </a:r>
          </a:p>
          <a:p>
            <a:r>
              <a:rPr lang="en-DE" sz="1400" dirty="0"/>
              <a:t>- </a:t>
            </a:r>
            <a:r>
              <a:rPr lang="en-GB" sz="1400" i="0" dirty="0">
                <a:solidFill>
                  <a:srgbClr val="0D1E1F"/>
                </a:solidFill>
                <a:effectLst/>
              </a:rPr>
              <a:t>Research Infrastructures and Facilities</a:t>
            </a:r>
            <a:endParaRPr lang="en-DE" sz="1400" i="0" dirty="0">
              <a:solidFill>
                <a:srgbClr val="0D1E1F"/>
              </a:solidFill>
              <a:effectLst/>
            </a:endParaRPr>
          </a:p>
          <a:p>
            <a:r>
              <a:rPr lang="en-GB" sz="1400" i="0" dirty="0">
                <a:solidFill>
                  <a:srgbClr val="1F1F02"/>
                </a:solidFill>
                <a:effectLst/>
              </a:rPr>
              <a:t>- Low Loss and Energy Efficient Accelerator R&amp;D</a:t>
            </a:r>
          </a:p>
          <a:p>
            <a:r>
              <a:rPr lang="en-GB" sz="1400" i="0" dirty="0">
                <a:solidFill>
                  <a:srgbClr val="1F1100"/>
                </a:solidFill>
                <a:effectLst/>
              </a:rPr>
              <a:t>- Industry</a:t>
            </a:r>
            <a:endParaRPr lang="en-DE" sz="1400" dirty="0">
              <a:solidFill>
                <a:srgbClr val="0D1E1F"/>
              </a:solidFill>
            </a:endParaRPr>
          </a:p>
          <a:p>
            <a:r>
              <a:rPr lang="en-GB" sz="1400" i="0" dirty="0">
                <a:solidFill>
                  <a:srgbClr val="0F264F"/>
                </a:solidFill>
                <a:effectLst/>
              </a:rPr>
              <a:t>- Technology Transfer and Cooperation</a:t>
            </a:r>
            <a:endParaRPr lang="en-D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4C666-9FC5-3214-EB89-8A7BF3852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0" y="3168553"/>
            <a:ext cx="1439636" cy="1439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6DB89B-A4D2-99F4-AACC-127014CFC0B8}"/>
              </a:ext>
            </a:extLst>
          </p:cNvPr>
          <p:cNvSpPr/>
          <p:nvPr/>
        </p:nvSpPr>
        <p:spPr>
          <a:xfrm>
            <a:off x="7384871" y="1393371"/>
            <a:ext cx="413619" cy="174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E3E14-DC8D-F9FA-C187-6BA9758527FC}"/>
              </a:ext>
            </a:extLst>
          </p:cNvPr>
          <p:cNvSpPr/>
          <p:nvPr/>
        </p:nvSpPr>
        <p:spPr>
          <a:xfrm>
            <a:off x="4641669" y="2917366"/>
            <a:ext cx="2858007" cy="409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01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F58396-9BBF-1E80-186C-58118131A5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4B57AF-4456-2880-A449-ADC22CCE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56C75F-D5FE-0648-95DD-BD9A4B35ABB6}"/>
              </a:ext>
            </a:extLst>
          </p:cNvPr>
          <p:cNvSpPr txBox="1"/>
          <p:nvPr/>
        </p:nvSpPr>
        <p:spPr>
          <a:xfrm>
            <a:off x="2267358" y="1971585"/>
            <a:ext cx="4606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3600" b="1" dirty="0">
                <a:solidFill>
                  <a:schemeClr val="accent1"/>
                </a:solidFill>
              </a:rPr>
              <a:t>Questions?</a:t>
            </a:r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pPr algn="ctr"/>
            <a:r>
              <a:rPr lang="en-DE" dirty="0"/>
              <a:t>Thank you to my colleagues from KIT for the slide preparation</a:t>
            </a:r>
          </a:p>
        </p:txBody>
      </p:sp>
    </p:spTree>
    <p:extLst>
      <p:ext uri="{BB962C8B-B14F-4D97-AF65-F5344CB8AC3E}">
        <p14:creationId xmlns:p14="http://schemas.microsoft.com/office/powerpoint/2010/main" val="91760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06" y="2698070"/>
            <a:ext cx="2293294" cy="190692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69C3105-4302-4CF7-8BB6-D722971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HTS compact undulator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1824" y="2324798"/>
            <a:ext cx="1069621" cy="30777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kern="0" dirty="0">
                <a:solidFill>
                  <a:srgbClr val="000000"/>
                </a:solidFill>
                <a:latin typeface="Calibri"/>
                <a:sym typeface="Arial" panose="020B0604020202020204" pitchFamily="34" charset="0"/>
              </a:rPr>
              <a:t>λ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Arial" panose="020B0604020202020204" pitchFamily="34" charset="0"/>
              </a:rPr>
              <a:t> = 13 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7450" y="3137340"/>
            <a:ext cx="1885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Vertical racetrack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306267" y="4274764"/>
            <a:ext cx="541014" cy="133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/>
        </p:nvSpPr>
        <p:spPr>
          <a:xfrm>
            <a:off x="345895" y="2011540"/>
            <a:ext cx="3556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000"/>
              </a:lnSpc>
              <a:spcAft>
                <a:spcPts val="600"/>
              </a:spcAft>
              <a:defRPr/>
            </a:pPr>
            <a:r>
              <a:rPr lang="en-US" b="1" kern="0" dirty="0"/>
              <a:t>Two different prototype coils</a:t>
            </a:r>
          </a:p>
          <a:p>
            <a:pPr defTabSz="914377">
              <a:lnSpc>
                <a:spcPts val="2000"/>
              </a:lnSpc>
              <a:spcAft>
                <a:spcPts val="600"/>
              </a:spcAft>
              <a:defRPr/>
            </a:pPr>
            <a:r>
              <a:rPr lang="en-US" sz="1700" kern="0" dirty="0"/>
              <a:t>Vertical racetrack (VR)</a:t>
            </a:r>
          </a:p>
          <a:p>
            <a:pPr defTabSz="914377">
              <a:lnSpc>
                <a:spcPts val="2000"/>
              </a:lnSpc>
              <a:spcAft>
                <a:spcPts val="600"/>
              </a:spcAft>
              <a:defRPr/>
            </a:pPr>
            <a:r>
              <a:rPr lang="en-US" sz="1700" kern="0" dirty="0"/>
              <a:t>Helical undulator (Hel.)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1999" y="775565"/>
            <a:ext cx="3720619" cy="1454058"/>
            <a:chOff x="4008134" y="467673"/>
            <a:chExt cx="4692606" cy="1883181"/>
          </a:xfrm>
        </p:grpSpPr>
        <p:grpSp>
          <p:nvGrpSpPr>
            <p:cNvPr id="14" name="Group 13"/>
            <p:cNvGrpSpPr/>
            <p:nvPr/>
          </p:nvGrpSpPr>
          <p:grpSpPr>
            <a:xfrm>
              <a:off x="4008134" y="467673"/>
              <a:ext cx="4022719" cy="1883181"/>
              <a:chOff x="7233658" y="1794584"/>
              <a:chExt cx="4022719" cy="188318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3658" y="2120901"/>
                <a:ext cx="2004151" cy="1556864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948345" y="1794584"/>
                <a:ext cx="3308032" cy="358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/>
                  <a:t>4 mm, non-insulated ReBCO tape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766327" y="2574301"/>
                <a:ext cx="1199317" cy="398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iron core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242066" y="2059972"/>
                <a:ext cx="481588" cy="338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FFFF00"/>
                    </a:solidFill>
                  </a:rPr>
                  <a:t>VR</a:t>
                </a:r>
                <a:endParaRPr lang="en-US" sz="11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012285" y="767389"/>
              <a:ext cx="2688455" cy="1583465"/>
              <a:chOff x="1786248" y="3082219"/>
              <a:chExt cx="2688455" cy="135778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6248" y="3105029"/>
                <a:ext cx="2688455" cy="133497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416141" y="3082219"/>
                <a:ext cx="558415" cy="290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FFFF00"/>
                    </a:solidFill>
                  </a:rPr>
                  <a:t>Hel.</a:t>
                </a:r>
                <a:endParaRPr lang="en-US" sz="11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360000" y="3078748"/>
            <a:ext cx="2608406" cy="1144153"/>
            <a:chOff x="288649" y="3121412"/>
            <a:chExt cx="2608406" cy="1144153"/>
          </a:xfrm>
        </p:grpSpPr>
        <p:sp>
          <p:nvSpPr>
            <p:cNvPr id="27" name="Rectangle 26"/>
            <p:cNvSpPr/>
            <p:nvPr/>
          </p:nvSpPr>
          <p:spPr>
            <a:xfrm>
              <a:off x="288649" y="3514703"/>
              <a:ext cx="2427268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Up to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≈ 300%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I</a:t>
              </a:r>
              <a:r>
                <a:rPr lang="en-US" altLang="de-DE" sz="1700" baseline="-25000" dirty="0" err="1">
                  <a:sym typeface="Wingdings" panose="05000000000000000000" pitchFamily="2" charset="2"/>
                </a:rPr>
                <a:t>c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 at LN</a:t>
              </a:r>
              <a:r>
                <a:rPr lang="en-US" altLang="de-DE" sz="1700" baseline="-25000" dirty="0">
                  <a:sym typeface="Wingdings" panose="05000000000000000000" pitchFamily="2" charset="2"/>
                </a:rPr>
                <a:t>2</a:t>
              </a:r>
              <a:endParaRPr lang="en-US" sz="1700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8649" y="3911622"/>
              <a:ext cx="246894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Up to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≈ 110%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I</a:t>
              </a:r>
              <a:r>
                <a:rPr lang="en-US" altLang="de-DE" sz="1700" baseline="-25000" dirty="0" err="1">
                  <a:sym typeface="Wingdings" panose="05000000000000000000" pitchFamily="2" charset="2"/>
                </a:rPr>
                <a:t>c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 at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LHe</a:t>
              </a:r>
              <a:endParaRPr lang="en-US" sz="1700" kern="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8649" y="3121412"/>
              <a:ext cx="2608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>
                <a:buSzPct val="120000"/>
                <a:defRPr/>
              </a:pPr>
              <a:r>
                <a:rPr lang="en-US" b="1" kern="0" dirty="0"/>
                <a:t>Successfully powered</a:t>
              </a:r>
            </a:p>
          </p:txBody>
        </p:sp>
      </p:grpSp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345895" y="886531"/>
            <a:ext cx="3539378" cy="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>
            <a:lvl1pPr marL="425450" indent="-381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marL="819150" indent="-3175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2pPr>
            <a:lvl3pPr marL="1263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3pPr>
            <a:lvl4pPr marL="1771650" indent="-2540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4pPr>
            <a:lvl5pPr marL="2279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5pPr>
            <a:lvl6pPr marL="27368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1940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6512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1084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b="1" dirty="0">
                <a:ea typeface="Times New Roman" panose="02020603050405020304" pitchFamily="18" charset="0"/>
              </a:rPr>
              <a:t>Goal</a:t>
            </a:r>
            <a:r>
              <a:rPr lang="en-US" sz="1700" dirty="0">
                <a:ea typeface="Times New Roman" panose="02020603050405020304" pitchFamily="18" charset="0"/>
              </a:rPr>
              <a:t>:</a:t>
            </a:r>
            <a:endParaRPr lang="en-US" sz="1700" dirty="0"/>
          </a:p>
        </p:txBody>
      </p:sp>
      <p:sp>
        <p:nvSpPr>
          <p:cNvPr id="37" name="Rectangle 36"/>
          <p:cNvSpPr/>
          <p:nvPr/>
        </p:nvSpPr>
        <p:spPr>
          <a:xfrm>
            <a:off x="333270" y="1274046"/>
            <a:ext cx="36519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ea typeface="Times New Roman" panose="02020603050405020304" pitchFamily="18" charset="0"/>
              </a:rPr>
              <a:t>High-field  (</a:t>
            </a:r>
            <a:r>
              <a:rPr lang="en-US" sz="1700" i="1" dirty="0">
                <a:cs typeface="Times New Roman"/>
              </a:rPr>
              <a:t>B </a:t>
            </a:r>
            <a:r>
              <a:rPr lang="en-US" sz="1700" dirty="0">
                <a:cs typeface="Times New Roman"/>
              </a:rPr>
              <a:t>≥ 2 T)</a:t>
            </a:r>
            <a:endParaRPr lang="en-US" sz="1700" dirty="0">
              <a:ea typeface="Times New Roman" panose="02020603050405020304" pitchFamily="18" charset="0"/>
            </a:endParaRPr>
          </a:p>
          <a:p>
            <a:r>
              <a:rPr lang="en-US" sz="1700" dirty="0">
                <a:ea typeface="Times New Roman" panose="02020603050405020304" pitchFamily="18" charset="0"/>
              </a:rPr>
              <a:t>Small-period undulator </a:t>
            </a:r>
            <a:r>
              <a:rPr lang="en-US" sz="1700" dirty="0" err="1">
                <a:latin typeface="Times New Roman"/>
                <a:cs typeface="Times New Roman"/>
              </a:rPr>
              <a:t>λ</a:t>
            </a:r>
            <a:r>
              <a:rPr lang="en-US" sz="1700" baseline="-25000" dirty="0" err="1">
                <a:latin typeface="Times New Roman"/>
                <a:cs typeface="Times New Roman"/>
              </a:rPr>
              <a:t>u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dirty="0">
                <a:cs typeface="Times New Roman"/>
              </a:rPr>
              <a:t>= 13 mm </a:t>
            </a:r>
            <a:endParaRPr lang="en-US" sz="17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76899" y="136620"/>
            <a:ext cx="1049253" cy="389415"/>
          </a:xfrm>
          <a:prstGeom prst="rect">
            <a:avLst/>
          </a:prstGeom>
        </p:spPr>
      </p:pic>
      <p:pic>
        <p:nvPicPr>
          <p:cNvPr id="44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134173" y="174858"/>
            <a:ext cx="709873" cy="351177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4179008" y="4890644"/>
            <a:ext cx="3107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1"/>
                </a:solidFill>
              </a:rPr>
              <a:t>Courtesy of S. C. Richter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8" y="50745"/>
            <a:ext cx="716676" cy="546416"/>
          </a:xfrm>
          <a:prstGeom prst="rect">
            <a:avLst/>
          </a:prstGeom>
        </p:spPr>
      </p:pic>
      <p:sp>
        <p:nvSpPr>
          <p:cNvPr id="39" name="TextBox 10"/>
          <p:cNvSpPr txBox="1"/>
          <p:nvPr/>
        </p:nvSpPr>
        <p:spPr>
          <a:xfrm>
            <a:off x="4337450" y="4274764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Helical </a:t>
            </a:r>
            <a:r>
              <a:rPr lang="en-US" sz="1600" b="1" dirty="0" err="1"/>
              <a:t>undulator</a:t>
            </a:r>
            <a:endParaRPr lang="en-US" sz="1600" dirty="0"/>
          </a:p>
        </p:txBody>
      </p:sp>
      <p:sp>
        <p:nvSpPr>
          <p:cNvPr id="43" name="Rectangle 41"/>
          <p:cNvSpPr/>
          <p:nvPr/>
        </p:nvSpPr>
        <p:spPr>
          <a:xfrm>
            <a:off x="345895" y="4505491"/>
            <a:ext cx="386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S. C. Richter et al. (2023) IEEE Trans. Appl. </a:t>
            </a:r>
            <a:r>
              <a:rPr lang="en-US" sz="900" dirty="0" err="1">
                <a:solidFill>
                  <a:schemeClr val="tx2"/>
                </a:solidFill>
              </a:rPr>
              <a:t>Supercond</a:t>
            </a:r>
            <a:r>
              <a:rPr lang="en-US" sz="900" dirty="0">
                <a:solidFill>
                  <a:schemeClr val="tx2"/>
                </a:solidFill>
              </a:rPr>
              <a:t>. 33(5) 4100207</a:t>
            </a:r>
          </a:p>
          <a:p>
            <a:r>
              <a:rPr lang="en-US" sz="900" dirty="0">
                <a:solidFill>
                  <a:schemeClr val="tx2"/>
                </a:solidFill>
              </a:rPr>
              <a:t>S. C. Richter, PhD. thesis, KIT (2023)</a:t>
            </a:r>
          </a:p>
        </p:txBody>
      </p:sp>
    </p:spTree>
    <p:extLst>
      <p:ext uri="{BB962C8B-B14F-4D97-AF65-F5344CB8AC3E}">
        <p14:creationId xmlns:p14="http://schemas.microsoft.com/office/powerpoint/2010/main" val="74753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>
            <a:extLst>
              <a:ext uri="{FF2B5EF4-FFF2-40B4-BE49-F238E27FC236}">
                <a16:creationId xmlns:a16="http://schemas.microsoft.com/office/drawing/2014/main" id="{7D857A1B-4C02-28E6-CB6A-BA198749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/>
          <a:stretch/>
        </p:blipFill>
        <p:spPr>
          <a:xfrm>
            <a:off x="3228602" y="2895878"/>
            <a:ext cx="2805759" cy="14782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Rectangle 30"/>
          <p:cNvSpPr/>
          <p:nvPr/>
        </p:nvSpPr>
        <p:spPr>
          <a:xfrm>
            <a:off x="4401545" y="3358815"/>
            <a:ext cx="490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LN</a:t>
            </a:r>
            <a:r>
              <a:rPr lang="en-US" sz="1400" b="1" baseline="-25000" dirty="0"/>
              <a:t>2</a:t>
            </a:r>
            <a:endParaRPr lang="en-US" sz="1400" baseline="-25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9C3105-4302-4CF7-8BB6-D722971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HTS compact undulator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5895" y="2011540"/>
            <a:ext cx="3556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ts val="2000"/>
              </a:lnSpc>
              <a:spcAft>
                <a:spcPts val="600"/>
              </a:spcAft>
              <a:defRPr/>
            </a:pPr>
            <a:r>
              <a:rPr lang="en-US" b="1" kern="0" dirty="0"/>
              <a:t>Two different prototype coils</a:t>
            </a:r>
          </a:p>
          <a:p>
            <a:pPr defTabSz="914377">
              <a:lnSpc>
                <a:spcPts val="2000"/>
              </a:lnSpc>
              <a:spcAft>
                <a:spcPts val="600"/>
              </a:spcAft>
              <a:defRPr/>
            </a:pPr>
            <a:r>
              <a:rPr lang="en-US" sz="1700" kern="0" dirty="0"/>
              <a:t>Vertical racetrack (VR)</a:t>
            </a:r>
          </a:p>
          <a:p>
            <a:pPr defTabSz="914377">
              <a:lnSpc>
                <a:spcPts val="2000"/>
              </a:lnSpc>
              <a:spcAft>
                <a:spcPts val="600"/>
              </a:spcAft>
              <a:defRPr/>
            </a:pPr>
            <a:r>
              <a:rPr lang="en-US" sz="1700" kern="0" dirty="0"/>
              <a:t>Helical undulator (Hel.)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60000" y="3078748"/>
            <a:ext cx="2608406" cy="1144153"/>
            <a:chOff x="288649" y="3121412"/>
            <a:chExt cx="2608406" cy="1144153"/>
          </a:xfrm>
        </p:grpSpPr>
        <p:sp>
          <p:nvSpPr>
            <p:cNvPr id="27" name="Rectangle 26"/>
            <p:cNvSpPr/>
            <p:nvPr/>
          </p:nvSpPr>
          <p:spPr>
            <a:xfrm>
              <a:off x="288649" y="3514703"/>
              <a:ext cx="2427268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Up to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≈ 300%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I</a:t>
              </a:r>
              <a:r>
                <a:rPr lang="en-US" altLang="de-DE" sz="1700" baseline="-25000" dirty="0" err="1">
                  <a:sym typeface="Wingdings" panose="05000000000000000000" pitchFamily="2" charset="2"/>
                </a:rPr>
                <a:t>c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 at LN</a:t>
              </a:r>
              <a:r>
                <a:rPr lang="en-US" altLang="de-DE" sz="1700" baseline="-25000" dirty="0">
                  <a:sym typeface="Wingdings" panose="05000000000000000000" pitchFamily="2" charset="2"/>
                </a:rPr>
                <a:t>2</a:t>
              </a:r>
              <a:endParaRPr lang="en-US" sz="1700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8649" y="3911622"/>
              <a:ext cx="2468946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Up to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≈ 110%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I</a:t>
              </a:r>
              <a:r>
                <a:rPr lang="en-US" altLang="de-DE" sz="1700" baseline="-25000" dirty="0" err="1">
                  <a:sym typeface="Wingdings" panose="05000000000000000000" pitchFamily="2" charset="2"/>
                </a:rPr>
                <a:t>c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 at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LHe</a:t>
              </a:r>
              <a:endParaRPr lang="en-US" sz="1700" kern="0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8649" y="3121412"/>
              <a:ext cx="26084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>
                <a:buSzPct val="120000"/>
                <a:defRPr/>
              </a:pPr>
              <a:r>
                <a:rPr lang="en-US" b="1" kern="0" dirty="0"/>
                <a:t>Successfully powered</a:t>
              </a:r>
            </a:p>
          </p:txBody>
        </p:sp>
      </p:grpSp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345895" y="886531"/>
            <a:ext cx="3539378" cy="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>
            <a:lvl1pPr marL="425450" indent="-381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marL="819150" indent="-3175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2pPr>
            <a:lvl3pPr marL="1263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3pPr>
            <a:lvl4pPr marL="1771650" indent="-2540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4pPr>
            <a:lvl5pPr marL="2279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5pPr>
            <a:lvl6pPr marL="27368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1940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6512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1084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b="1" dirty="0">
                <a:ea typeface="Times New Roman" panose="02020603050405020304" pitchFamily="18" charset="0"/>
              </a:rPr>
              <a:t>Goal</a:t>
            </a:r>
            <a:r>
              <a:rPr lang="en-US" sz="1700" dirty="0">
                <a:ea typeface="Times New Roman" panose="02020603050405020304" pitchFamily="18" charset="0"/>
              </a:rPr>
              <a:t>: </a:t>
            </a:r>
            <a:endParaRPr lang="en-US" sz="1700" dirty="0"/>
          </a:p>
        </p:txBody>
      </p:sp>
      <p:sp>
        <p:nvSpPr>
          <p:cNvPr id="37" name="Rectangle 36"/>
          <p:cNvSpPr/>
          <p:nvPr/>
        </p:nvSpPr>
        <p:spPr>
          <a:xfrm>
            <a:off x="333270" y="1274046"/>
            <a:ext cx="36519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ea typeface="Times New Roman" panose="02020603050405020304" pitchFamily="18" charset="0"/>
              </a:rPr>
              <a:t>High-field  (</a:t>
            </a:r>
            <a:r>
              <a:rPr lang="en-US" sz="1700" i="1" dirty="0">
                <a:cs typeface="Times New Roman"/>
              </a:rPr>
              <a:t>B </a:t>
            </a:r>
            <a:r>
              <a:rPr lang="en-US" sz="1700" dirty="0">
                <a:cs typeface="Times New Roman"/>
              </a:rPr>
              <a:t>≥ 2 T)</a:t>
            </a:r>
            <a:endParaRPr lang="en-US" sz="1700" dirty="0">
              <a:ea typeface="Times New Roman" panose="02020603050405020304" pitchFamily="18" charset="0"/>
            </a:endParaRPr>
          </a:p>
          <a:p>
            <a:r>
              <a:rPr lang="en-US" sz="1700" dirty="0">
                <a:ea typeface="Times New Roman" panose="02020603050405020304" pitchFamily="18" charset="0"/>
              </a:rPr>
              <a:t>Small-period undulator </a:t>
            </a:r>
            <a:r>
              <a:rPr lang="en-US" sz="1700" dirty="0" err="1">
                <a:latin typeface="Times New Roman"/>
                <a:cs typeface="Times New Roman"/>
              </a:rPr>
              <a:t>λ</a:t>
            </a:r>
            <a:r>
              <a:rPr lang="en-US" sz="1700" baseline="-25000" dirty="0" err="1">
                <a:latin typeface="Times New Roman"/>
                <a:cs typeface="Times New Roman"/>
              </a:rPr>
              <a:t>u</a:t>
            </a:r>
            <a:r>
              <a:rPr lang="en-US" sz="1700" dirty="0">
                <a:latin typeface="Times New Roman"/>
                <a:cs typeface="Times New Roman"/>
              </a:rPr>
              <a:t> </a:t>
            </a:r>
            <a:r>
              <a:rPr lang="en-US" sz="1700" dirty="0">
                <a:cs typeface="Times New Roman"/>
              </a:rPr>
              <a:t>= 13 mm </a:t>
            </a:r>
            <a:endParaRPr lang="en-US" sz="1700" dirty="0"/>
          </a:p>
        </p:txBody>
      </p:sp>
      <p:sp>
        <p:nvSpPr>
          <p:cNvPr id="42" name="Rectangle 41"/>
          <p:cNvSpPr/>
          <p:nvPr/>
        </p:nvSpPr>
        <p:spPr>
          <a:xfrm>
            <a:off x="345895" y="4505491"/>
            <a:ext cx="386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S. C. Richter et al. (2023) IEEE Trans. Appl. </a:t>
            </a:r>
            <a:r>
              <a:rPr lang="en-US" sz="900" dirty="0" err="1">
                <a:solidFill>
                  <a:schemeClr val="tx2"/>
                </a:solidFill>
              </a:rPr>
              <a:t>Supercond</a:t>
            </a:r>
            <a:r>
              <a:rPr lang="en-US" sz="900" dirty="0">
                <a:solidFill>
                  <a:schemeClr val="tx2"/>
                </a:solidFill>
              </a:rPr>
              <a:t>. 33(5) 4100207</a:t>
            </a:r>
          </a:p>
          <a:p>
            <a:r>
              <a:rPr lang="en-US" sz="900" dirty="0">
                <a:solidFill>
                  <a:schemeClr val="tx2"/>
                </a:solidFill>
              </a:rPr>
              <a:t>S. C. Richter, PhD. thesis, KIT (2023)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79008" y="4890644"/>
            <a:ext cx="3107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1"/>
                </a:solidFill>
              </a:rPr>
              <a:t>Courtesy of S. C. Richter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6147448" y="2900618"/>
            <a:ext cx="2927746" cy="1473539"/>
            <a:chOff x="698167" y="2076635"/>
            <a:chExt cx="4627501" cy="2329028"/>
          </a:xfrm>
        </p:grpSpPr>
        <p:pic>
          <p:nvPicPr>
            <p:cNvPr id="34" name="Picture 9">
              <a:extLst>
                <a:ext uri="{FF2B5EF4-FFF2-40B4-BE49-F238E27FC236}">
                  <a16:creationId xmlns:a16="http://schemas.microsoft.com/office/drawing/2014/main" id="{AB33029A-12C3-5955-3287-0B83E6FAD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24"/>
            <a:stretch/>
          </p:blipFill>
          <p:spPr>
            <a:xfrm>
              <a:off x="698167" y="2076635"/>
              <a:ext cx="4627501" cy="2329028"/>
            </a:xfrm>
            <a:prstGeom prst="rect">
              <a:avLst/>
            </a:prstGeom>
          </p:spPr>
        </p:pic>
        <p:sp>
          <p:nvSpPr>
            <p:cNvPr id="39" name="Rectangle 32"/>
            <p:cNvSpPr/>
            <p:nvPr/>
          </p:nvSpPr>
          <p:spPr>
            <a:xfrm>
              <a:off x="2701575" y="3093514"/>
              <a:ext cx="62068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/>
                <a:t>LHe</a:t>
              </a:r>
              <a:endParaRPr lang="en-US" dirty="0"/>
            </a:p>
          </p:txBody>
        </p:sp>
      </p:grpSp>
      <p:pic>
        <p:nvPicPr>
          <p:cNvPr id="55" name="Picture 3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76899" y="136620"/>
            <a:ext cx="1049253" cy="389415"/>
          </a:xfrm>
          <a:prstGeom prst="rect">
            <a:avLst/>
          </a:prstGeom>
        </p:spPr>
      </p:pic>
      <p:pic>
        <p:nvPicPr>
          <p:cNvPr id="56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134173" y="174858"/>
            <a:ext cx="709873" cy="351177"/>
          </a:xfrm>
          <a:prstGeom prst="rect">
            <a:avLst/>
          </a:prstGeom>
          <a:noFill/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8" y="50745"/>
            <a:ext cx="716676" cy="546416"/>
          </a:xfrm>
          <a:prstGeom prst="rect">
            <a:avLst/>
          </a:prstGeom>
        </p:spPr>
      </p:pic>
      <p:grpSp>
        <p:nvGrpSpPr>
          <p:cNvPr id="58" name="Group 29"/>
          <p:cNvGrpSpPr/>
          <p:nvPr/>
        </p:nvGrpSpPr>
        <p:grpSpPr>
          <a:xfrm>
            <a:off x="4571999" y="775565"/>
            <a:ext cx="3720619" cy="1454058"/>
            <a:chOff x="4008134" y="467673"/>
            <a:chExt cx="4692606" cy="1883181"/>
          </a:xfrm>
        </p:grpSpPr>
        <p:grpSp>
          <p:nvGrpSpPr>
            <p:cNvPr id="59" name="Group 13"/>
            <p:cNvGrpSpPr/>
            <p:nvPr/>
          </p:nvGrpSpPr>
          <p:grpSpPr>
            <a:xfrm>
              <a:off x="4008134" y="467673"/>
              <a:ext cx="4022719" cy="1883181"/>
              <a:chOff x="7233658" y="1794584"/>
              <a:chExt cx="4022719" cy="1883181"/>
            </a:xfrm>
          </p:grpSpPr>
          <p:pic>
            <p:nvPicPr>
              <p:cNvPr id="63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3658" y="2120901"/>
                <a:ext cx="2004151" cy="1556864"/>
              </a:xfrm>
              <a:prstGeom prst="rect">
                <a:avLst/>
              </a:prstGeom>
            </p:spPr>
          </p:pic>
          <p:sp>
            <p:nvSpPr>
              <p:cNvPr id="64" name="Rectangle 16"/>
              <p:cNvSpPr/>
              <p:nvPr/>
            </p:nvSpPr>
            <p:spPr>
              <a:xfrm>
                <a:off x="7948345" y="1794584"/>
                <a:ext cx="3308032" cy="358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/>
                  <a:t>4 mm, non-insulated ReBCO tape</a:t>
                </a:r>
              </a:p>
            </p:txBody>
          </p:sp>
          <p:sp>
            <p:nvSpPr>
              <p:cNvPr id="65" name="Rectangle 17"/>
              <p:cNvSpPr/>
              <p:nvPr/>
            </p:nvSpPr>
            <p:spPr>
              <a:xfrm>
                <a:off x="7766327" y="2574301"/>
                <a:ext cx="1199317" cy="398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iron core</a:t>
                </a:r>
              </a:p>
            </p:txBody>
          </p:sp>
          <p:sp>
            <p:nvSpPr>
              <p:cNvPr id="66" name="Rectangle 18"/>
              <p:cNvSpPr/>
              <p:nvPr/>
            </p:nvSpPr>
            <p:spPr>
              <a:xfrm>
                <a:off x="7242066" y="2059972"/>
                <a:ext cx="481588" cy="338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FFFF00"/>
                    </a:solidFill>
                  </a:rPr>
                  <a:t>VR</a:t>
                </a:r>
                <a:endParaRPr lang="en-US" sz="11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0" name="Group 25"/>
            <p:cNvGrpSpPr/>
            <p:nvPr/>
          </p:nvGrpSpPr>
          <p:grpSpPr>
            <a:xfrm>
              <a:off x="6012285" y="767389"/>
              <a:ext cx="2688455" cy="1583465"/>
              <a:chOff x="1786248" y="3082219"/>
              <a:chExt cx="2688455" cy="1357780"/>
            </a:xfrm>
          </p:grpSpPr>
          <p:pic>
            <p:nvPicPr>
              <p:cNvPr id="61" name="Picture 23"/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6248" y="3105029"/>
                <a:ext cx="2688455" cy="1334970"/>
              </a:xfrm>
              <a:prstGeom prst="rect">
                <a:avLst/>
              </a:prstGeom>
            </p:spPr>
          </p:pic>
          <p:sp>
            <p:nvSpPr>
              <p:cNvPr id="62" name="Rectangle 24"/>
              <p:cNvSpPr/>
              <p:nvPr/>
            </p:nvSpPr>
            <p:spPr>
              <a:xfrm>
                <a:off x="2416141" y="3082219"/>
                <a:ext cx="558415" cy="290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kern="0" dirty="0">
                    <a:solidFill>
                      <a:srgbClr val="FFFF00"/>
                    </a:solidFill>
                  </a:rPr>
                  <a:t>Hel.</a:t>
                </a:r>
                <a:endParaRPr lang="en-US" sz="1100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761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9C3105-4302-4CF7-8BB6-D722971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HTS laser-structured undulator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67" y="2340183"/>
            <a:ext cx="2324099" cy="1822129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205723" y="870456"/>
            <a:ext cx="3054041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600" dirty="0"/>
              <a:t> 12 periods per tape, </a:t>
            </a:r>
            <a:r>
              <a:rPr lang="en-US" sz="1600" dirty="0" err="1"/>
              <a:t>λ</a:t>
            </a:r>
            <a:r>
              <a:rPr lang="en-US" sz="1600" baseline="-25000" dirty="0" err="1"/>
              <a:t>u</a:t>
            </a:r>
            <a:r>
              <a:rPr lang="en-US" sz="1600" dirty="0"/>
              <a:t> = 8 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91867" y="1214066"/>
            <a:ext cx="3991172" cy="1906916"/>
            <a:chOff x="297461" y="2529059"/>
            <a:chExt cx="4741303" cy="2265316"/>
          </a:xfrm>
        </p:grpSpPr>
        <p:grpSp>
          <p:nvGrpSpPr>
            <p:cNvPr id="4" name="Group 3"/>
            <p:cNvGrpSpPr/>
            <p:nvPr/>
          </p:nvGrpSpPr>
          <p:grpSpPr>
            <a:xfrm>
              <a:off x="297461" y="2529059"/>
              <a:ext cx="2018921" cy="2265316"/>
              <a:chOff x="297461" y="2529059"/>
              <a:chExt cx="2018921" cy="2265316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4"/>
              <a:srcRect l="4241" t="-2565" b="-520"/>
              <a:stretch/>
            </p:blipFill>
            <p:spPr>
              <a:xfrm>
                <a:off x="464873" y="2818372"/>
                <a:ext cx="1575060" cy="197600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297461" y="2529059"/>
                <a:ext cx="2018921" cy="365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/>
                <a:r>
                  <a:rPr lang="en-US" sz="1400" b="1" dirty="0" err="1"/>
                  <a:t>Jointless</a:t>
                </a:r>
                <a:r>
                  <a:rPr lang="en-US" sz="1400" b="1" dirty="0"/>
                  <a:t> design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339872" y="2532947"/>
              <a:ext cx="2698892" cy="2093605"/>
              <a:chOff x="2339872" y="2532947"/>
              <a:chExt cx="2698892" cy="2093605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872" y="2946472"/>
                <a:ext cx="2698892" cy="1680080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>
              <a:xfrm>
                <a:off x="2889858" y="2532947"/>
                <a:ext cx="1777077" cy="365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Stacked design</a:t>
                </a:r>
                <a:endParaRPr lang="en-US" sz="1400" dirty="0"/>
              </a:p>
            </p:txBody>
          </p:sp>
        </p:grp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972" y="91747"/>
            <a:ext cx="1137652" cy="51739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0330" y="4274735"/>
            <a:ext cx="3475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T. </a:t>
            </a:r>
            <a:r>
              <a:rPr lang="en-US" sz="900" dirty="0" err="1">
                <a:solidFill>
                  <a:schemeClr val="tx2"/>
                </a:solidFill>
              </a:rPr>
              <a:t>Holubek</a:t>
            </a:r>
            <a:r>
              <a:rPr lang="en-US" sz="900" dirty="0">
                <a:solidFill>
                  <a:schemeClr val="tx2"/>
                </a:solidFill>
              </a:rPr>
              <a:t> et al., </a:t>
            </a:r>
            <a:r>
              <a:rPr lang="en-US" sz="900" dirty="0" err="1">
                <a:solidFill>
                  <a:schemeClr val="tx2"/>
                </a:solidFill>
              </a:rPr>
              <a:t>Supercond</a:t>
            </a:r>
            <a:r>
              <a:rPr lang="en-US" sz="900" dirty="0">
                <a:solidFill>
                  <a:schemeClr val="tx2"/>
                </a:solidFill>
              </a:rPr>
              <a:t>. Sci. Technol. 30, 115002 (2017)</a:t>
            </a:r>
          </a:p>
          <a:p>
            <a:r>
              <a:rPr lang="en-US" sz="900" dirty="0">
                <a:solidFill>
                  <a:schemeClr val="tx2"/>
                </a:solidFill>
              </a:rPr>
              <a:t>D. </a:t>
            </a:r>
            <a:r>
              <a:rPr lang="en-US" sz="900" dirty="0" err="1">
                <a:solidFill>
                  <a:schemeClr val="tx2"/>
                </a:solidFill>
              </a:rPr>
              <a:t>Astapovych</a:t>
            </a:r>
            <a:r>
              <a:rPr lang="en-US" sz="900" dirty="0">
                <a:solidFill>
                  <a:schemeClr val="tx2"/>
                </a:solidFill>
              </a:rPr>
              <a:t> et al., FEL2022 Proceedings, WEP45 (2022)</a:t>
            </a:r>
          </a:p>
          <a:p>
            <a:r>
              <a:rPr lang="en-US" sz="900" dirty="0">
                <a:solidFill>
                  <a:schemeClr val="tx2"/>
                </a:solidFill>
              </a:rPr>
              <a:t>B. </a:t>
            </a:r>
            <a:r>
              <a:rPr lang="en-US" sz="900" dirty="0" err="1">
                <a:solidFill>
                  <a:schemeClr val="tx2"/>
                </a:solidFill>
              </a:rPr>
              <a:t>Krasch</a:t>
            </a:r>
            <a:r>
              <a:rPr lang="en-US" sz="900" dirty="0">
                <a:solidFill>
                  <a:schemeClr val="tx2"/>
                </a:solidFill>
              </a:rPr>
              <a:t> et al., MT-28 (2023), to be published in IEEE (TAS)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9008" y="4890644"/>
            <a:ext cx="3107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1"/>
                </a:solidFill>
              </a:rPr>
              <a:t>Courtesy of D. </a:t>
            </a:r>
            <a:r>
              <a:rPr lang="en-US" sz="1100" b="1" dirty="0" err="1">
                <a:solidFill>
                  <a:schemeClr val="accent1"/>
                </a:solidFill>
              </a:rPr>
              <a:t>Saez</a:t>
            </a:r>
            <a:r>
              <a:rPr lang="en-US" sz="1100" b="1" dirty="0">
                <a:solidFill>
                  <a:schemeClr val="accent1"/>
                </a:solidFill>
              </a:rPr>
              <a:t> de Jauregui &amp; A. </a:t>
            </a:r>
            <a:r>
              <a:rPr lang="en-US" sz="1100" b="1" dirty="0" err="1">
                <a:solidFill>
                  <a:schemeClr val="accent1"/>
                </a:solidFill>
              </a:rPr>
              <a:t>Grau</a:t>
            </a:r>
            <a:r>
              <a:rPr lang="en-US" sz="11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5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134173" y="174858"/>
            <a:ext cx="709873" cy="351177"/>
          </a:xfrm>
          <a:prstGeom prst="rect">
            <a:avLst/>
          </a:prstGeom>
          <a:noFill/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8" y="50745"/>
            <a:ext cx="716676" cy="546416"/>
          </a:xfrm>
          <a:prstGeom prst="rect">
            <a:avLst/>
          </a:prstGeom>
        </p:spPr>
      </p:pic>
      <p:grpSp>
        <p:nvGrpSpPr>
          <p:cNvPr id="39" name="Group 9"/>
          <p:cNvGrpSpPr/>
          <p:nvPr/>
        </p:nvGrpSpPr>
        <p:grpSpPr>
          <a:xfrm>
            <a:off x="4947858" y="3194177"/>
            <a:ext cx="3615123" cy="1499275"/>
            <a:chOff x="2266222" y="-497706"/>
            <a:chExt cx="5263437" cy="1931978"/>
          </a:xfrm>
        </p:grpSpPr>
        <p:pic>
          <p:nvPicPr>
            <p:cNvPr id="40" name="Picture 58"/>
            <p:cNvPicPr>
              <a:picLocks noChangeAspect="1"/>
            </p:cNvPicPr>
            <p:nvPr/>
          </p:nvPicPr>
          <p:blipFill rotWithShape="1">
            <a:blip r:embed="rId9"/>
            <a:srcRect r="6174" b="2340"/>
            <a:stretch/>
          </p:blipFill>
          <p:spPr>
            <a:xfrm>
              <a:off x="4690384" y="-497706"/>
              <a:ext cx="2839275" cy="1931977"/>
            </a:xfrm>
            <a:prstGeom prst="rect">
              <a:avLst/>
            </a:prstGeom>
          </p:spPr>
        </p:pic>
        <p:pic>
          <p:nvPicPr>
            <p:cNvPr id="42" name="Picture 60"/>
            <p:cNvPicPr>
              <a:picLocks noChangeAspect="1"/>
            </p:cNvPicPr>
            <p:nvPr/>
          </p:nvPicPr>
          <p:blipFill rotWithShape="1">
            <a:blip r:embed="rId10"/>
            <a:srcRect l="4284" b="4684"/>
            <a:stretch/>
          </p:blipFill>
          <p:spPr>
            <a:xfrm>
              <a:off x="2266222" y="-489988"/>
              <a:ext cx="2411414" cy="1924260"/>
            </a:xfrm>
            <a:prstGeom prst="rect">
              <a:avLst/>
            </a:prstGeom>
          </p:spPr>
        </p:pic>
      </p:grpSp>
      <p:sp>
        <p:nvSpPr>
          <p:cNvPr id="56" name="Rectangle 5"/>
          <p:cNvSpPr/>
          <p:nvPr/>
        </p:nvSpPr>
        <p:spPr>
          <a:xfrm>
            <a:off x="290330" y="63627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30 layers of laser-scribed REBCO tapes, width of 12 mm and thickness of 55 </a:t>
            </a:r>
            <a:r>
              <a:rPr lang="en-US" sz="1600" dirty="0" err="1"/>
              <a:t>μm</a:t>
            </a:r>
            <a:endParaRPr lang="en-US" sz="1600" dirty="0"/>
          </a:p>
          <a:p>
            <a:endParaRPr lang="de-DE" sz="1600" dirty="0"/>
          </a:p>
          <a:p>
            <a:r>
              <a:rPr lang="en-US" b="1" kern="0" dirty="0"/>
              <a:t>Two different prototype coils</a:t>
            </a:r>
          </a:p>
          <a:p>
            <a:r>
              <a:rPr lang="en-US" sz="1600" dirty="0" err="1"/>
              <a:t>Jointless</a:t>
            </a:r>
            <a:r>
              <a:rPr lang="en-US" sz="1600" dirty="0"/>
              <a:t> winding</a:t>
            </a:r>
          </a:p>
          <a:p>
            <a:r>
              <a:rPr lang="en-US" sz="1600" dirty="0"/>
              <a:t>Stacked design (</a:t>
            </a:r>
            <a:r>
              <a:rPr lang="en-US" sz="1600" b="1" dirty="0"/>
              <a:t>reduces HTS usage by 75%</a:t>
            </a:r>
            <a:r>
              <a:rPr lang="en-US" sz="1600" dirty="0"/>
              <a:t>)</a:t>
            </a:r>
          </a:p>
          <a:p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55462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9C3105-4302-4CF7-8BB6-D722971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HTS laser-structured undulator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972" y="91747"/>
            <a:ext cx="1137652" cy="5173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79008" y="4890644"/>
            <a:ext cx="3107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1"/>
                </a:solidFill>
              </a:rPr>
              <a:t>Courtesy of D. </a:t>
            </a:r>
            <a:r>
              <a:rPr lang="en-US" sz="1100" b="1" dirty="0" err="1">
                <a:solidFill>
                  <a:schemeClr val="accent1"/>
                </a:solidFill>
              </a:rPr>
              <a:t>Saez</a:t>
            </a:r>
            <a:r>
              <a:rPr lang="en-US" sz="1100" b="1" dirty="0">
                <a:solidFill>
                  <a:schemeClr val="accent1"/>
                </a:solidFill>
              </a:rPr>
              <a:t> de Jauregui &amp; A. </a:t>
            </a:r>
            <a:r>
              <a:rPr lang="en-US" sz="1100" b="1" dirty="0" err="1">
                <a:solidFill>
                  <a:schemeClr val="accent1"/>
                </a:solidFill>
              </a:rPr>
              <a:t>Grau</a:t>
            </a:r>
            <a:r>
              <a:rPr lang="en-US" sz="11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5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134173" y="174858"/>
            <a:ext cx="709873" cy="351177"/>
          </a:xfrm>
          <a:prstGeom prst="rect">
            <a:avLst/>
          </a:prstGeom>
          <a:noFill/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8" y="50745"/>
            <a:ext cx="716676" cy="546416"/>
          </a:xfrm>
          <a:prstGeom prst="rect">
            <a:avLst/>
          </a:prstGeom>
        </p:spPr>
      </p:pic>
      <p:grpSp>
        <p:nvGrpSpPr>
          <p:cNvPr id="39" name="Group 9"/>
          <p:cNvGrpSpPr/>
          <p:nvPr/>
        </p:nvGrpSpPr>
        <p:grpSpPr>
          <a:xfrm>
            <a:off x="4947858" y="3194177"/>
            <a:ext cx="3615123" cy="1499275"/>
            <a:chOff x="2266222" y="-497706"/>
            <a:chExt cx="5263437" cy="1931978"/>
          </a:xfrm>
        </p:grpSpPr>
        <p:pic>
          <p:nvPicPr>
            <p:cNvPr id="40" name="Picture 58"/>
            <p:cNvPicPr>
              <a:picLocks noChangeAspect="1"/>
            </p:cNvPicPr>
            <p:nvPr/>
          </p:nvPicPr>
          <p:blipFill rotWithShape="1">
            <a:blip r:embed="rId6"/>
            <a:srcRect r="6174" b="2340"/>
            <a:stretch/>
          </p:blipFill>
          <p:spPr>
            <a:xfrm>
              <a:off x="4690384" y="-497706"/>
              <a:ext cx="2839275" cy="1931977"/>
            </a:xfrm>
            <a:prstGeom prst="rect">
              <a:avLst/>
            </a:prstGeom>
          </p:spPr>
        </p:pic>
        <p:pic>
          <p:nvPicPr>
            <p:cNvPr id="42" name="Picture 60"/>
            <p:cNvPicPr>
              <a:picLocks noChangeAspect="1"/>
            </p:cNvPicPr>
            <p:nvPr/>
          </p:nvPicPr>
          <p:blipFill rotWithShape="1">
            <a:blip r:embed="rId7"/>
            <a:srcRect l="4284" b="4684"/>
            <a:stretch/>
          </p:blipFill>
          <p:spPr>
            <a:xfrm>
              <a:off x="2266222" y="-489988"/>
              <a:ext cx="2411414" cy="1924260"/>
            </a:xfrm>
            <a:prstGeom prst="rect">
              <a:avLst/>
            </a:prstGeom>
          </p:spPr>
        </p:pic>
      </p:grpSp>
      <p:pic>
        <p:nvPicPr>
          <p:cNvPr id="3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15" y="1119111"/>
            <a:ext cx="2759409" cy="2057981"/>
          </a:xfrm>
          <a:prstGeom prst="rect">
            <a:avLst/>
          </a:prstGeom>
        </p:spPr>
      </p:pic>
      <p:sp>
        <p:nvSpPr>
          <p:cNvPr id="29" name="Rectangle 68"/>
          <p:cNvSpPr/>
          <p:nvPr/>
        </p:nvSpPr>
        <p:spPr>
          <a:xfrm>
            <a:off x="5165080" y="768029"/>
            <a:ext cx="3180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Successfully tested in 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LHe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@ </a:t>
            </a:r>
            <a:r>
              <a:rPr lang="en-US" sz="1400" b="1" dirty="0"/>
              <a:t>4.2 K </a:t>
            </a:r>
          </a:p>
        </p:txBody>
      </p:sp>
      <p:sp>
        <p:nvSpPr>
          <p:cNvPr id="41" name="Rectangle 5"/>
          <p:cNvSpPr/>
          <p:nvPr/>
        </p:nvSpPr>
        <p:spPr>
          <a:xfrm>
            <a:off x="290330" y="636272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30 layers of laser-scribed REBCO tapes, width of 12 mm and thickness of 55 </a:t>
            </a:r>
            <a:r>
              <a:rPr lang="en-US" sz="1600" dirty="0" err="1"/>
              <a:t>μm</a:t>
            </a:r>
            <a:endParaRPr lang="en-US" sz="1600" dirty="0"/>
          </a:p>
          <a:p>
            <a:endParaRPr lang="de-DE" sz="1600" dirty="0"/>
          </a:p>
          <a:p>
            <a:r>
              <a:rPr lang="en-US" b="1" kern="0" dirty="0"/>
              <a:t>Two different prototype coils</a:t>
            </a:r>
          </a:p>
          <a:p>
            <a:r>
              <a:rPr lang="en-US" sz="1600" dirty="0" err="1"/>
              <a:t>Jointless</a:t>
            </a:r>
            <a:r>
              <a:rPr lang="en-US" sz="1600" dirty="0"/>
              <a:t> winding</a:t>
            </a:r>
          </a:p>
          <a:p>
            <a:r>
              <a:rPr lang="en-US" sz="1600" dirty="0"/>
              <a:t>Stacked design (</a:t>
            </a:r>
            <a:r>
              <a:rPr lang="en-US" sz="1600" b="1" dirty="0"/>
              <a:t>reduces HTS usage by 75%</a:t>
            </a:r>
            <a:r>
              <a:rPr lang="en-US" sz="1600" dirty="0"/>
              <a:t>)</a:t>
            </a:r>
          </a:p>
          <a:p>
            <a:endParaRPr lang="en-US" b="1" kern="0" dirty="0"/>
          </a:p>
        </p:txBody>
      </p:sp>
      <p:pic>
        <p:nvPicPr>
          <p:cNvPr id="44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367" y="2340183"/>
            <a:ext cx="2324099" cy="1822129"/>
          </a:xfrm>
          <a:prstGeom prst="rect">
            <a:avLst/>
          </a:prstGeom>
        </p:spPr>
      </p:pic>
      <p:sp>
        <p:nvSpPr>
          <p:cNvPr id="45" name="Rectangle 31"/>
          <p:cNvSpPr/>
          <p:nvPr/>
        </p:nvSpPr>
        <p:spPr>
          <a:xfrm>
            <a:off x="290330" y="4274735"/>
            <a:ext cx="34752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</a:rPr>
              <a:t>T. </a:t>
            </a:r>
            <a:r>
              <a:rPr lang="en-US" sz="900" dirty="0" err="1">
                <a:solidFill>
                  <a:schemeClr val="tx2"/>
                </a:solidFill>
              </a:rPr>
              <a:t>Holubek</a:t>
            </a:r>
            <a:r>
              <a:rPr lang="en-US" sz="900" dirty="0">
                <a:solidFill>
                  <a:schemeClr val="tx2"/>
                </a:solidFill>
              </a:rPr>
              <a:t> et al., </a:t>
            </a:r>
            <a:r>
              <a:rPr lang="en-US" sz="900" dirty="0" err="1">
                <a:solidFill>
                  <a:schemeClr val="tx2"/>
                </a:solidFill>
              </a:rPr>
              <a:t>Supercond</a:t>
            </a:r>
            <a:r>
              <a:rPr lang="en-US" sz="900" dirty="0">
                <a:solidFill>
                  <a:schemeClr val="tx2"/>
                </a:solidFill>
              </a:rPr>
              <a:t>. Sci. Technol. 30, 115002 (2017)</a:t>
            </a:r>
          </a:p>
          <a:p>
            <a:r>
              <a:rPr lang="en-US" sz="900" dirty="0">
                <a:solidFill>
                  <a:schemeClr val="tx2"/>
                </a:solidFill>
              </a:rPr>
              <a:t>D. </a:t>
            </a:r>
            <a:r>
              <a:rPr lang="en-US" sz="900" dirty="0" err="1">
                <a:solidFill>
                  <a:schemeClr val="tx2"/>
                </a:solidFill>
              </a:rPr>
              <a:t>Astapovych</a:t>
            </a:r>
            <a:r>
              <a:rPr lang="en-US" sz="900" dirty="0">
                <a:solidFill>
                  <a:schemeClr val="tx2"/>
                </a:solidFill>
              </a:rPr>
              <a:t> et al., FEL2022 Proceedings, WEP45 (2022)</a:t>
            </a:r>
          </a:p>
          <a:p>
            <a:r>
              <a:rPr lang="en-US" sz="900" dirty="0">
                <a:solidFill>
                  <a:schemeClr val="tx2"/>
                </a:solidFill>
              </a:rPr>
              <a:t>B. </a:t>
            </a:r>
            <a:r>
              <a:rPr lang="en-US" sz="900" dirty="0" err="1">
                <a:solidFill>
                  <a:schemeClr val="tx2"/>
                </a:solidFill>
              </a:rPr>
              <a:t>Krasch</a:t>
            </a:r>
            <a:r>
              <a:rPr lang="en-US" sz="900" dirty="0">
                <a:solidFill>
                  <a:schemeClr val="tx2"/>
                </a:solidFill>
              </a:rPr>
              <a:t> et al., MT-28 (2023), to be published in IEEE (TAS)</a:t>
            </a:r>
          </a:p>
        </p:txBody>
      </p:sp>
    </p:spTree>
    <p:extLst>
      <p:ext uri="{BB962C8B-B14F-4D97-AF65-F5344CB8AC3E}">
        <p14:creationId xmlns:p14="http://schemas.microsoft.com/office/powerpoint/2010/main" val="32961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731849" y="1228225"/>
            <a:ext cx="5264812" cy="1017177"/>
            <a:chOff x="3503268" y="1493560"/>
            <a:chExt cx="5264812" cy="1017177"/>
          </a:xfrm>
        </p:grpSpPr>
        <p:pic>
          <p:nvPicPr>
            <p:cNvPr id="48" name="Grafik 7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t="15775" r="26926" b="9198"/>
            <a:stretch/>
          </p:blipFill>
          <p:spPr bwMode="auto">
            <a:xfrm>
              <a:off x="3690905" y="1493560"/>
              <a:ext cx="5077175" cy="1017177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3503268" y="1900300"/>
              <a:ext cx="8418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C00000"/>
                  </a:solidFill>
                </a:rPr>
                <a:t>400 MeV </a:t>
              </a:r>
              <a:endParaRPr lang="en-US" sz="1200" dirty="0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269C3105-4302-4CF7-8BB6-D722971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HTS transport line</a:t>
            </a:r>
          </a:p>
        </p:txBody>
      </p:sp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371687" y="804963"/>
            <a:ext cx="3345010" cy="3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>
            <a:lvl1pPr marL="425450" indent="-381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marL="819150" indent="-3175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2pPr>
            <a:lvl3pPr marL="1263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3pPr>
            <a:lvl4pPr marL="1771650" indent="-2540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4pPr>
            <a:lvl5pPr marL="2279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5pPr>
            <a:lvl6pPr marL="27368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1940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6512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1084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1" dirty="0">
                <a:ea typeface="Times New Roman" panose="02020603050405020304" pitchFamily="18" charset="0"/>
              </a:rPr>
              <a:t>Goal</a:t>
            </a:r>
            <a:r>
              <a:rPr lang="en-US" sz="1800" dirty="0">
                <a:ea typeface="Times New Roman" panose="02020603050405020304" pitchFamily="18" charset="0"/>
              </a:rPr>
              <a:t>: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360000" y="1161637"/>
            <a:ext cx="35041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Lab-scaled transport line for LPAs</a:t>
            </a:r>
          </a:p>
          <a:p>
            <a:r>
              <a:rPr lang="de-DE" sz="1700" dirty="0"/>
              <a:t>High strength miniture magnets Simple </a:t>
            </a:r>
            <a:r>
              <a:rPr lang="en-US" sz="1700" kern="0" dirty="0"/>
              <a:t>coils</a:t>
            </a:r>
            <a:endParaRPr lang="en-US" sz="17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76557" y="2385292"/>
            <a:ext cx="4016482" cy="1924111"/>
            <a:chOff x="567024" y="1430814"/>
            <a:chExt cx="5655831" cy="2804674"/>
          </a:xfrm>
        </p:grpSpPr>
        <p:grpSp>
          <p:nvGrpSpPr>
            <p:cNvPr id="41" name="Group 40"/>
            <p:cNvGrpSpPr/>
            <p:nvPr/>
          </p:nvGrpSpPr>
          <p:grpSpPr>
            <a:xfrm>
              <a:off x="1084004" y="1430814"/>
              <a:ext cx="5138851" cy="2804674"/>
              <a:chOff x="1084004" y="1430814"/>
              <a:chExt cx="5138851" cy="2804674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4004" y="1430814"/>
                <a:ext cx="5138851" cy="2804674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44" name="Rectangle 43"/>
              <p:cNvSpPr/>
              <p:nvPr/>
            </p:nvSpPr>
            <p:spPr>
              <a:xfrm rot="1245631">
                <a:off x="2660402" y="3461731"/>
                <a:ext cx="11240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L</a:t>
                </a:r>
                <a:r>
                  <a:rPr lang="en-US" sz="1400" baseline="-25000" dirty="0"/>
                  <a:t>m</a:t>
                </a:r>
                <a:r>
                  <a:rPr lang="en-US" sz="1400" dirty="0"/>
                  <a:t> = 39 cm 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114194">
                <a:off x="4294225" y="2019998"/>
                <a:ext cx="1150764" cy="307777"/>
              </a:xfrm>
              <a:prstGeom prst="rect">
                <a:avLst/>
              </a:prstGeom>
              <a:solidFill>
                <a:schemeClr val="bg1"/>
              </a:solidFill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anchor="b" anchorCtr="0">
                <a:spAutoFit/>
              </a:bodyPr>
              <a:lstStyle/>
              <a:p>
                <a:r>
                  <a:rPr lang="el-GR" sz="1400" dirty="0"/>
                  <a:t>λ</a:t>
                </a:r>
                <a:r>
                  <a:rPr lang="de-DE" sz="1400" dirty="0"/>
                  <a:t> </a:t>
                </a:r>
                <a:r>
                  <a:rPr lang="en-US" sz="1400" dirty="0"/>
                  <a:t>= 11.9 cm 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024" y="2674299"/>
              <a:ext cx="796502" cy="941321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34164" y="2259459"/>
            <a:ext cx="40304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/>
              <a:t>Novel iron–core periodic magnets:</a:t>
            </a:r>
            <a:r>
              <a:rPr lang="en-US" kern="0" dirty="0"/>
              <a:t> </a:t>
            </a:r>
          </a:p>
          <a:p>
            <a:r>
              <a:rPr lang="en-US" sz="1700" kern="0" dirty="0"/>
              <a:t>Using pancake coils were designed </a:t>
            </a:r>
          </a:p>
          <a:p>
            <a:r>
              <a:rPr lang="en-US" sz="1700" kern="0" dirty="0"/>
              <a:t>Half a period was demonstrated </a:t>
            </a:r>
            <a:endParaRPr lang="en-US" sz="1700" dirty="0"/>
          </a:p>
        </p:txBody>
      </p:sp>
      <p:sp>
        <p:nvSpPr>
          <p:cNvPr id="34" name="Rectangle 33"/>
          <p:cNvSpPr/>
          <p:nvPr/>
        </p:nvSpPr>
        <p:spPr>
          <a:xfrm>
            <a:off x="4179008" y="4890644"/>
            <a:ext cx="3107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1"/>
                </a:solidFill>
              </a:rPr>
              <a:t>Courtesy of S. Fatehi</a:t>
            </a:r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972" y="91747"/>
            <a:ext cx="1137652" cy="517398"/>
          </a:xfrm>
          <a:prstGeom prst="rect">
            <a:avLst/>
          </a:prstGeom>
        </p:spPr>
      </p:pic>
      <p:pic>
        <p:nvPicPr>
          <p:cNvPr id="21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134173" y="174858"/>
            <a:ext cx="709873" cy="351177"/>
          </a:xfrm>
          <a:prstGeom prst="rect">
            <a:avLst/>
          </a:prstGeom>
          <a:noFill/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8" y="50745"/>
            <a:ext cx="716676" cy="546416"/>
          </a:xfrm>
          <a:prstGeom prst="rect">
            <a:avLst/>
          </a:prstGeom>
        </p:spPr>
      </p:pic>
      <p:sp>
        <p:nvSpPr>
          <p:cNvPr id="28" name="Rectangle 5"/>
          <p:cNvSpPr/>
          <p:nvPr/>
        </p:nvSpPr>
        <p:spPr>
          <a:xfrm>
            <a:off x="345895" y="4418320"/>
            <a:ext cx="3096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tx2"/>
                </a:solidFill>
              </a:rPr>
              <a:t>S. Fatehi et al. IPAC23, WEODC1 (2023)</a:t>
            </a:r>
          </a:p>
          <a:p>
            <a:pPr>
              <a:defRPr/>
            </a:pPr>
            <a:r>
              <a:rPr lang="en-US" sz="900" dirty="0">
                <a:solidFill>
                  <a:schemeClr val="tx2"/>
                </a:solidFill>
              </a:rPr>
              <a:t>S. Fatehi, PhD. thesis, KIT (2023)</a:t>
            </a:r>
          </a:p>
        </p:txBody>
      </p:sp>
    </p:spTree>
    <p:extLst>
      <p:ext uri="{BB962C8B-B14F-4D97-AF65-F5344CB8AC3E}">
        <p14:creationId xmlns:p14="http://schemas.microsoft.com/office/powerpoint/2010/main" val="114065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r="47472" b="25791"/>
          <a:stretch/>
        </p:blipFill>
        <p:spPr>
          <a:xfrm>
            <a:off x="4475075" y="1089896"/>
            <a:ext cx="2237317" cy="1372162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5004184" y="668617"/>
            <a:ext cx="3118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/>
              <a:t>12 mm</a:t>
            </a:r>
            <a:r>
              <a:rPr lang="en-US" sz="1400" b="1" dirty="0"/>
              <a:t>, non-insulated ReBCO tape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171659" y="2575560"/>
            <a:ext cx="4888521" cy="1874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80" y="1118454"/>
            <a:ext cx="1826156" cy="1543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1769" y="931725"/>
            <a:ext cx="194308" cy="2016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45295" y="3311237"/>
            <a:ext cx="3724096" cy="1105373"/>
            <a:chOff x="248946" y="2893911"/>
            <a:chExt cx="3724096" cy="1105373"/>
          </a:xfrm>
        </p:grpSpPr>
        <p:sp>
          <p:nvSpPr>
            <p:cNvPr id="27" name="Rectangle 26"/>
            <p:cNvSpPr/>
            <p:nvPr/>
          </p:nvSpPr>
          <p:spPr>
            <a:xfrm>
              <a:off x="288098" y="3209324"/>
              <a:ext cx="3096231" cy="789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In LN</a:t>
              </a:r>
              <a:r>
                <a:rPr lang="en-US" altLang="de-DE" sz="1700" baseline="-25000" dirty="0">
                  <a:sym typeface="Wingdings" panose="05000000000000000000" pitchFamily="2" charset="2"/>
                </a:rPr>
                <a:t>2 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and </a:t>
              </a:r>
              <a:r>
                <a:rPr lang="en-US" altLang="de-DE" sz="1700" kern="0" dirty="0" err="1">
                  <a:solidFill>
                    <a:srgbClr val="000000"/>
                  </a:solidFill>
                  <a:sym typeface="Wingdings" panose="05000000000000000000" pitchFamily="2" charset="2"/>
                </a:rPr>
                <a:t>LHe</a:t>
              </a:r>
              <a:r>
                <a:rPr lang="en-US" altLang="de-DE" sz="1700" kern="0" dirty="0">
                  <a:solidFill>
                    <a:srgbClr val="000000"/>
                  </a:solidFill>
                  <a:sym typeface="Wingdings" panose="05000000000000000000" pitchFamily="2" charset="2"/>
                </a:rPr>
                <a:t> up to 1 kA Showing no degradation</a:t>
              </a:r>
              <a:endParaRPr lang="en-US" sz="1700" kern="0" dirty="0">
                <a:solidFill>
                  <a:srgbClr val="000000"/>
                </a:solidFill>
              </a:endParaRPr>
            </a:p>
            <a:p>
              <a:endParaRPr lang="en-US" sz="17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8946" y="2893911"/>
              <a:ext cx="3724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2">
                <a:buSzPct val="120000"/>
                <a:defRPr/>
              </a:pPr>
              <a:r>
                <a:rPr lang="en-US" b="1" kern="0" dirty="0"/>
                <a:t>Successfully </a:t>
              </a:r>
              <a:r>
                <a:rPr lang="en-US" b="1" kern="0"/>
                <a:t>powered &amp; </a:t>
              </a:r>
              <a:r>
                <a:rPr lang="en-US" b="1" kern="0" dirty="0"/>
                <a:t>tested: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/>
          <a:srcRect l="1811" t="2676" r="3758" b="2391"/>
          <a:stretch/>
        </p:blipFill>
        <p:spPr>
          <a:xfrm>
            <a:off x="4547774" y="2724830"/>
            <a:ext cx="4030980" cy="199644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69C3105-4302-4CF7-8BB6-D722971A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HTS transport line</a:t>
            </a:r>
          </a:p>
        </p:txBody>
      </p:sp>
      <p:sp>
        <p:nvSpPr>
          <p:cNvPr id="36" name="Content Placeholder 1"/>
          <p:cNvSpPr txBox="1">
            <a:spLocks/>
          </p:cNvSpPr>
          <p:nvPr/>
        </p:nvSpPr>
        <p:spPr bwMode="auto">
          <a:xfrm>
            <a:off x="371687" y="804963"/>
            <a:ext cx="3345010" cy="3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52400" bIns="50800" numCol="1" anchor="t" anchorCtr="0" compatLnSpc="1">
            <a:prstTxWarp prst="textNoShape">
              <a:avLst/>
            </a:prstTxWarp>
          </a:bodyPr>
          <a:lstStyle>
            <a:lvl1pPr marL="425450" indent="-381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94000"/>
              <a:buFont typeface="Wingdings" panose="05000000000000000000" pitchFamily="2" charset="2"/>
              <a:buChar char="è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  <a:sym typeface="Arial" panose="020B0604020202020204" pitchFamily="34" charset="0"/>
              </a:defRPr>
            </a:lvl1pPr>
            <a:lvl2pPr marL="819150" indent="-3175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2pPr>
            <a:lvl3pPr marL="1263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3pPr>
            <a:lvl4pPr marL="1771650" indent="-2540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4pPr>
            <a:lvl5pPr marL="2279650" indent="-254000" algn="l" rtl="0" eaLnBrk="0" fontAlgn="base" hangingPunct="0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  <a:sym typeface="Arial" panose="020B0604020202020204" pitchFamily="34" charset="0"/>
              </a:defRPr>
            </a:lvl5pPr>
            <a:lvl6pPr marL="27368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6pPr>
            <a:lvl7pPr marL="31940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7pPr>
            <a:lvl8pPr marL="36512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8pPr>
            <a:lvl9pPr marL="4108450" indent="-254000" algn="l" rtl="0" fontAlgn="base">
              <a:lnSpc>
                <a:spcPts val="2000"/>
              </a:lnSpc>
              <a:spcBef>
                <a:spcPts val="1200"/>
              </a:spcBef>
              <a:spcAft>
                <a:spcPct val="0"/>
              </a:spcAft>
              <a:buClr>
                <a:srgbClr val="013469"/>
              </a:buClr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charset="0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b="1" dirty="0">
                <a:ea typeface="Times New Roman" panose="02020603050405020304" pitchFamily="18" charset="0"/>
              </a:rPr>
              <a:t>Goal</a:t>
            </a:r>
            <a:r>
              <a:rPr lang="en-US" sz="1800" dirty="0">
                <a:ea typeface="Times New Roman" panose="02020603050405020304" pitchFamily="18" charset="0"/>
              </a:rPr>
              <a:t>:</a:t>
            </a:r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360000" y="1161637"/>
            <a:ext cx="350416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Lab-scaled transport line for LPAs</a:t>
            </a:r>
          </a:p>
          <a:p>
            <a:r>
              <a:rPr lang="de-DE" sz="1700" dirty="0"/>
              <a:t>High strength miniture magnets Simple </a:t>
            </a:r>
            <a:r>
              <a:rPr lang="en-US" sz="1700" kern="0" dirty="0"/>
              <a:t>coils</a:t>
            </a:r>
            <a:endParaRPr lang="en-US" sz="1700" dirty="0"/>
          </a:p>
        </p:txBody>
      </p:sp>
      <p:sp>
        <p:nvSpPr>
          <p:cNvPr id="15" name="Rectangle 14"/>
          <p:cNvSpPr/>
          <p:nvPr/>
        </p:nvSpPr>
        <p:spPr>
          <a:xfrm>
            <a:off x="334164" y="2259459"/>
            <a:ext cx="40304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/>
              <a:t>Novel iron–core periodic magnets:</a:t>
            </a:r>
            <a:r>
              <a:rPr lang="en-US" kern="0" dirty="0"/>
              <a:t> </a:t>
            </a:r>
          </a:p>
          <a:p>
            <a:r>
              <a:rPr lang="en-US" sz="1700" kern="0" dirty="0"/>
              <a:t>Using pancake coils were designed </a:t>
            </a:r>
          </a:p>
          <a:p>
            <a:r>
              <a:rPr lang="en-US" sz="1700" kern="0" dirty="0"/>
              <a:t>Half a period was demonstrated </a:t>
            </a:r>
            <a:endParaRPr lang="en-US" sz="1700" dirty="0"/>
          </a:p>
        </p:txBody>
      </p:sp>
      <p:sp>
        <p:nvSpPr>
          <p:cNvPr id="34" name="Rectangle 33"/>
          <p:cNvSpPr/>
          <p:nvPr/>
        </p:nvSpPr>
        <p:spPr>
          <a:xfrm>
            <a:off x="4179008" y="4890644"/>
            <a:ext cx="31079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solidFill>
                  <a:schemeClr val="accent1"/>
                </a:solidFill>
              </a:rPr>
              <a:t>Courtesy of S. Fatehi</a:t>
            </a:r>
          </a:p>
        </p:txBody>
      </p:sp>
      <p:pic>
        <p:nvPicPr>
          <p:cNvPr id="26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5972" y="91747"/>
            <a:ext cx="1137652" cy="517398"/>
          </a:xfrm>
          <a:prstGeom prst="rect">
            <a:avLst/>
          </a:prstGeom>
        </p:spPr>
      </p:pic>
      <p:pic>
        <p:nvPicPr>
          <p:cNvPr id="28" name="Picture 28" descr="kit-logo_standard_en_farbe-rgb_positiv_groß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5134173" y="174858"/>
            <a:ext cx="709873" cy="351177"/>
          </a:xfrm>
          <a:prstGeom prst="rect">
            <a:avLst/>
          </a:prstGeom>
          <a:noFill/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98" y="50745"/>
            <a:ext cx="716676" cy="546416"/>
          </a:xfrm>
          <a:prstGeom prst="rect">
            <a:avLst/>
          </a:prstGeom>
        </p:spPr>
      </p:pic>
      <p:sp>
        <p:nvSpPr>
          <p:cNvPr id="31" name="Rectangle 5"/>
          <p:cNvSpPr/>
          <p:nvPr/>
        </p:nvSpPr>
        <p:spPr>
          <a:xfrm>
            <a:off x="345895" y="4418320"/>
            <a:ext cx="3096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tx2"/>
                </a:solidFill>
              </a:rPr>
              <a:t>S. </a:t>
            </a:r>
            <a:r>
              <a:rPr lang="en-US" sz="900" dirty="0" err="1">
                <a:solidFill>
                  <a:schemeClr val="tx2"/>
                </a:solidFill>
              </a:rPr>
              <a:t>Fatehi</a:t>
            </a:r>
            <a:r>
              <a:rPr lang="en-US" sz="900" dirty="0">
                <a:solidFill>
                  <a:schemeClr val="tx2"/>
                </a:solidFill>
              </a:rPr>
              <a:t> et al. IPAC23, WEODC1 (2023)</a:t>
            </a:r>
          </a:p>
          <a:p>
            <a:pPr>
              <a:defRPr/>
            </a:pPr>
            <a:r>
              <a:rPr lang="en-US" sz="900" dirty="0">
                <a:solidFill>
                  <a:schemeClr val="tx2"/>
                </a:solidFill>
              </a:rPr>
              <a:t>S. Fatehi, PhD. thesis, KIT (2023)</a:t>
            </a:r>
          </a:p>
        </p:txBody>
      </p:sp>
    </p:spTree>
    <p:extLst>
      <p:ext uri="{BB962C8B-B14F-4D97-AF65-F5344CB8AC3E}">
        <p14:creationId xmlns:p14="http://schemas.microsoft.com/office/powerpoint/2010/main" val="300243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F647-D89D-F433-90C2-8CA036E0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HTS cable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9D090-08D9-DF91-6212-7752015D1E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E" dirty="0"/>
              <a:t>I.FAST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D3B5B-423B-380D-B213-FD27AD147D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DE" b="1" dirty="0"/>
              <a:t>Goal:</a:t>
            </a:r>
          </a:p>
          <a:p>
            <a:r>
              <a:rPr lang="en-DE" dirty="0"/>
              <a:t>Round HTS cable for fast ramped applications: 30 kA @ 7 T</a:t>
            </a:r>
          </a:p>
          <a:p>
            <a:pPr marL="0" indent="0">
              <a:buNone/>
            </a:pPr>
            <a:r>
              <a:rPr lang="en-DE" b="1" dirty="0"/>
              <a:t>Magnetization loss</a:t>
            </a:r>
          </a:p>
          <a:p>
            <a:r>
              <a:rPr lang="en-DE" dirty="0"/>
              <a:t>dependent on superconductor dimensions:</a:t>
            </a:r>
          </a:p>
          <a:p>
            <a:pPr lvl="1"/>
            <a:endParaRPr lang="en-DE" dirty="0"/>
          </a:p>
          <a:p>
            <a:pPr lvl="1"/>
            <a:endParaRPr lang="en-DE" dirty="0"/>
          </a:p>
          <a:p>
            <a:r>
              <a:rPr lang="en-DE" dirty="0"/>
              <a:t>Multiple steps to deal with high losses:</a:t>
            </a:r>
          </a:p>
          <a:p>
            <a:pPr lvl="1"/>
            <a:r>
              <a:rPr lang="en-GB" dirty="0"/>
              <a:t>S</a:t>
            </a:r>
            <a:r>
              <a:rPr lang="en-DE" dirty="0"/>
              <a:t>triation of tapes</a:t>
            </a:r>
          </a:p>
          <a:p>
            <a:pPr lvl="1"/>
            <a:r>
              <a:rPr lang="en-GB" dirty="0"/>
              <a:t>H</a:t>
            </a:r>
            <a:r>
              <a:rPr lang="en-DE" dirty="0"/>
              <a:t>igher operating temperature</a:t>
            </a:r>
          </a:p>
          <a:p>
            <a:pPr lvl="1"/>
            <a:r>
              <a:rPr lang="en-GB" dirty="0"/>
              <a:t>L</a:t>
            </a:r>
            <a:r>
              <a:rPr lang="en-DE" dirty="0"/>
              <a:t>onger cycle duration</a:t>
            </a:r>
          </a:p>
          <a:p>
            <a:pPr lvl="1"/>
            <a:r>
              <a:rPr lang="en-DE" dirty="0"/>
              <a:t>Adapt Magnet design</a:t>
            </a:r>
          </a:p>
          <a:p>
            <a:pPr lvl="1"/>
            <a:endParaRPr lang="en-D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750718-42F7-07BA-5F1A-596865CD5E9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731248" y="1143635"/>
            <a:ext cx="3247654" cy="1708499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80772-79C2-10B4-1FBD-FEBFA5330D3B}"/>
                  </a:ext>
                </a:extLst>
              </p:cNvPr>
              <p:cNvSpPr txBox="1"/>
              <p:nvPr/>
            </p:nvSpPr>
            <p:spPr>
              <a:xfrm>
                <a:off x="1040424" y="2933398"/>
                <a:ext cx="257134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𝐶𝑂𝑅𝑇</m:t>
                          </m:r>
                        </m:sub>
                      </m:sSub>
                      <m:r>
                        <a:rPr lang="sk-SK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sk-SK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sk-SK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B80772-79C2-10B4-1FBD-FEBFA533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24" y="2933398"/>
                <a:ext cx="2571345" cy="520463"/>
              </a:xfrm>
              <a:prstGeom prst="rect">
                <a:avLst/>
              </a:prstGeom>
              <a:blipFill>
                <a:blip r:embed="rId3"/>
                <a:stretch>
                  <a:fillRect l="-2463" t="-4651" r="-493" b="-697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7D71460-0178-84BE-CDD1-DE4E00687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220" y="143050"/>
            <a:ext cx="591058" cy="591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AC8B95-06EF-6C35-36B5-5CD138EC8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371" y="35519"/>
            <a:ext cx="1405631" cy="469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4130C4-4C9E-2936-62FD-08331B4FC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5002" y="92542"/>
            <a:ext cx="723900" cy="35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38297C-496A-BF8A-A90C-874DCA121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5580" y="352922"/>
            <a:ext cx="1679156" cy="403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E4E739-E7E5-FBE4-9E10-35F934E8C5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220" y="4507427"/>
            <a:ext cx="648072" cy="4320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32320E-6DF3-6D84-E8BD-EF8B91630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750" y="2089957"/>
            <a:ext cx="3682538" cy="24031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EA6AD3-5610-B1D1-9B07-686EE209EAC5}"/>
              </a:ext>
            </a:extLst>
          </p:cNvPr>
          <p:cNvSpPr/>
          <p:nvPr/>
        </p:nvSpPr>
        <p:spPr>
          <a:xfrm>
            <a:off x="6093294" y="4350561"/>
            <a:ext cx="3028986" cy="649889"/>
          </a:xfrm>
          <a:prstGeom prst="rect">
            <a:avLst/>
          </a:prstGeom>
        </p:spPr>
        <p:txBody>
          <a:bodyPr wrap="square" anchor="ctr"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A319-2FA2-28E3-AE2C-B11FDC65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HTS beam transfer magnet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E7512-16B4-DD6C-4E4A-E50A8DD198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175B-1FFC-9C97-D8C4-6A4B5FD5C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8775" y="957600"/>
            <a:ext cx="4805408" cy="38843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b="1" dirty="0"/>
              <a:t>Goal</a:t>
            </a:r>
            <a:r>
              <a:rPr lang="en-GB" sz="2000" dirty="0"/>
              <a:t>:</a:t>
            </a:r>
          </a:p>
          <a:p>
            <a:r>
              <a:rPr lang="en-GB" sz="2000" dirty="0"/>
              <a:t>Upgrade </a:t>
            </a:r>
            <a:r>
              <a:rPr lang="en-GB" sz="2000" dirty="0" err="1"/>
              <a:t>superferric</a:t>
            </a:r>
            <a:r>
              <a:rPr lang="en-GB" sz="2000" dirty="0"/>
              <a:t> magnets with HTS coils. Minimal changes in infrastructure</a:t>
            </a:r>
          </a:p>
          <a:p>
            <a:pPr marL="0" indent="0">
              <a:buNone/>
            </a:pPr>
            <a:r>
              <a:rPr lang="en-DE" sz="2000" b="1" dirty="0"/>
              <a:t>Affected component</a:t>
            </a:r>
          </a:p>
          <a:p>
            <a:r>
              <a:rPr lang="en-DE" sz="2000" dirty="0"/>
              <a:t>18 Tm infrastructure at GSI is H-windowframe magnet using pancake coils</a:t>
            </a:r>
          </a:p>
          <a:p>
            <a:pPr marL="0" indent="0">
              <a:buNone/>
            </a:pPr>
            <a:r>
              <a:rPr lang="en-GB" sz="2000" b="1" dirty="0"/>
              <a:t>Activities:</a:t>
            </a:r>
          </a:p>
          <a:p>
            <a:r>
              <a:rPr lang="en-GB" sz="2000" dirty="0"/>
              <a:t>Ongoing study for AC loss per cycle</a:t>
            </a:r>
          </a:p>
          <a:p>
            <a:pPr lvl="1"/>
            <a:r>
              <a:rPr lang="en-GB" sz="2000" dirty="0"/>
              <a:t>AC loss in order of 1 kJ/cycle</a:t>
            </a:r>
          </a:p>
          <a:p>
            <a:pPr lvl="1"/>
            <a:r>
              <a:rPr lang="en-GB" sz="2000" dirty="0"/>
              <a:t>AC loss highly affected by position of coil in yoke</a:t>
            </a:r>
          </a:p>
          <a:p>
            <a:r>
              <a:rPr lang="en-GB" sz="2000" dirty="0"/>
              <a:t>Ongoing study for conceptual design including mechanics, cooling and basic coil design</a:t>
            </a:r>
          </a:p>
          <a:p>
            <a:endParaRPr lang="en-D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36A403-7EF9-0BB9-FFC0-8D9CD35C6A17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418216" y="0"/>
            <a:ext cx="1698171" cy="56738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9B05C-2D08-7FD6-C02B-1C261807C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77" y="544818"/>
            <a:ext cx="2739157" cy="187448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C52BC23-1E0F-124F-33ED-3256E67AE257}"/>
              </a:ext>
            </a:extLst>
          </p:cNvPr>
          <p:cNvGrpSpPr/>
          <p:nvPr/>
        </p:nvGrpSpPr>
        <p:grpSpPr>
          <a:xfrm>
            <a:off x="5336177" y="2501602"/>
            <a:ext cx="3058886" cy="2373523"/>
            <a:chOff x="5336177" y="2501602"/>
            <a:chExt cx="3058886" cy="237352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B129B7-D11C-3B2E-C3C7-6D9F88A50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6177" y="2501602"/>
              <a:ext cx="3058886" cy="19506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E1CD13-35EE-DE99-7459-B2DD5E8D2141}"/>
                </a:ext>
              </a:extLst>
            </p:cNvPr>
            <p:cNvSpPr txBox="1"/>
            <p:nvPr/>
          </p:nvSpPr>
          <p:spPr>
            <a:xfrm>
              <a:off x="6035040" y="4598126"/>
              <a:ext cx="20813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E" sz="1200" dirty="0"/>
                <a:t>S-FRS Dipole FoS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840EC13-513B-C1D8-D288-4FCD45AF1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20" y="2492216"/>
            <a:ext cx="3409717" cy="24896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3F6CCB7-F096-80FD-D17A-BD7840C96400}"/>
              </a:ext>
            </a:extLst>
          </p:cNvPr>
          <p:cNvSpPr/>
          <p:nvPr/>
        </p:nvSpPr>
        <p:spPr>
          <a:xfrm>
            <a:off x="6226629" y="1201783"/>
            <a:ext cx="748937" cy="487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6F2E2D-4FE7-BF9C-81FA-8B2790A2996D}"/>
              </a:ext>
            </a:extLst>
          </p:cNvPr>
          <p:cNvCxnSpPr>
            <a:endCxn id="6" idx="2"/>
          </p:cNvCxnSpPr>
          <p:nvPr/>
        </p:nvCxnSpPr>
        <p:spPr>
          <a:xfrm>
            <a:off x="6592389" y="1750423"/>
            <a:ext cx="113367" cy="668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6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Helmholtz_PPT_master_ENGLISCH</Template>
  <TotalTime>8148</TotalTime>
  <Words>992</Words>
  <Application>Microsoft Macintosh PowerPoint</Application>
  <PresentationFormat>On-screen Show (16:9)</PresentationFormat>
  <Paragraphs>161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Cambria Math</vt:lpstr>
      <vt:lpstr>Wingdings</vt:lpstr>
      <vt:lpstr>Arial</vt:lpstr>
      <vt:lpstr>Montserrat</vt:lpstr>
      <vt:lpstr>Times New Roman</vt:lpstr>
      <vt:lpstr>MATTER</vt:lpstr>
      <vt:lpstr>Inhaltsfolie_Materie</vt:lpstr>
      <vt:lpstr>HTS Developments at KIT and GSI  </vt:lpstr>
      <vt:lpstr>HTS compact undulator</vt:lpstr>
      <vt:lpstr>HTS compact undulator</vt:lpstr>
      <vt:lpstr>HTS laser-structured undulator</vt:lpstr>
      <vt:lpstr>HTS laser-structured undulator</vt:lpstr>
      <vt:lpstr>HTS transport line</vt:lpstr>
      <vt:lpstr>HTS transport line</vt:lpstr>
      <vt:lpstr>HTS cable development</vt:lpstr>
      <vt:lpstr>HTS beam transfer magnet</vt:lpstr>
      <vt:lpstr>PowerPoint Presentation</vt:lpstr>
      <vt:lpstr>PowerPoint Presentation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Roeder, Franziska</dc:creator>
  <cp:lastModifiedBy>Tiemo Winkler</cp:lastModifiedBy>
  <cp:revision>781</cp:revision>
  <cp:lastPrinted>2020-01-21T20:02:51Z</cp:lastPrinted>
  <dcterms:created xsi:type="dcterms:W3CDTF">2017-11-20T09:07:40Z</dcterms:created>
  <dcterms:modified xsi:type="dcterms:W3CDTF">2023-10-10T06:12:07Z</dcterms:modified>
</cp:coreProperties>
</file>