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ppt/media/image1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350" r:id="rId3"/>
    <p:sldId id="351" r:id="rId4"/>
    <p:sldId id="352" r:id="rId5"/>
    <p:sldId id="907" r:id="rId6"/>
    <p:sldId id="279" r:id="rId7"/>
    <p:sldId id="906" r:id="rId8"/>
    <p:sldId id="292" r:id="rId9"/>
    <p:sldId id="280" r:id="rId10"/>
    <p:sldId id="897" r:id="rId11"/>
    <p:sldId id="357" r:id="rId12"/>
    <p:sldId id="361" r:id="rId13"/>
    <p:sldId id="890" r:id="rId14"/>
    <p:sldId id="896" r:id="rId15"/>
    <p:sldId id="33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io Ferrari" initials="EF" lastIdx="2" clrIdx="0">
    <p:extLst>
      <p:ext uri="{19B8F6BF-5375-455C-9EA6-DF929625EA0E}">
        <p15:presenceInfo xmlns:p15="http://schemas.microsoft.com/office/powerpoint/2012/main" userId="2ecef05b786626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F05"/>
    <a:srgbClr val="D2170E"/>
    <a:srgbClr val="DB1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1" autoAdjust="0"/>
    <p:restoredTop sz="96405" autoAdjust="0"/>
  </p:normalViewPr>
  <p:slideViewPr>
    <p:cSldViewPr showGuides="1">
      <p:cViewPr varScale="1">
        <p:scale>
          <a:sx n="122" d="100"/>
          <a:sy n="122" d="100"/>
        </p:scale>
        <p:origin x="240" y="39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10.10.23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10.10.23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4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39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39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41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First EEHG lasing at FLASH and future prospective | Eugenio Ferrari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microsoft.com/office/2007/relationships/hdphoto" Target="../media/hdphoto1.wdp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/>
        </p:blipFill>
        <p:spPr>
          <a:xfrm>
            <a:off x="2" y="1"/>
            <a:ext cx="12191997" cy="342900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352" y="1465127"/>
            <a:ext cx="11376025" cy="1963873"/>
          </a:xfrm>
        </p:spPr>
        <p:txBody>
          <a:bodyPr>
            <a:normAutofit/>
          </a:bodyPr>
          <a:lstStyle/>
          <a:p>
            <a:r>
              <a:rPr lang="en-US" dirty="0"/>
              <a:t>First EEHG lasing at FLASH and future </a:t>
            </a:r>
            <a:r>
              <a:rPr lang="en-US"/>
              <a:t>prospectives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1229448"/>
          </a:xfrm>
        </p:spPr>
        <p:txBody>
          <a:bodyPr/>
          <a:lstStyle/>
          <a:p>
            <a:r>
              <a:rPr lang="en-US" dirty="0"/>
              <a:t>Eugenio Ferrari on behalf of the </a:t>
            </a:r>
            <a:r>
              <a:rPr lang="en-US" dirty="0" err="1"/>
              <a:t>Xseed</a:t>
            </a:r>
            <a:r>
              <a:rPr lang="en-US" dirty="0"/>
              <a:t> team</a:t>
            </a:r>
          </a:p>
          <a:p>
            <a:r>
              <a:rPr lang="en-US" dirty="0"/>
              <a:t>Seeding Pillar Leader</a:t>
            </a:r>
          </a:p>
          <a:p>
            <a:endParaRPr lang="en-US" dirty="0"/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Annual MT meeting</a:t>
            </a:r>
          </a:p>
          <a:p>
            <a:r>
              <a:rPr lang="en-US" dirty="0"/>
              <a:t>Karlsruhe, 10.10.2023</a:t>
            </a: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53A6-D6F7-1A03-6E7C-36ACB090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plans for </a:t>
            </a:r>
            <a:r>
              <a:rPr lang="en-US" dirty="0" err="1"/>
              <a:t>Xseed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0C4F5-C440-2116-B29A-267A8EB4D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Seeding efforts till mid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18C95-1F40-7ED3-1ADF-1613F91A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268760"/>
            <a:ext cx="11376025" cy="501024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Seeding and laser heater.</a:t>
            </a:r>
          </a:p>
          <a:p>
            <a:pPr lvl="1"/>
            <a:r>
              <a:rPr lang="en-GB" dirty="0">
                <a:effectLst/>
                <a:latin typeface="Helvetica Neue" panose="02000503000000020004" pitchFamily="2" charset="0"/>
              </a:rPr>
              <a:t>Study the effect of the laser heater on the performance (spectrum) of seeding (HGHG and EEHG)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Lasing in seeding mode using the main FLASH1 undulator.</a:t>
            </a:r>
          </a:p>
          <a:p>
            <a:pPr marL="609600" lvl="1" indent="-342900"/>
            <a:r>
              <a:rPr lang="en-GB" dirty="0">
                <a:latin typeface="Helvetica Neue" panose="02000503000000020004" pitchFamily="2" charset="0"/>
              </a:rPr>
              <a:t>Fixed gap undulator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Explore EEHG at higher harmonics (h = 75, 4nm).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Learning to operate a seeding </a:t>
            </a:r>
            <a:r>
              <a:rPr lang="en-GB" dirty="0">
                <a:latin typeface="Helvetica Neue" panose="02000503000000020004" pitchFamily="2" charset="0"/>
              </a:rPr>
              <a:t>beamline in parallel to </a:t>
            </a:r>
            <a:r>
              <a:rPr lang="en-GB" dirty="0">
                <a:effectLst/>
                <a:latin typeface="Helvetica Neue" panose="02000503000000020004" pitchFamily="2" charset="0"/>
              </a:rPr>
              <a:t>SASE FLASH2.</a:t>
            </a:r>
          </a:p>
          <a:p>
            <a:pPr marL="609600" lvl="1" indent="-342900"/>
            <a:r>
              <a:rPr lang="en-GB" dirty="0">
                <a:effectLst/>
                <a:latin typeface="Helvetica Neue" panose="02000503000000020004" pitchFamily="2" charset="0"/>
              </a:rPr>
              <a:t>Feedbacks, flexibility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Keep improving the operation of the chicanes.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1470-0856-501E-2690-60D94B9D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235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FDF"/>
                </a:solidFill>
              </a:rPr>
              <a:t>FLASH now vs. 2025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FLASH2020+ Upgrades of the facility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296" y="3789040"/>
            <a:ext cx="12496992" cy="28083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336" y="4221088"/>
            <a:ext cx="12028093" cy="1750247"/>
            <a:chOff x="4526" y="1775530"/>
            <a:chExt cx="12028093" cy="1750247"/>
          </a:xfrm>
        </p:grpSpPr>
        <p:grpSp>
          <p:nvGrpSpPr>
            <p:cNvPr id="37" name="Group 36"/>
            <p:cNvGrpSpPr/>
            <p:nvPr/>
          </p:nvGrpSpPr>
          <p:grpSpPr>
            <a:xfrm>
              <a:off x="4526" y="1776527"/>
              <a:ext cx="9979521" cy="1650903"/>
              <a:chOff x="4526" y="1848535"/>
              <a:chExt cx="9979521" cy="1650903"/>
            </a:xfrm>
          </p:grpSpPr>
          <p:sp>
            <p:nvSpPr>
              <p:cNvPr id="38" name="Frame 37"/>
              <p:cNvSpPr/>
              <p:nvPr/>
            </p:nvSpPr>
            <p:spPr>
              <a:xfrm>
                <a:off x="4526" y="2797779"/>
                <a:ext cx="904895" cy="349629"/>
              </a:xfrm>
              <a:prstGeom prst="frame">
                <a:avLst>
                  <a:gd name="adj1" fmla="val 799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ame 38"/>
              <p:cNvSpPr/>
              <p:nvPr/>
            </p:nvSpPr>
            <p:spPr>
              <a:xfrm>
                <a:off x="2266065" y="3149809"/>
                <a:ext cx="2273635" cy="349629"/>
              </a:xfrm>
              <a:prstGeom prst="frame">
                <a:avLst>
                  <a:gd name="adj1" fmla="val 799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1806747" y="1848535"/>
                <a:ext cx="976885" cy="487109"/>
              </a:xfrm>
              <a:prstGeom prst="frame">
                <a:avLst>
                  <a:gd name="adj1" fmla="val 5858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ame 40"/>
              <p:cNvSpPr/>
              <p:nvPr/>
            </p:nvSpPr>
            <p:spPr>
              <a:xfrm rot="485719">
                <a:off x="6283216" y="2461649"/>
                <a:ext cx="641614" cy="388380"/>
              </a:xfrm>
              <a:prstGeom prst="frame">
                <a:avLst>
                  <a:gd name="adj1" fmla="val 800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ame 41"/>
              <p:cNvSpPr/>
              <p:nvPr/>
            </p:nvSpPr>
            <p:spPr>
              <a:xfrm rot="407375">
                <a:off x="9323736" y="2869025"/>
                <a:ext cx="660311" cy="388380"/>
              </a:xfrm>
              <a:prstGeom prst="frame">
                <a:avLst>
                  <a:gd name="adj1" fmla="val 6267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135779" y="1775530"/>
              <a:ext cx="10648233" cy="648950"/>
              <a:chOff x="1135779" y="1841257"/>
              <a:chExt cx="10648233" cy="648950"/>
            </a:xfrm>
          </p:grpSpPr>
          <p:sp>
            <p:nvSpPr>
              <p:cNvPr id="44" name="Frame 43"/>
              <p:cNvSpPr/>
              <p:nvPr/>
            </p:nvSpPr>
            <p:spPr>
              <a:xfrm>
                <a:off x="2839746" y="1842253"/>
                <a:ext cx="527993" cy="486803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ame 49"/>
              <p:cNvSpPr/>
              <p:nvPr/>
            </p:nvSpPr>
            <p:spPr>
              <a:xfrm>
                <a:off x="1135779" y="1841257"/>
                <a:ext cx="660605" cy="491221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ame 50"/>
              <p:cNvSpPr/>
              <p:nvPr/>
            </p:nvSpPr>
            <p:spPr>
              <a:xfrm>
                <a:off x="10947679" y="2047675"/>
                <a:ext cx="836333" cy="442532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ame 51"/>
            <p:cNvSpPr/>
            <p:nvPr/>
          </p:nvSpPr>
          <p:spPr>
            <a:xfrm rot="455513">
              <a:off x="6956469" y="2600478"/>
              <a:ext cx="2360226" cy="388380"/>
            </a:xfrm>
            <a:prstGeom prst="frame">
              <a:avLst>
                <a:gd name="adj1" fmla="val 6267"/>
              </a:avLst>
            </a:prstGeom>
            <a:solidFill>
              <a:srgbClr val="FFCC6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821260" y="1868990"/>
              <a:ext cx="7211359" cy="1656787"/>
              <a:chOff x="4821260" y="1940998"/>
              <a:chExt cx="7211359" cy="165678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4821260" y="1940998"/>
                <a:ext cx="5404854" cy="972891"/>
                <a:chOff x="4827109" y="1927312"/>
                <a:chExt cx="5404854" cy="97289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560848" y="1927312"/>
                  <a:ext cx="4671115" cy="555490"/>
                  <a:chOff x="5560848" y="1927312"/>
                  <a:chExt cx="4671115" cy="555490"/>
                </a:xfrm>
              </p:grpSpPr>
              <p:sp>
                <p:nvSpPr>
                  <p:cNvPr id="59" name="Frame 58"/>
                  <p:cNvSpPr/>
                  <p:nvPr/>
                </p:nvSpPr>
                <p:spPr>
                  <a:xfrm>
                    <a:off x="8935819" y="1927312"/>
                    <a:ext cx="1296144" cy="555490"/>
                  </a:xfrm>
                  <a:prstGeom prst="frame">
                    <a:avLst>
                      <a:gd name="adj1" fmla="val 6208"/>
                    </a:avLst>
                  </a:prstGeom>
                  <a:solidFill>
                    <a:srgbClr val="CCECFF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Frame 59"/>
                  <p:cNvSpPr/>
                  <p:nvPr/>
                </p:nvSpPr>
                <p:spPr>
                  <a:xfrm>
                    <a:off x="5560848" y="1936816"/>
                    <a:ext cx="1760201" cy="382966"/>
                  </a:xfrm>
                  <a:prstGeom prst="frame">
                    <a:avLst>
                      <a:gd name="adj1" fmla="val 6661"/>
                    </a:avLst>
                  </a:prstGeom>
                  <a:solidFill>
                    <a:srgbClr val="CCECFF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8" name="Frame 57"/>
                <p:cNvSpPr/>
                <p:nvPr/>
              </p:nvSpPr>
              <p:spPr>
                <a:xfrm>
                  <a:off x="4827109" y="2483446"/>
                  <a:ext cx="842691" cy="416757"/>
                </a:xfrm>
                <a:prstGeom prst="frame">
                  <a:avLst>
                    <a:gd name="adj1" fmla="val 6661"/>
                  </a:avLst>
                </a:prstGeom>
                <a:solidFill>
                  <a:srgbClr val="CCECFF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" name="Frame 54">
                <a:extLst>
                  <a:ext uri="{FF2B5EF4-FFF2-40B4-BE49-F238E27FC236}">
                    <a16:creationId xmlns:a16="http://schemas.microsoft.com/office/drawing/2014/main" id="{130B9360-2E39-7545-856C-69CD6739AFC9}"/>
                  </a:ext>
                </a:extLst>
              </p:cNvPr>
              <p:cNvSpPr/>
              <p:nvPr/>
            </p:nvSpPr>
            <p:spPr>
              <a:xfrm>
                <a:off x="10416480" y="2102849"/>
                <a:ext cx="516911" cy="405120"/>
              </a:xfrm>
              <a:prstGeom prst="frame">
                <a:avLst>
                  <a:gd name="adj1" fmla="val 5538"/>
                </a:avLst>
              </a:prstGeom>
              <a:solidFill>
                <a:srgbClr val="CCE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ame 55">
                <a:extLst>
                  <a:ext uri="{FF2B5EF4-FFF2-40B4-BE49-F238E27FC236}">
                    <a16:creationId xmlns:a16="http://schemas.microsoft.com/office/drawing/2014/main" id="{FBDC5D9F-E9B4-5C4F-8EAC-9818420BE29C}"/>
                  </a:ext>
                </a:extLst>
              </p:cNvPr>
              <p:cNvSpPr/>
              <p:nvPr/>
            </p:nvSpPr>
            <p:spPr>
              <a:xfrm rot="405607">
                <a:off x="10772792" y="2821444"/>
                <a:ext cx="1259827" cy="776341"/>
              </a:xfrm>
              <a:prstGeom prst="frame">
                <a:avLst>
                  <a:gd name="adj1" fmla="val 5116"/>
                </a:avLst>
              </a:prstGeom>
              <a:solidFill>
                <a:srgbClr val="CCE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ame 60"/>
            <p:cNvSpPr/>
            <p:nvPr/>
          </p:nvSpPr>
          <p:spPr>
            <a:xfrm>
              <a:off x="144870" y="2204865"/>
              <a:ext cx="344164" cy="288032"/>
            </a:xfrm>
            <a:prstGeom prst="frame">
              <a:avLst>
                <a:gd name="adj1" fmla="val 7991"/>
              </a:avLst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ame 61"/>
            <p:cNvSpPr/>
            <p:nvPr/>
          </p:nvSpPr>
          <p:spPr>
            <a:xfrm>
              <a:off x="7335520" y="1878494"/>
              <a:ext cx="1330960" cy="382966"/>
            </a:xfrm>
            <a:prstGeom prst="frame">
              <a:avLst>
                <a:gd name="adj1" fmla="val 6661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 descr="FLASH_layout-20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" y="1124744"/>
            <a:ext cx="12192000" cy="27954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</a:p>
        </p:txBody>
      </p:sp>
    </p:spTree>
    <p:extLst>
      <p:ext uri="{BB962C8B-B14F-4D97-AF65-F5344CB8AC3E}">
        <p14:creationId xmlns:p14="http://schemas.microsoft.com/office/powerpoint/2010/main" val="3134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FDF"/>
                </a:solidFill>
              </a:rPr>
              <a:t>FLASH now vs. 2025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FLASH2020+ Upgrades of the facility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296" y="3789040"/>
            <a:ext cx="12496992" cy="280831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9336" y="4221088"/>
            <a:ext cx="12028093" cy="1750247"/>
            <a:chOff x="4526" y="1775530"/>
            <a:chExt cx="12028093" cy="1750247"/>
          </a:xfrm>
        </p:grpSpPr>
        <p:grpSp>
          <p:nvGrpSpPr>
            <p:cNvPr id="37" name="Group 36"/>
            <p:cNvGrpSpPr/>
            <p:nvPr/>
          </p:nvGrpSpPr>
          <p:grpSpPr>
            <a:xfrm>
              <a:off x="4526" y="1776527"/>
              <a:ext cx="9979521" cy="1650903"/>
              <a:chOff x="4526" y="1848535"/>
              <a:chExt cx="9979521" cy="1650903"/>
            </a:xfrm>
          </p:grpSpPr>
          <p:sp>
            <p:nvSpPr>
              <p:cNvPr id="38" name="Frame 37"/>
              <p:cNvSpPr/>
              <p:nvPr/>
            </p:nvSpPr>
            <p:spPr>
              <a:xfrm>
                <a:off x="4526" y="2797779"/>
                <a:ext cx="904895" cy="349629"/>
              </a:xfrm>
              <a:prstGeom prst="frame">
                <a:avLst>
                  <a:gd name="adj1" fmla="val 799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ame 38"/>
              <p:cNvSpPr/>
              <p:nvPr/>
            </p:nvSpPr>
            <p:spPr>
              <a:xfrm>
                <a:off x="2266065" y="3149809"/>
                <a:ext cx="2273635" cy="349629"/>
              </a:xfrm>
              <a:prstGeom prst="frame">
                <a:avLst>
                  <a:gd name="adj1" fmla="val 799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ame 39"/>
              <p:cNvSpPr/>
              <p:nvPr/>
            </p:nvSpPr>
            <p:spPr>
              <a:xfrm>
                <a:off x="1806747" y="1848535"/>
                <a:ext cx="976885" cy="487109"/>
              </a:xfrm>
              <a:prstGeom prst="frame">
                <a:avLst>
                  <a:gd name="adj1" fmla="val 5858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ame 40"/>
              <p:cNvSpPr/>
              <p:nvPr/>
            </p:nvSpPr>
            <p:spPr>
              <a:xfrm rot="485719">
                <a:off x="6283216" y="2461649"/>
                <a:ext cx="641614" cy="388380"/>
              </a:xfrm>
              <a:prstGeom prst="frame">
                <a:avLst>
                  <a:gd name="adj1" fmla="val 8001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ame 41"/>
              <p:cNvSpPr/>
              <p:nvPr/>
            </p:nvSpPr>
            <p:spPr>
              <a:xfrm rot="407375">
                <a:off x="9323736" y="2869025"/>
                <a:ext cx="660311" cy="388380"/>
              </a:xfrm>
              <a:prstGeom prst="frame">
                <a:avLst>
                  <a:gd name="adj1" fmla="val 6267"/>
                </a:avLst>
              </a:prstGeom>
              <a:solidFill>
                <a:srgbClr val="FFCC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135779" y="1775530"/>
              <a:ext cx="10648233" cy="648950"/>
              <a:chOff x="1135779" y="1841257"/>
              <a:chExt cx="10648233" cy="648950"/>
            </a:xfrm>
          </p:grpSpPr>
          <p:sp>
            <p:nvSpPr>
              <p:cNvPr id="44" name="Frame 43"/>
              <p:cNvSpPr/>
              <p:nvPr/>
            </p:nvSpPr>
            <p:spPr>
              <a:xfrm>
                <a:off x="2839746" y="1842253"/>
                <a:ext cx="527993" cy="486803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ame 49"/>
              <p:cNvSpPr/>
              <p:nvPr/>
            </p:nvSpPr>
            <p:spPr>
              <a:xfrm>
                <a:off x="1135779" y="1841257"/>
                <a:ext cx="660605" cy="491221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ame 50"/>
              <p:cNvSpPr/>
              <p:nvPr/>
            </p:nvSpPr>
            <p:spPr>
              <a:xfrm>
                <a:off x="10947679" y="2047675"/>
                <a:ext cx="836333" cy="442532"/>
              </a:xfrm>
              <a:prstGeom prst="frame">
                <a:avLst>
                  <a:gd name="adj1" fmla="val 7991"/>
                </a:avLst>
              </a:prstGeom>
              <a:solidFill>
                <a:srgbClr val="CCDFF3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Frame 51"/>
            <p:cNvSpPr/>
            <p:nvPr/>
          </p:nvSpPr>
          <p:spPr>
            <a:xfrm rot="455513">
              <a:off x="6956469" y="2600478"/>
              <a:ext cx="2360226" cy="388380"/>
            </a:xfrm>
            <a:prstGeom prst="frame">
              <a:avLst>
                <a:gd name="adj1" fmla="val 6267"/>
              </a:avLst>
            </a:prstGeom>
            <a:solidFill>
              <a:srgbClr val="FFCC6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821260" y="1868990"/>
              <a:ext cx="7211359" cy="1656787"/>
              <a:chOff x="4821260" y="1940998"/>
              <a:chExt cx="7211359" cy="165678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4821260" y="1940998"/>
                <a:ext cx="5404854" cy="972891"/>
                <a:chOff x="4827109" y="1927312"/>
                <a:chExt cx="5404854" cy="97289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560848" y="1927312"/>
                  <a:ext cx="4671115" cy="555490"/>
                  <a:chOff x="5560848" y="1927312"/>
                  <a:chExt cx="4671115" cy="555490"/>
                </a:xfrm>
              </p:grpSpPr>
              <p:sp>
                <p:nvSpPr>
                  <p:cNvPr id="59" name="Frame 58"/>
                  <p:cNvSpPr/>
                  <p:nvPr/>
                </p:nvSpPr>
                <p:spPr>
                  <a:xfrm>
                    <a:off x="8935819" y="1927312"/>
                    <a:ext cx="1296144" cy="555490"/>
                  </a:xfrm>
                  <a:prstGeom prst="frame">
                    <a:avLst>
                      <a:gd name="adj1" fmla="val 6208"/>
                    </a:avLst>
                  </a:prstGeom>
                  <a:solidFill>
                    <a:srgbClr val="CCECFF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Frame 59"/>
                  <p:cNvSpPr/>
                  <p:nvPr/>
                </p:nvSpPr>
                <p:spPr>
                  <a:xfrm>
                    <a:off x="5560848" y="1936816"/>
                    <a:ext cx="1760201" cy="382966"/>
                  </a:xfrm>
                  <a:prstGeom prst="frame">
                    <a:avLst>
                      <a:gd name="adj1" fmla="val 6661"/>
                    </a:avLst>
                  </a:prstGeom>
                  <a:solidFill>
                    <a:srgbClr val="CCECFF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8" name="Frame 57"/>
                <p:cNvSpPr/>
                <p:nvPr/>
              </p:nvSpPr>
              <p:spPr>
                <a:xfrm>
                  <a:off x="4827109" y="2483446"/>
                  <a:ext cx="842691" cy="416757"/>
                </a:xfrm>
                <a:prstGeom prst="frame">
                  <a:avLst>
                    <a:gd name="adj1" fmla="val 6661"/>
                  </a:avLst>
                </a:prstGeom>
                <a:solidFill>
                  <a:srgbClr val="CCECFF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" name="Frame 54">
                <a:extLst>
                  <a:ext uri="{FF2B5EF4-FFF2-40B4-BE49-F238E27FC236}">
                    <a16:creationId xmlns:a16="http://schemas.microsoft.com/office/drawing/2014/main" id="{130B9360-2E39-7545-856C-69CD6739AFC9}"/>
                  </a:ext>
                </a:extLst>
              </p:cNvPr>
              <p:cNvSpPr/>
              <p:nvPr/>
            </p:nvSpPr>
            <p:spPr>
              <a:xfrm>
                <a:off x="10416480" y="2102849"/>
                <a:ext cx="516911" cy="405120"/>
              </a:xfrm>
              <a:prstGeom prst="frame">
                <a:avLst>
                  <a:gd name="adj1" fmla="val 5538"/>
                </a:avLst>
              </a:prstGeom>
              <a:solidFill>
                <a:srgbClr val="CCE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ame 55">
                <a:extLst>
                  <a:ext uri="{FF2B5EF4-FFF2-40B4-BE49-F238E27FC236}">
                    <a16:creationId xmlns:a16="http://schemas.microsoft.com/office/drawing/2014/main" id="{FBDC5D9F-E9B4-5C4F-8EAC-9818420BE29C}"/>
                  </a:ext>
                </a:extLst>
              </p:cNvPr>
              <p:cNvSpPr/>
              <p:nvPr/>
            </p:nvSpPr>
            <p:spPr>
              <a:xfrm rot="405607">
                <a:off x="10772792" y="2821444"/>
                <a:ext cx="1259827" cy="776341"/>
              </a:xfrm>
              <a:prstGeom prst="frame">
                <a:avLst>
                  <a:gd name="adj1" fmla="val 5116"/>
                </a:avLst>
              </a:prstGeom>
              <a:solidFill>
                <a:srgbClr val="CCE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Frame 60"/>
            <p:cNvSpPr/>
            <p:nvPr/>
          </p:nvSpPr>
          <p:spPr>
            <a:xfrm>
              <a:off x="144870" y="2204865"/>
              <a:ext cx="344164" cy="288032"/>
            </a:xfrm>
            <a:prstGeom prst="frame">
              <a:avLst>
                <a:gd name="adj1" fmla="val 7991"/>
              </a:avLst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ame 61"/>
            <p:cNvSpPr/>
            <p:nvPr/>
          </p:nvSpPr>
          <p:spPr>
            <a:xfrm>
              <a:off x="7335520" y="1878494"/>
              <a:ext cx="1330960" cy="382966"/>
            </a:xfrm>
            <a:prstGeom prst="frame">
              <a:avLst>
                <a:gd name="adj1" fmla="val 6661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622809" y="4149080"/>
            <a:ext cx="6449855" cy="792088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80176" y="3501008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Shutdown 2024/25</a:t>
            </a:r>
          </a:p>
        </p:txBody>
      </p:sp>
      <p:sp>
        <p:nvSpPr>
          <p:cNvPr id="48" name="Rounded Rectangle 47"/>
          <p:cNvSpPr/>
          <p:nvPr/>
        </p:nvSpPr>
        <p:spPr>
          <a:xfrm rot="380712">
            <a:off x="9418507" y="5123367"/>
            <a:ext cx="707711" cy="572535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49180" y="566241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7328" y="4149080"/>
            <a:ext cx="3528392" cy="792088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7368" y="3501008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Shutdown 2021/22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C8F933-46D7-9C37-F4C9-9E542D1977F7}"/>
              </a:ext>
            </a:extLst>
          </p:cNvPr>
          <p:cNvGrpSpPr/>
          <p:nvPr/>
        </p:nvGrpSpPr>
        <p:grpSpPr>
          <a:xfrm>
            <a:off x="695400" y="1628800"/>
            <a:ext cx="10801200" cy="1261884"/>
            <a:chOff x="695400" y="1628800"/>
            <a:chExt cx="10801200" cy="1261884"/>
          </a:xfrm>
        </p:grpSpPr>
        <p:sp>
          <p:nvSpPr>
            <p:cNvPr id="33" name="TextBox 32"/>
            <p:cNvSpPr txBox="1"/>
            <p:nvPr/>
          </p:nvSpPr>
          <p:spPr>
            <a:xfrm>
              <a:off x="8321473" y="1628800"/>
              <a:ext cx="3175127" cy="707886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Phase 2</a:t>
              </a:r>
              <a:endParaRPr lang="en-US" sz="1600" b="1" dirty="0">
                <a:solidFill>
                  <a:srgbClr val="00A6EB"/>
                </a:solidFill>
              </a:endParaRPr>
            </a:p>
            <a:p>
              <a:r>
                <a:rPr lang="en-US" sz="1200" dirty="0"/>
                <a:t>New variable gap undulators </a:t>
              </a:r>
            </a:p>
            <a:p>
              <a:r>
                <a:rPr lang="en-US" sz="1200" dirty="0"/>
                <a:t>Chicanes for new lasing concepts (FLASH2)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20654" y="1628800"/>
              <a:ext cx="2536100" cy="107721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Phase 1+</a:t>
              </a:r>
              <a:r>
                <a:rPr lang="en-US" sz="1600" b="1" dirty="0">
                  <a:solidFill>
                    <a:srgbClr val="00A6EB"/>
                  </a:solidFill>
                </a:rPr>
                <a:t>	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High rep. rate seeding (FLASH1)</a:t>
              </a:r>
              <a:br>
                <a:rPr lang="en-US" sz="1200" b="1" dirty="0">
                  <a:solidFill>
                    <a:srgbClr val="FF0000"/>
                  </a:solidFill>
                </a:rPr>
              </a:br>
              <a:r>
                <a:rPr lang="en-US" sz="1200" b="1" dirty="0">
                  <a:solidFill>
                    <a:srgbClr val="FF0000"/>
                  </a:solidFill>
                </a:rPr>
                <a:t>Photon diagnostics (FLASH1)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Flexible pump-probe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New beamlines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5400" y="1628800"/>
              <a:ext cx="1591652" cy="1261884"/>
            </a:xfrm>
            <a:prstGeom prst="rect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Phase 0</a:t>
              </a:r>
              <a:r>
                <a:rPr lang="en-US" sz="1600" b="1" dirty="0">
                  <a:solidFill>
                    <a:srgbClr val="00A6EB"/>
                  </a:solidFill>
                </a:rPr>
                <a:t>	</a:t>
              </a:r>
            </a:p>
            <a:p>
              <a:r>
                <a:rPr lang="en-US" sz="1200" dirty="0">
                  <a:solidFill>
                    <a:srgbClr val="00B050"/>
                  </a:solidFill>
                </a:rPr>
                <a:t>Energy upgrade</a:t>
              </a:r>
            </a:p>
            <a:p>
              <a:r>
                <a:rPr lang="en-US" sz="1200" dirty="0">
                  <a:solidFill>
                    <a:srgbClr val="00B050"/>
                  </a:solidFill>
                </a:rPr>
                <a:t>3</a:t>
              </a:r>
              <a:r>
                <a:rPr lang="en-US" sz="1200" baseline="30000" dirty="0">
                  <a:solidFill>
                    <a:srgbClr val="00B050"/>
                  </a:solidFill>
                </a:rPr>
                <a:t>rd</a:t>
              </a:r>
              <a:r>
                <a:rPr lang="en-US" sz="1200" dirty="0">
                  <a:solidFill>
                    <a:srgbClr val="00B050"/>
                  </a:solidFill>
                </a:rPr>
                <a:t> BC (FLASH2)</a:t>
              </a:r>
            </a:p>
            <a:p>
              <a:r>
                <a:rPr lang="en-US" sz="1200" dirty="0">
                  <a:solidFill>
                    <a:srgbClr val="00B050"/>
                  </a:solidFill>
                </a:rPr>
                <a:t>TDS (FLASH2)</a:t>
              </a:r>
            </a:p>
            <a:p>
              <a:r>
                <a:rPr lang="en-US" sz="1200" dirty="0">
                  <a:solidFill>
                    <a:srgbClr val="00B050"/>
                  </a:solidFill>
                </a:rPr>
                <a:t>Injector Laser</a:t>
              </a:r>
            </a:p>
            <a:p>
              <a:r>
                <a:rPr lang="en-US" sz="1200" dirty="0">
                  <a:solidFill>
                    <a:srgbClr val="00B050"/>
                  </a:solidFill>
                </a:rPr>
                <a:t>Afterburner FLASH2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45BEBB-F9F1-5CC5-8713-4C72AB51C1A3}"/>
                </a:ext>
              </a:extLst>
            </p:cNvPr>
            <p:cNvGrpSpPr/>
            <p:nvPr/>
          </p:nvGrpSpPr>
          <p:grpSpPr>
            <a:xfrm>
              <a:off x="2551772" y="1628800"/>
              <a:ext cx="2704162" cy="1169552"/>
              <a:chOff x="2527742" y="1628800"/>
              <a:chExt cx="2704162" cy="116955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527743" y="1628800"/>
                <a:ext cx="2704161" cy="707886"/>
              </a:xfrm>
              <a:prstGeom prst="rect">
                <a:avLst/>
              </a:prstGeom>
              <a:solidFill>
                <a:srgbClr val="CBDFF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Phase 1</a:t>
                </a:r>
                <a:r>
                  <a:rPr lang="en-US" sz="1600" b="1" dirty="0">
                    <a:solidFill>
                      <a:srgbClr val="00A6EB"/>
                    </a:solidFill>
                  </a:rPr>
                  <a:t>	</a:t>
                </a:r>
              </a:p>
              <a:p>
                <a:r>
                  <a:rPr lang="en-US" sz="1200" b="1" dirty="0">
                    <a:solidFill>
                      <a:srgbClr val="FF0000"/>
                    </a:solidFill>
                  </a:rPr>
                  <a:t>Variable gap undulators (FLASH1)</a:t>
                </a:r>
              </a:p>
              <a:p>
                <a:r>
                  <a:rPr lang="en-US" sz="1200" b="1" dirty="0">
                    <a:solidFill>
                      <a:srgbClr val="FF0000"/>
                    </a:solidFill>
                  </a:rPr>
                  <a:t>Pump-probe laser (FLASH1)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27742" y="2336687"/>
                <a:ext cx="2704162" cy="461665"/>
              </a:xfrm>
              <a:prstGeom prst="rect">
                <a:avLst/>
              </a:prstGeom>
              <a:solidFill>
                <a:srgbClr val="CBDFF3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/>
                </a:lvl1pPr>
              </a:lstStyle>
              <a:p>
                <a:r>
                  <a:rPr lang="en-US" sz="1200" b="0" dirty="0">
                    <a:solidFill>
                      <a:srgbClr val="00B050"/>
                    </a:solidFill>
                  </a:rPr>
                  <a:t>Laser heater in 1</a:t>
                </a:r>
                <a:r>
                  <a:rPr lang="en-US" sz="1200" b="0" baseline="30000" dirty="0">
                    <a:solidFill>
                      <a:srgbClr val="00B050"/>
                    </a:solidFill>
                  </a:rPr>
                  <a:t>st</a:t>
                </a:r>
                <a:r>
                  <a:rPr lang="en-US" sz="1200" b="0" dirty="0">
                    <a:solidFill>
                      <a:srgbClr val="00B050"/>
                    </a:solidFill>
                  </a:rPr>
                  <a:t> BC</a:t>
                </a:r>
              </a:p>
              <a:p>
                <a:r>
                  <a:rPr lang="en-US" sz="1200" b="0" dirty="0">
                    <a:solidFill>
                      <a:srgbClr val="00B050"/>
                    </a:solidFill>
                  </a:rPr>
                  <a:t>New 2</a:t>
                </a:r>
                <a:r>
                  <a:rPr lang="en-US" sz="1200" b="0" baseline="30000" dirty="0">
                    <a:solidFill>
                      <a:srgbClr val="00B050"/>
                    </a:solidFill>
                  </a:rPr>
                  <a:t>nd</a:t>
                </a:r>
                <a:r>
                  <a:rPr lang="en-US" sz="1200" b="0" dirty="0">
                    <a:solidFill>
                      <a:srgbClr val="00B050"/>
                    </a:solidFill>
                  </a:rPr>
                  <a:t> BC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99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8496324" cy="476974"/>
          </a:xfrm>
        </p:spPr>
        <p:txBody>
          <a:bodyPr/>
          <a:lstStyle/>
          <a:p>
            <a:r>
              <a:rPr lang="en-US" dirty="0"/>
              <a:t>External seeding in FLASH1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User experiments with 1 MHz coherent pulses in soft-X-ray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6391133" y="-17734"/>
            <a:ext cx="5765708" cy="1348345"/>
            <a:chOff x="3313600" y="1136324"/>
            <a:chExt cx="8369428" cy="1849906"/>
          </a:xfrm>
        </p:grpSpPr>
        <p:grpSp>
          <p:nvGrpSpPr>
            <p:cNvPr id="121" name="Group 120"/>
            <p:cNvGrpSpPr/>
            <p:nvPr/>
          </p:nvGrpSpPr>
          <p:grpSpPr>
            <a:xfrm>
              <a:off x="10574733" y="2359181"/>
              <a:ext cx="1108295" cy="627049"/>
              <a:chOff x="8039261" y="2112997"/>
              <a:chExt cx="831221" cy="470287"/>
            </a:xfrm>
          </p:grpSpPr>
          <p:grpSp>
            <p:nvGrpSpPr>
              <p:cNvPr id="369" name="Group 368"/>
              <p:cNvGrpSpPr/>
              <p:nvPr/>
            </p:nvGrpSpPr>
            <p:grpSpPr>
              <a:xfrm rot="387912">
                <a:off x="8039261" y="2112997"/>
                <a:ext cx="831221" cy="470287"/>
                <a:chOff x="8139044" y="2803631"/>
                <a:chExt cx="831221" cy="627050"/>
              </a:xfrm>
            </p:grpSpPr>
            <p:sp>
              <p:nvSpPr>
                <p:cNvPr id="375" name="Rectangle 374"/>
                <p:cNvSpPr/>
                <p:nvPr/>
              </p:nvSpPr>
              <p:spPr bwMode="auto">
                <a:xfrm>
                  <a:off x="8139044" y="2803631"/>
                  <a:ext cx="831221" cy="581333"/>
                </a:xfrm>
                <a:prstGeom prst="rect">
                  <a:avLst/>
                </a:prstGeom>
                <a:solidFill>
                  <a:srgbClr val="CCEC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667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8139044" y="3284984"/>
                  <a:ext cx="524686" cy="99978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667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8604447" y="3384962"/>
                  <a:ext cx="365817" cy="45719"/>
                </a:xfrm>
                <a:prstGeom prst="rect">
                  <a:avLst/>
                </a:prstGeom>
                <a:solidFill>
                  <a:srgbClr val="80808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667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8195509" y="2831330"/>
                  <a:ext cx="268469" cy="136528"/>
                </a:xfrm>
                <a:prstGeom prst="rect">
                  <a:avLst/>
                </a:prstGeom>
                <a:solidFill>
                  <a:schemeClr val="accent2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667" dirty="0">
                    <a:solidFill>
                      <a:srgbClr val="000000"/>
                    </a:solidFill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370" name="Line 181"/>
              <p:cNvSpPr>
                <a:spLocks noChangeShapeType="1"/>
              </p:cNvSpPr>
              <p:nvPr/>
            </p:nvSpPr>
            <p:spPr bwMode="auto">
              <a:xfrm rot="429407" flipV="1">
                <a:off x="8197989" y="2289550"/>
                <a:ext cx="542226" cy="78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71" name="Line 178"/>
              <p:cNvSpPr>
                <a:spLocks noChangeShapeType="1"/>
              </p:cNvSpPr>
              <p:nvPr/>
            </p:nvSpPr>
            <p:spPr bwMode="auto">
              <a:xfrm rot="429407" flipV="1">
                <a:off x="8314567" y="2283373"/>
                <a:ext cx="226429" cy="648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72" name="Line 180"/>
              <p:cNvSpPr>
                <a:spLocks noChangeShapeType="1"/>
              </p:cNvSpPr>
              <p:nvPr/>
            </p:nvSpPr>
            <p:spPr bwMode="auto">
              <a:xfrm rot="429407">
                <a:off x="8498637" y="2365532"/>
                <a:ext cx="148991" cy="12502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73" name="Line 177"/>
              <p:cNvSpPr>
                <a:spLocks noChangeShapeType="1"/>
              </p:cNvSpPr>
              <p:nvPr/>
            </p:nvSpPr>
            <p:spPr bwMode="auto">
              <a:xfrm>
                <a:off x="8232009" y="2340377"/>
                <a:ext cx="552291" cy="89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74" name="Line 177"/>
              <p:cNvSpPr>
                <a:spLocks noChangeShapeType="1"/>
              </p:cNvSpPr>
              <p:nvPr/>
            </p:nvSpPr>
            <p:spPr bwMode="auto">
              <a:xfrm>
                <a:off x="8226527" y="2341418"/>
                <a:ext cx="536883" cy="325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</p:grpSp>
        <p:sp>
          <p:nvSpPr>
            <p:cNvPr id="122" name="Line 55"/>
            <p:cNvSpPr>
              <a:spLocks noChangeShapeType="1"/>
            </p:cNvSpPr>
            <p:nvPr/>
          </p:nvSpPr>
          <p:spPr bwMode="auto">
            <a:xfrm rot="429407">
              <a:off x="5385091" y="1681818"/>
              <a:ext cx="521299" cy="379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23" name="Line 29"/>
            <p:cNvSpPr>
              <a:spLocks noChangeShapeType="1"/>
            </p:cNvSpPr>
            <p:nvPr/>
          </p:nvSpPr>
          <p:spPr bwMode="auto">
            <a:xfrm flipV="1">
              <a:off x="3313600" y="1653380"/>
              <a:ext cx="6670377" cy="68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124" name="Group 61"/>
            <p:cNvGrpSpPr>
              <a:grpSpLocks noChangeAspect="1"/>
            </p:cNvGrpSpPr>
            <p:nvPr/>
          </p:nvGrpSpPr>
          <p:grpSpPr bwMode="auto">
            <a:xfrm flipH="1" flipV="1">
              <a:off x="5259813" y="1499969"/>
              <a:ext cx="97367" cy="315119"/>
              <a:chOff x="2790" y="3240"/>
              <a:chExt cx="56" cy="332"/>
            </a:xfrm>
          </p:grpSpPr>
          <p:sp>
            <p:nvSpPr>
              <p:cNvPr id="367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8" name="AutoShape 63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514825" y="1538757"/>
              <a:ext cx="1640417" cy="230188"/>
              <a:chOff x="3436243" y="3225800"/>
              <a:chExt cx="1230313" cy="230188"/>
            </a:xfrm>
          </p:grpSpPr>
          <p:sp>
            <p:nvSpPr>
              <p:cNvPr id="362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3436243" y="3225800"/>
                <a:ext cx="1230313" cy="2301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3" name="Rectangle 174"/>
              <p:cNvSpPr>
                <a:spLocks noChangeAspect="1" noChangeArrowheads="1"/>
              </p:cNvSpPr>
              <p:nvPr/>
            </p:nvSpPr>
            <p:spPr bwMode="auto">
              <a:xfrm>
                <a:off x="3487043" y="3302000"/>
                <a:ext cx="266700" cy="7620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4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3773851" y="3302000"/>
                <a:ext cx="266700" cy="7620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5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4060659" y="3302000"/>
                <a:ext cx="265113" cy="7620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6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4345881" y="3302000"/>
                <a:ext cx="265113" cy="76200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126" name="Line 55"/>
            <p:cNvSpPr>
              <a:spLocks noChangeShapeType="1"/>
            </p:cNvSpPr>
            <p:nvPr/>
          </p:nvSpPr>
          <p:spPr bwMode="auto">
            <a:xfrm>
              <a:off x="9978183" y="1653608"/>
              <a:ext cx="250805" cy="138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27" name="Line 67"/>
            <p:cNvSpPr>
              <a:spLocks noChangeShapeType="1"/>
            </p:cNvSpPr>
            <p:nvPr/>
          </p:nvSpPr>
          <p:spPr bwMode="auto">
            <a:xfrm>
              <a:off x="9079800" y="1791743"/>
              <a:ext cx="18254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9750275" y="1719606"/>
              <a:ext cx="503491" cy="386303"/>
              <a:chOff x="7513576" y="2205584"/>
              <a:chExt cx="377618" cy="386303"/>
            </a:xfrm>
          </p:grpSpPr>
          <p:sp>
            <p:nvSpPr>
              <p:cNvPr id="359" name="Line 52"/>
              <p:cNvSpPr>
                <a:spLocks noChangeShapeType="1"/>
              </p:cNvSpPr>
              <p:nvPr/>
            </p:nvSpPr>
            <p:spPr bwMode="auto">
              <a:xfrm>
                <a:off x="7544517" y="2270004"/>
                <a:ext cx="301514" cy="2744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360" name="Rectangle 53"/>
              <p:cNvSpPr>
                <a:spLocks noChangeAspect="1" noChangeArrowheads="1"/>
              </p:cNvSpPr>
              <p:nvPr/>
            </p:nvSpPr>
            <p:spPr bwMode="auto">
              <a:xfrm rot="2617159" flipH="1" flipV="1">
                <a:off x="7759741" y="2469649"/>
                <a:ext cx="131453" cy="12223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61" name="Freeform 68"/>
              <p:cNvSpPr>
                <a:spLocks/>
              </p:cNvSpPr>
              <p:nvPr/>
            </p:nvSpPr>
            <p:spPr bwMode="auto">
              <a:xfrm>
                <a:off x="7513576" y="2205584"/>
                <a:ext cx="115970" cy="159787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29815 w 143"/>
                  <a:gd name="T5" fmla="*/ 206375 h 130"/>
                  <a:gd name="T6" fmla="*/ 54277 w 143"/>
                  <a:gd name="T7" fmla="*/ 114300 h 130"/>
                  <a:gd name="T8" fmla="*/ 54659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29" name="Group 80"/>
            <p:cNvGrpSpPr>
              <a:grpSpLocks/>
            </p:cNvGrpSpPr>
            <p:nvPr/>
          </p:nvGrpSpPr>
          <p:grpSpPr bwMode="auto">
            <a:xfrm>
              <a:off x="6978505" y="1530692"/>
              <a:ext cx="1466809" cy="242031"/>
              <a:chOff x="4009" y="2043"/>
              <a:chExt cx="724" cy="126"/>
            </a:xfrm>
          </p:grpSpPr>
          <p:sp>
            <p:nvSpPr>
              <p:cNvPr id="30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413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442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471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500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3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558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4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529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5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587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6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617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7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645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8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675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19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13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0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442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471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2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500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558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4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529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5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587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6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617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7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645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8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675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29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703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703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331" name="Group 103"/>
              <p:cNvGrpSpPr>
                <a:grpSpLocks/>
              </p:cNvGrpSpPr>
              <p:nvPr/>
            </p:nvGrpSpPr>
            <p:grpSpPr bwMode="auto">
              <a:xfrm flipH="1" flipV="1">
                <a:off x="4382" y="2043"/>
                <a:ext cx="29" cy="126"/>
                <a:chOff x="1359" y="3335"/>
                <a:chExt cx="31" cy="126"/>
              </a:xfrm>
            </p:grpSpPr>
            <p:sp>
              <p:nvSpPr>
                <p:cNvPr id="357" name="Rectangle 1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667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58" name="Rectangle 1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667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  <p:sp>
            <p:nvSpPr>
              <p:cNvPr id="332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040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3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069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4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098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5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127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6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4185" y="2043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7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4156" y="2043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8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214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39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244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0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272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1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4302" y="2043"/>
                <a:ext cx="28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2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040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3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069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4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4098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5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127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6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185" y="2122"/>
                <a:ext cx="29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7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156" y="2122"/>
                <a:ext cx="29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8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214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49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244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50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4272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51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4302" y="2122"/>
                <a:ext cx="28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52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330" y="2122"/>
                <a:ext cx="30" cy="47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53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330" y="2043"/>
                <a:ext cx="30" cy="47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grpSp>
            <p:nvGrpSpPr>
              <p:cNvPr id="354" name="Group 128"/>
              <p:cNvGrpSpPr>
                <a:grpSpLocks/>
              </p:cNvGrpSpPr>
              <p:nvPr/>
            </p:nvGrpSpPr>
            <p:grpSpPr bwMode="auto">
              <a:xfrm flipH="1" flipV="1">
                <a:off x="4009" y="2043"/>
                <a:ext cx="29" cy="126"/>
                <a:chOff x="1359" y="3335"/>
                <a:chExt cx="31" cy="126"/>
              </a:xfrm>
            </p:grpSpPr>
            <p:sp>
              <p:nvSpPr>
                <p:cNvPr id="355" name="Rectangle 12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414"/>
                  <a:ext cx="31" cy="47"/>
                </a:xfrm>
                <a:prstGeom prst="rect">
                  <a:avLst/>
                </a:prstGeom>
                <a:solidFill>
                  <a:srgbClr val="BBE0E3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667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  <p:sp>
              <p:nvSpPr>
                <p:cNvPr id="356" name="Rectangle 13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359" y="3335"/>
                  <a:ext cx="31" cy="47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de-DE" sz="2667" dirty="0">
                    <a:solidFill>
                      <a:srgbClr val="000000"/>
                    </a:solidFill>
                    <a:ea typeface="ＭＳ Ｐゴシック" pitchFamily="112" charset="-128"/>
                    <a:sym typeface="Wingdings" pitchFamily="2" charset="2"/>
                  </a:endParaRPr>
                </a:p>
              </p:txBody>
            </p:sp>
          </p:grpSp>
        </p:grpSp>
        <p:sp>
          <p:nvSpPr>
            <p:cNvPr id="130" name="Rectangle 165"/>
            <p:cNvSpPr>
              <a:spLocks noChangeAspect="1" noChangeArrowheads="1"/>
            </p:cNvSpPr>
            <p:nvPr/>
          </p:nvSpPr>
          <p:spPr bwMode="auto">
            <a:xfrm>
              <a:off x="10228988" y="1737194"/>
              <a:ext cx="397920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31" name="AutoShape 13"/>
            <p:cNvSpPr>
              <a:spLocks noChangeArrowheads="1"/>
            </p:cNvSpPr>
            <p:nvPr/>
          </p:nvSpPr>
          <p:spPr bwMode="auto">
            <a:xfrm rot="5400000">
              <a:off x="10848110" y="1327138"/>
              <a:ext cx="585788" cy="9110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59 w 21600"/>
                <a:gd name="T13" fmla="*/ 3486 h 21600"/>
                <a:gd name="T14" fmla="*/ 18141 w 21600"/>
                <a:gd name="T15" fmla="*/ 18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349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32" name="AutoShape 14"/>
            <p:cNvSpPr>
              <a:spLocks noChangeArrowheads="1"/>
            </p:cNvSpPr>
            <p:nvPr/>
          </p:nvSpPr>
          <p:spPr bwMode="auto">
            <a:xfrm rot="16200000">
              <a:off x="10837748" y="1429102"/>
              <a:ext cx="401735" cy="7088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9 w 21600"/>
                <a:gd name="T13" fmla="*/ 2400 h 21600"/>
                <a:gd name="T14" fmla="*/ 19221 w 21600"/>
                <a:gd name="T15" fmla="*/ 1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2" y="21600"/>
                  </a:lnTo>
                  <a:lnTo>
                    <a:pt x="204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33" name="Line 15"/>
            <p:cNvSpPr>
              <a:spLocks noChangeShapeType="1"/>
            </p:cNvSpPr>
            <p:nvPr/>
          </p:nvSpPr>
          <p:spPr bwMode="auto">
            <a:xfrm flipV="1">
              <a:off x="11394357" y="1491525"/>
              <a:ext cx="202159" cy="111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4" name="Line 16"/>
            <p:cNvSpPr>
              <a:spLocks noChangeShapeType="1"/>
            </p:cNvSpPr>
            <p:nvPr/>
          </p:nvSpPr>
          <p:spPr bwMode="auto">
            <a:xfrm rot="16200000" flipV="1">
              <a:off x="11437918" y="1916946"/>
              <a:ext cx="115035" cy="202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5" name="Line 17"/>
            <p:cNvSpPr>
              <a:spLocks noChangeShapeType="1"/>
            </p:cNvSpPr>
            <p:nvPr/>
          </p:nvSpPr>
          <p:spPr bwMode="auto">
            <a:xfrm rot="5400000">
              <a:off x="11492782" y="1856774"/>
              <a:ext cx="5311" cy="202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6" name="Line 18"/>
            <p:cNvSpPr>
              <a:spLocks noChangeShapeType="1"/>
            </p:cNvSpPr>
            <p:nvPr/>
          </p:nvSpPr>
          <p:spPr bwMode="auto">
            <a:xfrm rot="16200000" flipV="1">
              <a:off x="11492782" y="1504594"/>
              <a:ext cx="5311" cy="202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7" name="Line 177"/>
            <p:cNvSpPr>
              <a:spLocks noChangeShapeType="1"/>
            </p:cNvSpPr>
            <p:nvPr/>
          </p:nvSpPr>
          <p:spPr bwMode="auto">
            <a:xfrm>
              <a:off x="10688121" y="1787073"/>
              <a:ext cx="619599" cy="13427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8" name="Line 178"/>
            <p:cNvSpPr>
              <a:spLocks noChangeShapeType="1"/>
            </p:cNvSpPr>
            <p:nvPr/>
          </p:nvSpPr>
          <p:spPr bwMode="auto">
            <a:xfrm>
              <a:off x="10900282" y="1746182"/>
              <a:ext cx="383533" cy="2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39" name="Line 179"/>
            <p:cNvSpPr>
              <a:spLocks noChangeShapeType="1"/>
            </p:cNvSpPr>
            <p:nvPr/>
          </p:nvSpPr>
          <p:spPr bwMode="auto">
            <a:xfrm flipV="1">
              <a:off x="11008423" y="1845648"/>
              <a:ext cx="299297" cy="13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40" name="Line 180"/>
            <p:cNvSpPr>
              <a:spLocks noChangeShapeType="1"/>
            </p:cNvSpPr>
            <p:nvPr/>
          </p:nvSpPr>
          <p:spPr bwMode="auto">
            <a:xfrm flipV="1">
              <a:off x="10680244" y="1741952"/>
              <a:ext cx="238919" cy="433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41" name="Line 181"/>
            <p:cNvSpPr>
              <a:spLocks noChangeShapeType="1"/>
            </p:cNvSpPr>
            <p:nvPr/>
          </p:nvSpPr>
          <p:spPr bwMode="auto">
            <a:xfrm flipV="1">
              <a:off x="10798387" y="1622113"/>
              <a:ext cx="406384" cy="140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808493" y="1524104"/>
              <a:ext cx="295793" cy="242032"/>
              <a:chOff x="4641872" y="411510"/>
              <a:chExt cx="221845" cy="181524"/>
            </a:xfrm>
          </p:grpSpPr>
          <p:sp>
            <p:nvSpPr>
              <p:cNvPr id="299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68745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0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73304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477558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2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482117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3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68745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4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473304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5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477558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6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482117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7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641872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308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4641872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185082" y="1693663"/>
              <a:ext cx="474080" cy="200027"/>
              <a:chOff x="7143276" y="3553828"/>
              <a:chExt cx="355560" cy="200026"/>
            </a:xfrm>
          </p:grpSpPr>
          <p:sp>
            <p:nvSpPr>
              <p:cNvPr id="283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718886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4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723444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5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727699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6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32257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7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410705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8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36512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9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7453251" y="3553828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0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718886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1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723444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2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727699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3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732257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4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7410705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5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736512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6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7453251" y="3679241"/>
                <a:ext cx="45585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7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143276" y="3553828"/>
                <a:ext cx="42546" cy="7461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98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143276" y="3679241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44" name="Group 64"/>
            <p:cNvGrpSpPr>
              <a:grpSpLocks noChangeAspect="1"/>
            </p:cNvGrpSpPr>
            <p:nvPr/>
          </p:nvGrpSpPr>
          <p:grpSpPr bwMode="auto">
            <a:xfrm rot="1864757" flipH="1" flipV="1">
              <a:off x="5739982" y="1872730"/>
              <a:ext cx="97367" cy="280924"/>
              <a:chOff x="2790" y="3240"/>
              <a:chExt cx="56" cy="332"/>
            </a:xfrm>
          </p:grpSpPr>
          <p:sp>
            <p:nvSpPr>
              <p:cNvPr id="281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2790" y="32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2" name="AutoShape 66"/>
              <p:cNvSpPr>
                <a:spLocks noChangeAspect="1" noChangeArrowheads="1"/>
              </p:cNvSpPr>
              <p:nvPr/>
            </p:nvSpPr>
            <p:spPr bwMode="auto">
              <a:xfrm flipV="1">
                <a:off x="2790" y="3440"/>
                <a:ext cx="56" cy="1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29 w 21600"/>
                  <a:gd name="T13" fmla="*/ 4582 h 21600"/>
                  <a:gd name="T14" fmla="*/ 16971 w 21600"/>
                  <a:gd name="T15" fmla="*/ 17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145" name="Line 67"/>
            <p:cNvSpPr>
              <a:spLocks noChangeShapeType="1"/>
            </p:cNvSpPr>
            <p:nvPr/>
          </p:nvSpPr>
          <p:spPr bwMode="auto">
            <a:xfrm rot="429407" flipV="1">
              <a:off x="5846196" y="2351845"/>
              <a:ext cx="5006508" cy="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46" name="Rectangle 165"/>
            <p:cNvSpPr>
              <a:spLocks noChangeAspect="1" noChangeArrowheads="1"/>
            </p:cNvSpPr>
            <p:nvPr/>
          </p:nvSpPr>
          <p:spPr bwMode="auto">
            <a:xfrm rot="429407">
              <a:off x="10042235" y="2547008"/>
              <a:ext cx="484717" cy="936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 rot="11229407">
              <a:off x="5815325" y="2013302"/>
              <a:ext cx="124884" cy="11747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48" name="Freeform 57"/>
            <p:cNvSpPr>
              <a:spLocks/>
            </p:cNvSpPr>
            <p:nvPr/>
          </p:nvSpPr>
          <p:spPr bwMode="auto">
            <a:xfrm>
              <a:off x="5356200" y="1589558"/>
              <a:ext cx="124884" cy="11747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 rot="120000">
              <a:off x="6892021" y="2089063"/>
              <a:ext cx="491676" cy="237856"/>
              <a:chOff x="4819006" y="3120533"/>
              <a:chExt cx="368757" cy="237856"/>
            </a:xfrm>
          </p:grpSpPr>
          <p:sp>
            <p:nvSpPr>
              <p:cNvPr id="265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6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7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8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9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0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1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2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3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4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5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6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7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8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79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80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60000">
              <a:off x="7779017" y="2198944"/>
              <a:ext cx="491676" cy="237856"/>
              <a:chOff x="4819006" y="3120533"/>
              <a:chExt cx="368757" cy="237856"/>
            </a:xfrm>
          </p:grpSpPr>
          <p:sp>
            <p:nvSpPr>
              <p:cNvPr id="249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0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1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2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3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4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5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6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7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8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59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0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1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2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3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64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60000">
              <a:off x="8610686" y="2298776"/>
              <a:ext cx="491676" cy="237856"/>
              <a:chOff x="4819006" y="3120533"/>
              <a:chExt cx="368757" cy="237856"/>
            </a:xfrm>
          </p:grpSpPr>
          <p:sp>
            <p:nvSpPr>
              <p:cNvPr id="233" name="Rectangle 132"/>
              <p:cNvSpPr>
                <a:spLocks noChangeAspect="1" noChangeArrowheads="1"/>
              </p:cNvSpPr>
              <p:nvPr/>
            </p:nvSpPr>
            <p:spPr bwMode="auto">
              <a:xfrm rot="429407">
                <a:off x="4879848" y="312640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4" name="Rectangle 133"/>
              <p:cNvSpPr>
                <a:spLocks noChangeAspect="1" noChangeArrowheads="1"/>
              </p:cNvSpPr>
              <p:nvPr/>
            </p:nvSpPr>
            <p:spPr bwMode="auto">
              <a:xfrm rot="429407">
                <a:off x="4925088" y="313189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5" name="Rectangle 134"/>
              <p:cNvSpPr>
                <a:spLocks noChangeAspect="1" noChangeArrowheads="1"/>
              </p:cNvSpPr>
              <p:nvPr/>
            </p:nvSpPr>
            <p:spPr bwMode="auto">
              <a:xfrm rot="429407">
                <a:off x="4967291" y="313738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6" name="Rectangle 135"/>
              <p:cNvSpPr>
                <a:spLocks noChangeAspect="1" noChangeArrowheads="1"/>
              </p:cNvSpPr>
              <p:nvPr/>
            </p:nvSpPr>
            <p:spPr bwMode="auto">
              <a:xfrm rot="429407">
                <a:off x="5012532" y="314287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7" name="Rectangle 136"/>
              <p:cNvSpPr>
                <a:spLocks noChangeAspect="1" noChangeArrowheads="1"/>
              </p:cNvSpPr>
              <p:nvPr/>
            </p:nvSpPr>
            <p:spPr bwMode="auto">
              <a:xfrm rot="429407">
                <a:off x="5099975" y="3153851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8" name="Rectangle 137"/>
              <p:cNvSpPr>
                <a:spLocks noChangeAspect="1" noChangeArrowheads="1"/>
              </p:cNvSpPr>
              <p:nvPr/>
            </p:nvSpPr>
            <p:spPr bwMode="auto">
              <a:xfrm rot="429407">
                <a:off x="5054735" y="314836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9" name="Rectangle 138"/>
              <p:cNvSpPr>
                <a:spLocks noChangeAspect="1" noChangeArrowheads="1"/>
              </p:cNvSpPr>
              <p:nvPr/>
            </p:nvSpPr>
            <p:spPr bwMode="auto">
              <a:xfrm rot="429407">
                <a:off x="5142178" y="3159341"/>
                <a:ext cx="45585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0" name="Rectangle 142"/>
              <p:cNvSpPr>
                <a:spLocks noChangeAspect="1" noChangeArrowheads="1"/>
              </p:cNvSpPr>
              <p:nvPr/>
            </p:nvSpPr>
            <p:spPr bwMode="auto">
              <a:xfrm rot="429407">
                <a:off x="4864223" y="3250838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1" name="Rectangle 143"/>
              <p:cNvSpPr>
                <a:spLocks noChangeAspect="1" noChangeArrowheads="1"/>
              </p:cNvSpPr>
              <p:nvPr/>
            </p:nvSpPr>
            <p:spPr bwMode="auto">
              <a:xfrm rot="429407">
                <a:off x="4909464" y="325632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2" name="Rectangle 144"/>
              <p:cNvSpPr>
                <a:spLocks noChangeAspect="1" noChangeArrowheads="1"/>
              </p:cNvSpPr>
              <p:nvPr/>
            </p:nvSpPr>
            <p:spPr bwMode="auto">
              <a:xfrm rot="429407">
                <a:off x="4951667" y="326181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3" name="Rectangle 145"/>
              <p:cNvSpPr>
                <a:spLocks noChangeAspect="1" noChangeArrowheads="1"/>
              </p:cNvSpPr>
              <p:nvPr/>
            </p:nvSpPr>
            <p:spPr bwMode="auto">
              <a:xfrm rot="429407">
                <a:off x="4996907" y="326730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4" name="Rectangle 146"/>
              <p:cNvSpPr>
                <a:spLocks noChangeAspect="1" noChangeArrowheads="1"/>
              </p:cNvSpPr>
              <p:nvPr/>
            </p:nvSpPr>
            <p:spPr bwMode="auto">
              <a:xfrm rot="429407">
                <a:off x="5084351" y="3278287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5" name="Rectangle 147"/>
              <p:cNvSpPr>
                <a:spLocks noChangeAspect="1" noChangeArrowheads="1"/>
              </p:cNvSpPr>
              <p:nvPr/>
            </p:nvSpPr>
            <p:spPr bwMode="auto">
              <a:xfrm rot="429407">
                <a:off x="5039110" y="3272797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6" name="Rectangle 148"/>
              <p:cNvSpPr>
                <a:spLocks noChangeAspect="1" noChangeArrowheads="1"/>
              </p:cNvSpPr>
              <p:nvPr/>
            </p:nvSpPr>
            <p:spPr bwMode="auto">
              <a:xfrm rot="429407">
                <a:off x="5126553" y="3283776"/>
                <a:ext cx="45585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7" name="Rectangle 154"/>
              <p:cNvSpPr>
                <a:spLocks noChangeAspect="1" noChangeArrowheads="1"/>
              </p:cNvSpPr>
              <p:nvPr/>
            </p:nvSpPr>
            <p:spPr bwMode="auto">
              <a:xfrm rot="429407">
                <a:off x="4834630" y="3120533"/>
                <a:ext cx="42546" cy="746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48" name="Rectangle 155"/>
              <p:cNvSpPr>
                <a:spLocks noChangeAspect="1" noChangeArrowheads="1"/>
              </p:cNvSpPr>
              <p:nvPr/>
            </p:nvSpPr>
            <p:spPr bwMode="auto">
              <a:xfrm rot="429407">
                <a:off x="4819006" y="3244969"/>
                <a:ext cx="42546" cy="746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366438">
              <a:off x="9769395" y="2486981"/>
              <a:ext cx="503491" cy="386303"/>
              <a:chOff x="7513576" y="2205584"/>
              <a:chExt cx="377618" cy="386303"/>
            </a:xfrm>
          </p:grpSpPr>
          <p:sp>
            <p:nvSpPr>
              <p:cNvPr id="230" name="Line 52"/>
              <p:cNvSpPr>
                <a:spLocks noChangeShapeType="1"/>
              </p:cNvSpPr>
              <p:nvPr/>
            </p:nvSpPr>
            <p:spPr bwMode="auto">
              <a:xfrm>
                <a:off x="7544517" y="2270004"/>
                <a:ext cx="301514" cy="2744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31" name="Rectangle 53"/>
              <p:cNvSpPr>
                <a:spLocks noChangeAspect="1" noChangeArrowheads="1"/>
              </p:cNvSpPr>
              <p:nvPr/>
            </p:nvSpPr>
            <p:spPr bwMode="auto">
              <a:xfrm rot="2617159" flipH="1" flipV="1">
                <a:off x="7759741" y="2469649"/>
                <a:ext cx="131453" cy="12223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32" name="Freeform 68"/>
              <p:cNvSpPr>
                <a:spLocks/>
              </p:cNvSpPr>
              <p:nvPr/>
            </p:nvSpPr>
            <p:spPr bwMode="auto">
              <a:xfrm>
                <a:off x="7513576" y="2205584"/>
                <a:ext cx="115970" cy="159787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29815 w 143"/>
                  <a:gd name="T5" fmla="*/ 206375 h 130"/>
                  <a:gd name="T6" fmla="*/ 54277 w 143"/>
                  <a:gd name="T7" fmla="*/ 114300 h 130"/>
                  <a:gd name="T8" fmla="*/ 54659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153" name="Text Box 27"/>
            <p:cNvSpPr txBox="1">
              <a:spLocks noChangeArrowheads="1"/>
            </p:cNvSpPr>
            <p:nvPr/>
          </p:nvSpPr>
          <p:spPr bwMode="auto">
            <a:xfrm flipH="1">
              <a:off x="6612351" y="1136324"/>
              <a:ext cx="1430867" cy="46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FLASH1</a:t>
              </a:r>
              <a:endParaRPr lang="en-US" sz="1867" i="1" dirty="0">
                <a:solidFill>
                  <a:srgbClr val="000000"/>
                </a:solidFill>
                <a:latin typeface="Helvetica" pitchFamily="34" charset="0"/>
                <a:sym typeface="Wingdings" pitchFamily="2" charset="2"/>
              </a:endParaRPr>
            </a:p>
          </p:txBody>
        </p:sp>
        <p:sp>
          <p:nvSpPr>
            <p:cNvPr id="154" name="Freeform 57"/>
            <p:cNvSpPr>
              <a:spLocks/>
            </p:cNvSpPr>
            <p:nvPr/>
          </p:nvSpPr>
          <p:spPr bwMode="auto">
            <a:xfrm>
              <a:off x="6020800" y="2034748"/>
              <a:ext cx="124884" cy="11747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10765608" y="1627955"/>
              <a:ext cx="183873" cy="64353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grpSp>
          <p:nvGrpSpPr>
            <p:cNvPr id="156" name="Group 39"/>
            <p:cNvGrpSpPr>
              <a:grpSpLocks/>
            </p:cNvGrpSpPr>
            <p:nvPr/>
          </p:nvGrpSpPr>
          <p:grpSpPr bwMode="auto">
            <a:xfrm rot="457563">
              <a:off x="6264436" y="1995046"/>
              <a:ext cx="508000" cy="184151"/>
              <a:chOff x="1337" y="2168"/>
              <a:chExt cx="270" cy="116"/>
            </a:xfrm>
          </p:grpSpPr>
          <p:sp>
            <p:nvSpPr>
              <p:cNvPr id="223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24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25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26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7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8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9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157" name="Line 55"/>
            <p:cNvSpPr>
              <a:spLocks noChangeShapeType="1"/>
            </p:cNvSpPr>
            <p:nvPr/>
          </p:nvSpPr>
          <p:spPr bwMode="auto">
            <a:xfrm>
              <a:off x="8879310" y="1656666"/>
              <a:ext cx="199363" cy="1343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58" name="Freeform 57"/>
            <p:cNvSpPr>
              <a:spLocks/>
            </p:cNvSpPr>
            <p:nvPr/>
          </p:nvSpPr>
          <p:spPr bwMode="auto">
            <a:xfrm>
              <a:off x="8802708" y="1595116"/>
              <a:ext cx="124884" cy="11747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sp>
          <p:nvSpPr>
            <p:cNvPr id="159" name="Freeform 57"/>
            <p:cNvSpPr>
              <a:spLocks/>
            </p:cNvSpPr>
            <p:nvPr/>
          </p:nvSpPr>
          <p:spPr bwMode="auto">
            <a:xfrm rot="10800000">
              <a:off x="9009082" y="1716146"/>
              <a:ext cx="124884" cy="117471"/>
            </a:xfrm>
            <a:custGeom>
              <a:avLst/>
              <a:gdLst>
                <a:gd name="T0" fmla="*/ 0 w 143"/>
                <a:gd name="T1" fmla="*/ 0 h 130"/>
                <a:gd name="T2" fmla="*/ 0 w 143"/>
                <a:gd name="T3" fmla="*/ 206375 h 130"/>
                <a:gd name="T4" fmla="*/ 3 w 143"/>
                <a:gd name="T5" fmla="*/ 206375 h 130"/>
                <a:gd name="T6" fmla="*/ 5 w 143"/>
                <a:gd name="T7" fmla="*/ 114300 h 130"/>
                <a:gd name="T8" fmla="*/ 6 w 143"/>
                <a:gd name="T9" fmla="*/ 0 h 130"/>
                <a:gd name="T10" fmla="*/ 0 w 143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0"/>
                <a:gd name="T20" fmla="*/ 143 w 143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0">
                  <a:moveTo>
                    <a:pt x="0" y="0"/>
                  </a:moveTo>
                  <a:lnTo>
                    <a:pt x="0" y="130"/>
                  </a:lnTo>
                  <a:lnTo>
                    <a:pt x="78" y="130"/>
                  </a:lnTo>
                  <a:lnTo>
                    <a:pt x="142" y="72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2667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 rot="415705">
              <a:off x="9500982" y="2225496"/>
              <a:ext cx="237067" cy="371028"/>
              <a:chOff x="964573" y="1372446"/>
              <a:chExt cx="177800" cy="278271"/>
            </a:xfrm>
          </p:grpSpPr>
          <p:sp>
            <p:nvSpPr>
              <p:cNvPr id="221" name="AutoShape 30"/>
              <p:cNvSpPr>
                <a:spLocks noChangeArrowheads="1"/>
              </p:cNvSpPr>
              <p:nvPr/>
            </p:nvSpPr>
            <p:spPr bwMode="auto">
              <a:xfrm>
                <a:off x="986003" y="1522799"/>
                <a:ext cx="134938" cy="12791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2" name="AutoShape 184"/>
              <p:cNvSpPr>
                <a:spLocks noChangeArrowheads="1"/>
              </p:cNvSpPr>
              <p:nvPr/>
            </p:nvSpPr>
            <p:spPr bwMode="auto">
              <a:xfrm rot="10800000">
                <a:off x="964573" y="1372446"/>
                <a:ext cx="177800" cy="108347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6586701" y="1528747"/>
              <a:ext cx="295793" cy="242032"/>
              <a:chOff x="4641872" y="411510"/>
              <a:chExt cx="221845" cy="181524"/>
            </a:xfrm>
          </p:grpSpPr>
          <p:sp>
            <p:nvSpPr>
              <p:cNvPr id="211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68745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2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73304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3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477558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4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482117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5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68745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6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473304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7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477558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8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482117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641872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20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4641872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62" name="Group 39"/>
            <p:cNvGrpSpPr>
              <a:grpSpLocks/>
            </p:cNvGrpSpPr>
            <p:nvPr/>
          </p:nvGrpSpPr>
          <p:grpSpPr bwMode="auto">
            <a:xfrm>
              <a:off x="6165350" y="1541728"/>
              <a:ext cx="265036" cy="147564"/>
              <a:chOff x="1337" y="2168"/>
              <a:chExt cx="270" cy="116"/>
            </a:xfrm>
          </p:grpSpPr>
          <p:sp>
            <p:nvSpPr>
              <p:cNvPr id="204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05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06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0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9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10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63" name="Group 39"/>
            <p:cNvGrpSpPr>
              <a:grpSpLocks/>
            </p:cNvGrpSpPr>
            <p:nvPr/>
          </p:nvGrpSpPr>
          <p:grpSpPr bwMode="auto">
            <a:xfrm rot="398083">
              <a:off x="7444421" y="2144158"/>
              <a:ext cx="265036" cy="147564"/>
              <a:chOff x="1337" y="2168"/>
              <a:chExt cx="270" cy="116"/>
            </a:xfrm>
          </p:grpSpPr>
          <p:sp>
            <p:nvSpPr>
              <p:cNvPr id="197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98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99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2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203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64" name="Group 39"/>
            <p:cNvGrpSpPr>
              <a:grpSpLocks/>
            </p:cNvGrpSpPr>
            <p:nvPr/>
          </p:nvGrpSpPr>
          <p:grpSpPr bwMode="auto">
            <a:xfrm rot="471375">
              <a:off x="8309937" y="2254740"/>
              <a:ext cx="265036" cy="147564"/>
              <a:chOff x="1337" y="2168"/>
              <a:chExt cx="270" cy="116"/>
            </a:xfrm>
          </p:grpSpPr>
          <p:sp>
            <p:nvSpPr>
              <p:cNvPr id="190" name="Line 40"/>
              <p:cNvSpPr>
                <a:spLocks noChangeShapeType="1"/>
              </p:cNvSpPr>
              <p:nvPr/>
            </p:nvSpPr>
            <p:spPr bwMode="auto">
              <a:xfrm flipV="1">
                <a:off x="1357" y="2198"/>
                <a:ext cx="75" cy="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91" name="Line 41"/>
              <p:cNvSpPr>
                <a:spLocks noChangeShapeType="1"/>
              </p:cNvSpPr>
              <p:nvPr/>
            </p:nvSpPr>
            <p:spPr bwMode="auto">
              <a:xfrm flipH="1">
                <a:off x="1421" y="2208"/>
                <a:ext cx="1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92" name="Line 42"/>
              <p:cNvSpPr>
                <a:spLocks noChangeShapeType="1"/>
              </p:cNvSpPr>
              <p:nvPr/>
            </p:nvSpPr>
            <p:spPr bwMode="auto">
              <a:xfrm>
                <a:off x="1516" y="2203"/>
                <a:ext cx="74" cy="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dirty="0">
                  <a:solidFill>
                    <a:srgbClr val="000000"/>
                  </a:solidFill>
                  <a:ea typeface="ＭＳ Ｐゴシック" pitchFamily="112" charset="-128"/>
                </a:endParaRPr>
              </a:p>
            </p:txBody>
          </p:sp>
          <p:sp>
            <p:nvSpPr>
              <p:cNvPr id="193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337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4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415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5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1493" y="2168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9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1572" y="2226"/>
                <a:ext cx="35" cy="58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 rot="420000">
              <a:off x="9156359" y="2350928"/>
              <a:ext cx="295793" cy="242032"/>
              <a:chOff x="4641872" y="411510"/>
              <a:chExt cx="221845" cy="181524"/>
            </a:xfrm>
          </p:grpSpPr>
          <p:sp>
            <p:nvSpPr>
              <p:cNvPr id="180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68745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1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73304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2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4775587" y="411510"/>
                <a:ext cx="45585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3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4821171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68745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5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473304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4775587" y="525323"/>
                <a:ext cx="45585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4821171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641872" y="411510"/>
                <a:ext cx="42546" cy="6771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  <p:sp>
            <p:nvSpPr>
              <p:cNvPr id="189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4641872" y="525323"/>
                <a:ext cx="42546" cy="6771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de-DE" sz="2667" dirty="0">
                  <a:solidFill>
                    <a:srgbClr val="000000"/>
                  </a:solidFill>
                  <a:ea typeface="ＭＳ Ｐゴシック" pitchFamily="112" charset="-128"/>
                  <a:sym typeface="Wingdings" pitchFamily="2" charset="2"/>
                </a:endParaRPr>
              </a:p>
            </p:txBody>
          </p:sp>
        </p:grpSp>
        <p:sp>
          <p:nvSpPr>
            <p:cNvPr id="166" name="Text Box 169"/>
            <p:cNvSpPr txBox="1">
              <a:spLocks noChangeArrowheads="1"/>
            </p:cNvSpPr>
            <p:nvPr/>
          </p:nvSpPr>
          <p:spPr bwMode="auto">
            <a:xfrm flipH="1">
              <a:off x="8938810" y="1807056"/>
              <a:ext cx="995199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Helvetica" pitchFamily="34" charset="0"/>
                  <a:sym typeface="Wingdings" pitchFamily="2" charset="2"/>
                </a:rPr>
                <a:t>THz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0780442" y="1875654"/>
              <a:ext cx="236655" cy="77789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89C645A-E452-1241-9389-4760BBFB05C3}"/>
                </a:ext>
              </a:extLst>
            </p:cNvPr>
            <p:cNvCxnSpPr>
              <a:cxnSpLocks/>
            </p:cNvCxnSpPr>
            <p:nvPr/>
          </p:nvCxnSpPr>
          <p:spPr bwMode="auto">
            <a:xfrm rot="540000">
              <a:off x="10988909" y="2492791"/>
              <a:ext cx="35842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9A716B9-C778-7543-9F39-29E5D5EEBEE1}"/>
                </a:ext>
              </a:extLst>
            </p:cNvPr>
            <p:cNvSpPr/>
            <p:nvPr/>
          </p:nvSpPr>
          <p:spPr bwMode="auto">
            <a:xfrm>
              <a:off x="11134930" y="1678387"/>
              <a:ext cx="192000" cy="480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C34B055-1457-EF4C-8063-25A5C8DEFEAD}"/>
                </a:ext>
              </a:extLst>
            </p:cNvPr>
            <p:cNvSpPr/>
            <p:nvPr/>
          </p:nvSpPr>
          <p:spPr bwMode="auto">
            <a:xfrm>
              <a:off x="11151246" y="1783695"/>
              <a:ext cx="192000" cy="480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4DB79DE-A5E2-E146-9562-F7B2CD56AB37}"/>
                </a:ext>
              </a:extLst>
            </p:cNvPr>
            <p:cNvSpPr/>
            <p:nvPr/>
          </p:nvSpPr>
          <p:spPr bwMode="auto">
            <a:xfrm>
              <a:off x="11381143" y="2565347"/>
              <a:ext cx="192000" cy="480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17E8FBE-E22A-6342-A185-996E1A062C75}"/>
                </a:ext>
              </a:extLst>
            </p:cNvPr>
            <p:cNvSpPr/>
            <p:nvPr/>
          </p:nvSpPr>
          <p:spPr bwMode="auto">
            <a:xfrm>
              <a:off x="11398942" y="2645440"/>
              <a:ext cx="192000" cy="480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A23EFBD4-A342-1A4B-9506-B437DF02B191}"/>
                </a:ext>
              </a:extLst>
            </p:cNvPr>
            <p:cNvSpPr/>
            <p:nvPr/>
          </p:nvSpPr>
          <p:spPr bwMode="auto">
            <a:xfrm rot="685339">
              <a:off x="11372244" y="2805628"/>
              <a:ext cx="192000" cy="480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667" dirty="0">
                <a:solidFill>
                  <a:srgbClr val="000000"/>
                </a:solidFill>
                <a:ea typeface="ＭＳ Ｐゴシック" pitchFamily="112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506E7C6-11D0-1C45-B496-58A1BBC9C4B7}"/>
                </a:ext>
              </a:extLst>
            </p:cNvPr>
            <p:cNvCxnSpPr>
              <a:cxnSpLocks/>
            </p:cNvCxnSpPr>
            <p:nvPr/>
          </p:nvCxnSpPr>
          <p:spPr bwMode="auto">
            <a:xfrm rot="5940000">
              <a:off x="11177907" y="2650230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9CB2B0A-B404-9741-9E80-AA23CE73FE48}"/>
                </a:ext>
              </a:extLst>
            </p:cNvPr>
            <p:cNvCxnSpPr>
              <a:cxnSpLocks/>
            </p:cNvCxnSpPr>
            <p:nvPr/>
          </p:nvCxnSpPr>
          <p:spPr bwMode="auto">
            <a:xfrm rot="540000">
              <a:off x="11325532" y="2576610"/>
              <a:ext cx="9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107D9F1-46C0-F640-8861-8BD94B76AA14}"/>
                </a:ext>
              </a:extLst>
            </p:cNvPr>
            <p:cNvCxnSpPr>
              <a:cxnSpLocks/>
            </p:cNvCxnSpPr>
            <p:nvPr/>
          </p:nvCxnSpPr>
          <p:spPr bwMode="auto">
            <a:xfrm rot="540000">
              <a:off x="11305642" y="2666559"/>
              <a:ext cx="9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3B2671A-7519-A345-BCD8-14A477CB058E}"/>
                </a:ext>
              </a:extLst>
            </p:cNvPr>
            <p:cNvCxnSpPr>
              <a:cxnSpLocks/>
            </p:cNvCxnSpPr>
            <p:nvPr/>
          </p:nvCxnSpPr>
          <p:spPr bwMode="auto">
            <a:xfrm rot="540000">
              <a:off x="11292574" y="2796282"/>
              <a:ext cx="9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Elbow Connector 177">
              <a:extLst>
                <a:ext uri="{FF2B5EF4-FFF2-40B4-BE49-F238E27FC236}">
                  <a16:creationId xmlns:a16="http://schemas.microsoft.com/office/drawing/2014/main" id="{1650C762-7929-DC4D-9C66-FAD8A169C5F8}"/>
                </a:ext>
              </a:extLst>
            </p:cNvPr>
            <p:cNvCxnSpPr/>
            <p:nvPr/>
          </p:nvCxnSpPr>
          <p:spPr bwMode="auto">
            <a:xfrm rot="5400000" flipH="1" flipV="1">
              <a:off x="10991029" y="1715438"/>
              <a:ext cx="67959" cy="25247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Elbow Connector 178">
              <a:extLst>
                <a:ext uri="{FF2B5EF4-FFF2-40B4-BE49-F238E27FC236}">
                  <a16:creationId xmlns:a16="http://schemas.microsoft.com/office/drawing/2014/main" id="{40B1A553-DE42-9242-BD41-D237DCA016B1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10948118" y="1666215"/>
              <a:ext cx="160091" cy="25878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3" name="Rectangle 382"/>
          <p:cNvSpPr/>
          <p:nvPr/>
        </p:nvSpPr>
        <p:spPr>
          <a:xfrm>
            <a:off x="6312024" y="4149080"/>
            <a:ext cx="5545285" cy="22322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361950" algn="l"/>
              </a:tabLst>
            </a:pPr>
            <a:r>
              <a:rPr lang="en-US" dirty="0"/>
              <a:t>Successful seeding relies on </a:t>
            </a:r>
            <a:r>
              <a:rPr lang="en-US" b="1" dirty="0"/>
              <a:t>high </a:t>
            </a:r>
            <a:br>
              <a:rPr lang="en-US" b="1" dirty="0"/>
            </a:br>
            <a:r>
              <a:rPr lang="en-US" b="1" dirty="0"/>
              <a:t>quality</a:t>
            </a:r>
            <a:r>
              <a:rPr lang="en-US" dirty="0"/>
              <a:t> e-beam and seed lasers: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tabLst>
                <a:tab pos="361950" algn="l"/>
              </a:tabLst>
            </a:pPr>
            <a:r>
              <a:rPr lang="en-US" dirty="0"/>
              <a:t>•  Upgrade of accelerator 	→  shutdown 2021/22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tabLst>
                <a:tab pos="361950" algn="l"/>
              </a:tabLst>
            </a:pPr>
            <a:r>
              <a:rPr lang="en-US" dirty="0"/>
              <a:t>•  R&amp;D for optimal laser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84" name="Rectangle 383"/>
          <p:cNvSpPr/>
          <p:nvPr/>
        </p:nvSpPr>
        <p:spPr>
          <a:xfrm>
            <a:off x="407987" y="1214359"/>
            <a:ext cx="4463879" cy="1187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361950" algn="l"/>
              </a:tabLst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765419" y="735799"/>
            <a:ext cx="4414726" cy="893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7886270" y="589155"/>
            <a:ext cx="1977916" cy="8930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648072" y="1201523"/>
            <a:ext cx="5303912" cy="25155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361950" algn="l"/>
              </a:tabLst>
            </a:pPr>
            <a:r>
              <a:rPr lang="en-US" b="1" i="1" dirty="0"/>
              <a:t>Combination of HGHG and EEHG</a:t>
            </a:r>
            <a:r>
              <a:rPr lang="en-US" b="1" dirty="0"/>
              <a:t>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361950" algn="l"/>
              </a:tabLst>
            </a:pPr>
            <a:r>
              <a:rPr lang="en-US" b="1" dirty="0"/>
              <a:t>  Fully coherent </a:t>
            </a:r>
            <a:r>
              <a:rPr lang="en-US" dirty="0"/>
              <a:t>pulses with 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variable wavelength (60 </a:t>
            </a:r>
            <a:r>
              <a:rPr lang="mr-IN" b="1" dirty="0"/>
              <a:t>–</a:t>
            </a:r>
            <a:r>
              <a:rPr lang="en-US" b="1" dirty="0"/>
              <a:t> 4 nm) </a:t>
            </a:r>
            <a:br>
              <a:rPr lang="en-US" b="1" dirty="0"/>
            </a:br>
            <a:r>
              <a:rPr lang="en-US" b="1" dirty="0"/>
              <a:t>  tens of </a:t>
            </a:r>
            <a:r>
              <a:rPr lang="en-US" b="1" dirty="0" err="1"/>
              <a:t>fs</a:t>
            </a:r>
            <a:r>
              <a:rPr lang="en-US" dirty="0"/>
              <a:t> duration and 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1MHz repetition </a:t>
            </a:r>
            <a:r>
              <a:rPr lang="en-US" dirty="0"/>
              <a:t>rate</a:t>
            </a:r>
            <a:r>
              <a:rPr lang="en-US" b="1" dirty="0"/>
              <a:t>.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361950" algn="l"/>
              </a:tabLst>
            </a:pPr>
            <a:r>
              <a:rPr lang="en-US" b="1" dirty="0"/>
              <a:t>Variable polarization</a:t>
            </a:r>
            <a:r>
              <a:rPr lang="en-US" dirty="0"/>
              <a:t>: </a:t>
            </a:r>
            <a:r>
              <a:rPr lang="en-US" b="1" i="1" dirty="0"/>
              <a:t>Apple III radiators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94" name="Frame 393"/>
          <p:cNvSpPr/>
          <p:nvPr/>
        </p:nvSpPr>
        <p:spPr>
          <a:xfrm>
            <a:off x="8010541" y="29986"/>
            <a:ext cx="2088232" cy="534458"/>
          </a:xfrm>
          <a:prstGeom prst="frame">
            <a:avLst>
              <a:gd name="adj1" fmla="val 6248"/>
            </a:avLst>
          </a:prstGeom>
          <a:solidFill>
            <a:srgbClr val="00B0F0"/>
          </a:solidFill>
          <a:ln w="9525">
            <a:solidFill>
              <a:srgbClr val="029F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grpSp>
        <p:nvGrpSpPr>
          <p:cNvPr id="392" name="Group 391"/>
          <p:cNvGrpSpPr/>
          <p:nvPr/>
        </p:nvGrpSpPr>
        <p:grpSpPr>
          <a:xfrm>
            <a:off x="7608168" y="5612403"/>
            <a:ext cx="4104456" cy="936104"/>
            <a:chOff x="7464152" y="4941168"/>
            <a:chExt cx="4104456" cy="936104"/>
          </a:xfrm>
        </p:grpSpPr>
        <p:sp>
          <p:nvSpPr>
            <p:cNvPr id="401" name="Rounded Rectangle 400"/>
            <p:cNvSpPr/>
            <p:nvPr/>
          </p:nvSpPr>
          <p:spPr>
            <a:xfrm>
              <a:off x="7464152" y="4941168"/>
              <a:ext cx="4104456" cy="75713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7680176" y="4992057"/>
              <a:ext cx="3816424" cy="88521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/>
            <a:p>
              <a:pPr defTabSz="914400">
                <a:lnSpc>
                  <a:spcPct val="110000"/>
                </a:lnSpc>
                <a:spcAft>
                  <a:spcPts val="600"/>
                </a:spcAft>
                <a:tabLst>
                  <a:tab pos="361950" algn="l"/>
                </a:tabLst>
              </a:pPr>
              <a:r>
                <a:rPr lang="en-US" b="1" i="1" u="sng" dirty="0"/>
                <a:t>Seed 1:</a:t>
              </a:r>
              <a:r>
                <a:rPr lang="en-US" b="1" dirty="0"/>
                <a:t> 343 nm, 100 MW, 500 fs</a:t>
              </a:r>
            </a:p>
            <a:p>
              <a:pPr defTabSz="914400">
                <a:lnSpc>
                  <a:spcPct val="110000"/>
                </a:lnSpc>
                <a:spcAft>
                  <a:spcPts val="600"/>
                </a:spcAft>
                <a:tabLst>
                  <a:tab pos="361950" algn="l"/>
                </a:tabLst>
              </a:pPr>
              <a:r>
                <a:rPr lang="en-US" b="1" i="1" u="sng" dirty="0"/>
                <a:t>Seed 2:</a:t>
              </a:r>
              <a:r>
                <a:rPr lang="en-US" b="1" dirty="0"/>
                <a:t> 297-317 nm, 300 MW, 50 fs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A1A9854-C1C5-7F19-0CE0-2F5929748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70" y="1296319"/>
            <a:ext cx="5412233" cy="2706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6F01D6-B1DD-6C74-1F82-C05C5D95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" y="3169102"/>
            <a:ext cx="5519936" cy="33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0F74-544B-BE05-F43F-6DF2F255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Summary and conclusions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FFF24-2594-4515-93E1-ABD2D5E8B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66F67-018B-1CC1-5A42-582C975C8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demonstrated EEHG seeding on </a:t>
            </a:r>
            <a:r>
              <a:rPr lang="en-US" dirty="0" err="1"/>
              <a:t>Xseed</a:t>
            </a:r>
            <a:r>
              <a:rPr lang="en-US" dirty="0"/>
              <a:t> at FLASH.</a:t>
            </a:r>
          </a:p>
          <a:p>
            <a:pPr lvl="1"/>
            <a:r>
              <a:rPr lang="en-US" dirty="0"/>
              <a:t>Spectra measured up to H15 (17.7 nm), clear signal at H20 (13.3 nm)</a:t>
            </a:r>
          </a:p>
          <a:p>
            <a:pPr lvl="1"/>
            <a:r>
              <a:rPr lang="en-US" dirty="0"/>
              <a:t>In parallel with SASE lasing in FLASH2.</a:t>
            </a:r>
          </a:p>
          <a:p>
            <a:endParaRPr lang="en-US" dirty="0"/>
          </a:p>
          <a:p>
            <a:r>
              <a:rPr lang="en-US" dirty="0"/>
              <a:t>We have a clear seeding studies program till the next shutdown.</a:t>
            </a:r>
          </a:p>
          <a:p>
            <a:pPr lvl="1"/>
            <a:r>
              <a:rPr lang="en-US" dirty="0"/>
              <a:t>Main focus on laser heater impact and short wavelengths, procedures.</a:t>
            </a:r>
          </a:p>
          <a:p>
            <a:pPr lvl="1"/>
            <a:r>
              <a:rPr lang="en-US" dirty="0"/>
              <a:t>All efforts, developments and lessons learned are directly applicable to the restart after the shutdown.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the upcoming shutdown (mid 2025) FLASH1 will become a unique, externally seeded FEL beamline delivering fully coherent pulses at 1 MHz in the soft-X-rays for user experiments.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CAAA-C8AD-422F-4B35-595D68B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306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A0AAF-7C03-48FE-CE83-9E9941C326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 dirty="0" err="1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532" y="2046243"/>
            <a:ext cx="6724322" cy="447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photon-science.desy.de/sites/site_photonscience/content/e39/e163829/e300831/e300832/e303170/2015-03-13_Wifried_Wurth_GB-050_QF_MR_thumbnail_e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2082170"/>
            <a:ext cx="1958203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424" y="116632"/>
            <a:ext cx="8314639" cy="272162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8" y="188640"/>
            <a:ext cx="3816424" cy="18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3501008"/>
            <a:ext cx="5229779" cy="3024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229" y="2780928"/>
            <a:ext cx="5077834" cy="3384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3512" y="980728"/>
            <a:ext cx="8712968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9900"/>
                </a:solidFill>
              </a:rPr>
              <a:t>FLASH </a:t>
            </a:r>
            <a:br>
              <a:rPr lang="en-US" sz="9600" b="1" dirty="0">
                <a:solidFill>
                  <a:srgbClr val="FF9900"/>
                </a:solidFill>
              </a:rPr>
            </a:br>
            <a:r>
              <a:rPr lang="en-US" sz="9600" b="1" dirty="0">
                <a:solidFill>
                  <a:srgbClr val="FF9900"/>
                </a:solidFill>
              </a:rPr>
              <a:t>A Team Effort</a:t>
            </a:r>
          </a:p>
          <a:p>
            <a:pPr algn="ctr"/>
            <a:r>
              <a:rPr lang="en-US" sz="6000" b="1" dirty="0">
                <a:solidFill>
                  <a:srgbClr val="FF9900"/>
                </a:solidFill>
              </a:rPr>
              <a:t>Accelerator     Lasers Photon Science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EC83E3-C8D1-5C1B-6598-8EFC82C01F06}"/>
              </a:ext>
            </a:extLst>
          </p:cNvPr>
          <p:cNvGrpSpPr/>
          <p:nvPr/>
        </p:nvGrpSpPr>
        <p:grpSpPr>
          <a:xfrm>
            <a:off x="9035169" y="4986035"/>
            <a:ext cx="2542589" cy="1863904"/>
            <a:chOff x="4439816" y="3218433"/>
            <a:chExt cx="4964807" cy="363956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7093738-9784-8099-F614-946793F26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6" y="3218433"/>
              <a:ext cx="4964807" cy="3639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904A20-86EB-A01F-D843-1845A424F1FC}"/>
                </a:ext>
              </a:extLst>
            </p:cNvPr>
            <p:cNvSpPr txBox="1"/>
            <p:nvPr/>
          </p:nvSpPr>
          <p:spPr>
            <a:xfrm rot="343318">
              <a:off x="6762927" y="4089486"/>
              <a:ext cx="1669470" cy="600983"/>
            </a:xfrm>
            <a:prstGeom prst="rect">
              <a:avLst/>
            </a:prstGeom>
            <a:solidFill>
              <a:srgbClr val="D30F0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400" b="1" dirty="0">
                  <a:solidFill>
                    <a:schemeClr val="bg1"/>
                  </a:solidFill>
                </a:rPr>
                <a:t>FLASH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1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Eugenio Ferrari</a:t>
            </a:r>
          </a:p>
          <a:p>
            <a:r>
              <a:rPr lang="de-DE" dirty="0"/>
              <a:t>MPY</a:t>
            </a:r>
          </a:p>
          <a:p>
            <a:r>
              <a:rPr lang="de-DE" dirty="0"/>
              <a:t>eugenio.ferrari@desy.de </a:t>
            </a:r>
          </a:p>
          <a:p>
            <a:endParaRPr lang="de-D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0F7C56-A218-A6A5-6100-724D0D39471D}"/>
              </a:ext>
            </a:extLst>
          </p:cNvPr>
          <p:cNvSpPr txBox="1">
            <a:spLocks/>
          </p:cNvSpPr>
          <p:nvPr/>
        </p:nvSpPr>
        <p:spPr>
          <a:xfrm>
            <a:off x="2718537" y="1700808"/>
            <a:ext cx="6911528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2E39-325D-CD14-2F6B-1D2056A6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Why </a:t>
            </a:r>
            <a:r>
              <a:rPr lang="en-CH" dirty="0"/>
              <a:t>seeding?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A2D3B-6B34-8987-5273-FF41E6B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052736"/>
            <a:ext cx="11376025" cy="501024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ea typeface="Arial"/>
                <a:cs typeface="Arial"/>
                <a:sym typeface="Arial"/>
              </a:rPr>
              <a:t>Single-pass Free Electron Lasers (FELs) can amplify the </a:t>
            </a:r>
            <a:r>
              <a:rPr lang="en-US" b="1" dirty="0"/>
              <a:t>noise</a:t>
            </a:r>
            <a:r>
              <a:rPr lang="en-US" dirty="0">
                <a:ea typeface="Arial"/>
                <a:cs typeface="Arial"/>
                <a:sym typeface="Arial"/>
              </a:rPr>
              <a:t> present in the electron beam density profile obtaining powerful SASE radiation.</a:t>
            </a:r>
            <a:endParaRPr lang="en-US" dirty="0">
              <a:sym typeface="Arial"/>
            </a:endParaRPr>
          </a:p>
          <a:p>
            <a:pPr>
              <a:spcAft>
                <a:spcPts val="0"/>
              </a:spcAft>
            </a:pPr>
            <a:endParaRPr lang="en-US" dirty="0"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Arial"/>
                <a:cs typeface="Arial"/>
                <a:sym typeface="Arial"/>
              </a:rPr>
              <a:t>Using instead an “</a:t>
            </a:r>
            <a:r>
              <a:rPr lang="en-US" b="1" dirty="0">
                <a:ea typeface="Arial"/>
                <a:cs typeface="Arial"/>
                <a:sym typeface="Arial"/>
              </a:rPr>
              <a:t>external</a:t>
            </a:r>
            <a:r>
              <a:rPr lang="en-US" dirty="0">
                <a:ea typeface="Arial"/>
                <a:cs typeface="Arial"/>
                <a:sym typeface="Arial"/>
              </a:rPr>
              <a:t>” electromagnetic field (a seed) it is possible to initiate the FEL process in a deterministic way.</a:t>
            </a:r>
            <a:endParaRPr lang="en-US" dirty="0">
              <a:sym typeface="Arial"/>
            </a:endParaRPr>
          </a:p>
          <a:p>
            <a:pPr>
              <a:spcAft>
                <a:spcPts val="0"/>
              </a:spcAft>
            </a:pPr>
            <a:endParaRPr lang="en-US" dirty="0"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</a:pPr>
            <a:r>
              <a:rPr lang="en-US" dirty="0">
                <a:ea typeface="Arial"/>
                <a:cs typeface="Arial"/>
                <a:sym typeface="Arial"/>
              </a:rPr>
              <a:t>The </a:t>
            </a:r>
            <a:r>
              <a:rPr lang="en-US" b="1" dirty="0"/>
              <a:t>properties</a:t>
            </a:r>
            <a:r>
              <a:rPr lang="en-US" dirty="0">
                <a:ea typeface="Arial"/>
                <a:cs typeface="Arial"/>
                <a:sym typeface="Arial"/>
              </a:rPr>
              <a:t> of the output FEL radiation are </a:t>
            </a:r>
            <a:r>
              <a:rPr lang="en-US" b="1" dirty="0"/>
              <a:t>inherited</a:t>
            </a:r>
            <a:r>
              <a:rPr lang="en-US" dirty="0">
                <a:ea typeface="Arial"/>
                <a:cs typeface="Arial"/>
                <a:sym typeface="Arial"/>
              </a:rPr>
              <a:t> and </a:t>
            </a:r>
            <a:r>
              <a:rPr lang="en-US" b="1" dirty="0"/>
              <a:t>determined</a:t>
            </a:r>
            <a:r>
              <a:rPr lang="en-US" dirty="0">
                <a:ea typeface="Arial"/>
                <a:cs typeface="Arial"/>
                <a:sym typeface="Arial"/>
              </a:rPr>
              <a:t> by the seed itself.</a:t>
            </a:r>
            <a:endParaRPr lang="en-US" dirty="0"/>
          </a:p>
          <a:p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52EDC-4B7F-DEB4-0D67-963CDB2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D64FD-012A-4373-3332-D39583B1CEEE}"/>
              </a:ext>
            </a:extLst>
          </p:cNvPr>
          <p:cNvSpPr txBox="1"/>
          <p:nvPr/>
        </p:nvSpPr>
        <p:spPr>
          <a:xfrm>
            <a:off x="7176120" y="4149080"/>
            <a:ext cx="3847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Compared to SASE, seeding can be </a:t>
            </a:r>
            <a:r>
              <a:rPr lang="en-US" sz="16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more compact </a:t>
            </a: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and produces </a:t>
            </a:r>
            <a:r>
              <a:rPr lang="en-US" sz="16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nearly fully temporally coherent </a:t>
            </a: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output pulses. </a:t>
            </a:r>
            <a:endParaRPr lang="en-US" sz="1600" dirty="0"/>
          </a:p>
          <a:p>
            <a:pPr lvl="0" algn="ctr"/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Spectral parameters can be controlled.</a:t>
            </a:r>
            <a:endParaRPr lang="en-US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015609-6B1C-9925-5705-C13D87F9A7C5}"/>
              </a:ext>
            </a:extLst>
          </p:cNvPr>
          <p:cNvGrpSpPr/>
          <p:nvPr/>
        </p:nvGrpSpPr>
        <p:grpSpPr>
          <a:xfrm>
            <a:off x="983432" y="3473245"/>
            <a:ext cx="5770130" cy="2890835"/>
            <a:chOff x="983432" y="3473245"/>
            <a:chExt cx="5770130" cy="2890835"/>
          </a:xfrm>
        </p:grpSpPr>
        <p:pic>
          <p:nvPicPr>
            <p:cNvPr id="6" name="Google Shape;197;p27" descr="PENCO_FIG_2.png">
              <a:extLst>
                <a:ext uri="{FF2B5EF4-FFF2-40B4-BE49-F238E27FC236}">
                  <a16:creationId xmlns:a16="http://schemas.microsoft.com/office/drawing/2014/main" id="{438E165E-B5ED-F885-F0DF-3FBD61BC3FC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83432" y="3473245"/>
              <a:ext cx="5770130" cy="2890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910DD3-71E7-CC95-A54B-8F57037D76A5}"/>
                </a:ext>
              </a:extLst>
            </p:cNvPr>
            <p:cNvSpPr txBox="1"/>
            <p:nvPr/>
          </p:nvSpPr>
          <p:spPr>
            <a:xfrm>
              <a:off x="5447928" y="3645024"/>
              <a:ext cx="97975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Seeded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8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DF3E-7CE2-8BF3-52E2-76300EA2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seeding?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211DD-0C83-3636-04A8-7CA28CE345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Gain Harmonic Generation</a:t>
            </a:r>
          </a:p>
          <a:p>
            <a:r>
              <a:rPr lang="en-US" dirty="0"/>
              <a:t>(HGHG)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BD8B5-AE34-2E53-736B-EFEFFB83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grpSp>
        <p:nvGrpSpPr>
          <p:cNvPr id="6" name="Google Shape;177;p26">
            <a:extLst>
              <a:ext uri="{FF2B5EF4-FFF2-40B4-BE49-F238E27FC236}">
                <a16:creationId xmlns:a16="http://schemas.microsoft.com/office/drawing/2014/main" id="{9A9D7081-6B7D-31CF-B42B-6677C260DFCE}"/>
              </a:ext>
            </a:extLst>
          </p:cNvPr>
          <p:cNvGrpSpPr/>
          <p:nvPr/>
        </p:nvGrpSpPr>
        <p:grpSpPr>
          <a:xfrm>
            <a:off x="1199456" y="2348880"/>
            <a:ext cx="2289841" cy="4034201"/>
            <a:chOff x="169739" y="2625575"/>
            <a:chExt cx="2459037" cy="4332288"/>
          </a:xfrm>
        </p:grpSpPr>
        <p:sp>
          <p:nvSpPr>
            <p:cNvPr id="7" name="Google Shape;178;p26">
              <a:extLst>
                <a:ext uri="{FF2B5EF4-FFF2-40B4-BE49-F238E27FC236}">
                  <a16:creationId xmlns:a16="http://schemas.microsoft.com/office/drawing/2014/main" id="{C61A22E9-A3BC-21F7-0426-9C6840EBEFE6}"/>
                </a:ext>
              </a:extLst>
            </p:cNvPr>
            <p:cNvSpPr txBox="1"/>
            <p:nvPr/>
          </p:nvSpPr>
          <p:spPr>
            <a:xfrm>
              <a:off x="169739" y="2625575"/>
              <a:ext cx="2459037" cy="4332288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1313" marR="0" lvl="0" indent="-341313" algn="ctr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14"/>
                <a:buFont typeface="Times New Roman"/>
                <a:buNone/>
              </a:pPr>
              <a:r>
                <a:rPr lang="en-US" sz="181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Modulator</a:t>
              </a:r>
              <a:endParaRPr/>
            </a:p>
          </p:txBody>
        </p:sp>
        <p:pic>
          <p:nvPicPr>
            <p:cNvPr id="8" name="Google Shape;179;p26" descr="Bunching_mod">
              <a:extLst>
                <a:ext uri="{FF2B5EF4-FFF2-40B4-BE49-F238E27FC236}">
                  <a16:creationId xmlns:a16="http://schemas.microsoft.com/office/drawing/2014/main" id="{EE5226CD-4793-FDBE-3858-E2D0FB8EED5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3912"/>
            <a:stretch/>
          </p:blipFill>
          <p:spPr>
            <a:xfrm>
              <a:off x="238001" y="4232125"/>
              <a:ext cx="2301801" cy="1265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80;p26" descr="e_phase_space_mod">
              <a:extLst>
                <a:ext uri="{FF2B5EF4-FFF2-40B4-BE49-F238E27FC236}">
                  <a16:creationId xmlns:a16="http://schemas.microsoft.com/office/drawing/2014/main" id="{36222C99-BF26-240E-C89D-75E9F203AD9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0032"/>
            <a:stretch/>
          </p:blipFill>
          <p:spPr>
            <a:xfrm>
              <a:off x="215776" y="5364013"/>
              <a:ext cx="2336599" cy="1573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81;p26" descr="dgamma_mod">
              <a:extLst>
                <a:ext uri="{FF2B5EF4-FFF2-40B4-BE49-F238E27FC236}">
                  <a16:creationId xmlns:a16="http://schemas.microsoft.com/office/drawing/2014/main" id="{87769D44-89A9-7F64-7751-520BBA30E83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-1" r="3327"/>
            <a:stretch/>
          </p:blipFill>
          <p:spPr>
            <a:xfrm>
              <a:off x="249114" y="3004988"/>
              <a:ext cx="2315835" cy="12652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182;p26">
            <a:extLst>
              <a:ext uri="{FF2B5EF4-FFF2-40B4-BE49-F238E27FC236}">
                <a16:creationId xmlns:a16="http://schemas.microsoft.com/office/drawing/2014/main" id="{2D866F40-4780-0858-DEE5-E6012D9D38A4}"/>
              </a:ext>
            </a:extLst>
          </p:cNvPr>
          <p:cNvGrpSpPr/>
          <p:nvPr/>
        </p:nvGrpSpPr>
        <p:grpSpPr>
          <a:xfrm>
            <a:off x="7700740" y="2492896"/>
            <a:ext cx="2715740" cy="3597776"/>
            <a:chOff x="6048423" y="2627709"/>
            <a:chExt cx="2971799" cy="3937000"/>
          </a:xfrm>
        </p:grpSpPr>
        <p:sp>
          <p:nvSpPr>
            <p:cNvPr id="12" name="Google Shape;183;p26">
              <a:extLst>
                <a:ext uri="{FF2B5EF4-FFF2-40B4-BE49-F238E27FC236}">
                  <a16:creationId xmlns:a16="http://schemas.microsoft.com/office/drawing/2014/main" id="{32D1FB76-0275-DE18-7F2C-CF3E216FBE08}"/>
                </a:ext>
              </a:extLst>
            </p:cNvPr>
            <p:cNvSpPr/>
            <p:nvPr/>
          </p:nvSpPr>
          <p:spPr>
            <a:xfrm>
              <a:off x="6048423" y="2627709"/>
              <a:ext cx="2971799" cy="3937000"/>
            </a:xfrm>
            <a:prstGeom prst="rect">
              <a:avLst/>
            </a:prstGeom>
            <a:noFill/>
            <a:ln w="38100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9232" marR="0" lvl="0" indent="-259232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2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Radiator</a:t>
              </a:r>
              <a:endParaRPr/>
            </a:p>
          </p:txBody>
        </p:sp>
        <p:pic>
          <p:nvPicPr>
            <p:cNvPr id="13" name="Google Shape;184;p26" descr="P_vs_z">
              <a:extLst>
                <a:ext uri="{FF2B5EF4-FFF2-40B4-BE49-F238E27FC236}">
                  <a16:creationId xmlns:a16="http://schemas.microsoft.com/office/drawing/2014/main" id="{A5788232-98A7-25D0-F6B8-2D36D7B0AE5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10287" y="3062288"/>
              <a:ext cx="2852737" cy="1820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85;p26" descr="P_vs_z_log">
              <a:extLst>
                <a:ext uri="{FF2B5EF4-FFF2-40B4-BE49-F238E27FC236}">
                  <a16:creationId xmlns:a16="http://schemas.microsoft.com/office/drawing/2014/main" id="{8DAC222B-165F-12DF-F74B-2D4BF01CE96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42819" y="4932363"/>
              <a:ext cx="2852736" cy="14636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86;p26" descr="schema FEL1">
            <a:extLst>
              <a:ext uri="{FF2B5EF4-FFF2-40B4-BE49-F238E27FC236}">
                <a16:creationId xmlns:a16="http://schemas.microsoft.com/office/drawing/2014/main" id="{58CAD6EA-DE9B-18D5-E864-E0FDC92E77D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2235" y="836712"/>
            <a:ext cx="8050229" cy="1706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87;p26">
            <a:extLst>
              <a:ext uri="{FF2B5EF4-FFF2-40B4-BE49-F238E27FC236}">
                <a16:creationId xmlns:a16="http://schemas.microsoft.com/office/drawing/2014/main" id="{12412EE5-525F-6647-42C1-99C495F3530E}"/>
              </a:ext>
            </a:extLst>
          </p:cNvPr>
          <p:cNvGrpSpPr/>
          <p:nvPr/>
        </p:nvGrpSpPr>
        <p:grpSpPr>
          <a:xfrm>
            <a:off x="4284488" y="2611822"/>
            <a:ext cx="3010954" cy="3752041"/>
            <a:chOff x="2806700" y="2524125"/>
            <a:chExt cx="3179763" cy="3962400"/>
          </a:xfrm>
        </p:grpSpPr>
        <p:pic>
          <p:nvPicPr>
            <p:cNvPr id="17" name="Google Shape;188;p26" descr="e_phase_space_dopoR56_3H">
              <a:extLst>
                <a:ext uri="{FF2B5EF4-FFF2-40B4-BE49-F238E27FC236}">
                  <a16:creationId xmlns:a16="http://schemas.microsoft.com/office/drawing/2014/main" id="{88460AF2-92C0-3EB7-AE57-9731D88062B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28938" y="3057525"/>
              <a:ext cx="3057525" cy="1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9;p26" descr="histogram_e_dens">
              <a:extLst>
                <a:ext uri="{FF2B5EF4-FFF2-40B4-BE49-F238E27FC236}">
                  <a16:creationId xmlns:a16="http://schemas.microsoft.com/office/drawing/2014/main" id="{1EB0D30D-2C41-484D-F1BF-1D9457B98AD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916238" y="5075238"/>
              <a:ext cx="2917825" cy="1287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0;p26">
              <a:extLst>
                <a:ext uri="{FF2B5EF4-FFF2-40B4-BE49-F238E27FC236}">
                  <a16:creationId xmlns:a16="http://schemas.microsoft.com/office/drawing/2014/main" id="{9791C404-22D6-5D62-256A-094F53B301D3}"/>
                </a:ext>
              </a:extLst>
            </p:cNvPr>
            <p:cNvSpPr/>
            <p:nvPr/>
          </p:nvSpPr>
          <p:spPr>
            <a:xfrm>
              <a:off x="2806700" y="2524125"/>
              <a:ext cx="3028950" cy="3962400"/>
            </a:xfrm>
            <a:prstGeom prst="rect">
              <a:avLst/>
            </a:prstGeom>
            <a:noFill/>
            <a:ln w="38100" cap="flat" cmpd="sng">
              <a:solidFill>
                <a:srgbClr val="00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59232" marR="0" lvl="0" indent="-259232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2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Dispersive section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06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76D42-000D-3372-8F53-86CCDA18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seeding?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A5424-33F2-EF8D-AA6D-8BF9150C1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Echo Enabled Harmonic Generation </a:t>
            </a:r>
          </a:p>
          <a:p>
            <a:r>
              <a:rPr lang="en-US" dirty="0"/>
              <a:t>(EEHG)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510A-2B10-7832-B33A-C5667D26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pic>
        <p:nvPicPr>
          <p:cNvPr id="7" name="Google Shape;655;p53">
            <a:extLst>
              <a:ext uri="{FF2B5EF4-FFF2-40B4-BE49-F238E27FC236}">
                <a16:creationId xmlns:a16="http://schemas.microsoft.com/office/drawing/2014/main" id="{D87C742B-A150-C02D-E463-8A3D34E1C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6678" y="4401774"/>
            <a:ext cx="3024336" cy="24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56;p53">
            <a:extLst>
              <a:ext uri="{FF2B5EF4-FFF2-40B4-BE49-F238E27FC236}">
                <a16:creationId xmlns:a16="http://schemas.microsoft.com/office/drawing/2014/main" id="{3CCC8ADA-7C96-E2F6-9986-8E103DE48F3D}"/>
              </a:ext>
            </a:extLst>
          </p:cNvPr>
          <p:cNvSpPr/>
          <p:nvPr/>
        </p:nvSpPr>
        <p:spPr>
          <a:xfrm>
            <a:off x="767408" y="4930916"/>
            <a:ext cx="3503712" cy="43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8650" bIns="0" anchor="t" anchorCtr="0">
            <a:noAutofit/>
          </a:bodyPr>
          <a:lstStyle/>
          <a:p>
            <a:pPr marL="254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G. </a:t>
            </a:r>
            <a:r>
              <a:rPr lang="en-US" sz="1600" b="0" i="0" u="none" strike="noStrike" cap="none" dirty="0" err="1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Stupakov</a:t>
            </a:r>
            <a:r>
              <a:rPr lang="en-US" sz="1600" b="0" i="0" u="none" strike="noStrike" cap="none" dirty="0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, PRL, 2009</a:t>
            </a:r>
            <a:endParaRPr sz="1600" dirty="0"/>
          </a:p>
          <a:p>
            <a:pPr marL="2540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D. Xiang, G. </a:t>
            </a:r>
            <a:r>
              <a:rPr lang="en-US" sz="1600" b="0" i="0" u="none" strike="noStrike" cap="none" dirty="0" err="1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Stupakov</a:t>
            </a:r>
            <a:r>
              <a:rPr lang="en-US" sz="1600" b="0" i="0" u="none" strike="noStrike" cap="none" dirty="0">
                <a:solidFill>
                  <a:srgbClr val="1067EA"/>
                </a:solidFill>
                <a:latin typeface="Calibri"/>
                <a:ea typeface="Calibri"/>
                <a:cs typeface="Calibri"/>
                <a:sym typeface="Calibri"/>
              </a:rPr>
              <a:t>, PRST-AB, 2009</a:t>
            </a:r>
            <a:endParaRPr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26B18-A9EB-4274-9981-82387DEC6546}"/>
              </a:ext>
            </a:extLst>
          </p:cNvPr>
          <p:cNvSpPr/>
          <p:nvPr/>
        </p:nvSpPr>
        <p:spPr>
          <a:xfrm>
            <a:off x="8112224" y="1354224"/>
            <a:ext cx="3964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2667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first laser generates an energy modulation in electron beam.</a:t>
            </a:r>
          </a:p>
          <a:p>
            <a:pPr marL="355600" lvl="0" indent="-2667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strong chicane creates stripes in the longitudinal phase space.</a:t>
            </a:r>
          </a:p>
          <a:p>
            <a:pPr marL="355600" lvl="0" indent="-2667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second laser imprints an energy modulation.</a:t>
            </a:r>
          </a:p>
          <a:p>
            <a:pPr marL="355600" lvl="0" indent="-2667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second chicane converts the energy modulation into harmonic density modulation.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674;p54">
            <a:extLst>
              <a:ext uri="{FF2B5EF4-FFF2-40B4-BE49-F238E27FC236}">
                <a16:creationId xmlns:a16="http://schemas.microsoft.com/office/drawing/2014/main" id="{9B9EC77C-7842-A35F-6BDB-E95F0D412264}"/>
              </a:ext>
            </a:extLst>
          </p:cNvPr>
          <p:cNvGrpSpPr/>
          <p:nvPr/>
        </p:nvGrpSpPr>
        <p:grpSpPr>
          <a:xfrm>
            <a:off x="138049" y="1430439"/>
            <a:ext cx="7830159" cy="3442654"/>
            <a:chOff x="1523520" y="915028"/>
            <a:chExt cx="7838699" cy="3101892"/>
          </a:xfrm>
        </p:grpSpPr>
        <p:pic>
          <p:nvPicPr>
            <p:cNvPr id="11" name="Google Shape;675;p54">
              <a:extLst>
                <a:ext uri="{FF2B5EF4-FFF2-40B4-BE49-F238E27FC236}">
                  <a16:creationId xmlns:a16="http://schemas.microsoft.com/office/drawing/2014/main" id="{9275E852-29DE-00EB-7F4D-78D99C3D06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3520" y="915028"/>
              <a:ext cx="7838699" cy="31018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Google Shape;676;p54">
              <a:extLst>
                <a:ext uri="{FF2B5EF4-FFF2-40B4-BE49-F238E27FC236}">
                  <a16:creationId xmlns:a16="http://schemas.microsoft.com/office/drawing/2014/main" id="{0A68319A-DEB3-C7F7-C048-39601676A383}"/>
                </a:ext>
              </a:extLst>
            </p:cNvPr>
            <p:cNvCxnSpPr/>
            <p:nvPr/>
          </p:nvCxnSpPr>
          <p:spPr>
            <a:xfrm rot="10800000">
              <a:off x="2437836" y="2318408"/>
              <a:ext cx="0" cy="326700"/>
            </a:xfrm>
            <a:prstGeom prst="straightConnector1">
              <a:avLst/>
            </a:prstGeom>
            <a:solidFill>
              <a:srgbClr val="00B8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Google Shape;677;p54">
              <a:extLst>
                <a:ext uri="{FF2B5EF4-FFF2-40B4-BE49-F238E27FC236}">
                  <a16:creationId xmlns:a16="http://schemas.microsoft.com/office/drawing/2014/main" id="{3038FFBB-E5E2-A9DB-02F3-A4B309481236}"/>
                </a:ext>
              </a:extLst>
            </p:cNvPr>
            <p:cNvSpPr txBox="1"/>
            <p:nvPr/>
          </p:nvSpPr>
          <p:spPr>
            <a:xfrm>
              <a:off x="2336238" y="2566697"/>
              <a:ext cx="522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0" tIns="42660" rIns="85320" bIns="42660" anchor="t" anchorCtr="0">
              <a:noAutofit/>
            </a:bodyPr>
            <a:lstStyle/>
            <a:p>
              <a:r>
                <a:rPr lang="en-US" sz="168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680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320"/>
            </a:p>
          </p:txBody>
        </p:sp>
        <p:cxnSp>
          <p:nvCxnSpPr>
            <p:cNvPr id="14" name="Google Shape;678;p54">
              <a:extLst>
                <a:ext uri="{FF2B5EF4-FFF2-40B4-BE49-F238E27FC236}">
                  <a16:creationId xmlns:a16="http://schemas.microsoft.com/office/drawing/2014/main" id="{64BE83E3-D710-975F-7199-D74847DA5DBC}"/>
                </a:ext>
              </a:extLst>
            </p:cNvPr>
            <p:cNvCxnSpPr/>
            <p:nvPr/>
          </p:nvCxnSpPr>
          <p:spPr>
            <a:xfrm rot="10800000">
              <a:off x="6021289" y="2744023"/>
              <a:ext cx="600" cy="327000"/>
            </a:xfrm>
            <a:prstGeom prst="straightConnector1">
              <a:avLst/>
            </a:prstGeom>
            <a:solidFill>
              <a:srgbClr val="00B8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" name="Google Shape;679;p54">
              <a:extLst>
                <a:ext uri="{FF2B5EF4-FFF2-40B4-BE49-F238E27FC236}">
                  <a16:creationId xmlns:a16="http://schemas.microsoft.com/office/drawing/2014/main" id="{89777C89-274B-8394-8F12-5AEC294FCEA8}"/>
                </a:ext>
              </a:extLst>
            </p:cNvPr>
            <p:cNvSpPr txBox="1"/>
            <p:nvPr/>
          </p:nvSpPr>
          <p:spPr>
            <a:xfrm>
              <a:off x="6122889" y="2744097"/>
              <a:ext cx="5220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0" tIns="42660" rIns="85320" bIns="42660" anchor="t" anchorCtr="0">
              <a:noAutofit/>
            </a:bodyPr>
            <a:lstStyle/>
            <a:p>
              <a:r>
                <a:rPr lang="en-US" sz="168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680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320"/>
            </a:p>
          </p:txBody>
        </p:sp>
        <p:cxnSp>
          <p:nvCxnSpPr>
            <p:cNvPr id="16" name="Google Shape;680;p54">
              <a:extLst>
                <a:ext uri="{FF2B5EF4-FFF2-40B4-BE49-F238E27FC236}">
                  <a16:creationId xmlns:a16="http://schemas.microsoft.com/office/drawing/2014/main" id="{DE17EE28-D455-866D-D5E6-FF00E63934DB}"/>
                </a:ext>
              </a:extLst>
            </p:cNvPr>
            <p:cNvCxnSpPr/>
            <p:nvPr/>
          </p:nvCxnSpPr>
          <p:spPr>
            <a:xfrm>
              <a:off x="4097870" y="2613461"/>
              <a:ext cx="952800" cy="0"/>
            </a:xfrm>
            <a:prstGeom prst="straightConnector1">
              <a:avLst/>
            </a:prstGeom>
            <a:solidFill>
              <a:srgbClr val="00B8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7" name="Google Shape;681;p54">
              <a:extLst>
                <a:ext uri="{FF2B5EF4-FFF2-40B4-BE49-F238E27FC236}">
                  <a16:creationId xmlns:a16="http://schemas.microsoft.com/office/drawing/2014/main" id="{88FE55A9-E22C-F8A8-DEF1-45588560BF1A}"/>
                </a:ext>
              </a:extLst>
            </p:cNvPr>
            <p:cNvSpPr txBox="1"/>
            <p:nvPr/>
          </p:nvSpPr>
          <p:spPr>
            <a:xfrm>
              <a:off x="4005621" y="2130071"/>
              <a:ext cx="522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0" tIns="42660" rIns="85320" bIns="42660" anchor="t" anchorCtr="0">
              <a:noAutofit/>
            </a:bodyPr>
            <a:lstStyle/>
            <a:p>
              <a:r>
                <a:rPr lang="en-US" sz="168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1680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320"/>
            </a:p>
          </p:txBody>
        </p:sp>
        <p:cxnSp>
          <p:nvCxnSpPr>
            <p:cNvPr id="18" name="Google Shape;682;p54">
              <a:extLst>
                <a:ext uri="{FF2B5EF4-FFF2-40B4-BE49-F238E27FC236}">
                  <a16:creationId xmlns:a16="http://schemas.microsoft.com/office/drawing/2014/main" id="{E9B38C86-A0C8-B3C0-B25B-AC041C6F1C19}"/>
                </a:ext>
              </a:extLst>
            </p:cNvPr>
            <p:cNvCxnSpPr/>
            <p:nvPr/>
          </p:nvCxnSpPr>
          <p:spPr>
            <a:xfrm>
              <a:off x="7962877" y="3005407"/>
              <a:ext cx="223500" cy="0"/>
            </a:xfrm>
            <a:prstGeom prst="straightConnector1">
              <a:avLst/>
            </a:prstGeom>
            <a:solidFill>
              <a:srgbClr val="00B8FF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9" name="Google Shape;683;p54">
              <a:extLst>
                <a:ext uri="{FF2B5EF4-FFF2-40B4-BE49-F238E27FC236}">
                  <a16:creationId xmlns:a16="http://schemas.microsoft.com/office/drawing/2014/main" id="{812F385B-143D-7966-5AFF-C8A04FC8DAFB}"/>
                </a:ext>
              </a:extLst>
            </p:cNvPr>
            <p:cNvSpPr txBox="1"/>
            <p:nvPr/>
          </p:nvSpPr>
          <p:spPr>
            <a:xfrm>
              <a:off x="7758654" y="2613461"/>
              <a:ext cx="522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0" tIns="42660" rIns="85320" bIns="42660" anchor="t" anchorCtr="0">
              <a:noAutofit/>
            </a:bodyPr>
            <a:lstStyle/>
            <a:p>
              <a:r>
                <a:rPr lang="en-US" sz="168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1680" baseline="-25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320"/>
            </a:p>
          </p:txBody>
        </p:sp>
      </p:grpSp>
    </p:spTree>
    <p:extLst>
      <p:ext uri="{BB962C8B-B14F-4D97-AF65-F5344CB8AC3E}">
        <p14:creationId xmlns:p14="http://schemas.microsoft.com/office/powerpoint/2010/main" val="369223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FDF"/>
                </a:solidFill>
              </a:rPr>
              <a:t>Where seeding?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Xseed</a:t>
            </a:r>
            <a:r>
              <a:rPr lang="en-US" dirty="0"/>
              <a:t>: Seeding experiment in FLASH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2" name="Picture 31" descr="FLASH_layout-20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" y="1124744"/>
            <a:ext cx="12192000" cy="27954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7237645-43A9-3516-68D8-CCDB95ED3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880330"/>
              </p:ext>
            </p:extLst>
          </p:nvPr>
        </p:nvGraphicFramePr>
        <p:xfrm>
          <a:off x="3719736" y="3922533"/>
          <a:ext cx="3260055" cy="1691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638">
                  <a:extLst>
                    <a:ext uri="{9D8B030D-6E8A-4147-A177-3AD203B41FA5}">
                      <a16:colId xmlns:a16="http://schemas.microsoft.com/office/drawing/2014/main" val="2840846903"/>
                    </a:ext>
                  </a:extLst>
                </a:gridCol>
                <a:gridCol w="1534417">
                  <a:extLst>
                    <a:ext uri="{9D8B030D-6E8A-4147-A177-3AD203B41FA5}">
                      <a16:colId xmlns:a16="http://schemas.microsoft.com/office/drawing/2014/main" val="300130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noProof="0" dirty="0"/>
                        <a:t>Parameter</a:t>
                      </a:r>
                      <a:endParaRPr lang="en-US" sz="1600" noProof="0" dirty="0"/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/>
                        <a:t>Seed 1, 2</a:t>
                      </a:r>
                      <a:endParaRPr lang="en-US" sz="1600" noProof="0" dirty="0"/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86825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Wavelength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/>
                        <a:t>267 </a:t>
                      </a:r>
                      <a:r>
                        <a:rPr lang="en-US" sz="1600" noProof="0" dirty="0"/>
                        <a:t>nm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7269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Pulse duration 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noProof="0" dirty="0"/>
                        <a:t>~200 </a:t>
                      </a:r>
                      <a:r>
                        <a:rPr lang="en-US" sz="1600" noProof="0" dirty="0"/>
                        <a:t>fs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39847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Pulse energy (max)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noProof="0" dirty="0"/>
                        <a:t>~200 µJ</a:t>
                      </a:r>
                      <a:endParaRPr lang="en-US" sz="1600" noProof="0" dirty="0"/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542355678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1E9E4EA-3488-9456-EFCB-07EF79AEB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749905"/>
              </p:ext>
            </p:extLst>
          </p:nvPr>
        </p:nvGraphicFramePr>
        <p:xfrm>
          <a:off x="7201723" y="3922533"/>
          <a:ext cx="4712038" cy="2406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557">
                  <a:extLst>
                    <a:ext uri="{9D8B030D-6E8A-4147-A177-3AD203B41FA5}">
                      <a16:colId xmlns:a16="http://schemas.microsoft.com/office/drawing/2014/main" val="2840846903"/>
                    </a:ext>
                  </a:extLst>
                </a:gridCol>
                <a:gridCol w="1393755">
                  <a:extLst>
                    <a:ext uri="{9D8B030D-6E8A-4147-A177-3AD203B41FA5}">
                      <a16:colId xmlns:a16="http://schemas.microsoft.com/office/drawing/2014/main" val="4127647278"/>
                    </a:ext>
                  </a:extLst>
                </a:gridCol>
                <a:gridCol w="1903726">
                  <a:extLst>
                    <a:ext uri="{9D8B030D-6E8A-4147-A177-3AD203B41FA5}">
                      <a16:colId xmlns:a16="http://schemas.microsoft.com/office/drawing/2014/main" val="3001302761"/>
                    </a:ext>
                  </a:extLst>
                </a:gridCol>
              </a:tblGrid>
              <a:tr h="343987">
                <a:tc>
                  <a:txBody>
                    <a:bodyPr/>
                    <a:lstStyle/>
                    <a:p>
                      <a:r>
                        <a:rPr lang="de-DE" sz="1600" noProof="0" dirty="0"/>
                        <a:t>Parameter</a:t>
                      </a:r>
                      <a:endParaRPr lang="en-US" sz="1600" noProof="0" dirty="0"/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Modulators</a:t>
                      </a:r>
                    </a:p>
                  </a:txBody>
                  <a:tcPr marL="110642" marR="11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Radiators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86825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Segments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3+1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7269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Polarization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Horizontal / Vertical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Horizontal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324064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Period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200 mm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33 mm / 31 mm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84732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/>
                        <a:t># Periods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/>
                        <a:t>14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/>
                        <a:t>3 x 60 / 120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54235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/>
                        <a:t>K max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/>
                        <a:t>~10</a:t>
                      </a:r>
                    </a:p>
                  </a:txBody>
                  <a:tcPr marL="100584" marR="10058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noProof="0" dirty="0"/>
                        <a:t>~3</a:t>
                      </a:r>
                      <a:endParaRPr lang="en-US" sz="1600" baseline="0" noProof="0" dirty="0"/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21474318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1667736-6E1E-3188-7647-02C6DC3C7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707700"/>
              </p:ext>
            </p:extLst>
          </p:nvPr>
        </p:nvGraphicFramePr>
        <p:xfrm>
          <a:off x="288963" y="3922533"/>
          <a:ext cx="3208841" cy="256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565">
                  <a:extLst>
                    <a:ext uri="{9D8B030D-6E8A-4147-A177-3AD203B41FA5}">
                      <a16:colId xmlns:a16="http://schemas.microsoft.com/office/drawing/2014/main" val="2840846903"/>
                    </a:ext>
                  </a:extLst>
                </a:gridCol>
                <a:gridCol w="1650276">
                  <a:extLst>
                    <a:ext uri="{9D8B030D-6E8A-4147-A177-3AD203B41FA5}">
                      <a16:colId xmlns:a16="http://schemas.microsoft.com/office/drawing/2014/main" val="3001302761"/>
                    </a:ext>
                  </a:extLst>
                </a:gridCol>
              </a:tblGrid>
              <a:tr h="343987">
                <a:tc>
                  <a:txBody>
                    <a:bodyPr/>
                    <a:lstStyle/>
                    <a:p>
                      <a:r>
                        <a:rPr lang="de-DE" sz="1500" noProof="0" dirty="0"/>
                        <a:t>Parameter</a:t>
                      </a:r>
                      <a:endParaRPr lang="en-US" sz="1500" noProof="0" dirty="0"/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/>
                        <a:t>Electrons</a:t>
                      </a:r>
                    </a:p>
                  </a:txBody>
                  <a:tcPr marL="110642" marR="110642"/>
                </a:tc>
                <a:extLst>
                  <a:ext uri="{0D108BD9-81ED-4DB2-BD59-A6C34878D82A}">
                    <a16:rowId xmlns:a16="http://schemas.microsoft.com/office/drawing/2014/main" val="386825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Energy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/>
                        <a:t>680 MeV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72698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Emittance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noProof="0" dirty="0"/>
                        <a:t>~0.6 mm </a:t>
                      </a:r>
                      <a:r>
                        <a:rPr lang="en-US" sz="1500" noProof="0" dirty="0" err="1"/>
                        <a:t>mrad</a:t>
                      </a:r>
                      <a:endParaRPr lang="en-US" sz="1500" noProof="0" dirty="0"/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84732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/>
                        <a:t>Energy spread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/>
                        <a:t>~100 keV</a:t>
                      </a:r>
                    </a:p>
                  </a:txBody>
                  <a:tcPr marL="110642" marR="110642" anchor="ctr"/>
                </a:tc>
                <a:extLst>
                  <a:ext uri="{0D108BD9-81ED-4DB2-BD59-A6C34878D82A}">
                    <a16:rowId xmlns:a16="http://schemas.microsoft.com/office/drawing/2014/main" val="154235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/>
                        <a:t>Charge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noProof="0" dirty="0"/>
                        <a:t>400 </a:t>
                      </a:r>
                      <a:r>
                        <a:rPr lang="de-DE" sz="1500" noProof="0" dirty="0" err="1"/>
                        <a:t>pC</a:t>
                      </a:r>
                      <a:endParaRPr lang="en-US" sz="1500" baseline="0" noProof="0" dirty="0"/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214743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/>
                        <a:t>Current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/>
                        <a:t>~500 A</a:t>
                      </a:r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392264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noProof="0" dirty="0"/>
                        <a:t>Chirp</a:t>
                      </a:r>
                    </a:p>
                  </a:txBody>
                  <a:tcPr marL="110642" marR="1106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noProof="0" dirty="0"/>
                        <a:t>~15 MeV/</a:t>
                      </a:r>
                      <a:r>
                        <a:rPr lang="en-US" sz="1500" baseline="0" noProof="0" dirty="0" err="1"/>
                        <a:t>ps</a:t>
                      </a:r>
                      <a:endParaRPr lang="en-US" sz="1500" baseline="0" noProof="0" dirty="0"/>
                    </a:p>
                  </a:txBody>
                  <a:tcPr marL="100584" marR="100584" anchor="ctr"/>
                </a:tc>
                <a:extLst>
                  <a:ext uri="{0D108BD9-81ED-4DB2-BD59-A6C34878D82A}">
                    <a16:rowId xmlns:a16="http://schemas.microsoft.com/office/drawing/2014/main" val="315420409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76A5090-7B4F-7143-6C89-463B753D51CD}"/>
              </a:ext>
            </a:extLst>
          </p:cNvPr>
          <p:cNvSpPr/>
          <p:nvPr/>
        </p:nvSpPr>
        <p:spPr>
          <a:xfrm>
            <a:off x="5735960" y="1196752"/>
            <a:ext cx="1584176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5F9F-BE7F-3D5E-BA68-550E469C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WOW seeding!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2F2A-439B-805D-4E4D-AC762A1AC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 EEHG at FLASH (March 2023)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4D7BA-563F-5F02-47A5-CC22A4EF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B6FA5D-EA09-1DC0-6E52-5FBDAA7C5970}"/>
              </a:ext>
            </a:extLst>
          </p:cNvPr>
          <p:cNvGrpSpPr/>
          <p:nvPr/>
        </p:nvGrpSpPr>
        <p:grpSpPr>
          <a:xfrm>
            <a:off x="7532703" y="980345"/>
            <a:ext cx="3384260" cy="2390125"/>
            <a:chOff x="3837882" y="5870415"/>
            <a:chExt cx="3014055" cy="212866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0CA14F-B0D1-9809-2282-6167DAE53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914"/>
            <a:stretch/>
          </p:blipFill>
          <p:spPr>
            <a:xfrm>
              <a:off x="3858592" y="5870415"/>
              <a:ext cx="2972633" cy="2128669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EAFEE3-9EBF-96CE-552D-ED6F0048D384}"/>
                </a:ext>
              </a:extLst>
            </p:cNvPr>
            <p:cNvSpPr txBox="1"/>
            <p:nvPr/>
          </p:nvSpPr>
          <p:spPr>
            <a:xfrm>
              <a:off x="3837882" y="5894164"/>
              <a:ext cx="3014055" cy="328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  <a:latin typeface="Avenir Book" panose="02000503020000020003" pitchFamily="2" charset="0"/>
                </a:rPr>
                <a:t>FLASH2 parallel SASE (25 nm)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F8088EFD-2445-1A91-FEF3-2FC9A0D5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40" y="4437112"/>
            <a:ext cx="6202800" cy="196405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9EA3593-ABE5-50E6-5401-E068411D7975}"/>
              </a:ext>
            </a:extLst>
          </p:cNvPr>
          <p:cNvSpPr txBox="1"/>
          <p:nvPr/>
        </p:nvSpPr>
        <p:spPr>
          <a:xfrm>
            <a:off x="851164" y="3713478"/>
            <a:ext cx="2364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C000"/>
                </a:solidFill>
                <a:latin typeface="Avenir Book" panose="02000503020000020003" pitchFamily="2" charset="0"/>
              </a:rPr>
              <a:t>EEHG single shot spectral stability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9554794-5E3A-E049-D736-D442F75F4A15}"/>
              </a:ext>
            </a:extLst>
          </p:cNvPr>
          <p:cNvGrpSpPr/>
          <p:nvPr/>
        </p:nvGrpSpPr>
        <p:grpSpPr>
          <a:xfrm>
            <a:off x="206480" y="1135746"/>
            <a:ext cx="6202730" cy="3229358"/>
            <a:chOff x="338870" y="367884"/>
            <a:chExt cx="6202730" cy="322935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1E15FBE-E896-7BFB-D16E-D1FABE0C2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38870" y="367884"/>
              <a:ext cx="6202730" cy="3229358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38D752-49AC-C575-CD0B-10688950CD14}"/>
                </a:ext>
              </a:extLst>
            </p:cNvPr>
            <p:cNvSpPr txBox="1"/>
            <p:nvPr/>
          </p:nvSpPr>
          <p:spPr>
            <a:xfrm>
              <a:off x="3695770" y="124120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 = 12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844CBD-AD02-8065-E59E-07061812EA89}"/>
                </a:ext>
              </a:extLst>
            </p:cNvPr>
            <p:cNvSpPr txBox="1"/>
            <p:nvPr/>
          </p:nvSpPr>
          <p:spPr>
            <a:xfrm>
              <a:off x="5164411" y="243863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 = 11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D4D0C1C-955B-5174-3464-FA75685474DA}"/>
                </a:ext>
              </a:extLst>
            </p:cNvPr>
            <p:cNvGrpSpPr/>
            <p:nvPr/>
          </p:nvGrpSpPr>
          <p:grpSpPr>
            <a:xfrm>
              <a:off x="1233616" y="763738"/>
              <a:ext cx="1599173" cy="1324268"/>
              <a:chOff x="2354800" y="688217"/>
              <a:chExt cx="1599173" cy="132426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108FAAB-365D-82AD-9B1C-E761EABEC9DC}"/>
                  </a:ext>
                </a:extLst>
              </p:cNvPr>
              <p:cNvGrpSpPr/>
              <p:nvPr/>
            </p:nvGrpSpPr>
            <p:grpSpPr>
              <a:xfrm>
                <a:off x="2354800" y="688217"/>
                <a:ext cx="1599173" cy="1113484"/>
                <a:chOff x="1009802" y="958972"/>
                <a:chExt cx="1878806" cy="1371617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D4FB525-4BC9-1778-E6DA-BD24BD3DA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8479" t="65267" r="12534" b="9508"/>
                <a:stretch/>
              </p:blipFill>
              <p:spPr>
                <a:xfrm>
                  <a:off x="1154515" y="971539"/>
                  <a:ext cx="1589378" cy="1359050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927D449-E1D7-68F7-C833-FB30292083D6}"/>
                    </a:ext>
                  </a:extLst>
                </p:cNvPr>
                <p:cNvSpPr txBox="1"/>
                <p:nvPr/>
              </p:nvSpPr>
              <p:spPr>
                <a:xfrm>
                  <a:off x="1009802" y="958972"/>
                  <a:ext cx="1878806" cy="302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94" b="1" dirty="0">
                      <a:solidFill>
                        <a:schemeClr val="bg1"/>
                      </a:solidFill>
                      <a:latin typeface="Avenir Book" panose="02000503020000020003" pitchFamily="2" charset="0"/>
                    </a:rPr>
                    <a:t>Single shot spectrum</a:t>
                  </a: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0F461F-B110-64EA-A1B6-5B2BEA36F4BF}"/>
                  </a:ext>
                </a:extLst>
              </p:cNvPr>
              <p:cNvSpPr txBox="1"/>
              <p:nvPr/>
            </p:nvSpPr>
            <p:spPr>
              <a:xfrm>
                <a:off x="2722217" y="1767161"/>
                <a:ext cx="864339" cy="245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94" dirty="0">
                    <a:latin typeface="Avenir Book" panose="02000503020000020003" pitchFamily="2" charset="0"/>
                  </a:rPr>
                  <a:t>Wavelength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7A5D84-6A5E-E1EE-17B8-AD1324B699F3}"/>
              </a:ext>
            </a:extLst>
          </p:cNvPr>
          <p:cNvGrpSpPr/>
          <p:nvPr/>
        </p:nvGrpSpPr>
        <p:grpSpPr>
          <a:xfrm>
            <a:off x="6838886" y="3777442"/>
            <a:ext cx="4860505" cy="2730947"/>
            <a:chOff x="6838886" y="3777442"/>
            <a:chExt cx="4860505" cy="273094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3133C9-4A3B-8A2D-3348-736A73843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886" y="4208329"/>
              <a:ext cx="4860505" cy="230006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63B8C7D-6E94-E935-18B2-38E04969A16F}"/>
                </a:ext>
              </a:extLst>
            </p:cNvPr>
            <p:cNvSpPr txBox="1"/>
            <p:nvPr/>
          </p:nvSpPr>
          <p:spPr>
            <a:xfrm>
              <a:off x="8336831" y="3777442"/>
              <a:ext cx="186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2"/>
                  </a:solidFill>
                  <a:latin typeface="Avenir Book" panose="02000503020000020003" pitchFamily="2" charset="0"/>
                </a:rPr>
                <a:t>Happy team!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9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5F9F-BE7F-3D5E-BA68-550E469C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2F2A-439B-805D-4E4D-AC762A1AC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Comparison between EEHG, HGHG and SASE at H15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15902EC-41FF-F282-266F-C8C5222E23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33" y="3429000"/>
            <a:ext cx="5479024" cy="2880000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4D7BA-563F-5F02-47A5-CC22A4EF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5C9133-5C53-8E7F-76F5-3F4E7AA7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7" y="1213543"/>
            <a:ext cx="5619512" cy="288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23262-CE12-D480-3DAE-6A496B0DCCE4}"/>
              </a:ext>
            </a:extLst>
          </p:cNvPr>
          <p:cNvSpPr txBox="1"/>
          <p:nvPr/>
        </p:nvSpPr>
        <p:spPr>
          <a:xfrm>
            <a:off x="2135560" y="4365343"/>
            <a:ext cx="3045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Average spectrum (1000 shots)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EBD19-A253-182E-4CF5-B2752F04E6ED}"/>
              </a:ext>
            </a:extLst>
          </p:cNvPr>
          <p:cNvSpPr txBox="1"/>
          <p:nvPr/>
        </p:nvSpPr>
        <p:spPr>
          <a:xfrm>
            <a:off x="7248128" y="2904378"/>
            <a:ext cx="4127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Normalized average spectrum (1000 shots)</a:t>
            </a:r>
          </a:p>
        </p:txBody>
      </p:sp>
    </p:spTree>
    <p:extLst>
      <p:ext uri="{BB962C8B-B14F-4D97-AF65-F5344CB8AC3E}">
        <p14:creationId xmlns:p14="http://schemas.microsoft.com/office/powerpoint/2010/main" val="309657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852B-B623-A6F1-B009-51B91A99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harmonics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1121A-01D3-9714-2ABE-9287AD497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H13 to H18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83876-3BD3-6AC4-87EF-E76B9FAB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EB4A80C-0B71-E657-9EFE-72A2C4C80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346200"/>
            <a:ext cx="83185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4B55D-C400-7BE8-B26D-D077614E068B}"/>
              </a:ext>
            </a:extLst>
          </p:cNvPr>
          <p:cNvSpPr txBox="1"/>
          <p:nvPr/>
        </p:nvSpPr>
        <p:spPr>
          <a:xfrm>
            <a:off x="8112224" y="351944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62550-2161-FE96-D7CE-6B2A0E43C466}"/>
              </a:ext>
            </a:extLst>
          </p:cNvPr>
          <p:cNvSpPr txBox="1"/>
          <p:nvPr/>
        </p:nvSpPr>
        <p:spPr>
          <a:xfrm>
            <a:off x="7032104" y="30596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077D2-A136-E5F4-C931-E16FA9B93DE0}"/>
              </a:ext>
            </a:extLst>
          </p:cNvPr>
          <p:cNvSpPr txBox="1"/>
          <p:nvPr/>
        </p:nvSpPr>
        <p:spPr>
          <a:xfrm>
            <a:off x="6598882" y="180600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0559E-EABE-BD9C-16FB-2DB840AC0E49}"/>
              </a:ext>
            </a:extLst>
          </p:cNvPr>
          <p:cNvSpPr txBox="1"/>
          <p:nvPr/>
        </p:nvSpPr>
        <p:spPr>
          <a:xfrm>
            <a:off x="5318384" y="34290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7D18E-AEA0-4855-33D3-82801AAAE18F}"/>
              </a:ext>
            </a:extLst>
          </p:cNvPr>
          <p:cNvSpPr txBox="1"/>
          <p:nvPr/>
        </p:nvSpPr>
        <p:spPr>
          <a:xfrm>
            <a:off x="4799856" y="378384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03D0D-8D52-4B10-0B43-6E334F100817}"/>
              </a:ext>
            </a:extLst>
          </p:cNvPr>
          <p:cNvSpPr txBox="1"/>
          <p:nvPr/>
        </p:nvSpPr>
        <p:spPr>
          <a:xfrm>
            <a:off x="3983775" y="381955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= 18</a:t>
            </a:r>
          </a:p>
        </p:txBody>
      </p:sp>
    </p:spTree>
    <p:extLst>
      <p:ext uri="{BB962C8B-B14F-4D97-AF65-F5344CB8AC3E}">
        <p14:creationId xmlns:p14="http://schemas.microsoft.com/office/powerpoint/2010/main" val="18554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8D9300-CD1B-5B27-0D05-210D6BC9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statistics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A37C11-DE1F-B36C-17D4-DD113C5AC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8099"/>
            <a:ext cx="5406713" cy="5685171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769E2-2F4D-11BB-A384-02432721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First EEHG lasing at FLASH and future prospective | Eugenio Ferrari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23BB76-9909-4618-4897-24EF1341F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Comparison between EEHG, HGHG and SASE (H15)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97BEB-EAA7-1C11-64B2-5C69F357E212}"/>
              </a:ext>
            </a:extLst>
          </p:cNvPr>
          <p:cNvSpPr txBox="1"/>
          <p:nvPr/>
        </p:nvSpPr>
        <p:spPr>
          <a:xfrm>
            <a:off x="560935" y="1729839"/>
            <a:ext cx="5535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Gaussian fitting of the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point optimized for EEHG, just opening/closing seed1 shutter.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points most probably limited by the resolution of the spectrometer.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start to observe the impact of long term drifts.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Re-established seeding signal from scratch machine in less than 10 hours.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925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" id="{72F271E0-5496-BC42-8DD0-BB4A182A1CB3}" vid="{72C14016-5E2E-0149-8442-A1127FED5CD2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1038</Words>
  <Application>Microsoft Macintosh PowerPoint</Application>
  <PresentationFormat>Widescreen</PresentationFormat>
  <Paragraphs>196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Book</vt:lpstr>
      <vt:lpstr>Calibri</vt:lpstr>
      <vt:lpstr>Helvetica</vt:lpstr>
      <vt:lpstr>Helvetica Neue</vt:lpstr>
      <vt:lpstr>Times New Roman</vt:lpstr>
      <vt:lpstr>DESY</vt:lpstr>
      <vt:lpstr>First EEHG lasing at FLASH and future prospectives</vt:lpstr>
      <vt:lpstr>Why seeding?</vt:lpstr>
      <vt:lpstr>What seeding?</vt:lpstr>
      <vt:lpstr>What seeding?</vt:lpstr>
      <vt:lpstr>Where seeding?</vt:lpstr>
      <vt:lpstr>WOW seeding!</vt:lpstr>
      <vt:lpstr>Spectral properties</vt:lpstr>
      <vt:lpstr>Some additional harmonics</vt:lpstr>
      <vt:lpstr>Spectral statistics</vt:lpstr>
      <vt:lpstr>Next plans for Xseed</vt:lpstr>
      <vt:lpstr>FLASH now vs. 2025</vt:lpstr>
      <vt:lpstr>FLASH now vs. 2025</vt:lpstr>
      <vt:lpstr>External seeding in FLASH1</vt:lpstr>
      <vt:lpstr>Summary and 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Eugenio Ferrari</cp:lastModifiedBy>
  <cp:revision>39</cp:revision>
  <dcterms:created xsi:type="dcterms:W3CDTF">2022-01-20T12:32:59Z</dcterms:created>
  <dcterms:modified xsi:type="dcterms:W3CDTF">2023-10-10T08:26:17Z</dcterms:modified>
</cp:coreProperties>
</file>